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notesSlides/notesSlide3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notesSlides/notesSlide35.xml" ContentType="application/vnd.openxmlformats-officedocument.presentationml.notesSlide+xml"/>
  <Override PartName="/ppt/tags/tag62.xml" ContentType="application/vnd.openxmlformats-officedocument.presentationml.tags+xml"/>
  <Override PartName="/ppt/notesSlides/notesSlide3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77.xml" ContentType="application/vnd.openxmlformats-officedocument.presentationml.tags+xml"/>
  <Override PartName="/ppt/notesSlides/notesSlide4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4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47.xml" ContentType="application/vnd.openxmlformats-officedocument.presentationml.notesSlide+xml"/>
  <Override PartName="/ppt/tags/tag83.xml" ContentType="application/vnd.openxmlformats-officedocument.presentationml.tags+xml"/>
  <Override PartName="/ppt/notesSlides/notesSlide4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49.xml" ContentType="application/vnd.openxmlformats-officedocument.presentationml.notesSlide+xml"/>
  <Override PartName="/ppt/tags/tag86.xml" ContentType="application/vnd.openxmlformats-officedocument.presentationml.tags+xml"/>
  <Override PartName="/ppt/notesSlides/notesSlide5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5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5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53.xml" ContentType="application/vnd.openxmlformats-officedocument.presentationml.notesSlide+xml"/>
  <Override PartName="/ppt/tags/tag94.xml" ContentType="application/vnd.openxmlformats-officedocument.presentationml.tags+xml"/>
  <Override PartName="/ppt/notesSlides/notesSlide5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5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57.xml" ContentType="application/vnd.openxmlformats-officedocument.presentationml.notesSlide+xml"/>
  <Override PartName="/ppt/tags/tag102.xml" ContentType="application/vnd.openxmlformats-officedocument.presentationml.tags+xml"/>
  <Override PartName="/ppt/notesSlides/notesSlide5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5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60.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61.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62.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17.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7828" r:id="rId1"/>
    <p:sldMasterId id="2147487851" r:id="rId2"/>
  </p:sldMasterIdLst>
  <p:notesMasterIdLst>
    <p:notesMasterId r:id="rId68"/>
  </p:notesMasterIdLst>
  <p:handoutMasterIdLst>
    <p:handoutMasterId r:id="rId69"/>
  </p:handoutMasterIdLst>
  <p:sldIdLst>
    <p:sldId id="428" r:id="rId3"/>
    <p:sldId id="448" r:id="rId4"/>
    <p:sldId id="359" r:id="rId5"/>
    <p:sldId id="264" r:id="rId6"/>
    <p:sldId id="415" r:id="rId7"/>
    <p:sldId id="416" r:id="rId8"/>
    <p:sldId id="434" r:id="rId9"/>
    <p:sldId id="309" r:id="rId10"/>
    <p:sldId id="417" r:id="rId11"/>
    <p:sldId id="364" r:id="rId12"/>
    <p:sldId id="365" r:id="rId13"/>
    <p:sldId id="449" r:id="rId14"/>
    <p:sldId id="277" r:id="rId15"/>
    <p:sldId id="418" r:id="rId16"/>
    <p:sldId id="435" r:id="rId17"/>
    <p:sldId id="256" r:id="rId18"/>
    <p:sldId id="308" r:id="rId19"/>
    <p:sldId id="351" r:id="rId20"/>
    <p:sldId id="419" r:id="rId21"/>
    <p:sldId id="427" r:id="rId22"/>
    <p:sldId id="424" r:id="rId23"/>
    <p:sldId id="425" r:id="rId24"/>
    <p:sldId id="450" r:id="rId25"/>
    <p:sldId id="369" r:id="rId26"/>
    <p:sldId id="370" r:id="rId27"/>
    <p:sldId id="371" r:id="rId28"/>
    <p:sldId id="372" r:id="rId29"/>
    <p:sldId id="373" r:id="rId30"/>
    <p:sldId id="374" r:id="rId31"/>
    <p:sldId id="375" r:id="rId32"/>
    <p:sldId id="376" r:id="rId33"/>
    <p:sldId id="367" r:id="rId34"/>
    <p:sldId id="368" r:id="rId35"/>
    <p:sldId id="283" r:id="rId36"/>
    <p:sldId id="289" r:id="rId37"/>
    <p:sldId id="295" r:id="rId38"/>
    <p:sldId id="297" r:id="rId39"/>
    <p:sldId id="298" r:id="rId40"/>
    <p:sldId id="299" r:id="rId41"/>
    <p:sldId id="377" r:id="rId42"/>
    <p:sldId id="379" r:id="rId43"/>
    <p:sldId id="455" r:id="rId44"/>
    <p:sldId id="355" r:id="rId45"/>
    <p:sldId id="360" r:id="rId46"/>
    <p:sldId id="447" r:id="rId47"/>
    <p:sldId id="400" r:id="rId48"/>
    <p:sldId id="436" r:id="rId49"/>
    <p:sldId id="382" r:id="rId50"/>
    <p:sldId id="437" r:id="rId51"/>
    <p:sldId id="406" r:id="rId52"/>
    <p:sldId id="438" r:id="rId53"/>
    <p:sldId id="454" r:id="rId54"/>
    <p:sldId id="451" r:id="rId55"/>
    <p:sldId id="384" r:id="rId56"/>
    <p:sldId id="439" r:id="rId57"/>
    <p:sldId id="386" r:id="rId58"/>
    <p:sldId id="440" r:id="rId59"/>
    <p:sldId id="388" r:id="rId60"/>
    <p:sldId id="441" r:id="rId61"/>
    <p:sldId id="392" r:id="rId62"/>
    <p:sldId id="442" r:id="rId63"/>
    <p:sldId id="408" r:id="rId64"/>
    <p:sldId id="443" r:id="rId65"/>
    <p:sldId id="453" r:id="rId66"/>
    <p:sldId id="452" r:id="rId67"/>
  </p:sldIdLst>
  <p:sldSz cx="9144000" cy="5143500" type="screen16x9"/>
  <p:notesSz cx="6858000" cy="9144000"/>
  <p:embeddedFontLst>
    <p:embeddedFont>
      <p:font typeface="Calibri" panose="020F0502020204030204" pitchFamily="34" charset="0"/>
      <p:regular r:id="rId70"/>
      <p:bold r:id="rId71"/>
      <p:italic r:id="rId72"/>
      <p:boldItalic r:id="rId73"/>
    </p:embeddedFont>
    <p:embeddedFont>
      <p:font typeface="Calibri Light" panose="020F0302020204030204" pitchFamily="34" charset="0"/>
      <p:regular r:id="rId74"/>
      <p:italic r:id="rId75"/>
    </p:embeddedFont>
    <p:embeddedFont>
      <p:font typeface="Monotype Sorts" panose="05010101010101010101" pitchFamily="2" charset="2"/>
      <p:regular r:id="rId76"/>
    </p:embeddedFont>
  </p:embeddedFontLst>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880" userDrawn="1">
          <p15:clr>
            <a:srgbClr val="A4A3A4"/>
          </p15:clr>
        </p15:guide>
        <p15:guide id="4" orient="horz" pos="1620" userDrawn="1">
          <p15:clr>
            <a:srgbClr val="A4A3A4"/>
          </p15:clr>
        </p15:guide>
        <p15:guide id="5" pos="5376" userDrawn="1">
          <p15:clr>
            <a:srgbClr val="A4A3A4"/>
          </p15:clr>
        </p15:guide>
        <p15:guide id="6" pos="1128" userDrawn="1">
          <p15:clr>
            <a:srgbClr val="A4A3A4"/>
          </p15:clr>
        </p15:guide>
        <p15:guide id="7" pos="3960" userDrawn="1">
          <p15:clr>
            <a:srgbClr val="A4A3A4"/>
          </p15:clr>
        </p15:guide>
        <p15:guide id="8" orient="horz" pos="7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46" clrIdx="0">
    <p:extLst>
      <p:ext uri="{19B8F6BF-5375-455C-9EA6-DF929625EA0E}">
        <p15:presenceInfo xmlns:p15="http://schemas.microsoft.com/office/powerpoint/2012/main" userId="S-1-5-21-98583002-1947013824-37170099-32813" providerId="AD"/>
      </p:ext>
    </p:extLst>
  </p:cmAuthor>
  <p:cmAuthor id="2" name="Beth Hardin" initials="BH" lastIdx="31" clrIdx="1">
    <p:extLst>
      <p:ext uri="{19B8F6BF-5375-455C-9EA6-DF929625EA0E}">
        <p15:presenceInfo xmlns:p15="http://schemas.microsoft.com/office/powerpoint/2012/main" userId="S-1-5-21-98583002-1947013824-37170099-4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19" autoAdjust="0"/>
    <p:restoredTop sz="64933" autoAdjust="0"/>
  </p:normalViewPr>
  <p:slideViewPr>
    <p:cSldViewPr snapToGrid="0">
      <p:cViewPr varScale="1">
        <p:scale>
          <a:sx n="106" d="100"/>
          <a:sy n="106" d="100"/>
        </p:scale>
        <p:origin x="1236" y="108"/>
      </p:cViewPr>
      <p:guideLst>
        <p:guide pos="2880"/>
        <p:guide orient="horz" pos="1620"/>
        <p:guide pos="5376"/>
        <p:guide pos="1128"/>
        <p:guide pos="3960"/>
        <p:guide orient="horz" pos="780"/>
      </p:guideLst>
    </p:cSldViewPr>
  </p:slideViewPr>
  <p:outlineViewPr>
    <p:cViewPr>
      <p:scale>
        <a:sx n="33" d="100"/>
        <a:sy n="33" d="100"/>
      </p:scale>
      <p:origin x="0" y="-7140"/>
    </p:cViewPr>
  </p:outlineViewPr>
  <p:notesTextViewPr>
    <p:cViewPr>
      <p:scale>
        <a:sx n="100" d="100"/>
        <a:sy n="100" d="100"/>
      </p:scale>
      <p:origin x="0" y="0"/>
    </p:cViewPr>
  </p:notesTextViewPr>
  <p:sorterViewPr>
    <p:cViewPr>
      <p:scale>
        <a:sx n="200" d="100"/>
        <a:sy n="200" d="100"/>
      </p:scale>
      <p:origin x="0" y="-4704"/>
    </p:cViewPr>
  </p:sorterViewPr>
  <p:notesViewPr>
    <p:cSldViewPr snapToGrid="0">
      <p:cViewPr varScale="1">
        <p:scale>
          <a:sx n="96" d="100"/>
          <a:sy n="96"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6"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5.fntdata"/><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4.fntdata"/><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77"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3.fntdata"/><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colorful3" csCatId="colorful" phldr="1"/>
      <dgm:spPr/>
    </dgm:pt>
    <dgm:pt modelId="{9E473702-D596-419A-89E2-0657991355AE}">
      <dgm:prSet phldrT="[Text]"/>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dgm:spPr/>
      <dgm:t>
        <a:bodyPr/>
        <a:lstStyle/>
        <a:p>
          <a:r>
            <a:rPr lang="en-US"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FAF8D10-071A-4E5B-B59D-16C68244C28A}" srcId="{8D1FEBF8-C4AB-4C60-988D-092866A671FE}" destId="{B3CEF2FC-DBA5-4E72-B14F-E1DCCD0E98F7}" srcOrd="3" destOrd="0" parTransId="{3BA54D38-B86D-4DF5-9044-AFB7F8B75904}" sibTransId="{03C9E680-A7CF-4598-B823-BF0C9EBB59A8}"/>
    <dgm:cxn modelId="{74577F2A-66D8-4AA9-BEC9-DE1BC7B92880}" srcId="{8D1FEBF8-C4AB-4C60-988D-092866A671FE}" destId="{44C35102-47B8-40EF-B8C8-47203D1B4331}" srcOrd="2" destOrd="0" parTransId="{0DA8B735-4DA2-43B4-88E9-D4CABAD80597}" sibTransId="{2DDF52DB-CB42-4ACA-8730-3C345A76FE67}"/>
    <dgm:cxn modelId="{4E475738-DBA7-460F-A0D4-CDAEDF75B1F1}" type="presOf" srcId="{44C35102-47B8-40EF-B8C8-47203D1B4331}" destId="{0AA74410-DCB1-48F6-AF3E-896F2CD51461}" srcOrd="0" destOrd="0" presId="urn:microsoft.com/office/officeart/2005/8/layout/hProcess9"/>
    <dgm:cxn modelId="{ACDA153E-8852-497B-B9A9-3B873A54C6EA}" type="presOf" srcId="{8D1FEBF8-C4AB-4C60-988D-092866A671FE}" destId="{5E7E2109-9D3D-4C0A-9130-674E72915E3A}" srcOrd="0" destOrd="0" presId="urn:microsoft.com/office/officeart/2005/8/layout/hProcess9"/>
    <dgm:cxn modelId="{CD4E5740-E0E1-48CB-828F-E2445313882B}" type="presOf" srcId="{A96BD631-0785-41B2-BC42-913CA91607EB}" destId="{8A69300C-65A1-4E3F-81F0-77F1AC1D16E2}" srcOrd="0" destOrd="0" presId="urn:microsoft.com/office/officeart/2005/8/layout/hProcess9"/>
    <dgm:cxn modelId="{63E43567-8A99-4E1B-B159-2264FD8B1A91}" type="presOf" srcId="{B3CEF2FC-DBA5-4E72-B14F-E1DCCD0E98F7}" destId="{5F481D88-879E-4D89-A4A2-FACEF41C0B4E}"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FCDED2C3-B0A6-4B06-AE7E-9DC11C8E996A}" srcId="{8D1FEBF8-C4AB-4C60-988D-092866A671FE}" destId="{FCFF1DB9-239E-41BF-9C78-DC9DAEBE53D9}" srcOrd="1" destOrd="0" parTransId="{6DE9894B-F7CA-4EA3-9BC3-3479AA69A709}" sibTransId="{1358A9B3-B77D-4398-B1C4-E33D7AB7FCFB}"/>
    <dgm:cxn modelId="{1B4DB7D5-1F39-41FB-9B11-273ED853EFD0}" type="presOf" srcId="{FCFF1DB9-239E-41BF-9C78-DC9DAEBE53D9}" destId="{8E35B52A-CAB9-490A-9687-098702FB0C94}" srcOrd="0" destOrd="0" presId="urn:microsoft.com/office/officeart/2005/8/layout/hProcess9"/>
    <dgm:cxn modelId="{30386CD9-123F-4ADB-A3A2-888BB30605DC}" type="presOf" srcId="{9E473702-D596-419A-89E2-0657991355AE}" destId="{4C27651C-1315-453C-A54F-C5AA806C0899}" srcOrd="0" destOrd="0" presId="urn:microsoft.com/office/officeart/2005/8/layout/hProcess9"/>
    <dgm:cxn modelId="{48561852-71B7-4C15-AEB3-6AA3A7EFACDB}" type="presParOf" srcId="{5E7E2109-9D3D-4C0A-9130-674E72915E3A}" destId="{46A60A57-D372-4434-9121-D56E52E15138}" srcOrd="0" destOrd="0" presId="urn:microsoft.com/office/officeart/2005/8/layout/hProcess9"/>
    <dgm:cxn modelId="{12B5BBFE-6409-422A-8328-85493082335B}" type="presParOf" srcId="{5E7E2109-9D3D-4C0A-9130-674E72915E3A}" destId="{74DAAE90-EEE5-48A4-935B-3019C070781C}" srcOrd="1" destOrd="0" presId="urn:microsoft.com/office/officeart/2005/8/layout/hProcess9"/>
    <dgm:cxn modelId="{1DC5148B-D260-493A-AFDD-B29C13A6E88B}" type="presParOf" srcId="{74DAAE90-EEE5-48A4-935B-3019C070781C}" destId="{4C27651C-1315-453C-A54F-C5AA806C0899}" srcOrd="0" destOrd="0" presId="urn:microsoft.com/office/officeart/2005/8/layout/hProcess9"/>
    <dgm:cxn modelId="{C95176F4-6983-444B-8CFF-F6AC359E95F7}" type="presParOf" srcId="{74DAAE90-EEE5-48A4-935B-3019C070781C}" destId="{384C95E7-63C7-4CCD-8D9F-6054297E5C27}" srcOrd="1" destOrd="0" presId="urn:microsoft.com/office/officeart/2005/8/layout/hProcess9"/>
    <dgm:cxn modelId="{D87B17F2-3D55-46E4-BBA6-6AB4BBBAD0C2}" type="presParOf" srcId="{74DAAE90-EEE5-48A4-935B-3019C070781C}" destId="{8E35B52A-CAB9-490A-9687-098702FB0C94}" srcOrd="2" destOrd="0" presId="urn:microsoft.com/office/officeart/2005/8/layout/hProcess9"/>
    <dgm:cxn modelId="{BDEB4E23-3533-417C-8481-1A109AE40A75}" type="presParOf" srcId="{74DAAE90-EEE5-48A4-935B-3019C070781C}" destId="{05848B3D-5371-4A49-870A-95BD5415F185}" srcOrd="3" destOrd="0" presId="urn:microsoft.com/office/officeart/2005/8/layout/hProcess9"/>
    <dgm:cxn modelId="{9FF326FD-46E5-4D46-BB2F-025AFDD29302}" type="presParOf" srcId="{74DAAE90-EEE5-48A4-935B-3019C070781C}" destId="{0AA74410-DCB1-48F6-AF3E-896F2CD51461}" srcOrd="4" destOrd="0" presId="urn:microsoft.com/office/officeart/2005/8/layout/hProcess9"/>
    <dgm:cxn modelId="{7D3EECDC-2042-4B32-9D08-2D157AA5583C}" type="presParOf" srcId="{74DAAE90-EEE5-48A4-935B-3019C070781C}" destId="{88B80900-60C5-4C14-99AF-F49BB2612F1D}" srcOrd="5" destOrd="0" presId="urn:microsoft.com/office/officeart/2005/8/layout/hProcess9"/>
    <dgm:cxn modelId="{C322F000-DFE0-483D-BCFF-D60066735B49}" type="presParOf" srcId="{74DAAE90-EEE5-48A4-935B-3019C070781C}" destId="{5F481D88-879E-4D89-A4A2-FACEF41C0B4E}" srcOrd="6" destOrd="0" presId="urn:microsoft.com/office/officeart/2005/8/layout/hProcess9"/>
    <dgm:cxn modelId="{DB351F1B-74CA-40B1-B813-904EC6B4C794}" type="presParOf" srcId="{74DAAE90-EEE5-48A4-935B-3019C070781C}" destId="{690248C0-2A32-4C0C-98F2-470628A08AC6}" srcOrd="7" destOrd="0" presId="urn:microsoft.com/office/officeart/2005/8/layout/hProcess9"/>
    <dgm:cxn modelId="{8F423A76-9F4A-4F61-A18D-4FF18DAE1589}"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colorful3" csCatId="colorful" phldr="1"/>
      <dgm:spPr/>
    </dgm:pt>
    <dgm:pt modelId="{9E473702-D596-419A-89E2-0657991355AE}">
      <dgm:prSet phldrT="[Text]"/>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dgm:spPr/>
      <dgm:t>
        <a:bodyPr/>
        <a:lstStyle/>
        <a:p>
          <a:r>
            <a:rPr lang="en-US" dirty="0"/>
            <a:t>Explore</a:t>
          </a:r>
          <a:br>
            <a:rPr lang="en-US" dirty="0"/>
          </a:br>
          <a:r>
            <a:rPr lang="en-US"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dgm:spPr/>
      <dgm:t>
        <a:bodyPr/>
        <a:lstStyle/>
        <a:p>
          <a:r>
            <a:rPr lang="en-US"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chemeClr val="bg1">
            <a:lumMod val="85000"/>
            <a:alpha val="34902"/>
          </a:schemeClr>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C366D0F-29DC-459A-9C16-8A518901A37E}" type="presOf" srcId="{8D1FEBF8-C4AB-4C60-988D-092866A671FE}" destId="{5E7E2109-9D3D-4C0A-9130-674E72915E3A}" srcOrd="0" destOrd="0" presId="urn:microsoft.com/office/officeart/2005/8/layout/hProcess9"/>
    <dgm:cxn modelId="{6FAF8D10-071A-4E5B-B59D-16C68244C28A}" srcId="{8D1FEBF8-C4AB-4C60-988D-092866A671FE}" destId="{B3CEF2FC-DBA5-4E72-B14F-E1DCCD0E98F7}" srcOrd="3" destOrd="0" parTransId="{3BA54D38-B86D-4DF5-9044-AFB7F8B75904}" sibTransId="{03C9E680-A7CF-4598-B823-BF0C9EBB59A8}"/>
    <dgm:cxn modelId="{74577F2A-66D8-4AA9-BEC9-DE1BC7B92880}" srcId="{8D1FEBF8-C4AB-4C60-988D-092866A671FE}" destId="{44C35102-47B8-40EF-B8C8-47203D1B4331}" srcOrd="2" destOrd="0" parTransId="{0DA8B735-4DA2-43B4-88E9-D4CABAD80597}" sibTransId="{2DDF52DB-CB42-4ACA-8730-3C345A76FE67}"/>
    <dgm:cxn modelId="{3199523A-24AC-47B1-8B32-4228440DD983}" type="presOf" srcId="{44C35102-47B8-40EF-B8C8-47203D1B4331}" destId="{0AA74410-DCB1-48F6-AF3E-896F2CD51461}" srcOrd="0" destOrd="0" presId="urn:microsoft.com/office/officeart/2005/8/layout/hProcess9"/>
    <dgm:cxn modelId="{ECB12674-7B05-4AB0-815C-99E20E0AA043}" type="presOf" srcId="{9E473702-D596-419A-89E2-0657991355AE}" destId="{4C27651C-1315-453C-A54F-C5AA806C0899}" srcOrd="0" destOrd="0" presId="urn:microsoft.com/office/officeart/2005/8/layout/hProcess9"/>
    <dgm:cxn modelId="{2CAAEA7A-A475-49DC-9DA0-EBB5E11452B8}" type="presOf" srcId="{FCFF1DB9-239E-41BF-9C78-DC9DAEBE53D9}" destId="{8E35B52A-CAB9-490A-9687-098702FB0C94}" srcOrd="0" destOrd="0" presId="urn:microsoft.com/office/officeart/2005/8/layout/hProcess9"/>
    <dgm:cxn modelId="{1B683D89-D331-46B0-8BB2-504C45CFD55A}" type="presOf" srcId="{A96BD631-0785-41B2-BC42-913CA91607EB}" destId="{8A69300C-65A1-4E3F-81F0-77F1AC1D16E2}"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FCDED2C3-B0A6-4B06-AE7E-9DC11C8E996A}" srcId="{8D1FEBF8-C4AB-4C60-988D-092866A671FE}" destId="{FCFF1DB9-239E-41BF-9C78-DC9DAEBE53D9}" srcOrd="1" destOrd="0" parTransId="{6DE9894B-F7CA-4EA3-9BC3-3479AA69A709}" sibTransId="{1358A9B3-B77D-4398-B1C4-E33D7AB7FCFB}"/>
    <dgm:cxn modelId="{18B6A3F5-A906-4258-B7FA-F2F22E591F68}" type="presOf" srcId="{B3CEF2FC-DBA5-4E72-B14F-E1DCCD0E98F7}" destId="{5F481D88-879E-4D89-A4A2-FACEF41C0B4E}" srcOrd="0" destOrd="0" presId="urn:microsoft.com/office/officeart/2005/8/layout/hProcess9"/>
    <dgm:cxn modelId="{62544F17-A9C2-46C1-9ABC-DB4762695494}" type="presParOf" srcId="{5E7E2109-9D3D-4C0A-9130-674E72915E3A}" destId="{46A60A57-D372-4434-9121-D56E52E15138}" srcOrd="0" destOrd="0" presId="urn:microsoft.com/office/officeart/2005/8/layout/hProcess9"/>
    <dgm:cxn modelId="{B9F29D0B-D484-4E5C-AEC0-86E12D4D7C28}" type="presParOf" srcId="{5E7E2109-9D3D-4C0A-9130-674E72915E3A}" destId="{74DAAE90-EEE5-48A4-935B-3019C070781C}" srcOrd="1" destOrd="0" presId="urn:microsoft.com/office/officeart/2005/8/layout/hProcess9"/>
    <dgm:cxn modelId="{03A56C70-552F-489D-8690-FC33D6C913C7}" type="presParOf" srcId="{74DAAE90-EEE5-48A4-935B-3019C070781C}" destId="{4C27651C-1315-453C-A54F-C5AA806C0899}" srcOrd="0" destOrd="0" presId="urn:microsoft.com/office/officeart/2005/8/layout/hProcess9"/>
    <dgm:cxn modelId="{081ABB76-9B74-4E4D-8C3C-D9C352835B44}" type="presParOf" srcId="{74DAAE90-EEE5-48A4-935B-3019C070781C}" destId="{384C95E7-63C7-4CCD-8D9F-6054297E5C27}" srcOrd="1" destOrd="0" presId="urn:microsoft.com/office/officeart/2005/8/layout/hProcess9"/>
    <dgm:cxn modelId="{C42F215A-9598-41CA-A67A-E83FD0626711}" type="presParOf" srcId="{74DAAE90-EEE5-48A4-935B-3019C070781C}" destId="{8E35B52A-CAB9-490A-9687-098702FB0C94}" srcOrd="2" destOrd="0" presId="urn:microsoft.com/office/officeart/2005/8/layout/hProcess9"/>
    <dgm:cxn modelId="{85FBA629-3D50-4E8F-817C-FB6741B52B25}" type="presParOf" srcId="{74DAAE90-EEE5-48A4-935B-3019C070781C}" destId="{05848B3D-5371-4A49-870A-95BD5415F185}" srcOrd="3" destOrd="0" presId="urn:microsoft.com/office/officeart/2005/8/layout/hProcess9"/>
    <dgm:cxn modelId="{EA1729FE-9AD0-48F7-BD1A-9666EB502489}" type="presParOf" srcId="{74DAAE90-EEE5-48A4-935B-3019C070781C}" destId="{0AA74410-DCB1-48F6-AF3E-896F2CD51461}" srcOrd="4" destOrd="0" presId="urn:microsoft.com/office/officeart/2005/8/layout/hProcess9"/>
    <dgm:cxn modelId="{013FC091-4803-401F-952A-7A2A6D5EFC43}" type="presParOf" srcId="{74DAAE90-EEE5-48A4-935B-3019C070781C}" destId="{88B80900-60C5-4C14-99AF-F49BB2612F1D}" srcOrd="5" destOrd="0" presId="urn:microsoft.com/office/officeart/2005/8/layout/hProcess9"/>
    <dgm:cxn modelId="{216C8BE0-B76C-4E96-89FD-011403640E99}" type="presParOf" srcId="{74DAAE90-EEE5-48A4-935B-3019C070781C}" destId="{5F481D88-879E-4D89-A4A2-FACEF41C0B4E}" srcOrd="6" destOrd="0" presId="urn:microsoft.com/office/officeart/2005/8/layout/hProcess9"/>
    <dgm:cxn modelId="{48893F04-6E46-455C-8C57-642158D0BE62}" type="presParOf" srcId="{74DAAE90-EEE5-48A4-935B-3019C070781C}" destId="{690248C0-2A32-4C0C-98F2-470628A08AC6}" srcOrd="7" destOrd="0" presId="urn:microsoft.com/office/officeart/2005/8/layout/hProcess9"/>
    <dgm:cxn modelId="{B88CB0C1-5C89-49C7-91DE-AC69B56B7BAA}"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colorful3" csCatId="colorful" phldr="1"/>
      <dgm:spPr/>
    </dgm:pt>
    <dgm:pt modelId="{9E473702-D596-419A-89E2-0657991355AE}">
      <dgm:prSet phldrT="[Text]"/>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dgm:spPr/>
      <dgm:t>
        <a:bodyPr/>
        <a:lstStyle/>
        <a:p>
          <a:r>
            <a:rPr lang="en-US" dirty="0"/>
            <a:t>Explore</a:t>
          </a:r>
          <a:br>
            <a:rPr lang="en-US" dirty="0"/>
          </a:br>
          <a:r>
            <a:rPr lang="en-US"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dgm:spPr/>
      <dgm:t>
        <a:bodyPr/>
        <a:lstStyle/>
        <a:p>
          <a:r>
            <a:rPr lang="en-US"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chemeClr val="accent3">
            <a:tint val="40000"/>
            <a:hueOff val="0"/>
            <a:satOff val="0"/>
            <a:lumOff val="0"/>
            <a:alpha val="35000"/>
          </a:schemeClr>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D9ACD90A-BB48-468B-94BD-15172F81E405}" type="presOf" srcId="{FCFF1DB9-239E-41BF-9C78-DC9DAEBE53D9}" destId="{8E35B52A-CAB9-490A-9687-098702FB0C94}" srcOrd="0" destOrd="0" presId="urn:microsoft.com/office/officeart/2005/8/layout/hProcess9"/>
    <dgm:cxn modelId="{6FAF8D10-071A-4E5B-B59D-16C68244C28A}" srcId="{8D1FEBF8-C4AB-4C60-988D-092866A671FE}" destId="{B3CEF2FC-DBA5-4E72-B14F-E1DCCD0E98F7}" srcOrd="3" destOrd="0" parTransId="{3BA54D38-B86D-4DF5-9044-AFB7F8B75904}" sibTransId="{03C9E680-A7CF-4598-B823-BF0C9EBB59A8}"/>
    <dgm:cxn modelId="{74577F2A-66D8-4AA9-BEC9-DE1BC7B92880}" srcId="{8D1FEBF8-C4AB-4C60-988D-092866A671FE}" destId="{44C35102-47B8-40EF-B8C8-47203D1B4331}" srcOrd="2" destOrd="0" parTransId="{0DA8B735-4DA2-43B4-88E9-D4CABAD80597}" sibTransId="{2DDF52DB-CB42-4ACA-8730-3C345A76FE67}"/>
    <dgm:cxn modelId="{79BFED2B-4949-43B1-84CF-E22A45EE5CD4}" type="presOf" srcId="{9E473702-D596-419A-89E2-0657991355AE}" destId="{4C27651C-1315-453C-A54F-C5AA806C0899}" srcOrd="0" destOrd="0" presId="urn:microsoft.com/office/officeart/2005/8/layout/hProcess9"/>
    <dgm:cxn modelId="{B1C95F6D-F4A5-490D-8B20-614CA744D5DF}" type="presOf" srcId="{44C35102-47B8-40EF-B8C8-47203D1B4331}" destId="{0AA74410-DCB1-48F6-AF3E-896F2CD51461}" srcOrd="0" destOrd="0" presId="urn:microsoft.com/office/officeart/2005/8/layout/hProcess9"/>
    <dgm:cxn modelId="{FFBDD26E-FFE4-499F-8DA4-1E282A3F3E5D}" type="presOf" srcId="{A96BD631-0785-41B2-BC42-913CA91607EB}" destId="{8A69300C-65A1-4E3F-81F0-77F1AC1D16E2}"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FCDED2C3-B0A6-4B06-AE7E-9DC11C8E996A}" srcId="{8D1FEBF8-C4AB-4C60-988D-092866A671FE}" destId="{FCFF1DB9-239E-41BF-9C78-DC9DAEBE53D9}" srcOrd="1" destOrd="0" parTransId="{6DE9894B-F7CA-4EA3-9BC3-3479AA69A709}" sibTransId="{1358A9B3-B77D-4398-B1C4-E33D7AB7FCFB}"/>
    <dgm:cxn modelId="{F4C597CA-77F4-4A1A-AF84-E95ED85A45E3}" type="presOf" srcId="{B3CEF2FC-DBA5-4E72-B14F-E1DCCD0E98F7}" destId="{5F481D88-879E-4D89-A4A2-FACEF41C0B4E}" srcOrd="0" destOrd="0" presId="urn:microsoft.com/office/officeart/2005/8/layout/hProcess9"/>
    <dgm:cxn modelId="{B3F37CE1-CF96-48BD-8D6D-66E9D4A29401}" type="presOf" srcId="{8D1FEBF8-C4AB-4C60-988D-092866A671FE}" destId="{5E7E2109-9D3D-4C0A-9130-674E72915E3A}" srcOrd="0" destOrd="0" presId="urn:microsoft.com/office/officeart/2005/8/layout/hProcess9"/>
    <dgm:cxn modelId="{E89E30AF-ACB2-473E-BD6F-B382BA631B0B}" type="presParOf" srcId="{5E7E2109-9D3D-4C0A-9130-674E72915E3A}" destId="{46A60A57-D372-4434-9121-D56E52E15138}" srcOrd="0" destOrd="0" presId="urn:microsoft.com/office/officeart/2005/8/layout/hProcess9"/>
    <dgm:cxn modelId="{8FC5562A-62AB-4794-8E31-1ED91C6B21CD}" type="presParOf" srcId="{5E7E2109-9D3D-4C0A-9130-674E72915E3A}" destId="{74DAAE90-EEE5-48A4-935B-3019C070781C}" srcOrd="1" destOrd="0" presId="urn:microsoft.com/office/officeart/2005/8/layout/hProcess9"/>
    <dgm:cxn modelId="{6A585A20-474A-4947-9E94-77B3A3CB8CD8}" type="presParOf" srcId="{74DAAE90-EEE5-48A4-935B-3019C070781C}" destId="{4C27651C-1315-453C-A54F-C5AA806C0899}" srcOrd="0" destOrd="0" presId="urn:microsoft.com/office/officeart/2005/8/layout/hProcess9"/>
    <dgm:cxn modelId="{2188CA9A-7FDB-47FC-BEB8-408504498A47}" type="presParOf" srcId="{74DAAE90-EEE5-48A4-935B-3019C070781C}" destId="{384C95E7-63C7-4CCD-8D9F-6054297E5C27}" srcOrd="1" destOrd="0" presId="urn:microsoft.com/office/officeart/2005/8/layout/hProcess9"/>
    <dgm:cxn modelId="{DADE846E-69E5-41FA-A2B5-8C1D43F240DE}" type="presParOf" srcId="{74DAAE90-EEE5-48A4-935B-3019C070781C}" destId="{8E35B52A-CAB9-490A-9687-098702FB0C94}" srcOrd="2" destOrd="0" presId="urn:microsoft.com/office/officeart/2005/8/layout/hProcess9"/>
    <dgm:cxn modelId="{4A03D4F1-0C87-4C28-9ADE-253A1A293D85}" type="presParOf" srcId="{74DAAE90-EEE5-48A4-935B-3019C070781C}" destId="{05848B3D-5371-4A49-870A-95BD5415F185}" srcOrd="3" destOrd="0" presId="urn:microsoft.com/office/officeart/2005/8/layout/hProcess9"/>
    <dgm:cxn modelId="{7B10D629-8E3C-458B-BE72-CA142F493D00}" type="presParOf" srcId="{74DAAE90-EEE5-48A4-935B-3019C070781C}" destId="{0AA74410-DCB1-48F6-AF3E-896F2CD51461}" srcOrd="4" destOrd="0" presId="urn:microsoft.com/office/officeart/2005/8/layout/hProcess9"/>
    <dgm:cxn modelId="{725998E8-C9F4-4900-B6B6-4337262AAC5E}" type="presParOf" srcId="{74DAAE90-EEE5-48A4-935B-3019C070781C}" destId="{88B80900-60C5-4C14-99AF-F49BB2612F1D}" srcOrd="5" destOrd="0" presId="urn:microsoft.com/office/officeart/2005/8/layout/hProcess9"/>
    <dgm:cxn modelId="{EDC48BA8-FD3C-46F0-8908-BC06C62E31E3}" type="presParOf" srcId="{74DAAE90-EEE5-48A4-935B-3019C070781C}" destId="{5F481D88-879E-4D89-A4A2-FACEF41C0B4E}" srcOrd="6" destOrd="0" presId="urn:microsoft.com/office/officeart/2005/8/layout/hProcess9"/>
    <dgm:cxn modelId="{ABE58D67-C29F-4F0D-B2F9-322BD875C699}" type="presParOf" srcId="{74DAAE90-EEE5-48A4-935B-3019C070781C}" destId="{690248C0-2A32-4C0C-98F2-470628A08AC6}" srcOrd="7" destOrd="0" presId="urn:microsoft.com/office/officeart/2005/8/layout/hProcess9"/>
    <dgm:cxn modelId="{95671E4D-C077-4753-BC35-9FADDCF5A770}"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36517"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1198"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59221" y="949474"/>
        <a:ext cx="1277729" cy="1072555"/>
      </dsp:txXfrm>
    </dsp:sp>
    <dsp:sp modelId="{8E35B52A-CAB9-490A-9687-098702FB0C94}">
      <dsp:nvSpPr>
        <dsp:cNvPr id="0" name=""/>
        <dsp:cNvSpPr/>
      </dsp:nvSpPr>
      <dsp:spPr>
        <a:xfrm>
          <a:off x="1533701" y="891451"/>
          <a:ext cx="1393775" cy="1188601"/>
        </a:xfrm>
        <a:prstGeom prst="roundRect">
          <a:avLst/>
        </a:prstGeom>
        <a:solidFill>
          <a:schemeClr val="accent3">
            <a:hueOff val="-521122"/>
            <a:satOff val="2523"/>
            <a:lumOff val="4755"/>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591724" y="949474"/>
        <a:ext cx="1277729" cy="1072555"/>
      </dsp:txXfrm>
    </dsp:sp>
    <dsp:sp modelId="{0AA74410-DCB1-48F6-AF3E-896F2CD51461}">
      <dsp:nvSpPr>
        <dsp:cNvPr id="0" name=""/>
        <dsp:cNvSpPr/>
      </dsp:nvSpPr>
      <dsp:spPr>
        <a:xfrm>
          <a:off x="3066203" y="891451"/>
          <a:ext cx="1393775" cy="1188601"/>
        </a:xfrm>
        <a:prstGeom prst="roundRect">
          <a:avLst/>
        </a:prstGeom>
        <a:solidFill>
          <a:schemeClr val="accent3">
            <a:hueOff val="-1042244"/>
            <a:satOff val="5047"/>
            <a:lumOff val="9511"/>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Prepare data</a:t>
          </a:r>
        </a:p>
      </dsp:txBody>
      <dsp:txXfrm>
        <a:off x="3124226" y="949474"/>
        <a:ext cx="1277729" cy="1072555"/>
      </dsp:txXfrm>
    </dsp:sp>
    <dsp:sp modelId="{5F481D88-879E-4D89-A4A2-FACEF41C0B4E}">
      <dsp:nvSpPr>
        <dsp:cNvPr id="0" name=""/>
        <dsp:cNvSpPr/>
      </dsp:nvSpPr>
      <dsp:spPr>
        <a:xfrm>
          <a:off x="4598705" y="891451"/>
          <a:ext cx="1393775" cy="1188601"/>
        </a:xfrm>
        <a:prstGeom prst="roundRect">
          <a:avLst/>
        </a:prstGeom>
        <a:solidFill>
          <a:schemeClr val="accent3">
            <a:hueOff val="-1563365"/>
            <a:satOff val="7570"/>
            <a:lumOff val="14266"/>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report on</a:t>
          </a:r>
          <a:br>
            <a:rPr lang="en-US" sz="1800" kern="1200" dirty="0"/>
          </a:br>
          <a:r>
            <a:rPr lang="en-US" sz="1800" kern="1200" dirty="0"/>
            <a:t>data</a:t>
          </a:r>
        </a:p>
      </dsp:txBody>
      <dsp:txXfrm>
        <a:off x="4656728" y="949474"/>
        <a:ext cx="1277729" cy="1072555"/>
      </dsp:txXfrm>
    </dsp:sp>
    <dsp:sp modelId="{8A69300C-65A1-4E3F-81F0-77F1AC1D16E2}">
      <dsp:nvSpPr>
        <dsp:cNvPr id="0" name=""/>
        <dsp:cNvSpPr/>
      </dsp:nvSpPr>
      <dsp:spPr>
        <a:xfrm>
          <a:off x="6131208" y="891451"/>
          <a:ext cx="1393775" cy="1188601"/>
        </a:xfrm>
        <a:prstGeom prst="roundRect">
          <a:avLst/>
        </a:prstGeom>
        <a:solidFill>
          <a:schemeClr val="accent3">
            <a:hueOff val="-2084487"/>
            <a:satOff val="10094"/>
            <a:lumOff val="19022"/>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189231" y="949474"/>
        <a:ext cx="1277729" cy="1072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670383" y="0"/>
          <a:ext cx="4137524" cy="1434228"/>
        </a:xfrm>
        <a:prstGeom prst="rightArrow">
          <a:avLst/>
        </a:prstGeom>
        <a:solidFill>
          <a:schemeClr val="bg1">
            <a:lumMod val="85000"/>
            <a:alpha val="34902"/>
          </a:schemeClr>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59" y="430268"/>
          <a:ext cx="911144" cy="57369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Access</a:t>
          </a:r>
          <a:br>
            <a:rPr lang="en-US" sz="1000" kern="1200" dirty="0"/>
          </a:br>
          <a:r>
            <a:rPr lang="en-US" sz="1000" kern="1200" dirty="0"/>
            <a:t>data</a:t>
          </a:r>
        </a:p>
      </dsp:txBody>
      <dsp:txXfrm>
        <a:off x="28064" y="458273"/>
        <a:ext cx="855134" cy="517681"/>
      </dsp:txXfrm>
    </dsp:sp>
    <dsp:sp modelId="{8E35B52A-CAB9-490A-9687-098702FB0C94}">
      <dsp:nvSpPr>
        <dsp:cNvPr id="0" name=""/>
        <dsp:cNvSpPr/>
      </dsp:nvSpPr>
      <dsp:spPr>
        <a:xfrm>
          <a:off x="989162" y="430268"/>
          <a:ext cx="911144" cy="573691"/>
        </a:xfrm>
        <a:prstGeom prst="roundRect">
          <a:avLst/>
        </a:prstGeom>
        <a:solidFill>
          <a:schemeClr val="accent3">
            <a:hueOff val="-521122"/>
            <a:satOff val="2523"/>
            <a:lumOff val="4755"/>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Explore</a:t>
          </a:r>
          <a:br>
            <a:rPr lang="en-US" sz="1000" kern="1200" dirty="0"/>
          </a:br>
          <a:r>
            <a:rPr lang="en-US" sz="1000" kern="1200" dirty="0"/>
            <a:t>data</a:t>
          </a:r>
        </a:p>
      </dsp:txBody>
      <dsp:txXfrm>
        <a:off x="1017167" y="458273"/>
        <a:ext cx="855134" cy="517681"/>
      </dsp:txXfrm>
    </dsp:sp>
    <dsp:sp modelId="{0AA74410-DCB1-48F6-AF3E-896F2CD51461}">
      <dsp:nvSpPr>
        <dsp:cNvPr id="0" name=""/>
        <dsp:cNvSpPr/>
      </dsp:nvSpPr>
      <dsp:spPr>
        <a:xfrm>
          <a:off x="1978265" y="430268"/>
          <a:ext cx="911144" cy="573691"/>
        </a:xfrm>
        <a:prstGeom prst="roundRect">
          <a:avLst/>
        </a:prstGeom>
        <a:solidFill>
          <a:schemeClr val="accent3">
            <a:hueOff val="-1042244"/>
            <a:satOff val="5047"/>
            <a:lumOff val="9511"/>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Prepare data</a:t>
          </a:r>
        </a:p>
      </dsp:txBody>
      <dsp:txXfrm>
        <a:off x="2006270" y="458273"/>
        <a:ext cx="855134" cy="517681"/>
      </dsp:txXfrm>
    </dsp:sp>
    <dsp:sp modelId="{5F481D88-879E-4D89-A4A2-FACEF41C0B4E}">
      <dsp:nvSpPr>
        <dsp:cNvPr id="0" name=""/>
        <dsp:cNvSpPr/>
      </dsp:nvSpPr>
      <dsp:spPr>
        <a:xfrm>
          <a:off x="2967369" y="430268"/>
          <a:ext cx="911144" cy="573691"/>
        </a:xfrm>
        <a:prstGeom prst="roundRect">
          <a:avLst/>
        </a:prstGeom>
        <a:solidFill>
          <a:schemeClr val="accent3">
            <a:hueOff val="-1563365"/>
            <a:satOff val="7570"/>
            <a:lumOff val="14266"/>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Analyze and report on</a:t>
          </a:r>
          <a:br>
            <a:rPr lang="en-US" sz="1000" kern="1200" dirty="0"/>
          </a:br>
          <a:r>
            <a:rPr lang="en-US" sz="1000" kern="1200" dirty="0"/>
            <a:t>data</a:t>
          </a:r>
        </a:p>
      </dsp:txBody>
      <dsp:txXfrm>
        <a:off x="2995374" y="458273"/>
        <a:ext cx="855134" cy="517681"/>
      </dsp:txXfrm>
    </dsp:sp>
    <dsp:sp modelId="{8A69300C-65A1-4E3F-81F0-77F1AC1D16E2}">
      <dsp:nvSpPr>
        <dsp:cNvPr id="0" name=""/>
        <dsp:cNvSpPr/>
      </dsp:nvSpPr>
      <dsp:spPr>
        <a:xfrm>
          <a:off x="3956472" y="430268"/>
          <a:ext cx="911144" cy="573691"/>
        </a:xfrm>
        <a:prstGeom prst="roundRect">
          <a:avLst/>
        </a:prstGeom>
        <a:solidFill>
          <a:schemeClr val="accent3">
            <a:hueOff val="-2084487"/>
            <a:satOff val="10094"/>
            <a:lumOff val="19022"/>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Export</a:t>
          </a:r>
          <a:br>
            <a:rPr lang="en-US" sz="1000" kern="1200" dirty="0"/>
          </a:br>
          <a:r>
            <a:rPr lang="en-US" sz="1000" kern="1200" dirty="0"/>
            <a:t>results</a:t>
          </a:r>
        </a:p>
      </dsp:txBody>
      <dsp:txXfrm>
        <a:off x="3984477" y="458273"/>
        <a:ext cx="855134" cy="517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670383" y="0"/>
          <a:ext cx="4137524" cy="1434228"/>
        </a:xfrm>
        <a:prstGeom prst="rightArrow">
          <a:avLst/>
        </a:prstGeom>
        <a:solidFill>
          <a:schemeClr val="accent3">
            <a:tint val="40000"/>
            <a:hueOff val="0"/>
            <a:satOff val="0"/>
            <a:lumOff val="0"/>
            <a:alpha val="35000"/>
          </a:schemeClr>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59" y="430268"/>
          <a:ext cx="911144" cy="57369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Access</a:t>
          </a:r>
          <a:br>
            <a:rPr lang="en-US" sz="1000" kern="1200" dirty="0"/>
          </a:br>
          <a:r>
            <a:rPr lang="en-US" sz="1000" kern="1200" dirty="0"/>
            <a:t>data</a:t>
          </a:r>
        </a:p>
      </dsp:txBody>
      <dsp:txXfrm>
        <a:off x="28064" y="458273"/>
        <a:ext cx="855134" cy="517681"/>
      </dsp:txXfrm>
    </dsp:sp>
    <dsp:sp modelId="{8E35B52A-CAB9-490A-9687-098702FB0C94}">
      <dsp:nvSpPr>
        <dsp:cNvPr id="0" name=""/>
        <dsp:cNvSpPr/>
      </dsp:nvSpPr>
      <dsp:spPr>
        <a:xfrm>
          <a:off x="989162" y="430268"/>
          <a:ext cx="911144" cy="573691"/>
        </a:xfrm>
        <a:prstGeom prst="roundRect">
          <a:avLst/>
        </a:prstGeom>
        <a:solidFill>
          <a:schemeClr val="accent3">
            <a:hueOff val="-521122"/>
            <a:satOff val="2523"/>
            <a:lumOff val="4755"/>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Explore</a:t>
          </a:r>
          <a:br>
            <a:rPr lang="en-US" sz="1000" kern="1200" dirty="0"/>
          </a:br>
          <a:r>
            <a:rPr lang="en-US" sz="1000" kern="1200" dirty="0"/>
            <a:t>data</a:t>
          </a:r>
        </a:p>
      </dsp:txBody>
      <dsp:txXfrm>
        <a:off x="1017167" y="458273"/>
        <a:ext cx="855134" cy="517681"/>
      </dsp:txXfrm>
    </dsp:sp>
    <dsp:sp modelId="{0AA74410-DCB1-48F6-AF3E-896F2CD51461}">
      <dsp:nvSpPr>
        <dsp:cNvPr id="0" name=""/>
        <dsp:cNvSpPr/>
      </dsp:nvSpPr>
      <dsp:spPr>
        <a:xfrm>
          <a:off x="1978265" y="430268"/>
          <a:ext cx="911144" cy="573691"/>
        </a:xfrm>
        <a:prstGeom prst="roundRect">
          <a:avLst/>
        </a:prstGeom>
        <a:solidFill>
          <a:schemeClr val="accent3">
            <a:hueOff val="-1042244"/>
            <a:satOff val="5047"/>
            <a:lumOff val="9511"/>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Prepare data</a:t>
          </a:r>
        </a:p>
      </dsp:txBody>
      <dsp:txXfrm>
        <a:off x="2006270" y="458273"/>
        <a:ext cx="855134" cy="517681"/>
      </dsp:txXfrm>
    </dsp:sp>
    <dsp:sp modelId="{5F481D88-879E-4D89-A4A2-FACEF41C0B4E}">
      <dsp:nvSpPr>
        <dsp:cNvPr id="0" name=""/>
        <dsp:cNvSpPr/>
      </dsp:nvSpPr>
      <dsp:spPr>
        <a:xfrm>
          <a:off x="2967369" y="430268"/>
          <a:ext cx="911144" cy="573691"/>
        </a:xfrm>
        <a:prstGeom prst="roundRect">
          <a:avLst/>
        </a:prstGeom>
        <a:solidFill>
          <a:schemeClr val="accent3">
            <a:hueOff val="-1563365"/>
            <a:satOff val="7570"/>
            <a:lumOff val="14266"/>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Analyze and report on</a:t>
          </a:r>
          <a:br>
            <a:rPr lang="en-US" sz="1000" kern="1200" dirty="0"/>
          </a:br>
          <a:r>
            <a:rPr lang="en-US" sz="1000" kern="1200" dirty="0"/>
            <a:t>data</a:t>
          </a:r>
        </a:p>
      </dsp:txBody>
      <dsp:txXfrm>
        <a:off x="2995374" y="458273"/>
        <a:ext cx="855134" cy="517681"/>
      </dsp:txXfrm>
    </dsp:sp>
    <dsp:sp modelId="{8A69300C-65A1-4E3F-81F0-77F1AC1D16E2}">
      <dsp:nvSpPr>
        <dsp:cNvPr id="0" name=""/>
        <dsp:cNvSpPr/>
      </dsp:nvSpPr>
      <dsp:spPr>
        <a:xfrm>
          <a:off x="3956472" y="430268"/>
          <a:ext cx="911144" cy="573691"/>
        </a:xfrm>
        <a:prstGeom prst="roundRect">
          <a:avLst/>
        </a:prstGeom>
        <a:solidFill>
          <a:schemeClr val="accent3">
            <a:hueOff val="-2084487"/>
            <a:satOff val="10094"/>
            <a:lumOff val="19022"/>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Export</a:t>
          </a:r>
          <a:br>
            <a:rPr lang="en-US" sz="1000" kern="1200" dirty="0"/>
          </a:br>
          <a:r>
            <a:rPr lang="en-US" sz="1000" kern="1200" dirty="0"/>
            <a:t>results</a:t>
          </a:r>
        </a:p>
      </dsp:txBody>
      <dsp:txXfrm>
        <a:off x="3984477" y="458273"/>
        <a:ext cx="855134" cy="5176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439FE6-4AE4-4A8B-AEE7-642BD0E55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449725C-46AC-41B7-92A6-624EF94A25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5249A2-3CEA-4568-A058-84330CCE0464}" type="datetimeFigureOut">
              <a:rPr lang="en-US" smtClean="0"/>
              <a:t>3/25/2020</a:t>
            </a:fld>
            <a:endParaRPr lang="en-US" dirty="0"/>
          </a:p>
        </p:txBody>
      </p:sp>
      <p:sp>
        <p:nvSpPr>
          <p:cNvPr id="4" name="Footer Placeholder 3">
            <a:extLst>
              <a:ext uri="{FF2B5EF4-FFF2-40B4-BE49-F238E27FC236}">
                <a16:creationId xmlns:a16="http://schemas.microsoft.com/office/drawing/2014/main" id="{9B067B37-2D98-472E-AC23-BAB2C61168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5B5D51-4C87-48C4-B982-7EC72AE022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C64685-52CA-47DF-9DD4-44C615A2D65C}" type="slidenum">
              <a:rPr lang="en-US" smtClean="0"/>
              <a:t>‹#›</a:t>
            </a:fld>
            <a:endParaRPr lang="en-US" dirty="0"/>
          </a:p>
        </p:txBody>
      </p:sp>
    </p:spTree>
    <p:extLst>
      <p:ext uri="{BB962C8B-B14F-4D97-AF65-F5344CB8AC3E}">
        <p14:creationId xmlns:p14="http://schemas.microsoft.com/office/powerpoint/2010/main" val="40022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7ADF937D-2D09-4123-8A73-E6489E148947}"/>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2" name="Notes Placeholder 2">
            <a:extLst>
              <a:ext uri="{FF2B5EF4-FFF2-40B4-BE49-F238E27FC236}">
                <a16:creationId xmlns:a16="http://schemas.microsoft.com/office/drawing/2014/main" id="{8311AA87-F74C-4672-A3F2-B69D0B4BEF58}"/>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3" name="Slide Number Placeholder 3">
            <a:extLst>
              <a:ext uri="{FF2B5EF4-FFF2-40B4-BE49-F238E27FC236}">
                <a16:creationId xmlns:a16="http://schemas.microsoft.com/office/drawing/2014/main" id="{8105B27C-3613-4A1A-8C99-CDEA9B0B3C68}"/>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4" name="Textbox 4">
            <a:extLst>
              <a:ext uri="{FF2B5EF4-FFF2-40B4-BE49-F238E27FC236}">
                <a16:creationId xmlns:a16="http://schemas.microsoft.com/office/drawing/2014/main" id="{72BEAA7B-0ED2-4B0B-A55F-0EBF1AB59F39}"/>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5" name="TextBox 5">
            <a:extLst>
              <a:ext uri="{FF2B5EF4-FFF2-40B4-BE49-F238E27FC236}">
                <a16:creationId xmlns:a16="http://schemas.microsoft.com/office/drawing/2014/main" id="{5AE3FB8C-3A13-4F9B-8CAB-9A305A39E071}"/>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9" name="Picture 6">
            <a:extLst>
              <a:ext uri="{FF2B5EF4-FFF2-40B4-BE49-F238E27FC236}">
                <a16:creationId xmlns:a16="http://schemas.microsoft.com/office/drawing/2014/main" id="{8BF7759D-19C9-4026-8A21-B87494D0E9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1" name="Picture 7">
            <a:extLst>
              <a:ext uri="{FF2B5EF4-FFF2-40B4-BE49-F238E27FC236}">
                <a16:creationId xmlns:a16="http://schemas.microsoft.com/office/drawing/2014/main" id="{18B41EC6-EED0-41DA-B2FA-886EF26F3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32745154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5004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As you go through</a:t>
            </a:r>
            <a:r>
              <a:rPr lang="en-US" baseline="0" dirty="0"/>
              <a:t> the course, you have different opportunities to practice. You can watch the demos or you can follow along. </a:t>
            </a:r>
            <a:endParaRPr lang="en-US" dirty="0"/>
          </a:p>
        </p:txBody>
      </p:sp>
    </p:spTree>
    <p:extLst>
      <p:ext uri="{BB962C8B-B14F-4D97-AF65-F5344CB8AC3E}">
        <p14:creationId xmlns:p14="http://schemas.microsoft.com/office/powerpoint/2010/main" val="417715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When you come to a practice, you can choose a</a:t>
            </a:r>
            <a:r>
              <a:rPr lang="en-US" baseline="0" dirty="0"/>
              <a:t> level.</a:t>
            </a:r>
            <a:endParaRPr lang="en-US" dirty="0"/>
          </a:p>
        </p:txBody>
      </p:sp>
    </p:spTree>
    <p:extLst>
      <p:ext uri="{BB962C8B-B14F-4D97-AF65-F5344CB8AC3E}">
        <p14:creationId xmlns:p14="http://schemas.microsoft.com/office/powerpoint/2010/main" val="182034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17370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SAS has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several programming interfaces that you can use to interactively write and submit code. These interfaces include the SAS windowing environment, the interface that is part of SAS; SAS Enterprise Guide, a client application that runs on your PC and accesses SAS on a local or remote server; and SAS Studio, a web-based interface to SAS that you can use on any computer.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class, </a:t>
            </a:r>
            <a:r>
              <a:rPr lang="en-US" sz="900" kern="1200" baseline="0" dirty="0">
                <a:solidFill>
                  <a:schemeClr val="tx1"/>
                </a:solidFill>
                <a:effectLst/>
                <a:latin typeface="+mn-lt"/>
                <a:ea typeface="+mn-ea"/>
                <a:cs typeface="+mn-cs"/>
              </a:rPr>
              <a:t>we use SAS Studio and SAS Enterprise Guide because they include the most modern programming tools. In addition to SAS interfaces, it's also possible to write and submit code in applications such as </a:t>
            </a:r>
            <a:r>
              <a:rPr lang="en-US" sz="900" kern="1200" baseline="0" dirty="0" err="1">
                <a:solidFill>
                  <a:schemeClr val="tx1"/>
                </a:solidFill>
                <a:effectLst/>
                <a:latin typeface="+mn-lt"/>
                <a:ea typeface="+mn-ea"/>
                <a:cs typeface="+mn-cs"/>
              </a:rPr>
              <a:t>Jupyter</a:t>
            </a:r>
            <a:r>
              <a:rPr lang="en-US" sz="900" kern="1200" baseline="0" dirty="0">
                <a:solidFill>
                  <a:schemeClr val="tx1"/>
                </a:solidFill>
                <a:effectLst/>
                <a:latin typeface="+mn-lt"/>
                <a:ea typeface="+mn-ea"/>
                <a:cs typeface="+mn-cs"/>
              </a:rPr>
              <a:t> Notebook, but you won't have access to some of the programming tools that SAS offers.</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662099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To program, you need some basic</a:t>
            </a:r>
            <a:r>
              <a:rPr lang="en-US" sz="900" kern="1200" baseline="0" dirty="0">
                <a:solidFill>
                  <a:schemeClr val="tx1"/>
                </a:solidFill>
                <a:effectLst/>
                <a:latin typeface="+mn-lt"/>
                <a:ea typeface="+mn-ea"/>
                <a:cs typeface="+mn-cs"/>
              </a:rPr>
              <a:t>s: an editor to write and submit code, a way to read </a:t>
            </a:r>
            <a:r>
              <a:rPr lang="en-US" sz="900" kern="1200" dirty="0">
                <a:solidFill>
                  <a:schemeClr val="tx1"/>
                </a:solidFill>
                <a:effectLst/>
                <a:latin typeface="+mn-lt"/>
                <a:ea typeface="+mn-ea"/>
                <a:cs typeface="+mn-cs"/>
              </a:rPr>
              <a:t>messages related to the code that you submit (</a:t>
            </a:r>
            <a:r>
              <a:rPr lang="en-US" sz="900" kern="1200" baseline="0" dirty="0">
                <a:solidFill>
                  <a:schemeClr val="tx1"/>
                </a:solidFill>
                <a:effectLst/>
                <a:latin typeface="+mn-lt"/>
                <a:ea typeface="+mn-ea"/>
                <a:cs typeface="+mn-cs"/>
              </a:rPr>
              <a:t>this is called the </a:t>
            </a:r>
            <a:r>
              <a:rPr lang="en-US" sz="900" i="1" kern="1200" baseline="0" dirty="0">
                <a:solidFill>
                  <a:schemeClr val="tx1"/>
                </a:solidFill>
                <a:effectLst/>
                <a:latin typeface="+mn-lt"/>
                <a:ea typeface="+mn-ea"/>
                <a:cs typeface="+mn-cs"/>
              </a:rPr>
              <a:t>log</a:t>
            </a:r>
            <a:r>
              <a:rPr lang="en-US" sz="900" kern="1200" baseline="0" dirty="0">
                <a:solidFill>
                  <a:schemeClr val="tx1"/>
                </a:solidFill>
                <a:effectLst/>
                <a:latin typeface="+mn-lt"/>
                <a:ea typeface="+mn-ea"/>
                <a:cs typeface="+mn-cs"/>
              </a:rPr>
              <a:t> in SAS), and a way to view the reports and data that your programs create. Although they look different and are organized differently, all SAS interfaces have these programming tools. In addition, SAS Studio and Enterprise Guide have an editor that is smart about SAS code, with features such as code completion and syntax coloring. This makes programming much easier!</a:t>
            </a:r>
          </a:p>
          <a:p>
            <a:endParaRPr lang="en-US" sz="900" kern="1200" baseline="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 this course, you can practice in your preferred interface, but we'll</a:t>
            </a:r>
            <a:r>
              <a:rPr lang="en-US" sz="900" kern="1200" baseline="0" dirty="0">
                <a:solidFill>
                  <a:schemeClr val="tx1"/>
                </a:solidFill>
                <a:effectLst/>
                <a:latin typeface="+mn-lt"/>
                <a:ea typeface="+mn-ea"/>
                <a:cs typeface="+mn-cs"/>
              </a:rPr>
              <a:t> start by showing you how to write and submit code in both SAS Studio and SAS Enterprise Guide just in case you aren't sure which one you want to use.</a:t>
            </a:r>
            <a:endParaRPr lang="en-US" dirty="0"/>
          </a:p>
        </p:txBody>
      </p:sp>
    </p:spTree>
    <p:extLst>
      <p:ext uri="{BB962C8B-B14F-4D97-AF65-F5344CB8AC3E}">
        <p14:creationId xmlns:p14="http://schemas.microsoft.com/office/powerpoint/2010/main" val="4055761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2A439D2-6DAD-4AF1-B727-C95BAD137DE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A52DF4-478F-4914-9775-4FE40C686DF4}" type="slidenum">
              <a:rPr lang="en-US" altLang="en-US" sz="1200" smtClean="0"/>
              <a:pPr/>
              <a:t>16</a:t>
            </a:fld>
            <a:endParaRPr lang="en-US" altLang="en-US" sz="1200"/>
          </a:p>
        </p:txBody>
      </p:sp>
      <p:sp>
        <p:nvSpPr>
          <p:cNvPr id="16387" name="Rectangle 2">
            <a:extLst>
              <a:ext uri="{FF2B5EF4-FFF2-40B4-BE49-F238E27FC236}">
                <a16:creationId xmlns:a16="http://schemas.microsoft.com/office/drawing/2014/main" id="{0622DCF6-589C-487B-97EB-99974620E57A}"/>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ACC2790-E64A-4D68-83BB-300640196430}"/>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3098815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For this course, you use a variety</a:t>
            </a:r>
            <a:r>
              <a:rPr lang="en-US" baseline="0" dirty="0"/>
              <a:t> of data files and SAS programs. The SAS program files are organized into folders for activities, demos, and practices. </a:t>
            </a:r>
            <a:endParaRPr lang="en-US" dirty="0"/>
          </a:p>
        </p:txBody>
      </p:sp>
    </p:spTree>
    <p:extLst>
      <p:ext uri="{BB962C8B-B14F-4D97-AF65-F5344CB8AC3E}">
        <p14:creationId xmlns:p14="http://schemas.microsoft.com/office/powerpoint/2010/main" val="2311994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aseline="0" dirty="0"/>
              <a:t>These folders contain starter SAS programs for you to use. The file names follow this naming convention: the name starts with P1 for programming 1, followed by two digits for the lesson number. Then the letter A, D, or P indicates activity, demo, or practice, followed by a sequential two-digit number within the lesson. When you come to an activity, demo, or practice, the instructions indicate the file that you need to open. There is also a solutions folder in the practices folder that has complete solution programs. </a:t>
            </a:r>
            <a:endParaRPr lang="en-US" dirty="0"/>
          </a:p>
        </p:txBody>
      </p:sp>
    </p:spTree>
    <p:extLst>
      <p:ext uri="{BB962C8B-B14F-4D97-AF65-F5344CB8AC3E}">
        <p14:creationId xmlns:p14="http://schemas.microsoft.com/office/powerpoint/2010/main" val="43842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498753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aseline="0" dirty="0"/>
              <a:t>In the next activity, you run a SAS program that creates the SAS data you need for your environment. Make note of the location of your course data because you'll need to use that path in the future. </a:t>
            </a:r>
            <a:endParaRPr lang="en-US" dirty="0"/>
          </a:p>
        </p:txBody>
      </p:sp>
    </p:spTree>
    <p:extLst>
      <p:ext uri="{BB962C8B-B14F-4D97-AF65-F5344CB8AC3E}">
        <p14:creationId xmlns:p14="http://schemas.microsoft.com/office/powerpoint/2010/main" val="140649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4297F1-7E77-49F0-BB7D-5B0C5B6844C6}" type="slidenum">
              <a:rPr lang="en-US" altLang="en-US" sz="1200" smtClean="0"/>
              <a:pPr/>
              <a:t>21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283635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4297F1-7E77-49F0-BB7D-5B0C5B6844C6}" type="slidenum">
              <a:rPr lang="en-US" altLang="en-US" sz="1200" smtClean="0"/>
              <a:pPr/>
              <a:t>22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08695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495207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A SAS program consists of a sequence of steps. Each step in the program performs a specific task. </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058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Two kinds of steps make up SAS programs: DATA steps and PROC steps. A SAS program can contain any combination of DATA steps and PROC steps depending on what tasks you need to perform. </a:t>
            </a:r>
            <a:endParaRPr lang="en-US" sz="900" dirty="0"/>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1789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 DATA step usually</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reads data from an input source, processes it, and creates a SAS data set. A DATA step could include filtering rows, computing new columns, joining tables, or many other data manipulations. In this program,</a:t>
            </a:r>
            <a:r>
              <a:rPr lang="en-US" sz="900" kern="1200" baseline="0" dirty="0">
                <a:solidFill>
                  <a:schemeClr val="tx1"/>
                </a:solidFill>
                <a:effectLst/>
                <a:latin typeface="+mn-lt"/>
                <a:ea typeface="+mn-ea"/>
                <a:cs typeface="+mn-cs"/>
              </a:rPr>
              <a:t> the DATA step is creating a copy of an existing SAS table and adding a new column to convert height from inches to centimeters. </a:t>
            </a:r>
            <a:endParaRPr lang="en-US" sz="900" dirty="0"/>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63652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 PROC, or procedure, step typically processes a SAS data set. SAS has dozens of procedures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that generate reports and graphs, manage data, or perform complex statistical analysis. This</a:t>
            </a:r>
            <a:r>
              <a:rPr lang="en-US" sz="900" kern="1200" baseline="0" dirty="0">
                <a:solidFill>
                  <a:schemeClr val="tx1"/>
                </a:solidFill>
                <a:effectLst/>
                <a:latin typeface="+mn-lt"/>
                <a:ea typeface="+mn-ea"/>
                <a:cs typeface="+mn-cs"/>
              </a:rPr>
              <a:t> program has two PROC steps: </a:t>
            </a:r>
            <a:r>
              <a:rPr lang="en-US" sz="900" kern="1200" dirty="0">
                <a:solidFill>
                  <a:schemeClr val="tx1"/>
                </a:solidFill>
                <a:effectLst/>
                <a:latin typeface="+mn-lt"/>
                <a:ea typeface="+mn-ea"/>
                <a:cs typeface="+mn-cs"/>
              </a:rPr>
              <a:t>PROC PRINT generates</a:t>
            </a:r>
            <a:r>
              <a:rPr lang="en-US" sz="900" kern="1200" baseline="0" dirty="0">
                <a:solidFill>
                  <a:schemeClr val="tx1"/>
                </a:solidFill>
                <a:effectLst/>
                <a:latin typeface="+mn-lt"/>
                <a:ea typeface="+mn-ea"/>
                <a:cs typeface="+mn-cs"/>
              </a:rPr>
              <a:t> a list of all the rows and columns in</a:t>
            </a:r>
            <a:r>
              <a:rPr lang="en-US" sz="900" kern="1200" dirty="0">
                <a:solidFill>
                  <a:schemeClr val="tx1"/>
                </a:solidFill>
                <a:effectLst/>
                <a:latin typeface="+mn-lt"/>
                <a:ea typeface="+mn-ea"/>
                <a:cs typeface="+mn-cs"/>
              </a:rPr>
              <a:t> the data, and PROC MEANS calculates</a:t>
            </a:r>
            <a:r>
              <a:rPr lang="en-US" sz="900" kern="1200" baseline="0" dirty="0">
                <a:solidFill>
                  <a:schemeClr val="tx1"/>
                </a:solidFill>
                <a:effectLst/>
                <a:latin typeface="+mn-lt"/>
                <a:ea typeface="+mn-ea"/>
                <a:cs typeface="+mn-cs"/>
              </a:rPr>
              <a:t> basic summary statistics for </a:t>
            </a:r>
            <a:r>
              <a:rPr lang="en-US" sz="900" b="1" kern="1200" baseline="0" dirty="0">
                <a:solidFill>
                  <a:schemeClr val="tx1"/>
                </a:solidFill>
                <a:effectLst/>
                <a:latin typeface="+mn-lt"/>
                <a:ea typeface="+mn-ea"/>
                <a:cs typeface="+mn-cs"/>
              </a:rPr>
              <a:t>age </a:t>
            </a:r>
            <a:r>
              <a:rPr lang="en-US" sz="900" kern="1200" baseline="0" dirty="0">
                <a:solidFill>
                  <a:schemeClr val="tx1"/>
                </a:solidFill>
                <a:effectLst/>
                <a:latin typeface="+mn-lt"/>
                <a:ea typeface="+mn-ea"/>
                <a:cs typeface="+mn-cs"/>
              </a:rPr>
              <a:t>and </a:t>
            </a:r>
            <a:r>
              <a:rPr lang="en-US" sz="900" b="1" kern="1200" baseline="0" dirty="0" err="1">
                <a:solidFill>
                  <a:schemeClr val="tx1"/>
                </a:solidFill>
                <a:effectLst/>
                <a:latin typeface="+mn-lt"/>
                <a:ea typeface="+mn-ea"/>
                <a:cs typeface="+mn-cs"/>
              </a:rPr>
              <a:t>heightcm</a:t>
            </a:r>
            <a:r>
              <a:rPr lang="en-US" sz="900" kern="1200" baseline="0" dirty="0">
                <a:solidFill>
                  <a:schemeClr val="tx1"/>
                </a:solidFill>
                <a:effectLst/>
                <a:latin typeface="+mn-lt"/>
                <a:ea typeface="+mn-ea"/>
                <a:cs typeface="+mn-cs"/>
              </a:rPr>
              <a:t>.</a:t>
            </a:r>
            <a:endParaRPr lang="en-US" sz="900" dirty="0"/>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69127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Steps </a:t>
            </a:r>
            <a:r>
              <a:rPr lang="en-US" sz="900" kern="1200" baseline="0" dirty="0">
                <a:solidFill>
                  <a:schemeClr val="tx1"/>
                </a:solidFill>
                <a:effectLst/>
                <a:latin typeface="+mn-lt"/>
                <a:ea typeface="+mn-ea"/>
                <a:cs typeface="+mn-cs"/>
              </a:rPr>
              <a:t>always begin with either the keyword DATA or PROC. Most steps end with </a:t>
            </a:r>
            <a:r>
              <a:rPr lang="en-US" sz="900" kern="1200" dirty="0">
                <a:solidFill>
                  <a:schemeClr val="tx1"/>
                </a:solidFill>
                <a:effectLst/>
                <a:latin typeface="+mn-lt"/>
                <a:ea typeface="+mn-ea"/>
                <a:cs typeface="+mn-cs"/>
              </a:rPr>
              <a:t>a RUN statement,</a:t>
            </a:r>
            <a:r>
              <a:rPr lang="en-US" sz="900" kern="1200" baseline="0" dirty="0">
                <a:solidFill>
                  <a:schemeClr val="tx1"/>
                </a:solidFill>
                <a:effectLst/>
                <a:latin typeface="+mn-lt"/>
                <a:ea typeface="+mn-ea"/>
                <a:cs typeface="+mn-cs"/>
              </a:rPr>
              <a:t> but a few procedures end with a QUIT statement</a:t>
            </a:r>
            <a:r>
              <a:rPr lang="en-US" sz="900" kern="1200" dirty="0">
                <a:solidFill>
                  <a:schemeClr val="tx1"/>
                </a:solidFill>
                <a:effectLst/>
                <a:latin typeface="+mn-lt"/>
                <a:ea typeface="+mn-ea"/>
                <a:cs typeface="+mn-cs"/>
              </a:rPr>
              <a:t>. If </a:t>
            </a:r>
            <a:r>
              <a:rPr lang="en-US" sz="900" kern="1200" baseline="0" dirty="0">
                <a:solidFill>
                  <a:schemeClr val="tx1"/>
                </a:solidFill>
                <a:effectLst/>
                <a:latin typeface="+mn-lt"/>
                <a:ea typeface="+mn-ea"/>
                <a:cs typeface="+mn-cs"/>
              </a:rPr>
              <a:t>you don’t use a RUN statement at the end of a step, the beginning of a new DATA or PROC step will also signal the end of the previous step. </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02882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DATA and PROC</a:t>
            </a:r>
            <a:r>
              <a:rPr lang="en-US" sz="900" kern="1200" baseline="0" dirty="0">
                <a:solidFill>
                  <a:schemeClr val="tx1"/>
                </a:solidFill>
                <a:effectLst/>
                <a:latin typeface="+mn-lt"/>
                <a:ea typeface="+mn-ea"/>
                <a:cs typeface="+mn-cs"/>
              </a:rPr>
              <a:t> steps in a program </a:t>
            </a:r>
            <a:r>
              <a:rPr lang="en-US" sz="900" kern="1200" dirty="0">
                <a:solidFill>
                  <a:schemeClr val="tx1"/>
                </a:solidFill>
                <a:effectLst/>
                <a:latin typeface="+mn-lt"/>
                <a:ea typeface="+mn-ea"/>
                <a:cs typeface="+mn-cs"/>
              </a:rPr>
              <a:t>consist of a sequence of statements. I like to think</a:t>
            </a:r>
            <a:r>
              <a:rPr lang="en-US" sz="900" kern="1200" baseline="0" dirty="0">
                <a:solidFill>
                  <a:schemeClr val="tx1"/>
                </a:solidFill>
                <a:effectLst/>
                <a:latin typeface="+mn-lt"/>
                <a:ea typeface="+mn-ea"/>
                <a:cs typeface="+mn-cs"/>
              </a:rPr>
              <a:t> of steps as the paragraphs in a program, and statements as the sentences within the paragraphs.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85608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It's</a:t>
            </a:r>
            <a:r>
              <a:rPr lang="en-US" baseline="0" dirty="0"/>
              <a:t> impossible to understand data without using tools that help us derive meaning from numbers and text. SAS offers a huge collection of tools and solutions to handle your data needs, but at the core of it all is the SAS programming language. Regardless of the SAS suite of tools that you might have licensed, the Base SAS programming language is included. In this course, you learn how to write SAS code to handle the most common data processing tasks. </a:t>
            </a:r>
            <a:endParaRPr lang="en-US" dirty="0"/>
          </a:p>
        </p:txBody>
      </p:sp>
    </p:spTree>
    <p:extLst>
      <p:ext uri="{BB962C8B-B14F-4D97-AF65-F5344CB8AC3E}">
        <p14:creationId xmlns:p14="http://schemas.microsoft.com/office/powerpoint/2010/main" val="2838004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Most statements begin with an identifying keyword. </a:t>
            </a:r>
            <a:r>
              <a:rPr lang="en-US" sz="900" kern="1200" baseline="0" dirty="0">
                <a:solidFill>
                  <a:schemeClr val="tx1"/>
                </a:solidFill>
                <a:effectLst/>
                <a:latin typeface="+mn-lt"/>
                <a:ea typeface="+mn-ea"/>
                <a:cs typeface="+mn-cs"/>
              </a:rPr>
              <a:t>In addition to DATA, PROC, and RUN statements, this program also includes SET and VAR statements. The one statement that doesn’t begin with a keyword is the one that is creating the new column </a:t>
            </a:r>
            <a:r>
              <a:rPr lang="en-US" sz="900" b="1" kern="1200" baseline="0" dirty="0" err="1">
                <a:solidFill>
                  <a:schemeClr val="tx1"/>
                </a:solidFill>
                <a:effectLst/>
                <a:latin typeface="+mn-lt"/>
                <a:ea typeface="+mn-ea"/>
                <a:cs typeface="+mn-cs"/>
              </a:rPr>
              <a:t>heightcm</a:t>
            </a:r>
            <a:r>
              <a:rPr lang="en-US" sz="900" kern="1200" baseline="0" dirty="0">
                <a:solidFill>
                  <a:schemeClr val="tx1"/>
                </a:solidFill>
                <a:effectLst/>
                <a:latin typeface="+mn-lt"/>
                <a:ea typeface="+mn-ea"/>
                <a:cs typeface="+mn-cs"/>
              </a:rPr>
              <a:t>. But the really important thing to remember here is that </a:t>
            </a:r>
            <a:r>
              <a:rPr lang="en-US" sz="900" b="1" i="1" kern="1200" baseline="0" dirty="0">
                <a:solidFill>
                  <a:schemeClr val="tx1"/>
                </a:solidFill>
                <a:effectLst/>
                <a:latin typeface="+mn-lt"/>
                <a:ea typeface="+mn-ea"/>
                <a:cs typeface="+mn-cs"/>
              </a:rPr>
              <a:t>a</a:t>
            </a:r>
            <a:r>
              <a:rPr lang="en-US" sz="900" b="1" i="1" kern="1200" dirty="0">
                <a:solidFill>
                  <a:schemeClr val="tx1"/>
                </a:solidFill>
                <a:effectLst/>
                <a:latin typeface="+mn-lt"/>
                <a:ea typeface="+mn-ea"/>
                <a:cs typeface="+mn-cs"/>
              </a:rPr>
              <a:t>ll</a:t>
            </a:r>
            <a:r>
              <a:rPr lang="en-US" sz="900" kern="1200" dirty="0">
                <a:solidFill>
                  <a:schemeClr val="tx1"/>
                </a:solidFill>
                <a:effectLst/>
                <a:latin typeface="+mn-lt"/>
                <a:ea typeface="+mn-ea"/>
                <a:cs typeface="+mn-cs"/>
              </a:rPr>
              <a:t> statements end with a semicolon. </a:t>
            </a:r>
            <a:endParaRPr lang="en-US" dirty="0"/>
          </a:p>
        </p:txBody>
      </p:sp>
    </p:spTree>
    <p:extLst>
      <p:ext uri="{BB962C8B-B14F-4D97-AF65-F5344CB8AC3E}">
        <p14:creationId xmlns:p14="http://schemas.microsoft.com/office/powerpoint/2010/main" val="3659129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addition to DATA and PROC steps, a SAS program can also</a:t>
            </a:r>
            <a:r>
              <a:rPr lang="en-US" sz="900" kern="1200" baseline="0" dirty="0">
                <a:solidFill>
                  <a:schemeClr val="tx1"/>
                </a:solidFill>
                <a:effectLst/>
                <a:latin typeface="+mn-lt"/>
                <a:ea typeface="+mn-ea"/>
                <a:cs typeface="+mn-cs"/>
              </a:rPr>
              <a:t> contain </a:t>
            </a:r>
            <a:r>
              <a:rPr lang="en-US" sz="900" kern="1200" dirty="0">
                <a:solidFill>
                  <a:schemeClr val="tx1"/>
                </a:solidFill>
                <a:effectLst/>
                <a:latin typeface="+mn-lt"/>
                <a:ea typeface="+mn-ea"/>
                <a:cs typeface="+mn-cs"/>
              </a:rPr>
              <a:t>global statements. These statements can be outside DATA and PROC steps, and they typically define some option or setting for the SAS session. Global statements</a:t>
            </a:r>
            <a:r>
              <a:rPr lang="en-US" sz="900" kern="1200" baseline="0" dirty="0">
                <a:solidFill>
                  <a:schemeClr val="tx1"/>
                </a:solidFill>
                <a:effectLst/>
                <a:latin typeface="+mn-lt"/>
                <a:ea typeface="+mn-ea"/>
                <a:cs typeface="+mn-cs"/>
              </a:rPr>
              <a:t> do not need a RUN statement after them.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52256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870AE2-8D34-4137-89D5-67A09DDF13FD}" type="slidenum">
              <a:rPr lang="en-US" altLang="en-US" sz="1200" smtClean="0"/>
              <a:pPr/>
              <a:t>32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344194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870AE2-8D34-4137-89D5-67A09DDF13FD}" type="slidenum">
              <a:rPr lang="en-US" altLang="en-US" sz="1200" smtClean="0"/>
              <a:pPr/>
              <a:t>33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893140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Now let's talk about some syntax details.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These two programs have</a:t>
            </a:r>
            <a:r>
              <a:rPr lang="en-US" sz="900" kern="1200" baseline="0" dirty="0">
                <a:solidFill>
                  <a:schemeClr val="tx1"/>
                </a:solidFill>
                <a:effectLst/>
                <a:latin typeface="+mn-lt"/>
                <a:ea typeface="+mn-ea"/>
                <a:cs typeface="+mn-cs"/>
              </a:rPr>
              <a:t> exactly the same code. S</a:t>
            </a:r>
            <a:r>
              <a:rPr lang="en-US" sz="900" kern="1200" dirty="0">
                <a:solidFill>
                  <a:schemeClr val="tx1"/>
                </a:solidFill>
                <a:effectLst/>
                <a:latin typeface="+mn-lt"/>
                <a:ea typeface="+mn-ea"/>
                <a:cs typeface="+mn-cs"/>
              </a:rPr>
              <a:t>pacing doesn’t matter to SAS, but it does matter to people reading your code. You can use spaces and extra lines to make your program easy to read and understand. There are also tools in your editor that format code for you!</a:t>
            </a:r>
            <a:endParaRPr lang="en-US" dirty="0"/>
          </a:p>
        </p:txBody>
      </p:sp>
    </p:spTree>
    <p:extLst>
      <p:ext uri="{BB962C8B-B14F-4D97-AF65-F5344CB8AC3E}">
        <p14:creationId xmlns:p14="http://schemas.microsoft.com/office/powerpoint/2010/main" val="3011828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You can use any case for unquoted</a:t>
            </a:r>
            <a:r>
              <a:rPr lang="en-US" sz="900" kern="1200" baseline="0" dirty="0">
                <a:solidFill>
                  <a:schemeClr val="tx1"/>
                </a:solidFill>
                <a:effectLst/>
                <a:latin typeface="+mn-lt"/>
                <a:ea typeface="+mn-ea"/>
                <a:cs typeface="+mn-cs"/>
              </a:rPr>
              <a:t> values, such as column or table names.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34710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Another</a:t>
            </a:r>
            <a:r>
              <a:rPr lang="en-US" sz="900" kern="1200" baseline="0" dirty="0">
                <a:solidFill>
                  <a:schemeClr val="tx1"/>
                </a:solidFill>
                <a:effectLst/>
                <a:latin typeface="+mn-lt"/>
                <a:ea typeface="+mn-ea"/>
                <a:cs typeface="+mn-cs"/>
              </a:rPr>
              <a:t> thing you can do to make your code more understandable is to add comments. </a:t>
            </a:r>
            <a:r>
              <a:rPr lang="en-US" sz="900" kern="1200" dirty="0">
                <a:solidFill>
                  <a:schemeClr val="tx1"/>
                </a:solidFill>
                <a:effectLst/>
                <a:latin typeface="+mn-lt"/>
                <a:ea typeface="+mn-ea"/>
                <a:cs typeface="+mn-cs"/>
              </a:rPr>
              <a:t>Any commented text is ignored when the program executes. Comments are also useful</a:t>
            </a:r>
            <a:r>
              <a:rPr lang="en-US" sz="900" kern="1200" baseline="0" dirty="0">
                <a:solidFill>
                  <a:schemeClr val="tx1"/>
                </a:solidFill>
                <a:effectLst/>
                <a:latin typeface="+mn-lt"/>
                <a:ea typeface="+mn-ea"/>
                <a:cs typeface="+mn-cs"/>
              </a:rPr>
              <a:t> when you're testing code because you can </a:t>
            </a:r>
            <a:r>
              <a:rPr lang="en-US" sz="900" kern="1200" dirty="0">
                <a:solidFill>
                  <a:schemeClr val="tx1"/>
                </a:solidFill>
                <a:effectLst/>
                <a:latin typeface="+mn-lt"/>
                <a:ea typeface="+mn-ea"/>
                <a:cs typeface="+mn-cs"/>
              </a:rPr>
              <a:t>suppress a portion of the code from execution. You can comment out a single line of code by adding an asterisk</a:t>
            </a:r>
            <a:r>
              <a:rPr lang="en-US" sz="900" kern="1200" baseline="0" dirty="0">
                <a:solidFill>
                  <a:schemeClr val="tx1"/>
                </a:solidFill>
                <a:effectLst/>
                <a:latin typeface="+mn-lt"/>
                <a:ea typeface="+mn-ea"/>
                <a:cs typeface="+mn-cs"/>
              </a:rPr>
              <a:t> in from of that line. You can comment out multiple lines of code by adding /* at the beginning and */ at the end.</a:t>
            </a:r>
            <a:endParaRPr lang="en-US" dirty="0"/>
          </a:p>
        </p:txBody>
      </p:sp>
    </p:spTree>
    <p:extLst>
      <p:ext uri="{BB962C8B-B14F-4D97-AF65-F5344CB8AC3E}">
        <p14:creationId xmlns:p14="http://schemas.microsoft.com/office/powerpoint/2010/main" val="696112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Let’s look at this program, which is the same program we just looked at, but obviously the spacing is much different. This program is syntactically correct based on the rules for SAS statements. How many statements are in the PROC MEANS step?  The easy way to figure it is to just count semicolons between PROC MEANS and RUN – so 4 statements.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Although this program isn’t pretty because of the inconsistent spacing, it does run with no syntax errors. It is a best practice to establish a set of formatting standards so that your programs are easier to read. If you are using Enterprise Guide or SAS Studio, you can ask the application to format the program for you. In Enterprise Guide, simply select Edit -&gt; Format Code or press CTRL+I. In SAS Studio, click the Format Code button.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 will add a comment to describe the purpose of the program, and use the /* comment */ syntax. A convenient shortcut that works in all three interfaces is to type the comment, highlight it, then press CTRL+L. This also works if you want to comment a section of code. After adding the comment symbols, you can uncomment the block by pressing CTRL+SHIFT+/ in the windowing environment or Enterprise Guide, or just CTRL+L in SAS Studio.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Let’s use the other commenting method to suppress the execution of the WHERE statement in PROC PRINT. If I run just that step, I see SAS prints all cars, not just those with AvgMPG greater than 35. </a:t>
            </a:r>
          </a:p>
          <a:p>
            <a:endParaRPr lang="en-US" dirty="0"/>
          </a:p>
        </p:txBody>
      </p:sp>
    </p:spTree>
    <p:extLst>
      <p:ext uri="{BB962C8B-B14F-4D97-AF65-F5344CB8AC3E}">
        <p14:creationId xmlns:p14="http://schemas.microsoft.com/office/powerpoint/2010/main" val="3948550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Syntax errors are a fact of programming life. As a programmer, it's incredibly valuable to be able to identify, diagnose, and fix syntax errors in your code. A syntax error is an error in the spelling or grammar of a SAS statement. Examples of syntax errors include misspelled keywords, unmatched quotation marks, missing semicolons, and invalid options. You can catch some syntax</a:t>
            </a:r>
            <a:r>
              <a:rPr lang="en-US" sz="900" kern="1200" baseline="0" dirty="0">
                <a:solidFill>
                  <a:schemeClr val="tx1"/>
                </a:solidFill>
                <a:effectLst/>
                <a:latin typeface="+mn-lt"/>
                <a:ea typeface="+mn-ea"/>
                <a:cs typeface="+mn-cs"/>
              </a:rPr>
              <a:t> errors, such as an unmatched quotation mark, by paying attention to the color-coded syntax. </a:t>
            </a:r>
            <a:r>
              <a:rPr lang="en-US" sz="900" kern="1200" dirty="0">
                <a:solidFill>
                  <a:schemeClr val="tx1"/>
                </a:solidFill>
                <a:effectLst/>
                <a:latin typeface="+mn-lt"/>
                <a:ea typeface="+mn-ea"/>
                <a:cs typeface="+mn-cs"/>
              </a:rPr>
              <a:t>When SAS finds a syntax error in your submitted program, a warning or error message is written in the log. </a:t>
            </a:r>
          </a:p>
          <a:p>
            <a:endParaRPr lang="en-US" dirty="0"/>
          </a:p>
        </p:txBody>
      </p:sp>
    </p:spTree>
    <p:extLst>
      <p:ext uri="{BB962C8B-B14F-4D97-AF65-F5344CB8AC3E}">
        <p14:creationId xmlns:p14="http://schemas.microsoft.com/office/powerpoint/2010/main" val="1948403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Let’s look at this program that includes three syntax errors. The first is misspelled DATA and DAAT. The color-coding in the editor helps to recognize that there is an issue with this keyword. Notice all the other keywords are bold blue font. The second error is a missing semicolon after the PROC PRINT statement. And the third error is an invalid option – average should instead be MEAN. Notice that the valid options on the PROC MEANS statement are blue. So we’ll assume we didn’t recognize these syntax options, and go ahead and run then program.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Let’s look carefully at the log. DAAT is underlined, and SAS provides a warning, indicating that is assumed we really meant to type DATA. The DATA step then runs successfully despite our error. The next error underlines VAR. There is nothing wrong with the VAR statement, but the error is generated because of the problem in the preceding statement – the missing semicolon. And if we read SAS’s error message carefully, the first suggested item in the list is a semicolon. Finally, AVERAGE is underlined, and the error message provides a detailed list of the valid options for the PROC MEANS statement. Included is the MEAN option.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Let’s go back to the program tab, fix our three syntax errors, and rerun the program. Even though our program generated output, it is still strongly recommended that you always carefully examine the log. Everything looks good now!  </a:t>
            </a:r>
          </a:p>
          <a:p>
            <a:endParaRPr lang="en-US" dirty="0"/>
          </a:p>
        </p:txBody>
      </p:sp>
    </p:spTree>
    <p:extLst>
      <p:ext uri="{BB962C8B-B14F-4D97-AF65-F5344CB8AC3E}">
        <p14:creationId xmlns:p14="http://schemas.microsoft.com/office/powerpoint/2010/main" val="322583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As you go through the process of making data meaningful</a:t>
            </a:r>
            <a:r>
              <a:rPr lang="en-US" sz="900" kern="1200" baseline="0" dirty="0">
                <a:solidFill>
                  <a:schemeClr val="tx1"/>
                </a:solidFill>
                <a:effectLst/>
                <a:latin typeface="+mn-lt"/>
                <a:ea typeface="+mn-ea"/>
                <a:cs typeface="+mn-cs"/>
              </a:rPr>
              <a:t> and actionable, you'll likely follow these basic steps</a:t>
            </a:r>
            <a:r>
              <a:rPr lang="en-US" sz="900" kern="1200" dirty="0">
                <a:solidFill>
                  <a:schemeClr val="tx1"/>
                </a:solidFill>
                <a:effectLst/>
                <a:latin typeface="+mn-lt"/>
                <a:ea typeface="+mn-ea"/>
                <a:cs typeface="+mn-cs"/>
              </a:rPr>
              <a:t>:  access data</a:t>
            </a:r>
            <a:r>
              <a:rPr lang="en-US" sz="900" kern="1200" baseline="0" dirty="0">
                <a:solidFill>
                  <a:schemeClr val="tx1"/>
                </a:solidFill>
                <a:effectLst/>
                <a:latin typeface="+mn-lt"/>
                <a:ea typeface="+mn-ea"/>
                <a:cs typeface="+mn-cs"/>
              </a:rPr>
              <a:t> or read it with a program</a:t>
            </a:r>
            <a:r>
              <a:rPr lang="en-US" sz="900" kern="1200" dirty="0">
                <a:solidFill>
                  <a:schemeClr val="tx1"/>
                </a:solidFill>
                <a:effectLst/>
                <a:latin typeface="+mn-lt"/>
                <a:ea typeface="+mn-ea"/>
                <a:cs typeface="+mn-cs"/>
              </a:rPr>
              <a:t>, explore the data to see</a:t>
            </a:r>
            <a:r>
              <a:rPr lang="en-US" sz="900" kern="1200" baseline="0" dirty="0">
                <a:solidFill>
                  <a:schemeClr val="tx1"/>
                </a:solidFill>
                <a:effectLst/>
                <a:latin typeface="+mn-lt"/>
                <a:ea typeface="+mn-ea"/>
                <a:cs typeface="+mn-cs"/>
              </a:rPr>
              <a:t> what's there and what you might need to add or change</a:t>
            </a:r>
            <a:r>
              <a:rPr lang="en-US" sz="900" kern="1200" dirty="0">
                <a:solidFill>
                  <a:schemeClr val="tx1"/>
                </a:solidFill>
                <a:effectLst/>
                <a:latin typeface="+mn-lt"/>
                <a:ea typeface="+mn-ea"/>
                <a:cs typeface="+mn-cs"/>
              </a:rPr>
              <a:t>, prepare the</a:t>
            </a:r>
            <a:r>
              <a:rPr lang="en-US" sz="900" kern="1200" baseline="0" dirty="0">
                <a:solidFill>
                  <a:schemeClr val="tx1"/>
                </a:solidFill>
                <a:effectLst/>
                <a:latin typeface="+mn-lt"/>
                <a:ea typeface="+mn-ea"/>
                <a:cs typeface="+mn-cs"/>
              </a:rPr>
              <a:t> data to get it ready for analysis</a:t>
            </a:r>
            <a:r>
              <a:rPr lang="en-US" sz="900" kern="1200" dirty="0">
                <a:solidFill>
                  <a:schemeClr val="tx1"/>
                </a:solidFill>
                <a:effectLst/>
                <a:latin typeface="+mn-lt"/>
                <a:ea typeface="+mn-ea"/>
                <a:cs typeface="+mn-cs"/>
              </a:rPr>
              <a:t>, analyze and report on the data, and export results</a:t>
            </a:r>
            <a:r>
              <a:rPr lang="en-US" sz="900" kern="1200" baseline="0" dirty="0">
                <a:solidFill>
                  <a:schemeClr val="tx1"/>
                </a:solidFill>
                <a:effectLst/>
                <a:latin typeface="+mn-lt"/>
                <a:ea typeface="+mn-ea"/>
                <a:cs typeface="+mn-cs"/>
              </a:rPr>
              <a:t> to various report and data formats</a:t>
            </a:r>
            <a:r>
              <a:rPr lang="en-US" sz="900" kern="1200" dirty="0">
                <a:solidFill>
                  <a:schemeClr val="tx1"/>
                </a:solidFill>
                <a:effectLst/>
                <a:latin typeface="+mn-lt"/>
                <a:ea typeface="+mn-ea"/>
                <a:cs typeface="+mn-cs"/>
              </a:rPr>
              <a:t>. </a:t>
            </a:r>
            <a:r>
              <a:rPr lang="en-US" sz="900" kern="1200" baseline="0" dirty="0">
                <a:solidFill>
                  <a:schemeClr val="tx1"/>
                </a:solidFill>
                <a:effectLst/>
                <a:latin typeface="+mn-lt"/>
                <a:ea typeface="+mn-ea"/>
                <a:cs typeface="+mn-cs"/>
              </a:rPr>
              <a:t>We'll use this process as the framework for teaching you </a:t>
            </a:r>
            <a:r>
              <a:rPr lang="en-US" sz="900" kern="1200" dirty="0">
                <a:solidFill>
                  <a:schemeClr val="tx1"/>
                </a:solidFill>
                <a:effectLst/>
                <a:latin typeface="+mn-lt"/>
                <a:ea typeface="+mn-ea"/>
                <a:cs typeface="+mn-cs"/>
              </a:rPr>
              <a:t>the fundamentals of the SAS programming language. </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268199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24B8CB-EC73-4E57-874B-056B13E222C6}" type="slidenum">
              <a:rPr lang="en-US" altLang="en-US" sz="1200" smtClean="0"/>
              <a:pPr/>
              <a:t>40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67320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24B8CB-EC73-4E57-874B-056B13E222C6}" type="slidenum">
              <a:rPr lang="en-US" altLang="en-US" sz="1200" smtClean="0"/>
              <a:pPr/>
              <a:t>41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9595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We hope you have already accessed your Extended Learning</a:t>
            </a:r>
            <a:r>
              <a:rPr lang="en-US" baseline="0" dirty="0"/>
              <a:t> page and seen the many great resources available there. Not only can you download the course notes and data, but you can also take advantage of many other videos, papers, and links to supplemental information. </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7494FE6-CA35-428F-86D1-27D7BEB5850D}" type="slidenum">
              <a:rPr lang="en-US" smtClean="0"/>
              <a:pPr/>
              <a:t>42</a:t>
            </a:fld>
            <a:endParaRPr lang="en-US" dirty="0"/>
          </a:p>
        </p:txBody>
      </p:sp>
    </p:spTree>
    <p:extLst>
      <p:ext uri="{BB962C8B-B14F-4D97-AF65-F5344CB8AC3E}">
        <p14:creationId xmlns:p14="http://schemas.microsoft.com/office/powerpoint/2010/main" val="1273237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51695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7691691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46</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a:latin typeface="Times New Roman" pitchFamily="18" charset="0"/>
              </a:rPr>
              <a:t>Correct answer: c</a:t>
            </a:r>
          </a:p>
          <a:p>
            <a:pPr eaLnBrk="1" hangingPunct="1"/>
            <a:r>
              <a:rPr lang="sv-SE">
                <a:latin typeface="Times New Roman" pitchFamily="18" charset="0"/>
              </a:rPr>
              <a:t>RUN, QUIT, DATA, and PROC statements function as step boundaries, which determine when SAS statements take effect and indicate the end of the current step or the beginning of a new step.</a:t>
            </a:r>
          </a:p>
          <a:p>
            <a:endParaRPr lang="en-US" dirty="0"/>
          </a:p>
        </p:txBody>
      </p:sp>
    </p:spTree>
    <p:extLst>
      <p:ext uri="{BB962C8B-B14F-4D97-AF65-F5344CB8AC3E}">
        <p14:creationId xmlns:p14="http://schemas.microsoft.com/office/powerpoint/2010/main" val="271340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47</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RUN, QUIT, DATA, and PROC statements function as step boundaries, which determine when SAS statements take effect and indicate the end of the current step or the beginning of a new step.</a:t>
            </a:r>
          </a:p>
          <a:p>
            <a:endParaRPr lang="en-US" dirty="0"/>
          </a:p>
        </p:txBody>
      </p:sp>
    </p:spTree>
    <p:extLst>
      <p:ext uri="{BB962C8B-B14F-4D97-AF65-F5344CB8AC3E}">
        <p14:creationId xmlns:p14="http://schemas.microsoft.com/office/powerpoint/2010/main" val="2841479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F0DEA4-FC63-4791-BBC7-A03C00052AC1}" type="slidenum">
              <a:rPr lang="en-US" sz="1200" smtClean="0"/>
              <a:pPr/>
              <a:t>48</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endParaRPr lang="sv-SE" dirty="0">
              <a:latin typeface="Times New Roman" pitchFamily="18" charset="0"/>
            </a:endParaRPr>
          </a:p>
          <a:p>
            <a:pPr eaLnBrk="1" hangingPunct="1"/>
            <a:r>
              <a:rPr lang="sv-SE" dirty="0">
                <a:latin typeface="Times New Roman" pitchFamily="18" charset="0"/>
              </a:rPr>
              <a:t>A SAS program</a:t>
            </a:r>
            <a:r>
              <a:rPr lang="sv-SE" baseline="0" dirty="0">
                <a:latin typeface="Times New Roman" pitchFamily="18" charset="0"/>
              </a:rPr>
              <a:t> will always create a log. A program can create output data and results as well, depending on steps included.</a:t>
            </a:r>
            <a:endParaRPr lang="sv-SE" dirty="0">
              <a:latin typeface="Times New Roman" pitchFamily="18" charset="0"/>
            </a:endParaRPr>
          </a:p>
          <a:p>
            <a:endParaRPr lang="en-US" dirty="0"/>
          </a:p>
        </p:txBody>
      </p:sp>
    </p:spTree>
    <p:extLst>
      <p:ext uri="{BB962C8B-B14F-4D97-AF65-F5344CB8AC3E}">
        <p14:creationId xmlns:p14="http://schemas.microsoft.com/office/powerpoint/2010/main" val="53416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F0DEA4-FC63-4791-BBC7-A03C00052AC1}" type="slidenum">
              <a:rPr lang="en-US" sz="1200" smtClean="0"/>
              <a:pPr/>
              <a:t>49</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endParaRPr lang="sv-SE" dirty="0">
              <a:latin typeface="Times New Roman" pitchFamily="18" charset="0"/>
            </a:endParaRPr>
          </a:p>
          <a:p>
            <a:pPr eaLnBrk="1" hangingPunct="1"/>
            <a:r>
              <a:rPr lang="sv-SE" dirty="0">
                <a:latin typeface="Times New Roman" pitchFamily="18" charset="0"/>
              </a:rPr>
              <a:t>A SAS program</a:t>
            </a:r>
            <a:r>
              <a:rPr lang="sv-SE" baseline="0" dirty="0">
                <a:latin typeface="Times New Roman" pitchFamily="18" charset="0"/>
              </a:rPr>
              <a:t> will always create a log. A program can create output data and results as well, depending on steps included.</a:t>
            </a:r>
            <a:endParaRPr lang="sv-SE" dirty="0">
              <a:latin typeface="Times New Roman" pitchFamily="18" charset="0"/>
            </a:endParaRPr>
          </a:p>
          <a:p>
            <a:endParaRPr lang="en-US" dirty="0"/>
          </a:p>
        </p:txBody>
      </p:sp>
    </p:spTree>
    <p:extLst>
      <p:ext uri="{BB962C8B-B14F-4D97-AF65-F5344CB8AC3E}">
        <p14:creationId xmlns:p14="http://schemas.microsoft.com/office/powerpoint/2010/main" val="128395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aseline="0" dirty="0"/>
              <a:t>In this class, we'll mainly be analyzing international storm data – real data about storms such as hurricanes, typhoons, and cyclones that has been collected since 1980. </a:t>
            </a:r>
            <a:r>
              <a:rPr lang="en-US" dirty="0"/>
              <a:t>This </a:t>
            </a:r>
            <a:r>
              <a:rPr lang="en-US" baseline="0" dirty="0"/>
              <a:t>data is stored in a variety of formats, and the first thing you learn to do is write a SAS program to access the data. </a:t>
            </a:r>
          </a:p>
          <a:p>
            <a:endParaRPr lang="en-US" dirty="0"/>
          </a:p>
        </p:txBody>
      </p:sp>
    </p:spTree>
    <p:extLst>
      <p:ext uri="{BB962C8B-B14F-4D97-AF65-F5344CB8AC3E}">
        <p14:creationId xmlns:p14="http://schemas.microsoft.com/office/powerpoint/2010/main" val="34115754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F0DEA4-FC63-4791-BBC7-A03C00052AC1}" type="slidenum">
              <a:rPr lang="en-US" sz="1200" smtClean="0"/>
              <a:pPr/>
              <a:t>50</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a:latin typeface="Times New Roman" pitchFamily="18" charset="0"/>
              </a:rPr>
              <a:t>Correct answer: d</a:t>
            </a:r>
            <a:endParaRPr lang="sv-SE">
              <a:latin typeface="Times New Roman" pitchFamily="18" charset="0"/>
            </a:endParaRPr>
          </a:p>
          <a:p>
            <a:pPr eaLnBrk="1" hangingPunct="1"/>
            <a:r>
              <a:rPr lang="sv-SE">
                <a:latin typeface="Times New Roman" pitchFamily="18" charset="0"/>
              </a:rPr>
              <a:t>All SAS statements must end with a semicolon, but they are free-format. You can begin or end them anywhere, separate steps with line spaces, and optionally end steps with a RUN statement.</a:t>
            </a:r>
          </a:p>
          <a:p>
            <a:endParaRPr lang="en-US" dirty="0"/>
          </a:p>
        </p:txBody>
      </p:sp>
    </p:spTree>
    <p:extLst>
      <p:ext uri="{BB962C8B-B14F-4D97-AF65-F5344CB8AC3E}">
        <p14:creationId xmlns:p14="http://schemas.microsoft.com/office/powerpoint/2010/main" val="3388580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F0DEA4-FC63-4791-BBC7-A03C00052AC1}" type="slidenum">
              <a:rPr lang="en-US" sz="1200" smtClean="0"/>
              <a:pPr/>
              <a:t>51</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a:latin typeface="Times New Roman" pitchFamily="18" charset="0"/>
              </a:rPr>
              <a:t>Correct answer: d</a:t>
            </a:r>
            <a:endParaRPr lang="sv-SE">
              <a:latin typeface="Times New Roman" pitchFamily="18" charset="0"/>
            </a:endParaRPr>
          </a:p>
          <a:p>
            <a:pPr eaLnBrk="1" hangingPunct="1"/>
            <a:r>
              <a:rPr lang="sv-SE">
                <a:latin typeface="Times New Roman" pitchFamily="18" charset="0"/>
              </a:rPr>
              <a:t>All SAS statements must end with a semicolon, but they are free-format. You can begin or end them anywhere, separate steps with line spaces, and optionally end steps with a RUN statement.</a:t>
            </a:r>
          </a:p>
          <a:p>
            <a:endParaRPr lang="en-US" dirty="0"/>
          </a:p>
        </p:txBody>
      </p:sp>
    </p:spTree>
    <p:extLst>
      <p:ext uri="{BB962C8B-B14F-4D97-AF65-F5344CB8AC3E}">
        <p14:creationId xmlns:p14="http://schemas.microsoft.com/office/powerpoint/2010/main" val="9836612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52</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This program contains seven statements (seven semi-colons): 1. comment, 2. TITLE, 3. FOOTNOTE, 4. PROC, 5. WHERE (two lines), 6. VAR (two lines), and 7. RUN. </a:t>
            </a:r>
          </a:p>
          <a:p>
            <a:endParaRPr lang="en-US" dirty="0"/>
          </a:p>
        </p:txBody>
      </p:sp>
    </p:spTree>
    <p:extLst>
      <p:ext uri="{BB962C8B-B14F-4D97-AF65-F5344CB8AC3E}">
        <p14:creationId xmlns:p14="http://schemas.microsoft.com/office/powerpoint/2010/main" val="39882212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53</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This program contains seven statements (seven semi-colons): 1. comment, 2. TITLE, 3. FOOTNOTE, 4. PROC, 5. WHERE (two lines), 6. VAR (two lines), and 7. RUN. </a:t>
            </a:r>
          </a:p>
          <a:p>
            <a:endParaRPr lang="en-US" dirty="0"/>
          </a:p>
        </p:txBody>
      </p:sp>
    </p:spTree>
    <p:extLst>
      <p:ext uri="{BB962C8B-B14F-4D97-AF65-F5344CB8AC3E}">
        <p14:creationId xmlns:p14="http://schemas.microsoft.com/office/powerpoint/2010/main" val="4285010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7C4ECD7-BA5C-4FA0-9AFC-DED84BD2DF1D}" type="slidenum">
              <a:rPr lang="en-US" sz="1200" smtClean="0"/>
              <a:pPr/>
              <a:t>54</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defRPr/>
            </a:pPr>
            <a:r>
              <a:rPr lang="en-US" dirty="0"/>
              <a:t>Correct answer: b</a:t>
            </a:r>
          </a:p>
          <a:p>
            <a:pPr eaLnBrk="1" hangingPunct="1">
              <a:defRPr/>
            </a:pPr>
            <a:r>
              <a:rPr lang="en-US" dirty="0"/>
              <a:t>PROC steps are typically used to process SAS</a:t>
            </a:r>
            <a:r>
              <a:rPr lang="en-US" baseline="0" dirty="0"/>
              <a:t> data sets (that is, generate reports, graphs, and statistics).</a:t>
            </a:r>
            <a:endParaRPr lang="sv-SE" dirty="0">
              <a:latin typeface="Times New Roman" pitchFamily="18" charset="0"/>
            </a:endParaRPr>
          </a:p>
          <a:p>
            <a:endParaRPr lang="en-US" dirty="0"/>
          </a:p>
        </p:txBody>
      </p:sp>
    </p:spTree>
    <p:extLst>
      <p:ext uri="{BB962C8B-B14F-4D97-AF65-F5344CB8AC3E}">
        <p14:creationId xmlns:p14="http://schemas.microsoft.com/office/powerpoint/2010/main" val="39613952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7C4ECD7-BA5C-4FA0-9AFC-DED84BD2DF1D}" type="slidenum">
              <a:rPr lang="en-US" sz="1200" smtClean="0"/>
              <a:pPr/>
              <a:t>55</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defRPr/>
            </a:pPr>
            <a:r>
              <a:rPr lang="en-US" dirty="0"/>
              <a:t>Correct answer: b</a:t>
            </a:r>
          </a:p>
          <a:p>
            <a:pPr eaLnBrk="1" hangingPunct="1">
              <a:defRPr/>
            </a:pPr>
            <a:r>
              <a:rPr lang="en-US" dirty="0"/>
              <a:t>PROC steps are typically used to process SAS</a:t>
            </a:r>
            <a:r>
              <a:rPr lang="en-US" baseline="0" dirty="0"/>
              <a:t> data sets (that is, generate reports, graphs, and statistics).</a:t>
            </a:r>
            <a:endParaRPr lang="sv-SE" dirty="0">
              <a:latin typeface="Times New Roman" pitchFamily="18" charset="0"/>
            </a:endParaRPr>
          </a:p>
          <a:p>
            <a:endParaRPr lang="en-US" dirty="0"/>
          </a:p>
        </p:txBody>
      </p:sp>
    </p:spTree>
    <p:extLst>
      <p:ext uri="{BB962C8B-B14F-4D97-AF65-F5344CB8AC3E}">
        <p14:creationId xmlns:p14="http://schemas.microsoft.com/office/powerpoint/2010/main" val="22034720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41173A-D1DA-4CD7-BFBF-27B1F6BDBD05}" type="slidenum">
              <a:rPr lang="en-US" sz="1200" smtClean="0"/>
              <a:pPr/>
              <a:t>56</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en-US" dirty="0">
                <a:latin typeface="Times New Roman" pitchFamily="18" charset="0"/>
              </a:rPr>
              <a:t>A block comment can contain semicolons and unbalanced quotation marks, can appear anywhere, and doesn’t need a semicolon at the end.</a:t>
            </a:r>
          </a:p>
          <a:p>
            <a:endParaRPr lang="en-US" dirty="0"/>
          </a:p>
        </p:txBody>
      </p:sp>
    </p:spTree>
    <p:extLst>
      <p:ext uri="{BB962C8B-B14F-4D97-AF65-F5344CB8AC3E}">
        <p14:creationId xmlns:p14="http://schemas.microsoft.com/office/powerpoint/2010/main" val="17711295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41173A-D1DA-4CD7-BFBF-27B1F6BDBD05}" type="slidenum">
              <a:rPr lang="en-US" sz="1200" smtClean="0"/>
              <a:pPr/>
              <a:t>57</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en-US" dirty="0">
                <a:latin typeface="Times New Roman" pitchFamily="18" charset="0"/>
              </a:rPr>
              <a:t>A block comment can contain semicolons and unbalanced quotation marks, can appear anywhere, and doesn’t need a semicolon at the end.</a:t>
            </a:r>
          </a:p>
          <a:p>
            <a:endParaRPr lang="en-US" dirty="0"/>
          </a:p>
        </p:txBody>
      </p:sp>
    </p:spTree>
    <p:extLst>
      <p:ext uri="{BB962C8B-B14F-4D97-AF65-F5344CB8AC3E}">
        <p14:creationId xmlns:p14="http://schemas.microsoft.com/office/powerpoint/2010/main" val="24302575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7AE2F9-F118-4FDE-BB33-6E236CED38A0}" type="slidenum">
              <a:rPr lang="en-US" sz="1200" smtClean="0"/>
              <a:pPr/>
              <a:t>58</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marL="0" lvl="1">
              <a:spcBef>
                <a:spcPct val="0"/>
              </a:spcBef>
            </a:pPr>
            <a:r>
              <a:rPr lang="en-US" dirty="0">
                <a:latin typeface="Times New Roman" pitchFamily="18" charset="0"/>
              </a:rPr>
              <a:t>There is a missing</a:t>
            </a:r>
            <a:r>
              <a:rPr lang="en-US" baseline="0" dirty="0">
                <a:latin typeface="Times New Roman" pitchFamily="18" charset="0"/>
              </a:rPr>
              <a:t> semicolon following the data set name. When this step runs, SAS will interpret the word </a:t>
            </a:r>
            <a:r>
              <a:rPr lang="en-US" b="1" baseline="0" dirty="0">
                <a:latin typeface="Times New Roman" pitchFamily="18" charset="0"/>
              </a:rPr>
              <a:t>run</a:t>
            </a:r>
            <a:r>
              <a:rPr lang="en-US" baseline="0" dirty="0">
                <a:latin typeface="Times New Roman" pitchFamily="18" charset="0"/>
              </a:rPr>
              <a:t> as an option in the PROC PRINT statement (because of the missing semicolon). As a result, the PROC PRINT step will not execute and an error message will be displayed in the log.</a:t>
            </a:r>
            <a:endParaRPr lang="en-US" dirty="0">
              <a:latin typeface="Times New Roman" pitchFamily="18" charset="0"/>
            </a:endParaRPr>
          </a:p>
          <a:p>
            <a:endParaRPr lang="en-US" dirty="0"/>
          </a:p>
        </p:txBody>
      </p:sp>
    </p:spTree>
    <p:extLst>
      <p:ext uri="{BB962C8B-B14F-4D97-AF65-F5344CB8AC3E}">
        <p14:creationId xmlns:p14="http://schemas.microsoft.com/office/powerpoint/2010/main" val="18406062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7AE2F9-F118-4FDE-BB33-6E236CED38A0}" type="slidenum">
              <a:rPr lang="en-US" sz="1200" smtClean="0"/>
              <a:pPr/>
              <a:t>59</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marL="0" lvl="1">
              <a:spcBef>
                <a:spcPct val="0"/>
              </a:spcBef>
            </a:pPr>
            <a:r>
              <a:rPr lang="en-US" dirty="0">
                <a:latin typeface="Times New Roman" pitchFamily="18" charset="0"/>
              </a:rPr>
              <a:t>There is a missing</a:t>
            </a:r>
            <a:r>
              <a:rPr lang="en-US" baseline="0" dirty="0">
                <a:latin typeface="Times New Roman" pitchFamily="18" charset="0"/>
              </a:rPr>
              <a:t> semicolon following the data set name. When this step runs, SAS will interpret the word </a:t>
            </a:r>
            <a:r>
              <a:rPr lang="en-US" b="1" baseline="0" dirty="0">
                <a:latin typeface="Times New Roman" pitchFamily="18" charset="0"/>
              </a:rPr>
              <a:t>run</a:t>
            </a:r>
            <a:r>
              <a:rPr lang="en-US" baseline="0" dirty="0">
                <a:latin typeface="Times New Roman" pitchFamily="18" charset="0"/>
              </a:rPr>
              <a:t> as an option in the PROC PRINT statement (because of the missing semicolon). As a result, the PROC PRINT step will not execute and an error message will be displayed in the log.</a:t>
            </a:r>
            <a:endParaRPr lang="en-US" dirty="0">
              <a:latin typeface="Times New Roman" pitchFamily="18" charset="0"/>
            </a:endParaRPr>
          </a:p>
          <a:p>
            <a:endParaRPr lang="en-US" dirty="0"/>
          </a:p>
        </p:txBody>
      </p:sp>
    </p:spTree>
    <p:extLst>
      <p:ext uri="{BB962C8B-B14F-4D97-AF65-F5344CB8AC3E}">
        <p14:creationId xmlns:p14="http://schemas.microsoft.com/office/powerpoint/2010/main" val="114538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aseline="0" dirty="0"/>
              <a:t>As you continue through the programming process, you learn to write SAS programs that turn this data into informative reports, data, and graphics. </a:t>
            </a:r>
          </a:p>
          <a:p>
            <a:r>
              <a:rPr lang="en-US" baseline="0" dirty="0"/>
              <a:t> </a:t>
            </a:r>
          </a:p>
          <a:p>
            <a:endParaRPr lang="en-US" dirty="0"/>
          </a:p>
        </p:txBody>
      </p:sp>
    </p:spTree>
    <p:extLst>
      <p:ext uri="{BB962C8B-B14F-4D97-AF65-F5344CB8AC3E}">
        <p14:creationId xmlns:p14="http://schemas.microsoft.com/office/powerpoint/2010/main" val="30464445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60</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marL="232578" indent="-232578">
              <a:defRPr/>
            </a:pPr>
            <a:r>
              <a:rPr lang="en-US" dirty="0">
                <a:latin typeface="Times New Roman" pitchFamily="18" charset="0"/>
              </a:rPr>
              <a:t>C</a:t>
            </a:r>
            <a:r>
              <a:rPr lang="en-US" dirty="0"/>
              <a:t>orrect answer: b</a:t>
            </a:r>
          </a:p>
          <a:p>
            <a:r>
              <a:rPr lang="en-US" dirty="0"/>
              <a:t>The log will indicate that SAS assumed that the keyword PROC was misspelled, corrected it temporarily,</a:t>
            </a:r>
            <a:r>
              <a:rPr lang="en-US" baseline="0" dirty="0"/>
              <a:t> and executed the PROC step.</a:t>
            </a:r>
            <a:endParaRPr lang="en-US" dirty="0"/>
          </a:p>
        </p:txBody>
      </p:sp>
    </p:spTree>
    <p:extLst>
      <p:ext uri="{BB962C8B-B14F-4D97-AF65-F5344CB8AC3E}">
        <p14:creationId xmlns:p14="http://schemas.microsoft.com/office/powerpoint/2010/main" val="177039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61</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marL="232578" indent="-232578">
              <a:defRPr/>
            </a:pPr>
            <a:r>
              <a:rPr lang="en-US" dirty="0">
                <a:latin typeface="Times New Roman" pitchFamily="18" charset="0"/>
              </a:rPr>
              <a:t>C</a:t>
            </a:r>
            <a:r>
              <a:rPr lang="en-US" dirty="0"/>
              <a:t>orrect answer: b</a:t>
            </a:r>
          </a:p>
          <a:p>
            <a:r>
              <a:rPr lang="en-US" dirty="0"/>
              <a:t>The log will indicate that SAS assumed that the keyword PROC was misspelled, corrected it temporarily,</a:t>
            </a:r>
            <a:r>
              <a:rPr lang="en-US" baseline="0" dirty="0"/>
              <a:t> and executed the PROC step.</a:t>
            </a:r>
            <a:endParaRPr lang="en-US" dirty="0"/>
          </a:p>
        </p:txBody>
      </p:sp>
    </p:spTree>
    <p:extLst>
      <p:ext uri="{BB962C8B-B14F-4D97-AF65-F5344CB8AC3E}">
        <p14:creationId xmlns:p14="http://schemas.microsoft.com/office/powerpoint/2010/main" val="12997443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62</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marL="232578" indent="-232578">
              <a:defRPr/>
            </a:pPr>
            <a:r>
              <a:rPr lang="en-US" dirty="0">
                <a:latin typeface="Times New Roman" pitchFamily="18" charset="0"/>
              </a:rPr>
              <a:t>C</a:t>
            </a:r>
            <a:r>
              <a:rPr lang="en-US" dirty="0"/>
              <a:t>orrect answer: b</a:t>
            </a:r>
          </a:p>
          <a:p>
            <a:r>
              <a:rPr lang="en-US" dirty="0"/>
              <a:t>Case does not matter in unquoted values, so in this case, the data</a:t>
            </a:r>
            <a:r>
              <a:rPr lang="en-US" baseline="0" dirty="0"/>
              <a:t> set name can be in specified in any case.</a:t>
            </a:r>
            <a:endParaRPr lang="en-US" dirty="0"/>
          </a:p>
        </p:txBody>
      </p:sp>
    </p:spTree>
    <p:extLst>
      <p:ext uri="{BB962C8B-B14F-4D97-AF65-F5344CB8AC3E}">
        <p14:creationId xmlns:p14="http://schemas.microsoft.com/office/powerpoint/2010/main" val="3762647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63</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marL="232578" indent="-232578">
              <a:defRPr/>
            </a:pPr>
            <a:r>
              <a:rPr lang="en-US" dirty="0">
                <a:latin typeface="Times New Roman" pitchFamily="18" charset="0"/>
              </a:rPr>
              <a:t>C</a:t>
            </a:r>
            <a:r>
              <a:rPr lang="en-US" dirty="0"/>
              <a:t>orrect answer: b</a:t>
            </a:r>
          </a:p>
          <a:p>
            <a:r>
              <a:rPr lang="en-US" dirty="0"/>
              <a:t>Case does not matter in unquoted values, so in this case, the data</a:t>
            </a:r>
            <a:r>
              <a:rPr lang="en-US" baseline="0" dirty="0"/>
              <a:t> set name can be in specified in any case.</a:t>
            </a:r>
            <a:endParaRPr lang="en-US" dirty="0"/>
          </a:p>
        </p:txBody>
      </p:sp>
    </p:spTree>
    <p:extLst>
      <p:ext uri="{BB962C8B-B14F-4D97-AF65-F5344CB8AC3E}">
        <p14:creationId xmlns:p14="http://schemas.microsoft.com/office/powerpoint/2010/main" val="17133768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64</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marL="232578" indent="-232578">
              <a:defRPr/>
            </a:pPr>
            <a:r>
              <a:rPr lang="en-US" dirty="0">
                <a:latin typeface="Times New Roman" pitchFamily="18" charset="0"/>
              </a:rPr>
              <a:t>C</a:t>
            </a:r>
            <a:r>
              <a:rPr lang="en-US" dirty="0"/>
              <a:t>orrect answer: b</a:t>
            </a:r>
          </a:p>
          <a:p>
            <a:r>
              <a:rPr lang="en-US" sz="900" kern="1200" dirty="0">
                <a:solidFill>
                  <a:schemeClr val="tx1"/>
                </a:solidFill>
                <a:effectLst/>
                <a:latin typeface="+mn-lt"/>
                <a:ea typeface="+mn-ea"/>
                <a:cs typeface="+mn-cs"/>
              </a:rPr>
              <a:t>The programming interfaces include SAS Enterprise Guide (client application), SAS Studio (web-based), and SAS windowing environment. There is not an interface/product called SAS Manager.</a:t>
            </a:r>
            <a:endParaRPr lang="en-US" dirty="0"/>
          </a:p>
        </p:txBody>
      </p:sp>
    </p:spTree>
    <p:extLst>
      <p:ext uri="{BB962C8B-B14F-4D97-AF65-F5344CB8AC3E}">
        <p14:creationId xmlns:p14="http://schemas.microsoft.com/office/powerpoint/2010/main" val="40819556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65</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marL="232578" indent="-232578">
              <a:defRPr/>
            </a:pPr>
            <a:r>
              <a:rPr lang="en-US" dirty="0">
                <a:latin typeface="Times New Roman" pitchFamily="18" charset="0"/>
              </a:rPr>
              <a:t>C</a:t>
            </a:r>
            <a:r>
              <a:rPr lang="en-US" dirty="0"/>
              <a:t>orrect answer: b</a:t>
            </a:r>
          </a:p>
          <a:p>
            <a:r>
              <a:rPr lang="en-US" sz="900" kern="1200" dirty="0">
                <a:solidFill>
                  <a:schemeClr val="tx1"/>
                </a:solidFill>
                <a:effectLst/>
                <a:latin typeface="+mn-lt"/>
                <a:ea typeface="+mn-ea"/>
                <a:cs typeface="+mn-cs"/>
              </a:rPr>
              <a:t>The programming interfaces include SAS Enterprise Guide (client application), SAS Studio (web-based), and SAS windowing environment. There is not an interface/product called SAS Manager.</a:t>
            </a:r>
            <a:endParaRPr lang="en-US" dirty="0"/>
          </a:p>
        </p:txBody>
      </p:sp>
    </p:spTree>
    <p:extLst>
      <p:ext uri="{BB962C8B-B14F-4D97-AF65-F5344CB8AC3E}">
        <p14:creationId xmlns:p14="http://schemas.microsoft.com/office/powerpoint/2010/main" val="199093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Let’s get right to the code and run</a:t>
            </a:r>
            <a:r>
              <a:rPr lang="en-US" baseline="0" dirty="0"/>
              <a:t> a program that has each of these programming steps. By the end of the class, you will be able to write this type of code. </a:t>
            </a:r>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06529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course, we want you to be</a:t>
            </a:r>
            <a:r>
              <a:rPr lang="en-US" baseline="0" dirty="0"/>
              <a:t> writing code as much as possible – because that's the best way to learn! </a:t>
            </a:r>
            <a:r>
              <a:rPr lang="en-US" dirty="0"/>
              <a:t>Our main focus</a:t>
            </a:r>
            <a:r>
              <a:rPr lang="en-US" baseline="0" dirty="0"/>
              <a:t> will be analyzing the storm data you just saw in the demo, but we will also use US national park and Europe tourism and trade data.  We'll also use some sample data tables that are provided by SAS.</a:t>
            </a:r>
            <a:endParaRPr lang="en-US" dirty="0"/>
          </a:p>
        </p:txBody>
      </p:sp>
    </p:spTree>
    <p:extLst>
      <p:ext uri="{BB962C8B-B14F-4D97-AF65-F5344CB8AC3E}">
        <p14:creationId xmlns:p14="http://schemas.microsoft.com/office/powerpoint/2010/main" val="3141231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05018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C82F2C48-C004-4532-9B1B-B901A992530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81689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2205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3069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2228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27061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57701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333297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4216599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C82F2C48-C004-4532-9B1B-B901A992530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938568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217665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C82F2C48-C004-4532-9B1B-B901A992530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864791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82F2C48-C004-4532-9B1B-B901A992530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734006371"/>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902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19776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DE1295E0-28FA-40E7-B797-5ED7358D9E4C}"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7609761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190239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C82F2C48-C004-4532-9B1B-B901A992530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4294754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C82F2C48-C004-4532-9B1B-B901A992530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4370066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3257653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26073593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1699236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41370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C82F2C48-C004-4532-9B1B-B901A992530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886280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2856073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C82F2C48-C004-4532-9B1B-B901A992530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59273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C82F2C48-C004-4532-9B1B-B901A992530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8055980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393310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376069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365775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19881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82134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5720228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163627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42931947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C82F2C48-C004-4532-9B1B-B901A992530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5627883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82F2C48-C004-4532-9B1B-B901A99253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35142873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82F2C48-C004-4532-9B1B-B901A992530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885419509"/>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393384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886272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DE1295E0-28FA-40E7-B797-5ED7358D9E4C}"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927672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118744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286584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128431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C82F2C48-C004-4532-9B1B-B901A9925307}" type="slidenum">
              <a:rPr lang="en-US" smtClean="0"/>
              <a:t>‹#›</a:t>
            </a:fld>
            <a:endParaRPr lang="en-US" dirty="0"/>
          </a:p>
        </p:txBody>
      </p:sp>
    </p:spTree>
    <p:extLst>
      <p:ext uri="{BB962C8B-B14F-4D97-AF65-F5344CB8AC3E}">
        <p14:creationId xmlns:p14="http://schemas.microsoft.com/office/powerpoint/2010/main" val="211765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C82F2C48-C004-4532-9B1B-B901A992530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4626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C82F2C48-C004-4532-9B1B-B901A992530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3399965121"/>
      </p:ext>
    </p:extLst>
  </p:cSld>
  <p:clrMap bg1="lt1" tx1="dk1" bg2="lt2" tx2="dk2" accent1="accent1" accent2="accent2" accent3="accent3" accent4="accent4" accent5="accent5" accent6="accent6" hlink="hlink" folHlink="folHlink"/>
  <p:sldLayoutIdLst>
    <p:sldLayoutId id="2147487829" r:id="rId1"/>
    <p:sldLayoutId id="2147487830" r:id="rId2"/>
    <p:sldLayoutId id="2147487831" r:id="rId3"/>
    <p:sldLayoutId id="2147487832" r:id="rId4"/>
    <p:sldLayoutId id="2147487833" r:id="rId5"/>
    <p:sldLayoutId id="2147487834" r:id="rId6"/>
    <p:sldLayoutId id="2147487835" r:id="rId7"/>
    <p:sldLayoutId id="2147487836" r:id="rId8"/>
    <p:sldLayoutId id="2147487837" r:id="rId9"/>
    <p:sldLayoutId id="2147487838" r:id="rId10"/>
    <p:sldLayoutId id="2147487839" r:id="rId11"/>
    <p:sldLayoutId id="2147487840" r:id="rId12"/>
    <p:sldLayoutId id="2147487841" r:id="rId13"/>
    <p:sldLayoutId id="2147487842" r:id="rId14"/>
    <p:sldLayoutId id="2147487843" r:id="rId15"/>
    <p:sldLayoutId id="2147487844" r:id="rId16"/>
    <p:sldLayoutId id="2147487845" r:id="rId17"/>
    <p:sldLayoutId id="2147487846" r:id="rId18"/>
    <p:sldLayoutId id="2147487847" r:id="rId19"/>
    <p:sldLayoutId id="2147487848" r:id="rId20"/>
    <p:sldLayoutId id="2147487849" r:id="rId21"/>
    <p:sldLayoutId id="2147487850"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guide id="10" orient="horz" pos="5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C82F2C48-C004-4532-9B1B-B901A992530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670969331"/>
      </p:ext>
    </p:extLst>
  </p:cSld>
  <p:clrMap bg1="lt1" tx1="dk1" bg2="lt2" tx2="dk2" accent1="accent1" accent2="accent2" accent3="accent3" accent4="accent4" accent5="accent5" accent6="accent6" hlink="hlink" folHlink="folHlink"/>
  <p:sldLayoutIdLst>
    <p:sldLayoutId id="2147487852" r:id="rId1"/>
    <p:sldLayoutId id="2147487853" r:id="rId2"/>
    <p:sldLayoutId id="2147487854" r:id="rId3"/>
    <p:sldLayoutId id="2147487855" r:id="rId4"/>
    <p:sldLayoutId id="2147487856" r:id="rId5"/>
    <p:sldLayoutId id="2147487857" r:id="rId6"/>
    <p:sldLayoutId id="2147487858" r:id="rId7"/>
    <p:sldLayoutId id="2147487859" r:id="rId8"/>
    <p:sldLayoutId id="2147487860" r:id="rId9"/>
    <p:sldLayoutId id="2147487861" r:id="rId10"/>
    <p:sldLayoutId id="2147487862" r:id="rId11"/>
    <p:sldLayoutId id="2147487863" r:id="rId12"/>
    <p:sldLayoutId id="2147487864" r:id="rId13"/>
    <p:sldLayoutId id="2147487865" r:id="rId14"/>
    <p:sldLayoutId id="2147487866" r:id="rId15"/>
    <p:sldLayoutId id="2147487867" r:id="rId16"/>
    <p:sldLayoutId id="2147487868" r:id="rId17"/>
    <p:sldLayoutId id="2147487869" r:id="rId18"/>
    <p:sldLayoutId id="2147487870" r:id="rId19"/>
    <p:sldLayoutId id="2147487871" r:id="rId20"/>
    <p:sldLayoutId id="2147487872" r:id="rId21"/>
    <p:sldLayoutId id="2147487873"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guide id="10" orient="horz" pos="5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3.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7.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19.xml"/><Relationship Id="rId5" Type="http://schemas.openxmlformats.org/officeDocument/2006/relationships/slideLayout" Target="../slideLayouts/slideLayout24.xml"/><Relationship Id="rId4"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16.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3.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4.xml"/><Relationship Id="rId5" Type="http://schemas.openxmlformats.org/officeDocument/2006/relationships/slideLayout" Target="../slideLayouts/slideLayout26.xml"/><Relationship Id="rId4"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6.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notesSlide" Target="../notesSlides/notesSlide26.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6.xml"/><Relationship Id="rId5" Type="http://schemas.openxmlformats.org/officeDocument/2006/relationships/tags" Target="../tags/tag27.xml"/><Relationship Id="rId4" Type="http://schemas.openxmlformats.org/officeDocument/2006/relationships/tags" Target="../tags/tag2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30.xml"/><Relationship Id="rId7" Type="http://schemas.openxmlformats.org/officeDocument/2006/relationships/slideLayout" Target="../slideLayouts/slideLayout26.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29.xml"/><Relationship Id="rId5" Type="http://schemas.openxmlformats.org/officeDocument/2006/relationships/slideLayout" Target="../slideLayouts/slideLayout26.xml"/><Relationship Id="rId4" Type="http://schemas.openxmlformats.org/officeDocument/2006/relationships/tags" Target="../tags/tag44.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0.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notesSlide" Target="../notesSlides/notesSlide30.xml"/><Relationship Id="rId5" Type="http://schemas.openxmlformats.org/officeDocument/2006/relationships/tags" Target="../tags/tag49.xml"/><Relationship Id="rId10" Type="http://schemas.openxmlformats.org/officeDocument/2006/relationships/slideLayout" Target="../slideLayouts/slideLayout26.xml"/><Relationship Id="rId4" Type="http://schemas.openxmlformats.org/officeDocument/2006/relationships/tags" Target="../tags/tag48.xml"/><Relationship Id="rId9" Type="http://schemas.openxmlformats.org/officeDocument/2006/relationships/tags" Target="../tags/tag53.xml"/></Relationships>
</file>

<file path=ppt/slides/_rels/slide3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31.xml"/><Relationship Id="rId4"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4.xml"/><Relationship Id="rId1" Type="http://schemas.openxmlformats.org/officeDocument/2006/relationships/tags" Target="../tags/tag5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4.xml"/><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6.xml"/><Relationship Id="rId1" Type="http://schemas.openxmlformats.org/officeDocument/2006/relationships/tags" Target="../tags/tag6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6.xml"/><Relationship Id="rId1" Type="http://schemas.openxmlformats.org/officeDocument/2006/relationships/tags" Target="../tags/tag6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71.xml"/><Relationship Id="rId7" Type="http://schemas.openxmlformats.org/officeDocument/2006/relationships/slideLayout" Target="../slideLayouts/slideLayout24.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33.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hyperlink" Target="http://video.sas.com/detail/videos/sas-studio/video/4573016757001/getting-started-with-sas-studio?autoStart=true" TargetMode="External"/><Relationship Id="rId7" Type="http://schemas.openxmlformats.org/officeDocument/2006/relationships/hyperlink" Target="https://support.sas.com/edu/schedules.html?ctry=us&amp;crs=EG1" TargetMode="External"/><Relationship Id="rId2" Type="http://schemas.openxmlformats.org/officeDocument/2006/relationships/notesSlide" Target="../notesSlides/notesSlide43.xml"/><Relationship Id="rId1" Type="http://schemas.openxmlformats.org/officeDocument/2006/relationships/slideLayout" Target="../slideLayouts/slideLayout25.xml"/><Relationship Id="rId6" Type="http://schemas.openxmlformats.org/officeDocument/2006/relationships/hyperlink" Target="https://support.sas.com/en/software/enterprise-guide-support.html" TargetMode="External"/><Relationship Id="rId5" Type="http://schemas.openxmlformats.org/officeDocument/2006/relationships/hyperlink" Target="http://video.sas.com/detail/video/2436474375001/writing-and-submitting-sas-code:-choosing-an-editor?autoStart=true&amp;q=choosing%20an%20editor" TargetMode="External"/><Relationship Id="rId4" Type="http://schemas.openxmlformats.org/officeDocument/2006/relationships/hyperlink" Target="http://video.sas.com/#category/videos/sas-studio"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go.documentation.sas.com/?docsetId=caspg3r&amp;docsetTarget=titlepage.htm&amp;docsetVersion=3.5" TargetMode="External"/><Relationship Id="rId3" Type="http://schemas.openxmlformats.org/officeDocument/2006/relationships/hyperlink" Target="https://blogs.sas.com/content/sasdummy/2016/04/24/how-to-run-sas-programs-in-jupyter-notebook/" TargetMode="External"/><Relationship Id="rId7" Type="http://schemas.openxmlformats.org/officeDocument/2006/relationships/hyperlink" Target="https://support.sas.com/edu/schedules.html?ctry=us&amp;crs=SP4R" TargetMode="External"/><Relationship Id="rId2" Type="http://schemas.openxmlformats.org/officeDocument/2006/relationships/notesSlide" Target="../notesSlides/notesSlide44.xml"/><Relationship Id="rId1" Type="http://schemas.openxmlformats.org/officeDocument/2006/relationships/slideLayout" Target="../slideLayouts/slideLayout25.xml"/><Relationship Id="rId6" Type="http://schemas.openxmlformats.org/officeDocument/2006/relationships/hyperlink" Target="https://support.sas.com/edu/schedules.html?ctry=us&amp;crs=PGVIYA" TargetMode="External"/><Relationship Id="rId5" Type="http://schemas.openxmlformats.org/officeDocument/2006/relationships/hyperlink" Target="http://video.sas.com/#category/videos/an-introduction-to-sas-viya-programming-for-sas-9-programmers" TargetMode="External"/><Relationship Id="rId4" Type="http://schemas.openxmlformats.org/officeDocument/2006/relationships/hyperlink" Target="https://github.com/sassoftware"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6.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notesSlide" Target="../notesSlides/notesSlide47.xml"/><Relationship Id="rId4"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4.xml"/><Relationship Id="rId1" Type="http://schemas.openxmlformats.org/officeDocument/2006/relationships/tags" Target="../tags/tag8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tags" Target="../tags/tag8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53.xml"/><Relationship Id="rId4"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4.xml"/><Relationship Id="rId1" Type="http://schemas.openxmlformats.org/officeDocument/2006/relationships/tags" Target="../tags/tag9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notesSlide" Target="../notesSlides/notesSlide57.xml"/><Relationship Id="rId4"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4.xml"/><Relationship Id="rId1" Type="http://schemas.openxmlformats.org/officeDocument/2006/relationships/tags" Target="../tags/tag10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QuickStyle" Target="../diagrams/quickStyle3.xml"/><Relationship Id="rId11" Type="http://schemas.openxmlformats.org/officeDocument/2006/relationships/image" Target="../media/image25.png"/><Relationship Id="rId5" Type="http://schemas.openxmlformats.org/officeDocument/2006/relationships/diagramLayout" Target="../diagrams/layout3.xml"/><Relationship Id="rId10" Type="http://schemas.openxmlformats.org/officeDocument/2006/relationships/image" Target="../media/image24.png"/><Relationship Id="rId4" Type="http://schemas.openxmlformats.org/officeDocument/2006/relationships/diagramData" Target="../diagrams/data3.xml"/><Relationship Id="rId9" Type="http://schemas.openxmlformats.org/officeDocument/2006/relationships/image" Target="../media/image2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61.xml"/><Relationship Id="rId4"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62.xml"/><Relationship Id="rId4"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63.xml"/><Relationship Id="rId5" Type="http://schemas.openxmlformats.org/officeDocument/2006/relationships/slideLayout" Target="../slideLayouts/slideLayout24.xml"/><Relationship Id="rId4" Type="http://schemas.openxmlformats.org/officeDocument/2006/relationships/tags" Target="../tags/tag1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4.xml"/><Relationship Id="rId1" Type="http://schemas.openxmlformats.org/officeDocument/2006/relationships/tags" Target="../tags/tag1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1: Essentials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924987118"/>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1.1 The SAS Programming Process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1.2 Using SAS Programming Tools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1.3 Understanding SAS Syntax</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Practicing in This Course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9733389"/>
              </p:ext>
            </p:extLst>
          </p:nvPr>
        </p:nvGraphicFramePr>
        <p:xfrm>
          <a:off x="630936" y="804672"/>
          <a:ext cx="7891272" cy="345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062472">
                  <a:extLst>
                    <a:ext uri="{9D8B030D-6E8A-4147-A177-3AD203B41FA5}">
                      <a16:colId xmlns:a16="http://schemas.microsoft.com/office/drawing/2014/main" val="20001"/>
                    </a:ext>
                  </a:extLst>
                </a:gridCol>
              </a:tblGrid>
              <a:tr h="645512">
                <a:tc>
                  <a:txBody>
                    <a:bodyPr/>
                    <a:lstStyle/>
                    <a:p>
                      <a:r>
                        <a:rPr lang="en-US" sz="2000" b="1" i="1" dirty="0">
                          <a:solidFill>
                            <a:srgbClr val="FFFFFF"/>
                          </a:solidFill>
                          <a:latin typeface="Calibri" panose="020F0502020204030204" pitchFamily="34" charset="0"/>
                        </a:rPr>
                        <a:t>Demonstration </a:t>
                      </a: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003A5F"/>
                    </a:solidFill>
                  </a:tcPr>
                </a:tc>
                <a:tc>
                  <a:txBody>
                    <a:bodyPr/>
                    <a:lstStyle/>
                    <a:p>
                      <a:r>
                        <a:rPr lang="en-US" sz="2000" b="0" i="0" baseline="0" dirty="0">
                          <a:solidFill>
                            <a:srgbClr val="000000"/>
                          </a:solidFill>
                          <a:latin typeface="Calibri Light" panose="020F0302020204030204" pitchFamily="34" charset="0"/>
                        </a:rPr>
                        <a:t>Performed by your instructor as an example for you</a:t>
                      </a:r>
                      <a:br>
                        <a:rPr lang="en-US" sz="2000" b="0" i="0" baseline="0" dirty="0">
                          <a:solidFill>
                            <a:srgbClr val="000000"/>
                          </a:solidFill>
                          <a:latin typeface="Calibri Light" panose="020F0302020204030204" pitchFamily="34" charset="0"/>
                        </a:rPr>
                      </a:br>
                      <a:r>
                        <a:rPr lang="en-US" sz="2000" b="0" i="0" baseline="0" dirty="0">
                          <a:solidFill>
                            <a:srgbClr val="000000"/>
                          </a:solidFill>
                          <a:latin typeface="Calibri Light" panose="020F0302020204030204" pitchFamily="34" charset="0"/>
                        </a:rPr>
                        <a:t>to observe</a:t>
                      </a:r>
                      <a:endParaRPr lang="en-US" sz="2000" b="0" i="0" dirty="0">
                        <a:solidFill>
                          <a:srgbClr val="000000"/>
                        </a:solidFill>
                        <a:latin typeface="Calibri Light" panose="020F0302020204030204" pitchFamily="34" charset="0"/>
                      </a:endParaRP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0"/>
                  </a:ext>
                </a:extLst>
              </a:tr>
              <a:tr h="895387">
                <a:tc>
                  <a:txBody>
                    <a:bodyPr/>
                    <a:lstStyle/>
                    <a:p>
                      <a:r>
                        <a:rPr lang="en-US" sz="2000" b="1" i="1" dirty="0">
                          <a:solidFill>
                            <a:srgbClr val="FFFFFF"/>
                          </a:solidFill>
                          <a:latin typeface="Calibri" panose="020F0502020204030204" pitchFamily="34" charset="0"/>
                        </a:rPr>
                        <a:t>Activity</a:t>
                      </a: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003A5F"/>
                    </a:solidFill>
                  </a:tcPr>
                </a:tc>
                <a:tc>
                  <a:txBody>
                    <a:bodyPr/>
                    <a:lstStyle/>
                    <a:p>
                      <a:r>
                        <a:rPr lang="en-US" sz="2000" b="0" i="0" baseline="0" dirty="0">
                          <a:solidFill>
                            <a:srgbClr val="000000"/>
                          </a:solidFill>
                          <a:latin typeface="Calibri Light" panose="020F0302020204030204" pitchFamily="34" charset="0"/>
                        </a:rPr>
                        <a:t>Short practice opportunities for you to perform in SAS, either independently or with the guidance of your instructor</a:t>
                      </a:r>
                      <a:endParaRPr lang="en-US" sz="2000" b="0" i="0" dirty="0">
                        <a:solidFill>
                          <a:srgbClr val="000000"/>
                        </a:solidFill>
                        <a:latin typeface="Calibri Light" panose="020F0302020204030204" pitchFamily="34" charset="0"/>
                      </a:endParaRP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762355">
                <a:tc>
                  <a:txBody>
                    <a:bodyPr/>
                    <a:lstStyle/>
                    <a:p>
                      <a:r>
                        <a:rPr lang="en-US" sz="2000" b="1" i="1" dirty="0">
                          <a:solidFill>
                            <a:srgbClr val="FFFFFF"/>
                          </a:solidFill>
                          <a:latin typeface="Calibri" panose="020F0502020204030204" pitchFamily="34" charset="0"/>
                        </a:rPr>
                        <a:t>Practice</a:t>
                      </a:r>
                    </a:p>
                  </a:txBody>
                  <a:tcPr marL="88900" marR="88900" marT="88900" marB="88900">
                    <a:lnL w="12700" cmpd="sng">
                      <a:solidFill>
                        <a:schemeClr val="lt1"/>
                      </a:solidFill>
                    </a:lnL>
                    <a:lnR w="12700" cmpd="sng">
                      <a:solidFill>
                        <a:schemeClr val="lt1"/>
                      </a:solidFill>
                    </a:lnR>
                    <a:lnT w="12700" cmpd="sng">
                      <a:solidFill>
                        <a:srgbClr val="FFFFFF"/>
                      </a:solidFill>
                    </a:lnT>
                    <a:lnB w="12700" cap="flat" cmpd="sng" algn="ctr">
                      <a:solidFill>
                        <a:srgbClr val="FFFFFF"/>
                      </a:solidFill>
                      <a:prstDash val="solid"/>
                      <a:round/>
                      <a:headEnd type="none" w="med" len="med"/>
                      <a:tailEnd type="none" w="med" len="med"/>
                    </a:lnB>
                    <a:solidFill>
                      <a:srgbClr val="003A5F"/>
                    </a:solidFill>
                  </a:tcPr>
                </a:tc>
                <a:tc>
                  <a:txBody>
                    <a:bodyPr/>
                    <a:lstStyle/>
                    <a:p>
                      <a:r>
                        <a:rPr lang="en-US" sz="2000" b="0" i="0" dirty="0">
                          <a:solidFill>
                            <a:srgbClr val="000000"/>
                          </a:solidFill>
                          <a:latin typeface="Calibri Light" panose="020F0302020204030204" pitchFamily="34" charset="0"/>
                        </a:rPr>
                        <a:t>Extended</a:t>
                      </a:r>
                      <a:r>
                        <a:rPr lang="en-US" sz="2000" b="0" i="0" baseline="0" dirty="0">
                          <a:solidFill>
                            <a:srgbClr val="000000"/>
                          </a:solidFill>
                          <a:latin typeface="Calibri Light" panose="020F0302020204030204" pitchFamily="34" charset="0"/>
                        </a:rPr>
                        <a:t> practice opportunities for you to work on independently </a:t>
                      </a:r>
                      <a:endParaRPr lang="en-US" sz="2000" b="0" i="0" dirty="0">
                        <a:solidFill>
                          <a:srgbClr val="000000"/>
                        </a:solidFill>
                        <a:latin typeface="Calibri Light" panose="020F0302020204030204" pitchFamily="34" charset="0"/>
                      </a:endParaRPr>
                    </a:p>
                  </a:txBody>
                  <a:tcPr marL="88900" marR="88900" marT="88900" marB="88900">
                    <a:lnL w="12700" cmpd="sng">
                      <a:solidFill>
                        <a:schemeClr val="lt1"/>
                      </a:solidFill>
                    </a:lnL>
                    <a:lnR w="12700" cmpd="sng">
                      <a:solidFill>
                        <a:schemeClr val="lt1"/>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62355">
                <a:tc>
                  <a:txBody>
                    <a:bodyPr/>
                    <a:lstStyle/>
                    <a:p>
                      <a:r>
                        <a:rPr lang="en-US" sz="2000" b="1" i="1" dirty="0">
                          <a:solidFill>
                            <a:srgbClr val="FFFFFF"/>
                          </a:solidFill>
                          <a:latin typeface="Calibri" panose="020F0502020204030204" pitchFamily="34" charset="0"/>
                        </a:rPr>
                        <a:t>Case Study</a:t>
                      </a:r>
                    </a:p>
                  </a:txBody>
                  <a:tcPr marL="88900" marR="88900" marT="88900" marB="88900">
                    <a:lnL w="12700" cmpd="sng">
                      <a:solidFill>
                        <a:schemeClr val="lt1"/>
                      </a:solidFill>
                    </a:lnL>
                    <a:lnR w="12700" cap="flat" cmpd="sng" algn="ctr">
                      <a:solidFill>
                        <a:schemeClr val="lt1"/>
                      </a:solidFill>
                      <a:prstDash val="solid"/>
                      <a:round/>
                      <a:headEnd type="none" w="med" len="med"/>
                      <a:tailEnd type="none" w="med" len="med"/>
                    </a:lnR>
                    <a:lnT w="12700" cmpd="sng">
                      <a:solidFill>
                        <a:srgbClr val="FFFFFF"/>
                      </a:solidFill>
                    </a:lnT>
                    <a:lnB w="12700" cmpd="sng">
                      <a:solidFill>
                        <a:srgbClr val="FFFFFF"/>
                      </a:solidFill>
                    </a:lnB>
                    <a:solidFill>
                      <a:srgbClr val="003A5F"/>
                    </a:solidFill>
                  </a:tcPr>
                </a:tc>
                <a:tc>
                  <a:txBody>
                    <a:bodyPr/>
                    <a:lstStyle/>
                    <a:p>
                      <a:r>
                        <a:rPr lang="en-US" sz="2000" b="0" i="0" dirty="0">
                          <a:solidFill>
                            <a:srgbClr val="000000"/>
                          </a:solidFill>
                          <a:latin typeface="Calibri Light" panose="020F0302020204030204" pitchFamily="34" charset="0"/>
                        </a:rPr>
                        <a:t>A comprehensive practice opportunity at the end </a:t>
                      </a:r>
                      <a:br>
                        <a:rPr lang="en-US" sz="2000" b="0" i="0" dirty="0">
                          <a:solidFill>
                            <a:srgbClr val="000000"/>
                          </a:solidFill>
                          <a:latin typeface="Calibri Light" panose="020F0302020204030204" pitchFamily="34" charset="0"/>
                        </a:rPr>
                      </a:br>
                      <a:r>
                        <a:rPr lang="en-US" sz="2000" b="0" i="0" dirty="0">
                          <a:solidFill>
                            <a:srgbClr val="000000"/>
                          </a:solidFill>
                          <a:latin typeface="Calibri Light" panose="020F0302020204030204" pitchFamily="34" charset="0"/>
                        </a:rPr>
                        <a:t>of the class</a:t>
                      </a:r>
                    </a:p>
                  </a:txBody>
                  <a:tcPr marL="88900" marR="88900" marT="88900" marB="88900">
                    <a:lnL w="12700" cap="flat" cmpd="sng" algn="ctr">
                      <a:solidFill>
                        <a:schemeClr val="lt1"/>
                      </a:solidFill>
                      <a:prstDash val="solid"/>
                      <a:round/>
                      <a:headEnd type="none" w="med" len="med"/>
                      <a:tailEnd type="none" w="med" len="med"/>
                    </a:lnL>
                    <a:lnR w="12700" cmpd="sng">
                      <a:solidFill>
                        <a:schemeClr val="lt1"/>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141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Practice Level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6904213"/>
              </p:ext>
            </p:extLst>
          </p:nvPr>
        </p:nvGraphicFramePr>
        <p:xfrm>
          <a:off x="630936" y="804672"/>
          <a:ext cx="5785270" cy="2667000"/>
        </p:xfrm>
        <a:graphic>
          <a:graphicData uri="http://schemas.openxmlformats.org/drawingml/2006/table">
            <a:tbl>
              <a:tblPr firstRow="1" bandRow="1">
                <a:tableStyleId>{5C22544A-7EE6-4342-B048-85BDC9FD1C3A}</a:tableStyleId>
              </a:tblPr>
              <a:tblGrid>
                <a:gridCol w="1313980">
                  <a:extLst>
                    <a:ext uri="{9D8B030D-6E8A-4147-A177-3AD203B41FA5}">
                      <a16:colId xmlns:a16="http://schemas.microsoft.com/office/drawing/2014/main" val="20000"/>
                    </a:ext>
                  </a:extLst>
                </a:gridCol>
                <a:gridCol w="4471290">
                  <a:extLst>
                    <a:ext uri="{9D8B030D-6E8A-4147-A177-3AD203B41FA5}">
                      <a16:colId xmlns:a16="http://schemas.microsoft.com/office/drawing/2014/main" val="20001"/>
                    </a:ext>
                  </a:extLst>
                </a:gridCol>
              </a:tblGrid>
              <a:tr h="0">
                <a:tc>
                  <a:txBody>
                    <a:bodyPr/>
                    <a:lstStyle/>
                    <a:p>
                      <a:pPr algn="l"/>
                      <a:r>
                        <a:rPr lang="en-US" sz="2000" b="1" i="1" dirty="0">
                          <a:solidFill>
                            <a:srgbClr val="FFFFFF"/>
                          </a:solidFill>
                          <a:latin typeface="Calibri" panose="020F0502020204030204" pitchFamily="34" charset="0"/>
                        </a:rPr>
                        <a:t>Level 1 </a:t>
                      </a:r>
                    </a:p>
                  </a:txBody>
                  <a:tcPr marL="88900" marR="88900" marT="88900" marB="88900">
                    <a:lnL w="12700" cmpd="sng">
                      <a:solidFill>
                        <a:srgbClr val="000000"/>
                      </a:solidFill>
                    </a:lnL>
                    <a:lnR w="12700" cmpd="sng">
                      <a:solidFill>
                        <a:srgbClr val="FFFFFF"/>
                      </a:solidFill>
                    </a:lnR>
                    <a:lnT w="12700" cmpd="sng">
                      <a:solidFill>
                        <a:srgbClr val="FFFFFF"/>
                      </a:solidFill>
                    </a:lnT>
                    <a:lnB w="12700" cmpd="sng">
                      <a:solidFill>
                        <a:srgbClr val="FFFFFF"/>
                      </a:solidFill>
                    </a:lnB>
                    <a:solidFill>
                      <a:srgbClr val="003A5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rgbClr val="000000"/>
                          </a:solidFill>
                          <a:effectLst/>
                          <a:latin typeface="Calibri Light" panose="020F0302020204030204" pitchFamily="34" charset="0"/>
                        </a:rPr>
                        <a:t>Solve basic problems with step-by-step guidance</a:t>
                      </a:r>
                    </a:p>
                  </a:txBody>
                  <a:tcPr marL="88900" marR="88900" marT="88900" marB="88900">
                    <a:lnL w="12700" cmpd="sng">
                      <a:solidFill>
                        <a:srgbClr val="FFFFFF"/>
                      </a:solidFill>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0"/>
                  </a:ext>
                </a:extLst>
              </a:tr>
              <a:tr h="457200">
                <a:tc>
                  <a:txBody>
                    <a:bodyPr/>
                    <a:lstStyle/>
                    <a:p>
                      <a:pPr algn="l"/>
                      <a:r>
                        <a:rPr lang="en-US" sz="2000" b="1" i="1" dirty="0">
                          <a:solidFill>
                            <a:srgbClr val="FFFFFF"/>
                          </a:solidFill>
                          <a:latin typeface="Calibri" panose="020F0502020204030204" pitchFamily="34" charset="0"/>
                        </a:rPr>
                        <a:t>Level 2</a:t>
                      </a:r>
                    </a:p>
                  </a:txBody>
                  <a:tcPr marL="88900" marR="88900" marT="88900" marB="88900">
                    <a:lnL w="12700" cmpd="sng">
                      <a:solidFill>
                        <a:srgbClr val="000000"/>
                      </a:solidFill>
                    </a:lnL>
                    <a:lnR w="12700" cmpd="sng">
                      <a:solidFill>
                        <a:srgbClr val="FFFFFF"/>
                      </a:solidFill>
                    </a:lnR>
                    <a:lnT w="12700" cmpd="sng">
                      <a:solidFill>
                        <a:srgbClr val="FFFFFF"/>
                      </a:solidFill>
                    </a:lnT>
                    <a:lnB w="12700" cmpd="sng">
                      <a:solidFill>
                        <a:srgbClr val="FFFFFF"/>
                      </a:solidFill>
                    </a:lnB>
                    <a:solidFill>
                      <a:srgbClr val="003A5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rgbClr val="000000"/>
                          </a:solidFill>
                          <a:effectLst/>
                          <a:latin typeface="Calibri Light" panose="020F0302020204030204" pitchFamily="34" charset="0"/>
                        </a:rPr>
                        <a:t>Solve intermediate problems with defined goals</a:t>
                      </a:r>
                    </a:p>
                  </a:txBody>
                  <a:tcPr marL="88900" marR="88900" marT="88900" marB="88900">
                    <a:lnL w="12700" cmpd="sng">
                      <a:solidFill>
                        <a:srgbClr val="FFFFFF"/>
                      </a:solidFill>
                    </a:lnL>
                    <a:lnR w="12700" cap="flat" cmpd="sng" algn="ctr">
                      <a:solidFill>
                        <a:schemeClr val="bg1"/>
                      </a:solidFill>
                      <a:prstDash val="solid"/>
                      <a:round/>
                      <a:headEnd type="none" w="med" len="med"/>
                      <a:tailEnd type="none" w="med" len="med"/>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57200">
                <a:tc>
                  <a:txBody>
                    <a:bodyPr/>
                    <a:lstStyle/>
                    <a:p>
                      <a:pPr algn="l"/>
                      <a:r>
                        <a:rPr lang="en-US" sz="2000" b="1" i="1" dirty="0">
                          <a:solidFill>
                            <a:srgbClr val="FFFFFF"/>
                          </a:solidFill>
                          <a:latin typeface="Calibri" panose="020F0502020204030204" pitchFamily="34" charset="0"/>
                        </a:rPr>
                        <a:t>Challenge</a:t>
                      </a:r>
                    </a:p>
                  </a:txBody>
                  <a:tcPr marL="88900" marR="88900" marT="88900" marB="88900">
                    <a:lnL w="12700" cmpd="sng">
                      <a:solidFill>
                        <a:srgbClr val="000000"/>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3A5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Calibri Light" panose="020F0302020204030204" pitchFamily="34" charset="0"/>
                        </a:rPr>
                        <a:t>Solve complex problems independently with SAS Help and documentation resources</a:t>
                      </a:r>
                    </a:p>
                  </a:txBody>
                  <a:tcPr marL="88900" marR="88900" marT="88900" marB="88900">
                    <a:lnL w="12700" cmpd="sng">
                      <a:solidFill>
                        <a:srgbClr val="FFFFFF"/>
                      </a:solidFill>
                    </a:lnL>
                    <a:lnR w="12700" cap="flat" cmpd="sng" algn="ctr">
                      <a:solidFill>
                        <a:schemeClr val="bg1"/>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
        <p:nvSpPr>
          <p:cNvPr id="5" name="Oval Callout 4"/>
          <p:cNvSpPr/>
          <p:nvPr/>
        </p:nvSpPr>
        <p:spPr>
          <a:xfrm>
            <a:off x="5939468" y="2511117"/>
            <a:ext cx="2825526" cy="1699871"/>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Choose one practice to do in class based on your interest and skill level.</a:t>
            </a:r>
          </a:p>
        </p:txBody>
      </p:sp>
      <p:sp>
        <p:nvSpPr>
          <p:cNvPr id="7" name="Freeform 16"/>
          <p:cNvSpPr>
            <a:spLocks noChangeAspect="1" noEditPoints="1"/>
          </p:cNvSpPr>
          <p:nvPr/>
        </p:nvSpPr>
        <p:spPr bwMode="auto">
          <a:xfrm>
            <a:off x="5859797" y="4143703"/>
            <a:ext cx="727930" cy="789024"/>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8828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a:t>Lesson </a:t>
            </a:r>
            <a:r>
              <a:rPr lang="en-US" dirty="0"/>
              <a:t>1: Essentials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35726489"/>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1.1 The SAS Programming Process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1.2 Using SAS Programming Tools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1.3 Understanding SAS Syntax</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0384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CEA49F7E-98AF-42AD-A6FC-642C0BC6DC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364" y="804672"/>
            <a:ext cx="1993392" cy="1626662"/>
          </a:xfrm>
          <a:prstGeom prst="rect">
            <a:avLst/>
          </a:prstGeom>
          <a:ln w="12700">
            <a:solidFill>
              <a:schemeClr val="tx1"/>
            </a:solidFill>
          </a:ln>
        </p:spPr>
      </p:pic>
      <p:pic>
        <p:nvPicPr>
          <p:cNvPr id="5" name="Picture 4">
            <a:extLst>
              <a:ext uri="{FF2B5EF4-FFF2-40B4-BE49-F238E27FC236}">
                <a16:creationId xmlns:a16="http://schemas.microsoft.com/office/drawing/2014/main" id="{F973FC3D-9059-4613-9E9D-14C5979A2089}"/>
              </a:ext>
            </a:extLst>
          </p:cNvPr>
          <p:cNvPicPr>
            <a:picLocks noChangeAspect="1"/>
          </p:cNvPicPr>
          <p:nvPr/>
        </p:nvPicPr>
        <p:blipFill>
          <a:blip r:embed="rId4"/>
          <a:stretch>
            <a:fillRect/>
          </a:stretch>
        </p:blipFill>
        <p:spPr>
          <a:xfrm>
            <a:off x="4052291" y="768962"/>
            <a:ext cx="2193057" cy="1685912"/>
          </a:xfrm>
          <a:prstGeom prst="rect">
            <a:avLst/>
          </a:prstGeom>
          <a:ln w="12700">
            <a:solidFill>
              <a:schemeClr val="tx1"/>
            </a:solidFill>
          </a:ln>
        </p:spPr>
      </p:pic>
      <p:sp>
        <p:nvSpPr>
          <p:cNvPr id="2" name="Title 1"/>
          <p:cNvSpPr>
            <a:spLocks noGrp="1"/>
          </p:cNvSpPr>
          <p:nvPr>
            <p:ph type="title"/>
          </p:nvPr>
        </p:nvSpPr>
        <p:spPr/>
        <p:txBody>
          <a:bodyPr/>
          <a:lstStyle/>
          <a:p>
            <a:r>
              <a:rPr lang="en-US" dirty="0"/>
              <a:t>SAS Programming Interfaces</a:t>
            </a:r>
          </a:p>
        </p:txBody>
      </p:sp>
      <p:pic>
        <p:nvPicPr>
          <p:cNvPr id="4" name="Picture 3"/>
          <p:cNvPicPr>
            <a:picLocks noChangeAspect="1"/>
          </p:cNvPicPr>
          <p:nvPr/>
        </p:nvPicPr>
        <p:blipFill>
          <a:blip r:embed="rId5"/>
          <a:stretch>
            <a:fillRect/>
          </a:stretch>
        </p:blipFill>
        <p:spPr>
          <a:xfrm>
            <a:off x="2162278" y="2688626"/>
            <a:ext cx="1993392" cy="1627714"/>
          </a:xfrm>
          <a:prstGeom prst="rect">
            <a:avLst/>
          </a:prstGeom>
          <a:ln>
            <a:solidFill>
              <a:schemeClr val="tx1"/>
            </a:solidFill>
          </a:ln>
        </p:spPr>
      </p:pic>
      <p:sp>
        <p:nvSpPr>
          <p:cNvPr id="8" name="TextBox 7"/>
          <p:cNvSpPr txBox="1"/>
          <p:nvPr/>
        </p:nvSpPr>
        <p:spPr>
          <a:xfrm>
            <a:off x="2312240" y="4080913"/>
            <a:ext cx="1693469" cy="646331"/>
          </a:xfrm>
          <a:prstGeom prst="rect">
            <a:avLst/>
          </a:prstGeom>
          <a:solidFill>
            <a:srgbClr val="D7EAA0"/>
          </a:solidFill>
          <a:ln>
            <a:solidFill>
              <a:schemeClr val="tx1"/>
            </a:solidFill>
          </a:ln>
        </p:spPr>
        <p:txBody>
          <a:bodyPr wrap="square" rtlCol="0">
            <a:spAutoFit/>
          </a:bodyPr>
          <a:lstStyle/>
          <a:p>
            <a:pPr algn="ctr"/>
            <a:r>
              <a:rPr lang="en-US" sz="1800" dirty="0"/>
              <a:t>SAS windowing environment</a:t>
            </a:r>
          </a:p>
        </p:txBody>
      </p:sp>
      <p:sp>
        <p:nvSpPr>
          <p:cNvPr id="9" name="TextBox 8"/>
          <p:cNvSpPr txBox="1"/>
          <p:nvPr/>
        </p:nvSpPr>
        <p:spPr>
          <a:xfrm>
            <a:off x="4279656" y="2173056"/>
            <a:ext cx="1693469" cy="646331"/>
          </a:xfrm>
          <a:prstGeom prst="rect">
            <a:avLst/>
          </a:prstGeom>
          <a:solidFill>
            <a:srgbClr val="D7EAA0"/>
          </a:solidFill>
          <a:ln>
            <a:solidFill>
              <a:schemeClr val="tx1"/>
            </a:solidFill>
          </a:ln>
        </p:spPr>
        <p:txBody>
          <a:bodyPr wrap="square" rtlCol="0">
            <a:spAutoFit/>
          </a:bodyPr>
          <a:lstStyle/>
          <a:p>
            <a:pPr algn="ctr"/>
            <a:r>
              <a:rPr lang="en-US" sz="1800" dirty="0"/>
              <a:t>SAS Enterprise</a:t>
            </a:r>
          </a:p>
          <a:p>
            <a:pPr algn="ctr"/>
            <a:r>
              <a:rPr lang="en-US" sz="1800" dirty="0"/>
              <a:t>Guide</a:t>
            </a:r>
          </a:p>
        </p:txBody>
      </p:sp>
      <p:sp>
        <p:nvSpPr>
          <p:cNvPr id="10" name="TextBox 9"/>
          <p:cNvSpPr txBox="1"/>
          <p:nvPr/>
        </p:nvSpPr>
        <p:spPr>
          <a:xfrm>
            <a:off x="781811" y="2173056"/>
            <a:ext cx="1691640" cy="369332"/>
          </a:xfrm>
          <a:prstGeom prst="rect">
            <a:avLst/>
          </a:prstGeom>
          <a:solidFill>
            <a:srgbClr val="D7EAA0"/>
          </a:solidFill>
          <a:ln>
            <a:solidFill>
              <a:schemeClr val="tx1"/>
            </a:solidFill>
          </a:ln>
        </p:spPr>
        <p:txBody>
          <a:bodyPr wrap="square" rtlCol="0">
            <a:spAutoFit/>
          </a:bodyPr>
          <a:lstStyle/>
          <a:p>
            <a:pPr algn="ctr"/>
            <a:r>
              <a:rPr lang="en-US" sz="1800" dirty="0"/>
              <a:t>SAS Studio</a:t>
            </a:r>
          </a:p>
        </p:txBody>
      </p:sp>
      <p:sp>
        <p:nvSpPr>
          <p:cNvPr id="11" name="Oval Callout 10"/>
          <p:cNvSpPr/>
          <p:nvPr/>
        </p:nvSpPr>
        <p:spPr>
          <a:xfrm>
            <a:off x="6014906" y="2178099"/>
            <a:ext cx="2953603" cy="1708140"/>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All these interfaces have the basic tools that you need for programming.</a:t>
            </a:r>
          </a:p>
        </p:txBody>
      </p:sp>
      <p:sp>
        <p:nvSpPr>
          <p:cNvPr id="13" name="Freeform 16"/>
          <p:cNvSpPr>
            <a:spLocks noChangeAspect="1" noEditPoints="1"/>
          </p:cNvSpPr>
          <p:nvPr/>
        </p:nvSpPr>
        <p:spPr bwMode="auto">
          <a:xfrm>
            <a:off x="5859796" y="3765829"/>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8509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Programming Interfaces</a:t>
            </a:r>
          </a:p>
        </p:txBody>
      </p:sp>
      <p:sp>
        <p:nvSpPr>
          <p:cNvPr id="3" name="Rounded Rectangle 2"/>
          <p:cNvSpPr/>
          <p:nvPr/>
        </p:nvSpPr>
        <p:spPr>
          <a:xfrm>
            <a:off x="267855" y="1025236"/>
            <a:ext cx="2669309" cy="3352800"/>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Rounded Rectangle 3"/>
          <p:cNvSpPr/>
          <p:nvPr/>
        </p:nvSpPr>
        <p:spPr>
          <a:xfrm>
            <a:off x="3161145" y="1025236"/>
            <a:ext cx="2669309" cy="3352800"/>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Rounded Rectangle 4"/>
          <p:cNvSpPr/>
          <p:nvPr/>
        </p:nvSpPr>
        <p:spPr>
          <a:xfrm>
            <a:off x="6054436" y="1025236"/>
            <a:ext cx="2669309" cy="3352800"/>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1008149" y="4215721"/>
            <a:ext cx="1188720" cy="369332"/>
          </a:xfrm>
          <a:prstGeom prst="rect">
            <a:avLst/>
          </a:prstGeom>
          <a:solidFill>
            <a:srgbClr val="D7EAA0"/>
          </a:solidFill>
          <a:ln>
            <a:solidFill>
              <a:schemeClr val="tx1"/>
            </a:solidFill>
          </a:ln>
        </p:spPr>
        <p:txBody>
          <a:bodyPr wrap="square" rtlCol="0">
            <a:spAutoFit/>
          </a:bodyPr>
          <a:lstStyle/>
          <a:p>
            <a:pPr algn="ctr"/>
            <a:r>
              <a:rPr lang="en-US" sz="1800" dirty="0"/>
              <a:t>Editor</a:t>
            </a:r>
          </a:p>
        </p:txBody>
      </p:sp>
      <p:sp>
        <p:nvSpPr>
          <p:cNvPr id="7" name="TextBox 6"/>
          <p:cNvSpPr txBox="1"/>
          <p:nvPr/>
        </p:nvSpPr>
        <p:spPr>
          <a:xfrm>
            <a:off x="3901439" y="4215721"/>
            <a:ext cx="1188720" cy="369332"/>
          </a:xfrm>
          <a:prstGeom prst="rect">
            <a:avLst/>
          </a:prstGeom>
          <a:solidFill>
            <a:srgbClr val="D7EAA0"/>
          </a:solidFill>
          <a:ln>
            <a:solidFill>
              <a:schemeClr val="tx1"/>
            </a:solidFill>
          </a:ln>
        </p:spPr>
        <p:txBody>
          <a:bodyPr wrap="square" rtlCol="0">
            <a:spAutoFit/>
          </a:bodyPr>
          <a:lstStyle/>
          <a:p>
            <a:pPr algn="ctr"/>
            <a:r>
              <a:rPr lang="en-US" sz="1800" dirty="0"/>
              <a:t>Log</a:t>
            </a:r>
          </a:p>
        </p:txBody>
      </p:sp>
      <p:sp>
        <p:nvSpPr>
          <p:cNvPr id="9" name="TextBox 8"/>
          <p:cNvSpPr txBox="1"/>
          <p:nvPr/>
        </p:nvSpPr>
        <p:spPr>
          <a:xfrm>
            <a:off x="394486" y="2036551"/>
            <a:ext cx="2416046" cy="1200329"/>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data myclass;</a:t>
            </a:r>
          </a:p>
          <a:p>
            <a:r>
              <a:rPr lang="en-US" sz="1200" b="1" dirty="0">
                <a:latin typeface="Courier New" panose="02070309020205020404" pitchFamily="49" charset="0"/>
                <a:cs typeface="Courier New" panose="02070309020205020404" pitchFamily="49" charset="0"/>
              </a:rPr>
              <a:t>    set sashelp.class;</a:t>
            </a:r>
          </a:p>
          <a:p>
            <a:r>
              <a:rPr lang="en-US" sz="1200" b="1" dirty="0">
                <a:latin typeface="Courier New" panose="02070309020205020404" pitchFamily="49" charset="0"/>
                <a:cs typeface="Courier New" panose="02070309020205020404" pitchFamily="49" charset="0"/>
              </a:rPr>
              <a:t>run;</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proc print data=myclass;</a:t>
            </a:r>
          </a:p>
          <a:p>
            <a:r>
              <a:rPr lang="en-US" sz="1200" b="1" dirty="0">
                <a:latin typeface="Courier New" panose="02070309020205020404" pitchFamily="49" charset="0"/>
                <a:cs typeface="Courier New" panose="02070309020205020404" pitchFamily="49" charset="0"/>
              </a:rPr>
              <a:t>run; </a:t>
            </a:r>
          </a:p>
        </p:txBody>
      </p:sp>
      <p:sp>
        <p:nvSpPr>
          <p:cNvPr id="10" name="TextBox 9"/>
          <p:cNvSpPr txBox="1"/>
          <p:nvPr/>
        </p:nvSpPr>
        <p:spPr>
          <a:xfrm>
            <a:off x="3229266" y="1202754"/>
            <a:ext cx="2533066" cy="3016210"/>
          </a:xfrm>
          <a:prstGeom prst="rect">
            <a:avLst/>
          </a:prstGeom>
          <a:noFill/>
        </p:spPr>
        <p:txBody>
          <a:bodyPr wrap="none" rIns="0" bIns="0" rtlCol="0">
            <a:spAutoFit/>
          </a:bodyPr>
          <a:lstStyle/>
          <a:p>
            <a:r>
              <a:rPr lang="en-US" sz="1000" dirty="0"/>
              <a:t>1    data </a:t>
            </a:r>
            <a:r>
              <a:rPr lang="en-US" sz="1000" dirty="0" err="1">
                <a:solidFill>
                  <a:srgbClr val="000000"/>
                </a:solidFill>
              </a:rPr>
              <a:t>myclass</a:t>
            </a:r>
            <a:r>
              <a:rPr lang="en-US" sz="1000" dirty="0"/>
              <a:t>;</a:t>
            </a:r>
          </a:p>
          <a:p>
            <a:r>
              <a:rPr lang="en-US" sz="1000" dirty="0"/>
              <a:t>2        set sashelp.class;</a:t>
            </a:r>
          </a:p>
          <a:p>
            <a:r>
              <a:rPr lang="en-US" sz="1000" dirty="0"/>
              <a:t>3    run;</a:t>
            </a:r>
          </a:p>
          <a:p>
            <a:endParaRPr lang="en-US" sz="1000" dirty="0"/>
          </a:p>
          <a:p>
            <a:r>
              <a:rPr lang="en-US" sz="1000" dirty="0"/>
              <a:t>NOTE: There were 19 observations read </a:t>
            </a:r>
            <a:r>
              <a:rPr lang="en-US" sz="1000" dirty="0">
                <a:solidFill>
                  <a:srgbClr val="000000"/>
                </a:solidFill>
              </a:rPr>
              <a:t>from</a:t>
            </a:r>
            <a:endParaRPr lang="en-US" sz="1000" dirty="0">
              <a:solidFill>
                <a:srgbClr val="000000"/>
              </a:solidFill>
              <a:latin typeface="Calibri Light" panose="020F0302020204030204" pitchFamily="34" charset="0"/>
            </a:endParaRPr>
          </a:p>
          <a:p>
            <a:r>
              <a:rPr lang="en-US" sz="1000" dirty="0"/>
              <a:t>the data set SASHELP.CLASS.</a:t>
            </a:r>
          </a:p>
          <a:p>
            <a:r>
              <a:rPr lang="en-US" sz="1000" dirty="0"/>
              <a:t>NOTE: The data set WORK.MYCLASS has 19 </a:t>
            </a:r>
          </a:p>
          <a:p>
            <a:r>
              <a:rPr lang="en-US" sz="1000" dirty="0"/>
              <a:t>observations and 5 variables.</a:t>
            </a:r>
          </a:p>
          <a:p>
            <a:r>
              <a:rPr lang="en-US" sz="1000" dirty="0"/>
              <a:t>NOTE: DATA statement used:</a:t>
            </a:r>
          </a:p>
          <a:p>
            <a:r>
              <a:rPr lang="en-US" sz="1000" dirty="0"/>
              <a:t>      real time           0.01 seconds</a:t>
            </a:r>
          </a:p>
          <a:p>
            <a:r>
              <a:rPr lang="en-US" sz="1000" dirty="0"/>
              <a:t>      </a:t>
            </a:r>
            <a:r>
              <a:rPr lang="en-US" sz="1000" dirty="0" err="1">
                <a:solidFill>
                  <a:srgbClr val="000000"/>
                </a:solidFill>
              </a:rPr>
              <a:t>cpu</a:t>
            </a:r>
            <a:r>
              <a:rPr lang="en-US" sz="1000" dirty="0"/>
              <a:t> time            0.00 seconds</a:t>
            </a:r>
          </a:p>
          <a:p>
            <a:endParaRPr lang="en-US" sz="1000" dirty="0"/>
          </a:p>
          <a:p>
            <a:r>
              <a:rPr lang="en-US" sz="1000" dirty="0"/>
              <a:t>4</a:t>
            </a:r>
          </a:p>
          <a:p>
            <a:r>
              <a:rPr lang="en-US" sz="1000" dirty="0"/>
              <a:t>5    proc print data=myclass;</a:t>
            </a:r>
          </a:p>
          <a:p>
            <a:r>
              <a:rPr lang="en-US" sz="1000" dirty="0"/>
              <a:t>NOTE: Writing HTML Body file: sashtml.htm</a:t>
            </a:r>
          </a:p>
          <a:p>
            <a:r>
              <a:rPr lang="en-US" sz="1000" dirty="0"/>
              <a:t>6    run;</a:t>
            </a:r>
          </a:p>
          <a:p>
            <a:endParaRPr lang="en-US" sz="1000" dirty="0"/>
          </a:p>
          <a:p>
            <a:r>
              <a:rPr lang="en-US" sz="1000" dirty="0"/>
              <a:t>NOTE: There were 19 observations read </a:t>
            </a:r>
          </a:p>
          <a:p>
            <a:r>
              <a:rPr lang="en-US" sz="1000" dirty="0"/>
              <a:t>from the data set WORK.MYCLASS.</a:t>
            </a:r>
          </a:p>
        </p:txBody>
      </p:sp>
      <p:sp>
        <p:nvSpPr>
          <p:cNvPr id="8" name="TextBox 7"/>
          <p:cNvSpPr txBox="1"/>
          <p:nvPr/>
        </p:nvSpPr>
        <p:spPr>
          <a:xfrm>
            <a:off x="6657570" y="4215721"/>
            <a:ext cx="1463040" cy="646331"/>
          </a:xfrm>
          <a:prstGeom prst="rect">
            <a:avLst/>
          </a:prstGeom>
          <a:solidFill>
            <a:srgbClr val="D7EAA0"/>
          </a:solidFill>
          <a:ln>
            <a:solidFill>
              <a:schemeClr val="tx1"/>
            </a:solidFill>
          </a:ln>
        </p:spPr>
        <p:txBody>
          <a:bodyPr wrap="square" rtlCol="0">
            <a:spAutoFit/>
          </a:bodyPr>
          <a:lstStyle/>
          <a:p>
            <a:pPr algn="ctr"/>
            <a:r>
              <a:rPr lang="en-US" sz="1800" dirty="0"/>
              <a:t>Results and Output Data</a:t>
            </a:r>
          </a:p>
        </p:txBody>
      </p:sp>
      <p:sp>
        <p:nvSpPr>
          <p:cNvPr id="13" name="Oval 12"/>
          <p:cNvSpPr/>
          <p:nvPr/>
        </p:nvSpPr>
        <p:spPr>
          <a:xfrm>
            <a:off x="4576797" y="773680"/>
            <a:ext cx="1325880" cy="1325880"/>
          </a:xfrm>
          <a:prstGeom prst="ellipse">
            <a:avLst/>
          </a:prstGeom>
          <a:solidFill>
            <a:schemeClr val="tx2">
              <a:lumMod val="10000"/>
              <a:lumOff val="90000"/>
            </a:schemeClr>
          </a:solidFill>
          <a:ln>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600" dirty="0">
                <a:solidFill>
                  <a:schemeClr val="tx1"/>
                </a:solidFill>
              </a:rPr>
              <a:t>view messages from SAS</a:t>
            </a:r>
          </a:p>
        </p:txBody>
      </p:sp>
      <p:sp>
        <p:nvSpPr>
          <p:cNvPr id="15" name="Oval 14"/>
          <p:cNvSpPr/>
          <p:nvPr/>
        </p:nvSpPr>
        <p:spPr>
          <a:xfrm>
            <a:off x="1708647" y="775597"/>
            <a:ext cx="1325880" cy="1325880"/>
          </a:xfrm>
          <a:prstGeom prst="ellipse">
            <a:avLst/>
          </a:prstGeom>
          <a:solidFill>
            <a:schemeClr val="tx2">
              <a:lumMod val="10000"/>
              <a:lumOff val="90000"/>
            </a:schemeClr>
          </a:solidFill>
          <a:ln>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tx1"/>
                </a:solidFill>
              </a:rPr>
              <a:t>write and submit code</a:t>
            </a:r>
          </a:p>
        </p:txBody>
      </p:sp>
      <p:pic>
        <p:nvPicPr>
          <p:cNvPr id="12" name="Picture 11"/>
          <p:cNvPicPr>
            <a:picLocks noChangeAspect="1"/>
          </p:cNvPicPr>
          <p:nvPr/>
        </p:nvPicPr>
        <p:blipFill>
          <a:blip r:embed="rId3"/>
          <a:stretch>
            <a:fillRect/>
          </a:stretch>
        </p:blipFill>
        <p:spPr>
          <a:xfrm>
            <a:off x="6246020" y="1586623"/>
            <a:ext cx="1721138" cy="1542404"/>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6428900" y="2852660"/>
            <a:ext cx="2159443" cy="1055846"/>
          </a:xfrm>
          <a:prstGeom prst="rect">
            <a:avLst/>
          </a:prstGeom>
          <a:ln>
            <a:solidFill>
              <a:schemeClr val="tx1"/>
            </a:solidFill>
          </a:ln>
        </p:spPr>
      </p:pic>
      <p:sp>
        <p:nvSpPr>
          <p:cNvPr id="14" name="Oval 13"/>
          <p:cNvSpPr/>
          <p:nvPr/>
        </p:nvSpPr>
        <p:spPr>
          <a:xfrm>
            <a:off x="7694069" y="775597"/>
            <a:ext cx="1325880" cy="1325880"/>
          </a:xfrm>
          <a:prstGeom prst="ellipse">
            <a:avLst/>
          </a:prstGeom>
          <a:solidFill>
            <a:schemeClr val="tx2">
              <a:lumMod val="10000"/>
              <a:lumOff val="90000"/>
            </a:schemeClr>
          </a:solidFill>
          <a:ln>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tx1"/>
                </a:solidFill>
              </a:rPr>
              <a:t>view results</a:t>
            </a:r>
          </a:p>
        </p:txBody>
      </p:sp>
    </p:spTree>
    <p:extLst>
      <p:ext uri="{BB962C8B-B14F-4D97-AF65-F5344CB8AC3E}">
        <p14:creationId xmlns:p14="http://schemas.microsoft.com/office/powerpoint/2010/main" val="31288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Submitting a SAS Program in SAS Enterprise Guide and SAS Studio</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These two demonstrations illustrate writing and submitting a simple SAS program and examining the log and results. </a:t>
            </a:r>
            <a:br>
              <a:rPr lang="en-US" dirty="0"/>
            </a:br>
            <a:r>
              <a:rPr lang="en-US" dirty="0"/>
              <a:t>The demos also show how to open and run an existing </a:t>
            </a:r>
            <a:br>
              <a:rPr lang="en-US" dirty="0"/>
            </a:br>
            <a:r>
              <a:rPr lang="en-US" dirty="0"/>
              <a:t>SAS program.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FE1A8299-4BCE-4EDE-965E-0EC07E26CAB9}"/>
              </a:ext>
            </a:extLst>
          </p:cNvPr>
          <p:cNvSpPr>
            <a:spLocks noGrp="1" noChangeArrowheads="1"/>
          </p:cNvSpPr>
          <p:nvPr>
            <p:ph type="title"/>
          </p:nvPr>
        </p:nvSpPr>
        <p:spPr/>
        <p:txBody>
          <a:bodyPr rtlCol="0">
            <a:noAutofit/>
          </a:bodyPr>
          <a:lstStyle/>
          <a:p>
            <a:pPr defTabSz="182876">
              <a:defRPr/>
            </a:pPr>
            <a:r>
              <a:rPr lang="en-US" altLang="en-US" dirty="0"/>
              <a:t>1.01 </a:t>
            </a:r>
            <a:r>
              <a:rPr altLang="en-US" dirty="0"/>
              <a:t>Multiple Answer </a:t>
            </a:r>
            <a:r>
              <a:rPr lang="en-US" altLang="en-US" dirty="0"/>
              <a:t>Question</a:t>
            </a:r>
            <a:endParaRPr altLang="en-US" dirty="0"/>
          </a:p>
        </p:txBody>
      </p:sp>
      <p:sp>
        <p:nvSpPr>
          <p:cNvPr id="15363" name="PollQuestion">
            <a:extLst>
              <a:ext uri="{FF2B5EF4-FFF2-40B4-BE49-F238E27FC236}">
                <a16:creationId xmlns:a16="http://schemas.microsoft.com/office/drawing/2014/main" id="{7DD989AB-D1D6-4D0B-8C51-1BA4A3AD3A10}"/>
              </a:ext>
            </a:extLst>
          </p:cNvPr>
          <p:cNvSpPr>
            <a:spLocks noGrp="1" noChangeArrowheads="1"/>
          </p:cNvSpPr>
          <p:nvPr>
            <p:ph idx="1"/>
          </p:nvPr>
        </p:nvSpPr>
        <p:spPr/>
        <p:txBody>
          <a:bodyPr rtlCol="0">
            <a:noAutofit/>
          </a:bodyPr>
          <a:lstStyle/>
          <a:p>
            <a:pPr defTabSz="365751">
              <a:defRPr/>
            </a:pPr>
            <a:r>
              <a:rPr lang="en-US" altLang="en-US" dirty="0"/>
              <a:t>Which SAS interface </a:t>
            </a:r>
            <a:r>
              <a:rPr lang="en-US" altLang="en-US" dirty="0">
                <a:solidFill>
                  <a:srgbClr val="000000"/>
                </a:solidFill>
              </a:rPr>
              <a:t>will</a:t>
            </a:r>
            <a:r>
              <a:rPr lang="en-US" altLang="en-US" dirty="0"/>
              <a:t> you </a:t>
            </a:r>
            <a:r>
              <a:rPr lang="en-US" altLang="en-US" dirty="0">
                <a:solidFill>
                  <a:srgbClr val="000000"/>
                </a:solidFill>
              </a:rPr>
              <a:t>use</a:t>
            </a:r>
            <a:r>
              <a:rPr lang="en-US" altLang="en-US" dirty="0"/>
              <a:t> in class?</a:t>
            </a:r>
          </a:p>
          <a:p>
            <a:pPr defTabSz="365751">
              <a:defRPr/>
            </a:pPr>
            <a:endParaRPr lang="en-US" altLang="en-US" dirty="0"/>
          </a:p>
          <a:p>
            <a:pPr marL="385763" lvl="1" indent="-385763" defTabSz="365751">
              <a:buClr>
                <a:schemeClr val="tx1"/>
              </a:buClr>
              <a:buSzPct val="100000"/>
              <a:buFont typeface="Calibri" panose="020F0502020204030204" pitchFamily="34" charset="0"/>
              <a:buAutoNum type="alphaLcPeriod"/>
              <a:defRPr/>
            </a:pPr>
            <a:r>
              <a:rPr lang="en-US" altLang="en-US" dirty="0"/>
              <a:t>SAS Enterprise Guide</a:t>
            </a:r>
          </a:p>
          <a:p>
            <a:pPr marL="385763" lvl="1" indent="-385763" defTabSz="365751">
              <a:buClr>
                <a:schemeClr val="tx1"/>
              </a:buClr>
              <a:buSzPct val="100000"/>
              <a:buFont typeface="Calibri" panose="020F0502020204030204" pitchFamily="34" charset="0"/>
              <a:buAutoNum type="alphaLcPeriod"/>
              <a:defRPr/>
            </a:pPr>
            <a:r>
              <a:rPr lang="en-US" altLang="en-US" dirty="0"/>
              <a:t>SAS Studio</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Course Files</a:t>
            </a:r>
          </a:p>
        </p:txBody>
      </p:sp>
      <p:sp>
        <p:nvSpPr>
          <p:cNvPr id="13" name="Freeform 5"/>
          <p:cNvSpPr>
            <a:spLocks noChangeAspect="1" noEditPoints="1"/>
          </p:cNvSpPr>
          <p:nvPr/>
        </p:nvSpPr>
        <p:spPr bwMode="auto">
          <a:xfrm>
            <a:off x="1427715" y="970156"/>
            <a:ext cx="1716932" cy="1183384"/>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5"/>
          <p:cNvSpPr>
            <a:spLocks noChangeAspect="1" noEditPoints="1"/>
          </p:cNvSpPr>
          <p:nvPr/>
        </p:nvSpPr>
        <p:spPr bwMode="auto">
          <a:xfrm>
            <a:off x="3144645" y="1686474"/>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p:cNvSpPr txBox="1"/>
          <p:nvPr/>
        </p:nvSpPr>
        <p:spPr>
          <a:xfrm>
            <a:off x="3729296" y="1893193"/>
            <a:ext cx="1325572" cy="369332"/>
          </a:xfrm>
          <a:prstGeom prst="rect">
            <a:avLst/>
          </a:prstGeom>
          <a:solidFill>
            <a:srgbClr val="D7EAA0"/>
          </a:solidFill>
          <a:ln>
            <a:solidFill>
              <a:schemeClr val="tx1"/>
            </a:solidFill>
          </a:ln>
        </p:spPr>
        <p:txBody>
          <a:bodyPr wrap="square" rtlCol="0">
            <a:spAutoFit/>
          </a:bodyPr>
          <a:lstStyle/>
          <a:p>
            <a:pPr algn="ctr"/>
            <a:r>
              <a:rPr lang="en-US" dirty="0"/>
              <a:t>activities</a:t>
            </a:r>
          </a:p>
        </p:txBody>
      </p:sp>
      <p:sp>
        <p:nvSpPr>
          <p:cNvPr id="26" name="TextBox 25"/>
          <p:cNvSpPr txBox="1"/>
          <p:nvPr/>
        </p:nvSpPr>
        <p:spPr>
          <a:xfrm>
            <a:off x="1729994" y="1387608"/>
            <a:ext cx="1114978" cy="646331"/>
          </a:xfrm>
          <a:prstGeom prst="rect">
            <a:avLst/>
          </a:prstGeom>
          <a:solidFill>
            <a:srgbClr val="D7EAA0"/>
          </a:solidFill>
          <a:ln>
            <a:solidFill>
              <a:schemeClr val="tx1"/>
            </a:solidFill>
          </a:ln>
        </p:spPr>
        <p:txBody>
          <a:bodyPr wrap="square" rtlCol="0">
            <a:spAutoFit/>
          </a:bodyPr>
          <a:lstStyle/>
          <a:p>
            <a:pPr algn="ctr"/>
            <a:r>
              <a:rPr lang="en-US" sz="1800" dirty="0"/>
              <a:t>course files</a:t>
            </a:r>
          </a:p>
        </p:txBody>
      </p:sp>
      <p:sp>
        <p:nvSpPr>
          <p:cNvPr id="15" name="Oval Callout 14"/>
          <p:cNvSpPr/>
          <p:nvPr/>
        </p:nvSpPr>
        <p:spPr>
          <a:xfrm>
            <a:off x="6140572" y="2218605"/>
            <a:ext cx="2377064" cy="1517513"/>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Make a note of the location of your course files folder.</a:t>
            </a:r>
          </a:p>
        </p:txBody>
      </p:sp>
      <p:sp>
        <p:nvSpPr>
          <p:cNvPr id="16" name="Freeform 16"/>
          <p:cNvSpPr>
            <a:spLocks noChangeAspect="1" noEditPoints="1"/>
          </p:cNvSpPr>
          <p:nvPr/>
        </p:nvSpPr>
        <p:spPr bwMode="auto">
          <a:xfrm>
            <a:off x="5859796" y="3765829"/>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p:cNvSpPr>
            <a:spLocks noChangeAspect="1" noEditPoints="1"/>
          </p:cNvSpPr>
          <p:nvPr/>
        </p:nvSpPr>
        <p:spPr bwMode="auto">
          <a:xfrm>
            <a:off x="3144645" y="2292359"/>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TextBox 27"/>
          <p:cNvSpPr txBox="1"/>
          <p:nvPr/>
        </p:nvSpPr>
        <p:spPr>
          <a:xfrm>
            <a:off x="3729296" y="2499078"/>
            <a:ext cx="1325572" cy="369332"/>
          </a:xfrm>
          <a:prstGeom prst="rect">
            <a:avLst/>
          </a:prstGeom>
          <a:solidFill>
            <a:srgbClr val="D7EAA0"/>
          </a:solidFill>
          <a:ln>
            <a:solidFill>
              <a:schemeClr val="tx1"/>
            </a:solidFill>
          </a:ln>
        </p:spPr>
        <p:txBody>
          <a:bodyPr wrap="square" rtlCol="0">
            <a:spAutoFit/>
          </a:bodyPr>
          <a:lstStyle/>
          <a:p>
            <a:pPr algn="ctr"/>
            <a:r>
              <a:rPr lang="en-US" dirty="0"/>
              <a:t>data</a:t>
            </a:r>
          </a:p>
        </p:txBody>
      </p:sp>
      <p:sp>
        <p:nvSpPr>
          <p:cNvPr id="29" name="Freeform 5"/>
          <p:cNvSpPr>
            <a:spLocks noChangeAspect="1" noEditPoints="1"/>
          </p:cNvSpPr>
          <p:nvPr/>
        </p:nvSpPr>
        <p:spPr bwMode="auto">
          <a:xfrm>
            <a:off x="3144645" y="2898244"/>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TextBox 29"/>
          <p:cNvSpPr txBox="1"/>
          <p:nvPr/>
        </p:nvSpPr>
        <p:spPr>
          <a:xfrm>
            <a:off x="3729296" y="3104963"/>
            <a:ext cx="1325572" cy="369332"/>
          </a:xfrm>
          <a:prstGeom prst="rect">
            <a:avLst/>
          </a:prstGeom>
          <a:solidFill>
            <a:srgbClr val="D7EAA0"/>
          </a:solidFill>
          <a:ln>
            <a:solidFill>
              <a:schemeClr val="tx1"/>
            </a:solidFill>
          </a:ln>
        </p:spPr>
        <p:txBody>
          <a:bodyPr wrap="square" rtlCol="0">
            <a:spAutoFit/>
          </a:bodyPr>
          <a:lstStyle/>
          <a:p>
            <a:pPr algn="ctr"/>
            <a:r>
              <a:rPr lang="en-US" dirty="0"/>
              <a:t>demos</a:t>
            </a:r>
          </a:p>
        </p:txBody>
      </p:sp>
      <p:sp>
        <p:nvSpPr>
          <p:cNvPr id="31" name="Freeform 5"/>
          <p:cNvSpPr>
            <a:spLocks noChangeAspect="1" noEditPoints="1"/>
          </p:cNvSpPr>
          <p:nvPr/>
        </p:nvSpPr>
        <p:spPr bwMode="auto">
          <a:xfrm>
            <a:off x="3144645" y="3504129"/>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TextBox 31"/>
          <p:cNvSpPr txBox="1"/>
          <p:nvPr/>
        </p:nvSpPr>
        <p:spPr>
          <a:xfrm>
            <a:off x="3729296" y="3710848"/>
            <a:ext cx="1325572" cy="369332"/>
          </a:xfrm>
          <a:prstGeom prst="rect">
            <a:avLst/>
          </a:prstGeom>
          <a:solidFill>
            <a:srgbClr val="D7EAA0"/>
          </a:solidFill>
          <a:ln>
            <a:solidFill>
              <a:schemeClr val="tx1"/>
            </a:solidFill>
          </a:ln>
        </p:spPr>
        <p:txBody>
          <a:bodyPr wrap="square" rtlCol="0">
            <a:spAutoFit/>
          </a:bodyPr>
          <a:lstStyle/>
          <a:p>
            <a:pPr algn="ctr"/>
            <a:r>
              <a:rPr lang="en-US" dirty="0"/>
              <a:t>practices</a:t>
            </a:r>
          </a:p>
        </p:txBody>
      </p:sp>
      <p:sp>
        <p:nvSpPr>
          <p:cNvPr id="33" name="Freeform 5"/>
          <p:cNvSpPr>
            <a:spLocks noChangeAspect="1" noEditPoints="1"/>
          </p:cNvSpPr>
          <p:nvPr/>
        </p:nvSpPr>
        <p:spPr bwMode="auto">
          <a:xfrm>
            <a:off x="3176673" y="4115655"/>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TextBox 33"/>
          <p:cNvSpPr txBox="1"/>
          <p:nvPr/>
        </p:nvSpPr>
        <p:spPr>
          <a:xfrm>
            <a:off x="3729296" y="4316733"/>
            <a:ext cx="1325572" cy="369332"/>
          </a:xfrm>
          <a:prstGeom prst="rect">
            <a:avLst/>
          </a:prstGeom>
          <a:solidFill>
            <a:srgbClr val="D7EAA0"/>
          </a:solidFill>
          <a:ln>
            <a:solidFill>
              <a:schemeClr val="tx1"/>
            </a:solidFill>
          </a:ln>
        </p:spPr>
        <p:txBody>
          <a:bodyPr wrap="square" rtlCol="0">
            <a:spAutoFit/>
          </a:bodyPr>
          <a:lstStyle/>
          <a:p>
            <a:pPr algn="ctr"/>
            <a:r>
              <a:rPr lang="en-US" dirty="0"/>
              <a:t>output</a:t>
            </a:r>
          </a:p>
        </p:txBody>
      </p:sp>
    </p:spTree>
    <p:extLst>
      <p:ext uri="{BB962C8B-B14F-4D97-AF65-F5344CB8AC3E}">
        <p14:creationId xmlns:p14="http://schemas.microsoft.com/office/powerpoint/2010/main" val="106095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Course Files</a:t>
            </a:r>
          </a:p>
        </p:txBody>
      </p:sp>
      <p:sp>
        <p:nvSpPr>
          <p:cNvPr id="26" name="Freeform 5"/>
          <p:cNvSpPr>
            <a:spLocks noChangeAspect="1" noEditPoints="1"/>
          </p:cNvSpPr>
          <p:nvPr/>
        </p:nvSpPr>
        <p:spPr bwMode="auto">
          <a:xfrm>
            <a:off x="1427715" y="970156"/>
            <a:ext cx="1716932" cy="1183384"/>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Box 26"/>
          <p:cNvSpPr txBox="1"/>
          <p:nvPr/>
        </p:nvSpPr>
        <p:spPr>
          <a:xfrm>
            <a:off x="1729994" y="1387608"/>
            <a:ext cx="1114978" cy="646331"/>
          </a:xfrm>
          <a:prstGeom prst="rect">
            <a:avLst/>
          </a:prstGeom>
          <a:solidFill>
            <a:srgbClr val="D7EAA0"/>
          </a:solidFill>
          <a:ln>
            <a:solidFill>
              <a:schemeClr val="tx1"/>
            </a:solidFill>
          </a:ln>
        </p:spPr>
        <p:txBody>
          <a:bodyPr wrap="square" rtlCol="0">
            <a:spAutoFit/>
          </a:bodyPr>
          <a:lstStyle/>
          <a:p>
            <a:pPr algn="ctr"/>
            <a:r>
              <a:rPr lang="en-US" sz="1800" dirty="0"/>
              <a:t>course files</a:t>
            </a:r>
          </a:p>
        </p:txBody>
      </p:sp>
      <p:sp>
        <p:nvSpPr>
          <p:cNvPr id="23" name="Freeform 5"/>
          <p:cNvSpPr>
            <a:spLocks noChangeAspect="1" noEditPoints="1"/>
          </p:cNvSpPr>
          <p:nvPr/>
        </p:nvSpPr>
        <p:spPr bwMode="auto">
          <a:xfrm>
            <a:off x="3144645" y="1686474"/>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TextBox 23"/>
          <p:cNvSpPr txBox="1"/>
          <p:nvPr/>
        </p:nvSpPr>
        <p:spPr>
          <a:xfrm>
            <a:off x="3729296" y="1893193"/>
            <a:ext cx="1325572" cy="369332"/>
          </a:xfrm>
          <a:prstGeom prst="rect">
            <a:avLst/>
          </a:prstGeom>
          <a:solidFill>
            <a:srgbClr val="D7EAA0"/>
          </a:solidFill>
          <a:ln>
            <a:solidFill>
              <a:schemeClr val="tx1"/>
            </a:solidFill>
          </a:ln>
        </p:spPr>
        <p:txBody>
          <a:bodyPr wrap="square" rtlCol="0">
            <a:spAutoFit/>
          </a:bodyPr>
          <a:lstStyle/>
          <a:p>
            <a:pPr algn="ctr"/>
            <a:r>
              <a:rPr lang="en-US" dirty="0"/>
              <a:t>activities</a:t>
            </a:r>
          </a:p>
        </p:txBody>
      </p:sp>
      <p:sp>
        <p:nvSpPr>
          <p:cNvPr id="25" name="Freeform 5"/>
          <p:cNvSpPr>
            <a:spLocks noChangeAspect="1" noEditPoints="1"/>
          </p:cNvSpPr>
          <p:nvPr/>
        </p:nvSpPr>
        <p:spPr bwMode="auto">
          <a:xfrm>
            <a:off x="3144645" y="2292359"/>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p:cNvSpPr>
            <a:spLocks noChangeAspect="1" noEditPoints="1"/>
          </p:cNvSpPr>
          <p:nvPr/>
        </p:nvSpPr>
        <p:spPr bwMode="auto">
          <a:xfrm>
            <a:off x="3144645" y="2898244"/>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TextBox 29"/>
          <p:cNvSpPr txBox="1"/>
          <p:nvPr/>
        </p:nvSpPr>
        <p:spPr>
          <a:xfrm>
            <a:off x="3729296" y="3104963"/>
            <a:ext cx="1325572" cy="369332"/>
          </a:xfrm>
          <a:prstGeom prst="rect">
            <a:avLst/>
          </a:prstGeom>
          <a:solidFill>
            <a:srgbClr val="D7EAA0"/>
          </a:solidFill>
          <a:ln>
            <a:solidFill>
              <a:schemeClr val="tx1"/>
            </a:solidFill>
          </a:ln>
        </p:spPr>
        <p:txBody>
          <a:bodyPr wrap="square" rtlCol="0">
            <a:spAutoFit/>
          </a:bodyPr>
          <a:lstStyle/>
          <a:p>
            <a:pPr algn="ctr"/>
            <a:r>
              <a:rPr lang="en-US" dirty="0"/>
              <a:t>demos</a:t>
            </a:r>
          </a:p>
        </p:txBody>
      </p:sp>
      <p:sp>
        <p:nvSpPr>
          <p:cNvPr id="31" name="Freeform 5"/>
          <p:cNvSpPr>
            <a:spLocks noChangeAspect="1" noEditPoints="1"/>
          </p:cNvSpPr>
          <p:nvPr/>
        </p:nvSpPr>
        <p:spPr bwMode="auto">
          <a:xfrm>
            <a:off x="3144645" y="3504129"/>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TextBox 32"/>
          <p:cNvSpPr txBox="1"/>
          <p:nvPr/>
        </p:nvSpPr>
        <p:spPr>
          <a:xfrm>
            <a:off x="3729296" y="3710848"/>
            <a:ext cx="1325572" cy="369332"/>
          </a:xfrm>
          <a:prstGeom prst="rect">
            <a:avLst/>
          </a:prstGeom>
          <a:solidFill>
            <a:srgbClr val="D7EAA0"/>
          </a:solidFill>
          <a:ln>
            <a:solidFill>
              <a:schemeClr val="tx1"/>
            </a:solidFill>
          </a:ln>
        </p:spPr>
        <p:txBody>
          <a:bodyPr wrap="square" rtlCol="0">
            <a:spAutoFit/>
          </a:bodyPr>
          <a:lstStyle/>
          <a:p>
            <a:pPr algn="ctr"/>
            <a:r>
              <a:rPr lang="en-US" dirty="0"/>
              <a:t>practices</a:t>
            </a:r>
          </a:p>
        </p:txBody>
      </p:sp>
      <p:sp>
        <p:nvSpPr>
          <p:cNvPr id="34" name="Freeform 5"/>
          <p:cNvSpPr>
            <a:spLocks noChangeAspect="1" noEditPoints="1"/>
          </p:cNvSpPr>
          <p:nvPr/>
        </p:nvSpPr>
        <p:spPr bwMode="auto">
          <a:xfrm>
            <a:off x="3176673" y="4115655"/>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TextBox 34"/>
          <p:cNvSpPr txBox="1"/>
          <p:nvPr/>
        </p:nvSpPr>
        <p:spPr>
          <a:xfrm>
            <a:off x="3729296" y="4316733"/>
            <a:ext cx="1325572" cy="369332"/>
          </a:xfrm>
          <a:prstGeom prst="rect">
            <a:avLst/>
          </a:prstGeom>
          <a:solidFill>
            <a:srgbClr val="D9D9D9"/>
          </a:solidFill>
          <a:ln>
            <a:solidFill>
              <a:schemeClr val="tx1"/>
            </a:solidFill>
          </a:ln>
        </p:spPr>
        <p:txBody>
          <a:bodyPr wrap="square" rtlCol="0">
            <a:spAutoFit/>
          </a:bodyPr>
          <a:lstStyle/>
          <a:p>
            <a:pPr algn="ctr"/>
            <a:r>
              <a:rPr lang="en-US" dirty="0"/>
              <a:t>output</a:t>
            </a:r>
          </a:p>
        </p:txBody>
      </p:sp>
      <p:sp>
        <p:nvSpPr>
          <p:cNvPr id="45" name="TextBox 44"/>
          <p:cNvSpPr txBox="1"/>
          <p:nvPr/>
        </p:nvSpPr>
        <p:spPr>
          <a:xfrm>
            <a:off x="3729296" y="2499078"/>
            <a:ext cx="1325572" cy="369332"/>
          </a:xfrm>
          <a:prstGeom prst="rect">
            <a:avLst/>
          </a:prstGeom>
          <a:solidFill>
            <a:srgbClr val="D9D9D9"/>
          </a:solidFill>
          <a:ln>
            <a:solidFill>
              <a:schemeClr val="tx1"/>
            </a:solidFill>
          </a:ln>
        </p:spPr>
        <p:txBody>
          <a:bodyPr wrap="square" rtlCol="0">
            <a:spAutoFit/>
          </a:bodyPr>
          <a:lstStyle/>
          <a:p>
            <a:pPr algn="ctr"/>
            <a:r>
              <a:rPr lang="en-US" dirty="0"/>
              <a:t>data</a:t>
            </a:r>
          </a:p>
        </p:txBody>
      </p:sp>
      <p:sp>
        <p:nvSpPr>
          <p:cNvPr id="56" name="Text Box 4">
            <a:extLst>
              <a:ext uri="{FF2B5EF4-FFF2-40B4-BE49-F238E27FC236}">
                <a16:creationId xmlns:a16="http://schemas.microsoft.com/office/drawing/2014/main" id="{33866645-0744-4974-BE0F-A0957122BDC8}"/>
              </a:ext>
            </a:extLst>
          </p:cNvPr>
          <p:cNvSpPr txBox="1">
            <a:spLocks noChangeArrowheads="1"/>
          </p:cNvSpPr>
          <p:nvPr>
            <p:custDataLst>
              <p:tags r:id="rId1"/>
            </p:custDataLst>
          </p:nvPr>
        </p:nvSpPr>
        <p:spPr bwMode="auto">
          <a:xfrm>
            <a:off x="5729335" y="3614580"/>
            <a:ext cx="23628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2800" b="1" dirty="0">
                <a:latin typeface="Courier New" pitchFamily="49" charset="0"/>
              </a:rPr>
              <a:t>p104d01.sas</a:t>
            </a:r>
          </a:p>
        </p:txBody>
      </p:sp>
      <p:sp>
        <p:nvSpPr>
          <p:cNvPr id="57" name="Text Box 23">
            <a:extLst>
              <a:ext uri="{FF2B5EF4-FFF2-40B4-BE49-F238E27FC236}">
                <a16:creationId xmlns:a16="http://schemas.microsoft.com/office/drawing/2014/main" id="{37954CE5-FB06-476A-9302-2E21C89F522B}"/>
              </a:ext>
            </a:extLst>
          </p:cNvPr>
          <p:cNvSpPr txBox="1">
            <a:spLocks noChangeArrowheads="1"/>
          </p:cNvSpPr>
          <p:nvPr>
            <p:custDataLst>
              <p:tags r:id="rId2"/>
            </p:custDataLst>
          </p:nvPr>
        </p:nvSpPr>
        <p:spPr bwMode="auto">
          <a:xfrm>
            <a:off x="5367859" y="4175248"/>
            <a:ext cx="30857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marL="1119188" indent="-1119188">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800" b="1" dirty="0">
                <a:latin typeface="+mn-lt"/>
              </a:rPr>
              <a:t>Programming 1, Lesson 4, demo 1</a:t>
            </a:r>
          </a:p>
        </p:txBody>
      </p:sp>
      <p:sp>
        <p:nvSpPr>
          <p:cNvPr id="58" name="Rectangle 19">
            <a:extLst>
              <a:ext uri="{FF2B5EF4-FFF2-40B4-BE49-F238E27FC236}">
                <a16:creationId xmlns:a16="http://schemas.microsoft.com/office/drawing/2014/main" id="{4C8D6895-F3E2-48FD-8AF9-A585913B8EED}"/>
              </a:ext>
            </a:extLst>
          </p:cNvPr>
          <p:cNvSpPr>
            <a:spLocks noChangeArrowheads="1"/>
          </p:cNvSpPr>
          <p:nvPr/>
        </p:nvSpPr>
        <p:spPr bwMode="auto">
          <a:xfrm>
            <a:off x="6576573" y="3612220"/>
            <a:ext cx="677081" cy="420624"/>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59" name="Rectangle 58">
            <a:extLst>
              <a:ext uri="{FF2B5EF4-FFF2-40B4-BE49-F238E27FC236}">
                <a16:creationId xmlns:a16="http://schemas.microsoft.com/office/drawing/2014/main" id="{CBEA20E7-6D33-401D-9261-38C1128106B9}"/>
              </a:ext>
            </a:extLst>
          </p:cNvPr>
          <p:cNvSpPr/>
          <p:nvPr>
            <p:custDataLst>
              <p:tags r:id="rId3"/>
            </p:custDataLst>
          </p:nvPr>
        </p:nvSpPr>
        <p:spPr>
          <a:xfrm>
            <a:off x="6152734" y="3614578"/>
            <a:ext cx="410813" cy="415908"/>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60" name="Rectangle 59">
            <a:extLst>
              <a:ext uri="{FF2B5EF4-FFF2-40B4-BE49-F238E27FC236}">
                <a16:creationId xmlns:a16="http://schemas.microsoft.com/office/drawing/2014/main" id="{63063984-BEBD-41FF-8989-DDB0793C4245}"/>
              </a:ext>
            </a:extLst>
          </p:cNvPr>
          <p:cNvSpPr/>
          <p:nvPr>
            <p:custDataLst>
              <p:tags r:id="rId4"/>
            </p:custDataLst>
          </p:nvPr>
        </p:nvSpPr>
        <p:spPr>
          <a:xfrm>
            <a:off x="6859646" y="4146190"/>
            <a:ext cx="792553" cy="333828"/>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61" name="Rectangle 19">
            <a:extLst>
              <a:ext uri="{FF2B5EF4-FFF2-40B4-BE49-F238E27FC236}">
                <a16:creationId xmlns:a16="http://schemas.microsoft.com/office/drawing/2014/main" id="{41340BD1-AC8D-41F7-BD9A-ED4275A071F8}"/>
              </a:ext>
            </a:extLst>
          </p:cNvPr>
          <p:cNvSpPr>
            <a:spLocks noChangeArrowheads="1"/>
          </p:cNvSpPr>
          <p:nvPr/>
        </p:nvSpPr>
        <p:spPr bwMode="auto">
          <a:xfrm>
            <a:off x="7714340" y="4140319"/>
            <a:ext cx="752652" cy="339700"/>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62" name="Oval Callout 22">
            <a:extLst>
              <a:ext uri="{FF2B5EF4-FFF2-40B4-BE49-F238E27FC236}">
                <a16:creationId xmlns:a16="http://schemas.microsoft.com/office/drawing/2014/main" id="{A9548B50-E511-408A-B5AE-18418602B30D}"/>
              </a:ext>
            </a:extLst>
          </p:cNvPr>
          <p:cNvSpPr/>
          <p:nvPr/>
        </p:nvSpPr>
        <p:spPr>
          <a:xfrm>
            <a:off x="5918789" y="702590"/>
            <a:ext cx="2883205" cy="1877661"/>
          </a:xfrm>
          <a:prstGeom prst="wedgeEllipseCallout">
            <a:avLst>
              <a:gd name="adj1" fmla="val 13951"/>
              <a:gd name="adj2" fmla="val 64464"/>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t>Programs in the activities, </a:t>
            </a:r>
            <a:r>
              <a:rPr lang="en-US" dirty="0">
                <a:solidFill>
                  <a:srgbClr val="000000"/>
                </a:solidFill>
              </a:rPr>
              <a:t>demos, and</a:t>
            </a:r>
            <a:r>
              <a:rPr lang="en-US" dirty="0"/>
              <a:t> practices folders follow this naming convention.</a:t>
            </a:r>
            <a:endParaRPr lang="en-US" sz="1800" dirty="0"/>
          </a:p>
        </p:txBody>
      </p:sp>
      <p:sp>
        <p:nvSpPr>
          <p:cNvPr id="63" name="Freeform 16">
            <a:extLst>
              <a:ext uri="{FF2B5EF4-FFF2-40B4-BE49-F238E27FC236}">
                <a16:creationId xmlns:a16="http://schemas.microsoft.com/office/drawing/2014/main" id="{D8C55AA8-5020-4E0B-889C-F46A88721FAA}"/>
              </a:ext>
            </a:extLst>
          </p:cNvPr>
          <p:cNvSpPr>
            <a:spLocks noChangeAspect="1" noEditPoints="1"/>
          </p:cNvSpPr>
          <p:nvPr/>
        </p:nvSpPr>
        <p:spPr bwMode="auto">
          <a:xfrm>
            <a:off x="7872967" y="2711024"/>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Shape 63">
            <a:extLst>
              <a:ext uri="{FF2B5EF4-FFF2-40B4-BE49-F238E27FC236}">
                <a16:creationId xmlns:a16="http://schemas.microsoft.com/office/drawing/2014/main" id="{1EC2D6C9-CB04-4F2D-95F7-8FB9DA08B6CE}"/>
              </a:ext>
            </a:extLst>
          </p:cNvPr>
          <p:cNvSpPr/>
          <p:nvPr/>
        </p:nvSpPr>
        <p:spPr>
          <a:xfrm rot="13400459" flipH="1" flipV="1">
            <a:off x="5084171" y="2884489"/>
            <a:ext cx="1179853" cy="910420"/>
          </a:xfrm>
          <a:prstGeom prst="swooshArrow">
            <a:avLst>
              <a:gd name="adj1" fmla="val 16310"/>
              <a:gd name="adj2" fmla="val 31370"/>
            </a:avLst>
          </a:prstGeom>
          <a:solidFill>
            <a:srgbClr val="0CB492"/>
          </a:solidFill>
        </p:spPr>
        <p:style>
          <a:lnRef idx="2">
            <a:schemeClr val="accent4"/>
          </a:lnRef>
          <a:fillRef idx="1">
            <a:schemeClr val="lt1"/>
          </a:fillRef>
          <a:effectRef idx="0">
            <a:schemeClr val="accent4"/>
          </a:effectRef>
          <a:fontRef idx="minor">
            <a:schemeClr val="dk1"/>
          </a:fontRef>
        </p:style>
        <p:txBody>
          <a:bodyPr/>
          <a:lstStyle/>
          <a:p>
            <a:endParaRPr lang="en-US" dirty="0"/>
          </a:p>
        </p:txBody>
      </p:sp>
    </p:spTree>
    <p:extLst>
      <p:ext uri="{BB962C8B-B14F-4D97-AF65-F5344CB8AC3E}">
        <p14:creationId xmlns:p14="http://schemas.microsoft.com/office/powerpoint/2010/main" val="334629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a:t>Lesson </a:t>
            </a:r>
            <a:r>
              <a:rPr lang="en-US" dirty="0"/>
              <a:t>1: Essentials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564328045"/>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1.1 The SAS Programming Process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1.2 Using SAS Programming Tools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1.3 Understanding SAS Syntax</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3746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Course Data</a:t>
            </a:r>
          </a:p>
        </p:txBody>
      </p:sp>
      <p:sp>
        <p:nvSpPr>
          <p:cNvPr id="26" name="Freeform 5"/>
          <p:cNvSpPr>
            <a:spLocks noChangeAspect="1" noEditPoints="1"/>
          </p:cNvSpPr>
          <p:nvPr/>
        </p:nvSpPr>
        <p:spPr bwMode="auto">
          <a:xfrm>
            <a:off x="1427715" y="970156"/>
            <a:ext cx="1716932" cy="1183384"/>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Box 26"/>
          <p:cNvSpPr txBox="1"/>
          <p:nvPr/>
        </p:nvSpPr>
        <p:spPr>
          <a:xfrm>
            <a:off x="1729994" y="1387608"/>
            <a:ext cx="1114978" cy="646331"/>
          </a:xfrm>
          <a:prstGeom prst="rect">
            <a:avLst/>
          </a:prstGeom>
          <a:solidFill>
            <a:srgbClr val="D7EAA0"/>
          </a:solidFill>
          <a:ln>
            <a:solidFill>
              <a:schemeClr val="tx1"/>
            </a:solidFill>
          </a:ln>
        </p:spPr>
        <p:txBody>
          <a:bodyPr wrap="square" rtlCol="0">
            <a:spAutoFit/>
          </a:bodyPr>
          <a:lstStyle/>
          <a:p>
            <a:pPr algn="ctr"/>
            <a:r>
              <a:rPr lang="en-US" sz="1800" dirty="0"/>
              <a:t>course files</a:t>
            </a:r>
          </a:p>
        </p:txBody>
      </p:sp>
      <p:pic>
        <p:nvPicPr>
          <p:cNvPr id="7" name="Picture 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83288" y="1451586"/>
            <a:ext cx="1554586" cy="1198654"/>
          </a:xfrm>
          <a:prstGeom prst="rect">
            <a:avLst/>
          </a:prstGeom>
          <a:solidFill>
            <a:schemeClr val="bg1"/>
          </a:solidFill>
        </p:spPr>
      </p:pic>
      <p:sp>
        <p:nvSpPr>
          <p:cNvPr id="16" name="TextBox 15"/>
          <p:cNvSpPr txBox="1"/>
          <p:nvPr/>
        </p:nvSpPr>
        <p:spPr>
          <a:xfrm>
            <a:off x="6736088" y="2597842"/>
            <a:ext cx="1448986" cy="400110"/>
          </a:xfrm>
          <a:prstGeom prst="rect">
            <a:avLst/>
          </a:prstGeom>
          <a:noFill/>
        </p:spPr>
        <p:txBody>
          <a:bodyPr wrap="none" rtlCol="0">
            <a:spAutoFit/>
          </a:bodyPr>
          <a:lstStyle/>
          <a:p>
            <a:r>
              <a:rPr lang="en-US" sz="2000" b="1" dirty="0"/>
              <a:t>cre8data.sas</a:t>
            </a:r>
            <a:endParaRPr lang="en-US" sz="2000" dirty="0"/>
          </a:p>
        </p:txBody>
      </p:sp>
      <p:sp>
        <p:nvSpPr>
          <p:cNvPr id="21" name="Freeform 5"/>
          <p:cNvSpPr>
            <a:spLocks noChangeAspect="1" noEditPoints="1"/>
          </p:cNvSpPr>
          <p:nvPr/>
        </p:nvSpPr>
        <p:spPr bwMode="auto">
          <a:xfrm>
            <a:off x="3144645" y="1686474"/>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p:cNvSpPr>
            <a:spLocks noChangeAspect="1" noEditPoints="1"/>
          </p:cNvSpPr>
          <p:nvPr/>
        </p:nvSpPr>
        <p:spPr bwMode="auto">
          <a:xfrm>
            <a:off x="3144645" y="2292359"/>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TextBox 23"/>
          <p:cNvSpPr txBox="1"/>
          <p:nvPr/>
        </p:nvSpPr>
        <p:spPr>
          <a:xfrm>
            <a:off x="3729296" y="2499078"/>
            <a:ext cx="1325572" cy="369332"/>
          </a:xfrm>
          <a:prstGeom prst="rect">
            <a:avLst/>
          </a:prstGeom>
          <a:solidFill>
            <a:srgbClr val="D7EAA0"/>
          </a:solidFill>
          <a:ln>
            <a:solidFill>
              <a:schemeClr val="tx1"/>
            </a:solidFill>
          </a:ln>
        </p:spPr>
        <p:txBody>
          <a:bodyPr wrap="square" rtlCol="0">
            <a:spAutoFit/>
          </a:bodyPr>
          <a:lstStyle/>
          <a:p>
            <a:pPr algn="ctr"/>
            <a:r>
              <a:rPr lang="en-US" dirty="0"/>
              <a:t>data</a:t>
            </a:r>
          </a:p>
        </p:txBody>
      </p:sp>
      <p:sp>
        <p:nvSpPr>
          <p:cNvPr id="25" name="Freeform 5"/>
          <p:cNvSpPr>
            <a:spLocks noChangeAspect="1" noEditPoints="1"/>
          </p:cNvSpPr>
          <p:nvPr/>
        </p:nvSpPr>
        <p:spPr bwMode="auto">
          <a:xfrm>
            <a:off x="3144645" y="2898244"/>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p:cNvSpPr>
            <a:spLocks noChangeAspect="1" noEditPoints="1"/>
          </p:cNvSpPr>
          <p:nvPr/>
        </p:nvSpPr>
        <p:spPr bwMode="auto">
          <a:xfrm>
            <a:off x="3144645" y="3504129"/>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p:cNvSpPr>
            <a:spLocks noChangeAspect="1" noEditPoints="1"/>
          </p:cNvSpPr>
          <p:nvPr/>
        </p:nvSpPr>
        <p:spPr bwMode="auto">
          <a:xfrm>
            <a:off x="3176673" y="4115655"/>
            <a:ext cx="740872" cy="510641"/>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p:cNvSpPr txBox="1"/>
          <p:nvPr/>
        </p:nvSpPr>
        <p:spPr>
          <a:xfrm>
            <a:off x="3729296" y="1890373"/>
            <a:ext cx="1325572"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activities</a:t>
            </a:r>
          </a:p>
        </p:txBody>
      </p:sp>
      <p:sp>
        <p:nvSpPr>
          <p:cNvPr id="32" name="TextBox 31"/>
          <p:cNvSpPr txBox="1"/>
          <p:nvPr/>
        </p:nvSpPr>
        <p:spPr>
          <a:xfrm>
            <a:off x="3729296" y="3099322"/>
            <a:ext cx="1325572"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demos</a:t>
            </a:r>
          </a:p>
        </p:txBody>
      </p:sp>
      <p:sp>
        <p:nvSpPr>
          <p:cNvPr id="33" name="TextBox 32"/>
          <p:cNvSpPr txBox="1"/>
          <p:nvPr/>
        </p:nvSpPr>
        <p:spPr>
          <a:xfrm>
            <a:off x="3729296" y="3710848"/>
            <a:ext cx="1325572"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practices</a:t>
            </a:r>
          </a:p>
        </p:txBody>
      </p:sp>
      <p:sp>
        <p:nvSpPr>
          <p:cNvPr id="37" name="TextBox 36"/>
          <p:cNvSpPr txBox="1"/>
          <p:nvPr/>
        </p:nvSpPr>
        <p:spPr>
          <a:xfrm>
            <a:off x="3729296" y="4322374"/>
            <a:ext cx="1325572"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output</a:t>
            </a:r>
          </a:p>
        </p:txBody>
      </p:sp>
      <p:sp>
        <p:nvSpPr>
          <p:cNvPr id="8" name="Shape 7"/>
          <p:cNvSpPr/>
          <p:nvPr/>
        </p:nvSpPr>
        <p:spPr>
          <a:xfrm rot="18624574" flipH="1">
            <a:off x="4934156" y="1766861"/>
            <a:ext cx="1614843" cy="936641"/>
          </a:xfrm>
          <a:prstGeom prst="swooshArrow">
            <a:avLst>
              <a:gd name="adj1" fmla="val 16310"/>
              <a:gd name="adj2" fmla="val 31370"/>
            </a:avLst>
          </a:prstGeom>
          <a:solidFill>
            <a:srgbClr val="0CB492"/>
          </a:solidFill>
        </p:spPr>
        <p:style>
          <a:lnRef idx="2">
            <a:schemeClr val="accent4"/>
          </a:lnRef>
          <a:fillRef idx="1">
            <a:schemeClr val="lt1"/>
          </a:fillRef>
          <a:effectRef idx="0">
            <a:schemeClr val="accent4"/>
          </a:effectRef>
          <a:fontRef idx="minor">
            <a:schemeClr val="dk1"/>
          </a:fontRef>
        </p:style>
        <p:txBody>
          <a:bodyPr/>
          <a:lstStyle/>
          <a:p>
            <a:endParaRPr lang="en-US" dirty="0"/>
          </a:p>
        </p:txBody>
      </p:sp>
    </p:spTree>
    <p:extLst>
      <p:ext uri="{BB962C8B-B14F-4D97-AF65-F5344CB8AC3E}">
        <p14:creationId xmlns:p14="http://schemas.microsoft.com/office/powerpoint/2010/main" val="383077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1.02 Activity (Required)</a:t>
            </a:r>
            <a:endParaRPr lang="en-US" altLang="en-US" dirty="0"/>
          </a:p>
        </p:txBody>
      </p:sp>
      <p:sp>
        <p:nvSpPr>
          <p:cNvPr id="7" name="Content Placeholder 6">
            <a:extLst>
              <a:ext uri="{FF2B5EF4-FFF2-40B4-BE49-F238E27FC236}">
                <a16:creationId xmlns:a16="http://schemas.microsoft.com/office/drawing/2014/main" id="{CC445170-439F-4EB3-9B68-0136C4F8CAE1}"/>
              </a:ext>
            </a:extLst>
          </p:cNvPr>
          <p:cNvSpPr>
            <a:spLocks noGrp="1"/>
          </p:cNvSpPr>
          <p:nvPr>
            <p:ph idx="1"/>
          </p:nvPr>
        </p:nvSpPr>
        <p:spPr/>
        <p:txBody>
          <a:bodyPr/>
          <a:lstStyle/>
          <a:p>
            <a:pPr marL="287338" indent="-287338">
              <a:buClrTx/>
              <a:buSzPct val="100000"/>
              <a:buFont typeface="+mj-lt"/>
              <a:buAutoNum type="arabicPeriod"/>
            </a:pPr>
            <a:r>
              <a:rPr lang="en-US" dirty="0"/>
              <a:t>SAS Studio: In the Navigation pane, expand </a:t>
            </a:r>
            <a:r>
              <a:rPr lang="en-US" b="1" dirty="0"/>
              <a:t>Files and Folders </a:t>
            </a:r>
            <a:r>
              <a:rPr lang="en-US" dirty="0"/>
              <a:t>and</a:t>
            </a:r>
            <a:r>
              <a:rPr lang="en-US" b="1" dirty="0"/>
              <a:t> </a:t>
            </a:r>
            <a:r>
              <a:rPr lang="en-US" dirty="0"/>
              <a:t>then navigate to the course files folder.</a:t>
            </a:r>
            <a:br>
              <a:rPr lang="en-US" dirty="0"/>
            </a:br>
            <a:r>
              <a:rPr lang="en-US" dirty="0"/>
              <a:t>SAS Enterprise Guide: In the Servers list, expand </a:t>
            </a:r>
            <a:r>
              <a:rPr lang="en-US" b="1" dirty="0"/>
              <a:t>Servers</a:t>
            </a:r>
            <a:r>
              <a:rPr lang="en-US" dirty="0"/>
              <a:t> </a:t>
            </a:r>
            <a:r>
              <a:rPr lang="en-US" dirty="0">
                <a:sym typeface="Wingdings" panose="05000000000000000000" pitchFamily="2" charset="2"/>
              </a:rPr>
              <a:t> </a:t>
            </a:r>
            <a:r>
              <a:rPr lang="en-US" b="1" dirty="0">
                <a:sym typeface="Wingdings" panose="05000000000000000000" pitchFamily="2" charset="2"/>
              </a:rPr>
              <a:t>Local</a:t>
            </a:r>
            <a:r>
              <a:rPr lang="en-US" dirty="0">
                <a:sym typeface="Wingdings" panose="05000000000000000000" pitchFamily="2" charset="2"/>
              </a:rPr>
              <a:t>  </a:t>
            </a:r>
            <a:r>
              <a:rPr lang="en-US" b="1" dirty="0">
                <a:sym typeface="Wingdings" panose="05000000000000000000" pitchFamily="2" charset="2"/>
              </a:rPr>
              <a:t>Files</a:t>
            </a:r>
            <a:r>
              <a:rPr lang="en-US" dirty="0">
                <a:sym typeface="Wingdings" panose="05000000000000000000" pitchFamily="2" charset="2"/>
              </a:rPr>
              <a:t>, and </a:t>
            </a:r>
            <a:r>
              <a:rPr lang="en-US" dirty="0"/>
              <a:t>then navigate to the course files folder.</a:t>
            </a:r>
          </a:p>
          <a:p>
            <a:pPr marL="287338" indent="-287338">
              <a:buClrTx/>
              <a:buSzPct val="100000"/>
              <a:buFont typeface="+mj-lt"/>
              <a:buAutoNum type="arabicPeriod"/>
            </a:pPr>
            <a:r>
              <a:rPr lang="en-US" dirty="0"/>
              <a:t>Double-click the </a:t>
            </a:r>
            <a:r>
              <a:rPr lang="en-US" b="1" dirty="0"/>
              <a:t>cre8data.sas </a:t>
            </a:r>
            <a:r>
              <a:rPr lang="en-US" dirty="0"/>
              <a:t>file to open the program. </a:t>
            </a:r>
          </a:p>
          <a:p>
            <a:pPr marL="287338" indent="-287338">
              <a:buClrTx/>
              <a:buSzPct val="100000"/>
              <a:buFont typeface="+mj-lt"/>
              <a:buAutoNum type="arabicPeriod"/>
            </a:pPr>
            <a:r>
              <a:rPr lang="en-US" dirty="0"/>
              <a:t>Find the %LET statement. As directed by your instructor, provide the path to your course files. </a:t>
            </a:r>
          </a:p>
          <a:p>
            <a:pPr marL="287338" indent="-287338">
              <a:buClrTx/>
              <a:buSzPct val="100000"/>
              <a:buFont typeface="+mj-lt"/>
              <a:buAutoNum type="arabicPeriod"/>
            </a:pPr>
            <a:r>
              <a:rPr lang="en-US" dirty="0"/>
              <a:t>Run the program and verify that a report that lists 22 tables is created.</a:t>
            </a:r>
          </a:p>
          <a:p>
            <a:endParaRPr 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1.02 Activity – Correct Answer</a:t>
            </a:r>
            <a:endParaRPr lang="en-US" altLang="en-US" dirty="0"/>
          </a:p>
        </p:txBody>
      </p:sp>
      <p:sp>
        <p:nvSpPr>
          <p:cNvPr id="6" name="Oval Callout 5"/>
          <p:cNvSpPr/>
          <p:nvPr/>
        </p:nvSpPr>
        <p:spPr>
          <a:xfrm>
            <a:off x="5608366" y="1822207"/>
            <a:ext cx="2690614" cy="1565769"/>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Confirm that 22 SAS tables were created.</a:t>
            </a:r>
          </a:p>
        </p:txBody>
      </p:sp>
      <p:sp>
        <p:nvSpPr>
          <p:cNvPr id="7" name="Freeform 6"/>
          <p:cNvSpPr>
            <a:spLocks noChangeAspect="1" noEditPoints="1"/>
          </p:cNvSpPr>
          <p:nvPr/>
        </p:nvSpPr>
        <p:spPr bwMode="auto">
          <a:xfrm>
            <a:off x="5480064" y="359954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pic>
        <p:nvPicPr>
          <p:cNvPr id="2" name="Picture 1">
            <a:extLst>
              <a:ext uri="{FF2B5EF4-FFF2-40B4-BE49-F238E27FC236}">
                <a16:creationId xmlns:a16="http://schemas.microsoft.com/office/drawing/2014/main" id="{7FD5C1CB-008A-4E1C-AD85-17C3BD679803}"/>
              </a:ext>
            </a:extLst>
          </p:cNvPr>
          <p:cNvPicPr>
            <a:picLocks noChangeAspect="1"/>
          </p:cNvPicPr>
          <p:nvPr/>
        </p:nvPicPr>
        <p:blipFill>
          <a:blip r:embed="rId4"/>
          <a:stretch>
            <a:fillRect/>
          </a:stretch>
        </p:blipFill>
        <p:spPr>
          <a:xfrm>
            <a:off x="1153378" y="908361"/>
            <a:ext cx="3167162" cy="3510330"/>
          </a:xfrm>
          <a:prstGeom prst="rect">
            <a:avLst/>
          </a:prstGeom>
          <a:ln w="12700">
            <a:solidFill>
              <a:schemeClr val="tx1"/>
            </a:solidFill>
          </a:ln>
        </p:spPr>
      </p:pic>
    </p:spTree>
    <p:custDataLst>
      <p:tags r:id="rId1"/>
    </p:custDataLst>
    <p:extLst>
      <p:ext uri="{BB962C8B-B14F-4D97-AF65-F5344CB8AC3E}">
        <p14:creationId xmlns:p14="http://schemas.microsoft.com/office/powerpoint/2010/main" val="79860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a:t>Lesson </a:t>
            </a:r>
            <a:r>
              <a:rPr lang="en-US" dirty="0"/>
              <a:t>1: Essentials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19070627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1.1 The SAS Programming Process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1.2 Using SAS Programming Tools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1.3 Understanding SAS Syntax</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173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Callout 11"/>
          <p:cNvSpPr/>
          <p:nvPr/>
        </p:nvSpPr>
        <p:spPr>
          <a:xfrm>
            <a:off x="6294166" y="2136532"/>
            <a:ext cx="2690614" cy="1565769"/>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 SAS program consists of a sequence of steps.</a:t>
            </a:r>
          </a:p>
        </p:txBody>
      </p:sp>
      <p:sp>
        <p:nvSpPr>
          <p:cNvPr id="2" name="Title 1"/>
          <p:cNvSpPr>
            <a:spLocks noGrp="1"/>
          </p:cNvSpPr>
          <p:nvPr>
            <p:ph type="title"/>
          </p:nvPr>
        </p:nvSpPr>
        <p:spPr/>
        <p:txBody>
          <a:bodyPr/>
          <a:lstStyle/>
          <a:p>
            <a:r>
              <a:rPr lang="en-US" dirty="0"/>
              <a:t>SAS Program Structure</a:t>
            </a:r>
          </a:p>
        </p:txBody>
      </p:sp>
      <p:sp>
        <p:nvSpPr>
          <p:cNvPr id="3" name="Rounded Rectangle 2"/>
          <p:cNvSpPr/>
          <p:nvPr/>
        </p:nvSpPr>
        <p:spPr>
          <a:xfrm>
            <a:off x="595619" y="1102483"/>
            <a:ext cx="1763750" cy="2678687"/>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1800" dirty="0"/>
          </a:p>
        </p:txBody>
      </p:sp>
      <p:sp>
        <p:nvSpPr>
          <p:cNvPr id="6" name="TextBox 5"/>
          <p:cNvSpPr txBox="1"/>
          <p:nvPr/>
        </p:nvSpPr>
        <p:spPr>
          <a:xfrm>
            <a:off x="770509" y="3728945"/>
            <a:ext cx="1413969" cy="369332"/>
          </a:xfrm>
          <a:prstGeom prst="rect">
            <a:avLst/>
          </a:prstGeom>
          <a:solidFill>
            <a:srgbClr val="D7EAA0"/>
          </a:solidFill>
          <a:ln>
            <a:solidFill>
              <a:schemeClr val="tx1"/>
            </a:solidFill>
          </a:ln>
        </p:spPr>
        <p:txBody>
          <a:bodyPr wrap="square" rtlCol="0">
            <a:spAutoFit/>
          </a:bodyPr>
          <a:lstStyle/>
          <a:p>
            <a:pPr algn="ctr"/>
            <a:r>
              <a:rPr lang="en-US" sz="1800" dirty="0"/>
              <a:t>SAS program</a:t>
            </a:r>
          </a:p>
        </p:txBody>
      </p:sp>
      <p:sp>
        <p:nvSpPr>
          <p:cNvPr id="7" name="TextBox 6"/>
          <p:cNvSpPr txBox="1"/>
          <p:nvPr>
            <p:custDataLst>
              <p:tags r:id="rId1"/>
            </p:custDataLst>
          </p:nvPr>
        </p:nvSpPr>
        <p:spPr>
          <a:xfrm>
            <a:off x="983625" y="1246960"/>
            <a:ext cx="987740" cy="487313"/>
          </a:xfrm>
          <a:prstGeom prst="rect">
            <a:avLst/>
          </a:prstGeom>
          <a:solidFill>
            <a:srgbClr val="D6EEFD"/>
          </a:solidFill>
          <a:ln w="12700" cmpd="sng">
            <a:solidFill>
              <a:schemeClr val="tx1"/>
            </a:solidFill>
          </a:ln>
        </p:spPr>
        <p:txBody>
          <a:bodyPr wrap="square" lIns="88900" tIns="88900" rIns="88900" bIns="88900" rtlCol="0">
            <a:spAutoFit/>
          </a:bodyPr>
          <a:lstStyle/>
          <a:p>
            <a:pPr algn="ctr"/>
            <a:r>
              <a:rPr lang="en-US" sz="2000" b="1" dirty="0">
                <a:latin typeface="Calibri Light" panose="020F0302020204030204" pitchFamily="34" charset="0"/>
              </a:rPr>
              <a:t>step</a:t>
            </a:r>
          </a:p>
        </p:txBody>
      </p:sp>
      <p:sp>
        <p:nvSpPr>
          <p:cNvPr id="8" name="TextBox 7"/>
          <p:cNvSpPr txBox="1"/>
          <p:nvPr>
            <p:custDataLst>
              <p:tags r:id="rId2"/>
            </p:custDataLst>
          </p:nvPr>
        </p:nvSpPr>
        <p:spPr>
          <a:xfrm>
            <a:off x="983625" y="1888835"/>
            <a:ext cx="987741" cy="487313"/>
          </a:xfrm>
          <a:prstGeom prst="rect">
            <a:avLst/>
          </a:prstGeom>
          <a:solidFill>
            <a:srgbClr val="D6EEFD"/>
          </a:solidFill>
          <a:ln w="12700" cmpd="sng">
            <a:solidFill>
              <a:schemeClr val="tx1"/>
            </a:solidFill>
          </a:ln>
        </p:spPr>
        <p:txBody>
          <a:bodyPr wrap="square" lIns="88900" tIns="88900" rIns="88900" bIns="88900" rtlCol="0">
            <a:spAutoFit/>
          </a:bodyPr>
          <a:lstStyle/>
          <a:p>
            <a:pPr algn="ctr"/>
            <a:r>
              <a:rPr lang="en-US" sz="2000" b="1" dirty="0">
                <a:latin typeface="Calibri Light" panose="020F0302020204030204" pitchFamily="34" charset="0"/>
              </a:rPr>
              <a:t>step</a:t>
            </a:r>
          </a:p>
        </p:txBody>
      </p:sp>
      <p:sp>
        <p:nvSpPr>
          <p:cNvPr id="9" name="TextBox 8"/>
          <p:cNvSpPr txBox="1"/>
          <p:nvPr>
            <p:custDataLst>
              <p:tags r:id="rId3"/>
            </p:custDataLst>
          </p:nvPr>
        </p:nvSpPr>
        <p:spPr>
          <a:xfrm>
            <a:off x="983624" y="2544815"/>
            <a:ext cx="987742" cy="487313"/>
          </a:xfrm>
          <a:prstGeom prst="rect">
            <a:avLst/>
          </a:prstGeom>
          <a:solidFill>
            <a:srgbClr val="D6EEFD"/>
          </a:solidFill>
          <a:ln w="12700" cmpd="sng">
            <a:solidFill>
              <a:schemeClr val="tx1"/>
            </a:solidFill>
          </a:ln>
        </p:spPr>
        <p:txBody>
          <a:bodyPr wrap="square" lIns="88900" tIns="88900" rIns="88900" bIns="88900" rtlCol="0">
            <a:spAutoFit/>
          </a:bodyPr>
          <a:lstStyle/>
          <a:p>
            <a:pPr algn="ctr"/>
            <a:r>
              <a:rPr lang="en-US" sz="2000" b="1" dirty="0">
                <a:latin typeface="Calibri Light" panose="020F0302020204030204" pitchFamily="34" charset="0"/>
              </a:rPr>
              <a:t>step</a:t>
            </a:r>
          </a:p>
        </p:txBody>
      </p:sp>
      <p:sp>
        <p:nvSpPr>
          <p:cNvPr id="10" name="TextBox 9"/>
          <p:cNvSpPr txBox="1"/>
          <p:nvPr/>
        </p:nvSpPr>
        <p:spPr>
          <a:xfrm rot="5400000">
            <a:off x="1279290" y="3140155"/>
            <a:ext cx="641522" cy="553998"/>
          </a:xfrm>
          <a:prstGeom prst="rect">
            <a:avLst/>
          </a:prstGeom>
          <a:noFill/>
        </p:spPr>
        <p:txBody>
          <a:bodyPr wrap="none" rtlCol="0">
            <a:spAutoFit/>
          </a:bodyPr>
          <a:lstStyle/>
          <a:p>
            <a:r>
              <a:rPr lang="en-US" sz="3000" dirty="0"/>
              <a:t>. . .</a:t>
            </a:r>
          </a:p>
        </p:txBody>
      </p:sp>
      <p:sp>
        <p:nvSpPr>
          <p:cNvPr id="13" name="Freeform 12"/>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TextBox 10"/>
          <p:cNvSpPr txBox="1"/>
          <p:nvPr>
            <p:custDataLst>
              <p:tags r:id="rId4"/>
            </p:custDataLst>
          </p:nvPr>
        </p:nvSpPr>
        <p:spPr>
          <a:xfrm>
            <a:off x="2641527" y="1246960"/>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Tree>
    <p:extLst>
      <p:ext uri="{BB962C8B-B14F-4D97-AF65-F5344CB8AC3E}">
        <p14:creationId xmlns:p14="http://schemas.microsoft.com/office/powerpoint/2010/main" val="3524166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 Structure</a:t>
            </a:r>
          </a:p>
        </p:txBody>
      </p:sp>
      <p:sp>
        <p:nvSpPr>
          <p:cNvPr id="12" name="Oval Callout 11"/>
          <p:cNvSpPr/>
          <p:nvPr/>
        </p:nvSpPr>
        <p:spPr>
          <a:xfrm>
            <a:off x="6291072" y="2139696"/>
            <a:ext cx="2688336" cy="1565770"/>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 program can be any combination of DATA and PROC (procedure) steps</a:t>
            </a:r>
          </a:p>
        </p:txBody>
      </p:sp>
      <p:sp>
        <p:nvSpPr>
          <p:cNvPr id="19" name="TextBox 18"/>
          <p:cNvSpPr txBox="1"/>
          <p:nvPr/>
        </p:nvSpPr>
        <p:spPr>
          <a:xfrm>
            <a:off x="626364" y="864341"/>
            <a:ext cx="1386726" cy="461665"/>
          </a:xfrm>
          <a:prstGeom prst="rect">
            <a:avLst/>
          </a:prstGeom>
          <a:noFill/>
          <a:ln>
            <a:noFill/>
          </a:ln>
        </p:spPr>
        <p:txBody>
          <a:bodyPr wrap="none" rtlCol="0">
            <a:spAutoFit/>
          </a:bodyPr>
          <a:lstStyle/>
          <a:p>
            <a:r>
              <a:rPr lang="en-US" sz="2400" b="1" dirty="0"/>
              <a:t>DATA step</a:t>
            </a:r>
          </a:p>
        </p:txBody>
      </p:sp>
      <p:sp>
        <p:nvSpPr>
          <p:cNvPr id="27" name="TextBox 26"/>
          <p:cNvSpPr txBox="1"/>
          <p:nvPr/>
        </p:nvSpPr>
        <p:spPr>
          <a:xfrm>
            <a:off x="626364" y="2644938"/>
            <a:ext cx="1439625" cy="461665"/>
          </a:xfrm>
          <a:prstGeom prst="rect">
            <a:avLst/>
          </a:prstGeom>
          <a:noFill/>
          <a:ln>
            <a:noFill/>
          </a:ln>
        </p:spPr>
        <p:txBody>
          <a:bodyPr wrap="none" rtlCol="0">
            <a:spAutoFit/>
          </a:bodyPr>
          <a:lstStyle/>
          <a:p>
            <a:r>
              <a:rPr lang="en-US" sz="2400" b="1" dirty="0"/>
              <a:t>PROC step</a:t>
            </a:r>
          </a:p>
        </p:txBody>
      </p:sp>
      <p:sp>
        <p:nvSpPr>
          <p:cNvPr id="10" name="Freeform 5"/>
          <p:cNvSpPr>
            <a:spLocks noChangeAspect="1" noEditPoints="1"/>
          </p:cNvSpPr>
          <p:nvPr/>
        </p:nvSpPr>
        <p:spPr bwMode="auto">
          <a:xfrm>
            <a:off x="673057" y="3072551"/>
            <a:ext cx="1319791" cy="1022956"/>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noChangeAspect="1" noEditPoints="1"/>
          </p:cNvSpPr>
          <p:nvPr/>
        </p:nvSpPr>
        <p:spPr bwMode="auto">
          <a:xfrm>
            <a:off x="683178" y="1326006"/>
            <a:ext cx="1319791" cy="1022957"/>
          </a:xfrm>
          <a:custGeom>
            <a:avLst/>
            <a:gdLst>
              <a:gd name="T0" fmla="*/ 4401 w 4799"/>
              <a:gd name="T1" fmla="*/ 1063 h 3708"/>
              <a:gd name="T2" fmla="*/ 3024 w 4799"/>
              <a:gd name="T3" fmla="*/ 1182 h 3708"/>
              <a:gd name="T4" fmla="*/ 2905 w 4799"/>
              <a:gd name="T5" fmla="*/ 736 h 3708"/>
              <a:gd name="T6" fmla="*/ 4282 w 4799"/>
              <a:gd name="T7" fmla="*/ 617 h 3708"/>
              <a:gd name="T8" fmla="*/ 4401 w 4799"/>
              <a:gd name="T9" fmla="*/ 1063 h 3708"/>
              <a:gd name="T10" fmla="*/ 4282 w 4799"/>
              <a:gd name="T11" fmla="*/ 488 h 3708"/>
              <a:gd name="T12" fmla="*/ 3024 w 4799"/>
              <a:gd name="T13" fmla="*/ 488 h 3708"/>
              <a:gd name="T14" fmla="*/ 2776 w 4799"/>
              <a:gd name="T15" fmla="*/ 1063 h 3708"/>
              <a:gd name="T16" fmla="*/ 4282 w 4799"/>
              <a:gd name="T17" fmla="*/ 1311 h 3708"/>
              <a:gd name="T18" fmla="*/ 4531 w 4799"/>
              <a:gd name="T19" fmla="*/ 736 h 3708"/>
              <a:gd name="T20" fmla="*/ 4282 w 4799"/>
              <a:gd name="T21" fmla="*/ 488 h 3708"/>
              <a:gd name="T22" fmla="*/ 3149 w 4799"/>
              <a:gd name="T23" fmla="*/ 2045 h 3708"/>
              <a:gd name="T24" fmla="*/ 1772 w 4799"/>
              <a:gd name="T25" fmla="*/ 2164 h 3708"/>
              <a:gd name="T26" fmla="*/ 1654 w 4799"/>
              <a:gd name="T27" fmla="*/ 1718 h 3708"/>
              <a:gd name="T28" fmla="*/ 3031 w 4799"/>
              <a:gd name="T29" fmla="*/ 1599 h 3708"/>
              <a:gd name="T30" fmla="*/ 3149 w 4799"/>
              <a:gd name="T31" fmla="*/ 2045 h 3708"/>
              <a:gd name="T32" fmla="*/ 3031 w 4799"/>
              <a:gd name="T33" fmla="*/ 1470 h 3708"/>
              <a:gd name="T34" fmla="*/ 1772 w 4799"/>
              <a:gd name="T35" fmla="*/ 1470 h 3708"/>
              <a:gd name="T36" fmla="*/ 1524 w 4799"/>
              <a:gd name="T37" fmla="*/ 2045 h 3708"/>
              <a:gd name="T38" fmla="*/ 3031 w 4799"/>
              <a:gd name="T39" fmla="*/ 2293 h 3708"/>
              <a:gd name="T40" fmla="*/ 3279 w 4799"/>
              <a:gd name="T41" fmla="*/ 1718 h 3708"/>
              <a:gd name="T42" fmla="*/ 3031 w 4799"/>
              <a:gd name="T43" fmla="*/ 1470 h 3708"/>
              <a:gd name="T44" fmla="*/ 1898 w 4799"/>
              <a:gd name="T45" fmla="*/ 3027 h 3708"/>
              <a:gd name="T46" fmla="*/ 521 w 4799"/>
              <a:gd name="T47" fmla="*/ 3146 h 3708"/>
              <a:gd name="T48" fmla="*/ 402 w 4799"/>
              <a:gd name="T49" fmla="*/ 2700 h 3708"/>
              <a:gd name="T50" fmla="*/ 1779 w 4799"/>
              <a:gd name="T51" fmla="*/ 2581 h 3708"/>
              <a:gd name="T52" fmla="*/ 1898 w 4799"/>
              <a:gd name="T53" fmla="*/ 3027 h 3708"/>
              <a:gd name="T54" fmla="*/ 1779 w 4799"/>
              <a:gd name="T55" fmla="*/ 2451 h 3708"/>
              <a:gd name="T56" fmla="*/ 521 w 4799"/>
              <a:gd name="T57" fmla="*/ 2451 h 3708"/>
              <a:gd name="T58" fmla="*/ 273 w 4799"/>
              <a:gd name="T59" fmla="*/ 3027 h 3708"/>
              <a:gd name="T60" fmla="*/ 1779 w 4799"/>
              <a:gd name="T61" fmla="*/ 3275 h 3708"/>
              <a:gd name="T62" fmla="*/ 2027 w 4799"/>
              <a:gd name="T63" fmla="*/ 2700 h 3708"/>
              <a:gd name="T64" fmla="*/ 1779 w 4799"/>
              <a:gd name="T65" fmla="*/ 2451 h 3708"/>
              <a:gd name="T66" fmla="*/ 4670 w 4799"/>
              <a:gd name="T67" fmla="*/ 3398 h 3708"/>
              <a:gd name="T68" fmla="*/ 309 w 4799"/>
              <a:gd name="T69" fmla="*/ 3578 h 3708"/>
              <a:gd name="T70" fmla="*/ 129 w 4799"/>
              <a:gd name="T71" fmla="*/ 309 h 3708"/>
              <a:gd name="T72" fmla="*/ 4490 w 4799"/>
              <a:gd name="T73" fmla="*/ 129 h 3708"/>
              <a:gd name="T74" fmla="*/ 4670 w 4799"/>
              <a:gd name="T75" fmla="*/ 3398 h 3708"/>
              <a:gd name="T76" fmla="*/ 4490 w 4799"/>
              <a:gd name="T77" fmla="*/ 0 h 3708"/>
              <a:gd name="T78" fmla="*/ 309 w 4799"/>
              <a:gd name="T79" fmla="*/ 0 h 3708"/>
              <a:gd name="T80" fmla="*/ 0 w 4799"/>
              <a:gd name="T81" fmla="*/ 3398 h 3708"/>
              <a:gd name="T82" fmla="*/ 4490 w 4799"/>
              <a:gd name="T83" fmla="*/ 3708 h 3708"/>
              <a:gd name="T84" fmla="*/ 4799 w 4799"/>
              <a:gd name="T85" fmla="*/ 309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08">
                <a:moveTo>
                  <a:pt x="4401" y="1063"/>
                </a:moveTo>
                <a:lnTo>
                  <a:pt x="4401" y="1063"/>
                </a:lnTo>
                <a:cubicBezTo>
                  <a:pt x="4401" y="1129"/>
                  <a:pt x="4348" y="1182"/>
                  <a:pt x="4282" y="1182"/>
                </a:cubicBezTo>
                <a:lnTo>
                  <a:pt x="3024" y="1182"/>
                </a:lnTo>
                <a:cubicBezTo>
                  <a:pt x="2959" y="1182"/>
                  <a:pt x="2905" y="1129"/>
                  <a:pt x="2905" y="1063"/>
                </a:cubicBezTo>
                <a:lnTo>
                  <a:pt x="2905" y="736"/>
                </a:lnTo>
                <a:cubicBezTo>
                  <a:pt x="2905" y="670"/>
                  <a:pt x="2959" y="617"/>
                  <a:pt x="3024" y="617"/>
                </a:cubicBezTo>
                <a:lnTo>
                  <a:pt x="4282" y="617"/>
                </a:lnTo>
                <a:cubicBezTo>
                  <a:pt x="4348" y="617"/>
                  <a:pt x="4401" y="670"/>
                  <a:pt x="4401" y="736"/>
                </a:cubicBezTo>
                <a:lnTo>
                  <a:pt x="4401" y="1063"/>
                </a:lnTo>
                <a:lnTo>
                  <a:pt x="4401" y="1063"/>
                </a:lnTo>
                <a:close/>
                <a:moveTo>
                  <a:pt x="4282" y="488"/>
                </a:moveTo>
                <a:lnTo>
                  <a:pt x="4282" y="488"/>
                </a:lnTo>
                <a:lnTo>
                  <a:pt x="3024" y="488"/>
                </a:lnTo>
                <a:cubicBezTo>
                  <a:pt x="2887" y="488"/>
                  <a:pt x="2776" y="599"/>
                  <a:pt x="2776" y="736"/>
                </a:cubicBezTo>
                <a:lnTo>
                  <a:pt x="2776" y="1063"/>
                </a:lnTo>
                <a:cubicBezTo>
                  <a:pt x="2776" y="1200"/>
                  <a:pt x="2887" y="1311"/>
                  <a:pt x="3024" y="1311"/>
                </a:cubicBezTo>
                <a:lnTo>
                  <a:pt x="4282" y="1311"/>
                </a:lnTo>
                <a:cubicBezTo>
                  <a:pt x="4419" y="1311"/>
                  <a:pt x="4531" y="1200"/>
                  <a:pt x="4531" y="1063"/>
                </a:cubicBezTo>
                <a:lnTo>
                  <a:pt x="4531" y="736"/>
                </a:lnTo>
                <a:cubicBezTo>
                  <a:pt x="4531" y="599"/>
                  <a:pt x="4419" y="488"/>
                  <a:pt x="4282" y="488"/>
                </a:cubicBezTo>
                <a:lnTo>
                  <a:pt x="4282" y="488"/>
                </a:lnTo>
                <a:close/>
                <a:moveTo>
                  <a:pt x="3149" y="2045"/>
                </a:moveTo>
                <a:lnTo>
                  <a:pt x="3149" y="2045"/>
                </a:lnTo>
                <a:cubicBezTo>
                  <a:pt x="3149" y="2110"/>
                  <a:pt x="3096" y="2164"/>
                  <a:pt x="3031" y="2164"/>
                </a:cubicBezTo>
                <a:lnTo>
                  <a:pt x="1772" y="2164"/>
                </a:lnTo>
                <a:cubicBezTo>
                  <a:pt x="1707" y="2164"/>
                  <a:pt x="1654" y="2110"/>
                  <a:pt x="1654" y="2045"/>
                </a:cubicBezTo>
                <a:lnTo>
                  <a:pt x="1654" y="1718"/>
                </a:lnTo>
                <a:cubicBezTo>
                  <a:pt x="1654" y="1652"/>
                  <a:pt x="1707" y="1599"/>
                  <a:pt x="1772" y="1599"/>
                </a:cubicBezTo>
                <a:lnTo>
                  <a:pt x="3031" y="1599"/>
                </a:lnTo>
                <a:cubicBezTo>
                  <a:pt x="3096" y="1599"/>
                  <a:pt x="3149" y="1652"/>
                  <a:pt x="3149" y="1718"/>
                </a:cubicBezTo>
                <a:lnTo>
                  <a:pt x="3149" y="2045"/>
                </a:lnTo>
                <a:lnTo>
                  <a:pt x="3149" y="2045"/>
                </a:lnTo>
                <a:close/>
                <a:moveTo>
                  <a:pt x="3031" y="1470"/>
                </a:moveTo>
                <a:lnTo>
                  <a:pt x="3031" y="1470"/>
                </a:lnTo>
                <a:lnTo>
                  <a:pt x="1772" y="1470"/>
                </a:lnTo>
                <a:cubicBezTo>
                  <a:pt x="1636" y="1470"/>
                  <a:pt x="1524" y="1581"/>
                  <a:pt x="1524" y="1718"/>
                </a:cubicBezTo>
                <a:lnTo>
                  <a:pt x="1524" y="2045"/>
                </a:lnTo>
                <a:cubicBezTo>
                  <a:pt x="1524" y="2182"/>
                  <a:pt x="1636" y="2293"/>
                  <a:pt x="1772" y="2293"/>
                </a:cubicBezTo>
                <a:lnTo>
                  <a:pt x="3031" y="2293"/>
                </a:lnTo>
                <a:cubicBezTo>
                  <a:pt x="3168" y="2293"/>
                  <a:pt x="3279" y="2182"/>
                  <a:pt x="3279" y="2045"/>
                </a:cubicBezTo>
                <a:lnTo>
                  <a:pt x="3279" y="1718"/>
                </a:lnTo>
                <a:cubicBezTo>
                  <a:pt x="3279" y="1581"/>
                  <a:pt x="3168" y="1470"/>
                  <a:pt x="3031" y="1470"/>
                </a:cubicBezTo>
                <a:lnTo>
                  <a:pt x="3031" y="1470"/>
                </a:lnTo>
                <a:close/>
                <a:moveTo>
                  <a:pt x="1898" y="3027"/>
                </a:moveTo>
                <a:lnTo>
                  <a:pt x="1898" y="3027"/>
                </a:lnTo>
                <a:cubicBezTo>
                  <a:pt x="1898" y="3092"/>
                  <a:pt x="1844" y="3146"/>
                  <a:pt x="1779" y="3146"/>
                </a:cubicBezTo>
                <a:lnTo>
                  <a:pt x="521" y="3146"/>
                </a:lnTo>
                <a:cubicBezTo>
                  <a:pt x="455" y="3146"/>
                  <a:pt x="402" y="3092"/>
                  <a:pt x="402" y="3027"/>
                </a:cubicBezTo>
                <a:lnTo>
                  <a:pt x="402" y="2700"/>
                </a:lnTo>
                <a:cubicBezTo>
                  <a:pt x="402" y="2634"/>
                  <a:pt x="455" y="2581"/>
                  <a:pt x="521" y="2581"/>
                </a:cubicBezTo>
                <a:lnTo>
                  <a:pt x="1779" y="2581"/>
                </a:lnTo>
                <a:cubicBezTo>
                  <a:pt x="1844" y="2581"/>
                  <a:pt x="1898" y="2634"/>
                  <a:pt x="1898" y="2700"/>
                </a:cubicBezTo>
                <a:lnTo>
                  <a:pt x="1898" y="3027"/>
                </a:lnTo>
                <a:lnTo>
                  <a:pt x="1898" y="3027"/>
                </a:lnTo>
                <a:close/>
                <a:moveTo>
                  <a:pt x="1779" y="2451"/>
                </a:moveTo>
                <a:lnTo>
                  <a:pt x="1779" y="2451"/>
                </a:lnTo>
                <a:lnTo>
                  <a:pt x="521" y="2451"/>
                </a:lnTo>
                <a:cubicBezTo>
                  <a:pt x="384" y="2451"/>
                  <a:pt x="273" y="2563"/>
                  <a:pt x="273" y="2700"/>
                </a:cubicBezTo>
                <a:lnTo>
                  <a:pt x="273" y="3027"/>
                </a:lnTo>
                <a:cubicBezTo>
                  <a:pt x="273" y="3164"/>
                  <a:pt x="384" y="3275"/>
                  <a:pt x="521" y="3275"/>
                </a:cubicBezTo>
                <a:lnTo>
                  <a:pt x="1779" y="3275"/>
                </a:lnTo>
                <a:cubicBezTo>
                  <a:pt x="1916" y="3275"/>
                  <a:pt x="2027" y="3164"/>
                  <a:pt x="2027" y="3027"/>
                </a:cubicBezTo>
                <a:lnTo>
                  <a:pt x="2027" y="2700"/>
                </a:lnTo>
                <a:cubicBezTo>
                  <a:pt x="2027" y="2563"/>
                  <a:pt x="1916" y="2451"/>
                  <a:pt x="1779" y="2451"/>
                </a:cubicBezTo>
                <a:lnTo>
                  <a:pt x="1779" y="245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TextBox 15"/>
          <p:cNvSpPr txBox="1"/>
          <p:nvPr>
            <p:custDataLst>
              <p:tags r:id="rId1"/>
            </p:custDataLst>
          </p:nvPr>
        </p:nvSpPr>
        <p:spPr>
          <a:xfrm>
            <a:off x="2641527" y="1246960"/>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Tree>
    <p:extLst>
      <p:ext uri="{BB962C8B-B14F-4D97-AF65-F5344CB8AC3E}">
        <p14:creationId xmlns:p14="http://schemas.microsoft.com/office/powerpoint/2010/main" val="2654147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Callout 11"/>
          <p:cNvSpPr/>
          <p:nvPr/>
        </p:nvSpPr>
        <p:spPr>
          <a:xfrm>
            <a:off x="6294166" y="2136532"/>
            <a:ext cx="2690614" cy="1565769"/>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DATA steps typically read, process, or create data.</a:t>
            </a:r>
          </a:p>
        </p:txBody>
      </p:sp>
      <p:sp>
        <p:nvSpPr>
          <p:cNvPr id="2" name="Title 1"/>
          <p:cNvSpPr>
            <a:spLocks noGrp="1"/>
          </p:cNvSpPr>
          <p:nvPr>
            <p:ph type="title"/>
          </p:nvPr>
        </p:nvSpPr>
        <p:spPr/>
        <p:txBody>
          <a:bodyPr/>
          <a:lstStyle/>
          <a:p>
            <a:r>
              <a:rPr lang="en-US" dirty="0"/>
              <a:t>SAS Program Structure</a:t>
            </a:r>
          </a:p>
        </p:txBody>
      </p:sp>
      <p:sp>
        <p:nvSpPr>
          <p:cNvPr id="13" name="Freeform 12"/>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TextBox 18"/>
          <p:cNvSpPr txBox="1"/>
          <p:nvPr/>
        </p:nvSpPr>
        <p:spPr>
          <a:xfrm>
            <a:off x="626364" y="864341"/>
            <a:ext cx="1386726" cy="461665"/>
          </a:xfrm>
          <a:prstGeom prst="rect">
            <a:avLst/>
          </a:prstGeom>
          <a:noFill/>
          <a:ln>
            <a:noFill/>
          </a:ln>
        </p:spPr>
        <p:txBody>
          <a:bodyPr wrap="none" rtlCol="0">
            <a:spAutoFit/>
          </a:bodyPr>
          <a:lstStyle/>
          <a:p>
            <a:r>
              <a:rPr lang="en-US" sz="2400" b="1" dirty="0"/>
              <a:t>DATA step</a:t>
            </a:r>
          </a:p>
        </p:txBody>
      </p:sp>
      <p:sp>
        <p:nvSpPr>
          <p:cNvPr id="22" name="TextBox 21"/>
          <p:cNvSpPr txBox="1"/>
          <p:nvPr>
            <p:custDataLst>
              <p:tags r:id="rId1"/>
            </p:custDataLst>
          </p:nvPr>
        </p:nvSpPr>
        <p:spPr>
          <a:xfrm>
            <a:off x="2641527" y="1246960"/>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
        <p:nvSpPr>
          <p:cNvPr id="6" name="Rectangle 5"/>
          <p:cNvSpPr/>
          <p:nvPr>
            <p:custDataLst>
              <p:tags r:id="rId2"/>
            </p:custDataLst>
          </p:nvPr>
        </p:nvSpPr>
        <p:spPr>
          <a:xfrm>
            <a:off x="2730427" y="1335860"/>
            <a:ext cx="1780032"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7" name="Rectangle 6"/>
          <p:cNvSpPr/>
          <p:nvPr>
            <p:custDataLst>
              <p:tags r:id="rId3"/>
            </p:custDataLst>
          </p:nvPr>
        </p:nvSpPr>
        <p:spPr>
          <a:xfrm>
            <a:off x="3278115" y="1569032"/>
            <a:ext cx="2464642"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8" name="Rectangle 7"/>
          <p:cNvSpPr/>
          <p:nvPr>
            <p:custDataLst>
              <p:tags r:id="rId4"/>
            </p:custDataLst>
          </p:nvPr>
        </p:nvSpPr>
        <p:spPr>
          <a:xfrm>
            <a:off x="3278114" y="1802204"/>
            <a:ext cx="2875407"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9" name="Rectangle 8"/>
          <p:cNvSpPr/>
          <p:nvPr>
            <p:custDataLst>
              <p:tags r:id="rId5"/>
            </p:custDataLst>
          </p:nvPr>
        </p:nvSpPr>
        <p:spPr>
          <a:xfrm>
            <a:off x="2730427" y="2035376"/>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14" name="Freeform 5"/>
          <p:cNvSpPr>
            <a:spLocks noChangeAspect="1" noEditPoints="1"/>
          </p:cNvSpPr>
          <p:nvPr/>
        </p:nvSpPr>
        <p:spPr bwMode="auto">
          <a:xfrm>
            <a:off x="683178" y="1326006"/>
            <a:ext cx="1319791" cy="1022957"/>
          </a:xfrm>
          <a:custGeom>
            <a:avLst/>
            <a:gdLst>
              <a:gd name="T0" fmla="*/ 4401 w 4799"/>
              <a:gd name="T1" fmla="*/ 1063 h 3708"/>
              <a:gd name="T2" fmla="*/ 3024 w 4799"/>
              <a:gd name="T3" fmla="*/ 1182 h 3708"/>
              <a:gd name="T4" fmla="*/ 2905 w 4799"/>
              <a:gd name="T5" fmla="*/ 736 h 3708"/>
              <a:gd name="T6" fmla="*/ 4282 w 4799"/>
              <a:gd name="T7" fmla="*/ 617 h 3708"/>
              <a:gd name="T8" fmla="*/ 4401 w 4799"/>
              <a:gd name="T9" fmla="*/ 1063 h 3708"/>
              <a:gd name="T10" fmla="*/ 4282 w 4799"/>
              <a:gd name="T11" fmla="*/ 488 h 3708"/>
              <a:gd name="T12" fmla="*/ 3024 w 4799"/>
              <a:gd name="T13" fmla="*/ 488 h 3708"/>
              <a:gd name="T14" fmla="*/ 2776 w 4799"/>
              <a:gd name="T15" fmla="*/ 1063 h 3708"/>
              <a:gd name="T16" fmla="*/ 4282 w 4799"/>
              <a:gd name="T17" fmla="*/ 1311 h 3708"/>
              <a:gd name="T18" fmla="*/ 4531 w 4799"/>
              <a:gd name="T19" fmla="*/ 736 h 3708"/>
              <a:gd name="T20" fmla="*/ 4282 w 4799"/>
              <a:gd name="T21" fmla="*/ 488 h 3708"/>
              <a:gd name="T22" fmla="*/ 3149 w 4799"/>
              <a:gd name="T23" fmla="*/ 2045 h 3708"/>
              <a:gd name="T24" fmla="*/ 1772 w 4799"/>
              <a:gd name="T25" fmla="*/ 2164 h 3708"/>
              <a:gd name="T26" fmla="*/ 1654 w 4799"/>
              <a:gd name="T27" fmla="*/ 1718 h 3708"/>
              <a:gd name="T28" fmla="*/ 3031 w 4799"/>
              <a:gd name="T29" fmla="*/ 1599 h 3708"/>
              <a:gd name="T30" fmla="*/ 3149 w 4799"/>
              <a:gd name="T31" fmla="*/ 2045 h 3708"/>
              <a:gd name="T32" fmla="*/ 3031 w 4799"/>
              <a:gd name="T33" fmla="*/ 1470 h 3708"/>
              <a:gd name="T34" fmla="*/ 1772 w 4799"/>
              <a:gd name="T35" fmla="*/ 1470 h 3708"/>
              <a:gd name="T36" fmla="*/ 1524 w 4799"/>
              <a:gd name="T37" fmla="*/ 2045 h 3708"/>
              <a:gd name="T38" fmla="*/ 3031 w 4799"/>
              <a:gd name="T39" fmla="*/ 2293 h 3708"/>
              <a:gd name="T40" fmla="*/ 3279 w 4799"/>
              <a:gd name="T41" fmla="*/ 1718 h 3708"/>
              <a:gd name="T42" fmla="*/ 3031 w 4799"/>
              <a:gd name="T43" fmla="*/ 1470 h 3708"/>
              <a:gd name="T44" fmla="*/ 1898 w 4799"/>
              <a:gd name="T45" fmla="*/ 3027 h 3708"/>
              <a:gd name="T46" fmla="*/ 521 w 4799"/>
              <a:gd name="T47" fmla="*/ 3146 h 3708"/>
              <a:gd name="T48" fmla="*/ 402 w 4799"/>
              <a:gd name="T49" fmla="*/ 2700 h 3708"/>
              <a:gd name="T50" fmla="*/ 1779 w 4799"/>
              <a:gd name="T51" fmla="*/ 2581 h 3708"/>
              <a:gd name="T52" fmla="*/ 1898 w 4799"/>
              <a:gd name="T53" fmla="*/ 3027 h 3708"/>
              <a:gd name="T54" fmla="*/ 1779 w 4799"/>
              <a:gd name="T55" fmla="*/ 2451 h 3708"/>
              <a:gd name="T56" fmla="*/ 521 w 4799"/>
              <a:gd name="T57" fmla="*/ 2451 h 3708"/>
              <a:gd name="T58" fmla="*/ 273 w 4799"/>
              <a:gd name="T59" fmla="*/ 3027 h 3708"/>
              <a:gd name="T60" fmla="*/ 1779 w 4799"/>
              <a:gd name="T61" fmla="*/ 3275 h 3708"/>
              <a:gd name="T62" fmla="*/ 2027 w 4799"/>
              <a:gd name="T63" fmla="*/ 2700 h 3708"/>
              <a:gd name="T64" fmla="*/ 1779 w 4799"/>
              <a:gd name="T65" fmla="*/ 2451 h 3708"/>
              <a:gd name="T66" fmla="*/ 4670 w 4799"/>
              <a:gd name="T67" fmla="*/ 3398 h 3708"/>
              <a:gd name="T68" fmla="*/ 309 w 4799"/>
              <a:gd name="T69" fmla="*/ 3578 h 3708"/>
              <a:gd name="T70" fmla="*/ 129 w 4799"/>
              <a:gd name="T71" fmla="*/ 309 h 3708"/>
              <a:gd name="T72" fmla="*/ 4490 w 4799"/>
              <a:gd name="T73" fmla="*/ 129 h 3708"/>
              <a:gd name="T74" fmla="*/ 4670 w 4799"/>
              <a:gd name="T75" fmla="*/ 3398 h 3708"/>
              <a:gd name="T76" fmla="*/ 4490 w 4799"/>
              <a:gd name="T77" fmla="*/ 0 h 3708"/>
              <a:gd name="T78" fmla="*/ 309 w 4799"/>
              <a:gd name="T79" fmla="*/ 0 h 3708"/>
              <a:gd name="T80" fmla="*/ 0 w 4799"/>
              <a:gd name="T81" fmla="*/ 3398 h 3708"/>
              <a:gd name="T82" fmla="*/ 4490 w 4799"/>
              <a:gd name="T83" fmla="*/ 3708 h 3708"/>
              <a:gd name="T84" fmla="*/ 4799 w 4799"/>
              <a:gd name="T85" fmla="*/ 309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08">
                <a:moveTo>
                  <a:pt x="4401" y="1063"/>
                </a:moveTo>
                <a:lnTo>
                  <a:pt x="4401" y="1063"/>
                </a:lnTo>
                <a:cubicBezTo>
                  <a:pt x="4401" y="1129"/>
                  <a:pt x="4348" y="1182"/>
                  <a:pt x="4282" y="1182"/>
                </a:cubicBezTo>
                <a:lnTo>
                  <a:pt x="3024" y="1182"/>
                </a:lnTo>
                <a:cubicBezTo>
                  <a:pt x="2959" y="1182"/>
                  <a:pt x="2905" y="1129"/>
                  <a:pt x="2905" y="1063"/>
                </a:cubicBezTo>
                <a:lnTo>
                  <a:pt x="2905" y="736"/>
                </a:lnTo>
                <a:cubicBezTo>
                  <a:pt x="2905" y="670"/>
                  <a:pt x="2959" y="617"/>
                  <a:pt x="3024" y="617"/>
                </a:cubicBezTo>
                <a:lnTo>
                  <a:pt x="4282" y="617"/>
                </a:lnTo>
                <a:cubicBezTo>
                  <a:pt x="4348" y="617"/>
                  <a:pt x="4401" y="670"/>
                  <a:pt x="4401" y="736"/>
                </a:cubicBezTo>
                <a:lnTo>
                  <a:pt x="4401" y="1063"/>
                </a:lnTo>
                <a:lnTo>
                  <a:pt x="4401" y="1063"/>
                </a:lnTo>
                <a:close/>
                <a:moveTo>
                  <a:pt x="4282" y="488"/>
                </a:moveTo>
                <a:lnTo>
                  <a:pt x="4282" y="488"/>
                </a:lnTo>
                <a:lnTo>
                  <a:pt x="3024" y="488"/>
                </a:lnTo>
                <a:cubicBezTo>
                  <a:pt x="2887" y="488"/>
                  <a:pt x="2776" y="599"/>
                  <a:pt x="2776" y="736"/>
                </a:cubicBezTo>
                <a:lnTo>
                  <a:pt x="2776" y="1063"/>
                </a:lnTo>
                <a:cubicBezTo>
                  <a:pt x="2776" y="1200"/>
                  <a:pt x="2887" y="1311"/>
                  <a:pt x="3024" y="1311"/>
                </a:cubicBezTo>
                <a:lnTo>
                  <a:pt x="4282" y="1311"/>
                </a:lnTo>
                <a:cubicBezTo>
                  <a:pt x="4419" y="1311"/>
                  <a:pt x="4531" y="1200"/>
                  <a:pt x="4531" y="1063"/>
                </a:cubicBezTo>
                <a:lnTo>
                  <a:pt x="4531" y="736"/>
                </a:lnTo>
                <a:cubicBezTo>
                  <a:pt x="4531" y="599"/>
                  <a:pt x="4419" y="488"/>
                  <a:pt x="4282" y="488"/>
                </a:cubicBezTo>
                <a:lnTo>
                  <a:pt x="4282" y="488"/>
                </a:lnTo>
                <a:close/>
                <a:moveTo>
                  <a:pt x="3149" y="2045"/>
                </a:moveTo>
                <a:lnTo>
                  <a:pt x="3149" y="2045"/>
                </a:lnTo>
                <a:cubicBezTo>
                  <a:pt x="3149" y="2110"/>
                  <a:pt x="3096" y="2164"/>
                  <a:pt x="3031" y="2164"/>
                </a:cubicBezTo>
                <a:lnTo>
                  <a:pt x="1772" y="2164"/>
                </a:lnTo>
                <a:cubicBezTo>
                  <a:pt x="1707" y="2164"/>
                  <a:pt x="1654" y="2110"/>
                  <a:pt x="1654" y="2045"/>
                </a:cubicBezTo>
                <a:lnTo>
                  <a:pt x="1654" y="1718"/>
                </a:lnTo>
                <a:cubicBezTo>
                  <a:pt x="1654" y="1652"/>
                  <a:pt x="1707" y="1599"/>
                  <a:pt x="1772" y="1599"/>
                </a:cubicBezTo>
                <a:lnTo>
                  <a:pt x="3031" y="1599"/>
                </a:lnTo>
                <a:cubicBezTo>
                  <a:pt x="3096" y="1599"/>
                  <a:pt x="3149" y="1652"/>
                  <a:pt x="3149" y="1718"/>
                </a:cubicBezTo>
                <a:lnTo>
                  <a:pt x="3149" y="2045"/>
                </a:lnTo>
                <a:lnTo>
                  <a:pt x="3149" y="2045"/>
                </a:lnTo>
                <a:close/>
                <a:moveTo>
                  <a:pt x="3031" y="1470"/>
                </a:moveTo>
                <a:lnTo>
                  <a:pt x="3031" y="1470"/>
                </a:lnTo>
                <a:lnTo>
                  <a:pt x="1772" y="1470"/>
                </a:lnTo>
                <a:cubicBezTo>
                  <a:pt x="1636" y="1470"/>
                  <a:pt x="1524" y="1581"/>
                  <a:pt x="1524" y="1718"/>
                </a:cubicBezTo>
                <a:lnTo>
                  <a:pt x="1524" y="2045"/>
                </a:lnTo>
                <a:cubicBezTo>
                  <a:pt x="1524" y="2182"/>
                  <a:pt x="1636" y="2293"/>
                  <a:pt x="1772" y="2293"/>
                </a:cubicBezTo>
                <a:lnTo>
                  <a:pt x="3031" y="2293"/>
                </a:lnTo>
                <a:cubicBezTo>
                  <a:pt x="3168" y="2293"/>
                  <a:pt x="3279" y="2182"/>
                  <a:pt x="3279" y="2045"/>
                </a:cubicBezTo>
                <a:lnTo>
                  <a:pt x="3279" y="1718"/>
                </a:lnTo>
                <a:cubicBezTo>
                  <a:pt x="3279" y="1581"/>
                  <a:pt x="3168" y="1470"/>
                  <a:pt x="3031" y="1470"/>
                </a:cubicBezTo>
                <a:lnTo>
                  <a:pt x="3031" y="1470"/>
                </a:lnTo>
                <a:close/>
                <a:moveTo>
                  <a:pt x="1898" y="3027"/>
                </a:moveTo>
                <a:lnTo>
                  <a:pt x="1898" y="3027"/>
                </a:lnTo>
                <a:cubicBezTo>
                  <a:pt x="1898" y="3092"/>
                  <a:pt x="1844" y="3146"/>
                  <a:pt x="1779" y="3146"/>
                </a:cubicBezTo>
                <a:lnTo>
                  <a:pt x="521" y="3146"/>
                </a:lnTo>
                <a:cubicBezTo>
                  <a:pt x="455" y="3146"/>
                  <a:pt x="402" y="3092"/>
                  <a:pt x="402" y="3027"/>
                </a:cubicBezTo>
                <a:lnTo>
                  <a:pt x="402" y="2700"/>
                </a:lnTo>
                <a:cubicBezTo>
                  <a:pt x="402" y="2634"/>
                  <a:pt x="455" y="2581"/>
                  <a:pt x="521" y="2581"/>
                </a:cubicBezTo>
                <a:lnTo>
                  <a:pt x="1779" y="2581"/>
                </a:lnTo>
                <a:cubicBezTo>
                  <a:pt x="1844" y="2581"/>
                  <a:pt x="1898" y="2634"/>
                  <a:pt x="1898" y="2700"/>
                </a:cubicBezTo>
                <a:lnTo>
                  <a:pt x="1898" y="3027"/>
                </a:lnTo>
                <a:lnTo>
                  <a:pt x="1898" y="3027"/>
                </a:lnTo>
                <a:close/>
                <a:moveTo>
                  <a:pt x="1779" y="2451"/>
                </a:moveTo>
                <a:lnTo>
                  <a:pt x="1779" y="2451"/>
                </a:lnTo>
                <a:lnTo>
                  <a:pt x="521" y="2451"/>
                </a:lnTo>
                <a:cubicBezTo>
                  <a:pt x="384" y="2451"/>
                  <a:pt x="273" y="2563"/>
                  <a:pt x="273" y="2700"/>
                </a:cubicBezTo>
                <a:lnTo>
                  <a:pt x="273" y="3027"/>
                </a:lnTo>
                <a:cubicBezTo>
                  <a:pt x="273" y="3164"/>
                  <a:pt x="384" y="3275"/>
                  <a:pt x="521" y="3275"/>
                </a:cubicBezTo>
                <a:lnTo>
                  <a:pt x="1779" y="3275"/>
                </a:lnTo>
                <a:cubicBezTo>
                  <a:pt x="1916" y="3275"/>
                  <a:pt x="2027" y="3164"/>
                  <a:pt x="2027" y="3027"/>
                </a:cubicBezTo>
                <a:lnTo>
                  <a:pt x="2027" y="2700"/>
                </a:lnTo>
                <a:cubicBezTo>
                  <a:pt x="2027" y="2563"/>
                  <a:pt x="1916" y="2451"/>
                  <a:pt x="1779" y="2451"/>
                </a:cubicBezTo>
                <a:lnTo>
                  <a:pt x="1779" y="245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8207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Callout 11"/>
          <p:cNvSpPr/>
          <p:nvPr/>
        </p:nvSpPr>
        <p:spPr>
          <a:xfrm>
            <a:off x="6294166" y="2136532"/>
            <a:ext cx="2690614" cy="1565769"/>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PROC steps typically report, manage, or analyze data.</a:t>
            </a:r>
          </a:p>
        </p:txBody>
      </p:sp>
      <p:sp>
        <p:nvSpPr>
          <p:cNvPr id="2" name="Title 1"/>
          <p:cNvSpPr>
            <a:spLocks noGrp="1"/>
          </p:cNvSpPr>
          <p:nvPr>
            <p:ph type="title"/>
          </p:nvPr>
        </p:nvSpPr>
        <p:spPr/>
        <p:txBody>
          <a:bodyPr/>
          <a:lstStyle/>
          <a:p>
            <a:r>
              <a:rPr lang="en-US" dirty="0"/>
              <a:t>SAS Program Structure</a:t>
            </a:r>
          </a:p>
        </p:txBody>
      </p:sp>
      <p:sp>
        <p:nvSpPr>
          <p:cNvPr id="13" name="Freeform 12"/>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TextBox 17"/>
          <p:cNvSpPr txBox="1"/>
          <p:nvPr/>
        </p:nvSpPr>
        <p:spPr>
          <a:xfrm>
            <a:off x="626364" y="2644938"/>
            <a:ext cx="1439625" cy="461665"/>
          </a:xfrm>
          <a:prstGeom prst="rect">
            <a:avLst/>
          </a:prstGeom>
          <a:noFill/>
          <a:ln>
            <a:noFill/>
          </a:ln>
        </p:spPr>
        <p:txBody>
          <a:bodyPr wrap="none" rtlCol="0">
            <a:spAutoFit/>
          </a:bodyPr>
          <a:lstStyle/>
          <a:p>
            <a:r>
              <a:rPr lang="en-US" sz="2400" b="1" dirty="0"/>
              <a:t>PROC step</a:t>
            </a:r>
          </a:p>
        </p:txBody>
      </p:sp>
      <p:sp>
        <p:nvSpPr>
          <p:cNvPr id="20" name="TextBox 19"/>
          <p:cNvSpPr txBox="1"/>
          <p:nvPr>
            <p:custDataLst>
              <p:tags r:id="rId1"/>
            </p:custDataLst>
          </p:nvPr>
        </p:nvSpPr>
        <p:spPr>
          <a:xfrm>
            <a:off x="2641527" y="1246960"/>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
        <p:nvSpPr>
          <p:cNvPr id="21" name="Rectangle 20"/>
          <p:cNvSpPr/>
          <p:nvPr>
            <p:custDataLst>
              <p:tags r:id="rId2"/>
            </p:custDataLst>
          </p:nvPr>
        </p:nvSpPr>
        <p:spPr>
          <a:xfrm>
            <a:off x="2730427" y="2501720"/>
            <a:ext cx="3293492"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2" name="Rectangle 21"/>
          <p:cNvSpPr/>
          <p:nvPr>
            <p:custDataLst>
              <p:tags r:id="rId3"/>
            </p:custDataLst>
          </p:nvPr>
        </p:nvSpPr>
        <p:spPr>
          <a:xfrm>
            <a:off x="2730427" y="2734892"/>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3" name="Rectangle 22"/>
          <p:cNvSpPr/>
          <p:nvPr>
            <p:custDataLst>
              <p:tags r:id="rId4"/>
            </p:custDataLst>
          </p:nvPr>
        </p:nvSpPr>
        <p:spPr>
          <a:xfrm>
            <a:off x="2730427" y="3201236"/>
            <a:ext cx="3293492"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4" name="Rectangle 23"/>
          <p:cNvSpPr/>
          <p:nvPr>
            <p:custDataLst>
              <p:tags r:id="rId5"/>
            </p:custDataLst>
          </p:nvPr>
        </p:nvSpPr>
        <p:spPr>
          <a:xfrm>
            <a:off x="3278114" y="3434408"/>
            <a:ext cx="2325675"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5" name="Rectangle 24"/>
          <p:cNvSpPr/>
          <p:nvPr>
            <p:custDataLst>
              <p:tags r:id="rId6"/>
            </p:custDataLst>
          </p:nvPr>
        </p:nvSpPr>
        <p:spPr>
          <a:xfrm>
            <a:off x="2730427" y="3667580"/>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14" name="Freeform 5"/>
          <p:cNvSpPr>
            <a:spLocks noChangeAspect="1" noEditPoints="1"/>
          </p:cNvSpPr>
          <p:nvPr/>
        </p:nvSpPr>
        <p:spPr bwMode="auto">
          <a:xfrm>
            <a:off x="673057" y="3072551"/>
            <a:ext cx="1319791" cy="1022956"/>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11928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Callout 19"/>
          <p:cNvSpPr/>
          <p:nvPr/>
        </p:nvSpPr>
        <p:spPr>
          <a:xfrm>
            <a:off x="6291072" y="2139696"/>
            <a:ext cx="2688336" cy="156362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This program has three steps.</a:t>
            </a:r>
          </a:p>
        </p:txBody>
      </p:sp>
      <p:sp>
        <p:nvSpPr>
          <p:cNvPr id="22" name="TextBox 21"/>
          <p:cNvSpPr txBox="1"/>
          <p:nvPr>
            <p:custDataLst>
              <p:tags r:id="rId1"/>
            </p:custDataLst>
          </p:nvPr>
        </p:nvSpPr>
        <p:spPr>
          <a:xfrm>
            <a:off x="2641527" y="1246960"/>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
        <p:nvSpPr>
          <p:cNvPr id="2" name="Title 1"/>
          <p:cNvSpPr>
            <a:spLocks noGrp="1"/>
          </p:cNvSpPr>
          <p:nvPr>
            <p:ph type="title"/>
          </p:nvPr>
        </p:nvSpPr>
        <p:spPr/>
        <p:txBody>
          <a:bodyPr/>
          <a:lstStyle/>
          <a:p>
            <a:r>
              <a:rPr lang="en-US" dirty="0"/>
              <a:t>SAS Program Structure</a:t>
            </a:r>
          </a:p>
        </p:txBody>
      </p:sp>
      <p:sp>
        <p:nvSpPr>
          <p:cNvPr id="18" name="Line Callout 1 17"/>
          <p:cNvSpPr/>
          <p:nvPr/>
        </p:nvSpPr>
        <p:spPr>
          <a:xfrm flipH="1">
            <a:off x="233823" y="787580"/>
            <a:ext cx="2248931" cy="784825"/>
          </a:xfrm>
          <a:prstGeom prst="borderCallout1">
            <a:avLst>
              <a:gd name="adj1" fmla="val 18750"/>
              <a:gd name="adj2" fmla="val 0"/>
              <a:gd name="adj3" fmla="val 69175"/>
              <a:gd name="adj4" fmla="val -2304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Steps begin with either DATA or PROC.</a:t>
            </a:r>
          </a:p>
        </p:txBody>
      </p:sp>
      <p:sp>
        <p:nvSpPr>
          <p:cNvPr id="19" name="Line Callout 1 18"/>
          <p:cNvSpPr/>
          <p:nvPr/>
        </p:nvSpPr>
        <p:spPr>
          <a:xfrm flipH="1">
            <a:off x="234776" y="3188552"/>
            <a:ext cx="2248931" cy="883000"/>
          </a:xfrm>
          <a:prstGeom prst="borderCallout1">
            <a:avLst>
              <a:gd name="adj1" fmla="val 18750"/>
              <a:gd name="adj2" fmla="val 0"/>
              <a:gd name="adj3" fmla="val -26867"/>
              <a:gd name="adj4" fmla="val -2099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Steps end with RUN. Some PROCs end with QUIT.</a:t>
            </a:r>
          </a:p>
        </p:txBody>
      </p:sp>
      <p:sp>
        <p:nvSpPr>
          <p:cNvPr id="9" name="Rectangle 8"/>
          <p:cNvSpPr/>
          <p:nvPr>
            <p:custDataLst>
              <p:tags r:id="rId2"/>
            </p:custDataLst>
          </p:nvPr>
        </p:nvSpPr>
        <p:spPr>
          <a:xfrm>
            <a:off x="2730427" y="1335860"/>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10" name="Rectangle 9"/>
          <p:cNvSpPr/>
          <p:nvPr>
            <p:custDataLst>
              <p:tags r:id="rId3"/>
            </p:custDataLst>
          </p:nvPr>
        </p:nvSpPr>
        <p:spPr>
          <a:xfrm>
            <a:off x="2730427" y="2035376"/>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3" name="Rectangle 22"/>
          <p:cNvSpPr/>
          <p:nvPr>
            <p:custDataLst>
              <p:tags r:id="rId4"/>
            </p:custDataLst>
          </p:nvPr>
        </p:nvSpPr>
        <p:spPr>
          <a:xfrm>
            <a:off x="2730427" y="2501720"/>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4" name="Rectangle 23"/>
          <p:cNvSpPr/>
          <p:nvPr>
            <p:custDataLst>
              <p:tags r:id="rId5"/>
            </p:custDataLst>
          </p:nvPr>
        </p:nvSpPr>
        <p:spPr>
          <a:xfrm>
            <a:off x="2730427" y="2734892"/>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5" name="Rectangle 24"/>
          <p:cNvSpPr/>
          <p:nvPr>
            <p:custDataLst>
              <p:tags r:id="rId6"/>
            </p:custDataLst>
          </p:nvPr>
        </p:nvSpPr>
        <p:spPr>
          <a:xfrm>
            <a:off x="2730427" y="3201236"/>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6" name="Rectangle 25"/>
          <p:cNvSpPr/>
          <p:nvPr>
            <p:custDataLst>
              <p:tags r:id="rId7"/>
            </p:custDataLst>
          </p:nvPr>
        </p:nvSpPr>
        <p:spPr>
          <a:xfrm>
            <a:off x="2730427" y="3667580"/>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14" name="Freeform 12">
            <a:extLst>
              <a:ext uri="{FF2B5EF4-FFF2-40B4-BE49-F238E27FC236}">
                <a16:creationId xmlns:a16="http://schemas.microsoft.com/office/drawing/2014/main" id="{86C5591B-FBE1-4E3A-B714-CC885302DF1D}"/>
              </a:ext>
            </a:extLst>
          </p:cNvPr>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601543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custDataLst>
              <p:tags r:id="rId1"/>
            </p:custDataLst>
          </p:nvPr>
        </p:nvSpPr>
        <p:spPr>
          <a:xfrm>
            <a:off x="2641527" y="1246960"/>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
        <p:nvSpPr>
          <p:cNvPr id="2" name="Title 1"/>
          <p:cNvSpPr>
            <a:spLocks noGrp="1"/>
          </p:cNvSpPr>
          <p:nvPr>
            <p:ph type="title"/>
          </p:nvPr>
        </p:nvSpPr>
        <p:spPr/>
        <p:txBody>
          <a:bodyPr/>
          <a:lstStyle/>
          <a:p>
            <a:r>
              <a:rPr lang="en-US" dirty="0"/>
              <a:t>SAS Program Structure</a:t>
            </a:r>
          </a:p>
        </p:txBody>
      </p:sp>
      <p:sp>
        <p:nvSpPr>
          <p:cNvPr id="3" name="Rounded Rectangle 2"/>
          <p:cNvSpPr/>
          <p:nvPr/>
        </p:nvSpPr>
        <p:spPr>
          <a:xfrm>
            <a:off x="360694" y="939113"/>
            <a:ext cx="1937663" cy="3188044"/>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1800" dirty="0"/>
          </a:p>
        </p:txBody>
      </p:sp>
      <p:sp>
        <p:nvSpPr>
          <p:cNvPr id="6" name="TextBox 5"/>
          <p:cNvSpPr txBox="1"/>
          <p:nvPr/>
        </p:nvSpPr>
        <p:spPr>
          <a:xfrm>
            <a:off x="667265" y="4049795"/>
            <a:ext cx="1413969" cy="369332"/>
          </a:xfrm>
          <a:prstGeom prst="rect">
            <a:avLst/>
          </a:prstGeom>
          <a:solidFill>
            <a:srgbClr val="D7EAA0"/>
          </a:solidFill>
          <a:ln>
            <a:solidFill>
              <a:schemeClr val="tx1"/>
            </a:solidFill>
          </a:ln>
        </p:spPr>
        <p:txBody>
          <a:bodyPr wrap="square" rtlCol="0">
            <a:spAutoFit/>
          </a:bodyPr>
          <a:lstStyle/>
          <a:p>
            <a:pPr algn="ctr"/>
            <a:r>
              <a:rPr lang="en-US" sz="1800" dirty="0"/>
              <a:t>SAS program</a:t>
            </a:r>
          </a:p>
        </p:txBody>
      </p:sp>
      <p:sp>
        <p:nvSpPr>
          <p:cNvPr id="7" name="TextBox 6"/>
          <p:cNvSpPr txBox="1"/>
          <p:nvPr>
            <p:custDataLst>
              <p:tags r:id="rId2"/>
            </p:custDataLst>
          </p:nvPr>
        </p:nvSpPr>
        <p:spPr>
          <a:xfrm>
            <a:off x="544497" y="1111034"/>
            <a:ext cx="1574687" cy="1718419"/>
          </a:xfrm>
          <a:prstGeom prst="rect">
            <a:avLst/>
          </a:prstGeom>
          <a:solidFill>
            <a:srgbClr val="D6EEFD"/>
          </a:solidFill>
          <a:ln w="12700" cmpd="sng">
            <a:solidFill>
              <a:schemeClr val="tx1"/>
            </a:solidFill>
          </a:ln>
        </p:spPr>
        <p:txBody>
          <a:bodyPr wrap="square" lIns="88900" tIns="88900" rIns="88900" bIns="88900" rtlCol="0">
            <a:spAutoFit/>
          </a:bodyPr>
          <a:lstStyle/>
          <a:p>
            <a:pPr algn="ctr"/>
            <a:r>
              <a:rPr lang="en-US" sz="2000" b="1" dirty="0">
                <a:latin typeface="Calibri Light" panose="020F0302020204030204" pitchFamily="34" charset="0"/>
              </a:rPr>
              <a:t>step</a:t>
            </a:r>
          </a:p>
          <a:p>
            <a:pPr algn="ctr"/>
            <a:endParaRPr lang="en-US" sz="2000" b="1" dirty="0">
              <a:latin typeface="Calibri Light" panose="020F0302020204030204" pitchFamily="34" charset="0"/>
            </a:endParaRPr>
          </a:p>
          <a:p>
            <a:pPr algn="ctr"/>
            <a:endParaRPr lang="en-US" sz="2000" b="1" dirty="0">
              <a:latin typeface="Calibri Light" panose="020F0302020204030204" pitchFamily="34" charset="0"/>
            </a:endParaRPr>
          </a:p>
          <a:p>
            <a:pPr algn="ctr"/>
            <a:endParaRPr lang="en-US" sz="2000" b="1" dirty="0">
              <a:latin typeface="Calibri Light" panose="020F0302020204030204" pitchFamily="34" charset="0"/>
            </a:endParaRPr>
          </a:p>
          <a:p>
            <a:pPr algn="ctr"/>
            <a:endParaRPr lang="en-US" sz="2000" b="1" dirty="0">
              <a:latin typeface="Calibri Light" panose="020F0302020204030204" pitchFamily="34" charset="0"/>
            </a:endParaRPr>
          </a:p>
        </p:txBody>
      </p:sp>
      <p:sp>
        <p:nvSpPr>
          <p:cNvPr id="8" name="TextBox 7"/>
          <p:cNvSpPr txBox="1"/>
          <p:nvPr>
            <p:custDataLst>
              <p:tags r:id="rId3"/>
            </p:custDataLst>
          </p:nvPr>
        </p:nvSpPr>
        <p:spPr>
          <a:xfrm>
            <a:off x="544491" y="2902567"/>
            <a:ext cx="1574693" cy="487313"/>
          </a:xfrm>
          <a:prstGeom prst="rect">
            <a:avLst/>
          </a:prstGeom>
          <a:solidFill>
            <a:srgbClr val="D6EEFD"/>
          </a:solidFill>
          <a:ln w="12700" cmpd="sng">
            <a:solidFill>
              <a:schemeClr val="tx1"/>
            </a:solidFill>
          </a:ln>
        </p:spPr>
        <p:txBody>
          <a:bodyPr wrap="square" lIns="88900" tIns="88900" rIns="88900" bIns="88900" rtlCol="0">
            <a:spAutoFit/>
          </a:bodyPr>
          <a:lstStyle/>
          <a:p>
            <a:pPr algn="ctr"/>
            <a:r>
              <a:rPr lang="en-US" sz="2000" b="1" dirty="0">
                <a:latin typeface="Calibri Light" panose="020F0302020204030204" pitchFamily="34" charset="0"/>
              </a:rPr>
              <a:t>step</a:t>
            </a:r>
          </a:p>
        </p:txBody>
      </p:sp>
      <p:sp>
        <p:nvSpPr>
          <p:cNvPr id="9" name="TextBox 8"/>
          <p:cNvSpPr txBox="1"/>
          <p:nvPr>
            <p:custDataLst>
              <p:tags r:id="rId4"/>
            </p:custDataLst>
          </p:nvPr>
        </p:nvSpPr>
        <p:spPr>
          <a:xfrm>
            <a:off x="544491" y="3466231"/>
            <a:ext cx="1574693" cy="487313"/>
          </a:xfrm>
          <a:prstGeom prst="rect">
            <a:avLst/>
          </a:prstGeom>
          <a:solidFill>
            <a:srgbClr val="D6EEFD"/>
          </a:solidFill>
          <a:ln w="12700" cmpd="sng">
            <a:solidFill>
              <a:schemeClr val="tx1"/>
            </a:solidFill>
          </a:ln>
        </p:spPr>
        <p:txBody>
          <a:bodyPr wrap="square" lIns="88900" tIns="88900" rIns="88900" bIns="88900" rtlCol="0">
            <a:spAutoFit/>
          </a:bodyPr>
          <a:lstStyle/>
          <a:p>
            <a:pPr algn="ctr"/>
            <a:r>
              <a:rPr lang="en-US" sz="2000" b="1" dirty="0">
                <a:latin typeface="Calibri Light" panose="020F0302020204030204" pitchFamily="34" charset="0"/>
              </a:rPr>
              <a:t>step</a:t>
            </a:r>
          </a:p>
        </p:txBody>
      </p:sp>
      <p:sp>
        <p:nvSpPr>
          <p:cNvPr id="4" name="Rectangle 3"/>
          <p:cNvSpPr/>
          <p:nvPr/>
        </p:nvSpPr>
        <p:spPr>
          <a:xfrm rot="10800000">
            <a:off x="667265" y="1682441"/>
            <a:ext cx="1322174" cy="955725"/>
          </a:xfrm>
          <a:prstGeom prst="rect">
            <a:avLst/>
          </a:prstGeom>
          <a:solidFill>
            <a:schemeClr val="bg1"/>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1800" dirty="0"/>
          </a:p>
        </p:txBody>
      </p:sp>
      <p:sp>
        <p:nvSpPr>
          <p:cNvPr id="5" name="TextBox 4"/>
          <p:cNvSpPr txBox="1"/>
          <p:nvPr/>
        </p:nvSpPr>
        <p:spPr>
          <a:xfrm>
            <a:off x="626364" y="1687421"/>
            <a:ext cx="1363075" cy="923330"/>
          </a:xfrm>
          <a:prstGeom prst="rect">
            <a:avLst/>
          </a:prstGeom>
          <a:noFill/>
        </p:spPr>
        <p:txBody>
          <a:bodyPr wrap="square" rtlCol="0">
            <a:spAutoFit/>
          </a:bodyPr>
          <a:lstStyle/>
          <a:p>
            <a:r>
              <a:rPr lang="en-US" sz="1800" i="1" dirty="0">
                <a:latin typeface="Calibri Light" panose="020F0302020204030204" pitchFamily="34" charset="0"/>
              </a:rPr>
              <a:t>statement;</a:t>
            </a:r>
          </a:p>
          <a:p>
            <a:r>
              <a:rPr lang="en-US" sz="1800" i="1" dirty="0">
                <a:latin typeface="Calibri Light" panose="020F0302020204030204" pitchFamily="34" charset="0"/>
              </a:rPr>
              <a:t>   statement;</a:t>
            </a:r>
          </a:p>
          <a:p>
            <a:r>
              <a:rPr lang="en-US" sz="1800" i="1" dirty="0">
                <a:latin typeface="Calibri Light" panose="020F0302020204030204" pitchFamily="34" charset="0"/>
              </a:rPr>
              <a:t>statement;</a:t>
            </a:r>
          </a:p>
        </p:txBody>
      </p:sp>
      <p:sp>
        <p:nvSpPr>
          <p:cNvPr id="14" name="Oval Callout 13"/>
          <p:cNvSpPr/>
          <p:nvPr/>
        </p:nvSpPr>
        <p:spPr>
          <a:xfrm>
            <a:off x="6291072" y="2136532"/>
            <a:ext cx="2688336" cy="156047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 step is a sequence of SAS statements.</a:t>
            </a:r>
          </a:p>
        </p:txBody>
      </p:sp>
      <p:sp>
        <p:nvSpPr>
          <p:cNvPr id="13" name="Freeform 12">
            <a:extLst>
              <a:ext uri="{FF2B5EF4-FFF2-40B4-BE49-F238E27FC236}">
                <a16:creationId xmlns:a16="http://schemas.microsoft.com/office/drawing/2014/main" id="{27D0037D-D87B-4E65-B66E-657549F866CD}"/>
              </a:ext>
            </a:extLst>
          </p:cNvPr>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56792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40833" t="6406" r="40667"/>
          <a:stretch/>
        </p:blipFill>
        <p:spPr>
          <a:xfrm>
            <a:off x="4167014" y="3152383"/>
            <a:ext cx="1181672" cy="784773"/>
          </a:xfrm>
          <a:prstGeom prst="rect">
            <a:avLst/>
          </a:prstGeom>
        </p:spPr>
      </p:pic>
      <p:sp>
        <p:nvSpPr>
          <p:cNvPr id="2" name="Title 1"/>
          <p:cNvSpPr>
            <a:spLocks noGrp="1"/>
          </p:cNvSpPr>
          <p:nvPr>
            <p:ph type="title"/>
          </p:nvPr>
        </p:nvSpPr>
        <p:spPr/>
        <p:txBody>
          <a:bodyPr/>
          <a:lstStyle/>
          <a:p>
            <a:r>
              <a:rPr lang="en-US" dirty="0"/>
              <a:t>SAS Programming Language</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1676" y="3022744"/>
            <a:ext cx="1432903" cy="119085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6836" y="1140948"/>
            <a:ext cx="1441509" cy="723087"/>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97813" y="1615596"/>
            <a:ext cx="742974" cy="740447"/>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08459" y="1099141"/>
            <a:ext cx="657020" cy="675462"/>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56268" y="2591432"/>
            <a:ext cx="716006" cy="67877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08093" y="2287679"/>
            <a:ext cx="763451" cy="982527"/>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49114" y="2355759"/>
            <a:ext cx="911272" cy="914447"/>
          </a:xfrm>
          <a:prstGeom prst="rect">
            <a:avLst/>
          </a:prstGeom>
        </p:spPr>
      </p:pic>
      <p:sp>
        <p:nvSpPr>
          <p:cNvPr id="18" name="Freeform 17"/>
          <p:cNvSpPr>
            <a:spLocks noChangeAspect="1" noEditPoints="1"/>
          </p:cNvSpPr>
          <p:nvPr/>
        </p:nvSpPr>
        <p:spPr bwMode="auto">
          <a:xfrm>
            <a:off x="2966343" y="3373124"/>
            <a:ext cx="1065333" cy="1151711"/>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1054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Statement Syntax</a:t>
            </a:r>
          </a:p>
        </p:txBody>
      </p:sp>
      <p:sp>
        <p:nvSpPr>
          <p:cNvPr id="22" name="TextBox 21"/>
          <p:cNvSpPr txBox="1"/>
          <p:nvPr>
            <p:custDataLst>
              <p:tags r:id="rId1"/>
            </p:custDataLst>
          </p:nvPr>
        </p:nvSpPr>
        <p:spPr>
          <a:xfrm>
            <a:off x="2642616" y="1243584"/>
            <a:ext cx="3625993" cy="2769476"/>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data 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set sashelp.class;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heightcm=height*2.54;</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print data=myclass;</a:t>
            </a:r>
            <a:endParaRPr lang="en-US" sz="1800" b="1" kern="8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a:p>
            <a:pPr>
              <a:lnSpc>
                <a:spcPct val="85000"/>
              </a:lnSpc>
            </a:pPr>
            <a:endParaRPr lang="en-US" sz="1800" b="1" kern="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proc means data=myclass;</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    var age heightcm;</a:t>
            </a:r>
          </a:p>
          <a:p>
            <a:pPr>
              <a:lnSpc>
                <a:spcPct val="85000"/>
              </a:lnSpc>
            </a:pPr>
            <a:r>
              <a:rPr lang="en-US" sz="1800" b="1" kern="0" dirty="0">
                <a:latin typeface="Courier New" panose="02070309020205020404" pitchFamily="49" charset="0"/>
                <a:ea typeface="Times New Roman" panose="02020603050405020304" pitchFamily="18" charset="0"/>
                <a:cs typeface="Times New Roman" panose="02020603050405020304" pitchFamily="18" charset="0"/>
              </a:rPr>
              <a:t>run;</a:t>
            </a:r>
          </a:p>
        </p:txBody>
      </p:sp>
      <p:sp>
        <p:nvSpPr>
          <p:cNvPr id="8" name="Rectangle 19"/>
          <p:cNvSpPr>
            <a:spLocks noChangeArrowheads="1"/>
          </p:cNvSpPr>
          <p:nvPr/>
        </p:nvSpPr>
        <p:spPr bwMode="auto">
          <a:xfrm>
            <a:off x="4376199" y="1324747"/>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9" name="Rectangle 19"/>
          <p:cNvSpPr>
            <a:spLocks noChangeArrowheads="1"/>
          </p:cNvSpPr>
          <p:nvPr/>
        </p:nvSpPr>
        <p:spPr bwMode="auto">
          <a:xfrm>
            <a:off x="5590485" y="1563305"/>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11" name="Rectangle 19"/>
          <p:cNvSpPr>
            <a:spLocks noChangeArrowheads="1"/>
          </p:cNvSpPr>
          <p:nvPr/>
        </p:nvSpPr>
        <p:spPr bwMode="auto">
          <a:xfrm>
            <a:off x="6004774" y="1793494"/>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14" name="Rectangle 19"/>
          <p:cNvSpPr>
            <a:spLocks noChangeArrowheads="1"/>
          </p:cNvSpPr>
          <p:nvPr/>
        </p:nvSpPr>
        <p:spPr bwMode="auto">
          <a:xfrm>
            <a:off x="3146806" y="2029649"/>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15" name="Rectangle 19"/>
          <p:cNvSpPr>
            <a:spLocks noChangeArrowheads="1"/>
          </p:cNvSpPr>
          <p:nvPr/>
        </p:nvSpPr>
        <p:spPr bwMode="auto">
          <a:xfrm>
            <a:off x="5463670" y="3428681"/>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19" name="Rectangle 19"/>
          <p:cNvSpPr>
            <a:spLocks noChangeArrowheads="1"/>
          </p:cNvSpPr>
          <p:nvPr/>
        </p:nvSpPr>
        <p:spPr bwMode="auto">
          <a:xfrm>
            <a:off x="5870417" y="2495993"/>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20" name="Rectangle 19"/>
          <p:cNvSpPr>
            <a:spLocks noChangeArrowheads="1"/>
          </p:cNvSpPr>
          <p:nvPr/>
        </p:nvSpPr>
        <p:spPr bwMode="auto">
          <a:xfrm>
            <a:off x="5881039" y="3192526"/>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21" name="Rectangle 19"/>
          <p:cNvSpPr>
            <a:spLocks noChangeArrowheads="1"/>
          </p:cNvSpPr>
          <p:nvPr/>
        </p:nvSpPr>
        <p:spPr bwMode="auto">
          <a:xfrm>
            <a:off x="3146806" y="2727153"/>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28" name="Rectangle 27"/>
          <p:cNvSpPr/>
          <p:nvPr>
            <p:custDataLst>
              <p:tags r:id="rId2"/>
            </p:custDataLst>
          </p:nvPr>
        </p:nvSpPr>
        <p:spPr>
          <a:xfrm>
            <a:off x="2719769" y="1327150"/>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9" name="Rectangle 28"/>
          <p:cNvSpPr/>
          <p:nvPr>
            <p:custDataLst>
              <p:tags r:id="rId3"/>
            </p:custDataLst>
          </p:nvPr>
        </p:nvSpPr>
        <p:spPr>
          <a:xfrm>
            <a:off x="3267457" y="1560322"/>
            <a:ext cx="410813"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0" name="Rectangle 29"/>
          <p:cNvSpPr/>
          <p:nvPr>
            <p:custDataLst>
              <p:tags r:id="rId4"/>
            </p:custDataLst>
          </p:nvPr>
        </p:nvSpPr>
        <p:spPr>
          <a:xfrm>
            <a:off x="2719769" y="2026666"/>
            <a:ext cx="410813"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1" name="Rectangle 30"/>
          <p:cNvSpPr/>
          <p:nvPr>
            <p:custDataLst>
              <p:tags r:id="rId5"/>
            </p:custDataLst>
          </p:nvPr>
        </p:nvSpPr>
        <p:spPr>
          <a:xfrm>
            <a:off x="2719769" y="2493010"/>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2" name="Rectangle 31"/>
          <p:cNvSpPr/>
          <p:nvPr>
            <p:custDataLst>
              <p:tags r:id="rId6"/>
            </p:custDataLst>
          </p:nvPr>
        </p:nvSpPr>
        <p:spPr>
          <a:xfrm>
            <a:off x="2719769" y="2726182"/>
            <a:ext cx="410813"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3" name="Rectangle 32"/>
          <p:cNvSpPr/>
          <p:nvPr>
            <p:custDataLst>
              <p:tags r:id="rId7"/>
            </p:custDataLst>
          </p:nvPr>
        </p:nvSpPr>
        <p:spPr>
          <a:xfrm>
            <a:off x="2719769" y="3192526"/>
            <a:ext cx="547736"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4" name="Rectangle 33"/>
          <p:cNvSpPr/>
          <p:nvPr>
            <p:custDataLst>
              <p:tags r:id="rId8"/>
            </p:custDataLst>
          </p:nvPr>
        </p:nvSpPr>
        <p:spPr>
          <a:xfrm>
            <a:off x="3267457" y="3425698"/>
            <a:ext cx="410813"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5" name="Rectangle 34"/>
          <p:cNvSpPr/>
          <p:nvPr>
            <p:custDataLst>
              <p:tags r:id="rId9"/>
            </p:custDataLst>
          </p:nvPr>
        </p:nvSpPr>
        <p:spPr>
          <a:xfrm>
            <a:off x="2719769" y="3658870"/>
            <a:ext cx="410813" cy="23317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36" name="Rectangle 19"/>
          <p:cNvSpPr>
            <a:spLocks noChangeArrowheads="1"/>
          </p:cNvSpPr>
          <p:nvPr/>
        </p:nvSpPr>
        <p:spPr bwMode="auto">
          <a:xfrm>
            <a:off x="3146806" y="3661853"/>
            <a:ext cx="145351" cy="230189"/>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23" name="Oval Callout 22"/>
          <p:cNvSpPr/>
          <p:nvPr/>
        </p:nvSpPr>
        <p:spPr>
          <a:xfrm>
            <a:off x="6140419" y="2236559"/>
            <a:ext cx="2834640" cy="156362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a:t>Most statements begin with </a:t>
            </a:r>
            <a:br>
              <a:rPr lang="en-US" sz="1800" dirty="0"/>
            </a:br>
            <a:r>
              <a:rPr lang="en-US" sz="1800" dirty="0"/>
              <a:t>a keyword, and all statements end with a semicolon.</a:t>
            </a:r>
          </a:p>
        </p:txBody>
      </p:sp>
      <p:sp>
        <p:nvSpPr>
          <p:cNvPr id="24" name="Freeform 12">
            <a:extLst>
              <a:ext uri="{FF2B5EF4-FFF2-40B4-BE49-F238E27FC236}">
                <a16:creationId xmlns:a16="http://schemas.microsoft.com/office/drawing/2014/main" id="{2F7D496D-DE5B-4639-966C-9157AFDA3B8B}"/>
              </a:ext>
            </a:extLst>
          </p:cNvPr>
          <p:cNvSpPr>
            <a:spLocks noChangeAspect="1" noEditPoints="1"/>
          </p:cNvSpPr>
          <p:nvPr/>
        </p:nvSpPr>
        <p:spPr bwMode="auto">
          <a:xfrm>
            <a:off x="6140419" y="3993717"/>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331807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Statements</a:t>
            </a:r>
          </a:p>
        </p:txBody>
      </p:sp>
      <p:sp>
        <p:nvSpPr>
          <p:cNvPr id="23" name="TextBox 22"/>
          <p:cNvSpPr txBox="1"/>
          <p:nvPr>
            <p:custDataLst>
              <p:tags r:id="rId1"/>
            </p:custDataLst>
          </p:nvPr>
        </p:nvSpPr>
        <p:spPr>
          <a:xfrm>
            <a:off x="1554387" y="1883589"/>
            <a:ext cx="2281381" cy="487313"/>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latin typeface="Calibri Light" panose="020F0302020204030204" pitchFamily="34" charset="0"/>
              </a:rPr>
              <a:t>OPTIONS </a:t>
            </a:r>
            <a:r>
              <a:rPr lang="en-US" sz="2000" dirty="0">
                <a:latin typeface="Calibri Light" panose="020F0302020204030204" pitchFamily="34" charset="0"/>
              </a:rPr>
              <a:t>. . . </a:t>
            </a:r>
            <a:r>
              <a:rPr lang="en-US" sz="2000" b="1" dirty="0">
                <a:latin typeface="Calibri Light" panose="020F0302020204030204" pitchFamily="34" charset="0"/>
              </a:rPr>
              <a:t>;</a:t>
            </a:r>
          </a:p>
        </p:txBody>
      </p:sp>
      <p:sp>
        <p:nvSpPr>
          <p:cNvPr id="24" name="TextBox 23"/>
          <p:cNvSpPr txBox="1"/>
          <p:nvPr>
            <p:custDataLst>
              <p:tags r:id="rId2"/>
            </p:custDataLst>
          </p:nvPr>
        </p:nvSpPr>
        <p:spPr>
          <a:xfrm>
            <a:off x="4098462" y="1304343"/>
            <a:ext cx="2281381" cy="487313"/>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latin typeface="Calibri Light" panose="020F0302020204030204" pitchFamily="34" charset="0"/>
              </a:rPr>
              <a:t>TITLE </a:t>
            </a:r>
            <a:r>
              <a:rPr lang="en-US" sz="2000" dirty="0">
                <a:latin typeface="Calibri Light" panose="020F0302020204030204" pitchFamily="34" charset="0"/>
              </a:rPr>
              <a:t>. . . </a:t>
            </a:r>
            <a:r>
              <a:rPr lang="en-US" sz="2000" b="1" dirty="0">
                <a:latin typeface="Calibri Light" panose="020F0302020204030204" pitchFamily="34" charset="0"/>
              </a:rPr>
              <a:t>;</a:t>
            </a:r>
          </a:p>
        </p:txBody>
      </p:sp>
      <p:sp>
        <p:nvSpPr>
          <p:cNvPr id="25" name="TextBox 24"/>
          <p:cNvSpPr txBox="1"/>
          <p:nvPr>
            <p:custDataLst>
              <p:tags r:id="rId3"/>
            </p:custDataLst>
          </p:nvPr>
        </p:nvSpPr>
        <p:spPr>
          <a:xfrm>
            <a:off x="2957771" y="2782364"/>
            <a:ext cx="2281381" cy="487313"/>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latin typeface="Calibri Light" panose="020F0302020204030204" pitchFamily="34" charset="0"/>
              </a:rPr>
              <a:t>LIBNAME </a:t>
            </a:r>
            <a:r>
              <a:rPr lang="en-US" sz="2000" dirty="0">
                <a:latin typeface="Calibri Light" panose="020F0302020204030204" pitchFamily="34" charset="0"/>
              </a:rPr>
              <a:t>. . . </a:t>
            </a:r>
            <a:r>
              <a:rPr lang="en-US" sz="2000" b="1" dirty="0">
                <a:latin typeface="Calibri Light" panose="020F0302020204030204" pitchFamily="34" charset="0"/>
              </a:rPr>
              <a:t>;</a:t>
            </a:r>
            <a:endParaRPr lang="en-US" sz="2000" dirty="0">
              <a:latin typeface="Calibri Light" panose="020F0302020204030204" pitchFamily="34" charset="0"/>
            </a:endParaRPr>
          </a:p>
        </p:txBody>
      </p:sp>
      <p:sp>
        <p:nvSpPr>
          <p:cNvPr id="9" name="Oval Callout 12">
            <a:extLst>
              <a:ext uri="{FF2B5EF4-FFF2-40B4-BE49-F238E27FC236}">
                <a16:creationId xmlns:a16="http://schemas.microsoft.com/office/drawing/2014/main" id="{F21A4BDB-587F-4307-B64B-099A38F2A6C8}"/>
              </a:ext>
            </a:extLst>
          </p:cNvPr>
          <p:cNvSpPr/>
          <p:nvPr/>
        </p:nvSpPr>
        <p:spPr>
          <a:xfrm>
            <a:off x="5687367" y="2080009"/>
            <a:ext cx="3297217" cy="1716611"/>
          </a:xfrm>
          <a:prstGeom prst="wedgeEllipseCallout">
            <a:avLst>
              <a:gd name="adj1" fmla="val -27842"/>
              <a:gd name="adj2" fmla="val 6250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Global statements are typically outside of steps and </a:t>
            </a:r>
            <a:r>
              <a:rPr lang="en-US" sz="1800" dirty="0">
                <a:solidFill>
                  <a:srgbClr val="000000"/>
                </a:solidFill>
              </a:rPr>
              <a:t>do not</a:t>
            </a:r>
            <a:r>
              <a:rPr lang="en-US" sz="1800" dirty="0"/>
              <a:t> need a RUN statement.</a:t>
            </a:r>
          </a:p>
        </p:txBody>
      </p:sp>
      <p:sp>
        <p:nvSpPr>
          <p:cNvPr id="10" name="Freeform 12">
            <a:extLst>
              <a:ext uri="{FF2B5EF4-FFF2-40B4-BE49-F238E27FC236}">
                <a16:creationId xmlns:a16="http://schemas.microsoft.com/office/drawing/2014/main" id="{2AC1EBE8-B9BB-4688-A570-1B02A4B981F8}"/>
              </a:ext>
            </a:extLst>
          </p:cNvPr>
          <p:cNvSpPr>
            <a:spLocks noChangeAspect="1" noEditPoints="1"/>
          </p:cNvSpPr>
          <p:nvPr/>
        </p:nvSpPr>
        <p:spPr bwMode="auto">
          <a:xfrm>
            <a:off x="5565741" y="394607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509257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r>
              <a:rPr lang="en-US" altLang="en-US">
                <a:solidFill>
                  <a:schemeClr val="tx2"/>
                </a:solidFill>
                <a:latin typeface="Calibri" panose="020F0502020204030204" pitchFamily="34" charset="0"/>
              </a:rPr>
              <a:t>1.03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prstGeom prst="rect">
            <a:avLst/>
          </a:prstGeom>
        </p:spPr>
        <p:txBody>
          <a:bodyPr/>
          <a:lstStyle/>
          <a:p>
            <a:pPr eaLnBrk="1" hangingPunct="1">
              <a:lnSpc>
                <a:spcPct val="100000"/>
              </a:lnSpc>
              <a:buClrTx/>
              <a:buSzPct val="100000"/>
            </a:pPr>
            <a:r>
              <a:rPr lang="en-US" altLang="en-US" dirty="0">
                <a:solidFill>
                  <a:schemeClr val="tx1"/>
                </a:solidFill>
              </a:rPr>
              <a:t>Open </a:t>
            </a:r>
            <a:r>
              <a:rPr lang="en-US" altLang="en-US" b="1" dirty="0">
                <a:solidFill>
                  <a:schemeClr val="tx1"/>
                </a:solidFill>
              </a:rPr>
              <a:t>p101a03.sas</a:t>
            </a:r>
            <a:r>
              <a:rPr lang="en-US" altLang="en-US" dirty="0">
                <a:solidFill>
                  <a:schemeClr val="tx1"/>
                </a:solidFill>
              </a:rPr>
              <a:t> from the </a:t>
            </a:r>
            <a:r>
              <a:rPr lang="en-US" altLang="en-US" b="1" dirty="0">
                <a:solidFill>
                  <a:schemeClr val="tx1"/>
                </a:solidFill>
              </a:rPr>
              <a:t>activities</a:t>
            </a:r>
            <a:r>
              <a:rPr lang="en-US" altLang="en-US" dirty="0">
                <a:solidFill>
                  <a:schemeClr val="tx1"/>
                </a:solidFill>
              </a:rPr>
              <a:t> folder and perform the following tasks: </a:t>
            </a:r>
          </a:p>
          <a:p>
            <a:pPr marL="347663" indent="-347663" eaLnBrk="1" hangingPunct="1">
              <a:lnSpc>
                <a:spcPct val="100000"/>
              </a:lnSpc>
              <a:buClrTx/>
              <a:buSzPct val="100000"/>
              <a:buFont typeface="+mj-lt"/>
              <a:buAutoNum type="arabicPeriod"/>
            </a:pPr>
            <a:r>
              <a:rPr lang="en-US" altLang="en-US" dirty="0"/>
              <a:t>View the code. How many steps are in the program?</a:t>
            </a:r>
          </a:p>
          <a:p>
            <a:pPr marL="347663" indent="-347663" eaLnBrk="1" hangingPunct="1">
              <a:lnSpc>
                <a:spcPct val="100000"/>
              </a:lnSpc>
              <a:buClrTx/>
              <a:buSzPct val="100000"/>
              <a:buFont typeface="+mj-lt"/>
              <a:buAutoNum type="arabicPeriod"/>
            </a:pPr>
            <a:r>
              <a:rPr lang="en-US" altLang="en-US" dirty="0">
                <a:solidFill>
                  <a:schemeClr val="tx1"/>
                </a:solidFill>
              </a:rPr>
              <a:t>How many statements are in the PROC PRINT step?</a:t>
            </a:r>
          </a:p>
          <a:p>
            <a:pPr marL="347663" indent="-347663" eaLnBrk="1" hangingPunct="1">
              <a:lnSpc>
                <a:spcPct val="100000"/>
              </a:lnSpc>
              <a:buClrTx/>
              <a:buSzPct val="100000"/>
              <a:buFont typeface="+mj-lt"/>
              <a:buAutoNum type="arabicPeriod"/>
            </a:pPr>
            <a:r>
              <a:rPr lang="en-US" altLang="en-US" dirty="0"/>
              <a:t>How many global statements are in the program?</a:t>
            </a:r>
          </a:p>
          <a:p>
            <a:pPr marL="347663" indent="-347663" eaLnBrk="1" hangingPunct="1">
              <a:lnSpc>
                <a:spcPct val="100000"/>
              </a:lnSpc>
              <a:buClrTx/>
              <a:buSzPct val="100000"/>
              <a:buFont typeface="+mj-lt"/>
              <a:buAutoNum type="arabicPeriod"/>
            </a:pPr>
            <a:r>
              <a:rPr lang="en-US" altLang="en-US" dirty="0"/>
              <a:t>Run the program and view the log.</a:t>
            </a:r>
          </a:p>
          <a:p>
            <a:pPr marL="347663" indent="-347663" eaLnBrk="1" hangingPunct="1">
              <a:lnSpc>
                <a:spcPct val="100000"/>
              </a:lnSpc>
              <a:buClrTx/>
              <a:buSzPct val="100000"/>
              <a:buFont typeface="+mj-lt"/>
              <a:buAutoNum type="arabicPeriod"/>
            </a:pPr>
            <a:r>
              <a:rPr lang="en-US" altLang="en-US" dirty="0"/>
              <a:t>How many observations were read by the PROC PRINT step?</a:t>
            </a:r>
            <a:endParaRPr lang="en-US" altLang="en-US" dirty="0">
              <a:solidFill>
                <a:schemeClr val="tx1"/>
              </a:solidFill>
            </a:endParaRPr>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r>
              <a:rPr lang="en-US" altLang="en-US">
                <a:solidFill>
                  <a:schemeClr val="tx2"/>
                </a:solidFill>
                <a:latin typeface="Calibri" panose="020F0502020204030204" pitchFamily="34" charset="0"/>
              </a:rPr>
              <a:t>1.03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prstGeom prst="rect">
            <a:avLst/>
          </a:prstGeom>
        </p:spPr>
        <p:txBody>
          <a:bodyPr/>
          <a:lstStyle/>
          <a:p>
            <a:pPr>
              <a:buClrTx/>
              <a:buSzPct val="100000"/>
            </a:pPr>
            <a:r>
              <a:rPr lang="en-US" altLang="en-US" dirty="0">
                <a:solidFill>
                  <a:schemeClr val="tx1"/>
                </a:solidFill>
              </a:rPr>
              <a:t>Open </a:t>
            </a:r>
            <a:r>
              <a:rPr lang="en-US" altLang="en-US" b="1" dirty="0">
                <a:solidFill>
                  <a:schemeClr val="tx1"/>
                </a:solidFill>
              </a:rPr>
              <a:t>p101a03.sas</a:t>
            </a:r>
            <a:r>
              <a:rPr lang="en-US" altLang="en-US" dirty="0">
                <a:solidFill>
                  <a:schemeClr val="tx1"/>
                </a:solidFill>
              </a:rPr>
              <a:t> from the </a:t>
            </a:r>
            <a:r>
              <a:rPr lang="en-US" altLang="en-US" b="1" dirty="0">
                <a:solidFill>
                  <a:schemeClr val="tx1"/>
                </a:solidFill>
              </a:rPr>
              <a:t>activities</a:t>
            </a:r>
            <a:r>
              <a:rPr lang="en-US" altLang="en-US" dirty="0">
                <a:solidFill>
                  <a:schemeClr val="tx1"/>
                </a:solidFill>
              </a:rPr>
              <a:t> </a:t>
            </a:r>
            <a:r>
              <a:rPr lang="en-US" altLang="en-US" dirty="0"/>
              <a:t>folder and perform the following tasks:</a:t>
            </a:r>
            <a:endParaRPr lang="en-US" altLang="en-US" dirty="0">
              <a:solidFill>
                <a:schemeClr val="tx1"/>
              </a:solidFill>
            </a:endParaRPr>
          </a:p>
          <a:p>
            <a:pPr marL="347663" indent="-347663" eaLnBrk="1" hangingPunct="1">
              <a:lnSpc>
                <a:spcPct val="100000"/>
              </a:lnSpc>
              <a:buClrTx/>
              <a:buSzPct val="100000"/>
              <a:buFont typeface="+mj-lt"/>
              <a:buAutoNum type="arabicPeriod"/>
            </a:pPr>
            <a:r>
              <a:rPr lang="en-US" altLang="en-US" dirty="0"/>
              <a:t>View the code. How many steps are in the program?</a:t>
            </a:r>
            <a:br>
              <a:rPr lang="en-US" altLang="en-US" dirty="0"/>
            </a:br>
            <a:r>
              <a:rPr lang="en-US" altLang="en-US" b="1" dirty="0"/>
              <a:t>There are three steps: one DATA step and two PROC steps.</a:t>
            </a:r>
          </a:p>
          <a:p>
            <a:pPr marL="347663" indent="-347663" eaLnBrk="1" hangingPunct="1">
              <a:lnSpc>
                <a:spcPct val="100000"/>
              </a:lnSpc>
              <a:buClrTx/>
              <a:buSzPct val="100000"/>
              <a:buFont typeface="+mj-lt"/>
              <a:buAutoNum type="arabicPeriod"/>
            </a:pPr>
            <a:r>
              <a:rPr lang="en-US" altLang="en-US" dirty="0">
                <a:solidFill>
                  <a:schemeClr val="tx1"/>
                </a:solidFill>
              </a:rPr>
              <a:t>How many statements are in the PROC PRINT step?</a:t>
            </a:r>
            <a:br>
              <a:rPr lang="en-US" altLang="en-US" dirty="0"/>
            </a:br>
            <a:r>
              <a:rPr lang="en-US" altLang="en-US" b="1" dirty="0">
                <a:solidFill>
                  <a:schemeClr val="tx1"/>
                </a:solidFill>
              </a:rPr>
              <a:t>four statements</a:t>
            </a:r>
          </a:p>
          <a:p>
            <a:pPr marL="347663" indent="-347663" eaLnBrk="1" hangingPunct="1">
              <a:lnSpc>
                <a:spcPct val="100000"/>
              </a:lnSpc>
              <a:buClrTx/>
              <a:buSzPct val="100000"/>
              <a:buFont typeface="+mj-lt"/>
              <a:buAutoNum type="arabicPeriod"/>
            </a:pPr>
            <a:r>
              <a:rPr lang="en-US" altLang="en-US" dirty="0"/>
              <a:t>How many global statements are in the program?</a:t>
            </a:r>
            <a:br>
              <a:rPr lang="en-US" altLang="en-US" dirty="0"/>
            </a:br>
            <a:r>
              <a:rPr lang="en-US" altLang="en-US" b="1" dirty="0"/>
              <a:t>three TITLE statements</a:t>
            </a:r>
          </a:p>
          <a:p>
            <a:pPr marL="347663" indent="-347663" eaLnBrk="1" hangingPunct="1">
              <a:lnSpc>
                <a:spcPct val="100000"/>
              </a:lnSpc>
              <a:buClrTx/>
              <a:buSzPct val="100000"/>
              <a:buFont typeface="+mj-lt"/>
              <a:buAutoNum type="arabicPeriod"/>
            </a:pPr>
            <a:r>
              <a:rPr lang="en-US" altLang="en-US" dirty="0">
                <a:solidFill>
                  <a:schemeClr val="tx1"/>
                </a:solidFill>
              </a:rPr>
              <a:t>Run the program and view the log</a:t>
            </a:r>
            <a:r>
              <a:rPr lang="en-US" altLang="en-US" dirty="0"/>
              <a:t>.</a:t>
            </a:r>
            <a:endParaRPr lang="en-US" altLang="en-US" dirty="0">
              <a:solidFill>
                <a:schemeClr val="tx1"/>
              </a:solidFill>
            </a:endParaRPr>
          </a:p>
          <a:p>
            <a:pPr marL="347663" indent="-347663" eaLnBrk="1" hangingPunct="1">
              <a:lnSpc>
                <a:spcPct val="100000"/>
              </a:lnSpc>
              <a:buClrTx/>
              <a:buSzPct val="100000"/>
              <a:buFont typeface="+mj-lt"/>
              <a:buAutoNum type="arabicPeriod"/>
            </a:pPr>
            <a:r>
              <a:rPr lang="en-US" altLang="en-US" dirty="0">
                <a:solidFill>
                  <a:schemeClr val="tx1"/>
                </a:solidFill>
              </a:rPr>
              <a:t>How many observations were read by the PROC PRINT step?</a:t>
            </a:r>
            <a:br>
              <a:rPr lang="en-US" altLang="en-US" dirty="0">
                <a:solidFill>
                  <a:schemeClr val="tx1"/>
                </a:solidFill>
              </a:rPr>
            </a:br>
            <a:r>
              <a:rPr lang="en-US" altLang="en-US" b="1" dirty="0">
                <a:solidFill>
                  <a:schemeClr val="tx1"/>
                </a:solidFill>
              </a:rPr>
              <a:t>11 observations</a:t>
            </a:r>
          </a:p>
        </p:txBody>
      </p:sp>
    </p:spTree>
    <p:custDataLst>
      <p:tags r:id="rId1"/>
    </p:custDataLst>
    <p:extLst>
      <p:ext uri="{BB962C8B-B14F-4D97-AF65-F5344CB8AC3E}">
        <p14:creationId xmlns:p14="http://schemas.microsoft.com/office/powerpoint/2010/main" val="10329780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 Syntax: Format</a:t>
            </a:r>
          </a:p>
        </p:txBody>
      </p:sp>
      <p:sp>
        <p:nvSpPr>
          <p:cNvPr id="12" name="Oval Callout 11"/>
          <p:cNvSpPr/>
          <p:nvPr/>
        </p:nvSpPr>
        <p:spPr>
          <a:xfrm>
            <a:off x="6291072" y="2139696"/>
            <a:ext cx="2688336" cy="156362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Formatting makes your code easier</a:t>
            </a:r>
            <a:br>
              <a:rPr lang="en-US" sz="1800" dirty="0"/>
            </a:br>
            <a:r>
              <a:rPr lang="en-US" sz="1800" dirty="0"/>
              <a:t>to read and understand.</a:t>
            </a:r>
          </a:p>
        </p:txBody>
      </p:sp>
      <p:sp>
        <p:nvSpPr>
          <p:cNvPr id="15" name="TextBox 14"/>
          <p:cNvSpPr txBox="1"/>
          <p:nvPr>
            <p:custDataLst>
              <p:tags r:id="rId1"/>
            </p:custDataLst>
          </p:nvPr>
        </p:nvSpPr>
        <p:spPr>
          <a:xfrm>
            <a:off x="1828800" y="1047750"/>
            <a:ext cx="5004575" cy="65043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myclass;set sashelp.class;run;</a:t>
            </a:r>
          </a:p>
          <a:p>
            <a:pPr>
              <a:lnSpc>
                <a:spcPct val="85000"/>
              </a:lnSpc>
            </a:pPr>
            <a:r>
              <a:rPr lang="en-US" sz="1800" b="1" dirty="0">
                <a:latin typeface="Courier New" panose="02070309020205020404" pitchFamily="49" charset="0"/>
              </a:rPr>
              <a:t>proc print data=myclass;run;</a:t>
            </a:r>
          </a:p>
        </p:txBody>
      </p:sp>
      <p:sp>
        <p:nvSpPr>
          <p:cNvPr id="16" name="TextBox 15"/>
          <p:cNvSpPr txBox="1"/>
          <p:nvPr>
            <p:custDataLst>
              <p:tags r:id="rId2"/>
            </p:custDataLst>
          </p:nvPr>
        </p:nvSpPr>
        <p:spPr>
          <a:xfrm>
            <a:off x="1828800" y="1946064"/>
            <a:ext cx="3488134" cy="1602618"/>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run;</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proc print data=myclass;</a:t>
            </a:r>
          </a:p>
          <a:p>
            <a:pPr>
              <a:lnSpc>
                <a:spcPct val="85000"/>
              </a:lnSpc>
            </a:pPr>
            <a:r>
              <a:rPr lang="en-US" sz="1800" b="1" dirty="0">
                <a:latin typeface="Courier New" panose="02070309020205020404" pitchFamily="49" charset="0"/>
              </a:rPr>
              <a:t>run;</a:t>
            </a:r>
          </a:p>
        </p:txBody>
      </p:sp>
      <p:sp>
        <p:nvSpPr>
          <p:cNvPr id="17" name="TextBox 16"/>
          <p:cNvSpPr txBox="1"/>
          <p:nvPr/>
        </p:nvSpPr>
        <p:spPr>
          <a:xfrm>
            <a:off x="630936" y="1372967"/>
            <a:ext cx="1078612" cy="917862"/>
          </a:xfrm>
          <a:prstGeom prst="rect">
            <a:avLst/>
          </a:prstGeom>
          <a:solidFill>
            <a:srgbClr val="D7EAA0"/>
          </a:solidFill>
          <a:ln>
            <a:solidFill>
              <a:schemeClr val="tx1"/>
            </a:solidFill>
          </a:ln>
        </p:spPr>
        <p:txBody>
          <a:bodyPr wrap="square" rtlCol="0">
            <a:spAutoFit/>
          </a:bodyPr>
          <a:lstStyle/>
          <a:p>
            <a:pPr algn="ctr"/>
            <a:r>
              <a:rPr lang="en-US" dirty="0"/>
              <a:t>T</a:t>
            </a:r>
            <a:r>
              <a:rPr lang="en-US" sz="1800" dirty="0"/>
              <a:t>hese are the same to SAS.</a:t>
            </a:r>
          </a:p>
        </p:txBody>
      </p:sp>
      <p:sp>
        <p:nvSpPr>
          <p:cNvPr id="8" name="Freeform 12">
            <a:extLst>
              <a:ext uri="{FF2B5EF4-FFF2-40B4-BE49-F238E27FC236}">
                <a16:creationId xmlns:a16="http://schemas.microsoft.com/office/drawing/2014/main" id="{08047A6D-209C-4D98-B801-372B18D5AC5A}"/>
              </a:ext>
            </a:extLst>
          </p:cNvPr>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4006401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 Syntax: Case</a:t>
            </a:r>
          </a:p>
        </p:txBody>
      </p:sp>
      <p:sp>
        <p:nvSpPr>
          <p:cNvPr id="16" name="TextBox 15"/>
          <p:cNvSpPr txBox="1"/>
          <p:nvPr>
            <p:custDataLst>
              <p:tags r:id="rId1"/>
            </p:custDataLst>
          </p:nvPr>
        </p:nvSpPr>
        <p:spPr>
          <a:xfrm>
            <a:off x="1826830" y="1047750"/>
            <a:ext cx="3350276"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under13;</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where AGE&lt;13;</a:t>
            </a:r>
          </a:p>
          <a:p>
            <a:pPr>
              <a:lnSpc>
                <a:spcPct val="85000"/>
              </a:lnSpc>
            </a:pPr>
            <a:r>
              <a:rPr lang="en-US" sz="1800" b="1" dirty="0">
                <a:solidFill>
                  <a:srgbClr val="00B050"/>
                </a:solidFill>
                <a:latin typeface="Courier New" panose="02070309020205020404" pitchFamily="49" charset="0"/>
              </a:rPr>
              <a:t>    </a:t>
            </a:r>
            <a:r>
              <a:rPr lang="en-US" sz="1800" b="1" dirty="0">
                <a:latin typeface="Courier New" panose="02070309020205020404" pitchFamily="49" charset="0"/>
              </a:rPr>
              <a:t>drop heIGht Weight;</a:t>
            </a:r>
          </a:p>
          <a:p>
            <a:pPr>
              <a:lnSpc>
                <a:spcPct val="85000"/>
              </a:lnSpc>
            </a:pPr>
            <a:r>
              <a:rPr lang="en-US" sz="1800" b="1" dirty="0">
                <a:latin typeface="Courier New" panose="02070309020205020404" pitchFamily="49" charset="0"/>
              </a:rPr>
              <a:t>run;</a:t>
            </a:r>
          </a:p>
        </p:txBody>
      </p:sp>
      <p:sp>
        <p:nvSpPr>
          <p:cNvPr id="9" name="Line Callout 1 8"/>
          <p:cNvSpPr/>
          <p:nvPr/>
        </p:nvSpPr>
        <p:spPr>
          <a:xfrm>
            <a:off x="5657149" y="2086945"/>
            <a:ext cx="2114203" cy="813749"/>
          </a:xfrm>
          <a:prstGeom prst="borderCallout1">
            <a:avLst>
              <a:gd name="adj1" fmla="val 18750"/>
              <a:gd name="adj2" fmla="val 0"/>
              <a:gd name="adj3" fmla="val -2399"/>
              <a:gd name="adj4" fmla="val -4590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U</a:t>
            </a:r>
            <a:r>
              <a:rPr lang="en-US" sz="1800" dirty="0">
                <a:solidFill>
                  <a:srgbClr val="000000"/>
                </a:solidFill>
              </a:rPr>
              <a:t>nquoted values can be in any case.</a:t>
            </a:r>
          </a:p>
        </p:txBody>
      </p:sp>
      <p:sp>
        <p:nvSpPr>
          <p:cNvPr id="6" name="Rectangle 19"/>
          <p:cNvSpPr>
            <a:spLocks noChangeArrowheads="1"/>
          </p:cNvSpPr>
          <p:nvPr/>
        </p:nvSpPr>
        <p:spPr bwMode="auto">
          <a:xfrm>
            <a:off x="3225593" y="1606590"/>
            <a:ext cx="512687" cy="230189"/>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7" name="Rectangle 19"/>
          <p:cNvSpPr>
            <a:spLocks noChangeArrowheads="1"/>
          </p:cNvSpPr>
          <p:nvPr/>
        </p:nvSpPr>
        <p:spPr bwMode="auto">
          <a:xfrm>
            <a:off x="3058210" y="1836779"/>
            <a:ext cx="1896394" cy="250166"/>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Tree>
    <p:extLst>
      <p:ext uri="{BB962C8B-B14F-4D97-AF65-F5344CB8AC3E}">
        <p14:creationId xmlns:p14="http://schemas.microsoft.com/office/powerpoint/2010/main" val="56011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 Syntax: Comments</a:t>
            </a:r>
          </a:p>
        </p:txBody>
      </p:sp>
      <p:sp>
        <p:nvSpPr>
          <p:cNvPr id="16" name="TextBox 15"/>
          <p:cNvSpPr txBox="1"/>
          <p:nvPr>
            <p:custDataLst>
              <p:tags r:id="rId1"/>
            </p:custDataLst>
          </p:nvPr>
        </p:nvSpPr>
        <p:spPr>
          <a:xfrm>
            <a:off x="1828800" y="1055251"/>
            <a:ext cx="3763851"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8000"/>
                </a:solidFill>
                <a:latin typeface="Courier New" panose="02070309020205020404" pitchFamily="49" charset="0"/>
              </a:rPr>
              <a:t>/* students under 13 yo */</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data under13;</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set sashelp.class;</a:t>
            </a:r>
          </a:p>
          <a:p>
            <a:pPr>
              <a:lnSpc>
                <a:spcPct val="85000"/>
              </a:lnSpc>
            </a:pPr>
            <a:r>
              <a:rPr lang="en-US" sz="1800" b="1" dirty="0">
                <a:latin typeface="Courier New" panose="02070309020205020404" pitchFamily="49" charset="0"/>
              </a:rPr>
              <a:t>    where Age&lt;13;</a:t>
            </a:r>
          </a:p>
          <a:p>
            <a:pPr>
              <a:lnSpc>
                <a:spcPct val="85000"/>
              </a:lnSpc>
            </a:pPr>
            <a:r>
              <a:rPr lang="en-US" sz="1800" b="1" dirty="0">
                <a:latin typeface="Courier New" panose="02070309020205020404" pitchFamily="49" charset="0"/>
              </a:rPr>
              <a:t>    </a:t>
            </a:r>
            <a:r>
              <a:rPr lang="en-US" sz="1800" b="1" dirty="0">
                <a:solidFill>
                  <a:srgbClr val="008000"/>
                </a:solidFill>
                <a:latin typeface="Courier New" panose="02070309020205020404" pitchFamily="49" charset="0"/>
              </a:rPr>
              <a:t>*drop Height </a:t>
            </a:r>
            <a:r>
              <a:rPr lang="en-US" b="1" dirty="0">
                <a:solidFill>
                  <a:srgbClr val="008000"/>
                </a:solidFill>
                <a:latin typeface="Courier New" panose="02070309020205020404" pitchFamily="49" charset="0"/>
              </a:rPr>
              <a:t>W</a:t>
            </a:r>
            <a:r>
              <a:rPr lang="en-US" sz="1800" b="1" dirty="0">
                <a:solidFill>
                  <a:srgbClr val="008000"/>
                </a:solidFill>
                <a:latin typeface="Courier New" panose="02070309020205020404" pitchFamily="49" charset="0"/>
              </a:rPr>
              <a:t>eight;</a:t>
            </a:r>
          </a:p>
          <a:p>
            <a:pPr>
              <a:lnSpc>
                <a:spcPct val="85000"/>
              </a:lnSpc>
            </a:pPr>
            <a:r>
              <a:rPr lang="en-US" sz="1800" b="1" dirty="0">
                <a:latin typeface="Courier New" panose="02070309020205020404" pitchFamily="49" charset="0"/>
              </a:rPr>
              <a:t>run;</a:t>
            </a:r>
          </a:p>
        </p:txBody>
      </p:sp>
      <p:sp>
        <p:nvSpPr>
          <p:cNvPr id="8" name="Line Callout 1 7"/>
          <p:cNvSpPr/>
          <p:nvPr/>
        </p:nvSpPr>
        <p:spPr>
          <a:xfrm>
            <a:off x="6280996" y="847926"/>
            <a:ext cx="2041266" cy="868702"/>
          </a:xfrm>
          <a:prstGeom prst="borderCallout1">
            <a:avLst>
              <a:gd name="adj1" fmla="val 18750"/>
              <a:gd name="adj2" fmla="val 0"/>
              <a:gd name="adj3" fmla="val 47601"/>
              <a:gd name="adj4" fmla="val -4224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comments out everything between /* and */</a:t>
            </a:r>
          </a:p>
        </p:txBody>
      </p:sp>
      <p:sp>
        <p:nvSpPr>
          <p:cNvPr id="9" name="Line Callout 1 8"/>
          <p:cNvSpPr/>
          <p:nvPr/>
        </p:nvSpPr>
        <p:spPr>
          <a:xfrm>
            <a:off x="2630487" y="3099791"/>
            <a:ext cx="2141584" cy="1230585"/>
          </a:xfrm>
          <a:prstGeom prst="borderCallout1">
            <a:avLst>
              <a:gd name="adj1" fmla="val 173"/>
              <a:gd name="adj2" fmla="val 30381"/>
              <a:gd name="adj3" fmla="val -39413"/>
              <a:gd name="adj4" fmla="val 1226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comments out a single statement ending in a semicolon</a:t>
            </a:r>
          </a:p>
        </p:txBody>
      </p:sp>
      <p:sp>
        <p:nvSpPr>
          <p:cNvPr id="6" name="Oval Callout 5"/>
          <p:cNvSpPr/>
          <p:nvPr/>
        </p:nvSpPr>
        <p:spPr>
          <a:xfrm>
            <a:off x="6291072" y="2139696"/>
            <a:ext cx="2688336" cy="156362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Comments are ignored when a program executes.</a:t>
            </a:r>
          </a:p>
        </p:txBody>
      </p:sp>
      <p:sp>
        <p:nvSpPr>
          <p:cNvPr id="10" name="Freeform 12">
            <a:extLst>
              <a:ext uri="{FF2B5EF4-FFF2-40B4-BE49-F238E27FC236}">
                <a16:creationId xmlns:a16="http://schemas.microsoft.com/office/drawing/2014/main" id="{37604584-638F-4E09-A686-4690A5D4A912}"/>
              </a:ext>
            </a:extLst>
          </p:cNvPr>
          <p:cNvSpPr>
            <a:spLocks noChangeAspect="1" noEditPoints="1"/>
          </p:cNvSpPr>
          <p:nvPr/>
        </p:nvSpPr>
        <p:spPr bwMode="auto">
          <a:xfrm>
            <a:off x="6277539"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792175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Understanding SAS Program Syntax</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examining program statements, improving program spacing, and adding comments.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p101d02</a:t>
            </a:r>
          </a:p>
        </p:txBody>
      </p:sp>
    </p:spTree>
    <p:custDataLst>
      <p:tags r:id="rId1"/>
    </p:custDataLst>
    <p:extLst>
      <p:ext uri="{BB962C8B-B14F-4D97-AF65-F5344CB8AC3E}">
        <p14:creationId xmlns:p14="http://schemas.microsoft.com/office/powerpoint/2010/main" val="1088013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and Resolving Syntax Errors</a:t>
            </a:r>
          </a:p>
        </p:txBody>
      </p:sp>
      <p:sp>
        <p:nvSpPr>
          <p:cNvPr id="8" name="TextBox 7"/>
          <p:cNvSpPr txBox="1"/>
          <p:nvPr/>
        </p:nvSpPr>
        <p:spPr>
          <a:xfrm>
            <a:off x="2792400" y="1259963"/>
            <a:ext cx="1189181" cy="646331"/>
          </a:xfrm>
          <a:prstGeom prst="rect">
            <a:avLst/>
          </a:prstGeom>
          <a:solidFill>
            <a:srgbClr val="D7EAA0"/>
          </a:solidFill>
          <a:ln>
            <a:solidFill>
              <a:schemeClr val="tx1"/>
            </a:solidFill>
          </a:ln>
        </p:spPr>
        <p:txBody>
          <a:bodyPr wrap="square" rtlCol="0">
            <a:spAutoFit/>
          </a:bodyPr>
          <a:lstStyle/>
          <a:p>
            <a:pPr algn="ctr"/>
            <a:r>
              <a:rPr lang="en-US" sz="1800" dirty="0">
                <a:solidFill>
                  <a:srgbClr val="000000"/>
                </a:solidFill>
              </a:rPr>
              <a:t>syntax errors</a:t>
            </a:r>
          </a:p>
        </p:txBody>
      </p:sp>
      <p:sp>
        <p:nvSpPr>
          <p:cNvPr id="10" name="Oval 9"/>
          <p:cNvSpPr/>
          <p:nvPr/>
        </p:nvSpPr>
        <p:spPr>
          <a:xfrm>
            <a:off x="956528" y="1190713"/>
            <a:ext cx="1550567" cy="1092173"/>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b="1" dirty="0">
                <a:solidFill>
                  <a:schemeClr val="bg1"/>
                </a:solidFill>
              </a:rPr>
              <a:t>misspelled keywords</a:t>
            </a:r>
          </a:p>
        </p:txBody>
      </p:sp>
      <p:sp>
        <p:nvSpPr>
          <p:cNvPr id="11" name="Oval 10"/>
          <p:cNvSpPr/>
          <p:nvPr/>
        </p:nvSpPr>
        <p:spPr>
          <a:xfrm>
            <a:off x="621193" y="2624505"/>
            <a:ext cx="1550567" cy="1092173"/>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b="1" dirty="0">
                <a:solidFill>
                  <a:schemeClr val="bg1"/>
                </a:solidFill>
              </a:rPr>
              <a:t>missing semicolon</a:t>
            </a:r>
          </a:p>
        </p:txBody>
      </p:sp>
      <p:sp>
        <p:nvSpPr>
          <p:cNvPr id="12" name="Oval 11"/>
          <p:cNvSpPr/>
          <p:nvPr/>
        </p:nvSpPr>
        <p:spPr>
          <a:xfrm>
            <a:off x="1836424" y="1975543"/>
            <a:ext cx="1550567" cy="1092173"/>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b="1" dirty="0">
                <a:solidFill>
                  <a:schemeClr val="bg1"/>
                </a:solidFill>
              </a:rPr>
              <a:t>unmatched quotation</a:t>
            </a:r>
            <a:br>
              <a:rPr lang="en-US" sz="1600" b="1" dirty="0">
                <a:solidFill>
                  <a:schemeClr val="bg1"/>
                </a:solidFill>
              </a:rPr>
            </a:br>
            <a:r>
              <a:rPr lang="en-US" sz="1600" b="1" dirty="0">
                <a:solidFill>
                  <a:schemeClr val="bg1"/>
                </a:solidFill>
              </a:rPr>
              <a:t>marks</a:t>
            </a:r>
          </a:p>
        </p:txBody>
      </p:sp>
      <p:sp>
        <p:nvSpPr>
          <p:cNvPr id="13" name="Oval 12"/>
          <p:cNvSpPr/>
          <p:nvPr/>
        </p:nvSpPr>
        <p:spPr>
          <a:xfrm>
            <a:off x="2146974" y="2863249"/>
            <a:ext cx="1550567" cy="1092173"/>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b="1" dirty="0">
                <a:solidFill>
                  <a:schemeClr val="bg1"/>
                </a:solidFill>
              </a:rPr>
              <a:t>invalid options</a:t>
            </a:r>
          </a:p>
        </p:txBody>
      </p:sp>
      <p:sp>
        <p:nvSpPr>
          <p:cNvPr id="4" name="Rounded Rectangle 3"/>
          <p:cNvSpPr/>
          <p:nvPr/>
        </p:nvSpPr>
        <p:spPr>
          <a:xfrm>
            <a:off x="5077768" y="1190713"/>
            <a:ext cx="2536166" cy="2636301"/>
          </a:xfrm>
          <a:prstGeom prst="roundRect">
            <a:avLst/>
          </a:pr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chemeClr val="tx1"/>
                </a:solidFill>
              </a:rPr>
              <a:t>Warning or Error message</a:t>
            </a:r>
          </a:p>
        </p:txBody>
      </p:sp>
      <p:sp>
        <p:nvSpPr>
          <p:cNvPr id="14" name="TextBox 13"/>
          <p:cNvSpPr txBox="1"/>
          <p:nvPr/>
        </p:nvSpPr>
        <p:spPr>
          <a:xfrm>
            <a:off x="5751260" y="3642348"/>
            <a:ext cx="1189181" cy="369332"/>
          </a:xfrm>
          <a:prstGeom prst="rect">
            <a:avLst/>
          </a:prstGeom>
          <a:solidFill>
            <a:srgbClr val="D7EAA0"/>
          </a:solidFill>
          <a:ln>
            <a:solidFill>
              <a:schemeClr val="tx1"/>
            </a:solidFill>
          </a:ln>
        </p:spPr>
        <p:txBody>
          <a:bodyPr wrap="square" rtlCol="0">
            <a:spAutoFit/>
          </a:bodyPr>
          <a:lstStyle/>
          <a:p>
            <a:pPr algn="ctr"/>
            <a:r>
              <a:rPr lang="en-US" sz="1800" dirty="0">
                <a:solidFill>
                  <a:srgbClr val="000000"/>
                </a:solidFill>
              </a:rPr>
              <a:t>log</a:t>
            </a:r>
          </a:p>
        </p:txBody>
      </p:sp>
      <p:sp>
        <p:nvSpPr>
          <p:cNvPr id="15" name="Shape 14"/>
          <p:cNvSpPr/>
          <p:nvPr/>
        </p:nvSpPr>
        <p:spPr>
          <a:xfrm rot="2719755">
            <a:off x="3966322" y="1210989"/>
            <a:ext cx="1956565" cy="1039205"/>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Tree>
    <p:extLst>
      <p:ext uri="{BB962C8B-B14F-4D97-AF65-F5344CB8AC3E}">
        <p14:creationId xmlns:p14="http://schemas.microsoft.com/office/powerpoint/2010/main" val="550417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41534" y="1508506"/>
            <a:ext cx="6057900" cy="584775"/>
          </a:xfrm>
        </p:spPr>
        <p:txBody>
          <a:bodyPr lIns="0" tIns="0" rIns="0" bIns="0" anchor="t" anchorCtr="0">
            <a:noAutofit/>
          </a:bodyPr>
          <a:lstStyle/>
          <a:p>
            <a:pPr algn="l"/>
            <a:r>
              <a:rPr lang="en-US" dirty="0"/>
              <a:t>Finding and Resolving Syntax Errors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finding and resolving common syntax errors.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p101d03</a:t>
            </a:r>
          </a:p>
        </p:txBody>
      </p:sp>
    </p:spTree>
    <p:custDataLst>
      <p:tags r:id="rId1"/>
    </p:custDataLst>
    <p:extLst>
      <p:ext uri="{BB962C8B-B14F-4D97-AF65-F5344CB8AC3E}">
        <p14:creationId xmlns:p14="http://schemas.microsoft.com/office/powerpoint/2010/main" val="25578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91604026"/>
              </p:ext>
            </p:extLst>
          </p:nvPr>
        </p:nvGraphicFramePr>
        <p:xfrm>
          <a:off x="808909" y="951149"/>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Tree>
    <p:extLst>
      <p:ext uri="{BB962C8B-B14F-4D97-AF65-F5344CB8AC3E}">
        <p14:creationId xmlns:p14="http://schemas.microsoft.com/office/powerpoint/2010/main" val="1574328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r>
              <a:rPr lang="en-US" altLang="en-US">
                <a:solidFill>
                  <a:schemeClr val="tx2"/>
                </a:solidFill>
                <a:latin typeface="Calibri" panose="020F0502020204030204" pitchFamily="34" charset="0"/>
              </a:rPr>
              <a:t>1.04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prstGeom prst="rect">
            <a:avLst/>
          </a:prstGeom>
        </p:spPr>
        <p:txBody>
          <a:bodyPr/>
          <a:lstStyle/>
          <a:p>
            <a:pPr>
              <a:buClrTx/>
              <a:buSzPct val="100000"/>
            </a:pPr>
            <a:r>
              <a:rPr lang="en-US" altLang="en-US" dirty="0"/>
              <a:t>Open </a:t>
            </a:r>
            <a:r>
              <a:rPr lang="en-US" altLang="en-US" b="1" dirty="0"/>
              <a:t>p101a04.sas </a:t>
            </a:r>
            <a:r>
              <a:rPr lang="en-US" altLang="en-US" dirty="0"/>
              <a:t>from the </a:t>
            </a:r>
            <a:r>
              <a:rPr lang="en-US" altLang="en-US" b="1" dirty="0"/>
              <a:t>activities</a:t>
            </a:r>
            <a:r>
              <a:rPr lang="en-US" altLang="en-US" dirty="0"/>
              <a:t> folder and perform the following tasks:</a:t>
            </a:r>
          </a:p>
          <a:p>
            <a:pPr marL="287338" indent="-287338">
              <a:buClrTx/>
              <a:buSzPct val="100000"/>
              <a:buFont typeface="+mj-lt"/>
              <a:buAutoNum type="arabicPeriod"/>
            </a:pPr>
            <a:r>
              <a:rPr lang="en-US" altLang="en-US" dirty="0"/>
              <a:t>Format the program to improve the spacing. What syntax error is detected? Fix the error and run the program.</a:t>
            </a:r>
          </a:p>
          <a:p>
            <a:pPr marL="287338" indent="-287338">
              <a:buClrTx/>
              <a:buSzPct val="100000"/>
              <a:buFont typeface="+mj-lt"/>
              <a:buAutoNum type="arabicPeriod"/>
            </a:pPr>
            <a:r>
              <a:rPr lang="en-US" altLang="en-US" dirty="0"/>
              <a:t>Read the log and identify any additional syntax errors or warnings. Correct the program and format the code again.</a:t>
            </a:r>
          </a:p>
          <a:p>
            <a:pPr marL="287338" indent="-287338">
              <a:buClrTx/>
              <a:buSzPct val="100000"/>
              <a:buFont typeface="+mj-lt"/>
              <a:buAutoNum type="arabicPeriod"/>
            </a:pPr>
            <a:r>
              <a:rPr lang="en-US" altLang="en-US" dirty="0"/>
              <a:t>Add a comment to describe the </a:t>
            </a:r>
            <a:r>
              <a:rPr lang="en-US" altLang="en-US" dirty="0">
                <a:solidFill>
                  <a:srgbClr val="000000"/>
                </a:solidFill>
              </a:rPr>
              <a:t>changes that you made</a:t>
            </a:r>
            <a:r>
              <a:rPr lang="en-US" altLang="en-US" dirty="0"/>
              <a:t> to the program.</a:t>
            </a:r>
          </a:p>
          <a:p>
            <a:pPr marL="287338" indent="-287338">
              <a:buClrTx/>
              <a:buSzPct val="100000"/>
              <a:buFont typeface="+mj-lt"/>
              <a:buAutoNum type="arabicPeriod"/>
            </a:pPr>
            <a:r>
              <a:rPr lang="en-US" altLang="en-US" dirty="0"/>
              <a:t>Run the program and examine the log and results. How many rows are in the </a:t>
            </a:r>
            <a:r>
              <a:rPr lang="en-US" altLang="en-US" b="1" dirty="0" err="1">
                <a:solidFill>
                  <a:srgbClr val="000000"/>
                </a:solidFill>
              </a:rPr>
              <a:t>canadashoes</a:t>
            </a:r>
            <a:r>
              <a:rPr lang="en-US" altLang="en-US" dirty="0"/>
              <a:t> data?</a:t>
            </a:r>
          </a:p>
        </p:txBody>
      </p:sp>
      <p:sp>
        <p:nvSpPr>
          <p:cNvPr id="3" name="TextBox 2"/>
          <p:cNvSpPr txBox="1"/>
          <p:nvPr>
            <p:custDataLst>
              <p:tags r:id="rId2"/>
            </p:custDataLst>
          </p:nvPr>
        </p:nvSpPr>
        <p:spPr>
          <a:xfrm>
            <a:off x="3521491" y="3321433"/>
            <a:ext cx="5142433" cy="136716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canadashoes</a:t>
            </a:r>
            <a:r>
              <a:rPr lang="en-US" b="1" dirty="0">
                <a:latin typeface="Courier New" panose="02070309020205020404" pitchFamily="49" charset="0"/>
              </a:rPr>
              <a:t>; set sashelp.shoes;</a:t>
            </a:r>
          </a:p>
          <a:p>
            <a:pPr>
              <a:lnSpc>
                <a:spcPct val="85000"/>
              </a:lnSpc>
            </a:pPr>
            <a:r>
              <a:rPr lang="en-US" b="1" dirty="0">
                <a:latin typeface="Courier New" panose="02070309020205020404" pitchFamily="49" charset="0"/>
              </a:rPr>
              <a:t>    where region="Canada;</a:t>
            </a:r>
          </a:p>
          <a:p>
            <a:pPr>
              <a:lnSpc>
                <a:spcPct val="85000"/>
              </a:lnSpc>
            </a:pPr>
            <a:r>
              <a:rPr lang="en-US" b="1" dirty="0">
                <a:latin typeface="Courier New" panose="02070309020205020404" pitchFamily="49" charset="0"/>
              </a:rPr>
              <a:t>    Profit=</a:t>
            </a:r>
            <a:r>
              <a:rPr lang="en-US" b="1" dirty="0" err="1">
                <a:latin typeface="Courier New" panose="02070309020205020404" pitchFamily="49" charset="0"/>
              </a:rPr>
              <a:t>Sales-Returns;run</a:t>
            </a:r>
            <a:r>
              <a:rPr lang="en-US" b="1" dirty="0">
                <a:latin typeface="Courier New" panose="02070309020205020404" pitchFamily="49" charset="0"/>
              </a:rPr>
              <a:t>;</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prc print data=canadashoes;run;</a:t>
            </a:r>
          </a:p>
        </p:txBody>
      </p:sp>
    </p:spTree>
    <p:custDataLst>
      <p:tags r:id="rId1"/>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r>
              <a:rPr lang="en-US" altLang="en-US">
                <a:solidFill>
                  <a:schemeClr val="tx2"/>
                </a:solidFill>
                <a:latin typeface="Calibri" panose="020F0502020204030204" pitchFamily="34" charset="0"/>
              </a:rPr>
              <a:t>1.04 </a:t>
            </a:r>
            <a:r>
              <a:rPr altLang="en-US">
                <a:solidFill>
                  <a:schemeClr val="tx2"/>
                </a:solidFill>
                <a:latin typeface="Calibri" panose="020F0502020204030204" pitchFamily="34" charset="0"/>
              </a:rPr>
              <a:t>Activity</a:t>
            </a:r>
            <a:r>
              <a:rPr lang="en-US" altLang="en-US">
                <a:solidFill>
                  <a:schemeClr val="tx2"/>
                </a:solidFill>
                <a:latin typeface="Calibri" panose="020F0502020204030204" pitchFamily="34" charset="0"/>
              </a:rPr>
              <a:t>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4" name="Content Placeholder 3">
            <a:extLst>
              <a:ext uri="{FF2B5EF4-FFF2-40B4-BE49-F238E27FC236}">
                <a16:creationId xmlns:a16="http://schemas.microsoft.com/office/drawing/2014/main" id="{9B780656-18BC-4219-B608-0368F0A4777B}"/>
              </a:ext>
            </a:extLst>
          </p:cNvPr>
          <p:cNvSpPr>
            <a:spLocks noGrp="1"/>
          </p:cNvSpPr>
          <p:nvPr>
            <p:ph idx="1"/>
          </p:nvPr>
        </p:nvSpPr>
        <p:spPr/>
        <p:txBody>
          <a:bodyPr/>
          <a:lstStyle/>
          <a:p>
            <a:r>
              <a:rPr lang="en-US" altLang="en-US" dirty="0"/>
              <a:t>How many rows are in the </a:t>
            </a:r>
            <a:r>
              <a:rPr lang="en-US" altLang="en-US" b="1" dirty="0" err="1">
                <a:solidFill>
                  <a:srgbClr val="000000"/>
                </a:solidFill>
              </a:rPr>
              <a:t>canadashoes</a:t>
            </a:r>
            <a:r>
              <a:rPr lang="en-US" altLang="en-US" dirty="0"/>
              <a:t> data?  </a:t>
            </a:r>
            <a:r>
              <a:rPr lang="en-US" altLang="en-US" b="1" dirty="0"/>
              <a:t>37 </a:t>
            </a:r>
            <a:endParaRPr lang="en-US" b="1" dirty="0"/>
          </a:p>
        </p:txBody>
      </p:sp>
      <p:sp>
        <p:nvSpPr>
          <p:cNvPr id="6" name="TextBox 5"/>
          <p:cNvSpPr txBox="1"/>
          <p:nvPr>
            <p:custDataLst>
              <p:tags r:id="rId2"/>
            </p:custDataLst>
          </p:nvPr>
        </p:nvSpPr>
        <p:spPr>
          <a:xfrm>
            <a:off x="617074" y="1501917"/>
            <a:ext cx="4983626" cy="2769476"/>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 Unbalanced quotation mark and    </a:t>
            </a:r>
          </a:p>
          <a:p>
            <a:pPr>
              <a:lnSpc>
                <a:spcPct val="85000"/>
              </a:lnSpc>
            </a:pPr>
            <a:r>
              <a:rPr lang="en-US" b="1" dirty="0">
                <a:latin typeface="Courier New" panose="02070309020205020404" pitchFamily="49" charset="0"/>
              </a:rPr>
              <a:t>   misspelled PROC fixed.*/</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data canadashoes;</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set sashelp.shoes;</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where region="Canada";</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Profit=Sales-Returns;</a:t>
            </a:r>
          </a:p>
          <a:p>
            <a:pPr>
              <a:lnSpc>
                <a:spcPct val="85000"/>
              </a:lnSpc>
            </a:pPr>
            <a:r>
              <a:rPr lang="en-US" sz="1800" b="1" dirty="0">
                <a:latin typeface="Courier New" panose="02070309020205020404" pitchFamily="49" charset="0"/>
              </a:rPr>
              <a:t>run;</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proc print data=canadashoes;</a:t>
            </a:r>
          </a:p>
          <a:p>
            <a:pPr>
              <a:lnSpc>
                <a:spcPct val="85000"/>
              </a:lnSpc>
            </a:pPr>
            <a:r>
              <a:rPr lang="en-US" sz="1800" b="1" dirty="0">
                <a:latin typeface="Courier New" panose="02070309020205020404" pitchFamily="49" charset="0"/>
              </a:rPr>
              <a:t>run;</a:t>
            </a:r>
          </a:p>
        </p:txBody>
      </p:sp>
      <p:sp>
        <p:nvSpPr>
          <p:cNvPr id="9" name="Oval Callout 8"/>
          <p:cNvSpPr/>
          <p:nvPr/>
        </p:nvSpPr>
        <p:spPr>
          <a:xfrm>
            <a:off x="6376136" y="1927036"/>
            <a:ext cx="2688336" cy="156362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Formatting the code identifies the missing quotation mark.</a:t>
            </a:r>
          </a:p>
        </p:txBody>
      </p:sp>
      <p:sp>
        <p:nvSpPr>
          <p:cNvPr id="8" name="Rectangle 7"/>
          <p:cNvSpPr/>
          <p:nvPr>
            <p:custDataLst>
              <p:tags r:id="rId3"/>
            </p:custDataLst>
          </p:nvPr>
        </p:nvSpPr>
        <p:spPr>
          <a:xfrm>
            <a:off x="3988923" y="2756677"/>
            <a:ext cx="1365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Rectangle 10"/>
          <p:cNvSpPr/>
          <p:nvPr>
            <p:custDataLst>
              <p:tags r:id="rId4"/>
            </p:custDataLst>
          </p:nvPr>
        </p:nvSpPr>
        <p:spPr>
          <a:xfrm>
            <a:off x="705973" y="3689365"/>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Freeform 12">
            <a:extLst>
              <a:ext uri="{FF2B5EF4-FFF2-40B4-BE49-F238E27FC236}">
                <a16:creationId xmlns:a16="http://schemas.microsoft.com/office/drawing/2014/main" id="{66E0303B-1B76-4EA3-A012-56DD925CB242}"/>
              </a:ext>
            </a:extLst>
          </p:cNvPr>
          <p:cNvSpPr>
            <a:spLocks noChangeAspect="1" noEditPoints="1"/>
          </p:cNvSpPr>
          <p:nvPr/>
        </p:nvSpPr>
        <p:spPr bwMode="auto">
          <a:xfrm>
            <a:off x="6522097" y="374241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 name="Rectangle 1">
            <a:extLst>
              <a:ext uri="{FF2B5EF4-FFF2-40B4-BE49-F238E27FC236}">
                <a16:creationId xmlns:a16="http://schemas.microsoft.com/office/drawing/2014/main" id="{333F0159-296D-45CD-903E-5634958F80EA}"/>
              </a:ext>
            </a:extLst>
          </p:cNvPr>
          <p:cNvSpPr/>
          <p:nvPr>
            <p:custDataLst>
              <p:tags r:id="rId5"/>
            </p:custDataLst>
          </p:nvPr>
        </p:nvSpPr>
        <p:spPr>
          <a:xfrm>
            <a:off x="705974" y="1590817"/>
            <a:ext cx="43688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9324481A-0A29-4D36-9A82-90A14307DA0F}"/>
              </a:ext>
            </a:extLst>
          </p:cNvPr>
          <p:cNvSpPr/>
          <p:nvPr>
            <p:custDataLst>
              <p:tags r:id="rId6"/>
            </p:custDataLst>
          </p:nvPr>
        </p:nvSpPr>
        <p:spPr>
          <a:xfrm>
            <a:off x="1115549" y="1823989"/>
            <a:ext cx="32766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795002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custDataLst>
              <p:tags r:id="rId1"/>
            </p:custDataLst>
          </p:nvPr>
        </p:nvSpPr>
        <p:spPr>
          <a:xfrm>
            <a:off x="1653085" y="789677"/>
            <a:ext cx="6074569" cy="3200400"/>
          </a:xfrm>
          <a:prstGeom prst="rect">
            <a:avLst/>
          </a:prstGeom>
        </p:spPr>
        <p:txBody>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endParaRPr lang="en-US" sz="1800" dirty="0"/>
          </a:p>
        </p:txBody>
      </p:sp>
      <p:sp>
        <p:nvSpPr>
          <p:cNvPr id="2" name="Title 1"/>
          <p:cNvSpPr>
            <a:spLocks noGrp="1"/>
          </p:cNvSpPr>
          <p:nvPr>
            <p:ph type="title"/>
            <p:custDataLst>
              <p:tags r:id="rId2"/>
            </p:custDataLst>
          </p:nvPr>
        </p:nvSpPr>
        <p:spPr/>
        <p:txBody>
          <a:bodyPr/>
          <a:lstStyle/>
          <a:p>
            <a:r>
              <a:rPr lang="en-US" dirty="0"/>
              <a:t>Extending Your Learning</a:t>
            </a:r>
          </a:p>
        </p:txBody>
      </p:sp>
      <p:sp>
        <p:nvSpPr>
          <p:cNvPr id="9" name="Content Placeholder 8"/>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E270FED1-6903-45D9-89DA-62E084CA6036}"/>
              </a:ext>
            </a:extLst>
          </p:cNvPr>
          <p:cNvPicPr>
            <a:picLocks noChangeAspect="1"/>
          </p:cNvPicPr>
          <p:nvPr/>
        </p:nvPicPr>
        <p:blipFill>
          <a:blip r:embed="rId5"/>
          <a:stretch>
            <a:fillRect/>
          </a:stretch>
        </p:blipFill>
        <p:spPr>
          <a:xfrm>
            <a:off x="576262" y="1022843"/>
            <a:ext cx="7991475" cy="3204220"/>
          </a:xfrm>
          <a:prstGeom prst="rect">
            <a:avLst/>
          </a:prstGeom>
        </p:spPr>
      </p:pic>
    </p:spTree>
    <p:extLst>
      <p:ext uri="{BB962C8B-B14F-4D97-AF65-F5344CB8AC3E}">
        <p14:creationId xmlns:p14="http://schemas.microsoft.com/office/powerpoint/2010/main" val="1478487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 ...</a:t>
            </a:r>
          </a:p>
        </p:txBody>
      </p:sp>
      <p:sp>
        <p:nvSpPr>
          <p:cNvPr id="4" name="Rounded Rectangle 3"/>
          <p:cNvSpPr/>
          <p:nvPr/>
        </p:nvSpPr>
        <p:spPr>
          <a:xfrm>
            <a:off x="182268" y="1068316"/>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use point-and-click SAS Studio tasks to generate code?</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8316"/>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learn about using Enterprise Guide tasks to generate code?</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6856" y="1068316"/>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4864" tIns="88900" rIns="54864" bIns="88900" numCol="1" spcCol="0" rtlCol="0" fromWordArt="0" anchor="ctr" anchorCtr="0" forceAA="0" compatLnSpc="1">
            <a:prstTxWarp prst="textNoShape">
              <a:avLst/>
            </a:prstTxWarp>
            <a:noAutofit/>
          </a:bodyPr>
          <a:lstStyle/>
          <a:p>
            <a:pPr algn="ctr"/>
            <a:r>
              <a:rPr lang="en-US" sz="2000" b="1" dirty="0"/>
              <a:t>. . . use the SAS windowing environment in this class?</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551479" y="2437521"/>
            <a:ext cx="2096219" cy="1169551"/>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Watch the video </a:t>
            </a:r>
            <a:r>
              <a:rPr lang="en-US" sz="1400" dirty="0">
                <a:hlinkClick r:id="rId3"/>
              </a:rPr>
              <a:t>Getting Started with SAS Studio</a:t>
            </a:r>
            <a:r>
              <a:rPr lang="en-US" sz="1400" dirty="0"/>
              <a:t>.</a:t>
            </a:r>
          </a:p>
          <a:p>
            <a:pPr marL="173038" indent="-173038">
              <a:buFont typeface="Arial" panose="020B0604020202020204" pitchFamily="34" charset="0"/>
              <a:buChar char="•"/>
            </a:pPr>
            <a:r>
              <a:rPr lang="en-US" sz="1400" dirty="0"/>
              <a:t>View additional free video tutorials on </a:t>
            </a:r>
            <a:r>
              <a:rPr lang="en-US" sz="1400" dirty="0">
                <a:hlinkClick r:id="rId4"/>
              </a:rPr>
              <a:t>using SAS Studio tasks</a:t>
            </a:r>
            <a:r>
              <a:rPr lang="en-US" sz="1400" dirty="0"/>
              <a:t>.</a:t>
            </a:r>
          </a:p>
        </p:txBody>
      </p:sp>
      <p:sp>
        <p:nvSpPr>
          <p:cNvPr id="9" name="TextBox 8"/>
          <p:cNvSpPr txBox="1"/>
          <p:nvPr/>
        </p:nvSpPr>
        <p:spPr>
          <a:xfrm>
            <a:off x="3362596" y="2437521"/>
            <a:ext cx="2423160" cy="1384995"/>
          </a:xfrm>
          <a:prstGeom prst="rect">
            <a:avLst/>
          </a:prstGeom>
          <a:solidFill>
            <a:schemeClr val="bg1"/>
          </a:solidFill>
          <a:ln>
            <a:solidFill>
              <a:schemeClr val="tx1"/>
            </a:solidFill>
          </a:ln>
        </p:spPr>
        <p:txBody>
          <a:bodyPr wrap="square" rIns="45720" rtlCol="0">
            <a:spAutoFit/>
          </a:bodyPr>
          <a:lstStyle/>
          <a:p>
            <a:pPr marL="173038" indent="-173038">
              <a:buFont typeface="Arial" panose="020B0604020202020204" pitchFamily="34" charset="0"/>
              <a:buChar char="•"/>
            </a:pPr>
            <a:r>
              <a:rPr lang="en-US" sz="1400" dirty="0"/>
              <a:t>Watch the video </a:t>
            </a:r>
            <a:r>
              <a:rPr lang="en-US" sz="1400" dirty="0">
                <a:hlinkClick r:id="rId5"/>
              </a:rPr>
              <a:t>Writing and Submitting SAS Code: Choosing an Editor</a:t>
            </a:r>
            <a:r>
              <a:rPr lang="en-US" sz="1400" dirty="0"/>
              <a:t>.</a:t>
            </a:r>
          </a:p>
          <a:p>
            <a:pPr marL="173038" indent="-173038">
              <a:buFont typeface="Arial" panose="020B0604020202020204" pitchFamily="34" charset="0"/>
              <a:buChar char="•"/>
            </a:pPr>
            <a:r>
              <a:rPr lang="en-US" sz="1400" dirty="0"/>
              <a:t>Complete the SAS windowing environment activity on the Extended Learning Page.</a:t>
            </a:r>
          </a:p>
        </p:txBody>
      </p:sp>
      <p:sp>
        <p:nvSpPr>
          <p:cNvPr id="10" name="TextBox 9"/>
          <p:cNvSpPr txBox="1"/>
          <p:nvPr/>
        </p:nvSpPr>
        <p:spPr>
          <a:xfrm>
            <a:off x="6498279" y="2437521"/>
            <a:ext cx="2096219" cy="1600438"/>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Visit the </a:t>
            </a:r>
            <a:r>
              <a:rPr lang="en-US" sz="1400" dirty="0">
                <a:hlinkClick r:id="rId6"/>
              </a:rPr>
              <a:t>Learn SAS Enterprise Guide</a:t>
            </a:r>
            <a:r>
              <a:rPr lang="en-US" sz="1400" dirty="0"/>
              <a:t> page for videos, tutorials, and training</a:t>
            </a:r>
            <a:r>
              <a:rPr lang="en-US" sz="1400" dirty="0">
                <a:sym typeface="Wingdings" panose="05000000000000000000" pitchFamily="2" charset="2"/>
              </a:rPr>
              <a:t>. </a:t>
            </a:r>
          </a:p>
          <a:p>
            <a:pPr marL="173038" indent="-173038">
              <a:buFont typeface="Arial" panose="020B0604020202020204" pitchFamily="34" charset="0"/>
              <a:buChar char="•"/>
            </a:pPr>
            <a:r>
              <a:rPr lang="en-US" sz="1400" dirty="0">
                <a:sym typeface="Wingdings" panose="05000000000000000000" pitchFamily="2" charset="2"/>
              </a:rPr>
              <a:t>Take </a:t>
            </a:r>
            <a:r>
              <a:rPr lang="en-US" sz="1400" dirty="0"/>
              <a:t>the </a:t>
            </a:r>
            <a:r>
              <a:rPr lang="en-US" sz="1400" dirty="0">
                <a:hlinkClick r:id="rId7"/>
              </a:rPr>
              <a:t>SAS Enterprise Guide 1: Querying and Reporting</a:t>
            </a:r>
            <a:r>
              <a:rPr lang="en-US" sz="1400" dirty="0"/>
              <a:t> course.</a:t>
            </a:r>
            <a:endParaRPr lang="en-US" dirty="0"/>
          </a:p>
        </p:txBody>
      </p:sp>
    </p:spTree>
    <p:extLst>
      <p:ext uri="{BB962C8B-B14F-4D97-AF65-F5344CB8AC3E}">
        <p14:creationId xmlns:p14="http://schemas.microsoft.com/office/powerpoint/2010/main" val="3156701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 ...</a:t>
            </a:r>
          </a:p>
          <a:p>
            <a:endParaRPr lang="en-US" dirty="0"/>
          </a:p>
        </p:txBody>
      </p:sp>
      <p:sp>
        <p:nvSpPr>
          <p:cNvPr id="4" name="Rounded Rectangle 3"/>
          <p:cNvSpPr/>
          <p:nvPr/>
        </p:nvSpPr>
        <p:spPr>
          <a:xfrm>
            <a:off x="182880" y="1068316"/>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use Jupyter Notebook to submit code to SAS?</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8316"/>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integrate open source languages with SAS?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7378" y="1068316"/>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write code to take advantage of cloud-enabled SAS Viya?</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552091" y="2437521"/>
            <a:ext cx="2096219" cy="1600438"/>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Read the blog post </a:t>
            </a:r>
            <a:r>
              <a:rPr lang="en-US" sz="1400" dirty="0">
                <a:hlinkClick r:id="rId3"/>
              </a:rPr>
              <a:t>How to run SAS programs in Jupyter Notebook</a:t>
            </a:r>
            <a:r>
              <a:rPr lang="en-US" sz="1400" dirty="0"/>
              <a:t>.</a:t>
            </a:r>
          </a:p>
          <a:p>
            <a:pPr marL="173038" indent="-173038">
              <a:buFont typeface="Arial" panose="020B0604020202020204" pitchFamily="34" charset="0"/>
              <a:buChar char="•"/>
            </a:pPr>
            <a:r>
              <a:rPr lang="en-US" sz="1400" dirty="0"/>
              <a:t>Read the instructions and download Jupyter kernel for SAS on the </a:t>
            </a:r>
            <a:r>
              <a:rPr lang="en-US" sz="1400" dirty="0">
                <a:hlinkClick r:id="rId4"/>
              </a:rPr>
              <a:t>SAS github page</a:t>
            </a:r>
            <a:r>
              <a:rPr lang="en-US" sz="1400" dirty="0"/>
              <a:t>.</a:t>
            </a:r>
          </a:p>
        </p:txBody>
      </p:sp>
      <p:sp>
        <p:nvSpPr>
          <p:cNvPr id="9" name="TextBox 8"/>
          <p:cNvSpPr txBox="1"/>
          <p:nvPr/>
        </p:nvSpPr>
        <p:spPr>
          <a:xfrm>
            <a:off x="3315602" y="2437521"/>
            <a:ext cx="2518192" cy="1600438"/>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Watch the video </a:t>
            </a:r>
            <a:r>
              <a:rPr lang="en-US" sz="1400" dirty="0">
                <a:hlinkClick r:id="rId5"/>
              </a:rPr>
              <a:t>An Introduction to SAS Viya Programming for SAS 9 Programmers</a:t>
            </a:r>
            <a:r>
              <a:rPr lang="en-US" sz="1400" dirty="0"/>
              <a:t>. </a:t>
            </a:r>
          </a:p>
          <a:p>
            <a:pPr marL="173038" indent="-173038">
              <a:buFont typeface="Arial" panose="020B0604020202020204" pitchFamily="34" charset="0"/>
              <a:buChar char="•"/>
            </a:pPr>
            <a:r>
              <a:rPr lang="en-US" sz="1400" dirty="0"/>
              <a:t>Take the </a:t>
            </a:r>
            <a:r>
              <a:rPr lang="en-US" sz="1400" dirty="0">
                <a:hlinkClick r:id="rId6"/>
              </a:rPr>
              <a:t>Programming for</a:t>
            </a:r>
            <a:br>
              <a:rPr lang="en-US" sz="1400" dirty="0">
                <a:hlinkClick r:id="rId6"/>
              </a:rPr>
            </a:br>
            <a:r>
              <a:rPr lang="en-US" sz="1400" dirty="0">
                <a:hlinkClick r:id="rId6"/>
              </a:rPr>
              <a:t>SAS </a:t>
            </a:r>
            <a:r>
              <a:rPr lang="en-US" sz="1400" dirty="0" err="1">
                <a:hlinkClick r:id="rId6"/>
              </a:rPr>
              <a:t>Viya</a:t>
            </a:r>
            <a:r>
              <a:rPr lang="en-US" sz="1400" dirty="0">
                <a:solidFill>
                  <a:srgbClr val="FF0000"/>
                </a:solidFill>
              </a:rPr>
              <a:t> </a:t>
            </a:r>
            <a:r>
              <a:rPr lang="en-US" sz="1400" dirty="0"/>
              <a:t>course after SAS Programming 1.</a:t>
            </a:r>
          </a:p>
        </p:txBody>
      </p:sp>
      <p:sp>
        <p:nvSpPr>
          <p:cNvPr id="10" name="TextBox 9"/>
          <p:cNvSpPr txBox="1"/>
          <p:nvPr/>
        </p:nvSpPr>
        <p:spPr>
          <a:xfrm>
            <a:off x="6498279" y="2437521"/>
            <a:ext cx="2096219" cy="1384995"/>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Take the free </a:t>
            </a:r>
            <a:r>
              <a:rPr lang="en-US" sz="1400" dirty="0">
                <a:hlinkClick r:id="rId7"/>
              </a:rPr>
              <a:t>SAS Programming for R Users</a:t>
            </a:r>
            <a:r>
              <a:rPr lang="en-US" sz="1400" dirty="0"/>
              <a:t> course.</a:t>
            </a:r>
          </a:p>
          <a:p>
            <a:pPr marL="173038" indent="-173038">
              <a:buFont typeface="Arial" panose="020B0604020202020204" pitchFamily="34" charset="0"/>
              <a:buChar char="•"/>
            </a:pPr>
            <a:r>
              <a:rPr lang="en-US" sz="1400" dirty="0"/>
              <a:t>Read the </a:t>
            </a:r>
            <a:r>
              <a:rPr lang="en-US" sz="1400" dirty="0">
                <a:solidFill>
                  <a:schemeClr val="accent2"/>
                </a:solidFill>
                <a:hlinkClick r:id="rId8"/>
              </a:rPr>
              <a:t>Getting Started with SAS Viya for R documentation</a:t>
            </a:r>
            <a:r>
              <a:rPr lang="en-US" sz="1400" dirty="0"/>
              <a:t>.</a:t>
            </a:r>
          </a:p>
        </p:txBody>
      </p:sp>
    </p:spTree>
    <p:extLst>
      <p:ext uri="{BB962C8B-B14F-4D97-AF65-F5344CB8AC3E}">
        <p14:creationId xmlns:p14="http://schemas.microsoft.com/office/powerpoint/2010/main" val="3452009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74320" indent="-274320">
              <a:buClrTx/>
              <a:buSzPct val="100000"/>
              <a:buFont typeface="+mj-lt"/>
              <a:buAutoNum type="arabicPeriod"/>
              <a:defRPr/>
            </a:pPr>
            <a:r>
              <a:rPr lang="en-US" dirty="0"/>
              <a:t>How many steps does this program contain?</a:t>
            </a:r>
          </a:p>
          <a:p>
            <a:pPr>
              <a:defRPr/>
            </a:pPr>
            <a:endParaRPr lang="en-US" sz="600" b="1" dirty="0"/>
          </a:p>
          <a:p>
            <a:pPr marL="428625" lvl="1" indent="-340519">
              <a:buClr>
                <a:schemeClr val="tx1"/>
              </a:buClr>
              <a:buSzTx/>
              <a:buFont typeface="Wingdings" pitchFamily="2" charset="2"/>
              <a:buAutoNum type="alphaLcPeriod"/>
              <a:defRPr/>
            </a:pPr>
            <a:r>
              <a:rPr lang="en-US" dirty="0"/>
              <a:t>one</a:t>
            </a:r>
          </a:p>
          <a:p>
            <a:pPr marL="428625" lvl="1" indent="-340519">
              <a:buClr>
                <a:schemeClr val="tx1"/>
              </a:buClr>
              <a:buSzTx/>
              <a:buFont typeface="Wingdings" pitchFamily="2" charset="2"/>
              <a:buAutoNum type="alphaLcPeriod"/>
              <a:defRPr/>
            </a:pPr>
            <a:r>
              <a:rPr lang="en-US" dirty="0"/>
              <a:t>two</a:t>
            </a:r>
          </a:p>
          <a:p>
            <a:pPr marL="428625" lvl="1" indent="-340519">
              <a:buClr>
                <a:schemeClr val="tx1"/>
              </a:buClr>
              <a:buSzTx/>
              <a:buFont typeface="Wingdings" pitchFamily="2" charset="2"/>
              <a:buAutoNum type="alphaLcPeriod"/>
              <a:defRPr/>
            </a:pPr>
            <a:r>
              <a:rPr lang="en-US" dirty="0"/>
              <a:t>four</a:t>
            </a:r>
          </a:p>
          <a:p>
            <a:pPr marL="428625" lvl="1" indent="-340519">
              <a:buClr>
                <a:schemeClr val="tx1"/>
              </a:buClr>
              <a:buSzTx/>
              <a:buFont typeface="Wingdings" pitchFamily="2" charset="2"/>
              <a:buAutoNum type="alphaLcPeriod"/>
              <a:defRPr/>
            </a:pPr>
            <a:r>
              <a:rPr lang="en-US" dirty="0"/>
              <a:t>eight</a:t>
            </a:r>
          </a:p>
        </p:txBody>
      </p:sp>
      <p:sp>
        <p:nvSpPr>
          <p:cNvPr id="3" name="TextBox 2"/>
          <p:cNvSpPr txBox="1"/>
          <p:nvPr>
            <p:custDataLst>
              <p:tags r:id="rId2"/>
            </p:custDataLst>
          </p:nvPr>
        </p:nvSpPr>
        <p:spPr>
          <a:xfrm>
            <a:off x="3450620" y="1135816"/>
            <a:ext cx="4039567" cy="3486211"/>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sz="1800" b="1" dirty="0">
                <a:solidFill>
                  <a:srgbClr val="000000"/>
                </a:solidFill>
                <a:latin typeface="Courier New" panose="02070309020205020404" pitchFamily="49" charset="0"/>
                <a:cs typeface="Courier New" pitchFamily="49" charset="0"/>
              </a:rPr>
              <a:t>data national;</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set sashelp.baseball;</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BatAvg=nHits/nAtBat;</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a:p>
            <a:pPr defTabSz="657732">
              <a:lnSpc>
                <a:spcPct val="85000"/>
              </a:lnSpc>
            </a:pPr>
            <a:endParaRPr lang="en-US" sz="1800" b="1" dirty="0">
              <a:solidFill>
                <a:srgbClr val="000000"/>
              </a:solidFill>
              <a:latin typeface="Courier New" panose="02070309020205020404" pitchFamily="49" charset="0"/>
              <a:cs typeface="Courier New" pitchFamily="49" charset="0"/>
            </a:endParaRPr>
          </a:p>
          <a:p>
            <a:pPr defTabSz="657732">
              <a:lnSpc>
                <a:spcPct val="85000"/>
              </a:lnSpc>
            </a:pPr>
            <a:r>
              <a:rPr lang="en-US" sz="1800" b="1" dirty="0">
                <a:solidFill>
                  <a:srgbClr val="000000"/>
                </a:solidFill>
                <a:latin typeface="Courier New" panose="02070309020205020404" pitchFamily="49" charset="0"/>
                <a:cs typeface="Courier New" pitchFamily="49" charset="0"/>
              </a:rPr>
              <a:t>proc contents data=national;</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a:p>
            <a:pPr defTabSz="657732">
              <a:lnSpc>
                <a:spcPct val="85000"/>
              </a:lnSpc>
            </a:pPr>
            <a:endParaRPr lang="en-US" sz="1800" b="1" dirty="0">
              <a:solidFill>
                <a:srgbClr val="000000"/>
              </a:solidFill>
              <a:latin typeface="Courier New" panose="02070309020205020404" pitchFamily="49" charset="0"/>
              <a:cs typeface="Courier New" pitchFamily="49" charset="0"/>
            </a:endParaRPr>
          </a:p>
          <a:p>
            <a:pPr defTabSz="657732">
              <a:lnSpc>
                <a:spcPct val="85000"/>
              </a:lnSpc>
            </a:pPr>
            <a:r>
              <a:rPr lang="en-US" sz="1800" b="1" dirty="0">
                <a:solidFill>
                  <a:srgbClr val="000000"/>
                </a:solidFill>
                <a:latin typeface="Courier New" panose="02070309020205020404" pitchFamily="49" charset="0"/>
                <a:cs typeface="Courier New" pitchFamily="49" charset="0"/>
              </a:rPr>
              <a:t>proc print data=national;</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a:p>
            <a:pPr defTabSz="657732">
              <a:lnSpc>
                <a:spcPct val="85000"/>
              </a:lnSpc>
            </a:pPr>
            <a:endParaRPr lang="en-US" sz="1800" b="1" dirty="0">
              <a:solidFill>
                <a:srgbClr val="000000"/>
              </a:solidFill>
              <a:latin typeface="Courier New" panose="02070309020205020404" pitchFamily="49" charset="0"/>
              <a:cs typeface="Courier New" pitchFamily="49" charset="0"/>
            </a:endParaRPr>
          </a:p>
          <a:p>
            <a:pPr defTabSz="657732">
              <a:lnSpc>
                <a:spcPct val="85000"/>
              </a:lnSpc>
            </a:pPr>
            <a:r>
              <a:rPr lang="en-US" sz="1800" b="1" dirty="0">
                <a:solidFill>
                  <a:srgbClr val="000000"/>
                </a:solidFill>
                <a:latin typeface="Courier New" panose="02070309020205020404" pitchFamily="49" charset="0"/>
                <a:cs typeface="Courier New" pitchFamily="49" charset="0"/>
              </a:rPr>
              <a:t>proc means data=national;</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var BatAvg;</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937329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74320" indent="-274320">
              <a:buClrTx/>
              <a:buSzPct val="100000"/>
              <a:buFont typeface="+mj-lt"/>
              <a:buAutoNum type="arabicPeriod"/>
              <a:defRPr/>
            </a:pPr>
            <a:r>
              <a:rPr lang="en-US" dirty="0"/>
              <a:t>How many steps does this program contain?</a:t>
            </a:r>
          </a:p>
          <a:p>
            <a:pPr>
              <a:defRPr/>
            </a:pPr>
            <a:endParaRPr lang="en-US" sz="600" b="1" dirty="0"/>
          </a:p>
          <a:p>
            <a:pPr marL="428625" lvl="1" indent="-340519">
              <a:buClr>
                <a:schemeClr val="tx1"/>
              </a:buClr>
              <a:buSzTx/>
              <a:buFont typeface="Wingdings" pitchFamily="2" charset="2"/>
              <a:buAutoNum type="alphaLcPeriod"/>
              <a:defRPr/>
            </a:pPr>
            <a:r>
              <a:rPr lang="en-US" dirty="0"/>
              <a:t>one</a:t>
            </a:r>
          </a:p>
          <a:p>
            <a:pPr marL="428625" lvl="1" indent="-340519">
              <a:buClr>
                <a:schemeClr val="tx1"/>
              </a:buClr>
              <a:buSzTx/>
              <a:buFont typeface="Wingdings" pitchFamily="2" charset="2"/>
              <a:buAutoNum type="alphaLcPeriod"/>
              <a:defRPr/>
            </a:pPr>
            <a:r>
              <a:rPr lang="en-US" dirty="0"/>
              <a:t>two</a:t>
            </a:r>
          </a:p>
          <a:p>
            <a:pPr marL="428625" lvl="1" indent="-340519">
              <a:buClr>
                <a:schemeClr val="tx1"/>
              </a:buClr>
              <a:buSzTx/>
              <a:buFont typeface="Wingdings" pitchFamily="2" charset="2"/>
              <a:buAutoNum type="alphaLcPeriod"/>
              <a:defRPr/>
            </a:pPr>
            <a:r>
              <a:rPr lang="en-US" dirty="0"/>
              <a:t>four</a:t>
            </a:r>
          </a:p>
          <a:p>
            <a:pPr marL="428625" lvl="1" indent="-340519">
              <a:buClr>
                <a:schemeClr val="tx1"/>
              </a:buClr>
              <a:buSzTx/>
              <a:buFont typeface="Wingdings" pitchFamily="2" charset="2"/>
              <a:buAutoNum type="alphaLcPeriod"/>
              <a:defRPr/>
            </a:pPr>
            <a:r>
              <a:rPr lang="en-US" dirty="0"/>
              <a:t>eight</a:t>
            </a:r>
          </a:p>
        </p:txBody>
      </p:sp>
      <p:sp>
        <p:nvSpPr>
          <p:cNvPr id="5" name="Oval 4"/>
          <p:cNvSpPr/>
          <p:nvPr>
            <p:custDataLst>
              <p:tags r:id="rId2"/>
            </p:custDataLst>
          </p:nvPr>
        </p:nvSpPr>
        <p:spPr bwMode="auto">
          <a:xfrm>
            <a:off x="609600" y="1900304"/>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6" name="TextBox 5"/>
          <p:cNvSpPr txBox="1"/>
          <p:nvPr>
            <p:custDataLst>
              <p:tags r:id="rId3"/>
            </p:custDataLst>
          </p:nvPr>
        </p:nvSpPr>
        <p:spPr>
          <a:xfrm>
            <a:off x="3450620" y="1135816"/>
            <a:ext cx="4039567" cy="3486211"/>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sz="1800" b="1" dirty="0">
                <a:solidFill>
                  <a:srgbClr val="000000"/>
                </a:solidFill>
                <a:latin typeface="Courier New" panose="02070309020205020404" pitchFamily="49" charset="0"/>
                <a:cs typeface="Courier New" pitchFamily="49" charset="0"/>
              </a:rPr>
              <a:t>data national;</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set sashelp.baseball;</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BatAvg=nHits/nAtBat;</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a:p>
            <a:pPr defTabSz="657732">
              <a:lnSpc>
                <a:spcPct val="85000"/>
              </a:lnSpc>
            </a:pPr>
            <a:endParaRPr lang="en-US" sz="1800" b="1" dirty="0">
              <a:solidFill>
                <a:srgbClr val="000000"/>
              </a:solidFill>
              <a:latin typeface="Courier New" panose="02070309020205020404" pitchFamily="49" charset="0"/>
              <a:cs typeface="Courier New" pitchFamily="49" charset="0"/>
            </a:endParaRPr>
          </a:p>
          <a:p>
            <a:pPr defTabSz="657732">
              <a:lnSpc>
                <a:spcPct val="85000"/>
              </a:lnSpc>
            </a:pPr>
            <a:r>
              <a:rPr lang="en-US" sz="1800" b="1" dirty="0">
                <a:solidFill>
                  <a:srgbClr val="000000"/>
                </a:solidFill>
                <a:latin typeface="Courier New" panose="02070309020205020404" pitchFamily="49" charset="0"/>
                <a:cs typeface="Courier New" pitchFamily="49" charset="0"/>
              </a:rPr>
              <a:t>proc contents data=national;</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a:p>
            <a:pPr defTabSz="657732">
              <a:lnSpc>
                <a:spcPct val="85000"/>
              </a:lnSpc>
            </a:pPr>
            <a:endParaRPr lang="en-US" sz="1800" b="1" dirty="0">
              <a:solidFill>
                <a:srgbClr val="000000"/>
              </a:solidFill>
              <a:latin typeface="Courier New" panose="02070309020205020404" pitchFamily="49" charset="0"/>
              <a:cs typeface="Courier New" pitchFamily="49" charset="0"/>
            </a:endParaRPr>
          </a:p>
          <a:p>
            <a:pPr defTabSz="657732">
              <a:lnSpc>
                <a:spcPct val="85000"/>
              </a:lnSpc>
            </a:pPr>
            <a:r>
              <a:rPr lang="en-US" sz="1800" b="1" dirty="0">
                <a:solidFill>
                  <a:srgbClr val="000000"/>
                </a:solidFill>
                <a:latin typeface="Courier New" panose="02070309020205020404" pitchFamily="49" charset="0"/>
                <a:cs typeface="Courier New" pitchFamily="49" charset="0"/>
              </a:rPr>
              <a:t>proc print data=national;</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a:p>
            <a:pPr defTabSz="657732">
              <a:lnSpc>
                <a:spcPct val="85000"/>
              </a:lnSpc>
            </a:pPr>
            <a:endParaRPr lang="en-US" sz="1800" b="1" dirty="0">
              <a:solidFill>
                <a:srgbClr val="000000"/>
              </a:solidFill>
              <a:latin typeface="Courier New" panose="02070309020205020404" pitchFamily="49" charset="0"/>
              <a:cs typeface="Courier New" pitchFamily="49" charset="0"/>
            </a:endParaRPr>
          </a:p>
          <a:p>
            <a:pPr defTabSz="657732">
              <a:lnSpc>
                <a:spcPct val="85000"/>
              </a:lnSpc>
            </a:pPr>
            <a:r>
              <a:rPr lang="en-US" sz="1800" b="1" dirty="0">
                <a:solidFill>
                  <a:srgbClr val="000000"/>
                </a:solidFill>
                <a:latin typeface="Courier New" panose="02070309020205020404" pitchFamily="49" charset="0"/>
                <a:cs typeface="Courier New" pitchFamily="49" charset="0"/>
              </a:rPr>
              <a:t>proc means data=national;</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var BatAvg;</a:t>
            </a:r>
          </a:p>
          <a:p>
            <a:pPr defTabSz="657732">
              <a:lnSpc>
                <a:spcPct val="85000"/>
              </a:lnSpc>
            </a:pPr>
            <a:r>
              <a:rPr lang="en-US" sz="1800" b="1" dirty="0">
                <a:solidFill>
                  <a:srgbClr val="000000"/>
                </a:solidFill>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332829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74320" indent="-274320">
              <a:buClrTx/>
              <a:buSzPct val="100000"/>
              <a:buFont typeface="+mj-lt"/>
              <a:buAutoNum type="arabicPeriod" startAt="2"/>
              <a:defRPr/>
            </a:pPr>
            <a:r>
              <a:rPr lang="en-US" dirty="0"/>
              <a:t>Running a SAS program can create which of the following?</a:t>
            </a:r>
          </a:p>
          <a:p>
            <a:pPr>
              <a:defRPr/>
            </a:pPr>
            <a:endParaRPr lang="en-US" sz="600" b="1" dirty="0"/>
          </a:p>
          <a:p>
            <a:pPr marL="429768" indent="-340519">
              <a:buClr>
                <a:schemeClr val="tx1"/>
              </a:buClr>
              <a:buSzTx/>
              <a:buFont typeface="Wingdings" pitchFamily="2" charset="2"/>
              <a:buAutoNum type="alphaLcPeriod"/>
              <a:defRPr/>
            </a:pPr>
            <a:r>
              <a:rPr lang="en-US" dirty="0"/>
              <a:t>log</a:t>
            </a:r>
          </a:p>
          <a:p>
            <a:pPr marL="429768" indent="-340519">
              <a:buClr>
                <a:schemeClr val="tx1"/>
              </a:buClr>
              <a:buSzTx/>
              <a:buFont typeface="Wingdings" pitchFamily="2" charset="2"/>
              <a:buAutoNum type="alphaLcPeriod"/>
              <a:defRPr/>
            </a:pPr>
            <a:r>
              <a:rPr lang="en-US" dirty="0"/>
              <a:t>output data</a:t>
            </a:r>
          </a:p>
          <a:p>
            <a:pPr marL="429768" indent="-340519">
              <a:buClr>
                <a:schemeClr val="tx1"/>
              </a:buClr>
              <a:buSzTx/>
              <a:buFont typeface="Wingdings" pitchFamily="2" charset="2"/>
              <a:buAutoNum type="alphaLcPeriod"/>
              <a:defRPr/>
            </a:pPr>
            <a:r>
              <a:rPr lang="en-US" dirty="0"/>
              <a:t>results</a:t>
            </a:r>
          </a:p>
          <a:p>
            <a:pPr marL="429768" indent="-340519">
              <a:buClr>
                <a:schemeClr val="tx1"/>
              </a:buClr>
              <a:buSzTx/>
              <a:buFont typeface="Wingdings" pitchFamily="2" charset="2"/>
              <a:buAutoNum type="alphaLcPeriod"/>
              <a:defRPr/>
            </a:pPr>
            <a:r>
              <a:rPr lang="en-US" dirty="0"/>
              <a:t>all of the above</a:t>
            </a:r>
          </a:p>
        </p:txBody>
      </p:sp>
    </p:spTree>
    <p:extLst>
      <p:ext uri="{BB962C8B-B14F-4D97-AF65-F5344CB8AC3E}">
        <p14:creationId xmlns:p14="http://schemas.microsoft.com/office/powerpoint/2010/main" val="3309072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custDataLst>
              <p:tags r:id="rId1"/>
            </p:custDataLst>
          </p:nvPr>
        </p:nvSpPr>
        <p:spPr bwMode="auto">
          <a:xfrm>
            <a:off x="615708" y="2273399"/>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9" name="Rectangle 5">
            <a:extLst>
              <a:ext uri="{FF2B5EF4-FFF2-40B4-BE49-F238E27FC236}">
                <a16:creationId xmlns:a16="http://schemas.microsoft.com/office/drawing/2014/main" id="{7797761A-4BAD-483B-8E4C-5066C52D50B2}"/>
              </a:ext>
            </a:extLst>
          </p:cNvPr>
          <p:cNvSpPr txBox="1">
            <a:spLocks noChangeArrowheads="1"/>
          </p:cNvSpPr>
          <p:nvPr>
            <p:custDataLst>
              <p:tags r:id="rId2"/>
            </p:custDataLst>
          </p:nvPr>
        </p:nvSpPr>
        <p:spPr>
          <a:xfrm>
            <a:off x="626364" y="58757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274320" indent="-274320">
              <a:buClrTx/>
              <a:buSzPct val="100000"/>
              <a:buFont typeface="+mj-lt"/>
              <a:buAutoNum type="arabicPeriod" startAt="2"/>
              <a:defRPr/>
            </a:pPr>
            <a:r>
              <a:rPr lang="en-US" dirty="0"/>
              <a:t>Running a SAS program can create which of the following?</a:t>
            </a:r>
          </a:p>
          <a:p>
            <a:pPr>
              <a:defRPr/>
            </a:pPr>
            <a:endParaRPr lang="en-US" sz="600" b="1" dirty="0"/>
          </a:p>
          <a:p>
            <a:pPr marL="429768" indent="-340519">
              <a:buClr>
                <a:schemeClr val="tx1"/>
              </a:buClr>
              <a:buSzTx/>
              <a:buFont typeface="Wingdings" pitchFamily="2" charset="2"/>
              <a:buAutoNum type="alphaLcPeriod"/>
              <a:defRPr/>
            </a:pPr>
            <a:r>
              <a:rPr lang="en-US" dirty="0"/>
              <a:t>log</a:t>
            </a:r>
          </a:p>
          <a:p>
            <a:pPr marL="429768" indent="-340519">
              <a:buClr>
                <a:schemeClr val="tx1"/>
              </a:buClr>
              <a:buSzTx/>
              <a:buFont typeface="Wingdings" pitchFamily="2" charset="2"/>
              <a:buAutoNum type="alphaLcPeriod"/>
              <a:defRPr/>
            </a:pPr>
            <a:r>
              <a:rPr lang="en-US" dirty="0"/>
              <a:t>output data</a:t>
            </a:r>
          </a:p>
          <a:p>
            <a:pPr marL="429768" indent="-340519">
              <a:buClr>
                <a:schemeClr val="tx1"/>
              </a:buClr>
              <a:buSzTx/>
              <a:buFont typeface="Wingdings" pitchFamily="2" charset="2"/>
              <a:buAutoNum type="alphaLcPeriod"/>
              <a:defRPr/>
            </a:pPr>
            <a:r>
              <a:rPr lang="en-US" dirty="0"/>
              <a:t>results</a:t>
            </a:r>
          </a:p>
          <a:p>
            <a:pPr marL="429768" indent="-340519">
              <a:buClr>
                <a:schemeClr val="tx1"/>
              </a:buClr>
              <a:buSzTx/>
              <a:buFont typeface="Wingdings" pitchFamily="2" charset="2"/>
              <a:buAutoNum type="alphaLcPeriod"/>
              <a:defRPr/>
            </a:pPr>
            <a:r>
              <a:rPr lang="en-US" dirty="0"/>
              <a:t>all of the above</a:t>
            </a:r>
          </a:p>
        </p:txBody>
      </p:sp>
    </p:spTree>
    <p:extLst>
      <p:ext uri="{BB962C8B-B14F-4D97-AF65-F5344CB8AC3E}">
        <p14:creationId xmlns:p14="http://schemas.microsoft.com/office/powerpoint/2010/main" val="33868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Programming Process</a:t>
            </a:r>
          </a:p>
        </p:txBody>
      </p:sp>
      <p:graphicFrame>
        <p:nvGraphicFramePr>
          <p:cNvPr id="16" name="Diagram 15"/>
          <p:cNvGraphicFramePr/>
          <p:nvPr/>
        </p:nvGraphicFramePr>
        <p:xfrm>
          <a:off x="2144907" y="489368"/>
          <a:ext cx="4867676" cy="1434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1143" y="1923596"/>
            <a:ext cx="4078838" cy="2064966"/>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65536" y="3348062"/>
            <a:ext cx="1045707" cy="1045707"/>
          </a:xfrm>
          <a:prstGeom prst="rect">
            <a:avLst/>
          </a:prstGeom>
        </p:spPr>
      </p:pic>
      <p:sp>
        <p:nvSpPr>
          <p:cNvPr id="10" name="Freeform 17"/>
          <p:cNvSpPr>
            <a:spLocks noChangeAspect="1" noEditPoints="1"/>
          </p:cNvSpPr>
          <p:nvPr/>
        </p:nvSpPr>
        <p:spPr bwMode="auto">
          <a:xfrm>
            <a:off x="6017386" y="2127975"/>
            <a:ext cx="1566299" cy="1212936"/>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extBox 11"/>
          <p:cNvSpPr txBox="1"/>
          <p:nvPr/>
        </p:nvSpPr>
        <p:spPr>
          <a:xfrm>
            <a:off x="6057300" y="3407048"/>
            <a:ext cx="1486469" cy="646331"/>
          </a:xfrm>
          <a:prstGeom prst="rect">
            <a:avLst/>
          </a:prstGeom>
          <a:solidFill>
            <a:srgbClr val="D7EAA0"/>
          </a:solidFill>
          <a:ln>
            <a:solidFill>
              <a:schemeClr val="tx1"/>
            </a:solidFill>
          </a:ln>
        </p:spPr>
        <p:txBody>
          <a:bodyPr wrap="square" rtlCol="0">
            <a:spAutoFit/>
          </a:bodyPr>
          <a:lstStyle/>
          <a:p>
            <a:pPr algn="ctr"/>
            <a:r>
              <a:rPr lang="en-US" sz="1800" dirty="0"/>
              <a:t>international storm data</a:t>
            </a:r>
          </a:p>
        </p:txBody>
      </p:sp>
    </p:spTree>
    <p:extLst>
      <p:ext uri="{BB962C8B-B14F-4D97-AF65-F5344CB8AC3E}">
        <p14:creationId xmlns:p14="http://schemas.microsoft.com/office/powerpoint/2010/main" val="3880370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74320" indent="-274320">
              <a:buClrTx/>
              <a:buSzPct val="100000"/>
              <a:buFont typeface="+mj-lt"/>
              <a:buAutoNum type="arabicPeriod" startAt="3"/>
              <a:defRPr/>
            </a:pPr>
            <a:r>
              <a:rPr lang="en-US" dirty="0"/>
              <a:t>Which of the following is a SAS syntax requirement?</a:t>
            </a:r>
          </a:p>
          <a:p>
            <a:pPr marL="274320" indent="-274320">
              <a:buClrTx/>
              <a:buSzPct val="100000"/>
              <a:buFont typeface="+mj-lt"/>
              <a:buAutoNum type="arabicPeriod" startAt="3"/>
              <a:defRPr/>
            </a:pPr>
            <a:endParaRPr lang="en-US" sz="600" dirty="0"/>
          </a:p>
          <a:p>
            <a:pPr marL="429768" indent="-340519">
              <a:buClr>
                <a:schemeClr val="tx1"/>
              </a:buClr>
              <a:buSzTx/>
              <a:buFont typeface="Wingdings" pitchFamily="2" charset="2"/>
              <a:buAutoNum type="alphaLcPeriod"/>
              <a:defRPr/>
            </a:pPr>
            <a:r>
              <a:rPr lang="en-US" dirty="0"/>
              <a:t>Begin each statement in column one.</a:t>
            </a:r>
          </a:p>
          <a:p>
            <a:pPr marL="429768" indent="-340519">
              <a:buClr>
                <a:schemeClr val="tx1"/>
              </a:buClr>
              <a:buSzTx/>
              <a:buFont typeface="Wingdings" pitchFamily="2" charset="2"/>
              <a:buAutoNum type="alphaLcPeriod"/>
              <a:defRPr/>
            </a:pPr>
            <a:r>
              <a:rPr lang="en-US" dirty="0"/>
              <a:t>Put only one statement on each line.</a:t>
            </a:r>
          </a:p>
          <a:p>
            <a:pPr marL="429768" indent="-340519">
              <a:buClr>
                <a:schemeClr val="tx1"/>
              </a:buClr>
              <a:buSzTx/>
              <a:buFont typeface="Wingdings" pitchFamily="2" charset="2"/>
              <a:buAutoNum type="alphaLcPeriod"/>
              <a:defRPr/>
            </a:pPr>
            <a:r>
              <a:rPr lang="en-US" dirty="0"/>
              <a:t>Separate each step with a line space.</a:t>
            </a:r>
          </a:p>
          <a:p>
            <a:pPr marL="429768" indent="-340519">
              <a:buClr>
                <a:schemeClr val="tx1"/>
              </a:buClr>
              <a:buSzTx/>
              <a:buFont typeface="Wingdings" pitchFamily="2" charset="2"/>
              <a:buAutoNum type="alphaLcPeriod"/>
              <a:defRPr/>
            </a:pPr>
            <a:r>
              <a:rPr lang="en-US" dirty="0"/>
              <a:t>End each statement with a semicolon.</a:t>
            </a:r>
          </a:p>
        </p:txBody>
      </p:sp>
    </p:spTree>
    <p:extLst>
      <p:ext uri="{BB962C8B-B14F-4D97-AF65-F5344CB8AC3E}">
        <p14:creationId xmlns:p14="http://schemas.microsoft.com/office/powerpoint/2010/main" val="2278433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custDataLst>
              <p:tags r:id="rId1"/>
            </p:custDataLst>
          </p:nvPr>
        </p:nvSpPr>
        <p:spPr bwMode="auto">
          <a:xfrm>
            <a:off x="618628" y="2284279"/>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9" name="Rectangle 5">
            <a:extLst>
              <a:ext uri="{FF2B5EF4-FFF2-40B4-BE49-F238E27FC236}">
                <a16:creationId xmlns:a16="http://schemas.microsoft.com/office/drawing/2014/main" id="{6699C6DD-8D46-4E06-8FB5-B2BA3B957ECB}"/>
              </a:ext>
            </a:extLst>
          </p:cNvPr>
          <p:cNvSpPr>
            <a:spLocks noGrp="1" noChangeArrowheads="1"/>
          </p:cNvSpPr>
          <p:nvPr>
            <p:ph idx="1"/>
            <p:custDataLst>
              <p:tags r:id="rId2"/>
            </p:custDataLst>
          </p:nvPr>
        </p:nvSpPr>
        <p:spPr>
          <a:xfrm>
            <a:off x="626364" y="587577"/>
            <a:ext cx="7891272" cy="3639312"/>
          </a:xfrm>
        </p:spPr>
        <p:txBody>
          <a:bodyPr/>
          <a:lstStyle/>
          <a:p>
            <a:pPr marL="274320" indent="-274320">
              <a:buClrTx/>
              <a:buSzPct val="100000"/>
              <a:buFont typeface="+mj-lt"/>
              <a:buAutoNum type="arabicPeriod" startAt="3"/>
              <a:defRPr/>
            </a:pPr>
            <a:r>
              <a:rPr lang="en-US" dirty="0"/>
              <a:t>Which of the following is a SAS syntax requirement?</a:t>
            </a:r>
          </a:p>
          <a:p>
            <a:pPr marL="274320" indent="-274320">
              <a:defRPr/>
            </a:pPr>
            <a:endParaRPr lang="en-US" sz="600" b="1" dirty="0"/>
          </a:p>
          <a:p>
            <a:pPr marL="429768" indent="-340519">
              <a:buClr>
                <a:schemeClr val="tx1"/>
              </a:buClr>
              <a:buSzTx/>
              <a:buFont typeface="Wingdings" pitchFamily="2" charset="2"/>
              <a:buAutoNum type="alphaLcPeriod"/>
              <a:defRPr/>
            </a:pPr>
            <a:r>
              <a:rPr lang="en-US" dirty="0"/>
              <a:t>Begin each statement in column one.</a:t>
            </a:r>
          </a:p>
          <a:p>
            <a:pPr marL="429768" indent="-340519">
              <a:buClr>
                <a:schemeClr val="tx1"/>
              </a:buClr>
              <a:buSzTx/>
              <a:buFont typeface="Wingdings" pitchFamily="2" charset="2"/>
              <a:buAutoNum type="alphaLcPeriod"/>
              <a:defRPr/>
            </a:pPr>
            <a:r>
              <a:rPr lang="en-US" dirty="0"/>
              <a:t>Put only one statement on each line.</a:t>
            </a:r>
          </a:p>
          <a:p>
            <a:pPr marL="429768" indent="-340519">
              <a:buClr>
                <a:schemeClr val="tx1"/>
              </a:buClr>
              <a:buSzTx/>
              <a:buFont typeface="Wingdings" pitchFamily="2" charset="2"/>
              <a:buAutoNum type="alphaLcPeriod"/>
              <a:defRPr/>
            </a:pPr>
            <a:r>
              <a:rPr lang="en-US" dirty="0"/>
              <a:t>Separate each step with a line space.</a:t>
            </a:r>
          </a:p>
          <a:p>
            <a:pPr marL="429768" indent="-340519">
              <a:buClr>
                <a:schemeClr val="tx1"/>
              </a:buClr>
              <a:buSzTx/>
              <a:buFont typeface="Wingdings" pitchFamily="2" charset="2"/>
              <a:buAutoNum type="alphaLcPeriod"/>
              <a:defRPr/>
            </a:pPr>
            <a:r>
              <a:rPr lang="en-US" dirty="0"/>
              <a:t>End each statement with a semicolon.</a:t>
            </a:r>
          </a:p>
        </p:txBody>
      </p:sp>
    </p:spTree>
    <p:extLst>
      <p:ext uri="{BB962C8B-B14F-4D97-AF65-F5344CB8AC3E}">
        <p14:creationId xmlns:p14="http://schemas.microsoft.com/office/powerpoint/2010/main" val="4264922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4"/>
              <a:defRPr/>
            </a:pPr>
            <a:r>
              <a:rPr lang="en-US" dirty="0"/>
              <a:t>How many statements does this program contain?</a:t>
            </a:r>
          </a:p>
          <a:p>
            <a:pPr>
              <a:defRPr/>
            </a:pPr>
            <a:endParaRPr lang="en-US" sz="600" b="1" dirty="0"/>
          </a:p>
          <a:p>
            <a:pPr marL="428625" lvl="1" indent="-340519">
              <a:buClr>
                <a:schemeClr val="tx1"/>
              </a:buClr>
              <a:buSzTx/>
              <a:buFont typeface="Wingdings" pitchFamily="2" charset="2"/>
              <a:buAutoNum type="alphaLcPeriod"/>
              <a:defRPr/>
            </a:pPr>
            <a:r>
              <a:rPr lang="en-US" dirty="0"/>
              <a:t>five</a:t>
            </a:r>
          </a:p>
          <a:p>
            <a:pPr marL="428625" lvl="1" indent="-340519">
              <a:buClr>
                <a:schemeClr val="tx1"/>
              </a:buClr>
              <a:buSzTx/>
              <a:buFont typeface="Wingdings" pitchFamily="2" charset="2"/>
              <a:buAutoNum type="alphaLcPeriod"/>
              <a:defRPr/>
            </a:pPr>
            <a:r>
              <a:rPr lang="en-US" dirty="0"/>
              <a:t>six</a:t>
            </a:r>
          </a:p>
          <a:p>
            <a:pPr marL="428625" lvl="1" indent="-340519">
              <a:buClr>
                <a:schemeClr val="tx1"/>
              </a:buClr>
              <a:buSzTx/>
              <a:buFont typeface="Wingdings" pitchFamily="2" charset="2"/>
              <a:buAutoNum type="alphaLcPeriod"/>
              <a:defRPr/>
            </a:pPr>
            <a:r>
              <a:rPr lang="en-US" dirty="0"/>
              <a:t>seven</a:t>
            </a:r>
          </a:p>
          <a:p>
            <a:pPr marL="428625" lvl="1" indent="-340519">
              <a:buClr>
                <a:schemeClr val="tx1"/>
              </a:buClr>
              <a:buSzTx/>
              <a:buFont typeface="Wingdings" pitchFamily="2" charset="2"/>
              <a:buAutoNum type="alphaLcPeriod"/>
              <a:defRPr/>
            </a:pPr>
            <a:r>
              <a:rPr lang="en-US" dirty="0"/>
              <a:t>eight</a:t>
            </a:r>
          </a:p>
        </p:txBody>
      </p:sp>
      <p:sp>
        <p:nvSpPr>
          <p:cNvPr id="3" name="TextBox 2"/>
          <p:cNvSpPr txBox="1"/>
          <p:nvPr>
            <p:custDataLst>
              <p:tags r:id="rId2"/>
            </p:custDataLst>
          </p:nvPr>
        </p:nvSpPr>
        <p:spPr>
          <a:xfrm>
            <a:off x="2583928" y="1263037"/>
            <a:ext cx="5418150" cy="2779864"/>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a:solidFill>
                  <a:srgbClr val="000000"/>
                </a:solidFill>
                <a:latin typeface="Courier New" panose="02070309020205020404" pitchFamily="49" charset="0"/>
                <a:cs typeface="Courier New" pitchFamily="49" charset="0"/>
              </a:rPr>
              <a:t>*Create a cars report;</a:t>
            </a:r>
          </a:p>
          <a:p>
            <a:pPr defTabSz="657732">
              <a:lnSpc>
                <a:spcPct val="85000"/>
              </a:lnSpc>
            </a:pPr>
            <a:endParaRPr lang="en-US" b="1" dirty="0">
              <a:solidFill>
                <a:srgbClr val="000000"/>
              </a:solidFill>
              <a:latin typeface="Courier New" panose="02070309020205020404" pitchFamily="49" charset="0"/>
              <a:cs typeface="Courier New" pitchFamily="49" charset="0"/>
            </a:endParaRPr>
          </a:p>
          <a:p>
            <a:pPr defTabSz="657732">
              <a:lnSpc>
                <a:spcPct val="85000"/>
              </a:lnSpc>
            </a:pPr>
            <a:r>
              <a:rPr lang="en-US" b="1" dirty="0">
                <a:solidFill>
                  <a:srgbClr val="000000"/>
                </a:solidFill>
                <a:latin typeface="Courier New" panose="02070309020205020404" pitchFamily="49" charset="0"/>
                <a:cs typeface="Courier New" pitchFamily="49" charset="0"/>
              </a:rPr>
              <a:t>title "European Cars Priced Over 30K";</a:t>
            </a:r>
          </a:p>
          <a:p>
            <a:pPr defTabSz="657732">
              <a:lnSpc>
                <a:spcPct val="85000"/>
              </a:lnSpc>
            </a:pPr>
            <a:r>
              <a:rPr lang="en-US" b="1" dirty="0">
                <a:solidFill>
                  <a:srgbClr val="000000"/>
                </a:solidFill>
                <a:latin typeface="Courier New" panose="02070309020205020404" pitchFamily="49" charset="0"/>
                <a:cs typeface="Courier New" pitchFamily="49" charset="0"/>
              </a:rPr>
              <a:t>footnote "Internal Use Only";</a:t>
            </a:r>
          </a:p>
          <a:p>
            <a:pPr defTabSz="657732">
              <a:lnSpc>
                <a:spcPct val="85000"/>
              </a:lnSpc>
            </a:pPr>
            <a:endParaRPr lang="en-US" b="1" dirty="0">
              <a:solidFill>
                <a:srgbClr val="000000"/>
              </a:solidFill>
              <a:latin typeface="Courier New" panose="02070309020205020404" pitchFamily="49" charset="0"/>
              <a:cs typeface="Courier New" pitchFamily="49" charset="0"/>
            </a:endParaRPr>
          </a:p>
          <a:p>
            <a:pPr defTabSz="657732">
              <a:lnSpc>
                <a:spcPct val="85000"/>
              </a:lnSpc>
            </a:pPr>
            <a:r>
              <a:rPr lang="en-US" b="1" dirty="0">
                <a:solidFill>
                  <a:srgbClr val="000000"/>
                </a:solidFill>
                <a:latin typeface="Courier New" panose="02070309020205020404" pitchFamily="49" charset="0"/>
                <a:cs typeface="Courier New" pitchFamily="49" charset="0"/>
              </a:rPr>
              <a:t>proc print data=</a:t>
            </a:r>
            <a:r>
              <a:rPr lang="en-US" b="1" dirty="0" err="1">
                <a:solidFill>
                  <a:srgbClr val="000000"/>
                </a:solidFill>
                <a:latin typeface="Courier New" panose="02070309020205020404" pitchFamily="49" charset="0"/>
                <a:cs typeface="Courier New" pitchFamily="49" charset="0"/>
              </a:rPr>
              <a:t>sashelp.cars</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   where Origin='Europe'</a:t>
            </a:r>
          </a:p>
          <a:p>
            <a:pPr defTabSz="657732">
              <a:lnSpc>
                <a:spcPct val="85000"/>
              </a:lnSpc>
            </a:pPr>
            <a:r>
              <a:rPr lang="en-US" b="1" dirty="0">
                <a:solidFill>
                  <a:srgbClr val="000000"/>
                </a:solidFill>
                <a:latin typeface="Courier New" panose="02070309020205020404" pitchFamily="49" charset="0"/>
                <a:cs typeface="Courier New" pitchFamily="49" charset="0"/>
              </a:rPr>
              <a:t>         and MSRP&gt;30000;</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var</a:t>
            </a:r>
            <a:r>
              <a:rPr lang="en-US" b="1" dirty="0">
                <a:solidFill>
                  <a:srgbClr val="000000"/>
                </a:solidFill>
                <a:latin typeface="Courier New" panose="02070309020205020404" pitchFamily="49" charset="0"/>
                <a:cs typeface="Courier New" pitchFamily="49" charset="0"/>
              </a:rPr>
              <a:t> Make Model Type</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Mpg_City</a:t>
            </a: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Mpg_Highway</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run;</a:t>
            </a:r>
            <a:endParaRPr lang="en-US" sz="1800" b="1" dirty="0">
              <a:solidFill>
                <a:srgbClr val="000000"/>
              </a:solidFill>
              <a:latin typeface="Courier New" panose="02070309020205020404" pitchFamily="49" charset="0"/>
              <a:cs typeface="Courier New" pitchFamily="49" charset="0"/>
            </a:endParaRPr>
          </a:p>
        </p:txBody>
      </p:sp>
    </p:spTree>
    <p:extLst>
      <p:ext uri="{BB962C8B-B14F-4D97-AF65-F5344CB8AC3E}">
        <p14:creationId xmlns:p14="http://schemas.microsoft.com/office/powerpoint/2010/main" val="1699964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4"/>
              <a:defRPr/>
            </a:pPr>
            <a:r>
              <a:rPr lang="en-US" dirty="0"/>
              <a:t>How many statements does this program contain?</a:t>
            </a:r>
          </a:p>
          <a:p>
            <a:pPr>
              <a:defRPr/>
            </a:pPr>
            <a:endParaRPr lang="en-US" sz="600" b="1" dirty="0"/>
          </a:p>
          <a:p>
            <a:pPr marL="428625" lvl="1" indent="-340519">
              <a:buClr>
                <a:schemeClr val="tx1"/>
              </a:buClr>
              <a:buSzTx/>
              <a:buFont typeface="Wingdings" pitchFamily="2" charset="2"/>
              <a:buAutoNum type="alphaLcPeriod"/>
              <a:defRPr/>
            </a:pPr>
            <a:r>
              <a:rPr lang="en-US" dirty="0"/>
              <a:t>five</a:t>
            </a:r>
          </a:p>
          <a:p>
            <a:pPr marL="428625" lvl="1" indent="-340519">
              <a:buClr>
                <a:schemeClr val="tx1"/>
              </a:buClr>
              <a:buSzTx/>
              <a:buFont typeface="Wingdings" pitchFamily="2" charset="2"/>
              <a:buAutoNum type="alphaLcPeriod"/>
              <a:defRPr/>
            </a:pPr>
            <a:r>
              <a:rPr lang="en-US" dirty="0"/>
              <a:t>six</a:t>
            </a:r>
          </a:p>
          <a:p>
            <a:pPr marL="428625" lvl="1" indent="-340519">
              <a:buClr>
                <a:schemeClr val="tx1"/>
              </a:buClr>
              <a:buSzTx/>
              <a:buFont typeface="Wingdings" pitchFamily="2" charset="2"/>
              <a:buAutoNum type="alphaLcPeriod"/>
              <a:defRPr/>
            </a:pPr>
            <a:r>
              <a:rPr lang="en-US" dirty="0"/>
              <a:t>seven</a:t>
            </a:r>
          </a:p>
          <a:p>
            <a:pPr marL="428625" lvl="1" indent="-340519">
              <a:buClr>
                <a:schemeClr val="tx1"/>
              </a:buClr>
              <a:buSzTx/>
              <a:buFont typeface="Wingdings" pitchFamily="2" charset="2"/>
              <a:buAutoNum type="alphaLcPeriod"/>
              <a:defRPr/>
            </a:pPr>
            <a:r>
              <a:rPr lang="en-US" dirty="0"/>
              <a:t>eight</a:t>
            </a:r>
          </a:p>
        </p:txBody>
      </p:sp>
      <p:sp>
        <p:nvSpPr>
          <p:cNvPr id="3" name="TextBox 2"/>
          <p:cNvSpPr txBox="1"/>
          <p:nvPr>
            <p:custDataLst>
              <p:tags r:id="rId2"/>
            </p:custDataLst>
          </p:nvPr>
        </p:nvSpPr>
        <p:spPr>
          <a:xfrm>
            <a:off x="2583928" y="1263037"/>
            <a:ext cx="5418150" cy="2779864"/>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a:solidFill>
                  <a:srgbClr val="000000"/>
                </a:solidFill>
                <a:latin typeface="Courier New" panose="02070309020205020404" pitchFamily="49" charset="0"/>
                <a:cs typeface="Courier New" pitchFamily="49" charset="0"/>
              </a:rPr>
              <a:t>*Create a cars report;</a:t>
            </a:r>
          </a:p>
          <a:p>
            <a:pPr defTabSz="657732">
              <a:lnSpc>
                <a:spcPct val="85000"/>
              </a:lnSpc>
            </a:pPr>
            <a:endParaRPr lang="en-US" b="1" dirty="0">
              <a:solidFill>
                <a:srgbClr val="000000"/>
              </a:solidFill>
              <a:latin typeface="Courier New" panose="02070309020205020404" pitchFamily="49" charset="0"/>
              <a:cs typeface="Courier New" pitchFamily="49" charset="0"/>
            </a:endParaRPr>
          </a:p>
          <a:p>
            <a:pPr defTabSz="657732">
              <a:lnSpc>
                <a:spcPct val="85000"/>
              </a:lnSpc>
            </a:pPr>
            <a:r>
              <a:rPr lang="en-US" b="1" dirty="0">
                <a:solidFill>
                  <a:srgbClr val="000000"/>
                </a:solidFill>
                <a:latin typeface="Courier New" panose="02070309020205020404" pitchFamily="49" charset="0"/>
                <a:cs typeface="Courier New" pitchFamily="49" charset="0"/>
              </a:rPr>
              <a:t>title "European Cars Priced Over 30K";</a:t>
            </a:r>
          </a:p>
          <a:p>
            <a:pPr defTabSz="657732">
              <a:lnSpc>
                <a:spcPct val="85000"/>
              </a:lnSpc>
            </a:pPr>
            <a:r>
              <a:rPr lang="en-US" b="1" dirty="0">
                <a:solidFill>
                  <a:srgbClr val="000000"/>
                </a:solidFill>
                <a:latin typeface="Courier New" panose="02070309020205020404" pitchFamily="49" charset="0"/>
                <a:cs typeface="Courier New" pitchFamily="49" charset="0"/>
              </a:rPr>
              <a:t>footnote "Internal Use Only";</a:t>
            </a:r>
          </a:p>
          <a:p>
            <a:pPr defTabSz="657732">
              <a:lnSpc>
                <a:spcPct val="85000"/>
              </a:lnSpc>
            </a:pPr>
            <a:endParaRPr lang="en-US" b="1" dirty="0">
              <a:solidFill>
                <a:srgbClr val="000000"/>
              </a:solidFill>
              <a:latin typeface="Courier New" panose="02070309020205020404" pitchFamily="49" charset="0"/>
              <a:cs typeface="Courier New" pitchFamily="49" charset="0"/>
            </a:endParaRPr>
          </a:p>
          <a:p>
            <a:pPr defTabSz="657732">
              <a:lnSpc>
                <a:spcPct val="85000"/>
              </a:lnSpc>
            </a:pPr>
            <a:r>
              <a:rPr lang="en-US" b="1" dirty="0">
                <a:solidFill>
                  <a:srgbClr val="000000"/>
                </a:solidFill>
                <a:latin typeface="Courier New" panose="02070309020205020404" pitchFamily="49" charset="0"/>
                <a:cs typeface="Courier New" pitchFamily="49" charset="0"/>
              </a:rPr>
              <a:t>proc print data=</a:t>
            </a:r>
            <a:r>
              <a:rPr lang="en-US" b="1" dirty="0" err="1">
                <a:solidFill>
                  <a:srgbClr val="000000"/>
                </a:solidFill>
                <a:latin typeface="Courier New" panose="02070309020205020404" pitchFamily="49" charset="0"/>
                <a:cs typeface="Courier New" pitchFamily="49" charset="0"/>
              </a:rPr>
              <a:t>sashelp.cars</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   where Origin='Europe'</a:t>
            </a:r>
          </a:p>
          <a:p>
            <a:pPr defTabSz="657732">
              <a:lnSpc>
                <a:spcPct val="85000"/>
              </a:lnSpc>
            </a:pPr>
            <a:r>
              <a:rPr lang="en-US" b="1" dirty="0">
                <a:solidFill>
                  <a:srgbClr val="000000"/>
                </a:solidFill>
                <a:latin typeface="Courier New" panose="02070309020205020404" pitchFamily="49" charset="0"/>
                <a:cs typeface="Courier New" pitchFamily="49" charset="0"/>
              </a:rPr>
              <a:t>         and MSRP&gt;30000;</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var</a:t>
            </a:r>
            <a:r>
              <a:rPr lang="en-US" b="1" dirty="0">
                <a:solidFill>
                  <a:srgbClr val="000000"/>
                </a:solidFill>
                <a:latin typeface="Courier New" panose="02070309020205020404" pitchFamily="49" charset="0"/>
                <a:cs typeface="Courier New" pitchFamily="49" charset="0"/>
              </a:rPr>
              <a:t> Make Model Type</a:t>
            </a:r>
          </a:p>
          <a:p>
            <a:pPr defTabSz="657732">
              <a:lnSpc>
                <a:spcPct val="85000"/>
              </a:lnSpc>
            </a:pP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Mpg_City</a:t>
            </a: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Mpg_Highway</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run;</a:t>
            </a:r>
            <a:endParaRPr lang="en-US" sz="1800" b="1" dirty="0">
              <a:solidFill>
                <a:srgbClr val="000000"/>
              </a:solidFill>
              <a:latin typeface="Courier New" panose="02070309020205020404" pitchFamily="49" charset="0"/>
              <a:cs typeface="Courier New" pitchFamily="49" charset="0"/>
            </a:endParaRPr>
          </a:p>
        </p:txBody>
      </p:sp>
      <p:sp>
        <p:nvSpPr>
          <p:cNvPr id="4" name="Oval 3">
            <a:extLst>
              <a:ext uri="{FF2B5EF4-FFF2-40B4-BE49-F238E27FC236}">
                <a16:creationId xmlns:a16="http://schemas.microsoft.com/office/drawing/2014/main" id="{D85D963C-C57B-4757-BF4A-8C640648F54E}"/>
              </a:ext>
            </a:extLst>
          </p:cNvPr>
          <p:cNvSpPr/>
          <p:nvPr>
            <p:custDataLst>
              <p:tags r:id="rId3"/>
            </p:custDataLst>
          </p:nvPr>
        </p:nvSpPr>
        <p:spPr bwMode="auto">
          <a:xfrm>
            <a:off x="610677" y="1894667"/>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2529111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custDataLst>
              <p:tags r:id="rId1"/>
            </p:custDataLst>
          </p:nvPr>
        </p:nvSpPr>
        <p:spPr>
          <a:xfrm>
            <a:off x="626364" y="514743"/>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457200" indent="-457200">
              <a:buSzPct val="100000"/>
              <a:buFont typeface="+mj-lt"/>
              <a:buAutoNum type="arabicPeriod" startAt="4"/>
              <a:defRPr/>
            </a:pPr>
            <a:endParaRPr lang="en-US" dirty="0"/>
          </a:p>
        </p:txBody>
      </p:sp>
      <p:sp>
        <p:nvSpPr>
          <p:cNvPr id="3" name="Content Placeholder 2"/>
          <p:cNvSpPr>
            <a:spLocks noGrp="1"/>
          </p:cNvSpPr>
          <p:nvPr>
            <p:ph idx="1"/>
          </p:nvPr>
        </p:nvSpPr>
        <p:spPr>
          <a:xfrm>
            <a:off x="626364" y="587577"/>
            <a:ext cx="7891272" cy="3639312"/>
          </a:xfrm>
        </p:spPr>
        <p:txBody>
          <a:bodyPr/>
          <a:lstStyle/>
          <a:p>
            <a:pPr marL="285750" indent="-285750">
              <a:buClrTx/>
              <a:buSzPct val="100000"/>
              <a:buFont typeface="+mj-lt"/>
              <a:buAutoNum type="arabicPeriod" startAt="5"/>
              <a:defRPr/>
            </a:pPr>
            <a:r>
              <a:rPr lang="en-US" dirty="0"/>
              <a:t>Which of the following steps is typically used to generate reports and graphs?</a:t>
            </a:r>
          </a:p>
          <a:p>
            <a:pPr>
              <a:defRPr/>
            </a:pPr>
            <a:endParaRPr lang="en-US" sz="600" b="1" dirty="0"/>
          </a:p>
          <a:p>
            <a:pPr marL="429768" indent="-340519">
              <a:buClr>
                <a:schemeClr val="tx1"/>
              </a:buClr>
              <a:buSzTx/>
              <a:buFont typeface="Wingdings" pitchFamily="2" charset="2"/>
              <a:buAutoNum type="alphaLcPeriod"/>
              <a:defRPr/>
            </a:pPr>
            <a:r>
              <a:rPr lang="en-US" dirty="0"/>
              <a:t>DATA</a:t>
            </a:r>
          </a:p>
          <a:p>
            <a:pPr marL="429768" indent="-340519">
              <a:buClr>
                <a:schemeClr val="tx1"/>
              </a:buClr>
              <a:buSzTx/>
              <a:buFont typeface="Wingdings" pitchFamily="2" charset="2"/>
              <a:buAutoNum type="alphaLcPeriod"/>
              <a:defRPr/>
            </a:pPr>
            <a:r>
              <a:rPr lang="en-US" dirty="0"/>
              <a:t>PROC</a:t>
            </a:r>
          </a:p>
          <a:p>
            <a:pPr marL="429768" indent="-340519">
              <a:buClr>
                <a:schemeClr val="tx1"/>
              </a:buClr>
              <a:buSzTx/>
              <a:buFont typeface="Wingdings" pitchFamily="2" charset="2"/>
              <a:buAutoNum type="alphaLcPeriod"/>
              <a:defRPr/>
            </a:pPr>
            <a:r>
              <a:rPr lang="en-US" dirty="0"/>
              <a:t>REPORT</a:t>
            </a:r>
          </a:p>
          <a:p>
            <a:pPr marL="429768" indent="-340519">
              <a:buClr>
                <a:schemeClr val="tx1"/>
              </a:buClr>
              <a:buSzTx/>
              <a:buFont typeface="Wingdings" pitchFamily="2" charset="2"/>
              <a:buAutoNum type="alphaLcPeriod"/>
              <a:defRPr/>
            </a:pPr>
            <a:r>
              <a:rPr lang="en-US" dirty="0"/>
              <a:t>RUN</a:t>
            </a:r>
          </a:p>
        </p:txBody>
      </p:sp>
    </p:spTree>
    <p:extLst>
      <p:ext uri="{BB962C8B-B14F-4D97-AF65-F5344CB8AC3E}">
        <p14:creationId xmlns:p14="http://schemas.microsoft.com/office/powerpoint/2010/main" val="1481077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2FA173D0-35E3-4DC8-8F9C-61435439B919}"/>
              </a:ext>
            </a:extLst>
          </p:cNvPr>
          <p:cNvSpPr>
            <a:spLocks noGrp="1"/>
          </p:cNvSpPr>
          <p:nvPr>
            <p:ph idx="1"/>
          </p:nvPr>
        </p:nvSpPr>
        <p:spPr>
          <a:xfrm>
            <a:off x="626364" y="587577"/>
            <a:ext cx="7891272" cy="3639312"/>
          </a:xfrm>
        </p:spPr>
        <p:txBody>
          <a:bodyPr/>
          <a:lstStyle/>
          <a:p>
            <a:pPr marL="285750" indent="-285750">
              <a:buClrTx/>
              <a:buSzPct val="100000"/>
              <a:buFont typeface="+mj-lt"/>
              <a:buAutoNum type="arabicPeriod" startAt="5"/>
              <a:defRPr/>
            </a:pPr>
            <a:r>
              <a:rPr lang="en-US" dirty="0"/>
              <a:t>Which of the following steps is typically used to generate reports and graphs?</a:t>
            </a:r>
          </a:p>
          <a:p>
            <a:pPr>
              <a:defRPr/>
            </a:pPr>
            <a:endParaRPr lang="en-US" sz="600" b="1" dirty="0"/>
          </a:p>
          <a:p>
            <a:pPr marL="429768" indent="-340519">
              <a:buClr>
                <a:schemeClr val="tx1"/>
              </a:buClr>
              <a:buSzTx/>
              <a:buFont typeface="Wingdings" pitchFamily="2" charset="2"/>
              <a:buAutoNum type="alphaLcPeriod"/>
              <a:defRPr/>
            </a:pPr>
            <a:r>
              <a:rPr lang="en-US" dirty="0"/>
              <a:t>DATA</a:t>
            </a:r>
          </a:p>
          <a:p>
            <a:pPr marL="429768" indent="-340519">
              <a:buClr>
                <a:schemeClr val="tx1"/>
              </a:buClr>
              <a:buSzTx/>
              <a:buFont typeface="Wingdings" pitchFamily="2" charset="2"/>
              <a:buAutoNum type="alphaLcPeriod"/>
              <a:defRPr/>
            </a:pPr>
            <a:r>
              <a:rPr lang="en-US" dirty="0"/>
              <a:t>PROC</a:t>
            </a:r>
          </a:p>
          <a:p>
            <a:pPr marL="429768" indent="-340519">
              <a:buClr>
                <a:schemeClr val="tx1"/>
              </a:buClr>
              <a:buSzTx/>
              <a:buFont typeface="Wingdings" pitchFamily="2" charset="2"/>
              <a:buAutoNum type="alphaLcPeriod"/>
              <a:defRPr/>
            </a:pPr>
            <a:r>
              <a:rPr lang="en-US" dirty="0"/>
              <a:t>REPORT</a:t>
            </a:r>
          </a:p>
          <a:p>
            <a:pPr marL="429768" indent="-340519">
              <a:buClr>
                <a:schemeClr val="tx1"/>
              </a:buClr>
              <a:buSzTx/>
              <a:buFont typeface="Wingdings" pitchFamily="2" charset="2"/>
              <a:buAutoNum type="alphaLcPeriod"/>
              <a:defRPr/>
            </a:pPr>
            <a:r>
              <a:rPr lang="en-US" dirty="0"/>
              <a:t>RUN</a:t>
            </a:r>
          </a:p>
        </p:txBody>
      </p:sp>
      <p:sp>
        <p:nvSpPr>
          <p:cNvPr id="6" name="Oval 5"/>
          <p:cNvSpPr/>
          <p:nvPr>
            <p:custDataLst>
              <p:tags r:id="rId1"/>
            </p:custDataLst>
          </p:nvPr>
        </p:nvSpPr>
        <p:spPr bwMode="auto">
          <a:xfrm>
            <a:off x="615547" y="1783540"/>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5" name="Rectangle 5"/>
          <p:cNvSpPr txBox="1">
            <a:spLocks noChangeArrowheads="1"/>
          </p:cNvSpPr>
          <p:nvPr>
            <p:custDataLst>
              <p:tags r:id="rId2"/>
            </p:custDataLst>
          </p:nvPr>
        </p:nvSpPr>
        <p:spPr>
          <a:xfrm>
            <a:off x="626364" y="514743"/>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285750" indent="-285750">
              <a:buSzPct val="100000"/>
              <a:buFont typeface="+mj-lt"/>
              <a:buAutoNum type="arabicPeriod" startAt="4"/>
              <a:defRPr/>
            </a:pPr>
            <a:endParaRPr lang="en-US" dirty="0"/>
          </a:p>
        </p:txBody>
      </p:sp>
    </p:spTree>
    <p:extLst>
      <p:ext uri="{BB962C8B-B14F-4D97-AF65-F5344CB8AC3E}">
        <p14:creationId xmlns:p14="http://schemas.microsoft.com/office/powerpoint/2010/main" val="1543583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1CA79DC-6FB0-4EF2-9C91-689E9271971C}"/>
              </a:ext>
            </a:extLst>
          </p:cNvPr>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6"/>
              <a:defRPr/>
            </a:pPr>
            <a:r>
              <a:rPr lang="en-US" dirty="0"/>
              <a:t>Does this comment contain syntax errors?</a:t>
            </a:r>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marL="429768" indent="-340519">
              <a:buClr>
                <a:schemeClr val="tx1"/>
              </a:buClr>
              <a:buSzTx/>
              <a:buFont typeface="Wingdings" pitchFamily="2" charset="2"/>
              <a:buAutoNum type="alphaLcPeriod"/>
              <a:defRPr/>
            </a:pPr>
            <a:r>
              <a:rPr lang="en-US" dirty="0"/>
              <a:t>No. The comment is correctly specified.</a:t>
            </a:r>
          </a:p>
          <a:p>
            <a:pPr marL="429768" indent="-340519">
              <a:buClr>
                <a:schemeClr val="tx1"/>
              </a:buClr>
              <a:buSzTx/>
              <a:buFont typeface="Wingdings" pitchFamily="2" charset="2"/>
              <a:buAutoNum type="alphaLcPeriod"/>
              <a:defRPr/>
            </a:pPr>
            <a:r>
              <a:rPr lang="en-US" dirty="0"/>
              <a:t>Yes. Every comment line must end with a semicolon.</a:t>
            </a:r>
          </a:p>
          <a:p>
            <a:pPr marL="429768" indent="-340519">
              <a:buClr>
                <a:schemeClr val="tx1"/>
              </a:buClr>
              <a:buSzTx/>
              <a:buFont typeface="Wingdings" pitchFamily="2" charset="2"/>
              <a:buAutoNum type="alphaLcPeriod"/>
              <a:defRPr/>
            </a:pPr>
            <a:r>
              <a:rPr lang="en-US" dirty="0"/>
              <a:t>Yes. The comment is on more than one line.</a:t>
            </a:r>
          </a:p>
          <a:p>
            <a:pPr marL="429768" indent="-340519">
              <a:buClr>
                <a:schemeClr val="tx1"/>
              </a:buClr>
              <a:buSzTx/>
              <a:buFont typeface="Wingdings" pitchFamily="2" charset="2"/>
              <a:buAutoNum type="alphaLcPeriod"/>
              <a:defRPr/>
            </a:pPr>
            <a:r>
              <a:rPr lang="en-US" dirty="0"/>
              <a:t>Yes. There is a semicolon in the middle of the comment.</a:t>
            </a:r>
          </a:p>
        </p:txBody>
      </p:sp>
      <p:sp>
        <p:nvSpPr>
          <p:cNvPr id="2" name="TextBox 1"/>
          <p:cNvSpPr txBox="1"/>
          <p:nvPr>
            <p:custDataLst>
              <p:tags r:id="rId2"/>
            </p:custDataLst>
          </p:nvPr>
        </p:nvSpPr>
        <p:spPr>
          <a:xfrm>
            <a:off x="1030532" y="1065549"/>
            <a:ext cx="4728859" cy="1602618"/>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sz="1800" b="1" dirty="0">
                <a:latin typeface="Courier New" panose="02070309020205020404" pitchFamily="49" charset="0"/>
              </a:rPr>
              <a:t> /*</a:t>
            </a:r>
          </a:p>
          <a:p>
            <a:pPr defTabSz="657732">
              <a:lnSpc>
                <a:spcPct val="85000"/>
              </a:lnSpc>
            </a:pPr>
            <a:r>
              <a:rPr lang="en-US" sz="1800" b="1" dirty="0">
                <a:latin typeface="Courier New" panose="02070309020205020404" pitchFamily="49" charset="0"/>
              </a:rPr>
              <a:t>Report created for budget</a:t>
            </a:r>
          </a:p>
          <a:p>
            <a:pPr defTabSz="657732">
              <a:lnSpc>
                <a:spcPct val="85000"/>
              </a:lnSpc>
            </a:pPr>
            <a:r>
              <a:rPr lang="en-US" sz="1800" b="1" dirty="0">
                <a:latin typeface="Courier New" panose="02070309020205020404" pitchFamily="49" charset="0"/>
              </a:rPr>
              <a:t>presentation; revised October 15.</a:t>
            </a:r>
          </a:p>
          <a:p>
            <a:pPr defTabSz="657732">
              <a:lnSpc>
                <a:spcPct val="85000"/>
              </a:lnSpc>
            </a:pPr>
            <a:r>
              <a:rPr lang="en-US" sz="1800" b="1" dirty="0">
                <a:latin typeface="Courier New" panose="02070309020205020404" pitchFamily="49" charset="0"/>
              </a:rPr>
              <a:t>  */</a:t>
            </a:r>
          </a:p>
          <a:p>
            <a:pPr defTabSz="657732">
              <a:lnSpc>
                <a:spcPct val="85000"/>
              </a:lnSpc>
            </a:pPr>
            <a:r>
              <a:rPr lang="en-US" sz="1800" b="1" dirty="0">
                <a:latin typeface="Courier New" panose="02070309020205020404" pitchFamily="49" charset="0"/>
                <a:cs typeface="Courier New" pitchFamily="49" charset="0"/>
              </a:rPr>
              <a:t>proc print data=work.newloan;</a:t>
            </a:r>
          </a:p>
          <a:p>
            <a:pPr defTabSz="657732">
              <a:lnSpc>
                <a:spcPct val="85000"/>
              </a:lnSpc>
            </a:pPr>
            <a:r>
              <a:rPr lang="en-US" sz="1800" b="1" dirty="0">
                <a:latin typeface="Courier New" panose="02070309020205020404" pitchFamily="49" charset="0"/>
                <a:cs typeface="Courier New" pitchFamily="49" charset="0"/>
              </a:rPr>
              <a:t>run;</a:t>
            </a:r>
            <a:endParaRPr lang="en-US" sz="1800" b="1" dirty="0">
              <a:latin typeface="Courier New" panose="02070309020205020404" pitchFamily="49" charset="0"/>
            </a:endParaRPr>
          </a:p>
        </p:txBody>
      </p:sp>
    </p:spTree>
    <p:extLst>
      <p:ext uri="{BB962C8B-B14F-4D97-AF65-F5344CB8AC3E}">
        <p14:creationId xmlns:p14="http://schemas.microsoft.com/office/powerpoint/2010/main" val="1993848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50B4C36-2B48-4652-8FA3-D7D6ABED2384}"/>
              </a:ext>
            </a:extLst>
          </p:cNvPr>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6"/>
              <a:defRPr/>
            </a:pPr>
            <a:r>
              <a:rPr lang="en-US" dirty="0"/>
              <a:t>Does this comment contain syntax errors?</a:t>
            </a:r>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a:defRPr/>
            </a:pPr>
            <a:endParaRPr lang="en-US" sz="600" b="1" dirty="0"/>
          </a:p>
          <a:p>
            <a:pPr marL="429768" indent="-340519">
              <a:buClr>
                <a:schemeClr val="tx1"/>
              </a:buClr>
              <a:buSzTx/>
              <a:buFont typeface="Wingdings" pitchFamily="2" charset="2"/>
              <a:buAutoNum type="alphaLcPeriod"/>
              <a:defRPr/>
            </a:pPr>
            <a:r>
              <a:rPr lang="en-US" dirty="0"/>
              <a:t>No. The comment is correctly specified.</a:t>
            </a:r>
          </a:p>
          <a:p>
            <a:pPr marL="429768" indent="-340519">
              <a:buClr>
                <a:schemeClr val="tx1"/>
              </a:buClr>
              <a:buSzTx/>
              <a:buFont typeface="Wingdings" pitchFamily="2" charset="2"/>
              <a:buAutoNum type="alphaLcPeriod"/>
              <a:defRPr/>
            </a:pPr>
            <a:r>
              <a:rPr lang="en-US" dirty="0"/>
              <a:t>Yes. Every comment line must end with a semicolon.</a:t>
            </a:r>
          </a:p>
          <a:p>
            <a:pPr marL="429768" indent="-340519">
              <a:buClr>
                <a:schemeClr val="tx1"/>
              </a:buClr>
              <a:buSzTx/>
              <a:buFont typeface="Wingdings" pitchFamily="2" charset="2"/>
              <a:buAutoNum type="alphaLcPeriod"/>
              <a:defRPr/>
            </a:pPr>
            <a:r>
              <a:rPr lang="en-US" dirty="0"/>
              <a:t>Yes. The comment is on more than one line.</a:t>
            </a:r>
          </a:p>
          <a:p>
            <a:pPr marL="429768" indent="-340519">
              <a:buClr>
                <a:schemeClr val="tx1"/>
              </a:buClr>
              <a:buSzTx/>
              <a:buFont typeface="Wingdings" pitchFamily="2" charset="2"/>
              <a:buAutoNum type="alphaLcPeriod"/>
              <a:defRPr/>
            </a:pPr>
            <a:r>
              <a:rPr lang="en-US" dirty="0"/>
              <a:t>Yes. There is a semicolon in the middle of the comment.</a:t>
            </a:r>
          </a:p>
        </p:txBody>
      </p:sp>
      <p:sp>
        <p:nvSpPr>
          <p:cNvPr id="2" name="TextBox 1"/>
          <p:cNvSpPr txBox="1"/>
          <p:nvPr>
            <p:custDataLst>
              <p:tags r:id="rId2"/>
            </p:custDataLst>
          </p:nvPr>
        </p:nvSpPr>
        <p:spPr>
          <a:xfrm>
            <a:off x="1030532" y="1065549"/>
            <a:ext cx="4728859" cy="1602618"/>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sz="1800" b="1" dirty="0">
                <a:latin typeface="Courier New" panose="02070309020205020404" pitchFamily="49" charset="0"/>
              </a:rPr>
              <a:t> /*</a:t>
            </a:r>
          </a:p>
          <a:p>
            <a:pPr defTabSz="657732">
              <a:lnSpc>
                <a:spcPct val="85000"/>
              </a:lnSpc>
            </a:pPr>
            <a:r>
              <a:rPr lang="en-US" sz="1800" b="1" dirty="0">
                <a:latin typeface="Courier New" panose="02070309020205020404" pitchFamily="49" charset="0"/>
              </a:rPr>
              <a:t>Report created for budget</a:t>
            </a:r>
          </a:p>
          <a:p>
            <a:pPr defTabSz="657732">
              <a:lnSpc>
                <a:spcPct val="85000"/>
              </a:lnSpc>
            </a:pPr>
            <a:r>
              <a:rPr lang="en-US" sz="1800" b="1" dirty="0">
                <a:latin typeface="Courier New" panose="02070309020205020404" pitchFamily="49" charset="0"/>
              </a:rPr>
              <a:t>presentation; revised October 15.</a:t>
            </a:r>
          </a:p>
          <a:p>
            <a:pPr defTabSz="657732">
              <a:lnSpc>
                <a:spcPct val="85000"/>
              </a:lnSpc>
            </a:pPr>
            <a:r>
              <a:rPr lang="en-US" sz="1800" b="1" dirty="0">
                <a:latin typeface="Courier New" panose="02070309020205020404" pitchFamily="49" charset="0"/>
              </a:rPr>
              <a:t>  */</a:t>
            </a:r>
          </a:p>
          <a:p>
            <a:pPr defTabSz="657732">
              <a:lnSpc>
                <a:spcPct val="85000"/>
              </a:lnSpc>
            </a:pPr>
            <a:r>
              <a:rPr lang="en-US" sz="1800" b="1" dirty="0">
                <a:latin typeface="Courier New" panose="02070309020205020404" pitchFamily="49" charset="0"/>
                <a:cs typeface="Courier New" pitchFamily="49" charset="0"/>
              </a:rPr>
              <a:t>proc print data=work.newloan;</a:t>
            </a:r>
          </a:p>
          <a:p>
            <a:pPr defTabSz="657732">
              <a:lnSpc>
                <a:spcPct val="85000"/>
              </a:lnSpc>
            </a:pPr>
            <a:r>
              <a:rPr lang="en-US" sz="1800" b="1" dirty="0">
                <a:latin typeface="Courier New" panose="02070309020205020404" pitchFamily="49" charset="0"/>
                <a:cs typeface="Courier New" pitchFamily="49" charset="0"/>
              </a:rPr>
              <a:t>run;</a:t>
            </a:r>
            <a:endParaRPr lang="en-US" sz="1800" b="1" dirty="0">
              <a:latin typeface="Courier New" panose="02070309020205020404" pitchFamily="49" charset="0"/>
            </a:endParaRPr>
          </a:p>
        </p:txBody>
      </p:sp>
      <p:sp>
        <p:nvSpPr>
          <p:cNvPr id="5" name="Oval 4"/>
          <p:cNvSpPr/>
          <p:nvPr>
            <p:custDataLst>
              <p:tags r:id="rId3"/>
            </p:custDataLst>
          </p:nvPr>
        </p:nvSpPr>
        <p:spPr bwMode="auto">
          <a:xfrm>
            <a:off x="606400" y="2989317"/>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231215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87577"/>
            <a:ext cx="7891272" cy="3639312"/>
          </a:xfrm>
        </p:spPr>
        <p:txBody>
          <a:bodyPr/>
          <a:lstStyle/>
          <a:p>
            <a:pPr marL="285750" indent="-285750">
              <a:buClrTx/>
              <a:buSzPct val="100000"/>
              <a:buFont typeface="+mj-lt"/>
              <a:buAutoNum type="arabicPeriod" startAt="7"/>
              <a:defRPr/>
            </a:pPr>
            <a:r>
              <a:rPr lang="en-US" dirty="0"/>
              <a:t>What result would you expect from submitting this step?</a:t>
            </a:r>
          </a:p>
          <a:p>
            <a:pPr marL="342900" indent="-342900">
              <a:buFont typeface="+mj-lt"/>
              <a:buAutoNum type="arabicPeriod" startAt="7"/>
              <a:defRPr/>
            </a:pPr>
            <a:endParaRPr lang="en-US" dirty="0"/>
          </a:p>
          <a:p>
            <a:pPr marL="342900" indent="-342900">
              <a:buFont typeface="+mj-lt"/>
              <a:buAutoNum type="arabicPeriod" startAt="7"/>
              <a:defRPr/>
            </a:pPr>
            <a:endParaRPr lang="en-US" dirty="0"/>
          </a:p>
          <a:p>
            <a:pPr>
              <a:defRPr/>
            </a:pPr>
            <a:endParaRPr lang="en-US" dirty="0"/>
          </a:p>
          <a:p>
            <a:pPr>
              <a:defRPr/>
            </a:pPr>
            <a:endParaRPr lang="en-US" sz="600" b="1" dirty="0"/>
          </a:p>
          <a:p>
            <a:pPr marL="429768" indent="-340519">
              <a:buClr>
                <a:schemeClr val="tx1"/>
              </a:buClr>
              <a:buSzTx/>
              <a:buFont typeface="Wingdings" pitchFamily="2" charset="2"/>
              <a:buAutoNum type="alphaLcPeriod"/>
              <a:defRPr/>
            </a:pPr>
            <a:r>
              <a:rPr lang="en-US" dirty="0"/>
              <a:t>a report of the </a:t>
            </a:r>
            <a:r>
              <a:rPr lang="en-US" b="1" dirty="0" err="1"/>
              <a:t>work.newsalesemps</a:t>
            </a:r>
            <a:r>
              <a:rPr lang="en-US" dirty="0"/>
              <a:t> data set</a:t>
            </a:r>
          </a:p>
          <a:p>
            <a:pPr marL="429768" indent="-340519">
              <a:buClr>
                <a:schemeClr val="tx1"/>
              </a:buClr>
              <a:buSzTx/>
              <a:buFont typeface="Wingdings" pitchFamily="2" charset="2"/>
              <a:buAutoNum type="alphaLcPeriod"/>
              <a:defRPr/>
            </a:pPr>
            <a:r>
              <a:rPr lang="en-US" dirty="0"/>
              <a:t>an error message in the log</a:t>
            </a:r>
          </a:p>
          <a:p>
            <a:pPr marL="429768" indent="-340519">
              <a:buClr>
                <a:schemeClr val="tx1"/>
              </a:buClr>
              <a:buSzTx/>
              <a:buFont typeface="Wingdings" pitchFamily="2" charset="2"/>
              <a:buAutoNum type="alphaLcPeriod"/>
              <a:defRPr/>
            </a:pPr>
            <a:r>
              <a:rPr lang="en-US" dirty="0"/>
              <a:t>the creation of a table named </a:t>
            </a:r>
            <a:r>
              <a:rPr lang="en-US" b="1" dirty="0" err="1"/>
              <a:t>work.newsalesemps</a:t>
            </a:r>
            <a:endParaRPr lang="en-US" b="1" dirty="0"/>
          </a:p>
        </p:txBody>
      </p:sp>
      <p:sp>
        <p:nvSpPr>
          <p:cNvPr id="4" name="TextBox 3"/>
          <p:cNvSpPr txBox="1"/>
          <p:nvPr>
            <p:custDataLst>
              <p:tags r:id="rId1"/>
            </p:custDataLst>
          </p:nvPr>
        </p:nvSpPr>
        <p:spPr>
          <a:xfrm>
            <a:off x="993127" y="1245748"/>
            <a:ext cx="4844147" cy="660822"/>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cs typeface="Courier New" pitchFamily="49" charset="0"/>
              </a:rPr>
              <a:t>proc print data=work.newsalesemps </a:t>
            </a:r>
          </a:p>
          <a:p>
            <a:pPr>
              <a:lnSpc>
                <a:spcPct val="85000"/>
              </a:lnSpc>
            </a:pPr>
            <a:r>
              <a:rPr lang="en-US" sz="1800" b="1" dirty="0">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2603268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1"/>
            </p:custDataLst>
          </p:nvPr>
        </p:nvSpPr>
        <p:spPr>
          <a:xfrm>
            <a:off x="993127" y="1245748"/>
            <a:ext cx="4846320" cy="66082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itchFamily="49" charset="0"/>
              </a:rPr>
              <a:t>proc print data=work.newsalesemps </a:t>
            </a:r>
          </a:p>
          <a:p>
            <a:pPr>
              <a:lnSpc>
                <a:spcPct val="85000"/>
              </a:lnSpc>
            </a:pPr>
            <a:r>
              <a:rPr lang="en-US" sz="1800" b="1" dirty="0">
                <a:latin typeface="Courier New" panose="02070309020205020404" pitchFamily="49" charset="0"/>
                <a:cs typeface="Courier New" pitchFamily="49" charset="0"/>
              </a:rPr>
              <a:t>run;</a:t>
            </a:r>
          </a:p>
        </p:txBody>
      </p:sp>
      <p:sp>
        <p:nvSpPr>
          <p:cNvPr id="5" name="Oval 4"/>
          <p:cNvSpPr/>
          <p:nvPr>
            <p:custDataLst>
              <p:tags r:id="rId2"/>
            </p:custDataLst>
          </p:nvPr>
        </p:nvSpPr>
        <p:spPr bwMode="auto">
          <a:xfrm>
            <a:off x="623334" y="2654272"/>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10" name="Content Placeholder 2">
            <a:extLst>
              <a:ext uri="{FF2B5EF4-FFF2-40B4-BE49-F238E27FC236}">
                <a16:creationId xmlns:a16="http://schemas.microsoft.com/office/drawing/2014/main" id="{2CDC224D-0D9D-49C4-84DC-99BAB69DEBB9}"/>
              </a:ext>
            </a:extLst>
          </p:cNvPr>
          <p:cNvSpPr txBox="1">
            <a:spLocks/>
          </p:cNvSpPr>
          <p:nvPr/>
        </p:nvSpPr>
        <p:spPr>
          <a:xfrm>
            <a:off x="626364" y="58757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285750" indent="-285750">
              <a:buClrTx/>
              <a:buSzPct val="100000"/>
              <a:buFont typeface="+mj-lt"/>
              <a:buAutoNum type="arabicPeriod" startAt="7"/>
              <a:defRPr/>
            </a:pPr>
            <a:r>
              <a:rPr lang="en-US" dirty="0"/>
              <a:t>What result would you expect from submitting this step?</a:t>
            </a:r>
          </a:p>
          <a:p>
            <a:pPr marL="342900" indent="-342900">
              <a:buFont typeface="+mj-lt"/>
              <a:buAutoNum type="arabicPeriod" startAt="7"/>
              <a:defRPr/>
            </a:pPr>
            <a:endParaRPr lang="en-US" dirty="0"/>
          </a:p>
          <a:p>
            <a:pPr marL="342900" indent="-342900">
              <a:buFont typeface="+mj-lt"/>
              <a:buAutoNum type="arabicPeriod" startAt="7"/>
              <a:defRPr/>
            </a:pPr>
            <a:endParaRPr lang="en-US" dirty="0"/>
          </a:p>
          <a:p>
            <a:pPr>
              <a:defRPr/>
            </a:pPr>
            <a:endParaRPr lang="en-US" dirty="0"/>
          </a:p>
          <a:p>
            <a:pPr>
              <a:defRPr/>
            </a:pPr>
            <a:endParaRPr lang="en-US" sz="600" b="1" dirty="0"/>
          </a:p>
          <a:p>
            <a:pPr marL="429768" indent="-340519">
              <a:buClr>
                <a:schemeClr val="tx1"/>
              </a:buClr>
              <a:buSzTx/>
              <a:buFont typeface="Wingdings" pitchFamily="2" charset="2"/>
              <a:buAutoNum type="alphaLcPeriod"/>
              <a:defRPr/>
            </a:pPr>
            <a:r>
              <a:rPr lang="en-US" dirty="0"/>
              <a:t>a report of the </a:t>
            </a:r>
            <a:r>
              <a:rPr lang="en-US" b="1" dirty="0" err="1"/>
              <a:t>work.newsalesemps</a:t>
            </a:r>
            <a:r>
              <a:rPr lang="en-US" b="1" dirty="0"/>
              <a:t> </a:t>
            </a:r>
            <a:r>
              <a:rPr lang="en-US" dirty="0"/>
              <a:t>data set</a:t>
            </a:r>
          </a:p>
          <a:p>
            <a:pPr marL="429768" indent="-340519">
              <a:buClr>
                <a:schemeClr val="tx1"/>
              </a:buClr>
              <a:buSzTx/>
              <a:buFont typeface="Wingdings" pitchFamily="2" charset="2"/>
              <a:buAutoNum type="alphaLcPeriod"/>
              <a:defRPr/>
            </a:pPr>
            <a:r>
              <a:rPr lang="en-US" dirty="0"/>
              <a:t>an error message in the log</a:t>
            </a:r>
          </a:p>
          <a:p>
            <a:pPr marL="429768" indent="-340519">
              <a:buClr>
                <a:schemeClr val="tx1"/>
              </a:buClr>
              <a:buSzTx/>
              <a:buFont typeface="Wingdings" pitchFamily="2" charset="2"/>
              <a:buAutoNum type="alphaLcPeriod"/>
              <a:defRPr/>
            </a:pPr>
            <a:r>
              <a:rPr lang="en-US" dirty="0"/>
              <a:t>the creation of a table named </a:t>
            </a:r>
            <a:r>
              <a:rPr lang="en-US" b="1" dirty="0" err="1"/>
              <a:t>work.newsalesemps</a:t>
            </a:r>
            <a:endParaRPr lang="en-US" b="1" dirty="0"/>
          </a:p>
        </p:txBody>
      </p:sp>
    </p:spTree>
    <p:extLst>
      <p:ext uri="{BB962C8B-B14F-4D97-AF65-F5344CB8AC3E}">
        <p14:creationId xmlns:p14="http://schemas.microsoft.com/office/powerpoint/2010/main" val="129519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Programming Process</a:t>
            </a:r>
          </a:p>
        </p:txBody>
      </p:sp>
      <p:pic>
        <p:nvPicPr>
          <p:cNvPr id="3" name="Picture 2"/>
          <p:cNvPicPr>
            <a:picLocks noChangeAspect="1"/>
          </p:cNvPicPr>
          <p:nvPr/>
        </p:nvPicPr>
        <p:blipFill>
          <a:blip r:embed="rId3"/>
          <a:stretch>
            <a:fillRect/>
          </a:stretch>
        </p:blipFill>
        <p:spPr>
          <a:xfrm>
            <a:off x="235770" y="2448157"/>
            <a:ext cx="3086892" cy="1635646"/>
          </a:xfrm>
          <a:prstGeom prst="rect">
            <a:avLst/>
          </a:prstGeom>
          <a:ln>
            <a:solidFill>
              <a:schemeClr val="tx1"/>
            </a:solidFill>
          </a:ln>
        </p:spPr>
      </p:pic>
      <p:graphicFrame>
        <p:nvGraphicFramePr>
          <p:cNvPr id="13" name="Diagram 12"/>
          <p:cNvGraphicFramePr/>
          <p:nvPr/>
        </p:nvGraphicFramePr>
        <p:xfrm>
          <a:off x="2144907" y="489368"/>
          <a:ext cx="4867676" cy="14342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C:\Users\stever\AppData\Local\Temp\SNAGHTML202c5dc4.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1034" y="1899635"/>
            <a:ext cx="1663533" cy="1639511"/>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0"/>
          <p:cNvSpPr/>
          <p:nvPr/>
        </p:nvSpPr>
        <p:spPr>
          <a:xfrm>
            <a:off x="2896086" y="1971876"/>
            <a:ext cx="2317747" cy="1344339"/>
          </a:xfrm>
          <a:prstGeom prst="swooshArrow">
            <a:avLst>
              <a:gd name="adj1" fmla="val 16310"/>
              <a:gd name="adj2" fmla="val 31370"/>
            </a:avLst>
          </a:prstGeom>
          <a:solidFill>
            <a:srgbClr val="0CB492"/>
          </a:solidFill>
        </p:spPr>
        <p:style>
          <a:lnRef idx="2">
            <a:schemeClr val="accent4"/>
          </a:lnRef>
          <a:fillRef idx="1">
            <a:schemeClr val="lt1"/>
          </a:fillRef>
          <a:effectRef idx="0">
            <a:schemeClr val="accent4"/>
          </a:effectRef>
          <a:fontRef idx="minor">
            <a:schemeClr val="dk1"/>
          </a:fontRef>
        </p:style>
        <p:txBody>
          <a:bodyPr/>
          <a:lstStyle/>
          <a:p>
            <a:endParaRPr lang="en-US" dirty="0"/>
          </a:p>
        </p:txBody>
      </p:sp>
      <p:pic>
        <p:nvPicPr>
          <p:cNvPr id="14" name="Picture 13"/>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522833" y="2164745"/>
            <a:ext cx="996199" cy="768113"/>
          </a:xfrm>
          <a:prstGeom prst="rect">
            <a:avLst/>
          </a:prstGeom>
          <a:solidFill>
            <a:schemeClr val="bg1"/>
          </a:solidFill>
        </p:spPr>
      </p:pic>
      <p:pic>
        <p:nvPicPr>
          <p:cNvPr id="4" name="Picture 3"/>
          <p:cNvPicPr>
            <a:picLocks noChangeAspect="1"/>
          </p:cNvPicPr>
          <p:nvPr/>
        </p:nvPicPr>
        <p:blipFill>
          <a:blip r:embed="rId11"/>
          <a:stretch>
            <a:fillRect/>
          </a:stretch>
        </p:blipFill>
        <p:spPr>
          <a:xfrm>
            <a:off x="4745858" y="3174007"/>
            <a:ext cx="2312858" cy="1734644"/>
          </a:xfrm>
          <a:prstGeom prst="rect">
            <a:avLst/>
          </a:prstGeom>
        </p:spPr>
      </p:pic>
      <p:sp>
        <p:nvSpPr>
          <p:cNvPr id="6" name="Rounded Rectangle 5"/>
          <p:cNvSpPr/>
          <p:nvPr/>
        </p:nvSpPr>
        <p:spPr>
          <a:xfrm>
            <a:off x="1653392" y="3592424"/>
            <a:ext cx="983029" cy="756315"/>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Freeform 17"/>
          <p:cNvSpPr>
            <a:spLocks noChangeAspect="1" noEditPoints="1"/>
          </p:cNvSpPr>
          <p:nvPr/>
        </p:nvSpPr>
        <p:spPr bwMode="auto">
          <a:xfrm>
            <a:off x="1653392" y="3592424"/>
            <a:ext cx="983029" cy="761254"/>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r>
              <a:rPr lang="en-US" dirty="0"/>
              <a:t> </a:t>
            </a:r>
          </a:p>
        </p:txBody>
      </p:sp>
      <p:pic>
        <p:nvPicPr>
          <p:cNvPr id="7" name="Picture 6">
            <a:extLst>
              <a:ext uri="{FF2B5EF4-FFF2-40B4-BE49-F238E27FC236}">
                <a16:creationId xmlns:a16="http://schemas.microsoft.com/office/drawing/2014/main" id="{D48F963B-6831-4B18-B620-4833376526D8}"/>
              </a:ext>
            </a:extLst>
          </p:cNvPr>
          <p:cNvPicPr>
            <a:picLocks noChangeAspect="1"/>
          </p:cNvPicPr>
          <p:nvPr/>
        </p:nvPicPr>
        <p:blipFill>
          <a:blip r:embed="rId12"/>
          <a:stretch>
            <a:fillRect/>
          </a:stretch>
        </p:blipFill>
        <p:spPr>
          <a:xfrm>
            <a:off x="6879458" y="2448157"/>
            <a:ext cx="2090057" cy="1755648"/>
          </a:xfrm>
          <a:prstGeom prst="rect">
            <a:avLst/>
          </a:prstGeom>
        </p:spPr>
      </p:pic>
    </p:spTree>
    <p:extLst>
      <p:ext uri="{BB962C8B-B14F-4D97-AF65-F5344CB8AC3E}">
        <p14:creationId xmlns:p14="http://schemas.microsoft.com/office/powerpoint/2010/main" val="621420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8"/>
              <a:defRPr/>
            </a:pPr>
            <a:r>
              <a:rPr lang="en-US" dirty="0"/>
              <a:t>What happens if you submit the following program?</a:t>
            </a:r>
          </a:p>
          <a:p>
            <a:pPr marL="342900" indent="-342900">
              <a:buFont typeface="+mj-lt"/>
              <a:buAutoNum type="arabicPeriod" startAt="8"/>
              <a:defRPr/>
            </a:pPr>
            <a:endParaRPr lang="en-US" dirty="0"/>
          </a:p>
          <a:p>
            <a:pPr marL="342900" indent="-342900">
              <a:buFont typeface="+mj-lt"/>
              <a:buAutoNum type="arabicPeriod" startAt="8"/>
              <a:defRPr/>
            </a:pPr>
            <a:endParaRPr lang="en-US" dirty="0"/>
          </a:p>
          <a:p>
            <a:pPr marL="342900" indent="-342900">
              <a:buFont typeface="+mj-lt"/>
              <a:buAutoNum type="arabicPeriod" startAt="8"/>
              <a:defRPr/>
            </a:pPr>
            <a:endParaRPr lang="en-US" dirty="0"/>
          </a:p>
          <a:p>
            <a:pPr>
              <a:defRPr/>
            </a:pPr>
            <a:endParaRPr lang="en-US" sz="600" b="1" dirty="0"/>
          </a:p>
          <a:p>
            <a:pPr marL="429768" indent="-340519">
              <a:buClr>
                <a:schemeClr val="tx1"/>
              </a:buClr>
              <a:buSzTx/>
              <a:buFont typeface="Wingdings" pitchFamily="2" charset="2"/>
              <a:buAutoNum type="alphaLcPeriod"/>
              <a:defRPr/>
            </a:pPr>
            <a:r>
              <a:rPr lang="en-US" dirty="0"/>
              <a:t>SAS does not execute the step.</a:t>
            </a:r>
          </a:p>
          <a:p>
            <a:pPr marL="429768" indent="-340519">
              <a:buClr>
                <a:schemeClr val="tx1"/>
              </a:buClr>
              <a:buSzTx/>
              <a:buFont typeface="Wingdings" pitchFamily="2" charset="2"/>
              <a:buAutoNum type="alphaLcPeriod"/>
              <a:defRPr/>
            </a:pPr>
            <a:r>
              <a:rPr lang="en-US" dirty="0"/>
              <a:t>SAS assumes that PROC is misspelled and executes the step.</a:t>
            </a:r>
          </a:p>
        </p:txBody>
      </p:sp>
      <p:sp>
        <p:nvSpPr>
          <p:cNvPr id="3" name="TextBox 2"/>
          <p:cNvSpPr txBox="1"/>
          <p:nvPr>
            <p:custDataLst>
              <p:tags r:id="rId2"/>
            </p:custDataLst>
          </p:nvPr>
        </p:nvSpPr>
        <p:spPr>
          <a:xfrm>
            <a:off x="996696" y="1243584"/>
            <a:ext cx="4846320" cy="66082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cs typeface="Courier New" pitchFamily="49" charset="0"/>
              </a:rPr>
              <a:t>porc</a:t>
            </a:r>
            <a:r>
              <a:rPr lang="en-US" sz="1800" b="1" dirty="0">
                <a:latin typeface="Courier New" panose="02070309020205020404" pitchFamily="49" charset="0"/>
                <a:cs typeface="Courier New" pitchFamily="49" charset="0"/>
              </a:rPr>
              <a:t> print data=work.newsalesemps; </a:t>
            </a:r>
          </a:p>
          <a:p>
            <a:pPr>
              <a:lnSpc>
                <a:spcPct val="85000"/>
              </a:lnSpc>
            </a:pPr>
            <a:r>
              <a:rPr lang="en-US" sz="1800" b="1" dirty="0">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3444885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A725056-5EDF-4FCE-9BEC-F78A2E685CD1}"/>
              </a:ext>
            </a:extLst>
          </p:cNvPr>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8"/>
              <a:defRPr/>
            </a:pPr>
            <a:r>
              <a:rPr lang="en-US" dirty="0"/>
              <a:t>What happens if you submit the following program?</a:t>
            </a:r>
          </a:p>
          <a:p>
            <a:pPr marL="342900" indent="-342900">
              <a:buFont typeface="+mj-lt"/>
              <a:buAutoNum type="arabicPeriod" startAt="8"/>
              <a:defRPr/>
            </a:pPr>
            <a:endParaRPr lang="en-US" dirty="0"/>
          </a:p>
          <a:p>
            <a:pPr marL="342900" indent="-342900">
              <a:buFont typeface="+mj-lt"/>
              <a:buAutoNum type="arabicPeriod" startAt="8"/>
              <a:defRPr/>
            </a:pPr>
            <a:endParaRPr lang="en-US" dirty="0"/>
          </a:p>
          <a:p>
            <a:pPr marL="342900" indent="-342900">
              <a:buFont typeface="+mj-lt"/>
              <a:buAutoNum type="arabicPeriod" startAt="8"/>
              <a:defRPr/>
            </a:pPr>
            <a:endParaRPr lang="en-US" dirty="0"/>
          </a:p>
          <a:p>
            <a:pPr>
              <a:defRPr/>
            </a:pPr>
            <a:endParaRPr lang="en-US" sz="600" b="1" dirty="0"/>
          </a:p>
          <a:p>
            <a:pPr marL="429768" indent="-340519">
              <a:buClr>
                <a:schemeClr val="tx1"/>
              </a:buClr>
              <a:buSzTx/>
              <a:buFont typeface="Wingdings" pitchFamily="2" charset="2"/>
              <a:buAutoNum type="alphaLcPeriod"/>
              <a:defRPr/>
            </a:pPr>
            <a:r>
              <a:rPr lang="en-US" dirty="0"/>
              <a:t>SAS does not execute the step.</a:t>
            </a:r>
          </a:p>
          <a:p>
            <a:pPr marL="429768" indent="-340519">
              <a:buClr>
                <a:schemeClr val="tx1"/>
              </a:buClr>
              <a:buSzTx/>
              <a:buFont typeface="Wingdings" pitchFamily="2" charset="2"/>
              <a:buAutoNum type="alphaLcPeriod"/>
              <a:defRPr/>
            </a:pPr>
            <a:r>
              <a:rPr lang="en-US" dirty="0"/>
              <a:t>SAS assumes that PROC is misspelled and executes the step.</a:t>
            </a:r>
          </a:p>
        </p:txBody>
      </p:sp>
      <p:sp>
        <p:nvSpPr>
          <p:cNvPr id="5" name="Oval 4"/>
          <p:cNvSpPr/>
          <p:nvPr>
            <p:custDataLst>
              <p:tags r:id="rId2"/>
            </p:custDataLst>
          </p:nvPr>
        </p:nvSpPr>
        <p:spPr bwMode="auto">
          <a:xfrm>
            <a:off x="630226" y="2645960"/>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6" name="TextBox 5">
            <a:extLst>
              <a:ext uri="{FF2B5EF4-FFF2-40B4-BE49-F238E27FC236}">
                <a16:creationId xmlns:a16="http://schemas.microsoft.com/office/drawing/2014/main" id="{C32FB277-09D0-4831-8D24-28EF8F819437}"/>
              </a:ext>
            </a:extLst>
          </p:cNvPr>
          <p:cNvSpPr txBox="1"/>
          <p:nvPr>
            <p:custDataLst>
              <p:tags r:id="rId3"/>
            </p:custDataLst>
          </p:nvPr>
        </p:nvSpPr>
        <p:spPr>
          <a:xfrm>
            <a:off x="996696" y="1243584"/>
            <a:ext cx="4846320" cy="66082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cs typeface="Courier New" pitchFamily="49" charset="0"/>
              </a:rPr>
              <a:t>porc</a:t>
            </a:r>
            <a:r>
              <a:rPr lang="en-US" sz="1800" b="1" dirty="0">
                <a:latin typeface="Courier New" panose="02070309020205020404" pitchFamily="49" charset="0"/>
                <a:cs typeface="Courier New" pitchFamily="49" charset="0"/>
              </a:rPr>
              <a:t> print data=work.newsalesemps; </a:t>
            </a:r>
          </a:p>
          <a:p>
            <a:pPr>
              <a:lnSpc>
                <a:spcPct val="85000"/>
              </a:lnSpc>
            </a:pPr>
            <a:r>
              <a:rPr lang="en-US" sz="1800" b="1" dirty="0">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2456036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26364" y="587577"/>
            <a:ext cx="7908036" cy="3639312"/>
          </a:xfrm>
        </p:spPr>
        <p:txBody>
          <a:bodyPr/>
          <a:lstStyle/>
          <a:p>
            <a:pPr marL="285750" indent="-285750">
              <a:buClrTx/>
              <a:buSzPct val="100000"/>
              <a:buFont typeface="+mj-lt"/>
              <a:buAutoNum type="arabicPeriod" startAt="9"/>
              <a:defRPr/>
            </a:pPr>
            <a:r>
              <a:rPr lang="en-US" dirty="0"/>
              <a:t>This program contains a syntax error because </a:t>
            </a:r>
            <a:r>
              <a:rPr lang="en-US" b="1" dirty="0"/>
              <a:t>National</a:t>
            </a:r>
            <a:r>
              <a:rPr lang="en-US" dirty="0"/>
              <a:t> is in different cases.</a:t>
            </a:r>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342900" indent="-342900">
              <a:buFont typeface="+mj-lt"/>
              <a:buAutoNum type="arabicPeriod" startAt="9"/>
              <a:defRPr/>
            </a:pPr>
            <a:endParaRPr lang="en-US" dirty="0"/>
          </a:p>
          <a:p>
            <a:pPr marL="342900" indent="-342900">
              <a:buFont typeface="+mj-lt"/>
              <a:buAutoNum type="arabicPeriod" startAt="9"/>
              <a:defRPr/>
            </a:pPr>
            <a:endParaRPr lang="en-US" dirty="0"/>
          </a:p>
          <a:p>
            <a:pPr marL="342900" indent="-342900">
              <a:buFont typeface="+mj-lt"/>
              <a:buAutoNum type="arabicPeriod" startAt="9"/>
              <a:defRPr/>
            </a:pPr>
            <a:endParaRPr lang="en-US" dirty="0"/>
          </a:p>
          <a:p>
            <a:pPr>
              <a:defRPr/>
            </a:pPr>
            <a:endParaRPr lang="en-US" sz="600" b="1" dirty="0"/>
          </a:p>
          <a:p>
            <a:pPr marL="429768" indent="-340519">
              <a:buClr>
                <a:schemeClr val="tx1"/>
              </a:buClr>
              <a:buSzTx/>
              <a:buFont typeface="Wingdings" pitchFamily="2" charset="2"/>
              <a:buAutoNum type="alphaLcPeriod"/>
              <a:defRPr/>
            </a:pPr>
            <a:r>
              <a:rPr lang="en-US" dirty="0"/>
              <a:t>True</a:t>
            </a:r>
          </a:p>
          <a:p>
            <a:pPr marL="429768" indent="-340519">
              <a:buClr>
                <a:schemeClr val="tx1"/>
              </a:buClr>
              <a:buSzTx/>
              <a:buFont typeface="Wingdings" pitchFamily="2" charset="2"/>
              <a:buAutoNum type="alphaLcPeriod"/>
              <a:defRPr/>
            </a:pPr>
            <a:r>
              <a:rPr lang="en-US" dirty="0"/>
              <a:t>False</a:t>
            </a:r>
          </a:p>
        </p:txBody>
      </p:sp>
      <p:sp>
        <p:nvSpPr>
          <p:cNvPr id="3" name="TextBox 2"/>
          <p:cNvSpPr txBox="1"/>
          <p:nvPr>
            <p:custDataLst>
              <p:tags r:id="rId1"/>
            </p:custDataLst>
          </p:nvPr>
        </p:nvSpPr>
        <p:spPr>
          <a:xfrm>
            <a:off x="1099001" y="1042616"/>
            <a:ext cx="3625993"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cs typeface="Courier New" pitchFamily="49" charset="0"/>
              </a:rPr>
              <a:t>data national;</a:t>
            </a:r>
          </a:p>
          <a:p>
            <a:pPr>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set sashelp.baseball;</a:t>
            </a:r>
          </a:p>
          <a:p>
            <a:pPr>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BatAvg=nHits/nAtBat;</a:t>
            </a:r>
          </a:p>
          <a:p>
            <a:pPr>
              <a:lnSpc>
                <a:spcPct val="85000"/>
              </a:lnSpc>
            </a:pPr>
            <a:r>
              <a:rPr lang="en-US" sz="1800" b="1" dirty="0">
                <a:solidFill>
                  <a:srgbClr val="000000"/>
                </a:solidFill>
                <a:latin typeface="Courier New" panose="02070309020205020404" pitchFamily="49" charset="0"/>
                <a:cs typeface="Courier New" pitchFamily="49" charset="0"/>
              </a:rPr>
              <a:t>run;</a:t>
            </a:r>
          </a:p>
          <a:p>
            <a:pPr>
              <a:lnSpc>
                <a:spcPct val="85000"/>
              </a:lnSpc>
            </a:pPr>
            <a:endParaRPr lang="en-US" sz="1800" b="1" dirty="0">
              <a:solidFill>
                <a:srgbClr val="000000"/>
              </a:solidFill>
              <a:latin typeface="Courier New" panose="02070309020205020404" pitchFamily="49" charset="0"/>
              <a:cs typeface="Courier New" pitchFamily="49" charset="0"/>
            </a:endParaRPr>
          </a:p>
          <a:p>
            <a:pPr>
              <a:lnSpc>
                <a:spcPct val="85000"/>
              </a:lnSpc>
            </a:pPr>
            <a:r>
              <a:rPr lang="en-US" sz="1800" b="1" dirty="0">
                <a:solidFill>
                  <a:srgbClr val="000000"/>
                </a:solidFill>
                <a:latin typeface="Courier New" panose="02070309020205020404" pitchFamily="49" charset="0"/>
                <a:cs typeface="Courier New" pitchFamily="49" charset="0"/>
              </a:rPr>
              <a:t>proc means data=NATIONAL;</a:t>
            </a:r>
          </a:p>
          <a:p>
            <a:pPr>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var BatAvg;</a:t>
            </a:r>
          </a:p>
          <a:p>
            <a:pPr>
              <a:lnSpc>
                <a:spcPct val="85000"/>
              </a:lnSpc>
            </a:pPr>
            <a:r>
              <a:rPr lang="en-US" sz="1800" b="1" dirty="0">
                <a:solidFill>
                  <a:srgbClr val="000000"/>
                </a:solidFill>
                <a:latin typeface="Courier New" panose="02070309020205020404" pitchFamily="49" charset="0"/>
                <a:cs typeface="Courier New" pitchFamily="49" charset="0"/>
              </a:rPr>
              <a:t>run;</a:t>
            </a:r>
          </a:p>
        </p:txBody>
      </p:sp>
      <p:sp>
        <p:nvSpPr>
          <p:cNvPr id="2" name="Rectangle 1"/>
          <p:cNvSpPr/>
          <p:nvPr>
            <p:custDataLst>
              <p:tags r:id="rId2"/>
            </p:custDataLst>
          </p:nvPr>
        </p:nvSpPr>
        <p:spPr>
          <a:xfrm>
            <a:off x="1870526" y="1131516"/>
            <a:ext cx="1092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Rectangle 4"/>
          <p:cNvSpPr/>
          <p:nvPr>
            <p:custDataLst>
              <p:tags r:id="rId3"/>
            </p:custDataLst>
          </p:nvPr>
        </p:nvSpPr>
        <p:spPr>
          <a:xfrm>
            <a:off x="3372301" y="2297376"/>
            <a:ext cx="1092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109885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CD5F832-173C-4A5A-9852-07FF06F90199}"/>
              </a:ext>
            </a:extLst>
          </p:cNvPr>
          <p:cNvSpPr txBox="1"/>
          <p:nvPr>
            <p:custDataLst>
              <p:tags r:id="rId1"/>
            </p:custDataLst>
          </p:nvPr>
        </p:nvSpPr>
        <p:spPr>
          <a:xfrm>
            <a:off x="1099001" y="1042616"/>
            <a:ext cx="3625993"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cs typeface="Courier New" pitchFamily="49" charset="0"/>
              </a:rPr>
              <a:t>data national;</a:t>
            </a:r>
          </a:p>
          <a:p>
            <a:pPr>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set sashelp.baseball;</a:t>
            </a:r>
          </a:p>
          <a:p>
            <a:pPr>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BatAvg=nHits/nAtBat;</a:t>
            </a:r>
          </a:p>
          <a:p>
            <a:pPr>
              <a:lnSpc>
                <a:spcPct val="85000"/>
              </a:lnSpc>
            </a:pPr>
            <a:r>
              <a:rPr lang="en-US" sz="1800" b="1" dirty="0">
                <a:solidFill>
                  <a:srgbClr val="000000"/>
                </a:solidFill>
                <a:latin typeface="Courier New" panose="02070309020205020404" pitchFamily="49" charset="0"/>
                <a:cs typeface="Courier New" pitchFamily="49" charset="0"/>
              </a:rPr>
              <a:t>run;</a:t>
            </a:r>
          </a:p>
          <a:p>
            <a:pPr>
              <a:lnSpc>
                <a:spcPct val="85000"/>
              </a:lnSpc>
            </a:pPr>
            <a:endParaRPr lang="en-US" sz="1800" b="1" dirty="0">
              <a:solidFill>
                <a:srgbClr val="000000"/>
              </a:solidFill>
              <a:latin typeface="Courier New" panose="02070309020205020404" pitchFamily="49" charset="0"/>
              <a:cs typeface="Courier New" pitchFamily="49" charset="0"/>
            </a:endParaRPr>
          </a:p>
          <a:p>
            <a:pPr>
              <a:lnSpc>
                <a:spcPct val="85000"/>
              </a:lnSpc>
            </a:pPr>
            <a:r>
              <a:rPr lang="en-US" sz="1800" b="1" dirty="0">
                <a:solidFill>
                  <a:srgbClr val="000000"/>
                </a:solidFill>
                <a:latin typeface="Courier New" panose="02070309020205020404" pitchFamily="49" charset="0"/>
                <a:cs typeface="Courier New" pitchFamily="49" charset="0"/>
              </a:rPr>
              <a:t>proc means data=NATIONAL;</a:t>
            </a:r>
          </a:p>
          <a:p>
            <a:pPr>
              <a:lnSpc>
                <a:spcPct val="85000"/>
              </a:lnSpc>
            </a:pPr>
            <a:r>
              <a:rPr lang="en-US" b="1" dirty="0">
                <a:solidFill>
                  <a:srgbClr val="000000"/>
                </a:solidFill>
                <a:latin typeface="Courier New" panose="02070309020205020404" pitchFamily="49" charset="0"/>
                <a:cs typeface="Courier New" pitchFamily="49" charset="0"/>
              </a:rPr>
              <a:t>    </a:t>
            </a:r>
            <a:r>
              <a:rPr lang="en-US" sz="1800" b="1" dirty="0">
                <a:solidFill>
                  <a:srgbClr val="000000"/>
                </a:solidFill>
                <a:latin typeface="Courier New" panose="02070309020205020404" pitchFamily="49" charset="0"/>
                <a:cs typeface="Courier New" pitchFamily="49" charset="0"/>
              </a:rPr>
              <a:t>var BatAvg;</a:t>
            </a:r>
          </a:p>
          <a:p>
            <a:pPr>
              <a:lnSpc>
                <a:spcPct val="85000"/>
              </a:lnSpc>
            </a:pPr>
            <a:r>
              <a:rPr lang="en-US" sz="1800" b="1" dirty="0">
                <a:solidFill>
                  <a:srgbClr val="000000"/>
                </a:solidFill>
                <a:latin typeface="Courier New" panose="02070309020205020404" pitchFamily="49" charset="0"/>
                <a:cs typeface="Courier New" pitchFamily="49" charset="0"/>
              </a:rPr>
              <a:t>run;</a:t>
            </a:r>
          </a:p>
        </p:txBody>
      </p:sp>
      <p:sp>
        <p:nvSpPr>
          <p:cNvPr id="12" name="Content Placeholder 6">
            <a:extLst>
              <a:ext uri="{FF2B5EF4-FFF2-40B4-BE49-F238E27FC236}">
                <a16:creationId xmlns:a16="http://schemas.microsoft.com/office/drawing/2014/main" id="{2C9B3147-1A9A-4F74-8958-A95CA7756CAF}"/>
              </a:ext>
            </a:extLst>
          </p:cNvPr>
          <p:cNvSpPr>
            <a:spLocks noGrp="1"/>
          </p:cNvSpPr>
          <p:nvPr>
            <p:ph idx="1"/>
          </p:nvPr>
        </p:nvSpPr>
        <p:spPr>
          <a:xfrm>
            <a:off x="626364" y="587577"/>
            <a:ext cx="7908036" cy="3639312"/>
          </a:xfrm>
        </p:spPr>
        <p:txBody>
          <a:bodyPr/>
          <a:lstStyle/>
          <a:p>
            <a:pPr marL="285750" indent="-285750">
              <a:buClrTx/>
              <a:buSzPct val="100000"/>
              <a:buFont typeface="+mj-lt"/>
              <a:buAutoNum type="arabicPeriod" startAt="9"/>
              <a:defRPr/>
            </a:pPr>
            <a:r>
              <a:rPr lang="en-US" dirty="0"/>
              <a:t>This program contains a syntax error because </a:t>
            </a:r>
            <a:r>
              <a:rPr lang="en-US" b="1" dirty="0"/>
              <a:t>National</a:t>
            </a:r>
            <a:r>
              <a:rPr lang="en-US" dirty="0"/>
              <a:t> is in different cases.</a:t>
            </a:r>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342900" indent="-342900">
              <a:buFont typeface="+mj-lt"/>
              <a:buAutoNum type="arabicPeriod" startAt="9"/>
              <a:defRPr/>
            </a:pPr>
            <a:endParaRPr lang="en-US" dirty="0"/>
          </a:p>
          <a:p>
            <a:pPr marL="342900" indent="-342900">
              <a:buFont typeface="+mj-lt"/>
              <a:buAutoNum type="arabicPeriod" startAt="9"/>
              <a:defRPr/>
            </a:pPr>
            <a:endParaRPr lang="en-US" dirty="0"/>
          </a:p>
          <a:p>
            <a:pPr marL="342900" indent="-342900">
              <a:buFont typeface="+mj-lt"/>
              <a:buAutoNum type="arabicPeriod" startAt="9"/>
              <a:defRPr/>
            </a:pPr>
            <a:endParaRPr lang="en-US" dirty="0"/>
          </a:p>
          <a:p>
            <a:pPr>
              <a:defRPr/>
            </a:pPr>
            <a:endParaRPr lang="en-US" sz="600" b="1" dirty="0"/>
          </a:p>
          <a:p>
            <a:pPr marL="429768" indent="-340519">
              <a:buClr>
                <a:schemeClr val="tx1"/>
              </a:buClr>
              <a:buSzTx/>
              <a:buFont typeface="Wingdings" pitchFamily="2" charset="2"/>
              <a:buAutoNum type="alphaLcPeriod"/>
              <a:defRPr/>
            </a:pPr>
            <a:r>
              <a:rPr lang="en-US" dirty="0"/>
              <a:t>True</a:t>
            </a:r>
          </a:p>
          <a:p>
            <a:pPr marL="429768" indent="-340519">
              <a:buClr>
                <a:schemeClr val="tx1"/>
              </a:buClr>
              <a:buSzTx/>
              <a:buFont typeface="Wingdings" pitchFamily="2" charset="2"/>
              <a:buAutoNum type="alphaLcPeriod"/>
              <a:defRPr/>
            </a:pPr>
            <a:r>
              <a:rPr lang="en-US" dirty="0"/>
              <a:t>False</a:t>
            </a:r>
          </a:p>
        </p:txBody>
      </p:sp>
      <p:sp>
        <p:nvSpPr>
          <p:cNvPr id="2" name="Rectangle 1"/>
          <p:cNvSpPr/>
          <p:nvPr>
            <p:custDataLst>
              <p:tags r:id="rId2"/>
            </p:custDataLst>
          </p:nvPr>
        </p:nvSpPr>
        <p:spPr>
          <a:xfrm>
            <a:off x="1870526" y="1131516"/>
            <a:ext cx="1092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Rectangle 4"/>
          <p:cNvSpPr/>
          <p:nvPr>
            <p:custDataLst>
              <p:tags r:id="rId3"/>
            </p:custDataLst>
          </p:nvPr>
        </p:nvSpPr>
        <p:spPr>
          <a:xfrm>
            <a:off x="3372301" y="2297376"/>
            <a:ext cx="1092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Oval 7"/>
          <p:cNvSpPr/>
          <p:nvPr>
            <p:custDataLst>
              <p:tags r:id="rId4"/>
            </p:custDataLst>
          </p:nvPr>
        </p:nvSpPr>
        <p:spPr bwMode="auto">
          <a:xfrm>
            <a:off x="616990" y="3803575"/>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1131051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a:extLst>
              <a:ext uri="{FF2B5EF4-FFF2-40B4-BE49-F238E27FC236}">
                <a16:creationId xmlns:a16="http://schemas.microsoft.com/office/drawing/2014/main" id="{2C9B3147-1A9A-4F74-8958-A95CA7756CAF}"/>
              </a:ext>
            </a:extLst>
          </p:cNvPr>
          <p:cNvSpPr>
            <a:spLocks noGrp="1"/>
          </p:cNvSpPr>
          <p:nvPr>
            <p:ph idx="1"/>
          </p:nvPr>
        </p:nvSpPr>
        <p:spPr>
          <a:xfrm>
            <a:off x="626364" y="587577"/>
            <a:ext cx="7908036" cy="3639312"/>
          </a:xfrm>
        </p:spPr>
        <p:txBody>
          <a:bodyPr/>
          <a:lstStyle/>
          <a:p>
            <a:pPr marL="396875" indent="-396875">
              <a:buClrTx/>
              <a:buSzPct val="100000"/>
              <a:buFont typeface="+mj-lt"/>
              <a:buAutoNum type="arabicPeriod" startAt="10"/>
              <a:defRPr/>
            </a:pPr>
            <a:r>
              <a:rPr lang="en-US" dirty="0"/>
              <a:t>Which of the following is not a SAS programming interface?</a:t>
            </a:r>
          </a:p>
          <a:p>
            <a:pPr>
              <a:defRPr/>
            </a:pPr>
            <a:endParaRPr lang="en-US" sz="600" b="1" dirty="0"/>
          </a:p>
          <a:p>
            <a:pPr marL="429768" indent="-340519">
              <a:buClr>
                <a:schemeClr val="tx1"/>
              </a:buClr>
              <a:buSzTx/>
              <a:buFont typeface="Wingdings" pitchFamily="2" charset="2"/>
              <a:buAutoNum type="alphaLcPeriod"/>
              <a:defRPr/>
            </a:pPr>
            <a:r>
              <a:rPr lang="en-US" dirty="0"/>
              <a:t>SAS Enterprise Guide</a:t>
            </a:r>
          </a:p>
          <a:p>
            <a:pPr marL="429768" indent="-340519">
              <a:buClr>
                <a:schemeClr val="tx1"/>
              </a:buClr>
              <a:buSzTx/>
              <a:buFont typeface="Wingdings" pitchFamily="2" charset="2"/>
              <a:buAutoNum type="alphaLcPeriod"/>
              <a:defRPr/>
            </a:pPr>
            <a:r>
              <a:rPr lang="en-US" dirty="0"/>
              <a:t>SAS Manager</a:t>
            </a:r>
          </a:p>
          <a:p>
            <a:pPr marL="429768" indent="-340519">
              <a:buClr>
                <a:schemeClr val="tx1"/>
              </a:buClr>
              <a:buSzTx/>
              <a:buFont typeface="Wingdings" pitchFamily="2" charset="2"/>
              <a:buAutoNum type="alphaLcPeriod"/>
              <a:defRPr/>
            </a:pPr>
            <a:r>
              <a:rPr lang="en-US" dirty="0"/>
              <a:t>SAS Studio</a:t>
            </a:r>
          </a:p>
          <a:p>
            <a:pPr marL="429768" indent="-340519">
              <a:buClr>
                <a:schemeClr val="tx1"/>
              </a:buClr>
              <a:buSzTx/>
              <a:buFont typeface="Wingdings" pitchFamily="2" charset="2"/>
              <a:buAutoNum type="alphaLcPeriod"/>
              <a:defRPr/>
            </a:pPr>
            <a:r>
              <a:rPr lang="en-US" dirty="0"/>
              <a:t>SAS windowing environment</a:t>
            </a:r>
          </a:p>
        </p:txBody>
      </p:sp>
    </p:spTree>
    <p:extLst>
      <p:ext uri="{BB962C8B-B14F-4D97-AF65-F5344CB8AC3E}">
        <p14:creationId xmlns:p14="http://schemas.microsoft.com/office/powerpoint/2010/main" val="21997832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a:extLst>
              <a:ext uri="{FF2B5EF4-FFF2-40B4-BE49-F238E27FC236}">
                <a16:creationId xmlns:a16="http://schemas.microsoft.com/office/drawing/2014/main" id="{2C9B3147-1A9A-4F74-8958-A95CA7756CAF}"/>
              </a:ext>
            </a:extLst>
          </p:cNvPr>
          <p:cNvSpPr>
            <a:spLocks noGrp="1"/>
          </p:cNvSpPr>
          <p:nvPr>
            <p:ph idx="1"/>
          </p:nvPr>
        </p:nvSpPr>
        <p:spPr>
          <a:xfrm>
            <a:off x="626364" y="587577"/>
            <a:ext cx="7908036" cy="3639312"/>
          </a:xfrm>
        </p:spPr>
        <p:txBody>
          <a:bodyPr/>
          <a:lstStyle/>
          <a:p>
            <a:pPr marL="396875" indent="-396875">
              <a:buClrTx/>
              <a:buSzPct val="100000"/>
              <a:buFont typeface="+mj-lt"/>
              <a:buAutoNum type="arabicPeriod" startAt="10"/>
              <a:defRPr/>
            </a:pPr>
            <a:r>
              <a:rPr lang="en-US" dirty="0"/>
              <a:t>Which of the following is not a SAS programming interface?</a:t>
            </a:r>
          </a:p>
          <a:p>
            <a:pPr>
              <a:defRPr/>
            </a:pPr>
            <a:endParaRPr lang="en-US" sz="600" b="1" dirty="0"/>
          </a:p>
          <a:p>
            <a:pPr marL="429768" indent="-340519">
              <a:buClr>
                <a:schemeClr val="tx1"/>
              </a:buClr>
              <a:buSzTx/>
              <a:buFont typeface="Wingdings" pitchFamily="2" charset="2"/>
              <a:buAutoNum type="alphaLcPeriod"/>
              <a:defRPr/>
            </a:pPr>
            <a:r>
              <a:rPr lang="en-US" dirty="0"/>
              <a:t>SAS Enterprise Guide</a:t>
            </a:r>
          </a:p>
          <a:p>
            <a:pPr marL="429768" indent="-340519">
              <a:buClr>
                <a:schemeClr val="tx1"/>
              </a:buClr>
              <a:buSzTx/>
              <a:buFont typeface="Wingdings" pitchFamily="2" charset="2"/>
              <a:buAutoNum type="alphaLcPeriod"/>
              <a:defRPr/>
            </a:pPr>
            <a:r>
              <a:rPr lang="en-US" dirty="0"/>
              <a:t>SAS Manager</a:t>
            </a:r>
          </a:p>
          <a:p>
            <a:pPr marL="429768" indent="-340519">
              <a:buClr>
                <a:schemeClr val="tx1"/>
              </a:buClr>
              <a:buSzTx/>
              <a:buFont typeface="Wingdings" pitchFamily="2" charset="2"/>
              <a:buAutoNum type="alphaLcPeriod"/>
              <a:defRPr/>
            </a:pPr>
            <a:r>
              <a:rPr lang="en-US" dirty="0"/>
              <a:t>SAS Studio</a:t>
            </a:r>
          </a:p>
          <a:p>
            <a:pPr marL="429768" indent="-340519">
              <a:buClr>
                <a:schemeClr val="tx1"/>
              </a:buClr>
              <a:buSzTx/>
              <a:buFont typeface="Wingdings" pitchFamily="2" charset="2"/>
              <a:buAutoNum type="alphaLcPeriod"/>
              <a:defRPr/>
            </a:pPr>
            <a:r>
              <a:rPr lang="en-US" dirty="0"/>
              <a:t>SAS windowing environment</a:t>
            </a:r>
          </a:p>
        </p:txBody>
      </p:sp>
      <p:sp>
        <p:nvSpPr>
          <p:cNvPr id="8" name="Oval 7"/>
          <p:cNvSpPr/>
          <p:nvPr>
            <p:custDataLst>
              <p:tags r:id="rId1"/>
            </p:custDataLst>
          </p:nvPr>
        </p:nvSpPr>
        <p:spPr bwMode="auto">
          <a:xfrm>
            <a:off x="616990" y="1497697"/>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265430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SAS Programming Process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examines the international storm </a:t>
            </a:r>
            <a:br>
              <a:rPr lang="en-US" dirty="0"/>
            </a:br>
            <a:r>
              <a:rPr lang="en-US" dirty="0"/>
              <a:t>data that is used in course demonstrations.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p101d01</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980" y="1800894"/>
            <a:ext cx="5494020" cy="584775"/>
          </a:xfrm>
        </p:spPr>
        <p:txBody>
          <a:bodyPr/>
          <a:lstStyle/>
          <a:p>
            <a:pPr algn="l"/>
            <a:r>
              <a:rPr lang="en-US" dirty="0"/>
              <a:t>Discussion</a:t>
            </a:r>
          </a:p>
        </p:txBody>
      </p:sp>
      <p:sp>
        <p:nvSpPr>
          <p:cNvPr id="4" name="Freeform 6"/>
          <p:cNvSpPr>
            <a:spLocks noChangeAspect="1" noEditPoints="1"/>
          </p:cNvSpPr>
          <p:nvPr/>
        </p:nvSpPr>
        <p:spPr bwMode="auto">
          <a:xfrm>
            <a:off x="2114409" y="1272051"/>
            <a:ext cx="1347752" cy="1444558"/>
          </a:xfrm>
          <a:custGeom>
            <a:avLst/>
            <a:gdLst>
              <a:gd name="T0" fmla="*/ 3018 w 5374"/>
              <a:gd name="T1" fmla="*/ 4481 h 5760"/>
              <a:gd name="T2" fmla="*/ 246 w 5374"/>
              <a:gd name="T3" fmla="*/ 4701 h 5760"/>
              <a:gd name="T4" fmla="*/ 2086 w 5374"/>
              <a:gd name="T5" fmla="*/ 4221 h 5760"/>
              <a:gd name="T6" fmla="*/ 1908 w 5374"/>
              <a:gd name="T7" fmla="*/ 4119 h 5760"/>
              <a:gd name="T8" fmla="*/ 1239 w 5374"/>
              <a:gd name="T9" fmla="*/ 4330 h 5760"/>
              <a:gd name="T10" fmla="*/ 3039 w 5374"/>
              <a:gd name="T11" fmla="*/ 4283 h 5760"/>
              <a:gd name="T12" fmla="*/ 3767 w 5374"/>
              <a:gd name="T13" fmla="*/ 4496 h 5760"/>
              <a:gd name="T14" fmla="*/ 641 w 5374"/>
              <a:gd name="T15" fmla="*/ 4076 h 5760"/>
              <a:gd name="T16" fmla="*/ 1786 w 5374"/>
              <a:gd name="T17" fmla="*/ 5615 h 5760"/>
              <a:gd name="T18" fmla="*/ 2540 w 5374"/>
              <a:gd name="T19" fmla="*/ 3856 h 5760"/>
              <a:gd name="T20" fmla="*/ 5146 w 5374"/>
              <a:gd name="T21" fmla="*/ 3692 h 5760"/>
              <a:gd name="T22" fmla="*/ 4732 w 5374"/>
              <a:gd name="T23" fmla="*/ 4145 h 5760"/>
              <a:gd name="T24" fmla="*/ 4310 w 5374"/>
              <a:gd name="T25" fmla="*/ 3238 h 5760"/>
              <a:gd name="T26" fmla="*/ 4138 w 5374"/>
              <a:gd name="T27" fmla="*/ 3000 h 5760"/>
              <a:gd name="T28" fmla="*/ 3215 w 5374"/>
              <a:gd name="T29" fmla="*/ 4072 h 5760"/>
              <a:gd name="T30" fmla="*/ 4669 w 5374"/>
              <a:gd name="T31" fmla="*/ 4004 h 5760"/>
              <a:gd name="T32" fmla="*/ 1606 w 5374"/>
              <a:gd name="T33" fmla="*/ 2519 h 5760"/>
              <a:gd name="T34" fmla="*/ 1058 w 5374"/>
              <a:gd name="T35" fmla="*/ 2782 h 5760"/>
              <a:gd name="T36" fmla="*/ 623 w 5374"/>
              <a:gd name="T37" fmla="*/ 3105 h 5760"/>
              <a:gd name="T38" fmla="*/ 353 w 5374"/>
              <a:gd name="T39" fmla="*/ 3236 h 5760"/>
              <a:gd name="T40" fmla="*/ 286 w 5374"/>
              <a:gd name="T41" fmla="*/ 3706 h 5760"/>
              <a:gd name="T42" fmla="*/ 501 w 5374"/>
              <a:gd name="T43" fmla="*/ 4205 h 5760"/>
              <a:gd name="T44" fmla="*/ 761 w 5374"/>
              <a:gd name="T45" fmla="*/ 3720 h 5760"/>
              <a:gd name="T46" fmla="*/ 2559 w 5374"/>
              <a:gd name="T47" fmla="*/ 3711 h 5760"/>
              <a:gd name="T48" fmla="*/ 2840 w 5374"/>
              <a:gd name="T49" fmla="*/ 3795 h 5760"/>
              <a:gd name="T50" fmla="*/ 2712 w 5374"/>
              <a:gd name="T51" fmla="*/ 3292 h 5760"/>
              <a:gd name="T52" fmla="*/ 2280 w 5374"/>
              <a:gd name="T53" fmla="*/ 2932 h 5760"/>
              <a:gd name="T54" fmla="*/ 2074 w 5374"/>
              <a:gd name="T55" fmla="*/ 2686 h 5760"/>
              <a:gd name="T56" fmla="*/ 1595 w 5374"/>
              <a:gd name="T57" fmla="*/ 2658 h 5760"/>
              <a:gd name="T58" fmla="*/ 4549 w 5374"/>
              <a:gd name="T59" fmla="*/ 2934 h 5760"/>
              <a:gd name="T60" fmla="*/ 5172 w 5374"/>
              <a:gd name="T61" fmla="*/ 3288 h 5760"/>
              <a:gd name="T62" fmla="*/ 4772 w 5374"/>
              <a:gd name="T63" fmla="*/ 1944 h 5760"/>
              <a:gd name="T64" fmla="*/ 2548 w 5374"/>
              <a:gd name="T65" fmla="*/ 2405 h 5760"/>
              <a:gd name="T66" fmla="*/ 2377 w 5374"/>
              <a:gd name="T67" fmla="*/ 2814 h 5760"/>
              <a:gd name="T68" fmla="*/ 3018 w 5374"/>
              <a:gd name="T69" fmla="*/ 3219 h 5760"/>
              <a:gd name="T70" fmla="*/ 3667 w 5374"/>
              <a:gd name="T71" fmla="*/ 3171 h 5760"/>
              <a:gd name="T72" fmla="*/ 4610 w 5374"/>
              <a:gd name="T73" fmla="*/ 1861 h 5760"/>
              <a:gd name="T74" fmla="*/ 4577 w 5374"/>
              <a:gd name="T75" fmla="*/ 1616 h 5760"/>
              <a:gd name="T76" fmla="*/ 5002 w 5374"/>
              <a:gd name="T77" fmla="*/ 1531 h 5760"/>
              <a:gd name="T78" fmla="*/ 5170 w 5374"/>
              <a:gd name="T79" fmla="*/ 1557 h 5760"/>
              <a:gd name="T80" fmla="*/ 5373 w 5374"/>
              <a:gd name="T81" fmla="*/ 2815 h 5760"/>
              <a:gd name="T82" fmla="*/ 5079 w 5374"/>
              <a:gd name="T83" fmla="*/ 4282 h 5760"/>
              <a:gd name="T84" fmla="*/ 3793 w 5374"/>
              <a:gd name="T85" fmla="*/ 4824 h 5760"/>
              <a:gd name="T86" fmla="*/ 3351 w 5374"/>
              <a:gd name="T87" fmla="*/ 4776 h 5760"/>
              <a:gd name="T88" fmla="*/ 2550 w 5374"/>
              <a:gd name="T89" fmla="*/ 5301 h 5760"/>
              <a:gd name="T90" fmla="*/ 883 w 5374"/>
              <a:gd name="T91" fmla="*/ 5523 h 5760"/>
              <a:gd name="T92" fmla="*/ 72 w 5374"/>
              <a:gd name="T93" fmla="*/ 4631 h 5760"/>
              <a:gd name="T94" fmla="*/ 2 w 5374"/>
              <a:gd name="T95" fmla="*/ 3569 h 5760"/>
              <a:gd name="T96" fmla="*/ 211 w 5374"/>
              <a:gd name="T97" fmla="*/ 3250 h 5760"/>
              <a:gd name="T98" fmla="*/ 475 w 5374"/>
              <a:gd name="T99" fmla="*/ 3002 h 5760"/>
              <a:gd name="T100" fmla="*/ 1039 w 5374"/>
              <a:gd name="T101" fmla="*/ 2430 h 5760"/>
              <a:gd name="T102" fmla="*/ 1395 w 5374"/>
              <a:gd name="T103" fmla="*/ 2452 h 5760"/>
              <a:gd name="T104" fmla="*/ 1775 w 5374"/>
              <a:gd name="T105" fmla="*/ 2484 h 5760"/>
              <a:gd name="T106" fmla="*/ 2685 w 5374"/>
              <a:gd name="T107" fmla="*/ 1936 h 5760"/>
              <a:gd name="T108" fmla="*/ 4271 w 5374"/>
              <a:gd name="T109" fmla="*/ 1309 h 5760"/>
              <a:gd name="T110" fmla="*/ 609 w 5374"/>
              <a:gd name="T111" fmla="*/ 1670 h 5760"/>
              <a:gd name="T112" fmla="*/ 2552 w 5374"/>
              <a:gd name="T113" fmla="*/ 1693 h 5760"/>
              <a:gd name="T114" fmla="*/ 2583 w 5374"/>
              <a:gd name="T115" fmla="*/ 21 h 5760"/>
              <a:gd name="T116" fmla="*/ 2217 w 5374"/>
              <a:gd name="T117" fmla="*/ 1854 h 5760"/>
              <a:gd name="T118" fmla="*/ 443 w 5374"/>
              <a:gd name="T119" fmla="*/ 1688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4" h="5760">
                <a:moveTo>
                  <a:pt x="2803" y="4337"/>
                </a:moveTo>
                <a:lnTo>
                  <a:pt x="2765" y="4341"/>
                </a:lnTo>
                <a:lnTo>
                  <a:pt x="2730" y="4351"/>
                </a:lnTo>
                <a:lnTo>
                  <a:pt x="2730" y="4718"/>
                </a:lnTo>
                <a:lnTo>
                  <a:pt x="2728" y="4753"/>
                </a:lnTo>
                <a:lnTo>
                  <a:pt x="2726" y="4790"/>
                </a:lnTo>
                <a:lnTo>
                  <a:pt x="2763" y="4800"/>
                </a:lnTo>
                <a:lnTo>
                  <a:pt x="2803" y="4803"/>
                </a:lnTo>
                <a:lnTo>
                  <a:pt x="2850" y="4798"/>
                </a:lnTo>
                <a:lnTo>
                  <a:pt x="2894" y="4784"/>
                </a:lnTo>
                <a:lnTo>
                  <a:pt x="2932" y="4763"/>
                </a:lnTo>
                <a:lnTo>
                  <a:pt x="2967" y="4735"/>
                </a:lnTo>
                <a:lnTo>
                  <a:pt x="2995" y="4701"/>
                </a:lnTo>
                <a:lnTo>
                  <a:pt x="3018" y="4660"/>
                </a:lnTo>
                <a:lnTo>
                  <a:pt x="3032" y="4617"/>
                </a:lnTo>
                <a:lnTo>
                  <a:pt x="3035" y="4570"/>
                </a:lnTo>
                <a:lnTo>
                  <a:pt x="3032" y="4524"/>
                </a:lnTo>
                <a:lnTo>
                  <a:pt x="3018" y="4481"/>
                </a:lnTo>
                <a:lnTo>
                  <a:pt x="2995" y="4440"/>
                </a:lnTo>
                <a:lnTo>
                  <a:pt x="2967" y="4406"/>
                </a:lnTo>
                <a:lnTo>
                  <a:pt x="2932" y="4378"/>
                </a:lnTo>
                <a:lnTo>
                  <a:pt x="2894" y="4357"/>
                </a:lnTo>
                <a:lnTo>
                  <a:pt x="2850" y="4343"/>
                </a:lnTo>
                <a:lnTo>
                  <a:pt x="2803" y="4337"/>
                </a:lnTo>
                <a:close/>
                <a:moveTo>
                  <a:pt x="438" y="4337"/>
                </a:moveTo>
                <a:lnTo>
                  <a:pt x="393" y="4343"/>
                </a:lnTo>
                <a:lnTo>
                  <a:pt x="349" y="4357"/>
                </a:lnTo>
                <a:lnTo>
                  <a:pt x="309" y="4378"/>
                </a:lnTo>
                <a:lnTo>
                  <a:pt x="274" y="4406"/>
                </a:lnTo>
                <a:lnTo>
                  <a:pt x="246" y="4440"/>
                </a:lnTo>
                <a:lnTo>
                  <a:pt x="225" y="4481"/>
                </a:lnTo>
                <a:lnTo>
                  <a:pt x="211" y="4524"/>
                </a:lnTo>
                <a:lnTo>
                  <a:pt x="206" y="4570"/>
                </a:lnTo>
                <a:lnTo>
                  <a:pt x="211" y="4617"/>
                </a:lnTo>
                <a:lnTo>
                  <a:pt x="225" y="4660"/>
                </a:lnTo>
                <a:lnTo>
                  <a:pt x="246" y="4701"/>
                </a:lnTo>
                <a:lnTo>
                  <a:pt x="274" y="4735"/>
                </a:lnTo>
                <a:lnTo>
                  <a:pt x="309" y="4763"/>
                </a:lnTo>
                <a:lnTo>
                  <a:pt x="349" y="4784"/>
                </a:lnTo>
                <a:lnTo>
                  <a:pt x="393" y="4798"/>
                </a:lnTo>
                <a:lnTo>
                  <a:pt x="438" y="4803"/>
                </a:lnTo>
                <a:lnTo>
                  <a:pt x="473" y="4800"/>
                </a:lnTo>
                <a:lnTo>
                  <a:pt x="506" y="4793"/>
                </a:lnTo>
                <a:lnTo>
                  <a:pt x="503" y="4755"/>
                </a:lnTo>
                <a:lnTo>
                  <a:pt x="501" y="4716"/>
                </a:lnTo>
                <a:lnTo>
                  <a:pt x="501" y="4348"/>
                </a:lnTo>
                <a:lnTo>
                  <a:pt x="471" y="4341"/>
                </a:lnTo>
                <a:lnTo>
                  <a:pt x="438" y="4337"/>
                </a:lnTo>
                <a:close/>
                <a:moveTo>
                  <a:pt x="1946" y="4114"/>
                </a:moveTo>
                <a:lnTo>
                  <a:pt x="1985" y="4119"/>
                </a:lnTo>
                <a:lnTo>
                  <a:pt x="2019" y="4133"/>
                </a:lnTo>
                <a:lnTo>
                  <a:pt x="2047" y="4156"/>
                </a:lnTo>
                <a:lnTo>
                  <a:pt x="2070" y="4186"/>
                </a:lnTo>
                <a:lnTo>
                  <a:pt x="2086" y="4221"/>
                </a:lnTo>
                <a:lnTo>
                  <a:pt x="2091" y="4259"/>
                </a:lnTo>
                <a:lnTo>
                  <a:pt x="2086" y="4297"/>
                </a:lnTo>
                <a:lnTo>
                  <a:pt x="2070" y="4330"/>
                </a:lnTo>
                <a:lnTo>
                  <a:pt x="2047" y="4360"/>
                </a:lnTo>
                <a:lnTo>
                  <a:pt x="2019" y="4383"/>
                </a:lnTo>
                <a:lnTo>
                  <a:pt x="1985" y="4397"/>
                </a:lnTo>
                <a:lnTo>
                  <a:pt x="1946" y="4402"/>
                </a:lnTo>
                <a:lnTo>
                  <a:pt x="1908" y="4397"/>
                </a:lnTo>
                <a:lnTo>
                  <a:pt x="1873" y="4383"/>
                </a:lnTo>
                <a:lnTo>
                  <a:pt x="1845" y="4360"/>
                </a:lnTo>
                <a:lnTo>
                  <a:pt x="1822" y="4330"/>
                </a:lnTo>
                <a:lnTo>
                  <a:pt x="1807" y="4297"/>
                </a:lnTo>
                <a:lnTo>
                  <a:pt x="1803" y="4259"/>
                </a:lnTo>
                <a:lnTo>
                  <a:pt x="1807" y="4221"/>
                </a:lnTo>
                <a:lnTo>
                  <a:pt x="1822" y="4186"/>
                </a:lnTo>
                <a:lnTo>
                  <a:pt x="1845" y="4156"/>
                </a:lnTo>
                <a:lnTo>
                  <a:pt x="1873" y="4133"/>
                </a:lnTo>
                <a:lnTo>
                  <a:pt x="1908" y="4119"/>
                </a:lnTo>
                <a:lnTo>
                  <a:pt x="1946" y="4114"/>
                </a:lnTo>
                <a:close/>
                <a:moveTo>
                  <a:pt x="1363" y="4114"/>
                </a:moveTo>
                <a:lnTo>
                  <a:pt x="1402" y="4119"/>
                </a:lnTo>
                <a:lnTo>
                  <a:pt x="1437" y="4133"/>
                </a:lnTo>
                <a:lnTo>
                  <a:pt x="1466" y="4156"/>
                </a:lnTo>
                <a:lnTo>
                  <a:pt x="1487" y="4186"/>
                </a:lnTo>
                <a:lnTo>
                  <a:pt x="1503" y="4221"/>
                </a:lnTo>
                <a:lnTo>
                  <a:pt x="1508" y="4259"/>
                </a:lnTo>
                <a:lnTo>
                  <a:pt x="1503" y="4297"/>
                </a:lnTo>
                <a:lnTo>
                  <a:pt x="1487" y="4330"/>
                </a:lnTo>
                <a:lnTo>
                  <a:pt x="1466" y="4360"/>
                </a:lnTo>
                <a:lnTo>
                  <a:pt x="1437" y="4383"/>
                </a:lnTo>
                <a:lnTo>
                  <a:pt x="1402" y="4397"/>
                </a:lnTo>
                <a:lnTo>
                  <a:pt x="1363" y="4402"/>
                </a:lnTo>
                <a:lnTo>
                  <a:pt x="1325" y="4397"/>
                </a:lnTo>
                <a:lnTo>
                  <a:pt x="1292" y="4383"/>
                </a:lnTo>
                <a:lnTo>
                  <a:pt x="1262" y="4360"/>
                </a:lnTo>
                <a:lnTo>
                  <a:pt x="1239" y="4330"/>
                </a:lnTo>
                <a:lnTo>
                  <a:pt x="1225" y="4297"/>
                </a:lnTo>
                <a:lnTo>
                  <a:pt x="1220" y="4259"/>
                </a:lnTo>
                <a:lnTo>
                  <a:pt x="1225" y="4221"/>
                </a:lnTo>
                <a:lnTo>
                  <a:pt x="1239" y="4186"/>
                </a:lnTo>
                <a:lnTo>
                  <a:pt x="1262" y="4156"/>
                </a:lnTo>
                <a:lnTo>
                  <a:pt x="1292" y="4133"/>
                </a:lnTo>
                <a:lnTo>
                  <a:pt x="1325" y="4119"/>
                </a:lnTo>
                <a:lnTo>
                  <a:pt x="1363" y="4114"/>
                </a:lnTo>
                <a:close/>
                <a:moveTo>
                  <a:pt x="2901" y="3931"/>
                </a:moveTo>
                <a:lnTo>
                  <a:pt x="2885" y="3957"/>
                </a:lnTo>
                <a:lnTo>
                  <a:pt x="2868" y="3992"/>
                </a:lnTo>
                <a:lnTo>
                  <a:pt x="2850" y="4032"/>
                </a:lnTo>
                <a:lnTo>
                  <a:pt x="2833" y="4077"/>
                </a:lnTo>
                <a:lnTo>
                  <a:pt x="2817" y="4128"/>
                </a:lnTo>
                <a:lnTo>
                  <a:pt x="2875" y="4205"/>
                </a:lnTo>
                <a:lnTo>
                  <a:pt x="2934" y="4222"/>
                </a:lnTo>
                <a:lnTo>
                  <a:pt x="2990" y="4248"/>
                </a:lnTo>
                <a:lnTo>
                  <a:pt x="3039" y="4283"/>
                </a:lnTo>
                <a:lnTo>
                  <a:pt x="3082" y="4325"/>
                </a:lnTo>
                <a:lnTo>
                  <a:pt x="3119" y="4374"/>
                </a:lnTo>
                <a:lnTo>
                  <a:pt x="3147" y="4428"/>
                </a:lnTo>
                <a:lnTo>
                  <a:pt x="3165" y="4488"/>
                </a:lnTo>
                <a:lnTo>
                  <a:pt x="3233" y="4536"/>
                </a:lnTo>
                <a:lnTo>
                  <a:pt x="3301" y="4582"/>
                </a:lnTo>
                <a:lnTo>
                  <a:pt x="3365" y="4622"/>
                </a:lnTo>
                <a:lnTo>
                  <a:pt x="3428" y="4657"/>
                </a:lnTo>
                <a:lnTo>
                  <a:pt x="3486" y="4688"/>
                </a:lnTo>
                <a:lnTo>
                  <a:pt x="3540" y="4714"/>
                </a:lnTo>
                <a:lnTo>
                  <a:pt x="3589" y="4735"/>
                </a:lnTo>
                <a:lnTo>
                  <a:pt x="3631" y="4755"/>
                </a:lnTo>
                <a:lnTo>
                  <a:pt x="3665" y="4769"/>
                </a:lnTo>
                <a:lnTo>
                  <a:pt x="3683" y="4732"/>
                </a:lnTo>
                <a:lnTo>
                  <a:pt x="3702" y="4687"/>
                </a:lnTo>
                <a:lnTo>
                  <a:pt x="3723" y="4632"/>
                </a:lnTo>
                <a:lnTo>
                  <a:pt x="3746" y="4570"/>
                </a:lnTo>
                <a:lnTo>
                  <a:pt x="3767" y="4496"/>
                </a:lnTo>
                <a:lnTo>
                  <a:pt x="3674" y="4481"/>
                </a:lnTo>
                <a:lnTo>
                  <a:pt x="3583" y="4458"/>
                </a:lnTo>
                <a:lnTo>
                  <a:pt x="3496" y="4428"/>
                </a:lnTo>
                <a:lnTo>
                  <a:pt x="3411" y="4390"/>
                </a:lnTo>
                <a:lnTo>
                  <a:pt x="3330" y="4344"/>
                </a:lnTo>
                <a:lnTo>
                  <a:pt x="3254" y="4292"/>
                </a:lnTo>
                <a:lnTo>
                  <a:pt x="3182" y="4234"/>
                </a:lnTo>
                <a:lnTo>
                  <a:pt x="3116" y="4168"/>
                </a:lnTo>
                <a:lnTo>
                  <a:pt x="3055" y="4098"/>
                </a:lnTo>
                <a:lnTo>
                  <a:pt x="2999" y="4022"/>
                </a:lnTo>
                <a:lnTo>
                  <a:pt x="2950" y="3939"/>
                </a:lnTo>
                <a:lnTo>
                  <a:pt x="2927" y="3934"/>
                </a:lnTo>
                <a:lnTo>
                  <a:pt x="2901" y="3931"/>
                </a:lnTo>
                <a:close/>
                <a:moveTo>
                  <a:pt x="696" y="3847"/>
                </a:moveTo>
                <a:lnTo>
                  <a:pt x="672" y="3901"/>
                </a:lnTo>
                <a:lnTo>
                  <a:pt x="656" y="3959"/>
                </a:lnTo>
                <a:lnTo>
                  <a:pt x="646" y="4016"/>
                </a:lnTo>
                <a:lnTo>
                  <a:pt x="641" y="4076"/>
                </a:lnTo>
                <a:lnTo>
                  <a:pt x="641" y="4716"/>
                </a:lnTo>
                <a:lnTo>
                  <a:pt x="646" y="4816"/>
                </a:lnTo>
                <a:lnTo>
                  <a:pt x="662" y="4910"/>
                </a:lnTo>
                <a:lnTo>
                  <a:pt x="688" y="5002"/>
                </a:lnTo>
                <a:lnTo>
                  <a:pt x="723" y="5090"/>
                </a:lnTo>
                <a:lnTo>
                  <a:pt x="765" y="5172"/>
                </a:lnTo>
                <a:lnTo>
                  <a:pt x="815" y="5250"/>
                </a:lnTo>
                <a:lnTo>
                  <a:pt x="874" y="5322"/>
                </a:lnTo>
                <a:lnTo>
                  <a:pt x="939" y="5386"/>
                </a:lnTo>
                <a:lnTo>
                  <a:pt x="1012" y="5446"/>
                </a:lnTo>
                <a:lnTo>
                  <a:pt x="1089" y="5496"/>
                </a:lnTo>
                <a:lnTo>
                  <a:pt x="1173" y="5540"/>
                </a:lnTo>
                <a:lnTo>
                  <a:pt x="1260" y="5575"/>
                </a:lnTo>
                <a:lnTo>
                  <a:pt x="1351" y="5599"/>
                </a:lnTo>
                <a:lnTo>
                  <a:pt x="1447" y="5615"/>
                </a:lnTo>
                <a:lnTo>
                  <a:pt x="1545" y="5620"/>
                </a:lnTo>
                <a:lnTo>
                  <a:pt x="1686" y="5620"/>
                </a:lnTo>
                <a:lnTo>
                  <a:pt x="1786" y="5615"/>
                </a:lnTo>
                <a:lnTo>
                  <a:pt x="1880" y="5599"/>
                </a:lnTo>
                <a:lnTo>
                  <a:pt x="1972" y="5575"/>
                </a:lnTo>
                <a:lnTo>
                  <a:pt x="2060" y="5540"/>
                </a:lnTo>
                <a:lnTo>
                  <a:pt x="2142" y="5496"/>
                </a:lnTo>
                <a:lnTo>
                  <a:pt x="2220" y="5446"/>
                </a:lnTo>
                <a:lnTo>
                  <a:pt x="2292" y="5388"/>
                </a:lnTo>
                <a:lnTo>
                  <a:pt x="2356" y="5322"/>
                </a:lnTo>
                <a:lnTo>
                  <a:pt x="2416" y="5250"/>
                </a:lnTo>
                <a:lnTo>
                  <a:pt x="2466" y="5174"/>
                </a:lnTo>
                <a:lnTo>
                  <a:pt x="2508" y="5090"/>
                </a:lnTo>
                <a:lnTo>
                  <a:pt x="2543" y="5002"/>
                </a:lnTo>
                <a:lnTo>
                  <a:pt x="2569" y="4912"/>
                </a:lnTo>
                <a:lnTo>
                  <a:pt x="2585" y="4816"/>
                </a:lnTo>
                <a:lnTo>
                  <a:pt x="2590" y="4718"/>
                </a:lnTo>
                <a:lnTo>
                  <a:pt x="2590" y="4076"/>
                </a:lnTo>
                <a:lnTo>
                  <a:pt x="2583" y="4001"/>
                </a:lnTo>
                <a:lnTo>
                  <a:pt x="2566" y="3927"/>
                </a:lnTo>
                <a:lnTo>
                  <a:pt x="2540" y="3856"/>
                </a:lnTo>
                <a:lnTo>
                  <a:pt x="2381" y="3884"/>
                </a:lnTo>
                <a:lnTo>
                  <a:pt x="2227" y="3905"/>
                </a:lnTo>
                <a:lnTo>
                  <a:pt x="2082" y="3922"/>
                </a:lnTo>
                <a:lnTo>
                  <a:pt x="1943" y="3934"/>
                </a:lnTo>
                <a:lnTo>
                  <a:pt x="1810" y="3943"/>
                </a:lnTo>
                <a:lnTo>
                  <a:pt x="1684" y="3948"/>
                </a:lnTo>
                <a:lnTo>
                  <a:pt x="1566" y="3950"/>
                </a:lnTo>
                <a:lnTo>
                  <a:pt x="1433" y="3948"/>
                </a:lnTo>
                <a:lnTo>
                  <a:pt x="1311" y="3941"/>
                </a:lnTo>
                <a:lnTo>
                  <a:pt x="1199" y="3934"/>
                </a:lnTo>
                <a:lnTo>
                  <a:pt x="1096" y="3924"/>
                </a:lnTo>
                <a:lnTo>
                  <a:pt x="1004" y="3912"/>
                </a:lnTo>
                <a:lnTo>
                  <a:pt x="922" y="3898"/>
                </a:lnTo>
                <a:lnTo>
                  <a:pt x="850" y="3884"/>
                </a:lnTo>
                <a:lnTo>
                  <a:pt x="787" y="3870"/>
                </a:lnTo>
                <a:lnTo>
                  <a:pt x="737" y="3857"/>
                </a:lnTo>
                <a:lnTo>
                  <a:pt x="696" y="3847"/>
                </a:lnTo>
                <a:close/>
                <a:moveTo>
                  <a:pt x="5146" y="3692"/>
                </a:moveTo>
                <a:lnTo>
                  <a:pt x="5126" y="3723"/>
                </a:lnTo>
                <a:lnTo>
                  <a:pt x="5109" y="3749"/>
                </a:lnTo>
                <a:lnTo>
                  <a:pt x="5097" y="3768"/>
                </a:lnTo>
                <a:lnTo>
                  <a:pt x="5088" y="3781"/>
                </a:lnTo>
                <a:lnTo>
                  <a:pt x="5083" y="3788"/>
                </a:lnTo>
                <a:lnTo>
                  <a:pt x="5067" y="3803"/>
                </a:lnTo>
                <a:lnTo>
                  <a:pt x="5048" y="3812"/>
                </a:lnTo>
                <a:lnTo>
                  <a:pt x="5027" y="3816"/>
                </a:lnTo>
                <a:lnTo>
                  <a:pt x="5006" y="3812"/>
                </a:lnTo>
                <a:lnTo>
                  <a:pt x="4987" y="3803"/>
                </a:lnTo>
                <a:lnTo>
                  <a:pt x="4980" y="3798"/>
                </a:lnTo>
                <a:lnTo>
                  <a:pt x="4966" y="3788"/>
                </a:lnTo>
                <a:lnTo>
                  <a:pt x="4948" y="3774"/>
                </a:lnTo>
                <a:lnTo>
                  <a:pt x="4917" y="3856"/>
                </a:lnTo>
                <a:lnTo>
                  <a:pt x="4879" y="3934"/>
                </a:lnTo>
                <a:lnTo>
                  <a:pt x="4835" y="4008"/>
                </a:lnTo>
                <a:lnTo>
                  <a:pt x="4786" y="4079"/>
                </a:lnTo>
                <a:lnTo>
                  <a:pt x="4732" y="4145"/>
                </a:lnTo>
                <a:lnTo>
                  <a:pt x="5008" y="4151"/>
                </a:lnTo>
                <a:lnTo>
                  <a:pt x="5037" y="4102"/>
                </a:lnTo>
                <a:lnTo>
                  <a:pt x="5064" y="4041"/>
                </a:lnTo>
                <a:lnTo>
                  <a:pt x="5088" y="3969"/>
                </a:lnTo>
                <a:lnTo>
                  <a:pt x="5109" y="3887"/>
                </a:lnTo>
                <a:lnTo>
                  <a:pt x="5128" y="3795"/>
                </a:lnTo>
                <a:lnTo>
                  <a:pt x="5146" y="3692"/>
                </a:lnTo>
                <a:close/>
                <a:moveTo>
                  <a:pt x="4238" y="2971"/>
                </a:moveTo>
                <a:lnTo>
                  <a:pt x="4275" y="2976"/>
                </a:lnTo>
                <a:lnTo>
                  <a:pt x="4310" y="2990"/>
                </a:lnTo>
                <a:lnTo>
                  <a:pt x="4337" y="3013"/>
                </a:lnTo>
                <a:lnTo>
                  <a:pt x="4360" y="3042"/>
                </a:lnTo>
                <a:lnTo>
                  <a:pt x="4374" y="3075"/>
                </a:lnTo>
                <a:lnTo>
                  <a:pt x="4379" y="3114"/>
                </a:lnTo>
                <a:lnTo>
                  <a:pt x="4374" y="3152"/>
                </a:lnTo>
                <a:lnTo>
                  <a:pt x="4360" y="3185"/>
                </a:lnTo>
                <a:lnTo>
                  <a:pt x="4337" y="3215"/>
                </a:lnTo>
                <a:lnTo>
                  <a:pt x="4310" y="3238"/>
                </a:lnTo>
                <a:lnTo>
                  <a:pt x="4275" y="3252"/>
                </a:lnTo>
                <a:lnTo>
                  <a:pt x="4238" y="3257"/>
                </a:lnTo>
                <a:lnTo>
                  <a:pt x="4200" y="3252"/>
                </a:lnTo>
                <a:lnTo>
                  <a:pt x="4165" y="3238"/>
                </a:lnTo>
                <a:lnTo>
                  <a:pt x="4137" y="3215"/>
                </a:lnTo>
                <a:lnTo>
                  <a:pt x="4114" y="3185"/>
                </a:lnTo>
                <a:lnTo>
                  <a:pt x="4100" y="3152"/>
                </a:lnTo>
                <a:lnTo>
                  <a:pt x="4095" y="3114"/>
                </a:lnTo>
                <a:lnTo>
                  <a:pt x="4100" y="3075"/>
                </a:lnTo>
                <a:lnTo>
                  <a:pt x="4114" y="3042"/>
                </a:lnTo>
                <a:lnTo>
                  <a:pt x="4137" y="3013"/>
                </a:lnTo>
                <a:lnTo>
                  <a:pt x="4165" y="2990"/>
                </a:lnTo>
                <a:lnTo>
                  <a:pt x="4200" y="2976"/>
                </a:lnTo>
                <a:lnTo>
                  <a:pt x="4238" y="2971"/>
                </a:lnTo>
                <a:close/>
                <a:moveTo>
                  <a:pt x="4381" y="2735"/>
                </a:moveTo>
                <a:lnTo>
                  <a:pt x="4306" y="2826"/>
                </a:lnTo>
                <a:lnTo>
                  <a:pt x="4226" y="2915"/>
                </a:lnTo>
                <a:lnTo>
                  <a:pt x="4138" y="3000"/>
                </a:lnTo>
                <a:lnTo>
                  <a:pt x="4044" y="3084"/>
                </a:lnTo>
                <a:lnTo>
                  <a:pt x="3943" y="3165"/>
                </a:lnTo>
                <a:lnTo>
                  <a:pt x="3847" y="3229"/>
                </a:lnTo>
                <a:lnTo>
                  <a:pt x="3746" y="3288"/>
                </a:lnTo>
                <a:lnTo>
                  <a:pt x="3638" y="3341"/>
                </a:lnTo>
                <a:lnTo>
                  <a:pt x="3522" y="3388"/>
                </a:lnTo>
                <a:lnTo>
                  <a:pt x="3402" y="3430"/>
                </a:lnTo>
                <a:lnTo>
                  <a:pt x="3276" y="3465"/>
                </a:lnTo>
                <a:lnTo>
                  <a:pt x="3144" y="3493"/>
                </a:lnTo>
                <a:lnTo>
                  <a:pt x="3006" y="3517"/>
                </a:lnTo>
                <a:lnTo>
                  <a:pt x="3053" y="3615"/>
                </a:lnTo>
                <a:lnTo>
                  <a:pt x="3096" y="3720"/>
                </a:lnTo>
                <a:lnTo>
                  <a:pt x="3137" y="3830"/>
                </a:lnTo>
                <a:lnTo>
                  <a:pt x="3168" y="3941"/>
                </a:lnTo>
                <a:lnTo>
                  <a:pt x="3168" y="3962"/>
                </a:lnTo>
                <a:lnTo>
                  <a:pt x="3165" y="3981"/>
                </a:lnTo>
                <a:lnTo>
                  <a:pt x="3154" y="3999"/>
                </a:lnTo>
                <a:lnTo>
                  <a:pt x="3215" y="4072"/>
                </a:lnTo>
                <a:lnTo>
                  <a:pt x="3285" y="4137"/>
                </a:lnTo>
                <a:lnTo>
                  <a:pt x="3358" y="4196"/>
                </a:lnTo>
                <a:lnTo>
                  <a:pt x="3439" y="4247"/>
                </a:lnTo>
                <a:lnTo>
                  <a:pt x="3522" y="4287"/>
                </a:lnTo>
                <a:lnTo>
                  <a:pt x="3611" y="4322"/>
                </a:lnTo>
                <a:lnTo>
                  <a:pt x="3702" y="4344"/>
                </a:lnTo>
                <a:lnTo>
                  <a:pt x="3798" y="4360"/>
                </a:lnTo>
                <a:lnTo>
                  <a:pt x="3894" y="4365"/>
                </a:lnTo>
                <a:lnTo>
                  <a:pt x="3933" y="4365"/>
                </a:lnTo>
                <a:lnTo>
                  <a:pt x="4030" y="4360"/>
                </a:lnTo>
                <a:lnTo>
                  <a:pt x="4126" y="4344"/>
                </a:lnTo>
                <a:lnTo>
                  <a:pt x="4219" y="4320"/>
                </a:lnTo>
                <a:lnTo>
                  <a:pt x="4306" y="4287"/>
                </a:lnTo>
                <a:lnTo>
                  <a:pt x="4390" y="4245"/>
                </a:lnTo>
                <a:lnTo>
                  <a:pt x="4468" y="4196"/>
                </a:lnTo>
                <a:lnTo>
                  <a:pt x="4542" y="4138"/>
                </a:lnTo>
                <a:lnTo>
                  <a:pt x="4608" y="4074"/>
                </a:lnTo>
                <a:lnTo>
                  <a:pt x="4669" y="4004"/>
                </a:lnTo>
                <a:lnTo>
                  <a:pt x="4721" y="3929"/>
                </a:lnTo>
                <a:lnTo>
                  <a:pt x="4767" y="3847"/>
                </a:lnTo>
                <a:lnTo>
                  <a:pt x="4805" y="3761"/>
                </a:lnTo>
                <a:lnTo>
                  <a:pt x="4835" y="3672"/>
                </a:lnTo>
                <a:lnTo>
                  <a:pt x="4790" y="3627"/>
                </a:lnTo>
                <a:lnTo>
                  <a:pt x="4744" y="3576"/>
                </a:lnTo>
                <a:lnTo>
                  <a:pt x="4695" y="3519"/>
                </a:lnTo>
                <a:lnTo>
                  <a:pt x="4646" y="3458"/>
                </a:lnTo>
                <a:lnTo>
                  <a:pt x="4599" y="3388"/>
                </a:lnTo>
                <a:lnTo>
                  <a:pt x="4554" y="3315"/>
                </a:lnTo>
                <a:lnTo>
                  <a:pt x="4512" y="3234"/>
                </a:lnTo>
                <a:lnTo>
                  <a:pt x="4474" y="3151"/>
                </a:lnTo>
                <a:lnTo>
                  <a:pt x="4440" y="3060"/>
                </a:lnTo>
                <a:lnTo>
                  <a:pt x="4413" y="2964"/>
                </a:lnTo>
                <a:lnTo>
                  <a:pt x="4393" y="2864"/>
                </a:lnTo>
                <a:lnTo>
                  <a:pt x="4385" y="2800"/>
                </a:lnTo>
                <a:lnTo>
                  <a:pt x="4381" y="2735"/>
                </a:lnTo>
                <a:close/>
                <a:moveTo>
                  <a:pt x="1606" y="2519"/>
                </a:moveTo>
                <a:lnTo>
                  <a:pt x="1548" y="2540"/>
                </a:lnTo>
                <a:lnTo>
                  <a:pt x="1492" y="2562"/>
                </a:lnTo>
                <a:lnTo>
                  <a:pt x="1437" y="2587"/>
                </a:lnTo>
                <a:lnTo>
                  <a:pt x="1384" y="2611"/>
                </a:lnTo>
                <a:lnTo>
                  <a:pt x="1334" y="2634"/>
                </a:lnTo>
                <a:lnTo>
                  <a:pt x="1286" y="2658"/>
                </a:lnTo>
                <a:lnTo>
                  <a:pt x="1245" y="2681"/>
                </a:lnTo>
                <a:lnTo>
                  <a:pt x="1204" y="2702"/>
                </a:lnTo>
                <a:lnTo>
                  <a:pt x="1171" y="2721"/>
                </a:lnTo>
                <a:lnTo>
                  <a:pt x="1142" y="2739"/>
                </a:lnTo>
                <a:lnTo>
                  <a:pt x="1117" y="2753"/>
                </a:lnTo>
                <a:lnTo>
                  <a:pt x="1100" y="2763"/>
                </a:lnTo>
                <a:lnTo>
                  <a:pt x="1089" y="2770"/>
                </a:lnTo>
                <a:lnTo>
                  <a:pt x="1084" y="2772"/>
                </a:lnTo>
                <a:lnTo>
                  <a:pt x="1075" y="2777"/>
                </a:lnTo>
                <a:lnTo>
                  <a:pt x="1066" y="2781"/>
                </a:lnTo>
                <a:lnTo>
                  <a:pt x="1058" y="2782"/>
                </a:lnTo>
                <a:lnTo>
                  <a:pt x="1058" y="2782"/>
                </a:lnTo>
                <a:lnTo>
                  <a:pt x="1037" y="2791"/>
                </a:lnTo>
                <a:lnTo>
                  <a:pt x="1016" y="2793"/>
                </a:lnTo>
                <a:lnTo>
                  <a:pt x="995" y="2787"/>
                </a:lnTo>
                <a:lnTo>
                  <a:pt x="976" y="2777"/>
                </a:lnTo>
                <a:lnTo>
                  <a:pt x="960" y="2760"/>
                </a:lnTo>
                <a:lnTo>
                  <a:pt x="939" y="2723"/>
                </a:lnTo>
                <a:lnTo>
                  <a:pt x="923" y="2686"/>
                </a:lnTo>
                <a:lnTo>
                  <a:pt x="911" y="2653"/>
                </a:lnTo>
                <a:lnTo>
                  <a:pt x="869" y="2705"/>
                </a:lnTo>
                <a:lnTo>
                  <a:pt x="831" y="2760"/>
                </a:lnTo>
                <a:lnTo>
                  <a:pt x="794" y="2812"/>
                </a:lnTo>
                <a:lnTo>
                  <a:pt x="761" y="2864"/>
                </a:lnTo>
                <a:lnTo>
                  <a:pt x="730" y="2913"/>
                </a:lnTo>
                <a:lnTo>
                  <a:pt x="702" y="2960"/>
                </a:lnTo>
                <a:lnTo>
                  <a:pt x="677" y="3004"/>
                </a:lnTo>
                <a:lnTo>
                  <a:pt x="656" y="3044"/>
                </a:lnTo>
                <a:lnTo>
                  <a:pt x="639" y="3077"/>
                </a:lnTo>
                <a:lnTo>
                  <a:pt x="623" y="3105"/>
                </a:lnTo>
                <a:lnTo>
                  <a:pt x="613" y="3126"/>
                </a:lnTo>
                <a:lnTo>
                  <a:pt x="606" y="3140"/>
                </a:lnTo>
                <a:lnTo>
                  <a:pt x="604" y="3145"/>
                </a:lnTo>
                <a:lnTo>
                  <a:pt x="592" y="3163"/>
                </a:lnTo>
                <a:lnTo>
                  <a:pt x="578" y="3175"/>
                </a:lnTo>
                <a:lnTo>
                  <a:pt x="560" y="3184"/>
                </a:lnTo>
                <a:lnTo>
                  <a:pt x="541" y="3185"/>
                </a:lnTo>
                <a:lnTo>
                  <a:pt x="525" y="3184"/>
                </a:lnTo>
                <a:lnTo>
                  <a:pt x="511" y="3180"/>
                </a:lnTo>
                <a:lnTo>
                  <a:pt x="508" y="3177"/>
                </a:lnTo>
                <a:lnTo>
                  <a:pt x="504" y="3175"/>
                </a:lnTo>
                <a:lnTo>
                  <a:pt x="501" y="3173"/>
                </a:lnTo>
                <a:lnTo>
                  <a:pt x="483" y="3171"/>
                </a:lnTo>
                <a:lnTo>
                  <a:pt x="466" y="3165"/>
                </a:lnTo>
                <a:lnTo>
                  <a:pt x="414" y="3131"/>
                </a:lnTo>
                <a:lnTo>
                  <a:pt x="370" y="3096"/>
                </a:lnTo>
                <a:lnTo>
                  <a:pt x="360" y="3166"/>
                </a:lnTo>
                <a:lnTo>
                  <a:pt x="353" y="3236"/>
                </a:lnTo>
                <a:lnTo>
                  <a:pt x="347" y="3302"/>
                </a:lnTo>
                <a:lnTo>
                  <a:pt x="344" y="3365"/>
                </a:lnTo>
                <a:lnTo>
                  <a:pt x="342" y="3425"/>
                </a:lnTo>
                <a:lnTo>
                  <a:pt x="342" y="3477"/>
                </a:lnTo>
                <a:lnTo>
                  <a:pt x="344" y="3522"/>
                </a:lnTo>
                <a:lnTo>
                  <a:pt x="344" y="3561"/>
                </a:lnTo>
                <a:lnTo>
                  <a:pt x="346" y="3590"/>
                </a:lnTo>
                <a:lnTo>
                  <a:pt x="347" y="3610"/>
                </a:lnTo>
                <a:lnTo>
                  <a:pt x="347" y="3617"/>
                </a:lnTo>
                <a:lnTo>
                  <a:pt x="347" y="3622"/>
                </a:lnTo>
                <a:lnTo>
                  <a:pt x="346" y="3627"/>
                </a:lnTo>
                <a:lnTo>
                  <a:pt x="347" y="3634"/>
                </a:lnTo>
                <a:lnTo>
                  <a:pt x="347" y="3643"/>
                </a:lnTo>
                <a:lnTo>
                  <a:pt x="347" y="3650"/>
                </a:lnTo>
                <a:lnTo>
                  <a:pt x="339" y="3671"/>
                </a:lnTo>
                <a:lnTo>
                  <a:pt x="325" y="3688"/>
                </a:lnTo>
                <a:lnTo>
                  <a:pt x="307" y="3699"/>
                </a:lnTo>
                <a:lnTo>
                  <a:pt x="286" y="3706"/>
                </a:lnTo>
                <a:lnTo>
                  <a:pt x="264" y="3704"/>
                </a:lnTo>
                <a:lnTo>
                  <a:pt x="223" y="3695"/>
                </a:lnTo>
                <a:lnTo>
                  <a:pt x="187" y="3683"/>
                </a:lnTo>
                <a:lnTo>
                  <a:pt x="154" y="3669"/>
                </a:lnTo>
                <a:lnTo>
                  <a:pt x="168" y="3742"/>
                </a:lnTo>
                <a:lnTo>
                  <a:pt x="183" y="3814"/>
                </a:lnTo>
                <a:lnTo>
                  <a:pt x="201" y="3885"/>
                </a:lnTo>
                <a:lnTo>
                  <a:pt x="218" y="3955"/>
                </a:lnTo>
                <a:lnTo>
                  <a:pt x="239" y="4020"/>
                </a:lnTo>
                <a:lnTo>
                  <a:pt x="258" y="4081"/>
                </a:lnTo>
                <a:lnTo>
                  <a:pt x="276" y="4137"/>
                </a:lnTo>
                <a:lnTo>
                  <a:pt x="293" y="4184"/>
                </a:lnTo>
                <a:lnTo>
                  <a:pt x="307" y="4224"/>
                </a:lnTo>
                <a:lnTo>
                  <a:pt x="349" y="4210"/>
                </a:lnTo>
                <a:lnTo>
                  <a:pt x="393" y="4201"/>
                </a:lnTo>
                <a:lnTo>
                  <a:pt x="438" y="4198"/>
                </a:lnTo>
                <a:lnTo>
                  <a:pt x="471" y="4200"/>
                </a:lnTo>
                <a:lnTo>
                  <a:pt x="501" y="4205"/>
                </a:lnTo>
                <a:lnTo>
                  <a:pt x="501" y="4076"/>
                </a:lnTo>
                <a:lnTo>
                  <a:pt x="504" y="4008"/>
                </a:lnTo>
                <a:lnTo>
                  <a:pt x="517" y="3939"/>
                </a:lnTo>
                <a:lnTo>
                  <a:pt x="534" y="3873"/>
                </a:lnTo>
                <a:lnTo>
                  <a:pt x="559" y="3809"/>
                </a:lnTo>
                <a:lnTo>
                  <a:pt x="590" y="3747"/>
                </a:lnTo>
                <a:lnTo>
                  <a:pt x="592" y="3744"/>
                </a:lnTo>
                <a:lnTo>
                  <a:pt x="595" y="3741"/>
                </a:lnTo>
                <a:lnTo>
                  <a:pt x="595" y="3739"/>
                </a:lnTo>
                <a:lnTo>
                  <a:pt x="607" y="3720"/>
                </a:lnTo>
                <a:lnTo>
                  <a:pt x="623" y="3704"/>
                </a:lnTo>
                <a:lnTo>
                  <a:pt x="642" y="3695"/>
                </a:lnTo>
                <a:lnTo>
                  <a:pt x="663" y="3693"/>
                </a:lnTo>
                <a:lnTo>
                  <a:pt x="686" y="3697"/>
                </a:lnTo>
                <a:lnTo>
                  <a:pt x="691" y="3699"/>
                </a:lnTo>
                <a:lnTo>
                  <a:pt x="705" y="3704"/>
                </a:lnTo>
                <a:lnTo>
                  <a:pt x="728" y="3711"/>
                </a:lnTo>
                <a:lnTo>
                  <a:pt x="761" y="3720"/>
                </a:lnTo>
                <a:lnTo>
                  <a:pt x="801" y="3728"/>
                </a:lnTo>
                <a:lnTo>
                  <a:pt x="850" y="3741"/>
                </a:lnTo>
                <a:lnTo>
                  <a:pt x="908" y="3751"/>
                </a:lnTo>
                <a:lnTo>
                  <a:pt x="974" y="3763"/>
                </a:lnTo>
                <a:lnTo>
                  <a:pt x="1049" y="3774"/>
                </a:lnTo>
                <a:lnTo>
                  <a:pt x="1131" y="3784"/>
                </a:lnTo>
                <a:lnTo>
                  <a:pt x="1222" y="3793"/>
                </a:lnTo>
                <a:lnTo>
                  <a:pt x="1320" y="3802"/>
                </a:lnTo>
                <a:lnTo>
                  <a:pt x="1426" y="3805"/>
                </a:lnTo>
                <a:lnTo>
                  <a:pt x="1541" y="3809"/>
                </a:lnTo>
                <a:lnTo>
                  <a:pt x="1663" y="3807"/>
                </a:lnTo>
                <a:lnTo>
                  <a:pt x="1793" y="3803"/>
                </a:lnTo>
                <a:lnTo>
                  <a:pt x="1929" y="3795"/>
                </a:lnTo>
                <a:lnTo>
                  <a:pt x="2074" y="3782"/>
                </a:lnTo>
                <a:lnTo>
                  <a:pt x="2225" y="3763"/>
                </a:lnTo>
                <a:lnTo>
                  <a:pt x="2386" y="3741"/>
                </a:lnTo>
                <a:lnTo>
                  <a:pt x="2552" y="3713"/>
                </a:lnTo>
                <a:lnTo>
                  <a:pt x="2559" y="3711"/>
                </a:lnTo>
                <a:lnTo>
                  <a:pt x="2568" y="3713"/>
                </a:lnTo>
                <a:lnTo>
                  <a:pt x="2589" y="3711"/>
                </a:lnTo>
                <a:lnTo>
                  <a:pt x="2609" y="3716"/>
                </a:lnTo>
                <a:lnTo>
                  <a:pt x="2627" y="3728"/>
                </a:lnTo>
                <a:lnTo>
                  <a:pt x="2641" y="3746"/>
                </a:lnTo>
                <a:lnTo>
                  <a:pt x="2669" y="3800"/>
                </a:lnTo>
                <a:lnTo>
                  <a:pt x="2691" y="3857"/>
                </a:lnTo>
                <a:lnTo>
                  <a:pt x="2709" y="3917"/>
                </a:lnTo>
                <a:lnTo>
                  <a:pt x="2721" y="3978"/>
                </a:lnTo>
                <a:lnTo>
                  <a:pt x="2739" y="3939"/>
                </a:lnTo>
                <a:lnTo>
                  <a:pt x="2754" y="3906"/>
                </a:lnTo>
                <a:lnTo>
                  <a:pt x="2770" y="3878"/>
                </a:lnTo>
                <a:lnTo>
                  <a:pt x="2784" y="3854"/>
                </a:lnTo>
                <a:lnTo>
                  <a:pt x="2794" y="3837"/>
                </a:lnTo>
                <a:lnTo>
                  <a:pt x="2801" y="3824"/>
                </a:lnTo>
                <a:lnTo>
                  <a:pt x="2805" y="3819"/>
                </a:lnTo>
                <a:lnTo>
                  <a:pt x="2821" y="3803"/>
                </a:lnTo>
                <a:lnTo>
                  <a:pt x="2840" y="3795"/>
                </a:lnTo>
                <a:lnTo>
                  <a:pt x="2861" y="3791"/>
                </a:lnTo>
                <a:lnTo>
                  <a:pt x="2904" y="3791"/>
                </a:lnTo>
                <a:lnTo>
                  <a:pt x="2943" y="3795"/>
                </a:lnTo>
                <a:lnTo>
                  <a:pt x="2978" y="3802"/>
                </a:lnTo>
                <a:lnTo>
                  <a:pt x="2953" y="3739"/>
                </a:lnTo>
                <a:lnTo>
                  <a:pt x="2927" y="3676"/>
                </a:lnTo>
                <a:lnTo>
                  <a:pt x="2899" y="3617"/>
                </a:lnTo>
                <a:lnTo>
                  <a:pt x="2871" y="3559"/>
                </a:lnTo>
                <a:lnTo>
                  <a:pt x="2843" y="3507"/>
                </a:lnTo>
                <a:lnTo>
                  <a:pt x="2817" y="3458"/>
                </a:lnTo>
                <a:lnTo>
                  <a:pt x="2793" y="3412"/>
                </a:lnTo>
                <a:lnTo>
                  <a:pt x="2770" y="3374"/>
                </a:lnTo>
                <a:lnTo>
                  <a:pt x="2749" y="3343"/>
                </a:lnTo>
                <a:lnTo>
                  <a:pt x="2733" y="3316"/>
                </a:lnTo>
                <a:lnTo>
                  <a:pt x="2723" y="3299"/>
                </a:lnTo>
                <a:lnTo>
                  <a:pt x="2719" y="3295"/>
                </a:lnTo>
                <a:lnTo>
                  <a:pt x="2716" y="3294"/>
                </a:lnTo>
                <a:lnTo>
                  <a:pt x="2712" y="3292"/>
                </a:lnTo>
                <a:lnTo>
                  <a:pt x="2700" y="3273"/>
                </a:lnTo>
                <a:lnTo>
                  <a:pt x="2693" y="3254"/>
                </a:lnTo>
                <a:lnTo>
                  <a:pt x="2693" y="3231"/>
                </a:lnTo>
                <a:lnTo>
                  <a:pt x="2700" y="3212"/>
                </a:lnTo>
                <a:lnTo>
                  <a:pt x="2714" y="3192"/>
                </a:lnTo>
                <a:lnTo>
                  <a:pt x="2761" y="3151"/>
                </a:lnTo>
                <a:lnTo>
                  <a:pt x="2807" y="3121"/>
                </a:lnTo>
                <a:lnTo>
                  <a:pt x="2747" y="3091"/>
                </a:lnTo>
                <a:lnTo>
                  <a:pt x="2686" y="3065"/>
                </a:lnTo>
                <a:lnTo>
                  <a:pt x="2627" y="3042"/>
                </a:lnTo>
                <a:lnTo>
                  <a:pt x="2569" y="3020"/>
                </a:lnTo>
                <a:lnTo>
                  <a:pt x="2513" y="3000"/>
                </a:lnTo>
                <a:lnTo>
                  <a:pt x="2461" y="2985"/>
                </a:lnTo>
                <a:lnTo>
                  <a:pt x="2414" y="2969"/>
                </a:lnTo>
                <a:lnTo>
                  <a:pt x="2370" y="2957"/>
                </a:lnTo>
                <a:lnTo>
                  <a:pt x="2334" y="2946"/>
                </a:lnTo>
                <a:lnTo>
                  <a:pt x="2304" y="2938"/>
                </a:lnTo>
                <a:lnTo>
                  <a:pt x="2280" y="2932"/>
                </a:lnTo>
                <a:lnTo>
                  <a:pt x="2266" y="2929"/>
                </a:lnTo>
                <a:lnTo>
                  <a:pt x="2260" y="2927"/>
                </a:lnTo>
                <a:lnTo>
                  <a:pt x="2239" y="2918"/>
                </a:lnTo>
                <a:lnTo>
                  <a:pt x="2222" y="2906"/>
                </a:lnTo>
                <a:lnTo>
                  <a:pt x="2211" y="2887"/>
                </a:lnTo>
                <a:lnTo>
                  <a:pt x="2206" y="2866"/>
                </a:lnTo>
                <a:lnTo>
                  <a:pt x="2206" y="2843"/>
                </a:lnTo>
                <a:lnTo>
                  <a:pt x="2208" y="2840"/>
                </a:lnTo>
                <a:lnTo>
                  <a:pt x="2210" y="2836"/>
                </a:lnTo>
                <a:lnTo>
                  <a:pt x="2213" y="2831"/>
                </a:lnTo>
                <a:lnTo>
                  <a:pt x="2215" y="2817"/>
                </a:lnTo>
                <a:lnTo>
                  <a:pt x="2220" y="2801"/>
                </a:lnTo>
                <a:lnTo>
                  <a:pt x="2241" y="2765"/>
                </a:lnTo>
                <a:lnTo>
                  <a:pt x="2262" y="2732"/>
                </a:lnTo>
                <a:lnTo>
                  <a:pt x="2285" y="2704"/>
                </a:lnTo>
                <a:lnTo>
                  <a:pt x="2213" y="2695"/>
                </a:lnTo>
                <a:lnTo>
                  <a:pt x="2142" y="2690"/>
                </a:lnTo>
                <a:lnTo>
                  <a:pt x="2074" y="2686"/>
                </a:lnTo>
                <a:lnTo>
                  <a:pt x="2007" y="2685"/>
                </a:lnTo>
                <a:lnTo>
                  <a:pt x="1944" y="2685"/>
                </a:lnTo>
                <a:lnTo>
                  <a:pt x="1889" y="2686"/>
                </a:lnTo>
                <a:lnTo>
                  <a:pt x="1836" y="2688"/>
                </a:lnTo>
                <a:lnTo>
                  <a:pt x="1793" y="2690"/>
                </a:lnTo>
                <a:lnTo>
                  <a:pt x="1756" y="2693"/>
                </a:lnTo>
                <a:lnTo>
                  <a:pt x="1728" y="2695"/>
                </a:lnTo>
                <a:lnTo>
                  <a:pt x="1711" y="2697"/>
                </a:lnTo>
                <a:lnTo>
                  <a:pt x="1704" y="2697"/>
                </a:lnTo>
                <a:lnTo>
                  <a:pt x="1700" y="2697"/>
                </a:lnTo>
                <a:lnTo>
                  <a:pt x="1697" y="2697"/>
                </a:lnTo>
                <a:lnTo>
                  <a:pt x="1679" y="2704"/>
                </a:lnTo>
                <a:lnTo>
                  <a:pt x="1662" y="2707"/>
                </a:lnTo>
                <a:lnTo>
                  <a:pt x="1662" y="2707"/>
                </a:lnTo>
                <a:lnTo>
                  <a:pt x="1639" y="2704"/>
                </a:lnTo>
                <a:lnTo>
                  <a:pt x="1622" y="2693"/>
                </a:lnTo>
                <a:lnTo>
                  <a:pt x="1606" y="2678"/>
                </a:lnTo>
                <a:lnTo>
                  <a:pt x="1595" y="2658"/>
                </a:lnTo>
                <a:lnTo>
                  <a:pt x="1592" y="2636"/>
                </a:lnTo>
                <a:lnTo>
                  <a:pt x="1594" y="2594"/>
                </a:lnTo>
                <a:lnTo>
                  <a:pt x="1599" y="2554"/>
                </a:lnTo>
                <a:lnTo>
                  <a:pt x="1606" y="2519"/>
                </a:lnTo>
                <a:close/>
                <a:moveTo>
                  <a:pt x="4741" y="1915"/>
                </a:moveTo>
                <a:lnTo>
                  <a:pt x="4718" y="1957"/>
                </a:lnTo>
                <a:lnTo>
                  <a:pt x="4690" y="2007"/>
                </a:lnTo>
                <a:lnTo>
                  <a:pt x="4662" y="2065"/>
                </a:lnTo>
                <a:lnTo>
                  <a:pt x="4634" y="2131"/>
                </a:lnTo>
                <a:lnTo>
                  <a:pt x="4606" y="2205"/>
                </a:lnTo>
                <a:lnTo>
                  <a:pt x="4580" y="2283"/>
                </a:lnTo>
                <a:lnTo>
                  <a:pt x="4557" y="2367"/>
                </a:lnTo>
                <a:lnTo>
                  <a:pt x="4538" y="2456"/>
                </a:lnTo>
                <a:lnTo>
                  <a:pt x="4526" y="2548"/>
                </a:lnTo>
                <a:lnTo>
                  <a:pt x="4519" y="2644"/>
                </a:lnTo>
                <a:lnTo>
                  <a:pt x="4521" y="2742"/>
                </a:lnTo>
                <a:lnTo>
                  <a:pt x="4531" y="2843"/>
                </a:lnTo>
                <a:lnTo>
                  <a:pt x="4549" y="2934"/>
                </a:lnTo>
                <a:lnTo>
                  <a:pt x="4575" y="3021"/>
                </a:lnTo>
                <a:lnTo>
                  <a:pt x="4606" y="3103"/>
                </a:lnTo>
                <a:lnTo>
                  <a:pt x="4643" y="3182"/>
                </a:lnTo>
                <a:lnTo>
                  <a:pt x="4683" y="3255"/>
                </a:lnTo>
                <a:lnTo>
                  <a:pt x="4725" y="3323"/>
                </a:lnTo>
                <a:lnTo>
                  <a:pt x="4770" y="3386"/>
                </a:lnTo>
                <a:lnTo>
                  <a:pt x="4814" y="3444"/>
                </a:lnTo>
                <a:lnTo>
                  <a:pt x="4859" y="3494"/>
                </a:lnTo>
                <a:lnTo>
                  <a:pt x="4903" y="3542"/>
                </a:lnTo>
                <a:lnTo>
                  <a:pt x="4943" y="3582"/>
                </a:lnTo>
                <a:lnTo>
                  <a:pt x="4978" y="3615"/>
                </a:lnTo>
                <a:lnTo>
                  <a:pt x="5011" y="3643"/>
                </a:lnTo>
                <a:lnTo>
                  <a:pt x="5034" y="3604"/>
                </a:lnTo>
                <a:lnTo>
                  <a:pt x="5060" y="3555"/>
                </a:lnTo>
                <a:lnTo>
                  <a:pt x="5088" y="3500"/>
                </a:lnTo>
                <a:lnTo>
                  <a:pt x="5118" y="3437"/>
                </a:lnTo>
                <a:lnTo>
                  <a:pt x="5146" y="3365"/>
                </a:lnTo>
                <a:lnTo>
                  <a:pt x="5172" y="3288"/>
                </a:lnTo>
                <a:lnTo>
                  <a:pt x="5194" y="3206"/>
                </a:lnTo>
                <a:lnTo>
                  <a:pt x="5214" y="3121"/>
                </a:lnTo>
                <a:lnTo>
                  <a:pt x="5228" y="3028"/>
                </a:lnTo>
                <a:lnTo>
                  <a:pt x="5235" y="2934"/>
                </a:lnTo>
                <a:lnTo>
                  <a:pt x="5233" y="2836"/>
                </a:lnTo>
                <a:lnTo>
                  <a:pt x="5222" y="2737"/>
                </a:lnTo>
                <a:lnTo>
                  <a:pt x="5205" y="2644"/>
                </a:lnTo>
                <a:lnTo>
                  <a:pt x="5179" y="2557"/>
                </a:lnTo>
                <a:lnTo>
                  <a:pt x="5147" y="2473"/>
                </a:lnTo>
                <a:lnTo>
                  <a:pt x="5111" y="2395"/>
                </a:lnTo>
                <a:lnTo>
                  <a:pt x="5071" y="2320"/>
                </a:lnTo>
                <a:lnTo>
                  <a:pt x="5029" y="2250"/>
                </a:lnTo>
                <a:lnTo>
                  <a:pt x="4983" y="2185"/>
                </a:lnTo>
                <a:lnTo>
                  <a:pt x="4938" y="2126"/>
                </a:lnTo>
                <a:lnTo>
                  <a:pt x="4893" y="2072"/>
                </a:lnTo>
                <a:lnTo>
                  <a:pt x="4851" y="2023"/>
                </a:lnTo>
                <a:lnTo>
                  <a:pt x="4809" y="1981"/>
                </a:lnTo>
                <a:lnTo>
                  <a:pt x="4772" y="1944"/>
                </a:lnTo>
                <a:lnTo>
                  <a:pt x="4741" y="1915"/>
                </a:lnTo>
                <a:close/>
                <a:moveTo>
                  <a:pt x="3877" y="1552"/>
                </a:moveTo>
                <a:lnTo>
                  <a:pt x="3758" y="1555"/>
                </a:lnTo>
                <a:lnTo>
                  <a:pt x="3641" y="1571"/>
                </a:lnTo>
                <a:lnTo>
                  <a:pt x="3528" y="1597"/>
                </a:lnTo>
                <a:lnTo>
                  <a:pt x="3416" y="1630"/>
                </a:lnTo>
                <a:lnTo>
                  <a:pt x="3309" y="1672"/>
                </a:lnTo>
                <a:lnTo>
                  <a:pt x="3208" y="1721"/>
                </a:lnTo>
                <a:lnTo>
                  <a:pt x="3110" y="1775"/>
                </a:lnTo>
                <a:lnTo>
                  <a:pt x="3021" y="1834"/>
                </a:lnTo>
                <a:lnTo>
                  <a:pt x="2938" y="1896"/>
                </a:lnTo>
                <a:lnTo>
                  <a:pt x="2861" y="1960"/>
                </a:lnTo>
                <a:lnTo>
                  <a:pt x="2793" y="2025"/>
                </a:lnTo>
                <a:lnTo>
                  <a:pt x="2735" y="2091"/>
                </a:lnTo>
                <a:lnTo>
                  <a:pt x="2681" y="2161"/>
                </a:lnTo>
                <a:lnTo>
                  <a:pt x="2634" y="2236"/>
                </a:lnTo>
                <a:lnTo>
                  <a:pt x="2589" y="2318"/>
                </a:lnTo>
                <a:lnTo>
                  <a:pt x="2548" y="2405"/>
                </a:lnTo>
                <a:lnTo>
                  <a:pt x="2512" y="2499"/>
                </a:lnTo>
                <a:lnTo>
                  <a:pt x="2480" y="2597"/>
                </a:lnTo>
                <a:lnTo>
                  <a:pt x="2496" y="2601"/>
                </a:lnTo>
                <a:lnTo>
                  <a:pt x="2519" y="2611"/>
                </a:lnTo>
                <a:lnTo>
                  <a:pt x="2536" y="2630"/>
                </a:lnTo>
                <a:lnTo>
                  <a:pt x="2547" y="2653"/>
                </a:lnTo>
                <a:lnTo>
                  <a:pt x="2548" y="2678"/>
                </a:lnTo>
                <a:lnTo>
                  <a:pt x="2540" y="2702"/>
                </a:lnTo>
                <a:lnTo>
                  <a:pt x="2524" y="2721"/>
                </a:lnTo>
                <a:lnTo>
                  <a:pt x="2503" y="2733"/>
                </a:lnTo>
                <a:lnTo>
                  <a:pt x="2479" y="2739"/>
                </a:lnTo>
                <a:lnTo>
                  <a:pt x="2477" y="2739"/>
                </a:lnTo>
                <a:lnTo>
                  <a:pt x="2473" y="2740"/>
                </a:lnTo>
                <a:lnTo>
                  <a:pt x="2463" y="2742"/>
                </a:lnTo>
                <a:lnTo>
                  <a:pt x="2445" y="2751"/>
                </a:lnTo>
                <a:lnTo>
                  <a:pt x="2426" y="2763"/>
                </a:lnTo>
                <a:lnTo>
                  <a:pt x="2402" y="2784"/>
                </a:lnTo>
                <a:lnTo>
                  <a:pt x="2377" y="2814"/>
                </a:lnTo>
                <a:lnTo>
                  <a:pt x="2424" y="2826"/>
                </a:lnTo>
                <a:lnTo>
                  <a:pt x="2479" y="2842"/>
                </a:lnTo>
                <a:lnTo>
                  <a:pt x="2540" y="2863"/>
                </a:lnTo>
                <a:lnTo>
                  <a:pt x="2606" y="2885"/>
                </a:lnTo>
                <a:lnTo>
                  <a:pt x="2676" y="2911"/>
                </a:lnTo>
                <a:lnTo>
                  <a:pt x="2749" y="2941"/>
                </a:lnTo>
                <a:lnTo>
                  <a:pt x="2822" y="2973"/>
                </a:lnTo>
                <a:lnTo>
                  <a:pt x="2897" y="3009"/>
                </a:lnTo>
                <a:lnTo>
                  <a:pt x="2969" y="3049"/>
                </a:lnTo>
                <a:lnTo>
                  <a:pt x="3041" y="3091"/>
                </a:lnTo>
                <a:lnTo>
                  <a:pt x="3055" y="3105"/>
                </a:lnTo>
                <a:lnTo>
                  <a:pt x="3065" y="3123"/>
                </a:lnTo>
                <a:lnTo>
                  <a:pt x="3070" y="3142"/>
                </a:lnTo>
                <a:lnTo>
                  <a:pt x="3070" y="3161"/>
                </a:lnTo>
                <a:lnTo>
                  <a:pt x="3065" y="3182"/>
                </a:lnTo>
                <a:lnTo>
                  <a:pt x="3053" y="3198"/>
                </a:lnTo>
                <a:lnTo>
                  <a:pt x="3037" y="3210"/>
                </a:lnTo>
                <a:lnTo>
                  <a:pt x="3018" y="3219"/>
                </a:lnTo>
                <a:lnTo>
                  <a:pt x="2999" y="3220"/>
                </a:lnTo>
                <a:lnTo>
                  <a:pt x="2978" y="3217"/>
                </a:lnTo>
                <a:lnTo>
                  <a:pt x="2974" y="3215"/>
                </a:lnTo>
                <a:lnTo>
                  <a:pt x="2962" y="3215"/>
                </a:lnTo>
                <a:lnTo>
                  <a:pt x="2945" y="3217"/>
                </a:lnTo>
                <a:lnTo>
                  <a:pt x="2922" y="3222"/>
                </a:lnTo>
                <a:lnTo>
                  <a:pt x="2892" y="3234"/>
                </a:lnTo>
                <a:lnTo>
                  <a:pt x="2859" y="3254"/>
                </a:lnTo>
                <a:lnTo>
                  <a:pt x="2875" y="3280"/>
                </a:lnTo>
                <a:lnTo>
                  <a:pt x="2894" y="3309"/>
                </a:lnTo>
                <a:lnTo>
                  <a:pt x="2915" y="3346"/>
                </a:lnTo>
                <a:lnTo>
                  <a:pt x="2938" y="3384"/>
                </a:lnTo>
                <a:lnTo>
                  <a:pt x="3074" y="3365"/>
                </a:lnTo>
                <a:lnTo>
                  <a:pt x="3206" y="3337"/>
                </a:lnTo>
                <a:lnTo>
                  <a:pt x="3330" y="3304"/>
                </a:lnTo>
                <a:lnTo>
                  <a:pt x="3449" y="3266"/>
                </a:lnTo>
                <a:lnTo>
                  <a:pt x="3562" y="3222"/>
                </a:lnTo>
                <a:lnTo>
                  <a:pt x="3667" y="3171"/>
                </a:lnTo>
                <a:lnTo>
                  <a:pt x="3768" y="3114"/>
                </a:lnTo>
                <a:lnTo>
                  <a:pt x="3861" y="3051"/>
                </a:lnTo>
                <a:lnTo>
                  <a:pt x="3955" y="2978"/>
                </a:lnTo>
                <a:lnTo>
                  <a:pt x="4042" y="2899"/>
                </a:lnTo>
                <a:lnTo>
                  <a:pt x="4125" y="2817"/>
                </a:lnTo>
                <a:lnTo>
                  <a:pt x="4201" y="2735"/>
                </a:lnTo>
                <a:lnTo>
                  <a:pt x="4271" y="2650"/>
                </a:lnTo>
                <a:lnTo>
                  <a:pt x="4334" y="2564"/>
                </a:lnTo>
                <a:lnTo>
                  <a:pt x="4393" y="2480"/>
                </a:lnTo>
                <a:lnTo>
                  <a:pt x="4409" y="2390"/>
                </a:lnTo>
                <a:lnTo>
                  <a:pt x="4428" y="2306"/>
                </a:lnTo>
                <a:lnTo>
                  <a:pt x="4451" y="2224"/>
                </a:lnTo>
                <a:lnTo>
                  <a:pt x="4477" y="2149"/>
                </a:lnTo>
                <a:lnTo>
                  <a:pt x="4503" y="2079"/>
                </a:lnTo>
                <a:lnTo>
                  <a:pt x="4531" y="2014"/>
                </a:lnTo>
                <a:lnTo>
                  <a:pt x="4559" y="1957"/>
                </a:lnTo>
                <a:lnTo>
                  <a:pt x="4585" y="1904"/>
                </a:lnTo>
                <a:lnTo>
                  <a:pt x="4610" y="1861"/>
                </a:lnTo>
                <a:lnTo>
                  <a:pt x="4631" y="1826"/>
                </a:lnTo>
                <a:lnTo>
                  <a:pt x="4531" y="1754"/>
                </a:lnTo>
                <a:lnTo>
                  <a:pt x="4430" y="1693"/>
                </a:lnTo>
                <a:lnTo>
                  <a:pt x="4323" y="1642"/>
                </a:lnTo>
                <a:lnTo>
                  <a:pt x="4217" y="1604"/>
                </a:lnTo>
                <a:lnTo>
                  <a:pt x="4105" y="1574"/>
                </a:lnTo>
                <a:lnTo>
                  <a:pt x="3992" y="1557"/>
                </a:lnTo>
                <a:lnTo>
                  <a:pt x="3877" y="1552"/>
                </a:lnTo>
                <a:close/>
                <a:moveTo>
                  <a:pt x="4615" y="1356"/>
                </a:moveTo>
                <a:lnTo>
                  <a:pt x="4549" y="1360"/>
                </a:lnTo>
                <a:lnTo>
                  <a:pt x="4486" y="1370"/>
                </a:lnTo>
                <a:lnTo>
                  <a:pt x="4425" y="1388"/>
                </a:lnTo>
                <a:lnTo>
                  <a:pt x="4371" y="1412"/>
                </a:lnTo>
                <a:lnTo>
                  <a:pt x="4322" y="1442"/>
                </a:lnTo>
                <a:lnTo>
                  <a:pt x="4278" y="1477"/>
                </a:lnTo>
                <a:lnTo>
                  <a:pt x="4379" y="1513"/>
                </a:lnTo>
                <a:lnTo>
                  <a:pt x="4481" y="1560"/>
                </a:lnTo>
                <a:lnTo>
                  <a:pt x="4577" y="1616"/>
                </a:lnTo>
                <a:lnTo>
                  <a:pt x="4673" y="1681"/>
                </a:lnTo>
                <a:lnTo>
                  <a:pt x="4765" y="1754"/>
                </a:lnTo>
                <a:lnTo>
                  <a:pt x="4767" y="1754"/>
                </a:lnTo>
                <a:lnTo>
                  <a:pt x="4772" y="1759"/>
                </a:lnTo>
                <a:lnTo>
                  <a:pt x="4786" y="1770"/>
                </a:lnTo>
                <a:lnTo>
                  <a:pt x="4805" y="1786"/>
                </a:lnTo>
                <a:lnTo>
                  <a:pt x="4831" y="1808"/>
                </a:lnTo>
                <a:lnTo>
                  <a:pt x="4859" y="1834"/>
                </a:lnTo>
                <a:lnTo>
                  <a:pt x="4893" y="1866"/>
                </a:lnTo>
                <a:lnTo>
                  <a:pt x="4929" y="1903"/>
                </a:lnTo>
                <a:lnTo>
                  <a:pt x="4971" y="1866"/>
                </a:lnTo>
                <a:lnTo>
                  <a:pt x="5004" y="1824"/>
                </a:lnTo>
                <a:lnTo>
                  <a:pt x="5030" y="1780"/>
                </a:lnTo>
                <a:lnTo>
                  <a:pt x="5046" y="1731"/>
                </a:lnTo>
                <a:lnTo>
                  <a:pt x="5051" y="1681"/>
                </a:lnTo>
                <a:lnTo>
                  <a:pt x="5044" y="1629"/>
                </a:lnTo>
                <a:lnTo>
                  <a:pt x="5029" y="1578"/>
                </a:lnTo>
                <a:lnTo>
                  <a:pt x="5002" y="1531"/>
                </a:lnTo>
                <a:lnTo>
                  <a:pt x="4966" y="1489"/>
                </a:lnTo>
                <a:lnTo>
                  <a:pt x="4924" y="1450"/>
                </a:lnTo>
                <a:lnTo>
                  <a:pt x="4872" y="1419"/>
                </a:lnTo>
                <a:lnTo>
                  <a:pt x="4816" y="1391"/>
                </a:lnTo>
                <a:lnTo>
                  <a:pt x="4753" y="1372"/>
                </a:lnTo>
                <a:lnTo>
                  <a:pt x="4685" y="1360"/>
                </a:lnTo>
                <a:lnTo>
                  <a:pt x="4615" y="1356"/>
                </a:lnTo>
                <a:close/>
                <a:moveTo>
                  <a:pt x="4615" y="1215"/>
                </a:moveTo>
                <a:lnTo>
                  <a:pt x="4694" y="1220"/>
                </a:lnTo>
                <a:lnTo>
                  <a:pt x="4769" y="1232"/>
                </a:lnTo>
                <a:lnTo>
                  <a:pt x="4838" y="1251"/>
                </a:lnTo>
                <a:lnTo>
                  <a:pt x="4905" y="1279"/>
                </a:lnTo>
                <a:lnTo>
                  <a:pt x="4966" y="1313"/>
                </a:lnTo>
                <a:lnTo>
                  <a:pt x="5022" y="1353"/>
                </a:lnTo>
                <a:lnTo>
                  <a:pt x="5071" y="1396"/>
                </a:lnTo>
                <a:lnTo>
                  <a:pt x="5112" y="1445"/>
                </a:lnTo>
                <a:lnTo>
                  <a:pt x="5146" y="1499"/>
                </a:lnTo>
                <a:lnTo>
                  <a:pt x="5170" y="1557"/>
                </a:lnTo>
                <a:lnTo>
                  <a:pt x="5186" y="1618"/>
                </a:lnTo>
                <a:lnTo>
                  <a:pt x="5191" y="1681"/>
                </a:lnTo>
                <a:lnTo>
                  <a:pt x="5186" y="1744"/>
                </a:lnTo>
                <a:lnTo>
                  <a:pt x="5170" y="1803"/>
                </a:lnTo>
                <a:lnTo>
                  <a:pt x="5146" y="1861"/>
                </a:lnTo>
                <a:lnTo>
                  <a:pt x="5112" y="1913"/>
                </a:lnTo>
                <a:lnTo>
                  <a:pt x="5071" y="1962"/>
                </a:lnTo>
                <a:lnTo>
                  <a:pt x="5022" y="2007"/>
                </a:lnTo>
                <a:lnTo>
                  <a:pt x="5069" y="2065"/>
                </a:lnTo>
                <a:lnTo>
                  <a:pt x="5116" y="2129"/>
                </a:lnTo>
                <a:lnTo>
                  <a:pt x="5161" y="2199"/>
                </a:lnTo>
                <a:lnTo>
                  <a:pt x="5205" y="2273"/>
                </a:lnTo>
                <a:lnTo>
                  <a:pt x="5247" y="2353"/>
                </a:lnTo>
                <a:lnTo>
                  <a:pt x="5283" y="2437"/>
                </a:lnTo>
                <a:lnTo>
                  <a:pt x="5315" y="2526"/>
                </a:lnTo>
                <a:lnTo>
                  <a:pt x="5341" y="2618"/>
                </a:lnTo>
                <a:lnTo>
                  <a:pt x="5360" y="2716"/>
                </a:lnTo>
                <a:lnTo>
                  <a:pt x="5373" y="2815"/>
                </a:lnTo>
                <a:lnTo>
                  <a:pt x="5374" y="2915"/>
                </a:lnTo>
                <a:lnTo>
                  <a:pt x="5371" y="3011"/>
                </a:lnTo>
                <a:lnTo>
                  <a:pt x="5359" y="3102"/>
                </a:lnTo>
                <a:lnTo>
                  <a:pt x="5343" y="3191"/>
                </a:lnTo>
                <a:lnTo>
                  <a:pt x="5322" y="3274"/>
                </a:lnTo>
                <a:lnTo>
                  <a:pt x="5317" y="3374"/>
                </a:lnTo>
                <a:lnTo>
                  <a:pt x="5310" y="3473"/>
                </a:lnTo>
                <a:lnTo>
                  <a:pt x="5301" y="3573"/>
                </a:lnTo>
                <a:lnTo>
                  <a:pt x="5290" y="3669"/>
                </a:lnTo>
                <a:lnTo>
                  <a:pt x="5277" y="3761"/>
                </a:lnTo>
                <a:lnTo>
                  <a:pt x="5261" y="3852"/>
                </a:lnTo>
                <a:lnTo>
                  <a:pt x="5242" y="3938"/>
                </a:lnTo>
                <a:lnTo>
                  <a:pt x="5219" y="4018"/>
                </a:lnTo>
                <a:lnTo>
                  <a:pt x="5193" y="4091"/>
                </a:lnTo>
                <a:lnTo>
                  <a:pt x="5163" y="4158"/>
                </a:lnTo>
                <a:lnTo>
                  <a:pt x="5132" y="4217"/>
                </a:lnTo>
                <a:lnTo>
                  <a:pt x="5093" y="4268"/>
                </a:lnTo>
                <a:lnTo>
                  <a:pt x="5079" y="4282"/>
                </a:lnTo>
                <a:lnTo>
                  <a:pt x="5060" y="4289"/>
                </a:lnTo>
                <a:lnTo>
                  <a:pt x="5041" y="4292"/>
                </a:lnTo>
                <a:lnTo>
                  <a:pt x="5039" y="4292"/>
                </a:lnTo>
                <a:lnTo>
                  <a:pt x="4585" y="4282"/>
                </a:lnTo>
                <a:lnTo>
                  <a:pt x="4505" y="4337"/>
                </a:lnTo>
                <a:lnTo>
                  <a:pt x="4419" y="4386"/>
                </a:lnTo>
                <a:lnTo>
                  <a:pt x="4330" y="4428"/>
                </a:lnTo>
                <a:lnTo>
                  <a:pt x="4236" y="4461"/>
                </a:lnTo>
                <a:lnTo>
                  <a:pt x="4138" y="4484"/>
                </a:lnTo>
                <a:lnTo>
                  <a:pt x="4037" y="4500"/>
                </a:lnTo>
                <a:lnTo>
                  <a:pt x="3933" y="4505"/>
                </a:lnTo>
                <a:lnTo>
                  <a:pt x="3908" y="4505"/>
                </a:lnTo>
                <a:lnTo>
                  <a:pt x="3889" y="4575"/>
                </a:lnTo>
                <a:lnTo>
                  <a:pt x="3868" y="4639"/>
                </a:lnTo>
                <a:lnTo>
                  <a:pt x="3849" y="4695"/>
                </a:lnTo>
                <a:lnTo>
                  <a:pt x="3830" y="4746"/>
                </a:lnTo>
                <a:lnTo>
                  <a:pt x="3810" y="4790"/>
                </a:lnTo>
                <a:lnTo>
                  <a:pt x="3793" y="4824"/>
                </a:lnTo>
                <a:lnTo>
                  <a:pt x="3779" y="4852"/>
                </a:lnTo>
                <a:lnTo>
                  <a:pt x="3768" y="4873"/>
                </a:lnTo>
                <a:lnTo>
                  <a:pt x="3760" y="4886"/>
                </a:lnTo>
                <a:lnTo>
                  <a:pt x="3756" y="4893"/>
                </a:lnTo>
                <a:lnTo>
                  <a:pt x="3741" y="4910"/>
                </a:lnTo>
                <a:lnTo>
                  <a:pt x="3721" y="4920"/>
                </a:lnTo>
                <a:lnTo>
                  <a:pt x="3699" y="4924"/>
                </a:lnTo>
                <a:lnTo>
                  <a:pt x="3688" y="4924"/>
                </a:lnTo>
                <a:lnTo>
                  <a:pt x="3678" y="4920"/>
                </a:lnTo>
                <a:lnTo>
                  <a:pt x="3669" y="4919"/>
                </a:lnTo>
                <a:lnTo>
                  <a:pt x="3651" y="4912"/>
                </a:lnTo>
                <a:lnTo>
                  <a:pt x="3627" y="4903"/>
                </a:lnTo>
                <a:lnTo>
                  <a:pt x="3596" y="4891"/>
                </a:lnTo>
                <a:lnTo>
                  <a:pt x="3557" y="4875"/>
                </a:lnTo>
                <a:lnTo>
                  <a:pt x="3512" y="4856"/>
                </a:lnTo>
                <a:lnTo>
                  <a:pt x="3463" y="4833"/>
                </a:lnTo>
                <a:lnTo>
                  <a:pt x="3409" y="4807"/>
                </a:lnTo>
                <a:lnTo>
                  <a:pt x="3351" y="4776"/>
                </a:lnTo>
                <a:lnTo>
                  <a:pt x="3292" y="4741"/>
                </a:lnTo>
                <a:lnTo>
                  <a:pt x="3229" y="4702"/>
                </a:lnTo>
                <a:lnTo>
                  <a:pt x="3163" y="4660"/>
                </a:lnTo>
                <a:lnTo>
                  <a:pt x="3147" y="4713"/>
                </a:lnTo>
                <a:lnTo>
                  <a:pt x="3123" y="4760"/>
                </a:lnTo>
                <a:lnTo>
                  <a:pt x="3091" y="4805"/>
                </a:lnTo>
                <a:lnTo>
                  <a:pt x="3055" y="4844"/>
                </a:lnTo>
                <a:lnTo>
                  <a:pt x="3013" y="4879"/>
                </a:lnTo>
                <a:lnTo>
                  <a:pt x="2966" y="4905"/>
                </a:lnTo>
                <a:lnTo>
                  <a:pt x="2915" y="4926"/>
                </a:lnTo>
                <a:lnTo>
                  <a:pt x="2861" y="4938"/>
                </a:lnTo>
                <a:lnTo>
                  <a:pt x="2803" y="4943"/>
                </a:lnTo>
                <a:lnTo>
                  <a:pt x="2754" y="4940"/>
                </a:lnTo>
                <a:lnTo>
                  <a:pt x="2707" y="4929"/>
                </a:lnTo>
                <a:lnTo>
                  <a:pt x="2681" y="5029"/>
                </a:lnTo>
                <a:lnTo>
                  <a:pt x="2646" y="5125"/>
                </a:lnTo>
                <a:lnTo>
                  <a:pt x="2602" y="5215"/>
                </a:lnTo>
                <a:lnTo>
                  <a:pt x="2550" y="5301"/>
                </a:lnTo>
                <a:lnTo>
                  <a:pt x="2491" y="5381"/>
                </a:lnTo>
                <a:lnTo>
                  <a:pt x="2423" y="5455"/>
                </a:lnTo>
                <a:lnTo>
                  <a:pt x="2349" y="5523"/>
                </a:lnTo>
                <a:lnTo>
                  <a:pt x="2269" y="5582"/>
                </a:lnTo>
                <a:lnTo>
                  <a:pt x="2184" y="5634"/>
                </a:lnTo>
                <a:lnTo>
                  <a:pt x="2091" y="5678"/>
                </a:lnTo>
                <a:lnTo>
                  <a:pt x="1997" y="5713"/>
                </a:lnTo>
                <a:lnTo>
                  <a:pt x="1897" y="5739"/>
                </a:lnTo>
                <a:lnTo>
                  <a:pt x="1793" y="5755"/>
                </a:lnTo>
                <a:lnTo>
                  <a:pt x="1686" y="5760"/>
                </a:lnTo>
                <a:lnTo>
                  <a:pt x="1545" y="5760"/>
                </a:lnTo>
                <a:lnTo>
                  <a:pt x="1438" y="5755"/>
                </a:lnTo>
                <a:lnTo>
                  <a:pt x="1335" y="5739"/>
                </a:lnTo>
                <a:lnTo>
                  <a:pt x="1236" y="5713"/>
                </a:lnTo>
                <a:lnTo>
                  <a:pt x="1142" y="5678"/>
                </a:lnTo>
                <a:lnTo>
                  <a:pt x="1049" y="5634"/>
                </a:lnTo>
                <a:lnTo>
                  <a:pt x="963" y="5582"/>
                </a:lnTo>
                <a:lnTo>
                  <a:pt x="883" y="5523"/>
                </a:lnTo>
                <a:lnTo>
                  <a:pt x="810" y="5456"/>
                </a:lnTo>
                <a:lnTo>
                  <a:pt x="742" y="5383"/>
                </a:lnTo>
                <a:lnTo>
                  <a:pt x="682" y="5303"/>
                </a:lnTo>
                <a:lnTo>
                  <a:pt x="630" y="5217"/>
                </a:lnTo>
                <a:lnTo>
                  <a:pt x="586" y="5126"/>
                </a:lnTo>
                <a:lnTo>
                  <a:pt x="550" y="5032"/>
                </a:lnTo>
                <a:lnTo>
                  <a:pt x="524" y="4933"/>
                </a:lnTo>
                <a:lnTo>
                  <a:pt x="482" y="4940"/>
                </a:lnTo>
                <a:lnTo>
                  <a:pt x="438" y="4943"/>
                </a:lnTo>
                <a:lnTo>
                  <a:pt x="379" y="4938"/>
                </a:lnTo>
                <a:lnTo>
                  <a:pt x="321" y="4924"/>
                </a:lnTo>
                <a:lnTo>
                  <a:pt x="267" y="4901"/>
                </a:lnTo>
                <a:lnTo>
                  <a:pt x="218" y="4872"/>
                </a:lnTo>
                <a:lnTo>
                  <a:pt x="176" y="4833"/>
                </a:lnTo>
                <a:lnTo>
                  <a:pt x="138" y="4790"/>
                </a:lnTo>
                <a:lnTo>
                  <a:pt x="108" y="4741"/>
                </a:lnTo>
                <a:lnTo>
                  <a:pt x="86" y="4688"/>
                </a:lnTo>
                <a:lnTo>
                  <a:pt x="72" y="4631"/>
                </a:lnTo>
                <a:lnTo>
                  <a:pt x="66" y="4570"/>
                </a:lnTo>
                <a:lnTo>
                  <a:pt x="72" y="4507"/>
                </a:lnTo>
                <a:lnTo>
                  <a:pt x="87" y="4447"/>
                </a:lnTo>
                <a:lnTo>
                  <a:pt x="112" y="4393"/>
                </a:lnTo>
                <a:lnTo>
                  <a:pt x="145" y="4343"/>
                </a:lnTo>
                <a:lnTo>
                  <a:pt x="187" y="4299"/>
                </a:lnTo>
                <a:lnTo>
                  <a:pt x="175" y="4268"/>
                </a:lnTo>
                <a:lnTo>
                  <a:pt x="159" y="4227"/>
                </a:lnTo>
                <a:lnTo>
                  <a:pt x="143" y="4180"/>
                </a:lnTo>
                <a:lnTo>
                  <a:pt x="124" y="4125"/>
                </a:lnTo>
                <a:lnTo>
                  <a:pt x="105" y="4065"/>
                </a:lnTo>
                <a:lnTo>
                  <a:pt x="86" y="3999"/>
                </a:lnTo>
                <a:lnTo>
                  <a:pt x="68" y="3931"/>
                </a:lnTo>
                <a:lnTo>
                  <a:pt x="49" y="3859"/>
                </a:lnTo>
                <a:lnTo>
                  <a:pt x="33" y="3786"/>
                </a:lnTo>
                <a:lnTo>
                  <a:pt x="19" y="3713"/>
                </a:lnTo>
                <a:lnTo>
                  <a:pt x="9" y="3639"/>
                </a:lnTo>
                <a:lnTo>
                  <a:pt x="2" y="3569"/>
                </a:lnTo>
                <a:lnTo>
                  <a:pt x="0" y="3500"/>
                </a:lnTo>
                <a:lnTo>
                  <a:pt x="5" y="3475"/>
                </a:lnTo>
                <a:lnTo>
                  <a:pt x="17" y="3454"/>
                </a:lnTo>
                <a:lnTo>
                  <a:pt x="37" y="3439"/>
                </a:lnTo>
                <a:lnTo>
                  <a:pt x="61" y="3432"/>
                </a:lnTo>
                <a:lnTo>
                  <a:pt x="86" y="3432"/>
                </a:lnTo>
                <a:lnTo>
                  <a:pt x="108" y="3442"/>
                </a:lnTo>
                <a:lnTo>
                  <a:pt x="126" y="3459"/>
                </a:lnTo>
                <a:lnTo>
                  <a:pt x="138" y="3482"/>
                </a:lnTo>
                <a:lnTo>
                  <a:pt x="140" y="3486"/>
                </a:lnTo>
                <a:lnTo>
                  <a:pt x="145" y="3494"/>
                </a:lnTo>
                <a:lnTo>
                  <a:pt x="157" y="3507"/>
                </a:lnTo>
                <a:lnTo>
                  <a:pt x="176" y="3522"/>
                </a:lnTo>
                <a:lnTo>
                  <a:pt x="204" y="3538"/>
                </a:lnTo>
                <a:lnTo>
                  <a:pt x="202" y="3480"/>
                </a:lnTo>
                <a:lnTo>
                  <a:pt x="202" y="3411"/>
                </a:lnTo>
                <a:lnTo>
                  <a:pt x="206" y="3334"/>
                </a:lnTo>
                <a:lnTo>
                  <a:pt x="211" y="3250"/>
                </a:lnTo>
                <a:lnTo>
                  <a:pt x="220" y="3161"/>
                </a:lnTo>
                <a:lnTo>
                  <a:pt x="234" y="3070"/>
                </a:lnTo>
                <a:lnTo>
                  <a:pt x="253" y="2979"/>
                </a:lnTo>
                <a:lnTo>
                  <a:pt x="278" y="2890"/>
                </a:lnTo>
                <a:lnTo>
                  <a:pt x="290" y="2868"/>
                </a:lnTo>
                <a:lnTo>
                  <a:pt x="307" y="2852"/>
                </a:lnTo>
                <a:lnTo>
                  <a:pt x="330" y="2843"/>
                </a:lnTo>
                <a:lnTo>
                  <a:pt x="356" y="2843"/>
                </a:lnTo>
                <a:lnTo>
                  <a:pt x="379" y="2852"/>
                </a:lnTo>
                <a:lnTo>
                  <a:pt x="398" y="2868"/>
                </a:lnTo>
                <a:lnTo>
                  <a:pt x="410" y="2889"/>
                </a:lnTo>
                <a:lnTo>
                  <a:pt x="414" y="2915"/>
                </a:lnTo>
                <a:lnTo>
                  <a:pt x="414" y="2917"/>
                </a:lnTo>
                <a:lnTo>
                  <a:pt x="417" y="2927"/>
                </a:lnTo>
                <a:lnTo>
                  <a:pt x="422" y="2939"/>
                </a:lnTo>
                <a:lnTo>
                  <a:pt x="433" y="2957"/>
                </a:lnTo>
                <a:lnTo>
                  <a:pt x="450" y="2978"/>
                </a:lnTo>
                <a:lnTo>
                  <a:pt x="475" y="3002"/>
                </a:lnTo>
                <a:lnTo>
                  <a:pt x="508" y="3027"/>
                </a:lnTo>
                <a:lnTo>
                  <a:pt x="527" y="2988"/>
                </a:lnTo>
                <a:lnTo>
                  <a:pt x="552" y="2945"/>
                </a:lnTo>
                <a:lnTo>
                  <a:pt x="579" y="2894"/>
                </a:lnTo>
                <a:lnTo>
                  <a:pt x="611" y="2840"/>
                </a:lnTo>
                <a:lnTo>
                  <a:pt x="648" y="2782"/>
                </a:lnTo>
                <a:lnTo>
                  <a:pt x="688" y="2721"/>
                </a:lnTo>
                <a:lnTo>
                  <a:pt x="730" y="2660"/>
                </a:lnTo>
                <a:lnTo>
                  <a:pt x="777" y="2597"/>
                </a:lnTo>
                <a:lnTo>
                  <a:pt x="826" y="2536"/>
                </a:lnTo>
                <a:lnTo>
                  <a:pt x="878" y="2477"/>
                </a:lnTo>
                <a:lnTo>
                  <a:pt x="932" y="2419"/>
                </a:lnTo>
                <a:lnTo>
                  <a:pt x="950" y="2407"/>
                </a:lnTo>
                <a:lnTo>
                  <a:pt x="969" y="2402"/>
                </a:lnTo>
                <a:lnTo>
                  <a:pt x="988" y="2400"/>
                </a:lnTo>
                <a:lnTo>
                  <a:pt x="1007" y="2405"/>
                </a:lnTo>
                <a:lnTo>
                  <a:pt x="1025" y="2416"/>
                </a:lnTo>
                <a:lnTo>
                  <a:pt x="1039" y="2430"/>
                </a:lnTo>
                <a:lnTo>
                  <a:pt x="1047" y="2449"/>
                </a:lnTo>
                <a:lnTo>
                  <a:pt x="1051" y="2468"/>
                </a:lnTo>
                <a:lnTo>
                  <a:pt x="1049" y="2487"/>
                </a:lnTo>
                <a:lnTo>
                  <a:pt x="1040" y="2506"/>
                </a:lnTo>
                <a:lnTo>
                  <a:pt x="1040" y="2510"/>
                </a:lnTo>
                <a:lnTo>
                  <a:pt x="1037" y="2517"/>
                </a:lnTo>
                <a:lnTo>
                  <a:pt x="1035" y="2531"/>
                </a:lnTo>
                <a:lnTo>
                  <a:pt x="1033" y="2548"/>
                </a:lnTo>
                <a:lnTo>
                  <a:pt x="1035" y="2571"/>
                </a:lnTo>
                <a:lnTo>
                  <a:pt x="1040" y="2597"/>
                </a:lnTo>
                <a:lnTo>
                  <a:pt x="1051" y="2629"/>
                </a:lnTo>
                <a:lnTo>
                  <a:pt x="1082" y="2611"/>
                </a:lnTo>
                <a:lnTo>
                  <a:pt x="1121" y="2589"/>
                </a:lnTo>
                <a:lnTo>
                  <a:pt x="1164" y="2564"/>
                </a:lnTo>
                <a:lnTo>
                  <a:pt x="1215" y="2538"/>
                </a:lnTo>
                <a:lnTo>
                  <a:pt x="1271" y="2510"/>
                </a:lnTo>
                <a:lnTo>
                  <a:pt x="1330" y="2480"/>
                </a:lnTo>
                <a:lnTo>
                  <a:pt x="1395" y="2452"/>
                </a:lnTo>
                <a:lnTo>
                  <a:pt x="1463" y="2424"/>
                </a:lnTo>
                <a:lnTo>
                  <a:pt x="1533" y="2397"/>
                </a:lnTo>
                <a:lnTo>
                  <a:pt x="1604" y="2372"/>
                </a:lnTo>
                <a:lnTo>
                  <a:pt x="1677" y="2351"/>
                </a:lnTo>
                <a:lnTo>
                  <a:pt x="1751" y="2334"/>
                </a:lnTo>
                <a:lnTo>
                  <a:pt x="1770" y="2332"/>
                </a:lnTo>
                <a:lnTo>
                  <a:pt x="1789" y="2337"/>
                </a:lnTo>
                <a:lnTo>
                  <a:pt x="1807" y="2346"/>
                </a:lnTo>
                <a:lnTo>
                  <a:pt x="1821" y="2362"/>
                </a:lnTo>
                <a:lnTo>
                  <a:pt x="1831" y="2379"/>
                </a:lnTo>
                <a:lnTo>
                  <a:pt x="1834" y="2400"/>
                </a:lnTo>
                <a:lnTo>
                  <a:pt x="1833" y="2419"/>
                </a:lnTo>
                <a:lnTo>
                  <a:pt x="1824" y="2437"/>
                </a:lnTo>
                <a:lnTo>
                  <a:pt x="1812" y="2452"/>
                </a:lnTo>
                <a:lnTo>
                  <a:pt x="1796" y="2465"/>
                </a:lnTo>
                <a:lnTo>
                  <a:pt x="1793" y="2466"/>
                </a:lnTo>
                <a:lnTo>
                  <a:pt x="1786" y="2473"/>
                </a:lnTo>
                <a:lnTo>
                  <a:pt x="1775" y="2484"/>
                </a:lnTo>
                <a:lnTo>
                  <a:pt x="1763" y="2501"/>
                </a:lnTo>
                <a:lnTo>
                  <a:pt x="1752" y="2524"/>
                </a:lnTo>
                <a:lnTo>
                  <a:pt x="1742" y="2554"/>
                </a:lnTo>
                <a:lnTo>
                  <a:pt x="1789" y="2550"/>
                </a:lnTo>
                <a:lnTo>
                  <a:pt x="1847" y="2548"/>
                </a:lnTo>
                <a:lnTo>
                  <a:pt x="1915" y="2545"/>
                </a:lnTo>
                <a:lnTo>
                  <a:pt x="1990" y="2545"/>
                </a:lnTo>
                <a:lnTo>
                  <a:pt x="2074" y="2547"/>
                </a:lnTo>
                <a:lnTo>
                  <a:pt x="2161" y="2552"/>
                </a:lnTo>
                <a:lnTo>
                  <a:pt x="2252" y="2559"/>
                </a:lnTo>
                <a:lnTo>
                  <a:pt x="2342" y="2571"/>
                </a:lnTo>
                <a:lnTo>
                  <a:pt x="2377" y="2459"/>
                </a:lnTo>
                <a:lnTo>
                  <a:pt x="2417" y="2356"/>
                </a:lnTo>
                <a:lnTo>
                  <a:pt x="2463" y="2257"/>
                </a:lnTo>
                <a:lnTo>
                  <a:pt x="2512" y="2164"/>
                </a:lnTo>
                <a:lnTo>
                  <a:pt x="2568" y="2081"/>
                </a:lnTo>
                <a:lnTo>
                  <a:pt x="2627" y="2002"/>
                </a:lnTo>
                <a:lnTo>
                  <a:pt x="2685" y="1936"/>
                </a:lnTo>
                <a:lnTo>
                  <a:pt x="2753" y="1871"/>
                </a:lnTo>
                <a:lnTo>
                  <a:pt x="2826" y="1807"/>
                </a:lnTo>
                <a:lnTo>
                  <a:pt x="2908" y="1744"/>
                </a:lnTo>
                <a:lnTo>
                  <a:pt x="2997" y="1683"/>
                </a:lnTo>
                <a:lnTo>
                  <a:pt x="3091" y="1627"/>
                </a:lnTo>
                <a:lnTo>
                  <a:pt x="3191" y="1574"/>
                </a:lnTo>
                <a:lnTo>
                  <a:pt x="3294" y="1529"/>
                </a:lnTo>
                <a:lnTo>
                  <a:pt x="3402" y="1489"/>
                </a:lnTo>
                <a:lnTo>
                  <a:pt x="3514" y="1456"/>
                </a:lnTo>
                <a:lnTo>
                  <a:pt x="3629" y="1431"/>
                </a:lnTo>
                <a:lnTo>
                  <a:pt x="3746" y="1417"/>
                </a:lnTo>
                <a:lnTo>
                  <a:pt x="3843" y="1412"/>
                </a:lnTo>
                <a:lnTo>
                  <a:pt x="3939" y="1414"/>
                </a:lnTo>
                <a:lnTo>
                  <a:pt x="4032" y="1423"/>
                </a:lnTo>
                <a:lnTo>
                  <a:pt x="4126" y="1437"/>
                </a:lnTo>
                <a:lnTo>
                  <a:pt x="4166" y="1389"/>
                </a:lnTo>
                <a:lnTo>
                  <a:pt x="4215" y="1346"/>
                </a:lnTo>
                <a:lnTo>
                  <a:pt x="4271" y="1309"/>
                </a:lnTo>
                <a:lnTo>
                  <a:pt x="4330" y="1276"/>
                </a:lnTo>
                <a:lnTo>
                  <a:pt x="4397" y="1251"/>
                </a:lnTo>
                <a:lnTo>
                  <a:pt x="4465" y="1232"/>
                </a:lnTo>
                <a:lnTo>
                  <a:pt x="4538" y="1220"/>
                </a:lnTo>
                <a:lnTo>
                  <a:pt x="4615" y="1215"/>
                </a:lnTo>
                <a:close/>
                <a:moveTo>
                  <a:pt x="731" y="140"/>
                </a:moveTo>
                <a:lnTo>
                  <a:pt x="686" y="145"/>
                </a:lnTo>
                <a:lnTo>
                  <a:pt x="646" y="159"/>
                </a:lnTo>
                <a:lnTo>
                  <a:pt x="609" y="182"/>
                </a:lnTo>
                <a:lnTo>
                  <a:pt x="579" y="213"/>
                </a:lnTo>
                <a:lnTo>
                  <a:pt x="557" y="248"/>
                </a:lnTo>
                <a:lnTo>
                  <a:pt x="543" y="290"/>
                </a:lnTo>
                <a:lnTo>
                  <a:pt x="538" y="333"/>
                </a:lnTo>
                <a:lnTo>
                  <a:pt x="538" y="1520"/>
                </a:lnTo>
                <a:lnTo>
                  <a:pt x="543" y="1564"/>
                </a:lnTo>
                <a:lnTo>
                  <a:pt x="557" y="1606"/>
                </a:lnTo>
                <a:lnTo>
                  <a:pt x="579" y="1641"/>
                </a:lnTo>
                <a:lnTo>
                  <a:pt x="609" y="1670"/>
                </a:lnTo>
                <a:lnTo>
                  <a:pt x="646" y="1693"/>
                </a:lnTo>
                <a:lnTo>
                  <a:pt x="686" y="1709"/>
                </a:lnTo>
                <a:lnTo>
                  <a:pt x="731" y="1714"/>
                </a:lnTo>
                <a:lnTo>
                  <a:pt x="1508" y="1714"/>
                </a:lnTo>
                <a:lnTo>
                  <a:pt x="1526" y="1716"/>
                </a:lnTo>
                <a:lnTo>
                  <a:pt x="1543" y="1723"/>
                </a:lnTo>
                <a:lnTo>
                  <a:pt x="1557" y="1735"/>
                </a:lnTo>
                <a:lnTo>
                  <a:pt x="2077" y="2253"/>
                </a:lnTo>
                <a:lnTo>
                  <a:pt x="2077" y="1784"/>
                </a:lnTo>
                <a:lnTo>
                  <a:pt x="2079" y="1765"/>
                </a:lnTo>
                <a:lnTo>
                  <a:pt x="2086" y="1749"/>
                </a:lnTo>
                <a:lnTo>
                  <a:pt x="2098" y="1733"/>
                </a:lnTo>
                <a:lnTo>
                  <a:pt x="2112" y="1723"/>
                </a:lnTo>
                <a:lnTo>
                  <a:pt x="2129" y="1716"/>
                </a:lnTo>
                <a:lnTo>
                  <a:pt x="2147" y="1714"/>
                </a:lnTo>
                <a:lnTo>
                  <a:pt x="2466" y="1714"/>
                </a:lnTo>
                <a:lnTo>
                  <a:pt x="2510" y="1709"/>
                </a:lnTo>
                <a:lnTo>
                  <a:pt x="2552" y="1693"/>
                </a:lnTo>
                <a:lnTo>
                  <a:pt x="2587" y="1670"/>
                </a:lnTo>
                <a:lnTo>
                  <a:pt x="2618" y="1641"/>
                </a:lnTo>
                <a:lnTo>
                  <a:pt x="2641" y="1606"/>
                </a:lnTo>
                <a:lnTo>
                  <a:pt x="2655" y="1564"/>
                </a:lnTo>
                <a:lnTo>
                  <a:pt x="2660" y="1520"/>
                </a:lnTo>
                <a:lnTo>
                  <a:pt x="2660" y="333"/>
                </a:lnTo>
                <a:lnTo>
                  <a:pt x="2655" y="290"/>
                </a:lnTo>
                <a:lnTo>
                  <a:pt x="2641" y="248"/>
                </a:lnTo>
                <a:lnTo>
                  <a:pt x="2618" y="213"/>
                </a:lnTo>
                <a:lnTo>
                  <a:pt x="2587" y="182"/>
                </a:lnTo>
                <a:lnTo>
                  <a:pt x="2552" y="159"/>
                </a:lnTo>
                <a:lnTo>
                  <a:pt x="2510" y="145"/>
                </a:lnTo>
                <a:lnTo>
                  <a:pt x="2466" y="140"/>
                </a:lnTo>
                <a:lnTo>
                  <a:pt x="731" y="140"/>
                </a:lnTo>
                <a:close/>
                <a:moveTo>
                  <a:pt x="731" y="0"/>
                </a:moveTo>
                <a:lnTo>
                  <a:pt x="2466" y="0"/>
                </a:lnTo>
                <a:lnTo>
                  <a:pt x="2526" y="5"/>
                </a:lnTo>
                <a:lnTo>
                  <a:pt x="2583" y="21"/>
                </a:lnTo>
                <a:lnTo>
                  <a:pt x="2634" y="45"/>
                </a:lnTo>
                <a:lnTo>
                  <a:pt x="2681" y="79"/>
                </a:lnTo>
                <a:lnTo>
                  <a:pt x="2721" y="119"/>
                </a:lnTo>
                <a:lnTo>
                  <a:pt x="2754" y="166"/>
                </a:lnTo>
                <a:lnTo>
                  <a:pt x="2779" y="216"/>
                </a:lnTo>
                <a:lnTo>
                  <a:pt x="2794" y="274"/>
                </a:lnTo>
                <a:lnTo>
                  <a:pt x="2800" y="333"/>
                </a:lnTo>
                <a:lnTo>
                  <a:pt x="2800" y="1520"/>
                </a:lnTo>
                <a:lnTo>
                  <a:pt x="2794" y="1580"/>
                </a:lnTo>
                <a:lnTo>
                  <a:pt x="2779" y="1635"/>
                </a:lnTo>
                <a:lnTo>
                  <a:pt x="2754" y="1688"/>
                </a:lnTo>
                <a:lnTo>
                  <a:pt x="2721" y="1735"/>
                </a:lnTo>
                <a:lnTo>
                  <a:pt x="2681" y="1775"/>
                </a:lnTo>
                <a:lnTo>
                  <a:pt x="2634" y="1808"/>
                </a:lnTo>
                <a:lnTo>
                  <a:pt x="2583" y="1833"/>
                </a:lnTo>
                <a:lnTo>
                  <a:pt x="2526" y="1848"/>
                </a:lnTo>
                <a:lnTo>
                  <a:pt x="2466" y="1854"/>
                </a:lnTo>
                <a:lnTo>
                  <a:pt x="2217" y="1854"/>
                </a:lnTo>
                <a:lnTo>
                  <a:pt x="2217" y="2421"/>
                </a:lnTo>
                <a:lnTo>
                  <a:pt x="2213" y="2442"/>
                </a:lnTo>
                <a:lnTo>
                  <a:pt x="2205" y="2461"/>
                </a:lnTo>
                <a:lnTo>
                  <a:pt x="2191" y="2475"/>
                </a:lnTo>
                <a:lnTo>
                  <a:pt x="2173" y="2486"/>
                </a:lnTo>
                <a:lnTo>
                  <a:pt x="2161" y="2491"/>
                </a:lnTo>
                <a:lnTo>
                  <a:pt x="2147" y="2491"/>
                </a:lnTo>
                <a:lnTo>
                  <a:pt x="2129" y="2489"/>
                </a:lnTo>
                <a:lnTo>
                  <a:pt x="2112" y="2482"/>
                </a:lnTo>
                <a:lnTo>
                  <a:pt x="2098" y="2472"/>
                </a:lnTo>
                <a:lnTo>
                  <a:pt x="1478" y="1854"/>
                </a:lnTo>
                <a:lnTo>
                  <a:pt x="731" y="1854"/>
                </a:lnTo>
                <a:lnTo>
                  <a:pt x="670" y="1848"/>
                </a:lnTo>
                <a:lnTo>
                  <a:pt x="614" y="1833"/>
                </a:lnTo>
                <a:lnTo>
                  <a:pt x="562" y="1808"/>
                </a:lnTo>
                <a:lnTo>
                  <a:pt x="517" y="1775"/>
                </a:lnTo>
                <a:lnTo>
                  <a:pt x="477" y="1735"/>
                </a:lnTo>
                <a:lnTo>
                  <a:pt x="443" y="1688"/>
                </a:lnTo>
                <a:lnTo>
                  <a:pt x="419" y="1635"/>
                </a:lnTo>
                <a:lnTo>
                  <a:pt x="403" y="1580"/>
                </a:lnTo>
                <a:lnTo>
                  <a:pt x="398" y="1520"/>
                </a:lnTo>
                <a:lnTo>
                  <a:pt x="398" y="333"/>
                </a:lnTo>
                <a:lnTo>
                  <a:pt x="403" y="274"/>
                </a:lnTo>
                <a:lnTo>
                  <a:pt x="419" y="216"/>
                </a:lnTo>
                <a:lnTo>
                  <a:pt x="443" y="166"/>
                </a:lnTo>
                <a:lnTo>
                  <a:pt x="477" y="119"/>
                </a:lnTo>
                <a:lnTo>
                  <a:pt x="517" y="79"/>
                </a:lnTo>
                <a:lnTo>
                  <a:pt x="562" y="45"/>
                </a:lnTo>
                <a:lnTo>
                  <a:pt x="614" y="21"/>
                </a:lnTo>
                <a:lnTo>
                  <a:pt x="670" y="5"/>
                </a:lnTo>
                <a:lnTo>
                  <a:pt x="73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 name="Discussion Text"/>
          <p:cNvSpPr txBox="1"/>
          <p:nvPr/>
        </p:nvSpPr>
        <p:spPr>
          <a:xfrm>
            <a:off x="3779520" y="2570163"/>
            <a:ext cx="4259580" cy="240835"/>
          </a:xfrm>
          <a:prstGeom prst="rect">
            <a:avLst/>
          </a:prstGeom>
          <a:noFill/>
        </p:spPr>
        <p:txBody>
          <a:bodyPr wrap="square" lIns="0" tIns="0" rIns="0" bIns="0" rtlCol="0">
            <a:noAutofit/>
          </a:bodyPr>
          <a:lstStyle/>
          <a:p>
            <a:pPr>
              <a:spcBef>
                <a:spcPts val="800"/>
              </a:spcBef>
              <a:spcAft>
                <a:spcPts val="400"/>
              </a:spcAft>
            </a:pPr>
            <a:r>
              <a:rPr lang="en-US" sz="2000" dirty="0">
                <a:solidFill>
                  <a:schemeClr val="bg1"/>
                </a:solidFill>
              </a:rPr>
              <a:t>Which steps of the programming process are most challenging or critical in your work?  </a:t>
            </a:r>
          </a:p>
        </p:txBody>
      </p:sp>
    </p:spTree>
    <p:custDataLst>
      <p:tags r:id="rId1"/>
    </p:custDataLst>
    <p:extLst>
      <p:ext uri="{BB962C8B-B14F-4D97-AF65-F5344CB8AC3E}">
        <p14:creationId xmlns:p14="http://schemas.microsoft.com/office/powerpoint/2010/main" val="340405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 in This Course</a:t>
            </a:r>
          </a:p>
        </p:txBody>
      </p:sp>
      <p:sp>
        <p:nvSpPr>
          <p:cNvPr id="14" name="Freeform 13">
            <a:extLst>
              <a:ext uri="{FF2B5EF4-FFF2-40B4-BE49-F238E27FC236}">
                <a16:creationId xmlns:a16="http://schemas.microsoft.com/office/drawing/2014/main" id="{CFABD5A5-67FC-4338-896C-766CF17A08F9}"/>
              </a:ext>
            </a:extLst>
          </p:cNvPr>
          <p:cNvSpPr>
            <a:spLocks noChangeAspect="1" noEditPoints="1"/>
          </p:cNvSpPr>
          <p:nvPr/>
        </p:nvSpPr>
        <p:spPr bwMode="auto">
          <a:xfrm>
            <a:off x="5229658" y="1796083"/>
            <a:ext cx="1209494" cy="955213"/>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a:extLst>
              <a:ext uri="{FF2B5EF4-FFF2-40B4-BE49-F238E27FC236}">
                <a16:creationId xmlns:a16="http://schemas.microsoft.com/office/drawing/2014/main" id="{72B3FA01-054D-41BF-8E41-6615DC4ACCAE}"/>
              </a:ext>
            </a:extLst>
          </p:cNvPr>
          <p:cNvSpPr>
            <a:spLocks noChangeAspect="1" noEditPoints="1"/>
          </p:cNvSpPr>
          <p:nvPr/>
        </p:nvSpPr>
        <p:spPr bwMode="auto">
          <a:xfrm>
            <a:off x="6610188" y="1390755"/>
            <a:ext cx="1166128" cy="920964"/>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7">
            <a:extLst>
              <a:ext uri="{FF2B5EF4-FFF2-40B4-BE49-F238E27FC236}">
                <a16:creationId xmlns:a16="http://schemas.microsoft.com/office/drawing/2014/main" id="{ED528486-5718-4CD5-BEEC-20C794F3682E}"/>
              </a:ext>
            </a:extLst>
          </p:cNvPr>
          <p:cNvSpPr>
            <a:spLocks noChangeAspect="1" noEditPoints="1"/>
          </p:cNvSpPr>
          <p:nvPr/>
        </p:nvSpPr>
        <p:spPr bwMode="auto">
          <a:xfrm>
            <a:off x="943650" y="1714734"/>
            <a:ext cx="1153085" cy="892945"/>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a:extLst>
              <a:ext uri="{FF2B5EF4-FFF2-40B4-BE49-F238E27FC236}">
                <a16:creationId xmlns:a16="http://schemas.microsoft.com/office/drawing/2014/main" id="{D3C30065-DB55-4D7F-98F4-724D19624142}"/>
              </a:ext>
            </a:extLst>
          </p:cNvPr>
          <p:cNvSpPr txBox="1"/>
          <p:nvPr/>
        </p:nvSpPr>
        <p:spPr>
          <a:xfrm>
            <a:off x="5370989" y="2544801"/>
            <a:ext cx="691140" cy="369332"/>
          </a:xfrm>
          <a:prstGeom prst="rect">
            <a:avLst/>
          </a:prstGeom>
          <a:solidFill>
            <a:srgbClr val="D7EAA0"/>
          </a:solidFill>
          <a:ln>
            <a:solidFill>
              <a:schemeClr val="tx1"/>
            </a:solidFill>
          </a:ln>
        </p:spPr>
        <p:txBody>
          <a:bodyPr wrap="square" rtlCol="0">
            <a:spAutoFit/>
          </a:bodyPr>
          <a:lstStyle/>
          <a:p>
            <a:pPr algn="ctr"/>
            <a:r>
              <a:rPr lang="en-US" sz="1800" dirty="0"/>
              <a:t>cars</a:t>
            </a:r>
          </a:p>
        </p:txBody>
      </p:sp>
      <p:sp>
        <p:nvSpPr>
          <p:cNvPr id="18" name="TextBox 17">
            <a:extLst>
              <a:ext uri="{FF2B5EF4-FFF2-40B4-BE49-F238E27FC236}">
                <a16:creationId xmlns:a16="http://schemas.microsoft.com/office/drawing/2014/main" id="{9E7337E5-91F0-4254-8BC2-D265D1127DC0}"/>
              </a:ext>
            </a:extLst>
          </p:cNvPr>
          <p:cNvSpPr txBox="1"/>
          <p:nvPr/>
        </p:nvSpPr>
        <p:spPr>
          <a:xfrm>
            <a:off x="6717813" y="2120827"/>
            <a:ext cx="717010" cy="369332"/>
          </a:xfrm>
          <a:prstGeom prst="rect">
            <a:avLst/>
          </a:prstGeom>
          <a:solidFill>
            <a:srgbClr val="D7EAA0"/>
          </a:solidFill>
          <a:ln>
            <a:solidFill>
              <a:schemeClr val="tx1"/>
            </a:solidFill>
          </a:ln>
        </p:spPr>
        <p:txBody>
          <a:bodyPr wrap="square" rtlCol="0">
            <a:spAutoFit/>
          </a:bodyPr>
          <a:lstStyle/>
          <a:p>
            <a:pPr algn="ctr"/>
            <a:r>
              <a:rPr lang="en-US" sz="1800" dirty="0"/>
              <a:t>class</a:t>
            </a:r>
          </a:p>
        </p:txBody>
      </p:sp>
      <p:sp>
        <p:nvSpPr>
          <p:cNvPr id="19" name="Freeform 13">
            <a:extLst>
              <a:ext uri="{FF2B5EF4-FFF2-40B4-BE49-F238E27FC236}">
                <a16:creationId xmlns:a16="http://schemas.microsoft.com/office/drawing/2014/main" id="{55802BDA-1E71-47C4-BB46-841DC67AC366}"/>
              </a:ext>
            </a:extLst>
          </p:cNvPr>
          <p:cNvSpPr>
            <a:spLocks noChangeAspect="1" noEditPoints="1"/>
          </p:cNvSpPr>
          <p:nvPr/>
        </p:nvSpPr>
        <p:spPr bwMode="auto">
          <a:xfrm>
            <a:off x="6461450" y="2729467"/>
            <a:ext cx="1166128" cy="920964"/>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extBox 19">
            <a:extLst>
              <a:ext uri="{FF2B5EF4-FFF2-40B4-BE49-F238E27FC236}">
                <a16:creationId xmlns:a16="http://schemas.microsoft.com/office/drawing/2014/main" id="{6721ACF2-7962-451A-B102-291F855EF734}"/>
              </a:ext>
            </a:extLst>
          </p:cNvPr>
          <p:cNvSpPr txBox="1"/>
          <p:nvPr/>
        </p:nvSpPr>
        <p:spPr>
          <a:xfrm>
            <a:off x="6610188" y="3452349"/>
            <a:ext cx="724914" cy="369332"/>
          </a:xfrm>
          <a:prstGeom prst="rect">
            <a:avLst/>
          </a:prstGeom>
          <a:solidFill>
            <a:srgbClr val="D7EAA0"/>
          </a:solidFill>
          <a:ln>
            <a:solidFill>
              <a:schemeClr val="tx1"/>
            </a:solidFill>
          </a:ln>
        </p:spPr>
        <p:txBody>
          <a:bodyPr wrap="square" rtlCol="0">
            <a:spAutoFit/>
          </a:bodyPr>
          <a:lstStyle/>
          <a:p>
            <a:pPr algn="ctr"/>
            <a:r>
              <a:rPr lang="en-US" sz="1800" dirty="0"/>
              <a:t>shoes</a:t>
            </a:r>
          </a:p>
        </p:txBody>
      </p:sp>
      <p:sp>
        <p:nvSpPr>
          <p:cNvPr id="21" name="TextBox 20">
            <a:extLst>
              <a:ext uri="{FF2B5EF4-FFF2-40B4-BE49-F238E27FC236}">
                <a16:creationId xmlns:a16="http://schemas.microsoft.com/office/drawing/2014/main" id="{E72D766C-A960-458A-896F-BE637ABAE053}"/>
              </a:ext>
            </a:extLst>
          </p:cNvPr>
          <p:cNvSpPr txBox="1"/>
          <p:nvPr/>
        </p:nvSpPr>
        <p:spPr>
          <a:xfrm>
            <a:off x="764568" y="2713685"/>
            <a:ext cx="1486469" cy="923330"/>
          </a:xfrm>
          <a:prstGeom prst="rect">
            <a:avLst/>
          </a:prstGeom>
          <a:solidFill>
            <a:srgbClr val="D7EAA0"/>
          </a:solidFill>
          <a:ln>
            <a:solidFill>
              <a:schemeClr val="tx1"/>
            </a:solidFill>
          </a:ln>
        </p:spPr>
        <p:txBody>
          <a:bodyPr wrap="square" rtlCol="0">
            <a:spAutoFit/>
          </a:bodyPr>
          <a:lstStyle/>
          <a:p>
            <a:pPr algn="ctr"/>
            <a:r>
              <a:rPr lang="en-US" sz="1800" dirty="0"/>
              <a:t>international storm and weather data</a:t>
            </a:r>
          </a:p>
        </p:txBody>
      </p:sp>
      <p:sp>
        <p:nvSpPr>
          <p:cNvPr id="22" name="Freeform 17">
            <a:extLst>
              <a:ext uri="{FF2B5EF4-FFF2-40B4-BE49-F238E27FC236}">
                <a16:creationId xmlns:a16="http://schemas.microsoft.com/office/drawing/2014/main" id="{B2286638-8EC9-40A0-9CA5-B58CBDE37CD7}"/>
              </a:ext>
            </a:extLst>
          </p:cNvPr>
          <p:cNvSpPr>
            <a:spLocks noChangeAspect="1" noEditPoints="1"/>
          </p:cNvSpPr>
          <p:nvPr/>
        </p:nvSpPr>
        <p:spPr bwMode="auto">
          <a:xfrm>
            <a:off x="2805538" y="962398"/>
            <a:ext cx="1153085" cy="892945"/>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Box 22">
            <a:extLst>
              <a:ext uri="{FF2B5EF4-FFF2-40B4-BE49-F238E27FC236}">
                <a16:creationId xmlns:a16="http://schemas.microsoft.com/office/drawing/2014/main" id="{8663AB44-87DE-47C5-9574-2B260DBCC3E9}"/>
              </a:ext>
            </a:extLst>
          </p:cNvPr>
          <p:cNvSpPr txBox="1"/>
          <p:nvPr/>
        </p:nvSpPr>
        <p:spPr>
          <a:xfrm>
            <a:off x="2650358" y="1961348"/>
            <a:ext cx="1486469" cy="646331"/>
          </a:xfrm>
          <a:prstGeom prst="rect">
            <a:avLst/>
          </a:prstGeom>
          <a:solidFill>
            <a:srgbClr val="D7EAA0"/>
          </a:solidFill>
          <a:ln>
            <a:solidFill>
              <a:schemeClr val="tx1"/>
            </a:solidFill>
          </a:ln>
        </p:spPr>
        <p:txBody>
          <a:bodyPr wrap="square" rtlCol="0">
            <a:spAutoFit/>
          </a:bodyPr>
          <a:lstStyle/>
          <a:p>
            <a:pPr algn="ctr"/>
            <a:r>
              <a:rPr lang="en-US" sz="1800" dirty="0"/>
              <a:t>US National Park data</a:t>
            </a:r>
          </a:p>
        </p:txBody>
      </p:sp>
      <p:sp>
        <p:nvSpPr>
          <p:cNvPr id="24" name="Freeform 17">
            <a:extLst>
              <a:ext uri="{FF2B5EF4-FFF2-40B4-BE49-F238E27FC236}">
                <a16:creationId xmlns:a16="http://schemas.microsoft.com/office/drawing/2014/main" id="{FEBBFB90-F87F-4833-8D31-CCFB2F18FC64}"/>
              </a:ext>
            </a:extLst>
          </p:cNvPr>
          <p:cNvSpPr>
            <a:spLocks noChangeAspect="1" noEditPoints="1"/>
          </p:cNvSpPr>
          <p:nvPr/>
        </p:nvSpPr>
        <p:spPr bwMode="auto">
          <a:xfrm>
            <a:off x="2805538" y="2757486"/>
            <a:ext cx="1153085" cy="892945"/>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65F8E00B-16A7-4283-9C6F-82FA1F6184F6}"/>
              </a:ext>
            </a:extLst>
          </p:cNvPr>
          <p:cNvSpPr txBox="1"/>
          <p:nvPr/>
        </p:nvSpPr>
        <p:spPr>
          <a:xfrm>
            <a:off x="2650358" y="3756436"/>
            <a:ext cx="1486469" cy="923330"/>
          </a:xfrm>
          <a:prstGeom prst="rect">
            <a:avLst/>
          </a:prstGeom>
          <a:solidFill>
            <a:srgbClr val="D7EAA0"/>
          </a:solidFill>
          <a:ln>
            <a:solidFill>
              <a:schemeClr val="tx1"/>
            </a:solidFill>
          </a:ln>
        </p:spPr>
        <p:txBody>
          <a:bodyPr wrap="square" rtlCol="0">
            <a:spAutoFit/>
          </a:bodyPr>
          <a:lstStyle/>
          <a:p>
            <a:pPr algn="ctr"/>
            <a:r>
              <a:rPr lang="en-US" sz="1800" dirty="0"/>
              <a:t>Europe tourism and trade data</a:t>
            </a:r>
          </a:p>
        </p:txBody>
      </p:sp>
    </p:spTree>
    <p:extLst>
      <p:ext uri="{BB962C8B-B14F-4D97-AF65-F5344CB8AC3E}">
        <p14:creationId xmlns:p14="http://schemas.microsoft.com/office/powerpoint/2010/main" val="992363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4 - &amp;quot;SAS Programming Process&amp;quot;&quot;/&gt;&lt;property id=&quot;20307&quot; value=&quot;264&quot;/&gt;&lt;/object&gt;&lt;object type=&quot;3&quot; unique_id=&quot;10013&quot;&gt;&lt;property id=&quot;20148&quot; value=&quot;5&quot;/&gt;&lt;property id=&quot;20300&quot; value=&quot;Slide 8 - &amp;quot;Discussion&amp;quot;&quot;/&gt;&lt;property id=&quot;20307&quot; value=&quot;309&quot;/&gt;&lt;/object&gt;&lt;object type=&quot;3&quot; unique_id=&quot;10015&quot;&gt;&lt;property id=&quot;20148&quot; value=&quot;5&quot;/&gt;&lt;property id=&quot;20300&quot; value=&quot;Slide 13 - &amp;quot;SAS Programming Interfaces&amp;quot;&quot;/&gt;&lt;property id=&quot;20307&quot; value=&quot;277&quot;/&gt;&lt;/object&gt;&lt;object type=&quot;3&quot; unique_id=&quot;10029&quot;&gt;&lt;property id=&quot;20148&quot; value=&quot;5&quot;/&gt;&lt;property id=&quot;20300&quot; value=&quot;Slide 34 - &amp;quot;SAS Program Syntax: Format&amp;quot;&quot;/&gt;&lt;property id=&quot;20307&quot; value=&quot;283&quot;/&gt;&lt;/object&gt;&lt;object type=&quot;3&quot; unique_id=&quot;10030&quot;&gt;&lt;property id=&quot;20148&quot; value=&quot;5&quot;/&gt;&lt;property id=&quot;20300&quot; value=&quot;Slide 35 - &amp;quot;SAS Program Syntax: Case&amp;quot;&quot;/&gt;&lt;property id=&quot;20307&quot; value=&quot;289&quot;/&gt;&lt;/object&gt;&lt;object type=&quot;3&quot; unique_id=&quot;10031&quot;&gt;&lt;property id=&quot;20148&quot; value=&quot;5&quot;/&gt;&lt;property id=&quot;20300&quot; value=&quot;Slide 36 - &amp;quot;SAS Program Syntax: Comments&amp;quot;&quot;/&gt;&lt;property id=&quot;20307&quot; value=&quot;295&quot;/&gt;&lt;/object&gt;&lt;object type=&quot;3&quot; unique_id=&quot;10032&quot;&gt;&lt;property id=&quot;20148&quot; value=&quot;5&quot;/&gt;&lt;property id=&quot;20300&quot; value=&quot;Slide 37 - &amp;quot;Understanding SAS Program Syntax&amp;quot;&quot;/&gt;&lt;property id=&quot;20307&quot; value=&quot;297&quot;/&gt;&lt;/object&gt;&lt;object type=&quot;3&quot; unique_id=&quot;10033&quot;&gt;&lt;property id=&quot;20148&quot; value=&quot;5&quot;/&gt;&lt;property id=&quot;20300&quot; value=&quot;Slide 38 - &amp;quot;Finding and Resolving Syntax Errors&amp;quot;&quot;/&gt;&lt;property id=&quot;20307&quot; value=&quot;298&quot;/&gt;&lt;/object&gt;&lt;object type=&quot;3&quot; unique_id=&quot;10034&quot;&gt;&lt;property id=&quot;20148&quot; value=&quot;5&quot;/&gt;&lt;property id=&quot;20300&quot; value=&quot;Slide 39 - &amp;quot;Finding and Resolving Syntax Errors&amp;quot;&quot;/&gt;&lt;property id=&quot;20307&quot; value=&quot;299&quot;/&gt;&lt;/object&gt;&lt;object type=&quot;3&quot; unique_id=&quot;10039&quot;&gt;&lt;property id=&quot;20148&quot; value=&quot;5&quot;/&gt;&lt;property id=&quot;20300&quot; value=&quot;Slide 17 - &amp;quot;Practice&amp;quot;&quot;/&gt;&lt;property id=&quot;20307&quot; value=&quot;308&quot;/&gt;&lt;/object&gt;&lt;object type=&quot;3&quot; unique_id=&quot;10800&quot;&gt;&lt;property id=&quot;20148&quot; value=&quot;5&quot;/&gt;&lt;property id=&quot;20300&quot; value=&quot;Slide 3 - &amp;quot;SAS Programming Language&amp;quot;&quot;/&gt;&lt;property id=&quot;20307&quot; value=&quot;359&quot;/&gt;&lt;/object&gt;&lt;object type=&quot;3&quot; unique_id=&quot;10803&quot;&gt;&lt;property id=&quot;20148&quot; value=&quot;5&quot;/&gt;&lt;property id=&quot;20300&quot; value=&quot;Slide 10 - &amp;quot;Practicing in This Course&amp;quot;&quot;/&gt;&lt;property id=&quot;20307&quot; value=&quot;364&quot;/&gt;&lt;/object&gt;&lt;object type=&quot;3&quot; unique_id=&quot;10808&quot;&gt;&lt;property id=&quot;20148&quot; value=&quot;5&quot;/&gt;&lt;property id=&quot;20300&quot; value=&quot;Slide 24 - &amp;quot;SAS Program Structure&amp;quot;&quot;/&gt;&lt;property id=&quot;20307&quot; value=&quot;369&quot;/&gt;&lt;/object&gt;&lt;object type=&quot;3&quot; unique_id=&quot;10809&quot;&gt;&lt;property id=&quot;20148&quot; value=&quot;5&quot;/&gt;&lt;property id=&quot;20300&quot; value=&quot;Slide 25 - &amp;quot;SAS Program Structure&amp;quot;&quot;/&gt;&lt;property id=&quot;20307&quot; value=&quot;370&quot;/&gt;&lt;/object&gt;&lt;object type=&quot;3&quot; unique_id=&quot;10810&quot;&gt;&lt;property id=&quot;20148&quot; value=&quot;5&quot;/&gt;&lt;property id=&quot;20300&quot; value=&quot;Slide 26 - &amp;quot;SAS Program Structure&amp;quot;&quot;/&gt;&lt;property id=&quot;20307&quot; value=&quot;371&quot;/&gt;&lt;/object&gt;&lt;object type=&quot;3&quot; unique_id=&quot;10811&quot;&gt;&lt;property id=&quot;20148&quot; value=&quot;5&quot;/&gt;&lt;property id=&quot;20300&quot; value=&quot;Slide 27 - &amp;quot;SAS Program Structure&amp;quot;&quot;/&gt;&lt;property id=&quot;20307&quot; value=&quot;372&quot;/&gt;&lt;/object&gt;&lt;object type=&quot;3&quot; unique_id=&quot;10812&quot;&gt;&lt;property id=&quot;20148&quot; value=&quot;5&quot;/&gt;&lt;property id=&quot;20300&quot; value=&quot;Slide 28 - &amp;quot;SAS Program Structure&amp;quot;&quot;/&gt;&lt;property id=&quot;20307&quot; value=&quot;373&quot;/&gt;&lt;/object&gt;&lt;object type=&quot;3&quot; unique_id=&quot;10813&quot;&gt;&lt;property id=&quot;20148&quot; value=&quot;5&quot;/&gt;&lt;property id=&quot;20300&quot; value=&quot;Slide 29 - &amp;quot;SAS Program Structure&amp;quot;&quot;/&gt;&lt;property id=&quot;20307&quot; value=&quot;374&quot;/&gt;&lt;/object&gt;&lt;object type=&quot;3&quot; unique_id=&quot;10814&quot;&gt;&lt;property id=&quot;20148&quot; value=&quot;5&quot;/&gt;&lt;property id=&quot;20300&quot; value=&quot;Slide 30 - &amp;quot;SAS Statement Syntax&amp;quot;&quot;/&gt;&lt;property id=&quot;20307&quot; value=&quot;375&quot;/&gt;&lt;/object&gt;&lt;object type=&quot;3&quot; unique_id=&quot;10815&quot;&gt;&lt;property id=&quot;20148&quot; value=&quot;5&quot;/&gt;&lt;property id=&quot;20300&quot; value=&quot;Slide 31 - &amp;quot;Global Statements&amp;quot;&quot;/&gt;&lt;property id=&quot;20307&quot; value=&quot;376&quot;/&gt;&lt;/object&gt;&lt;object type=&quot;3&quot; unique_id=&quot;10816&quot;&gt;&lt;property id=&quot;20148&quot; value=&quot;5&quot;/&gt;&lt;property id=&quot;20300&quot; value=&quot;Slide 32 - &amp;quot;1.03 Activity&amp;quot;&quot;/&gt;&lt;property id=&quot;20307&quot; value=&quot;367&quot;/&gt;&lt;/object&gt;&lt;object type=&quot;3&quot; unique_id=&quot;10817&quot;&gt;&lt;property id=&quot;20148&quot; value=&quot;5&quot;/&gt;&lt;property id=&quot;20300&quot; value=&quot;Slide 33 - &amp;quot;1.03 Activity – Correct Answer&amp;quot;&quot;/&gt;&lt;property id=&quot;20307&quot; value=&quot;368&quot;/&gt;&lt;/object&gt;&lt;object type=&quot;3&quot; unique_id=&quot;10818&quot;&gt;&lt;property id=&quot;20148&quot; value=&quot;5&quot;/&gt;&lt;property id=&quot;20300&quot; value=&quot;Slide 40 - &amp;quot;1.04 Activity&amp;quot;&quot;/&gt;&lt;property id=&quot;20307&quot; value=&quot;377&quot;/&gt;&lt;/object&gt;&lt;object type=&quot;3&quot; unique_id=&quot;10819&quot;&gt;&lt;property id=&quot;20148&quot; value=&quot;5&quot;/&gt;&lt;property id=&quot;20300&quot; value=&quot;Slide 41 - &amp;quot;1.04 Activity – Correct Answer&amp;quot;&quot;/&gt;&lt;property id=&quot;20307&quot; value=&quot;379&quot;/&gt;&lt;/object&gt;&lt;object type=&quot;3&quot; unique_id=&quot;10821&quot;&gt;&lt;property id=&quot;20148&quot; value=&quot;5&quot;/&gt;&lt;property id=&quot;20300&quot; value=&quot;Slide 18 - &amp;quot;Accessing the Course Files&amp;quot;&quot;/&gt;&lt;property id=&quot;20307&quot; value=&quot;351&quot;/&gt;&lt;/object&gt;&lt;object type=&quot;3&quot; unique_id=&quot;10823&quot;&gt;&lt;property id=&quot;20148&quot; value=&quot;5&quot;/&gt;&lt;property id=&quot;20300&quot; value=&quot;Slide 11 - &amp;quot;Choosing a Practice Level&amp;quot;&quot;/&gt;&lt;property id=&quot;20307&quot; value=&quot;365&quot;/&gt;&lt;/object&gt;&lt;object type=&quot;3&quot; unique_id=&quot;10825&quot;&gt;&lt;property id=&quot;20148&quot; value=&quot;5&quot;/&gt;&lt;property id=&quot;20300&quot; value=&quot;Slide 43 - &amp;quot;Beyond SAS Programming 1&amp;quot;&quot;/&gt;&lt;property id=&quot;20307&quot; value=&quot;355&quot;/&gt;&lt;/object&gt;&lt;object type=&quot;3&quot; unique_id=&quot;10826&quot;&gt;&lt;property id=&quot;20148&quot; value=&quot;5&quot;/&gt;&lt;property id=&quot;20300&quot; value=&quot;Slide 44 - &amp;quot;Beyond SAS Programming 1&amp;quot;&quot;/&gt;&lt;property id=&quot;20307&quot; value=&quot;360&quot;/&gt;&lt;/object&gt;&lt;object type=&quot;3&quot; unique_id=&quot;10828&quot;&gt;&lt;property id=&quot;20148&quot; value=&quot;5&quot;/&gt;&lt;property id=&quot;20300&quot; value=&quot;Slide 1 - &amp;quot;Lesson 1: Essentials&amp;quot;&quot;/&gt;&lt;property id=&quot;20307&quot; value=&quot;428&quot;/&gt;&lt;/object&gt;&lt;object type=&quot;3&quot; unique_id=&quot;10830&quot;&gt;&lt;property id=&quot;20148&quot; value=&quot;5&quot;/&gt;&lt;property id=&quot;20300&quot; value=&quot;Slide 5 - &amp;quot;SAS Programming Process&amp;quot;&quot;/&gt;&lt;property id=&quot;20307&quot; value=&quot;415&quot;/&gt;&lt;/object&gt;&lt;object type=&quot;3&quot; unique_id=&quot;10831&quot;&gt;&lt;property id=&quot;20148&quot; value=&quot;5&quot;/&gt;&lt;property id=&quot;20300&quot; value=&quot;Slide 6 - &amp;quot;SAS Programming Process&amp;quot;&quot;/&gt;&lt;property id=&quot;20307&quot; value=&quot;416&quot;/&gt;&lt;/object&gt;&lt;object type=&quot;3&quot; unique_id=&quot;10832&quot;&gt;&lt;property id=&quot;20148&quot; value=&quot;5&quot;/&gt;&lt;property id=&quot;20300&quot; value=&quot;Slide 7 - &amp;quot;SAS Programming Process&amp;quot;&quot;/&gt;&lt;property id=&quot;20307&quot; value=&quot;434&quot;/&gt;&lt;/object&gt;&lt;object type=&quot;3&quot; unique_id=&quot;10833&quot;&gt;&lt;property id=&quot;20148&quot; value=&quot;5&quot;/&gt;&lt;property id=&quot;20300&quot; value=&quot;Slide 9 - &amp;quot;Data Used in This Course&amp;quot;&quot;/&gt;&lt;property id=&quot;20307&quot; value=&quot;417&quot;/&gt;&lt;/object&gt;&lt;object type=&quot;3&quot; unique_id=&quot;10835&quot;&gt;&lt;property id=&quot;20148&quot; value=&quot;5&quot;/&gt;&lt;property id=&quot;20300&quot; value=&quot;Slide 14 - &amp;quot;SAS Programming Interfaces&amp;quot;&quot;/&gt;&lt;property id=&quot;20307&quot; value=&quot;418&quot;/&gt;&lt;/object&gt;&lt;object type=&quot;3&quot; unique_id=&quot;10836&quot;&gt;&lt;property id=&quot;20148&quot; value=&quot;5&quot;/&gt;&lt;property id=&quot;20300&quot; value=&quot;Slide 15 - &amp;quot;Submitting a SAS Program in SAS Enterprise Guide and SAS Studio&amp;quot;&quot;/&gt;&lt;property id=&quot;20307&quot; value=&quot;435&quot;/&gt;&lt;/object&gt;&lt;object type=&quot;3&quot; unique_id=&quot;10838&quot;&gt;&lt;property id=&quot;20148&quot; value=&quot;5&quot;/&gt;&lt;property id=&quot;20300&quot; value=&quot;Slide 19 - &amp;quot;Accessing the Course Files&amp;quot;&quot;/&gt;&lt;property id=&quot;20307&quot; value=&quot;419&quot;/&gt;&lt;/object&gt;&lt;object type=&quot;3&quot; unique_id=&quot;10839&quot;&gt;&lt;property id=&quot;20148&quot; value=&quot;5&quot;/&gt;&lt;property id=&quot;20300&quot; value=&quot;Slide 20 - &amp;quot;Creating the Course Data&amp;quot;&quot;/&gt;&lt;property id=&quot;20307&quot; value=&quot;427&quot;/&gt;&lt;/object&gt;&lt;object type=&quot;3&quot; unique_id=&quot;10840&quot;&gt;&lt;property id=&quot;20148&quot; value=&quot;5&quot;/&gt;&lt;property id=&quot;20300&quot; value=&quot;Slide 21 - &amp;quot;1.02 Activity (Required)&amp;quot;&quot;/&gt;&lt;property id=&quot;20307&quot; value=&quot;424&quot;/&gt;&lt;/object&gt;&lt;object type=&quot;3&quot; unique_id=&quot;10841&quot;&gt;&lt;property id=&quot;20148&quot; value=&quot;5&quot;/&gt;&lt;property id=&quot;20300&quot; value=&quot;Slide 22 - &amp;quot;1.02 Activity – Correct Answer&amp;quot;&quot;/&gt;&lt;property id=&quot;20307&quot; value=&quot;425&quot;/&gt;&lt;/object&gt;&lt;object type=&quot;3&quot; unique_id=&quot;10843&quot;&gt;&lt;property id=&quot;20148&quot; value=&quot;5&quot;/&gt;&lt;property id=&quot;20300&quot; value=&quot;Slide 46&quot;/&gt;&lt;property id=&quot;20307&quot; value=&quot;400&quot;/&gt;&lt;/object&gt;&lt;object type=&quot;3&quot; unique_id=&quot;10844&quot;&gt;&lt;property id=&quot;20148&quot; value=&quot;5&quot;/&gt;&lt;property id=&quot;20300&quot; value=&quot;Slide 47&quot;/&gt;&lt;property id=&quot;20307&quot; value=&quot;436&quot;/&gt;&lt;/object&gt;&lt;object type=&quot;3&quot; unique_id=&quot;10845&quot;&gt;&lt;property id=&quot;20148&quot; value=&quot;5&quot;/&gt;&lt;property id=&quot;20300&quot; value=&quot;Slide 48&quot;/&gt;&lt;property id=&quot;20307&quot; value=&quot;382&quot;/&gt;&lt;/object&gt;&lt;object type=&quot;3&quot; unique_id=&quot;10846&quot;&gt;&lt;property id=&quot;20148&quot; value=&quot;5&quot;/&gt;&lt;property id=&quot;20300&quot; value=&quot;Slide 49&quot;/&gt;&lt;property id=&quot;20307&quot; value=&quot;437&quot;/&gt;&lt;/object&gt;&lt;object type=&quot;3&quot; unique_id=&quot;10847&quot;&gt;&lt;property id=&quot;20148&quot; value=&quot;5&quot;/&gt;&lt;property id=&quot;20300&quot; value=&quot;Slide 50&quot;/&gt;&lt;property id=&quot;20307&quot; value=&quot;406&quot;/&gt;&lt;/object&gt;&lt;object type=&quot;3&quot; unique_id=&quot;10848&quot;&gt;&lt;property id=&quot;20148&quot; value=&quot;5&quot;/&gt;&lt;property id=&quot;20300&quot; value=&quot;Slide 51&quot;/&gt;&lt;property id=&quot;20307&quot; value=&quot;438&quot;/&gt;&lt;/object&gt;&lt;object type=&quot;3&quot; unique_id=&quot;10849&quot;&gt;&lt;property id=&quot;20148&quot; value=&quot;5&quot;/&gt;&lt;property id=&quot;20300&quot; value=&quot;Slide 54&quot;/&gt;&lt;property id=&quot;20307&quot; value=&quot;384&quot;/&gt;&lt;/object&gt;&lt;object type=&quot;3&quot; unique_id=&quot;10850&quot;&gt;&lt;property id=&quot;20148&quot; value=&quot;5&quot;/&gt;&lt;property id=&quot;20300&quot; value=&quot;Slide 55&quot;/&gt;&lt;property id=&quot;20307&quot; value=&quot;439&quot;/&gt;&lt;/object&gt;&lt;object type=&quot;3&quot; unique_id=&quot;10851&quot;&gt;&lt;property id=&quot;20148&quot; value=&quot;5&quot;/&gt;&lt;property id=&quot;20300&quot; value=&quot;Slide 56&quot;/&gt;&lt;property id=&quot;20307&quot; value=&quot;386&quot;/&gt;&lt;/object&gt;&lt;object type=&quot;3&quot; unique_id=&quot;10852&quot;&gt;&lt;property id=&quot;20148&quot; value=&quot;5&quot;/&gt;&lt;property id=&quot;20300&quot; value=&quot;Slide 57&quot;/&gt;&lt;property id=&quot;20307&quot; value=&quot;440&quot;/&gt;&lt;/object&gt;&lt;object type=&quot;3&quot; unique_id=&quot;10853&quot;&gt;&lt;property id=&quot;20148&quot; value=&quot;5&quot;/&gt;&lt;property id=&quot;20300&quot; value=&quot;Slide 58&quot;/&gt;&lt;property id=&quot;20307&quot; value=&quot;388&quot;/&gt;&lt;/object&gt;&lt;object type=&quot;3&quot; unique_id=&quot;10854&quot;&gt;&lt;property id=&quot;20148&quot; value=&quot;5&quot;/&gt;&lt;property id=&quot;20300&quot; value=&quot;Slide 59&quot;/&gt;&lt;property id=&quot;20307&quot; value=&quot;441&quot;/&gt;&lt;/object&gt;&lt;object type=&quot;3&quot; unique_id=&quot;10855&quot;&gt;&lt;property id=&quot;20148&quot; value=&quot;5&quot;/&gt;&lt;property id=&quot;20300&quot; value=&quot;Slide 60&quot;/&gt;&lt;property id=&quot;20307&quot; value=&quot;392&quot;/&gt;&lt;/object&gt;&lt;object type=&quot;3&quot; unique_id=&quot;10856&quot;&gt;&lt;property id=&quot;20148&quot; value=&quot;5&quot;/&gt;&lt;property id=&quot;20300&quot; value=&quot;Slide 61&quot;/&gt;&lt;property id=&quot;20307&quot; value=&quot;442&quot;/&gt;&lt;/object&gt;&lt;object type=&quot;3&quot; unique_id=&quot;10857&quot;&gt;&lt;property id=&quot;20148&quot; value=&quot;5&quot;/&gt;&lt;property id=&quot;20300&quot; value=&quot;Slide 62&quot;/&gt;&lt;property id=&quot;20307&quot; value=&quot;408&quot;/&gt;&lt;/object&gt;&lt;object type=&quot;3&quot; unique_id=&quot;10858&quot;&gt;&lt;property id=&quot;20148&quot; value=&quot;5&quot;/&gt;&lt;property id=&quot;20300&quot; value=&quot;Slide 63&quot;/&gt;&lt;property id=&quot;20307&quot; value=&quot;443&quot;/&gt;&lt;/object&gt;&lt;object type=&quot;3&quot; unique_id=&quot;11379&quot;&gt;&lt;property id=&quot;20148&quot; value=&quot;5&quot;/&gt;&lt;property id=&quot;20300&quot; value=&quot;Slide 45 - &amp;quot;Lesson Quiz&amp;quot;&quot;/&gt;&lt;property id=&quot;20307&quot; value=&quot;447&quot;/&gt;&lt;/object&gt;&lt;object type=&quot;3&quot; unique_id=&quot;11890&quot;&gt;&lt;property id=&quot;20148&quot; value=&quot;5&quot;/&gt;&lt;property id=&quot;20300&quot; value=&quot;Slide 2 - &amp;quot;Lesson 1: Essentials&amp;quot;&quot;/&gt;&lt;property id=&quot;20307&quot; value=&quot;448&quot;/&gt;&lt;/object&gt;&lt;object type=&quot;3&quot; unique_id=&quot;11891&quot;&gt;&lt;property id=&quot;20148&quot; value=&quot;5&quot;/&gt;&lt;property id=&quot;20300&quot; value=&quot;Slide 12 - &amp;quot;Lesson 1: Essentials&amp;quot;&quot;/&gt;&lt;property id=&quot;20307&quot; value=&quot;449&quot;/&gt;&lt;/object&gt;&lt;object type=&quot;3&quot; unique_id=&quot;11892&quot;&gt;&lt;property id=&quot;20148&quot; value=&quot;5&quot;/&gt;&lt;property id=&quot;20300&quot; value=&quot;Slide 23 - &amp;quot;Lesson 1: Essentials&amp;quot;&quot;/&gt;&lt;property id=&quot;20307&quot; value=&quot;450&quot;/&gt;&lt;/object&gt;&lt;object type=&quot;3&quot; unique_id=&quot;11894&quot;&gt;&lt;property id=&quot;20148&quot; value=&quot;5&quot;/&gt;&lt;property id=&quot;20300&quot; value=&quot;Slide 52&quot;/&gt;&lt;property id=&quot;20307&quot; value=&quot;454&quot;/&gt;&lt;/object&gt;&lt;object type=&quot;3&quot; unique_id=&quot;11895&quot;&gt;&lt;property id=&quot;20148&quot; value=&quot;5&quot;/&gt;&lt;property id=&quot;20300&quot; value=&quot;Slide 53&quot;/&gt;&lt;property id=&quot;20307&quot; value=&quot;451&quot;/&gt;&lt;/object&gt;&lt;object type=&quot;3&quot; unique_id=&quot;11896&quot;&gt;&lt;property id=&quot;20148&quot; value=&quot;5&quot;/&gt;&lt;property id=&quot;20300&quot; value=&quot;Slide 64&quot;/&gt;&lt;property id=&quot;20307&quot; value=&quot;453&quot;/&gt;&lt;/object&gt;&lt;object type=&quot;3&quot; unique_id=&quot;11897&quot;&gt;&lt;property id=&quot;20148&quot; value=&quot;5&quot;/&gt;&lt;property id=&quot;20300&quot; value=&quot;Slide 65&quot;/&gt;&lt;property id=&quot;20307&quot; value=&quot;452&quot;/&gt;&lt;/object&gt;&lt;object type=&quot;3&quot; unique_id=&quot;11899&quot;&gt;&lt;property id=&quot;20148&quot; value=&quot;5&quot;/&gt;&lt;property id=&quot;20300&quot; value=&quot;Slide 16 - &amp;quot;1.01 Multiple Answer Question&amp;quot;&quot;/&gt;&lt;property id=&quot;20307&quot; value=&quot;256&quot;/&gt;&lt;/object&gt;&lt;object type=&quot;3&quot; unique_id=&quot;11900&quot;&gt;&lt;property id=&quot;20148&quot; value=&quot;5&quot;/&gt;&lt;property id=&quot;20300&quot; value=&quot;Slide 42 - &amp;quot;Extending Your Learning&amp;quot;&quot;/&gt;&lt;property id=&quot;20307&quot; value=&quot;455&quot;/&gt;&lt;/object&gt;&lt;/object&gt;&lt;object type=&quot;8&quot; unique_id=&quot;10078&quot;&gt;&lt;/object&gt;&lt;/object&gt;&lt;/database&gt;"/>
  <p:tag name="SECTOMILLISECCONVERTED" val="1"/>
  <p:tag name="NOTESTAGS" val=""/>
  <p:tag name="CHAPTERTITLE" val="Essentials"/>
  <p:tag name="CHAPTERHEADING" val="Lesson 1"/>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SLIDETYPE" val="Exercise"/>
</p:tagLst>
</file>

<file path=ppt/tags/tag10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0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0&quot;/&gt;&lt;lineCharCount val=&quot;1&quot;/&gt;&lt;lineCharCount val=&quot;1&quot;/&gt;&lt;lineCharCount val=&quot;1&quot;/&gt;&lt;lineCharCount val=&quot;1&quot;/&gt;&lt;lineCharCount val=&quot;1&quot;/&gt;&lt;lineCharCount val=&quot;31&quot;/&gt;&lt;lineCharCount val=&quot;37&quot;/&gt;&lt;lineCharCount val=&quot;44&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0&quot;/&gt;&lt;lineCharCount val=&quot;1&quot;/&gt;&lt;lineCharCount val=&quot;1&quot;/&gt;&lt;lineCharCount val=&quot;1&quot;/&gt;&lt;lineCharCount val=&quot;1&quot;/&gt;&lt;lineCharCount val=&quot;1&quot;/&gt;&lt;lineCharCount val=&quot;31&quot;/&gt;&lt;lineCharCount val=&quot;37&quot;/&gt;&lt;lineCharCount val=&quot;44&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0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HIGHLIGHT" val="YES"/>
</p:tagLst>
</file>

<file path=ppt/tags/tag1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SLIDETYPE" val="Activity"/>
</p:tagLst>
</file>

<file path=ppt/tags/tag16.xml><?xml version="1.0" encoding="utf-8"?>
<p:tagLst xmlns:a="http://schemas.openxmlformats.org/drawingml/2006/main" xmlns:r="http://schemas.openxmlformats.org/officeDocument/2006/relationships" xmlns:p="http://schemas.openxmlformats.org/presentationml/2006/main">
  <p:tag name="SLIDETYPE" val="Activity"/>
</p:tagLst>
</file>

<file path=ppt/tags/tag17.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1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SLIDETYPE" val="Demo"/>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7.xml><?xml version="1.0" encoding="utf-8"?>
<p:tagLst xmlns:a="http://schemas.openxmlformats.org/drawingml/2006/main" xmlns:r="http://schemas.openxmlformats.org/officeDocument/2006/relationships" xmlns:p="http://schemas.openxmlformats.org/presentationml/2006/main">
  <p:tag name="SLIDETYPE" val="Activity"/>
</p:tagLst>
</file>

<file path=ppt/tags/tag58.xml><?xml version="1.0" encoding="utf-8"?>
<p:tagLst xmlns:a="http://schemas.openxmlformats.org/drawingml/2006/main" xmlns:r="http://schemas.openxmlformats.org/officeDocument/2006/relationships" xmlns:p="http://schemas.openxmlformats.org/presentationml/2006/main">
  <p:tag name="SLIDETYPE" val="Activity"/>
</p:tagLst>
</file>

<file path=ppt/tags/tag5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xml><?xml version="1.0" encoding="utf-8"?>
<p:tagLst xmlns:a="http://schemas.openxmlformats.org/drawingml/2006/main" xmlns:r="http://schemas.openxmlformats.org/officeDocument/2006/relationships" xmlns:p="http://schemas.openxmlformats.org/presentationml/2006/main">
  <p:tag name="SLIDETYPE" val="Discussion"/>
</p:tagLst>
</file>

<file path=ppt/tags/tag6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3.xml><?xml version="1.0" encoding="utf-8"?>
<p:tagLst xmlns:a="http://schemas.openxmlformats.org/drawingml/2006/main" xmlns:r="http://schemas.openxmlformats.org/officeDocument/2006/relationships" xmlns:p="http://schemas.openxmlformats.org/presentationml/2006/main">
  <p:tag name="SLIDETYPE" val="Demo"/>
</p:tagLst>
</file>

<file path=ppt/tags/tag6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5.xml><?xml version="1.0" encoding="utf-8"?>
<p:tagLst xmlns:a="http://schemas.openxmlformats.org/drawingml/2006/main" xmlns:r="http://schemas.openxmlformats.org/officeDocument/2006/relationships" xmlns:p="http://schemas.openxmlformats.org/presentationml/2006/main">
  <p:tag name="SLIDETYPE" val="Demo"/>
</p:tagLst>
</file>

<file path=ppt/tags/tag6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7.xml><?xml version="1.0" encoding="utf-8"?>
<p:tagLst xmlns:a="http://schemas.openxmlformats.org/drawingml/2006/main" xmlns:r="http://schemas.openxmlformats.org/officeDocument/2006/relationships" xmlns:p="http://schemas.openxmlformats.org/presentationml/2006/main">
  <p:tag name="SLIDETYPE" val="Activity"/>
</p:tagLst>
</file>

<file path=ppt/tags/tag6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9.xml><?xml version="1.0" encoding="utf-8"?>
<p:tagLst xmlns:a="http://schemas.openxmlformats.org/drawingml/2006/main" xmlns:r="http://schemas.openxmlformats.org/officeDocument/2006/relationships" xmlns:p="http://schemas.openxmlformats.org/presentationml/2006/main">
  <p:tag name="SLIDETYPE" val="Activity"/>
</p:tagLst>
</file>

<file path=ppt/tags/tag7.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7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xml><?xml version="1.0" encoding="utf-8"?>
<p:tagLst xmlns:a="http://schemas.openxmlformats.org/drawingml/2006/main" xmlns:r="http://schemas.openxmlformats.org/officeDocument/2006/relationships" xmlns:p="http://schemas.openxmlformats.org/presentationml/2006/main">
  <p:tag name="SLIDETYPE" val="Demo"/>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2&quot;/&gt;&lt;lineCharCount val=&quot;1&quot;/&gt;&lt;lineCharCount val=&quot;36&quot;/&gt;&lt;lineCharCount val=&quot;37&quot;/&gt;&lt;lineCharCount val=&quot;38&quot;/&gt;&lt;lineCharCount val=&quot;37&quot;/&gt;&lt;lineCharCount val=&quot;38&quot;/&gt;&lt;lineCharCount val=&quot;13&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2&quot;/&gt;&lt;lineCharCount val=&quot;1&quot;/&gt;&lt;lineCharCount val=&quot;36&quot;/&gt;&lt;lineCharCount val=&quot;37&quot;/&gt;&lt;lineCharCount val=&quot;38&quot;/&gt;&lt;lineCharCount val=&quot;37&quot;/&gt;&lt;lineCharCount val=&quot;38&quot;/&gt;&lt;lineCharCount val=&quot;13&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2&quot;/&gt;&lt;lineCharCount val=&quot;1&quot;/&gt;&lt;lineCharCount val=&quot;36&quot;/&gt;&lt;lineCharCount val=&quot;37&quot;/&gt;&lt;lineCharCount val=&quot;38&quot;/&gt;&lt;lineCharCount val=&quot;37&quot;/&gt;&lt;lineCharCount val=&quot;38&quot;/&gt;&lt;lineCharCount val=&quot;13&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2&quot;/&gt;&lt;lineCharCount val=&quot;1&quot;/&gt;&lt;lineCharCount val=&quot;36&quot;/&gt;&lt;lineCharCount val=&quot;37&quot;/&gt;&lt;lineCharCount val=&quot;38&quot;/&gt;&lt;lineCharCount val=&quot;37&quot;/&gt;&lt;lineCharCount val=&quot;38&quot;/&gt;&lt;lineCharCount val=&quot;13&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9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8&quot;/&gt;&lt;lineCharCount val=&quot;32&quot;/&gt;&lt;lineCharCount val=&quot;1&quot;/&gt;&lt;lineCharCount val=&quot;5&quot;/&gt;&lt;lineCharCount val=&quot;5&quot;/&gt;&lt;lineCharCount val=&quot;7&quot;/&gt;&lt;lineCharCount val=&quot;3&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8&quot;/&gt;&lt;lineCharCount val=&quot;32&quot;/&gt;&lt;lineCharCount val=&quot;1&quot;/&gt;&lt;lineCharCount val=&quot;5&quot;/&gt;&lt;lineCharCount val=&quot;5&quot;/&gt;&lt;lineCharCount val=&quot;7&quot;/&gt;&lt;lineCharCount val=&quot;3&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5&quot;/&gt;&lt;lineCharCount val=&quot;4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40&quot;/&gt;&lt;lineCharCount val=&quot;39&quot;/&gt;&lt;lineCharCount val=&quot;13&quot;/&gt;&lt;lineCharCount val=&quot;42&quot;/&gt;&lt;lineCharCount val=&quot;13&quot;/&gt;&lt;lineCharCount val=&quot;40&quot;/&gt;&lt;lineCharCount val=&quot;3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5&quot;/&gt;&lt;lineCharCount val=&quot;4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40&quot;/&gt;&lt;lineCharCount val=&quot;39&quot;/&gt;&lt;lineCharCount val=&quot;13&quot;/&gt;&lt;lineCharCount val=&quot;42&quot;/&gt;&lt;lineCharCount val=&quot;13&quot;/&gt;&lt;lineCharCount val=&quot;40&quot;/&gt;&lt;lineCharCount val=&quot;30&quot;/&gt;&lt;/TableIndex&gt;&lt;/ShapeTextInfo&gt;"/>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26936</TotalTime>
  <Words>5769</Words>
  <Application>Microsoft Office PowerPoint</Application>
  <PresentationFormat>On-screen Show (16:9)</PresentationFormat>
  <Paragraphs>780</Paragraphs>
  <Slides>65</Slides>
  <Notes>65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65</vt:i4>
      </vt:variant>
    </vt:vector>
  </HeadingPairs>
  <TitlesOfParts>
    <vt:vector size="74" baseType="lpstr">
      <vt:lpstr>Monotype Sorts</vt:lpstr>
      <vt:lpstr>Courier New</vt:lpstr>
      <vt:lpstr>Arial</vt:lpstr>
      <vt:lpstr>Times New Roman</vt:lpstr>
      <vt:lpstr>Calibri</vt:lpstr>
      <vt:lpstr>Wingdings</vt:lpstr>
      <vt:lpstr>Calibri Light</vt:lpstr>
      <vt:lpstr>SAS</vt:lpstr>
      <vt:lpstr>1_SAS</vt:lpstr>
      <vt:lpstr>Lesson 1: Essentials</vt:lpstr>
      <vt:lpstr>Lesson 1: Essentials</vt:lpstr>
      <vt:lpstr>SAS Programming Language</vt:lpstr>
      <vt:lpstr>SAS Programming Process</vt:lpstr>
      <vt:lpstr>SAS Programming Process</vt:lpstr>
      <vt:lpstr>SAS Programming Process</vt:lpstr>
      <vt:lpstr>SAS Programming Process</vt:lpstr>
      <vt:lpstr>Discussion</vt:lpstr>
      <vt:lpstr>Data Used in This Course</vt:lpstr>
      <vt:lpstr>Practicing in This Course</vt:lpstr>
      <vt:lpstr>Choosing a Practice Level</vt:lpstr>
      <vt:lpstr>Lesson 1: Essentials</vt:lpstr>
      <vt:lpstr>SAS Programming Interfaces</vt:lpstr>
      <vt:lpstr>SAS Programming Interfaces</vt:lpstr>
      <vt:lpstr>Submitting a SAS Program in SAS Enterprise Guide and SAS Studio</vt:lpstr>
      <vt:lpstr>1.01 Multiple Answer Question</vt:lpstr>
      <vt:lpstr>Practice</vt:lpstr>
      <vt:lpstr>Accessing the Course Files</vt:lpstr>
      <vt:lpstr>Accessing the Course Files</vt:lpstr>
      <vt:lpstr>Creating the Course Data</vt:lpstr>
      <vt:lpstr>1.02 Activity (Required)</vt:lpstr>
      <vt:lpstr>1.02 Activity – Correct Answer</vt:lpstr>
      <vt:lpstr>Lesson 1: Essentials</vt:lpstr>
      <vt:lpstr>SAS Program Structure</vt:lpstr>
      <vt:lpstr>SAS Program Structure</vt:lpstr>
      <vt:lpstr>SAS Program Structure</vt:lpstr>
      <vt:lpstr>SAS Program Structure</vt:lpstr>
      <vt:lpstr>SAS Program Structure</vt:lpstr>
      <vt:lpstr>SAS Program Structure</vt:lpstr>
      <vt:lpstr>SAS Statement Syntax</vt:lpstr>
      <vt:lpstr>Global Statements</vt:lpstr>
      <vt:lpstr>1.03 Activity</vt:lpstr>
      <vt:lpstr>1.03 Activity – Correct Answer</vt:lpstr>
      <vt:lpstr>SAS Program Syntax: Format</vt:lpstr>
      <vt:lpstr>SAS Program Syntax: Case</vt:lpstr>
      <vt:lpstr>SAS Program Syntax: Comments</vt:lpstr>
      <vt:lpstr>Understanding SAS Program Syntax</vt:lpstr>
      <vt:lpstr>Finding and Resolving Syntax Errors</vt:lpstr>
      <vt:lpstr>Finding and Resolving Syntax Errors</vt:lpstr>
      <vt:lpstr>1.04 Activity</vt:lpstr>
      <vt:lpstr>1.04 Activity – Correct Answer</vt:lpstr>
      <vt:lpstr>Extending Your Learning</vt:lpstr>
      <vt:lpstr>Beyond SAS Programming 1</vt:lpstr>
      <vt:lpstr>Beyond SAS Programming 1</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Stacey Syphus</dc:creator>
  <cp:lastModifiedBy>Deborah Bayo</cp:lastModifiedBy>
  <cp:revision>559</cp:revision>
  <dcterms:created xsi:type="dcterms:W3CDTF">2017-11-13T22:30:39Z</dcterms:created>
  <dcterms:modified xsi:type="dcterms:W3CDTF">2020-03-25T17:57:55Z</dcterms:modified>
</cp:coreProperties>
</file>