
<file path=[Content_Types].xml><?xml version="1.0" encoding="utf-8"?>
<Types xmlns="http://schemas.openxmlformats.org/package/2006/content-types">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notesSlides/notesSlide5.xml" ContentType="application/vnd.openxmlformats-officedocument.presentationml.notesSlide+xml"/>
  <Override PartName="/ppt/tags/tag6.xml" ContentType="application/vnd.openxmlformats-officedocument.presentationml.tags+xml"/>
  <Override PartName="/ppt/notesSlides/notesSlide6.xml" ContentType="application/vnd.openxmlformats-officedocument.presentationml.notesSlide+xml"/>
  <Override PartName="/ppt/tags/tag7.xml" ContentType="application/vnd.openxmlformats-officedocument.presentationml.tags+xml"/>
  <Override PartName="/ppt/notesSlides/notesSlide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9.xml" ContentType="application/vnd.openxmlformats-officedocument.presentationml.notesSlide+xml"/>
  <Override PartName="/ppt/tags/tag12.xml" ContentType="application/vnd.openxmlformats-officedocument.presentationml.tags+xml"/>
  <Override PartName="/ppt/tags/tag13.xml" ContentType="application/vnd.openxmlformats-officedocument.presentationml.tags+xml"/>
  <Override PartName="/ppt/notesSlides/notesSlide10.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1.xml" ContentType="application/vnd.openxmlformats-officedocument.presentationml.notesSlide+xml"/>
  <Override PartName="/ppt/tags/tag16.xml" ContentType="application/vnd.openxmlformats-officedocument.presentationml.tags+xml"/>
  <Override PartName="/ppt/tags/tag17.xml" ContentType="application/vnd.openxmlformats-officedocument.presentationml.tags+xml"/>
  <Override PartName="/ppt/notesSlides/notesSlide12.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notesSlides/notesSlide13.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14.xml" ContentType="application/vnd.openxmlformats-officedocument.presentationml.notesSlide+xml"/>
  <Override PartName="/ppt/tags/tag22.xml" ContentType="application/vnd.openxmlformats-officedocument.presentationml.tags+xml"/>
  <Override PartName="/ppt/tags/tag23.xml" ContentType="application/vnd.openxmlformats-officedocument.presentationml.tags+xml"/>
  <Override PartName="/ppt/notesSlides/notesSlide15.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notesSlides/notesSlide23.xml" ContentType="application/vnd.openxmlformats-officedocument.presentationml.notesSlide+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notesSlides/notesSlide24.xml" ContentType="application/vnd.openxmlformats-officedocument.presentationml.notesSlide+xml"/>
  <Override PartName="/ppt/tags/tag39.xml" ContentType="application/vnd.openxmlformats-officedocument.presentationml.tags+xml"/>
  <Override PartName="/ppt/tags/tag40.xml" ContentType="application/vnd.openxmlformats-officedocument.presentationml.tags+xml"/>
  <Override PartName="/ppt/notesSlides/notesSlide25.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notesSlides/notesSlide26.xml" ContentType="application/vnd.openxmlformats-officedocument.presentationml.notesSlide+xml"/>
  <Override PartName="/ppt/tags/tag43.xml" ContentType="application/vnd.openxmlformats-officedocument.presentationml.tags+xml"/>
  <Override PartName="/ppt/tags/tag44.xml" ContentType="application/vnd.openxmlformats-officedocument.presentationml.tags+xml"/>
  <Override PartName="/ppt/notesSlides/notesSlide27.xml" ContentType="application/vnd.openxmlformats-officedocument.presentationml.notesSlide+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notesSlides/notesSlide28.xml" ContentType="application/vnd.openxmlformats-officedocument.presentationml.notesSlide+xml"/>
  <Override PartName="/ppt/tags/tag50.xml" ContentType="application/vnd.openxmlformats-officedocument.presentationml.tags+xml"/>
  <Override PartName="/ppt/notesSlides/notesSlide29.xml" ContentType="application/vnd.openxmlformats-officedocument.presentationml.notesSlide+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notesSlides/notesSlide30.xml" ContentType="application/vnd.openxmlformats-officedocument.presentationml.notesSlide+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notesSlides/notesSlide33.xml" ContentType="application/vnd.openxmlformats-officedocument.presentationml.notesSlide+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notesSlides/notesSlide34.xml" ContentType="application/vnd.openxmlformats-officedocument.presentationml.notesSlide+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35.xml" ContentType="application/vnd.openxmlformats-officedocument.presentationml.notesSlid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83.xml" ContentType="application/vnd.openxmlformats-officedocument.presentationml.tags+xml"/>
  <Override PartName="/ppt/tags/tag84.xml" ContentType="application/vnd.openxmlformats-officedocument.presentationml.tags+xml"/>
  <Override PartName="/ppt/notesSlides/notesSlide38.xml" ContentType="application/vnd.openxmlformats-officedocument.presentationml.notesSlide+xml"/>
  <Override PartName="/ppt/tags/tag85.xml" ContentType="application/vnd.openxmlformats-officedocument.presentationml.tags+xml"/>
  <Override PartName="/ppt/notesSlides/notesSlide39.xml" ContentType="application/vnd.openxmlformats-officedocument.presentationml.notesSlide+xml"/>
  <Override PartName="/ppt/tags/tag86.xml" ContentType="application/vnd.openxmlformats-officedocument.presentationml.tags+xml"/>
  <Override PartName="/ppt/notesSlides/notesSlide40.xml" ContentType="application/vnd.openxmlformats-officedocument.presentationml.notesSlide+xml"/>
  <Override PartName="/ppt/tags/tag87.xml" ContentType="application/vnd.openxmlformats-officedocument.presentationml.tags+xml"/>
  <Override PartName="/ppt/notesSlides/notesSlide41.xml" ContentType="application/vnd.openxmlformats-officedocument.presentationml.notesSlide+xml"/>
  <Override PartName="/ppt/tags/tag88.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tags/tag89.xml" ContentType="application/vnd.openxmlformats-officedocument.presentationml.tags+xml"/>
  <Override PartName="/ppt/tags/tag90.xml" ContentType="application/vnd.openxmlformats-officedocument.presentationml.tags+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91.xml" ContentType="application/vnd.openxmlformats-officedocument.presentationml.tags+xml"/>
  <Override PartName="/ppt/notesSlides/notesSlide46.xml" ContentType="application/vnd.openxmlformats-officedocument.presentationml.notesSlide+xml"/>
  <Override PartName="/ppt/tags/tag92.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notesSlides/notesSlide49.xml" ContentType="application/vnd.openxmlformats-officedocument.presentationml.notesSlide+xml"/>
  <Override PartName="/ppt/tags/tag99.xml" ContentType="application/vnd.openxmlformats-officedocument.presentationml.tags+xml"/>
  <Override PartName="/ppt/tags/tag100.xml" ContentType="application/vnd.openxmlformats-officedocument.presentationml.tags+xml"/>
  <Override PartName="/ppt/notesSlides/notesSlide50.xml" ContentType="application/vnd.openxmlformats-officedocument.presentationml.notesSlide+xml"/>
  <Override PartName="/ppt/tags/tag101.xml" ContentType="application/vnd.openxmlformats-officedocument.presentationml.tags+xml"/>
  <Override PartName="/ppt/notesSlides/notesSlide5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notesSlides/notesSlide52.xml" ContentType="application/vnd.openxmlformats-officedocument.presentationml.notesSlide+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notesSlides/notesSlide53.xml" ContentType="application/vnd.openxmlformats-officedocument.presentationml.notesSlide+xml"/>
  <Override PartName="/ppt/tags/tag108.xml" ContentType="application/vnd.openxmlformats-officedocument.presentationml.tags+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tags/tag109.xml" ContentType="application/vnd.openxmlformats-officedocument.presentationml.tags+xml"/>
  <Override PartName="/ppt/notesSlides/notesSlide56.xml" ContentType="application/vnd.openxmlformats-officedocument.presentationml.notesSlide+xml"/>
  <Override PartName="/ppt/tags/tag110.xml" ContentType="application/vnd.openxmlformats-officedocument.presentationml.tags+xml"/>
  <Override PartName="/ppt/tags/tag111.xml" ContentType="application/vnd.openxmlformats-officedocument.presentationml.tags+xml"/>
  <Override PartName="/ppt/notesSlides/notesSlide57.xml" ContentType="application/vnd.openxmlformats-officedocument.presentationml.notesSlide+xml"/>
  <Override PartName="/ppt/tags/tag112.xml" ContentType="application/vnd.openxmlformats-officedocument.presentationml.tags+xml"/>
  <Override PartName="/ppt/tags/tag113.xml" ContentType="application/vnd.openxmlformats-officedocument.presentationml.tags+xml"/>
  <Override PartName="/ppt/notesSlides/notesSlide58.xml" ContentType="application/vnd.openxmlformats-officedocument.presentationml.notesSlide+xml"/>
  <Override PartName="/ppt/tags/tag114.xml" ContentType="application/vnd.openxmlformats-officedocument.presentationml.tags+xml"/>
  <Override PartName="/ppt/tags/tag115.xml" ContentType="application/vnd.openxmlformats-officedocument.presentationml.tags+xml"/>
  <Override PartName="/ppt/notesSlides/notesSlide59.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60.xml" ContentType="application/vnd.openxmlformats-officedocument.presentationml.notesSlide+xml"/>
  <Override PartName="/ppt/tags/tag118.xml" ContentType="application/vnd.openxmlformats-officedocument.presentationml.tags+xml"/>
  <Override PartName="/ppt/tags/tag119.xml" ContentType="application/vnd.openxmlformats-officedocument.presentationml.tags+xml"/>
  <Override PartName="/ppt/notesSlides/notesSlide61.xml" ContentType="application/vnd.openxmlformats-officedocument.presentationml.notesSlide+xml"/>
  <Override PartName="/ppt/tags/tag120.xml" ContentType="application/vnd.openxmlformats-officedocument.presentationml.tags+xml"/>
  <Override PartName="/ppt/notesSlides/notesSlide62.xml" ContentType="application/vnd.openxmlformats-officedocument.presentationml.notesSlide+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63.xml" ContentType="application/vnd.openxmlformats-officedocument.presentationml.notesSlide+xml"/>
  <Override PartName="/ppt/tags/tag126.xml" ContentType="application/vnd.openxmlformats-officedocument.presentationml.tags+xml"/>
  <Override PartName="/ppt/notesSlides/notesSlide64.xml" ContentType="application/vnd.openxmlformats-officedocument.presentationml.notesSlide+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notesSlides/notesSlide65.xml" ContentType="application/vnd.openxmlformats-officedocument.presentationml.notesSlide+xml"/>
  <Override PartName="/ppt/tags/tag133.xml" ContentType="application/vnd.openxmlformats-officedocument.presentationml.tags+xml"/>
  <Override PartName="/ppt/tags/tag134.xml" ContentType="application/vnd.openxmlformats-officedocument.presentationml.tags+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tags/tag135.xml" ContentType="application/vnd.openxmlformats-officedocument.presentationml.tags+xml"/>
  <Override PartName="/ppt/notesSlides/notesSlide68.xml" ContentType="application/vnd.openxmlformats-officedocument.presentationml.notesSlide+xml"/>
  <Override PartName="/ppt/tags/tag136.xml" ContentType="application/vnd.openxmlformats-officedocument.presentationml.tags+xml"/>
  <Override PartName="/ppt/notesSlides/notesSlide69.xml" ContentType="application/vnd.openxmlformats-officedocument.presentationml.notesSlide+xml"/>
  <Override PartName="/ppt/tags/tag137.xml" ContentType="application/vnd.openxmlformats-officedocument.presentationml.tags+xml"/>
  <Override PartName="/ppt/notesSlides/notesSlide70.xml" ContentType="application/vnd.openxmlformats-officedocument.presentationml.notesSlide+xml"/>
  <Override PartName="/ppt/tags/tag138.xml" ContentType="application/vnd.openxmlformats-officedocument.presentationml.tags+xml"/>
  <Override PartName="/ppt/tags/tag139.xml" ContentType="application/vnd.openxmlformats-officedocument.presentationml.tags+xml"/>
  <Override PartName="/ppt/notesSlides/notesSlide71.xml" ContentType="application/vnd.openxmlformats-officedocument.presentationml.notesSlide+xml"/>
  <Override PartName="/ppt/tags/tag140.xml" ContentType="application/vnd.openxmlformats-officedocument.presentationml.tags+xml"/>
  <Override PartName="/ppt/notesSlides/notesSlide72.xml" ContentType="application/vnd.openxmlformats-officedocument.presentationml.notesSlide+xml"/>
  <Override PartName="/ppt/tags/tag141.xml" ContentType="application/vnd.openxmlformats-officedocument.presentationml.tags+xml"/>
  <Override PartName="/ppt/tags/tag142.xml" ContentType="application/vnd.openxmlformats-officedocument.presentationml.tags+xml"/>
  <Override PartName="/ppt/notesSlides/notesSlide73.xml" ContentType="application/vnd.openxmlformats-officedocument.presentationml.notesSlide+xml"/>
  <Override PartName="/ppt/tags/tag143.xml" ContentType="application/vnd.openxmlformats-officedocument.presentationml.tags+xml"/>
  <Override PartName="/ppt/notesSlides/notesSlide74.xml" ContentType="application/vnd.openxmlformats-officedocument.presentationml.notesSlide+xml"/>
  <Override PartName="/ppt/tags/tag144.xml" ContentType="application/vnd.openxmlformats-officedocument.presentationml.tags+xml"/>
  <Override PartName="/ppt/tags/tag145.xml" ContentType="application/vnd.openxmlformats-officedocument.presentationml.tags+xml"/>
  <Override PartName="/ppt/notesSlides/notesSlide75.xml" ContentType="application/vnd.openxmlformats-officedocument.presentationml.notesSlide+xml"/>
  <Override PartName="/ppt/tags/tag146.xml" ContentType="application/vnd.openxmlformats-officedocument.presentationml.tags+xml"/>
  <Override PartName="/ppt/tags/tag147.xml" ContentType="application/vnd.openxmlformats-officedocument.presentationml.tags+xml"/>
  <Override PartName="/ppt/notesSlides/notesSlide76.xml" ContentType="application/vnd.openxmlformats-officedocument.presentationml.notesSlide+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notesSlides/notesSlide77.xml" ContentType="application/vnd.openxmlformats-officedocument.presentationml.notesSlide+xml"/>
  <Override PartName="/ppt/tags/tag151.xml" ContentType="application/vnd.openxmlformats-officedocument.presentationml.tags+xml"/>
  <Override PartName="/ppt/tags/tag152.xml" ContentType="application/vnd.openxmlformats-officedocument.presentationml.tags+xml"/>
  <Override PartName="/ppt/notesSlides/notesSlide78.xml" ContentType="application/vnd.openxmlformats-officedocument.presentationml.notesSlide+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notesSlides/notesSlide79.xml" ContentType="application/vnd.openxmlformats-officedocument.presentationml.notesSlide+xml"/>
  <Override PartName="/ppt/tags/tag156.xml" ContentType="application/vnd.openxmlformats-officedocument.presentationml.tags+xml"/>
  <Override PartName="/ppt/notesSlides/notesSlide80.xml" ContentType="application/vnd.openxmlformats-officedocument.presentationml.notesSlide+xml"/>
  <Override PartName="/ppt/tags/tag157.xml" ContentType="application/vnd.openxmlformats-officedocument.presentationml.tags+xml"/>
  <Override PartName="/ppt/tags/tag158.xml" ContentType="application/vnd.openxmlformats-officedocument.presentationml.tags+xml"/>
  <Override PartName="/ppt/notesSlides/notesSlide81.xml" ContentType="application/vnd.openxmlformats-officedocument.presentationml.notesSlide+xml"/>
  <Override PartName="/ppt/tags/tag159.xml" ContentType="application/vnd.openxmlformats-officedocument.presentationml.tags+xml"/>
  <Override PartName="/ppt/notesSlides/notesSlide82.xml" ContentType="application/vnd.openxmlformats-officedocument.presentationml.notesSlide+xml"/>
  <Override PartName="/ppt/tags/tag160.xml" ContentType="application/vnd.openxmlformats-officedocument.presentationml.tags+xml"/>
  <Override PartName="/ppt/tags/tag161.xml" ContentType="application/vnd.openxmlformats-officedocument.presentationml.tags+xml"/>
  <Override PartName="/ppt/notesSlides/notesSlide83.xml" ContentType="application/vnd.openxmlformats-officedocument.presentationml.notesSlide+xml"/>
  <Override PartName="/ppt/tags/tag162.xml" ContentType="application/vnd.openxmlformats-officedocument.presentationml.tags+xml"/>
  <Override PartName="/ppt/notesSlides/notesSlide84.xml" ContentType="application/vnd.openxmlformats-officedocument.presentationml.notesSlide+xml"/>
  <Override PartName="/ppt/tags/tag163.xml" ContentType="application/vnd.openxmlformats-officedocument.presentationml.tags+xml"/>
  <Override PartName="/ppt/tags/tag164.xml" ContentType="application/vnd.openxmlformats-officedocument.presentationml.tags+xml"/>
  <Override PartName="/ppt/notesSlides/notesSlide85.xml" ContentType="application/vnd.openxmlformats-officedocument.presentationml.notesSlide+xml"/>
  <Override PartName="/ppt/tags/tag165.xml" ContentType="application/vnd.openxmlformats-officedocument.presentationml.tags+xml"/>
  <Override PartName="/ppt/notesSlides/notesSlide86.xml" ContentType="application/vnd.openxmlformats-officedocument.presentationml.notesSlide+xml"/>
  <Override PartName="/ppt/tags/tag166.xml" ContentType="application/vnd.openxmlformats-officedocument.presentationml.tags+xml"/>
  <Override PartName="/ppt/tags/tag167.xml" ContentType="application/vnd.openxmlformats-officedocument.presentationml.tags+xml"/>
  <Override PartName="/ppt/notesSlides/notesSlide87.xml" ContentType="application/vnd.openxmlformats-officedocument.presentationml.notesSlide+xml"/>
  <Override PartName="/ppt/tags/tag168.xml" ContentType="application/vnd.openxmlformats-officedocument.presentationml.tags+xml"/>
  <Override PartName="/ppt/notesSlides/notesSlide88.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notesSlides/notesSlide8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7218" r:id="rId1"/>
    <p:sldMasterId id="2147487241" r:id="rId2"/>
  </p:sldMasterIdLst>
  <p:notesMasterIdLst>
    <p:notesMasterId r:id="rId92"/>
  </p:notesMasterIdLst>
  <p:handoutMasterIdLst>
    <p:handoutMasterId r:id="rId93"/>
  </p:handoutMasterIdLst>
  <p:sldIdLst>
    <p:sldId id="341" r:id="rId3"/>
    <p:sldId id="393" r:id="rId4"/>
    <p:sldId id="339" r:id="rId5"/>
    <p:sldId id="324" r:id="rId6"/>
    <p:sldId id="269" r:id="rId7"/>
    <p:sldId id="405" r:id="rId8"/>
    <p:sldId id="408" r:id="rId9"/>
    <p:sldId id="409" r:id="rId10"/>
    <p:sldId id="270" r:id="rId11"/>
    <p:sldId id="267" r:id="rId12"/>
    <p:sldId id="272" r:id="rId13"/>
    <p:sldId id="268" r:id="rId14"/>
    <p:sldId id="273" r:id="rId15"/>
    <p:sldId id="266" r:id="rId16"/>
    <p:sldId id="271" r:id="rId17"/>
    <p:sldId id="274" r:id="rId18"/>
    <p:sldId id="275" r:id="rId19"/>
    <p:sldId id="392" r:id="rId20"/>
    <p:sldId id="276" r:id="rId21"/>
    <p:sldId id="438" r:id="rId22"/>
    <p:sldId id="412" r:id="rId23"/>
    <p:sldId id="401" r:id="rId24"/>
    <p:sldId id="279" r:id="rId25"/>
    <p:sldId id="287" r:id="rId26"/>
    <p:sldId id="281" r:id="rId27"/>
    <p:sldId id="288" r:id="rId28"/>
    <p:sldId id="291" r:id="rId29"/>
    <p:sldId id="294" r:id="rId30"/>
    <p:sldId id="410" r:id="rId31"/>
    <p:sldId id="411" r:id="rId32"/>
    <p:sldId id="414" r:id="rId33"/>
    <p:sldId id="402" r:id="rId34"/>
    <p:sldId id="371" r:id="rId35"/>
    <p:sldId id="415" r:id="rId36"/>
    <p:sldId id="398" r:id="rId37"/>
    <p:sldId id="403" r:id="rId38"/>
    <p:sldId id="362" r:id="rId39"/>
    <p:sldId id="417" r:id="rId40"/>
    <p:sldId id="378" r:id="rId41"/>
    <p:sldId id="379" r:id="rId42"/>
    <p:sldId id="296" r:id="rId43"/>
    <p:sldId id="391" r:id="rId44"/>
    <p:sldId id="346" r:id="rId45"/>
    <p:sldId id="298" r:id="rId46"/>
    <p:sldId id="299" r:id="rId47"/>
    <p:sldId id="382" r:id="rId48"/>
    <p:sldId id="383" r:id="rId49"/>
    <p:sldId id="331" r:id="rId50"/>
    <p:sldId id="301" r:id="rId51"/>
    <p:sldId id="302" r:id="rId52"/>
    <p:sldId id="384" r:id="rId53"/>
    <p:sldId id="385" r:id="rId54"/>
    <p:sldId id="440" r:id="rId55"/>
    <p:sldId id="390" r:id="rId56"/>
    <p:sldId id="332" r:id="rId57"/>
    <p:sldId id="307" r:id="rId58"/>
    <p:sldId id="308" r:id="rId59"/>
    <p:sldId id="309" r:id="rId60"/>
    <p:sldId id="310" r:id="rId61"/>
    <p:sldId id="386" r:id="rId62"/>
    <p:sldId id="387" r:id="rId63"/>
    <p:sldId id="311" r:id="rId64"/>
    <p:sldId id="369" r:id="rId65"/>
    <p:sldId id="318" r:id="rId66"/>
    <p:sldId id="320" r:id="rId67"/>
    <p:sldId id="323" r:id="rId68"/>
    <p:sldId id="416" r:id="rId69"/>
    <p:sldId id="340" r:id="rId70"/>
    <p:sldId id="439" r:id="rId71"/>
    <p:sldId id="418" r:id="rId72"/>
    <p:sldId id="428" r:id="rId73"/>
    <p:sldId id="419" r:id="rId74"/>
    <p:sldId id="429" r:id="rId75"/>
    <p:sldId id="420" r:id="rId76"/>
    <p:sldId id="430" r:id="rId77"/>
    <p:sldId id="421" r:id="rId78"/>
    <p:sldId id="431" r:id="rId79"/>
    <p:sldId id="422" r:id="rId80"/>
    <p:sldId id="432" r:id="rId81"/>
    <p:sldId id="423" r:id="rId82"/>
    <p:sldId id="433" r:id="rId83"/>
    <p:sldId id="424" r:id="rId84"/>
    <p:sldId id="434" r:id="rId85"/>
    <p:sldId id="425" r:id="rId86"/>
    <p:sldId id="435" r:id="rId87"/>
    <p:sldId id="426" r:id="rId88"/>
    <p:sldId id="436" r:id="rId89"/>
    <p:sldId id="427" r:id="rId90"/>
    <p:sldId id="437" r:id="rId91"/>
  </p:sldIdLst>
  <p:sldSz cx="9144000" cy="5143500" type="screen16x9"/>
  <p:notesSz cx="6858000" cy="9144000"/>
  <p:embeddedFontLst>
    <p:embeddedFont>
      <p:font typeface="Calibri" panose="020F0502020204030204" pitchFamily="34" charset="0"/>
      <p:regular r:id="rId94"/>
      <p:bold r:id="rId95"/>
      <p:italic r:id="rId96"/>
      <p:boldItalic r:id="rId97"/>
    </p:embeddedFont>
    <p:embeddedFont>
      <p:font typeface="Calibri Light" panose="020F0302020204030204" pitchFamily="34" charset="0"/>
      <p:regular r:id="rId98"/>
      <p:italic r:id="rId99"/>
    </p:embeddedFont>
    <p:embeddedFont>
      <p:font typeface="SAS Monospace" panose="020B0609020202020204" pitchFamily="49" charset="0"/>
      <p:regular r:id="rId100"/>
    </p:embeddedFont>
  </p:embeddedFontLst>
  <p:custDataLst>
    <p:tags r:id="rId10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2880" userDrawn="1">
          <p15:clr>
            <a:srgbClr val="A4A3A4"/>
          </p15:clr>
        </p15:guide>
        <p15:guide id="2" pos="240" userDrawn="1">
          <p15:clr>
            <a:srgbClr val="A4A3A4"/>
          </p15:clr>
        </p15:guide>
        <p15:guide id="3" orient="horz" pos="1620" userDrawn="1">
          <p15:clr>
            <a:srgbClr val="A4A3A4"/>
          </p15:clr>
        </p15:guide>
        <p15:guide id="4" pos="5376"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eth Hardin" initials="BH" lastIdx="44" clrIdx="0">
    <p:extLst>
      <p:ext uri="{19B8F6BF-5375-455C-9EA6-DF929625EA0E}">
        <p15:presenceInfo xmlns:p15="http://schemas.microsoft.com/office/powerpoint/2012/main" userId="S-1-5-21-98583002-1947013824-37170099-4479" providerId="AD"/>
      </p:ext>
    </p:extLst>
  </p:cmAuthor>
  <p:cmAuthor id="2" name="Stacey Syphus" initials="SS" lastIdx="31" clrIdx="1">
    <p:extLst>
      <p:ext uri="{19B8F6BF-5375-455C-9EA6-DF929625EA0E}">
        <p15:presenceInfo xmlns:p15="http://schemas.microsoft.com/office/powerpoint/2012/main" userId="S-1-5-21-98583002-1947013824-37170099-32813" providerId="AD"/>
      </p:ext>
    </p:extLst>
  </p:cmAuthor>
  <p:cmAuthor id="3" name="Stacey Syphus" initials="SS [2]" lastIdx="4" clrIdx="2">
    <p:extLst>
      <p:ext uri="{19B8F6BF-5375-455C-9EA6-DF929625EA0E}">
        <p15:presenceInfo xmlns:p15="http://schemas.microsoft.com/office/powerpoint/2012/main" userId="S::Stacey.Syphus@sas.com::5fa02ba5-b727-404d-9d61-51b0477b7a8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708D1F"/>
    <a:srgbClr val="627B1B"/>
    <a:srgbClr val="4B7C1A"/>
    <a:srgbClr val="85A725"/>
    <a:srgbClr val="9EC62C"/>
    <a:srgbClr val="D9D9D9"/>
    <a:srgbClr val="08649C"/>
    <a:srgbClr val="19BBB7"/>
    <a:srgbClr val="294665"/>
    <a:srgbClr val="1F34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332" autoAdjust="0"/>
    <p:restoredTop sz="82661" autoAdjust="0"/>
  </p:normalViewPr>
  <p:slideViewPr>
    <p:cSldViewPr snapToGrid="0">
      <p:cViewPr varScale="1">
        <p:scale>
          <a:sx n="137" d="100"/>
          <a:sy n="137" d="100"/>
        </p:scale>
        <p:origin x="468" y="120"/>
      </p:cViewPr>
      <p:guideLst>
        <p:guide pos="2880"/>
        <p:guide pos="240"/>
        <p:guide orient="horz" pos="1620"/>
        <p:guide pos="5376"/>
      </p:guideLst>
    </p:cSldViewPr>
  </p:slideViewPr>
  <p:notesTextViewPr>
    <p:cViewPr>
      <p:scale>
        <a:sx n="1" d="1"/>
        <a:sy n="1" d="1"/>
      </p:scale>
      <p:origin x="0" y="0"/>
    </p:cViewPr>
  </p:notesTextViewPr>
  <p:sorterViewPr>
    <p:cViewPr varScale="1">
      <p:scale>
        <a:sx n="1" d="1"/>
        <a:sy n="1" d="1"/>
      </p:scale>
      <p:origin x="0" y="-4038"/>
    </p:cViewPr>
  </p:sorterViewPr>
  <p:notesViewPr>
    <p:cSldViewPr snapToGrid="0">
      <p:cViewPr varScale="1">
        <p:scale>
          <a:sx n="60" d="100"/>
          <a:sy n="60" d="100"/>
        </p:scale>
        <p:origin x="1782" y="72"/>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slide" Target="slides/slide72.xml"/><Relationship Id="rId79" Type="http://schemas.openxmlformats.org/officeDocument/2006/relationships/slide" Target="slides/slide77.xml"/><Relationship Id="rId87" Type="http://schemas.openxmlformats.org/officeDocument/2006/relationships/slide" Target="slides/slide85.xml"/><Relationship Id="rId102" Type="http://schemas.openxmlformats.org/officeDocument/2006/relationships/commentAuthors" Target="commentAuthors.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slide" Target="slides/slide80.xml"/><Relationship Id="rId90" Type="http://schemas.openxmlformats.org/officeDocument/2006/relationships/slide" Target="slides/slide88.xml"/><Relationship Id="rId95" Type="http://schemas.openxmlformats.org/officeDocument/2006/relationships/font" Target="fonts/font2.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100" Type="http://schemas.openxmlformats.org/officeDocument/2006/relationships/font" Target="fonts/font7.fntdata"/><Relationship Id="rId105"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slide" Target="slides/slide83.xml"/><Relationship Id="rId93" Type="http://schemas.openxmlformats.org/officeDocument/2006/relationships/handoutMaster" Target="handoutMasters/handoutMaster1.xml"/><Relationship Id="rId98" Type="http://schemas.openxmlformats.org/officeDocument/2006/relationships/font" Target="fonts/font5.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103" Type="http://schemas.openxmlformats.org/officeDocument/2006/relationships/presProps" Target="pres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font" Target="fonts/font1.fntdata"/><Relationship Id="rId99" Type="http://schemas.openxmlformats.org/officeDocument/2006/relationships/font" Target="fonts/font6.fntdata"/><Relationship Id="rId101" Type="http://schemas.openxmlformats.org/officeDocument/2006/relationships/tags" Target="tags/tag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font" Target="fonts/font4.fntdata"/><Relationship Id="rId10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1FEBF8-C4AB-4C60-988D-092866A671FE}" type="doc">
      <dgm:prSet loTypeId="urn:microsoft.com/office/officeart/2005/8/layout/hProcess9" loCatId="process" qsTypeId="urn:microsoft.com/office/officeart/2005/8/quickstyle/simple2" qsCatId="simple" csTypeId="urn:microsoft.com/office/officeart/2005/8/colors/accent0_3" csCatId="mainScheme" phldr="1"/>
      <dgm:spPr/>
    </dgm:pt>
    <dgm:pt modelId="{9E473702-D596-419A-89E2-0657991355AE}">
      <dgm:prSet phldrT="[Text]"/>
      <dgm:spPr>
        <a:solidFill>
          <a:schemeClr val="accent3"/>
        </a:solidFill>
        <a:ln>
          <a:solidFill>
            <a:schemeClr val="bg1"/>
          </a:solidFill>
        </a:ln>
      </dgm:spPr>
      <dgm:t>
        <a:bodyPr/>
        <a:lstStyle/>
        <a:p>
          <a:r>
            <a:rPr lang="en-US" dirty="0"/>
            <a:t>Access</a:t>
          </a:r>
          <a:br>
            <a:rPr lang="en-US" dirty="0"/>
          </a:br>
          <a:r>
            <a:rPr lang="en-US" dirty="0"/>
            <a:t>data</a:t>
          </a:r>
        </a:p>
      </dgm:t>
    </dgm:pt>
    <dgm:pt modelId="{676598DD-7DA2-4BFD-A494-81EAB3A6CFE4}" type="parTrans" cxnId="{04D63B8B-3E56-4362-A849-AA2C7BF1DAF4}">
      <dgm:prSet/>
      <dgm:spPr/>
      <dgm:t>
        <a:bodyPr/>
        <a:lstStyle/>
        <a:p>
          <a:endParaRPr lang="en-US"/>
        </a:p>
      </dgm:t>
    </dgm:pt>
    <dgm:pt modelId="{91435A28-9AD3-4FE2-A23C-94F64D67056D}" type="sibTrans" cxnId="{04D63B8B-3E56-4362-A849-AA2C7BF1DAF4}">
      <dgm:prSet/>
      <dgm:spPr/>
      <dgm:t>
        <a:bodyPr/>
        <a:lstStyle/>
        <a:p>
          <a:endParaRPr lang="en-US"/>
        </a:p>
      </dgm:t>
    </dgm:pt>
    <dgm:pt modelId="{FCFF1DB9-239E-41BF-9C78-DC9DAEBE53D9}">
      <dgm:prSet phldrT="[Text]" custT="1"/>
      <dgm:spPr>
        <a:solidFill>
          <a:schemeClr val="accent4"/>
        </a:solidFill>
        <a:ln>
          <a:solidFill>
            <a:schemeClr val="bg1"/>
          </a:solidFill>
        </a:ln>
      </dgm:spPr>
      <dgm:t>
        <a:bodyPr/>
        <a:lstStyle/>
        <a:p>
          <a:r>
            <a:rPr lang="en-US" sz="2300" b="1" dirty="0"/>
            <a:t>Explore</a:t>
          </a:r>
          <a:br>
            <a:rPr lang="en-US" sz="2300" b="1" dirty="0"/>
          </a:br>
          <a:r>
            <a:rPr lang="en-US" sz="2300" b="1" dirty="0"/>
            <a:t>data</a:t>
          </a:r>
        </a:p>
      </dgm:t>
    </dgm:pt>
    <dgm:pt modelId="{6DE9894B-F7CA-4EA3-9BC3-3479AA69A709}" type="parTrans" cxnId="{FCDED2C3-B0A6-4B06-AE7E-9DC11C8E996A}">
      <dgm:prSet/>
      <dgm:spPr/>
      <dgm:t>
        <a:bodyPr/>
        <a:lstStyle/>
        <a:p>
          <a:endParaRPr lang="en-US"/>
        </a:p>
      </dgm:t>
    </dgm:pt>
    <dgm:pt modelId="{1358A9B3-B77D-4398-B1C4-E33D7AB7FCFB}" type="sibTrans" cxnId="{FCDED2C3-B0A6-4B06-AE7E-9DC11C8E996A}">
      <dgm:prSet/>
      <dgm:spPr/>
      <dgm:t>
        <a:bodyPr/>
        <a:lstStyle/>
        <a:p>
          <a:endParaRPr lang="en-US"/>
        </a:p>
      </dgm:t>
    </dgm:pt>
    <dgm:pt modelId="{44C35102-47B8-40EF-B8C8-47203D1B4331}">
      <dgm:prSet phldrT="[Text]"/>
      <dgm:spPr>
        <a:ln>
          <a:solidFill>
            <a:schemeClr val="bg1"/>
          </a:solidFill>
        </a:ln>
      </dgm:spPr>
      <dgm:t>
        <a:bodyPr/>
        <a:lstStyle/>
        <a:p>
          <a:r>
            <a:rPr lang="en-US" dirty="0"/>
            <a:t>Prepare data</a:t>
          </a:r>
        </a:p>
      </dgm:t>
    </dgm:pt>
    <dgm:pt modelId="{0DA8B735-4DA2-43B4-88E9-D4CABAD80597}" type="parTrans" cxnId="{74577F2A-66D8-4AA9-BEC9-DE1BC7B92880}">
      <dgm:prSet/>
      <dgm:spPr/>
      <dgm:t>
        <a:bodyPr/>
        <a:lstStyle/>
        <a:p>
          <a:endParaRPr lang="en-US"/>
        </a:p>
      </dgm:t>
    </dgm:pt>
    <dgm:pt modelId="{2DDF52DB-CB42-4ACA-8730-3C345A76FE67}" type="sibTrans" cxnId="{74577F2A-66D8-4AA9-BEC9-DE1BC7B92880}">
      <dgm:prSet/>
      <dgm:spPr/>
      <dgm:t>
        <a:bodyPr/>
        <a:lstStyle/>
        <a:p>
          <a:endParaRPr lang="en-US"/>
        </a:p>
      </dgm:t>
    </dgm:pt>
    <dgm:pt modelId="{B3CEF2FC-DBA5-4E72-B14F-E1DCCD0E98F7}">
      <dgm:prSet phldrT="[Text]"/>
      <dgm:spPr>
        <a:ln>
          <a:solidFill>
            <a:schemeClr val="bg1"/>
          </a:solidFill>
        </a:ln>
      </dgm:spPr>
      <dgm:t>
        <a:bodyPr/>
        <a:lstStyle/>
        <a:p>
          <a:r>
            <a:rPr lang="en-US" dirty="0"/>
            <a:t>Analyze and report on</a:t>
          </a:r>
          <a:br>
            <a:rPr lang="en-US" dirty="0"/>
          </a:br>
          <a:r>
            <a:rPr lang="en-US" dirty="0"/>
            <a:t>data</a:t>
          </a:r>
        </a:p>
      </dgm:t>
    </dgm:pt>
    <dgm:pt modelId="{3BA54D38-B86D-4DF5-9044-AFB7F8B75904}" type="parTrans" cxnId="{6FAF8D10-071A-4E5B-B59D-16C68244C28A}">
      <dgm:prSet/>
      <dgm:spPr/>
      <dgm:t>
        <a:bodyPr/>
        <a:lstStyle/>
        <a:p>
          <a:endParaRPr lang="en-US"/>
        </a:p>
      </dgm:t>
    </dgm:pt>
    <dgm:pt modelId="{03C9E680-A7CF-4598-B823-BF0C9EBB59A8}" type="sibTrans" cxnId="{6FAF8D10-071A-4E5B-B59D-16C68244C28A}">
      <dgm:prSet/>
      <dgm:spPr/>
      <dgm:t>
        <a:bodyPr/>
        <a:lstStyle/>
        <a:p>
          <a:endParaRPr lang="en-US"/>
        </a:p>
      </dgm:t>
    </dgm:pt>
    <dgm:pt modelId="{A96BD631-0785-41B2-BC42-913CA91607EB}">
      <dgm:prSet phldrT="[Text]"/>
      <dgm:spPr>
        <a:ln>
          <a:solidFill>
            <a:schemeClr val="bg1"/>
          </a:solidFill>
        </a:ln>
      </dgm:spPr>
      <dgm:t>
        <a:bodyPr/>
        <a:lstStyle/>
        <a:p>
          <a:r>
            <a:rPr lang="en-US" dirty="0"/>
            <a:t>Export</a:t>
          </a:r>
          <a:br>
            <a:rPr lang="en-US" dirty="0"/>
          </a:br>
          <a:r>
            <a:rPr lang="en-US" dirty="0"/>
            <a:t>results</a:t>
          </a:r>
        </a:p>
      </dgm:t>
    </dgm:pt>
    <dgm:pt modelId="{31B23A6B-E7C1-4D52-A446-03084C6B93EC}" type="parTrans" cxnId="{0276EE9C-4C7B-4730-B39E-639DCB9798D6}">
      <dgm:prSet/>
      <dgm:spPr/>
      <dgm:t>
        <a:bodyPr/>
        <a:lstStyle/>
        <a:p>
          <a:endParaRPr lang="en-US"/>
        </a:p>
      </dgm:t>
    </dgm:pt>
    <dgm:pt modelId="{307E930E-170D-4566-9AC2-3B2131EF47F3}" type="sibTrans" cxnId="{0276EE9C-4C7B-4730-B39E-639DCB9798D6}">
      <dgm:prSet/>
      <dgm:spPr/>
      <dgm:t>
        <a:bodyPr/>
        <a:lstStyle/>
        <a:p>
          <a:endParaRPr lang="en-US"/>
        </a:p>
      </dgm:t>
    </dgm:pt>
    <dgm:pt modelId="{5E7E2109-9D3D-4C0A-9130-674E72915E3A}" type="pres">
      <dgm:prSet presAssocID="{8D1FEBF8-C4AB-4C60-988D-092866A671FE}" presName="CompostProcess" presStyleCnt="0">
        <dgm:presLayoutVars>
          <dgm:dir/>
          <dgm:resizeHandles val="exact"/>
        </dgm:presLayoutVars>
      </dgm:prSet>
      <dgm:spPr/>
    </dgm:pt>
    <dgm:pt modelId="{46A60A57-D372-4434-9121-D56E52E15138}" type="pres">
      <dgm:prSet presAssocID="{8D1FEBF8-C4AB-4C60-988D-092866A671FE}" presName="arrow" presStyleLbl="bgShp" presStyleIdx="0" presStyleCnt="1" custLinFactNeighborX="7379" custLinFactNeighborY="-5211"/>
      <dgm:spPr>
        <a:solidFill>
          <a:srgbClr val="E2E2E2"/>
        </a:solidFill>
      </dgm:spPr>
    </dgm:pt>
    <dgm:pt modelId="{74DAAE90-EEE5-48A4-935B-3019C070781C}" type="pres">
      <dgm:prSet presAssocID="{8D1FEBF8-C4AB-4C60-988D-092866A671FE}" presName="linearProcess" presStyleCnt="0"/>
      <dgm:spPr/>
    </dgm:pt>
    <dgm:pt modelId="{4C27651C-1315-453C-A54F-C5AA806C0899}" type="pres">
      <dgm:prSet presAssocID="{9E473702-D596-419A-89E2-0657991355AE}" presName="textNode" presStyleLbl="node1" presStyleIdx="0" presStyleCnt="5">
        <dgm:presLayoutVars>
          <dgm:bulletEnabled val="1"/>
        </dgm:presLayoutVars>
      </dgm:prSet>
      <dgm:spPr/>
    </dgm:pt>
    <dgm:pt modelId="{384C95E7-63C7-4CCD-8D9F-6054297E5C27}" type="pres">
      <dgm:prSet presAssocID="{91435A28-9AD3-4FE2-A23C-94F64D67056D}" presName="sibTrans" presStyleCnt="0"/>
      <dgm:spPr/>
    </dgm:pt>
    <dgm:pt modelId="{8E35B52A-CAB9-490A-9687-098702FB0C94}" type="pres">
      <dgm:prSet presAssocID="{FCFF1DB9-239E-41BF-9C78-DC9DAEBE53D9}" presName="textNode" presStyleLbl="node1" presStyleIdx="1" presStyleCnt="5">
        <dgm:presLayoutVars>
          <dgm:bulletEnabled val="1"/>
        </dgm:presLayoutVars>
      </dgm:prSet>
      <dgm:spPr/>
    </dgm:pt>
    <dgm:pt modelId="{05848B3D-5371-4A49-870A-95BD5415F185}" type="pres">
      <dgm:prSet presAssocID="{1358A9B3-B77D-4398-B1C4-E33D7AB7FCFB}" presName="sibTrans" presStyleCnt="0"/>
      <dgm:spPr/>
    </dgm:pt>
    <dgm:pt modelId="{0AA74410-DCB1-48F6-AF3E-896F2CD51461}" type="pres">
      <dgm:prSet presAssocID="{44C35102-47B8-40EF-B8C8-47203D1B4331}" presName="textNode" presStyleLbl="node1" presStyleIdx="2" presStyleCnt="5">
        <dgm:presLayoutVars>
          <dgm:bulletEnabled val="1"/>
        </dgm:presLayoutVars>
      </dgm:prSet>
      <dgm:spPr/>
    </dgm:pt>
    <dgm:pt modelId="{88B80900-60C5-4C14-99AF-F49BB2612F1D}" type="pres">
      <dgm:prSet presAssocID="{2DDF52DB-CB42-4ACA-8730-3C345A76FE67}" presName="sibTrans" presStyleCnt="0"/>
      <dgm:spPr/>
    </dgm:pt>
    <dgm:pt modelId="{5F481D88-879E-4D89-A4A2-FACEF41C0B4E}" type="pres">
      <dgm:prSet presAssocID="{B3CEF2FC-DBA5-4E72-B14F-E1DCCD0E98F7}" presName="textNode" presStyleLbl="node1" presStyleIdx="3" presStyleCnt="5">
        <dgm:presLayoutVars>
          <dgm:bulletEnabled val="1"/>
        </dgm:presLayoutVars>
      </dgm:prSet>
      <dgm:spPr/>
    </dgm:pt>
    <dgm:pt modelId="{690248C0-2A32-4C0C-98F2-470628A08AC6}" type="pres">
      <dgm:prSet presAssocID="{03C9E680-A7CF-4598-B823-BF0C9EBB59A8}" presName="sibTrans" presStyleCnt="0"/>
      <dgm:spPr/>
    </dgm:pt>
    <dgm:pt modelId="{8A69300C-65A1-4E3F-81F0-77F1AC1D16E2}" type="pres">
      <dgm:prSet presAssocID="{A96BD631-0785-41B2-BC42-913CA91607EB}" presName="textNode" presStyleLbl="node1" presStyleIdx="4" presStyleCnt="5">
        <dgm:presLayoutVars>
          <dgm:bulletEnabled val="1"/>
        </dgm:presLayoutVars>
      </dgm:prSet>
      <dgm:spPr/>
    </dgm:pt>
  </dgm:ptLst>
  <dgm:cxnLst>
    <dgm:cxn modelId="{6FAF8D10-071A-4E5B-B59D-16C68244C28A}" srcId="{8D1FEBF8-C4AB-4C60-988D-092866A671FE}" destId="{B3CEF2FC-DBA5-4E72-B14F-E1DCCD0E98F7}" srcOrd="3" destOrd="0" parTransId="{3BA54D38-B86D-4DF5-9044-AFB7F8B75904}" sibTransId="{03C9E680-A7CF-4598-B823-BF0C9EBB59A8}"/>
    <dgm:cxn modelId="{74577F2A-66D8-4AA9-BEC9-DE1BC7B92880}" srcId="{8D1FEBF8-C4AB-4C60-988D-092866A671FE}" destId="{44C35102-47B8-40EF-B8C8-47203D1B4331}" srcOrd="2" destOrd="0" parTransId="{0DA8B735-4DA2-43B4-88E9-D4CABAD80597}" sibTransId="{2DDF52DB-CB42-4ACA-8730-3C345A76FE67}"/>
    <dgm:cxn modelId="{F29D2E6F-9CEA-4368-BEE4-1543BFD176E6}" type="presOf" srcId="{FCFF1DB9-239E-41BF-9C78-DC9DAEBE53D9}" destId="{8E35B52A-CAB9-490A-9687-098702FB0C94}" srcOrd="0" destOrd="0" presId="urn:microsoft.com/office/officeart/2005/8/layout/hProcess9"/>
    <dgm:cxn modelId="{8397538A-3661-4E44-B0A4-0BEF9B0B0403}" type="presOf" srcId="{B3CEF2FC-DBA5-4E72-B14F-E1DCCD0E98F7}" destId="{5F481D88-879E-4D89-A4A2-FACEF41C0B4E}" srcOrd="0" destOrd="0" presId="urn:microsoft.com/office/officeart/2005/8/layout/hProcess9"/>
    <dgm:cxn modelId="{04D63B8B-3E56-4362-A849-AA2C7BF1DAF4}" srcId="{8D1FEBF8-C4AB-4C60-988D-092866A671FE}" destId="{9E473702-D596-419A-89E2-0657991355AE}" srcOrd="0" destOrd="0" parTransId="{676598DD-7DA2-4BFD-A494-81EAB3A6CFE4}" sibTransId="{91435A28-9AD3-4FE2-A23C-94F64D67056D}"/>
    <dgm:cxn modelId="{4243429A-3933-4F69-888F-1F322973CEC2}" type="presOf" srcId="{8D1FEBF8-C4AB-4C60-988D-092866A671FE}" destId="{5E7E2109-9D3D-4C0A-9130-674E72915E3A}" srcOrd="0" destOrd="0" presId="urn:microsoft.com/office/officeart/2005/8/layout/hProcess9"/>
    <dgm:cxn modelId="{0276EE9C-4C7B-4730-B39E-639DCB9798D6}" srcId="{8D1FEBF8-C4AB-4C60-988D-092866A671FE}" destId="{A96BD631-0785-41B2-BC42-913CA91607EB}" srcOrd="4" destOrd="0" parTransId="{31B23A6B-E7C1-4D52-A446-03084C6B93EC}" sibTransId="{307E930E-170D-4566-9AC2-3B2131EF47F3}"/>
    <dgm:cxn modelId="{9A569FAB-B48E-45AF-9376-19FEB454B78B}" type="presOf" srcId="{44C35102-47B8-40EF-B8C8-47203D1B4331}" destId="{0AA74410-DCB1-48F6-AF3E-896F2CD51461}" srcOrd="0" destOrd="0" presId="urn:microsoft.com/office/officeart/2005/8/layout/hProcess9"/>
    <dgm:cxn modelId="{F9662AAD-5695-4F44-A052-B5F04B685C46}" type="presOf" srcId="{A96BD631-0785-41B2-BC42-913CA91607EB}" destId="{8A69300C-65A1-4E3F-81F0-77F1AC1D16E2}" srcOrd="0" destOrd="0" presId="urn:microsoft.com/office/officeart/2005/8/layout/hProcess9"/>
    <dgm:cxn modelId="{42E6C2BA-9DCE-48AC-9759-288F03C2CEB1}" type="presOf" srcId="{9E473702-D596-419A-89E2-0657991355AE}" destId="{4C27651C-1315-453C-A54F-C5AA806C0899}" srcOrd="0" destOrd="0" presId="urn:microsoft.com/office/officeart/2005/8/layout/hProcess9"/>
    <dgm:cxn modelId="{FCDED2C3-B0A6-4B06-AE7E-9DC11C8E996A}" srcId="{8D1FEBF8-C4AB-4C60-988D-092866A671FE}" destId="{FCFF1DB9-239E-41BF-9C78-DC9DAEBE53D9}" srcOrd="1" destOrd="0" parTransId="{6DE9894B-F7CA-4EA3-9BC3-3479AA69A709}" sibTransId="{1358A9B3-B77D-4398-B1C4-E33D7AB7FCFB}"/>
    <dgm:cxn modelId="{DF3ABB37-EC6A-4739-B0EA-786697956489}" type="presParOf" srcId="{5E7E2109-9D3D-4C0A-9130-674E72915E3A}" destId="{46A60A57-D372-4434-9121-D56E52E15138}" srcOrd="0" destOrd="0" presId="urn:microsoft.com/office/officeart/2005/8/layout/hProcess9"/>
    <dgm:cxn modelId="{7BB1D6A9-7882-49D2-8520-7D2EE13181FD}" type="presParOf" srcId="{5E7E2109-9D3D-4C0A-9130-674E72915E3A}" destId="{74DAAE90-EEE5-48A4-935B-3019C070781C}" srcOrd="1" destOrd="0" presId="urn:microsoft.com/office/officeart/2005/8/layout/hProcess9"/>
    <dgm:cxn modelId="{88BCF660-9C9A-426A-B077-6DA36F8E0F2F}" type="presParOf" srcId="{74DAAE90-EEE5-48A4-935B-3019C070781C}" destId="{4C27651C-1315-453C-A54F-C5AA806C0899}" srcOrd="0" destOrd="0" presId="urn:microsoft.com/office/officeart/2005/8/layout/hProcess9"/>
    <dgm:cxn modelId="{D311EE77-3B61-48B1-888B-721B858A16EF}" type="presParOf" srcId="{74DAAE90-EEE5-48A4-935B-3019C070781C}" destId="{384C95E7-63C7-4CCD-8D9F-6054297E5C27}" srcOrd="1" destOrd="0" presId="urn:microsoft.com/office/officeart/2005/8/layout/hProcess9"/>
    <dgm:cxn modelId="{060CD7F2-5564-4624-BD3E-0BF069F6DDAA}" type="presParOf" srcId="{74DAAE90-EEE5-48A4-935B-3019C070781C}" destId="{8E35B52A-CAB9-490A-9687-098702FB0C94}" srcOrd="2" destOrd="0" presId="urn:microsoft.com/office/officeart/2005/8/layout/hProcess9"/>
    <dgm:cxn modelId="{27F44DD1-DF22-4282-9B47-1AAA19626863}" type="presParOf" srcId="{74DAAE90-EEE5-48A4-935B-3019C070781C}" destId="{05848B3D-5371-4A49-870A-95BD5415F185}" srcOrd="3" destOrd="0" presId="urn:microsoft.com/office/officeart/2005/8/layout/hProcess9"/>
    <dgm:cxn modelId="{D297A9CC-A86E-4F1B-B956-7EB13A32103B}" type="presParOf" srcId="{74DAAE90-EEE5-48A4-935B-3019C070781C}" destId="{0AA74410-DCB1-48F6-AF3E-896F2CD51461}" srcOrd="4" destOrd="0" presId="urn:microsoft.com/office/officeart/2005/8/layout/hProcess9"/>
    <dgm:cxn modelId="{0EB26634-8A22-4FA8-A760-2BA22DA13FDB}" type="presParOf" srcId="{74DAAE90-EEE5-48A4-935B-3019C070781C}" destId="{88B80900-60C5-4C14-99AF-F49BB2612F1D}" srcOrd="5" destOrd="0" presId="urn:microsoft.com/office/officeart/2005/8/layout/hProcess9"/>
    <dgm:cxn modelId="{35EC90E3-39D1-4755-85B2-768CB9525713}" type="presParOf" srcId="{74DAAE90-EEE5-48A4-935B-3019C070781C}" destId="{5F481D88-879E-4D89-A4A2-FACEF41C0B4E}" srcOrd="6" destOrd="0" presId="urn:microsoft.com/office/officeart/2005/8/layout/hProcess9"/>
    <dgm:cxn modelId="{C2A71F9E-A278-41DB-930C-D545F6792AD7}" type="presParOf" srcId="{74DAAE90-EEE5-48A4-935B-3019C070781C}" destId="{690248C0-2A32-4C0C-98F2-470628A08AC6}" srcOrd="7" destOrd="0" presId="urn:microsoft.com/office/officeart/2005/8/layout/hProcess9"/>
    <dgm:cxn modelId="{1A8C3103-6631-4286-B35D-314BC3DFB707}" type="presParOf" srcId="{74DAAE90-EEE5-48A4-935B-3019C070781C}" destId="{8A69300C-65A1-4E3F-81F0-77F1AC1D16E2}" srcOrd="8"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A60A57-D372-4434-9121-D56E52E15138}">
      <dsp:nvSpPr>
        <dsp:cNvPr id="0" name=""/>
        <dsp:cNvSpPr/>
      </dsp:nvSpPr>
      <dsp:spPr>
        <a:xfrm>
          <a:off x="1036517" y="0"/>
          <a:ext cx="6397254" cy="2971504"/>
        </a:xfrm>
        <a:prstGeom prst="rightArrow">
          <a:avLst/>
        </a:prstGeom>
        <a:solidFill>
          <a:srgbClr val="E2E2E2"/>
        </a:solidFill>
        <a:ln>
          <a:noFill/>
        </a:ln>
        <a:effectLst/>
      </dsp:spPr>
      <dsp:style>
        <a:lnRef idx="0">
          <a:scrgbClr r="0" g="0" b="0"/>
        </a:lnRef>
        <a:fillRef idx="1">
          <a:scrgbClr r="0" g="0" b="0"/>
        </a:fillRef>
        <a:effectRef idx="0">
          <a:scrgbClr r="0" g="0" b="0"/>
        </a:effectRef>
        <a:fontRef idx="minor"/>
      </dsp:style>
    </dsp:sp>
    <dsp:sp modelId="{4C27651C-1315-453C-A54F-C5AA806C0899}">
      <dsp:nvSpPr>
        <dsp:cNvPr id="0" name=""/>
        <dsp:cNvSpPr/>
      </dsp:nvSpPr>
      <dsp:spPr>
        <a:xfrm>
          <a:off x="1198" y="891451"/>
          <a:ext cx="1393775" cy="1188601"/>
        </a:xfrm>
        <a:prstGeom prst="roundRect">
          <a:avLst/>
        </a:prstGeom>
        <a:solidFill>
          <a:schemeClr val="accent3"/>
        </a:solidFill>
        <a:ln w="44450" cap="flat"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Access</a:t>
          </a:r>
          <a:br>
            <a:rPr lang="en-US" sz="1800" kern="1200" dirty="0"/>
          </a:br>
          <a:r>
            <a:rPr lang="en-US" sz="1800" kern="1200" dirty="0"/>
            <a:t>data</a:t>
          </a:r>
        </a:p>
      </dsp:txBody>
      <dsp:txXfrm>
        <a:off x="59221" y="949474"/>
        <a:ext cx="1277729" cy="1072555"/>
      </dsp:txXfrm>
    </dsp:sp>
    <dsp:sp modelId="{8E35B52A-CAB9-490A-9687-098702FB0C94}">
      <dsp:nvSpPr>
        <dsp:cNvPr id="0" name=""/>
        <dsp:cNvSpPr/>
      </dsp:nvSpPr>
      <dsp:spPr>
        <a:xfrm>
          <a:off x="1533701" y="891451"/>
          <a:ext cx="1393775" cy="1188601"/>
        </a:xfrm>
        <a:prstGeom prst="roundRect">
          <a:avLst/>
        </a:prstGeom>
        <a:solidFill>
          <a:schemeClr val="accent4"/>
        </a:solidFill>
        <a:ln w="44450" cap="flat"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b="1" kern="1200" dirty="0"/>
            <a:t>Explore</a:t>
          </a:r>
          <a:br>
            <a:rPr lang="en-US" sz="2300" b="1" kern="1200" dirty="0"/>
          </a:br>
          <a:r>
            <a:rPr lang="en-US" sz="2300" b="1" kern="1200" dirty="0"/>
            <a:t>data</a:t>
          </a:r>
        </a:p>
      </dsp:txBody>
      <dsp:txXfrm>
        <a:off x="1591724" y="949474"/>
        <a:ext cx="1277729" cy="1072555"/>
      </dsp:txXfrm>
    </dsp:sp>
    <dsp:sp modelId="{0AA74410-DCB1-48F6-AF3E-896F2CD51461}">
      <dsp:nvSpPr>
        <dsp:cNvPr id="0" name=""/>
        <dsp:cNvSpPr/>
      </dsp:nvSpPr>
      <dsp:spPr>
        <a:xfrm>
          <a:off x="3066203" y="891451"/>
          <a:ext cx="1393775" cy="1188601"/>
        </a:xfrm>
        <a:prstGeom prst="roundRect">
          <a:avLst/>
        </a:prstGeom>
        <a:solidFill>
          <a:schemeClr val="dk2">
            <a:hueOff val="0"/>
            <a:satOff val="0"/>
            <a:lumOff val="0"/>
            <a:alphaOff val="0"/>
          </a:schemeClr>
        </a:solidFill>
        <a:ln w="44450" cap="flat"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Prepare data</a:t>
          </a:r>
        </a:p>
      </dsp:txBody>
      <dsp:txXfrm>
        <a:off x="3124226" y="949474"/>
        <a:ext cx="1277729" cy="1072555"/>
      </dsp:txXfrm>
    </dsp:sp>
    <dsp:sp modelId="{5F481D88-879E-4D89-A4A2-FACEF41C0B4E}">
      <dsp:nvSpPr>
        <dsp:cNvPr id="0" name=""/>
        <dsp:cNvSpPr/>
      </dsp:nvSpPr>
      <dsp:spPr>
        <a:xfrm>
          <a:off x="4598705" y="891451"/>
          <a:ext cx="1393775" cy="1188601"/>
        </a:xfrm>
        <a:prstGeom prst="roundRect">
          <a:avLst/>
        </a:prstGeom>
        <a:solidFill>
          <a:schemeClr val="dk2">
            <a:hueOff val="0"/>
            <a:satOff val="0"/>
            <a:lumOff val="0"/>
            <a:alphaOff val="0"/>
          </a:schemeClr>
        </a:solidFill>
        <a:ln w="44450" cap="flat"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Analyze and report on</a:t>
          </a:r>
          <a:br>
            <a:rPr lang="en-US" sz="1800" kern="1200" dirty="0"/>
          </a:br>
          <a:r>
            <a:rPr lang="en-US" sz="1800" kern="1200" dirty="0"/>
            <a:t>data</a:t>
          </a:r>
        </a:p>
      </dsp:txBody>
      <dsp:txXfrm>
        <a:off x="4656728" y="949474"/>
        <a:ext cx="1277729" cy="1072555"/>
      </dsp:txXfrm>
    </dsp:sp>
    <dsp:sp modelId="{8A69300C-65A1-4E3F-81F0-77F1AC1D16E2}">
      <dsp:nvSpPr>
        <dsp:cNvPr id="0" name=""/>
        <dsp:cNvSpPr/>
      </dsp:nvSpPr>
      <dsp:spPr>
        <a:xfrm>
          <a:off x="6131208" y="891451"/>
          <a:ext cx="1393775" cy="1188601"/>
        </a:xfrm>
        <a:prstGeom prst="roundRect">
          <a:avLst/>
        </a:prstGeom>
        <a:solidFill>
          <a:schemeClr val="dk2">
            <a:hueOff val="0"/>
            <a:satOff val="0"/>
            <a:lumOff val="0"/>
            <a:alphaOff val="0"/>
          </a:schemeClr>
        </a:solidFill>
        <a:ln w="44450" cap="flat" cmpd="sng" algn="ctr">
          <a:solidFill>
            <a:schemeClr val="bg1"/>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t>Export</a:t>
          </a:r>
          <a:br>
            <a:rPr lang="en-US" sz="1800" kern="1200" dirty="0"/>
          </a:br>
          <a:r>
            <a:rPr lang="en-US" sz="1800" kern="1200" dirty="0"/>
            <a:t>results</a:t>
          </a:r>
        </a:p>
      </dsp:txBody>
      <dsp:txXfrm>
        <a:off x="6189231" y="949474"/>
        <a:ext cx="1277729" cy="1072555"/>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1879BDB-5A96-4A0E-8922-4AA06FDAEDC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BE3DA1E-5126-4C02-BA28-A251B04B01A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BC0F20-4B8B-4BD1-A68A-C2ABBDC46A91}" type="datetimeFigureOut">
              <a:rPr lang="en-US" smtClean="0"/>
              <a:t>3/25/2020</a:t>
            </a:fld>
            <a:endParaRPr lang="en-US" dirty="0"/>
          </a:p>
        </p:txBody>
      </p:sp>
      <p:sp>
        <p:nvSpPr>
          <p:cNvPr id="4" name="Footer Placeholder 3">
            <a:extLst>
              <a:ext uri="{FF2B5EF4-FFF2-40B4-BE49-F238E27FC236}">
                <a16:creationId xmlns:a16="http://schemas.microsoft.com/office/drawing/2014/main" id="{E79FBAF2-E2AB-4E8A-99D1-7AAF999D397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D8D48AF3-6E2E-4256-B306-48F4B7FCE7D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C6E87FE-5390-4643-8728-A0FCC6361ED9}" type="slidenum">
              <a:rPr lang="en-US" smtClean="0"/>
              <a:t>‹#›</a:t>
            </a:fld>
            <a:endParaRPr lang="en-US" dirty="0"/>
          </a:p>
        </p:txBody>
      </p:sp>
    </p:spTree>
    <p:extLst>
      <p:ext uri="{BB962C8B-B14F-4D97-AF65-F5344CB8AC3E}">
        <p14:creationId xmlns:p14="http://schemas.microsoft.com/office/powerpoint/2010/main" val="108405358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1.pn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Slide Image Placeholder 1">
            <a:extLst>
              <a:ext uri="{FF2B5EF4-FFF2-40B4-BE49-F238E27FC236}">
                <a16:creationId xmlns:a16="http://schemas.microsoft.com/office/drawing/2014/main" id="{F51BD2B5-1A20-47A9-99A3-691F294C4D22}"/>
              </a:ext>
            </a:extLst>
          </p:cNvPr>
          <p:cNvSpPr>
            <a:spLocks noGrp="1" noRot="1" noChangeAspect="1"/>
          </p:cNvSpPr>
          <p:nvPr>
            <p:ph type="sldImg" idx="2"/>
          </p:nvPr>
        </p:nvSpPr>
        <p:spPr>
          <a:xfrm>
            <a:off x="641097" y="1161288"/>
            <a:ext cx="5575807" cy="3136392"/>
          </a:xfrm>
          <a:prstGeom prst="rect">
            <a:avLst/>
          </a:prstGeom>
          <a:noFill/>
          <a:ln w="12700">
            <a:solidFill>
              <a:schemeClr val="bg1">
                <a:lumMod val="85000"/>
              </a:schemeClr>
            </a:solidFill>
          </a:ln>
        </p:spPr>
        <p:txBody>
          <a:bodyPr vert="horz" lIns="91440" tIns="45720" rIns="91440" bIns="45720" rtlCol="0" anchor="ctr"/>
          <a:lstStyle/>
          <a:p>
            <a:endParaRPr lang="en-US" dirty="0"/>
          </a:p>
        </p:txBody>
      </p:sp>
      <p:sp>
        <p:nvSpPr>
          <p:cNvPr id="11" name="Notes Placeholder 2">
            <a:extLst>
              <a:ext uri="{FF2B5EF4-FFF2-40B4-BE49-F238E27FC236}">
                <a16:creationId xmlns:a16="http://schemas.microsoft.com/office/drawing/2014/main" id="{F18C4D01-008C-4D9F-982B-ADE77C7CB650}"/>
              </a:ext>
            </a:extLst>
          </p:cNvPr>
          <p:cNvSpPr>
            <a:spLocks noGrp="1"/>
          </p:cNvSpPr>
          <p:nvPr>
            <p:ph type="body" sz="quarter" idx="3"/>
          </p:nvPr>
        </p:nvSpPr>
        <p:spPr>
          <a:xfrm>
            <a:off x="635508" y="4471416"/>
            <a:ext cx="5586984" cy="4105656"/>
          </a:xfrm>
          <a:prstGeom prst="rect">
            <a:avLst/>
          </a:prstGeom>
        </p:spPr>
        <p:txBody>
          <a:bodyPr vert="horz" lIns="45720" tIns="45720" rIns="4572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12" name="Slide Number Placeholder 3">
            <a:extLst>
              <a:ext uri="{FF2B5EF4-FFF2-40B4-BE49-F238E27FC236}">
                <a16:creationId xmlns:a16="http://schemas.microsoft.com/office/drawing/2014/main" id="{71AE3C74-BDBA-45DF-83ED-C4A63B40A9FF}"/>
              </a:ext>
            </a:extLst>
          </p:cNvPr>
          <p:cNvSpPr txBox="1">
            <a:spLocks noChangeAspect="1"/>
          </p:cNvSpPr>
          <p:nvPr/>
        </p:nvSpPr>
        <p:spPr>
          <a:xfrm>
            <a:off x="0" y="8678204"/>
            <a:ext cx="6858000" cy="465796"/>
          </a:xfrm>
          <a:prstGeom prst="rect">
            <a:avLst/>
          </a:prstGeom>
          <a:gradFill>
            <a:gsLst>
              <a:gs pos="0">
                <a:srgbClr val="00517E"/>
              </a:gs>
              <a:gs pos="100000">
                <a:srgbClr val="04304B"/>
              </a:gs>
            </a:gsLst>
            <a:path path="circle">
              <a:fillToRect l="50000" t="50000" r="50000" b="50000"/>
            </a:path>
          </a:gradFill>
        </p:spPr>
        <p:txBody>
          <a:bodyPr vert="horz" lIns="274320" tIns="92958" rIns="91440" bIns="92958" rtlCol="0" anchor="ctr" anchorCtr="0"/>
          <a:lstStyle>
            <a:defPPr>
              <a:defRPr lang="en-US"/>
            </a:defPPr>
            <a:lvl1pPr marL="0" algn="r"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defTabSz="182880"/>
            <a:r>
              <a:rPr lang="en-US" sz="1000" dirty="0">
                <a:solidFill>
                  <a:schemeClr val="bg1"/>
                </a:solidFill>
              </a:rPr>
              <a:t>Page </a:t>
            </a:r>
            <a:fld id="{114C7B2E-8ACE-7A49-BC19-183EB2D79019}" type="slidenum">
              <a:rPr lang="en-US" sz="1000" smtClean="0">
                <a:solidFill>
                  <a:schemeClr val="bg1"/>
                </a:solidFill>
              </a:rPr>
              <a:pPr algn="l" defTabSz="182880"/>
              <a:t>‹#›</a:t>
            </a:fld>
            <a:endParaRPr lang="en-US" sz="1000" dirty="0">
              <a:solidFill>
                <a:schemeClr val="bg1"/>
              </a:solidFill>
            </a:endParaRPr>
          </a:p>
        </p:txBody>
      </p:sp>
      <p:sp>
        <p:nvSpPr>
          <p:cNvPr id="13" name="Textbox 4">
            <a:extLst>
              <a:ext uri="{FF2B5EF4-FFF2-40B4-BE49-F238E27FC236}">
                <a16:creationId xmlns:a16="http://schemas.microsoft.com/office/drawing/2014/main" id="{C2DCDD63-1B5C-4D88-9CC3-EBC78ABB956D}"/>
              </a:ext>
            </a:extLst>
          </p:cNvPr>
          <p:cNvSpPr>
            <a:spLocks noChangeAspect="1"/>
          </p:cNvSpPr>
          <p:nvPr/>
        </p:nvSpPr>
        <p:spPr>
          <a:xfrm>
            <a:off x="2148840" y="8902677"/>
            <a:ext cx="2560320" cy="169277"/>
          </a:xfrm>
          <a:prstGeom prst="rect">
            <a:avLst/>
          </a:prstGeom>
        </p:spPr>
        <p:txBody>
          <a:bodyPr wrap="square" anchor="b" anchorCtr="0">
            <a:spAutoFit/>
          </a:bodyPr>
          <a:lstStyle/>
          <a:p>
            <a:pPr algn="ctr" defTabSz="274320" eaLnBrk="0" hangingPunct="0">
              <a:defRPr/>
            </a:pPr>
            <a:r>
              <a:rPr lang="en-US" sz="500" kern="300" spc="51" dirty="0">
                <a:solidFill>
                  <a:srgbClr val="0871B1"/>
                </a:solidFill>
                <a:latin typeface="Calibri" panose="020F0502020204030204" pitchFamily="34" charset="0"/>
                <a:ea typeface="Calibri" charset="0"/>
                <a:cs typeface="Arial" panose="020B0604020202020204" pitchFamily="34" charset="0"/>
              </a:rPr>
              <a:t>Copyright © SAS Institute Inc. All rights </a:t>
            </a:r>
            <a:r>
              <a:rPr lang="en-US" sz="500" kern="300" spc="51" dirty="0">
                <a:solidFill>
                  <a:srgbClr val="0871B1"/>
                </a:solidFill>
                <a:latin typeface="+mn-lt"/>
                <a:ea typeface="Calibri" charset="0"/>
                <a:cs typeface="Arial" panose="020B0604020202020204" pitchFamily="34" charset="0"/>
              </a:rPr>
              <a:t>reserved</a:t>
            </a:r>
            <a:r>
              <a:rPr lang="en-US" sz="500" kern="300" spc="51" dirty="0">
                <a:solidFill>
                  <a:srgbClr val="0871B1"/>
                </a:solidFill>
                <a:latin typeface="Calibri" panose="020F0502020204030204" pitchFamily="34" charset="0"/>
                <a:ea typeface="Calibri" charset="0"/>
                <a:cs typeface="Arial" panose="020B0604020202020204" pitchFamily="34" charset="0"/>
              </a:rPr>
              <a:t>.</a:t>
            </a:r>
          </a:p>
        </p:txBody>
      </p:sp>
      <p:sp>
        <p:nvSpPr>
          <p:cNvPr id="14" name="TextBox 5">
            <a:extLst>
              <a:ext uri="{FF2B5EF4-FFF2-40B4-BE49-F238E27FC236}">
                <a16:creationId xmlns:a16="http://schemas.microsoft.com/office/drawing/2014/main" id="{8CC0844D-DE85-4333-8EE6-3F96F1DCBF82}"/>
              </a:ext>
            </a:extLst>
          </p:cNvPr>
          <p:cNvSpPr txBox="1"/>
          <p:nvPr/>
        </p:nvSpPr>
        <p:spPr>
          <a:xfrm>
            <a:off x="2493335" y="8732520"/>
            <a:ext cx="1871330" cy="215444"/>
          </a:xfrm>
          <a:prstGeom prst="rect">
            <a:avLst/>
          </a:prstGeom>
          <a:noFill/>
        </p:spPr>
        <p:txBody>
          <a:bodyPr wrap="square" rtlCol="0" anchor="ctr">
            <a:spAutoFit/>
          </a:bodyPr>
          <a:lstStyle/>
          <a:p>
            <a:pPr algn="ctr" defTabSz="182880"/>
            <a:r>
              <a:rPr lang="en-US" sz="800" dirty="0">
                <a:solidFill>
                  <a:schemeClr val="bg1"/>
                </a:solidFill>
                <a:latin typeface="+mn-lt"/>
              </a:rPr>
              <a:t>sas.com</a:t>
            </a:r>
          </a:p>
        </p:txBody>
      </p:sp>
      <p:pic>
        <p:nvPicPr>
          <p:cNvPr id="15" name="Picture 6">
            <a:extLst>
              <a:ext uri="{FF2B5EF4-FFF2-40B4-BE49-F238E27FC236}">
                <a16:creationId xmlns:a16="http://schemas.microsoft.com/office/drawing/2014/main" id="{27763D69-5601-4EE8-898E-269F70335D5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171746" y="0"/>
            <a:ext cx="2514508" cy="1244554"/>
          </a:xfrm>
          <a:prstGeom prst="rect">
            <a:avLst/>
          </a:prstGeom>
        </p:spPr>
      </p:pic>
      <p:pic>
        <p:nvPicPr>
          <p:cNvPr id="16" name="Picture 7">
            <a:extLst>
              <a:ext uri="{FF2B5EF4-FFF2-40B4-BE49-F238E27FC236}">
                <a16:creationId xmlns:a16="http://schemas.microsoft.com/office/drawing/2014/main" id="{6E6EE088-77BE-47C9-82E2-4D838278F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119261" y="8785834"/>
            <a:ext cx="558779" cy="253991"/>
          </a:xfrm>
          <a:prstGeom prst="rect">
            <a:avLst/>
          </a:prstGeom>
        </p:spPr>
      </p:pic>
    </p:spTree>
    <p:extLst>
      <p:ext uri="{BB962C8B-B14F-4D97-AF65-F5344CB8AC3E}">
        <p14:creationId xmlns:p14="http://schemas.microsoft.com/office/powerpoint/2010/main" val="12504033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3855690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MEANS procedure generates simple summary statistics for each numeric column in the input data.</a:t>
            </a:r>
            <a:r>
              <a:rPr lang="en-US" sz="900" kern="1200" baseline="0" dirty="0">
                <a:solidFill>
                  <a:schemeClr val="tx1"/>
                </a:solidFill>
                <a:effectLst/>
                <a:latin typeface="+mn-lt"/>
                <a:ea typeface="+mn-ea"/>
                <a:cs typeface="+mn-cs"/>
              </a:rPr>
              <a:t> Y</a:t>
            </a:r>
            <a:r>
              <a:rPr lang="en-US" sz="900" kern="1200" dirty="0">
                <a:solidFill>
                  <a:schemeClr val="tx1"/>
                </a:solidFill>
                <a:effectLst/>
                <a:latin typeface="+mn-lt"/>
                <a:ea typeface="+mn-ea"/>
                <a:cs typeface="+mn-cs"/>
              </a:rPr>
              <a:t>ou can use the VAR statement to limit the columns,</a:t>
            </a:r>
            <a:r>
              <a:rPr lang="en-US" sz="900" kern="1200" baseline="0" dirty="0">
                <a:solidFill>
                  <a:schemeClr val="tx1"/>
                </a:solidFill>
                <a:effectLst/>
                <a:latin typeface="+mn-lt"/>
                <a:ea typeface="+mn-ea"/>
                <a:cs typeface="+mn-cs"/>
              </a:rPr>
              <a:t> or variables,</a:t>
            </a:r>
            <a:r>
              <a:rPr lang="en-US" sz="900" kern="1200" dirty="0">
                <a:solidFill>
                  <a:schemeClr val="tx1"/>
                </a:solidFill>
                <a:effectLst/>
                <a:latin typeface="+mn-lt"/>
                <a:ea typeface="+mn-ea"/>
                <a:cs typeface="+mn-cs"/>
              </a:rPr>
              <a:t> that SAS analyzes. </a:t>
            </a:r>
          </a:p>
          <a:p>
            <a:endParaRPr lang="en-US" dirty="0"/>
          </a:p>
        </p:txBody>
      </p:sp>
    </p:spTree>
    <p:extLst>
      <p:ext uri="{BB962C8B-B14F-4D97-AF65-F5344CB8AC3E}">
        <p14:creationId xmlns:p14="http://schemas.microsoft.com/office/powerpoint/2010/main" val="16836555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This PROC</a:t>
            </a:r>
            <a:r>
              <a:rPr lang="en-US" sz="900" kern="1200" baseline="0" dirty="0">
                <a:solidFill>
                  <a:schemeClr val="tx1"/>
                </a:solidFill>
                <a:effectLst/>
                <a:latin typeface="+mn-lt"/>
                <a:ea typeface="+mn-ea"/>
                <a:cs typeface="+mn-cs"/>
              </a:rPr>
              <a:t> MEANS </a:t>
            </a:r>
            <a:r>
              <a:rPr lang="en-US" sz="900" kern="1200" dirty="0">
                <a:solidFill>
                  <a:schemeClr val="tx1"/>
                </a:solidFill>
                <a:effectLst/>
                <a:latin typeface="+mn-lt"/>
                <a:ea typeface="+mn-ea"/>
                <a:cs typeface="+mn-cs"/>
              </a:rPr>
              <a:t>step calculates the default statistics – frequency count (N), mean, standard deviation, minimum, and maximum – for each of the columns that is listed in the VAR statement.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By examining the PROC MEANS results,</a:t>
            </a:r>
            <a:r>
              <a:rPr lang="en-US" sz="900" kern="1200" baseline="0" dirty="0">
                <a:solidFill>
                  <a:schemeClr val="tx1"/>
                </a:solidFill>
                <a:effectLst/>
                <a:latin typeface="+mn-lt"/>
                <a:ea typeface="+mn-ea"/>
                <a:cs typeface="+mn-cs"/>
              </a:rPr>
              <a:t> you </a:t>
            </a:r>
            <a:r>
              <a:rPr lang="en-US" sz="900" kern="1200" dirty="0">
                <a:solidFill>
                  <a:schemeClr val="tx1"/>
                </a:solidFill>
                <a:effectLst/>
                <a:latin typeface="+mn-lt"/>
                <a:ea typeface="+mn-ea"/>
                <a:cs typeface="+mn-cs"/>
              </a:rPr>
              <a:t>can identify average values, or values that might be outside of an expected range.</a:t>
            </a:r>
          </a:p>
          <a:p>
            <a:endParaRPr lang="en-US" dirty="0"/>
          </a:p>
        </p:txBody>
      </p:sp>
    </p:spTree>
    <p:extLst>
      <p:ext uri="{BB962C8B-B14F-4D97-AF65-F5344CB8AC3E}">
        <p14:creationId xmlns:p14="http://schemas.microsoft.com/office/powerpoint/2010/main" val="14759404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UNIVARIATE procedure also generates summary statistics, but it includes more detailed statistics related to distribution and extreme values. Notice that it also uses a VAR statement like PROC PRINT and PROC MEANS to select the columns to analyze.</a:t>
            </a:r>
          </a:p>
          <a:p>
            <a:endParaRPr lang="en-US" dirty="0"/>
          </a:p>
        </p:txBody>
      </p:sp>
    </p:spTree>
    <p:extLst>
      <p:ext uri="{BB962C8B-B14F-4D97-AF65-F5344CB8AC3E}">
        <p14:creationId xmlns:p14="http://schemas.microsoft.com/office/powerpoint/2010/main" val="1801897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This PROC UNIVARIATE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step analyzes </a:t>
            </a:r>
            <a:r>
              <a:rPr lang="en-US" sz="900" b="1" kern="1200" dirty="0">
                <a:solidFill>
                  <a:schemeClr val="tx1"/>
                </a:solidFill>
                <a:effectLst/>
                <a:latin typeface="+mn-lt"/>
                <a:ea typeface="+mn-ea"/>
                <a:cs typeface="+mn-cs"/>
              </a:rPr>
              <a:t>MPG_Highway </a:t>
            </a:r>
            <a:r>
              <a:rPr lang="en-US" sz="900" kern="1200" dirty="0">
                <a:solidFill>
                  <a:schemeClr val="tx1"/>
                </a:solidFill>
                <a:effectLst/>
                <a:latin typeface="+mn-lt"/>
                <a:ea typeface="+mn-ea"/>
                <a:cs typeface="+mn-cs"/>
              </a:rPr>
              <a:t>and provides several summary statistics, including the five lowest and highest extreme values and their observation numbers. </a:t>
            </a:r>
          </a:p>
          <a:p>
            <a:endParaRPr lang="en-US" dirty="0"/>
          </a:p>
        </p:txBody>
      </p:sp>
    </p:spTree>
    <p:extLst>
      <p:ext uri="{BB962C8B-B14F-4D97-AF65-F5344CB8AC3E}">
        <p14:creationId xmlns:p14="http://schemas.microsoft.com/office/powerpoint/2010/main" val="54939436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FREQ procedure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creates a frequency table for each column in the input table by default, or you can use the TABLES</a:t>
            </a:r>
            <a:r>
              <a:rPr lang="en-US" sz="900" kern="1200" baseline="0" dirty="0">
                <a:solidFill>
                  <a:schemeClr val="tx1"/>
                </a:solidFill>
                <a:effectLst/>
                <a:latin typeface="+mn-lt"/>
                <a:ea typeface="+mn-ea"/>
                <a:cs typeface="+mn-cs"/>
              </a:rPr>
              <a:t> statement to </a:t>
            </a:r>
            <a:r>
              <a:rPr lang="en-US" sz="900" kern="1200" dirty="0">
                <a:solidFill>
                  <a:schemeClr val="tx1"/>
                </a:solidFill>
                <a:effectLst/>
                <a:latin typeface="+mn-lt"/>
                <a:ea typeface="+mn-ea"/>
                <a:cs typeface="+mn-cs"/>
              </a:rPr>
              <a:t>limit the columns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that SAS analyzes.   </a:t>
            </a:r>
          </a:p>
          <a:p>
            <a:endParaRPr lang="en-US" dirty="0"/>
          </a:p>
        </p:txBody>
      </p:sp>
    </p:spTree>
    <p:extLst>
      <p:ext uri="{BB962C8B-B14F-4D97-AF65-F5344CB8AC3E}">
        <p14:creationId xmlns:p14="http://schemas.microsoft.com/office/powerpoint/2010/main" val="42287594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This PROC FREQ step creates a separate table for </a:t>
            </a:r>
            <a:r>
              <a:rPr lang="en-US" sz="900" b="1" kern="1200" dirty="0">
                <a:solidFill>
                  <a:schemeClr val="tx1"/>
                </a:solidFill>
                <a:effectLst/>
                <a:latin typeface="+mn-lt"/>
                <a:ea typeface="+mn-ea"/>
                <a:cs typeface="+mn-cs"/>
              </a:rPr>
              <a:t>Origin</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Type</a:t>
            </a:r>
            <a:r>
              <a:rPr lang="en-US" sz="900" kern="1200" dirty="0">
                <a:solidFill>
                  <a:schemeClr val="tx1"/>
                </a:solidFill>
                <a:effectLst/>
                <a:latin typeface="+mn-lt"/>
                <a:ea typeface="+mn-ea"/>
                <a:cs typeface="+mn-cs"/>
              </a:rPr>
              <a:t>, and </a:t>
            </a:r>
            <a:r>
              <a:rPr lang="en-US" sz="900" b="1" kern="1200" dirty="0" err="1">
                <a:solidFill>
                  <a:schemeClr val="tx1"/>
                </a:solidFill>
                <a:effectLst/>
                <a:latin typeface="+mn-lt"/>
                <a:ea typeface="+mn-ea"/>
                <a:cs typeface="+mn-cs"/>
              </a:rPr>
              <a:t>DriveTrain</a:t>
            </a:r>
            <a:r>
              <a:rPr lang="en-US" sz="900" kern="1200" dirty="0">
                <a:solidFill>
                  <a:schemeClr val="tx1"/>
                </a:solidFill>
                <a:effectLst/>
                <a:latin typeface="+mn-lt"/>
                <a:ea typeface="+mn-ea"/>
                <a:cs typeface="+mn-cs"/>
              </a:rPr>
              <a:t>. Each table includes a list of the distinct values for the column along with</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 frequency count, percent, and cumulative frequency and percent. This is a great way to validate the data in your columns. For example, you might notice unexpected values or values that appear in both uppercase and lowercase. </a:t>
            </a:r>
          </a:p>
          <a:p>
            <a:endParaRPr lang="en-US" dirty="0"/>
          </a:p>
        </p:txBody>
      </p:sp>
    </p:spTree>
    <p:extLst>
      <p:ext uri="{BB962C8B-B14F-4D97-AF65-F5344CB8AC3E}">
        <p14:creationId xmlns:p14="http://schemas.microsoft.com/office/powerpoint/2010/main" val="2745988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fontScale="70000" lnSpcReduction="20000"/>
          </a:bodyPr>
          <a:lstStyle/>
          <a:p>
            <a:r>
              <a:rPr lang="en-US" sz="900" kern="1200" dirty="0">
                <a:solidFill>
                  <a:schemeClr val="tx1"/>
                </a:solidFill>
                <a:effectLst/>
                <a:latin typeface="+mn-lt"/>
                <a:ea typeface="+mn-ea"/>
                <a:cs typeface="+mn-cs"/>
              </a:rPr>
              <a:t>Let’s first try out these four procedures to learn more about the STORM_SUMMARY table. We’ll start with the default PROC PRINT for PG1.STORM_SUMMARY. PROC PRINT creates a listing report that by default, includes all the rows and columns from the input table, plus an additional column labeled OBS. If I would like to either limit the columns printed, or change the order they appear in the listing report, I can add a VAR statement and list the columns in the order I would like them displayed. I will start with Date, Name, Basin, Status, MaxWindMPH and </a:t>
            </a:r>
            <a:r>
              <a:rPr lang="en-US" sz="900" kern="1200" dirty="0" err="1">
                <a:solidFill>
                  <a:schemeClr val="tx1"/>
                </a:solidFill>
                <a:effectLst/>
                <a:latin typeface="+mn-lt"/>
                <a:ea typeface="+mn-ea"/>
                <a:cs typeface="+mn-cs"/>
              </a:rPr>
              <a:t>MinPressure</a:t>
            </a:r>
            <a:r>
              <a:rPr lang="en-US" sz="900" kern="1200" dirty="0">
                <a:solidFill>
                  <a:schemeClr val="tx1"/>
                </a:solidFill>
                <a:effectLst/>
                <a:latin typeface="+mn-lt"/>
                <a:ea typeface="+mn-ea"/>
                <a:cs typeface="+mn-cs"/>
              </a:rPr>
              <a:t>. Enterprise Guide makes populating this statement easy with the Autocomplete feature displaying the column names from the STORM_SUMMARY table. In SAS Studio, you can take advantage of the Library section to access the table and select columns to drag and drop into the VAR statement. </a:t>
            </a:r>
          </a:p>
          <a:p>
            <a:r>
              <a:rPr lang="en-US" sz="900" kern="1200" dirty="0">
                <a:solidFill>
                  <a:schemeClr val="tx1"/>
                </a:solidFill>
                <a:effectLst/>
                <a:latin typeface="+mn-lt"/>
                <a:ea typeface="+mn-ea"/>
                <a:cs typeface="+mn-cs"/>
              </a:rPr>
              <a:t>Unless your table is fairly small, you usually only want to use PROC PRINT to list a subset of the rows. An easy way to limit the output to a fixed number of rows is use the OBS= data set option. Data set options are listed immediately after the table name in parentheses. So right after PG1.STORM_SUMMARY, I can add the OBS=10 option to just print the first 10 rows. Later we will discuss filtering the rows in PROC PRINT and other procedures with a condition. </a:t>
            </a:r>
          </a:p>
          <a:p>
            <a:r>
              <a:rPr lang="en-US" sz="900" kern="1200" dirty="0">
                <a:solidFill>
                  <a:schemeClr val="tx1"/>
                </a:solidFill>
                <a:effectLst/>
                <a:latin typeface="+mn-lt"/>
                <a:ea typeface="+mn-ea"/>
                <a:cs typeface="+mn-cs"/>
              </a:rPr>
              <a:t> </a:t>
            </a:r>
          </a:p>
          <a:p>
            <a:r>
              <a:rPr lang="en-US" sz="900" b="1" kern="1200" dirty="0">
                <a:solidFill>
                  <a:schemeClr val="tx1"/>
                </a:solidFill>
                <a:effectLst/>
                <a:latin typeface="+mn-lt"/>
                <a:ea typeface="+mn-ea"/>
                <a:cs typeface="+mn-cs"/>
              </a:rPr>
              <a:t>proc print data=pg1.storm_summary(obs=10);</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var Date Name Basin Status MaxWindMPH MinPressure Flag;</a:t>
            </a:r>
            <a:r>
              <a:rPr lang="en-US" sz="900" kern="1200" dirty="0">
                <a:solidFill>
                  <a:schemeClr val="tx1"/>
                </a:solidFill>
                <a:effectLst/>
                <a:latin typeface="+mn-lt"/>
                <a:ea typeface="+mn-ea"/>
                <a:cs typeface="+mn-cs"/>
              </a:rPr>
              <a:t> </a:t>
            </a:r>
          </a:p>
          <a:p>
            <a:r>
              <a:rPr lang="en-US" sz="900" b="1" kern="1200" dirty="0">
                <a:solidFill>
                  <a:schemeClr val="tx1"/>
                </a:solidFill>
                <a:effectLst/>
                <a:latin typeface="+mn-lt"/>
                <a:ea typeface="+mn-ea"/>
                <a:cs typeface="+mn-cs"/>
              </a:rPr>
              <a:t>run;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Next let’s try my favorite procedure, PROC FREQ. I’ll start with the same basic syntax we’ve seen with PROC CONTENTS and PROC PRINT. After running this basic program, notice my output is quite extensive. It includes a separate table for each column in my data. Each table lists the distinct values, and the frequency count and percentage that each value represents in the data. Some of these tables are more useful than others. If I would like to limit the tables included in the results, I can add a TABLES statement. For the STORM_SUMMARY data set, I would like to see frequency tables for basin, flag and status. These frequency tables are incredibly useful for many reasons. You can start to look at the basic distribution of your data values. You can observe problems in the data, like miscoded values or case inconsistencies. Notice Basin is mostly upper case values, but we have 2 rows where Basin is lower case al. </a:t>
            </a:r>
          </a:p>
          <a:p>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proc freq data=pg1. storm_summary;</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tables basin Flag Status;</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run;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How about another procedure? PROC MEANS is a great way to look as basic summary statistics for our numeric columns. If I start with the PROC MEANS statement only, the output includes a row for each numeric column in the data, and 5 summary statistics, including N (or number of non-missing values), mean or average, standard deviation, minimum and maximum. Remember Date is numeric, so it is included in this report. If I would like to limit the variables analyzed, I can add a VAR statement and list just MaxWindMPH and </a:t>
            </a:r>
            <a:r>
              <a:rPr lang="en-US" sz="900" kern="1200" dirty="0" err="1">
                <a:solidFill>
                  <a:schemeClr val="tx1"/>
                </a:solidFill>
                <a:effectLst/>
                <a:latin typeface="+mn-lt"/>
                <a:ea typeface="+mn-ea"/>
                <a:cs typeface="+mn-cs"/>
              </a:rPr>
              <a:t>MinPressure</a:t>
            </a:r>
            <a:r>
              <a:rPr lang="en-US" sz="900" kern="1200" dirty="0">
                <a:solidFill>
                  <a:schemeClr val="tx1"/>
                </a:solidFill>
                <a:effectLst/>
                <a:latin typeface="+mn-lt"/>
                <a:ea typeface="+mn-ea"/>
                <a:cs typeface="+mn-cs"/>
              </a:rPr>
              <a:t>. We can see from just a quick glance at this report that we have over 500 rows with missing values for </a:t>
            </a:r>
            <a:r>
              <a:rPr lang="en-US" sz="900" kern="1200" dirty="0" err="1">
                <a:solidFill>
                  <a:schemeClr val="tx1"/>
                </a:solidFill>
                <a:effectLst/>
                <a:latin typeface="+mn-lt"/>
                <a:ea typeface="+mn-ea"/>
                <a:cs typeface="+mn-cs"/>
              </a:rPr>
              <a:t>MinPressure</a:t>
            </a:r>
            <a:r>
              <a:rPr lang="en-US" sz="900" kern="1200" dirty="0">
                <a:solidFill>
                  <a:schemeClr val="tx1"/>
                </a:solidFill>
                <a:effectLst/>
                <a:latin typeface="+mn-lt"/>
                <a:ea typeface="+mn-ea"/>
                <a:cs typeface="+mn-cs"/>
              </a:rPr>
              <a:t>. We can also get an idea of the ranges for these columns, and if there may be values that are invalid because they are larger or smaller than possible. </a:t>
            </a:r>
          </a:p>
          <a:p>
            <a:endParaRPr lang="en-US" sz="900" b="1"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proc means data=pg1. storm_summary;</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var MaxWindMPH MinPressure;</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run;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One other procedure I will mention is PROC UNIVARIATE. I will just change the word MEANS to UNIVARIATE, leave the VAR statement and run the step. This give a slightly deeper statistical look at both MaxWindMPH and </a:t>
            </a:r>
            <a:r>
              <a:rPr lang="en-US" sz="900" kern="1200" dirty="0" err="1">
                <a:solidFill>
                  <a:schemeClr val="tx1"/>
                </a:solidFill>
                <a:effectLst/>
                <a:latin typeface="+mn-lt"/>
                <a:ea typeface="+mn-ea"/>
                <a:cs typeface="+mn-cs"/>
              </a:rPr>
              <a:t>MinPressure</a:t>
            </a:r>
            <a:r>
              <a:rPr lang="en-US" sz="900" kern="1200" dirty="0">
                <a:solidFill>
                  <a:schemeClr val="tx1"/>
                </a:solidFill>
                <a:effectLst/>
                <a:latin typeface="+mn-lt"/>
                <a:ea typeface="+mn-ea"/>
                <a:cs typeface="+mn-cs"/>
              </a:rPr>
              <a:t>. I won’t describe all of the numbers reported, but one part of the output I would like to highlight is the Extreme Observations table. Here we see the lowest and highest 5 values.</a:t>
            </a:r>
          </a:p>
          <a:p>
            <a:r>
              <a:rPr lang="en-US" sz="900" kern="1200" dirty="0">
                <a:solidFill>
                  <a:schemeClr val="tx1"/>
                </a:solidFill>
                <a:effectLst/>
                <a:latin typeface="+mn-lt"/>
                <a:ea typeface="+mn-ea"/>
                <a:cs typeface="+mn-cs"/>
              </a:rPr>
              <a:t> </a:t>
            </a:r>
          </a:p>
          <a:p>
            <a:r>
              <a:rPr lang="en-US" sz="900" b="1" kern="1200" dirty="0">
                <a:solidFill>
                  <a:schemeClr val="tx1"/>
                </a:solidFill>
                <a:effectLst/>
                <a:latin typeface="+mn-lt"/>
                <a:ea typeface="+mn-ea"/>
                <a:cs typeface="+mn-cs"/>
              </a:rPr>
              <a:t>proc univariate data=pg1. storm_summary;</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	var MaxWindMPH MinPressure;</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run;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We have just scratched the surface with what these procedures can do, but you can see by simply changing the PROC name in your code, SAS quickly creates useful output that you can use to better understand your data. </a:t>
            </a:r>
          </a:p>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822230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411716037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if you want to filter the rows that appear in a PROC PRINT report? Or what if you only want to calculate summary statistics for a subset of the data based on a condition? You can use the powerful and flexible WHERE statement to subset your data. The</a:t>
            </a:r>
            <a:r>
              <a:rPr lang="en-US" sz="900" kern="1200" baseline="0" dirty="0">
                <a:solidFill>
                  <a:schemeClr val="tx1"/>
                </a:solidFill>
                <a:effectLst/>
                <a:latin typeface="+mn-lt"/>
                <a:ea typeface="+mn-ea"/>
                <a:cs typeface="+mn-cs"/>
              </a:rPr>
              <a:t> WHERE statement</a:t>
            </a:r>
            <a:r>
              <a:rPr lang="en-US" sz="900" kern="1200" dirty="0">
                <a:solidFill>
                  <a:schemeClr val="tx1"/>
                </a:solidFill>
                <a:effectLst/>
                <a:latin typeface="+mn-lt"/>
                <a:ea typeface="+mn-ea"/>
                <a:cs typeface="+mn-cs"/>
              </a:rPr>
              <a:t> can be used in PROC PRINT, MEANS, FREQ, UNIVARIATE and many others. </a:t>
            </a:r>
          </a:p>
          <a:p>
            <a:endParaRPr lang="en-US" dirty="0"/>
          </a:p>
        </p:txBody>
      </p:sp>
    </p:spTree>
    <p:extLst>
      <p:ext uri="{BB962C8B-B14F-4D97-AF65-F5344CB8AC3E}">
        <p14:creationId xmlns:p14="http://schemas.microsoft.com/office/powerpoint/2010/main" val="30984334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9486995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WHERE statement</a:t>
            </a:r>
            <a:r>
              <a:rPr lang="en-US" sz="900" kern="1200" baseline="0" dirty="0">
                <a:solidFill>
                  <a:schemeClr val="tx1"/>
                </a:solidFill>
                <a:effectLst/>
                <a:latin typeface="+mn-lt"/>
                <a:ea typeface="+mn-ea"/>
                <a:cs typeface="+mn-cs"/>
              </a:rPr>
              <a:t> consists of the </a:t>
            </a:r>
            <a:r>
              <a:rPr lang="en-US" sz="900" kern="1200" dirty="0">
                <a:solidFill>
                  <a:schemeClr val="tx1"/>
                </a:solidFill>
                <a:effectLst/>
                <a:latin typeface="+mn-lt"/>
                <a:ea typeface="+mn-ea"/>
                <a:cs typeface="+mn-cs"/>
              </a:rPr>
              <a:t>keyword WHERE followed by one or more expressions. An expression tests the value</a:t>
            </a:r>
            <a:r>
              <a:rPr lang="en-US" sz="900" kern="1200" baseline="0" dirty="0">
                <a:solidFill>
                  <a:schemeClr val="tx1"/>
                </a:solidFill>
                <a:effectLst/>
                <a:latin typeface="+mn-lt"/>
                <a:ea typeface="+mn-ea"/>
                <a:cs typeface="+mn-cs"/>
              </a:rPr>
              <a:t> of a column against a condition that you specify.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baseline="0" dirty="0">
                <a:solidFill>
                  <a:schemeClr val="tx1"/>
                </a:solidFill>
                <a:effectLst/>
                <a:latin typeface="+mn-lt"/>
                <a:ea typeface="+mn-ea"/>
                <a:cs typeface="+mn-cs"/>
              </a:rPr>
              <a:t> </a:t>
            </a: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First, let's</a:t>
            </a:r>
            <a:r>
              <a:rPr lang="en-US" sz="900" kern="1200" baseline="0" dirty="0">
                <a:solidFill>
                  <a:schemeClr val="tx1"/>
                </a:solidFill>
                <a:effectLst/>
                <a:latin typeface="+mn-lt"/>
                <a:ea typeface="+mn-ea"/>
                <a:cs typeface="+mn-cs"/>
              </a:rPr>
              <a:t> look at expressions that use basic operators. </a:t>
            </a:r>
            <a:r>
              <a:rPr lang="en-US" sz="900" kern="1200" dirty="0">
                <a:solidFill>
                  <a:schemeClr val="tx1"/>
                </a:solidFill>
                <a:effectLst/>
                <a:latin typeface="+mn-lt"/>
                <a:ea typeface="+mn-ea"/>
                <a:cs typeface="+mn-cs"/>
              </a:rPr>
              <a:t>We can use any of these operators to compare the value</a:t>
            </a:r>
            <a:r>
              <a:rPr lang="en-US" sz="900" kern="1200" baseline="0" dirty="0">
                <a:solidFill>
                  <a:schemeClr val="tx1"/>
                </a:solidFill>
                <a:effectLst/>
                <a:latin typeface="+mn-lt"/>
                <a:ea typeface="+mn-ea"/>
                <a:cs typeface="+mn-cs"/>
              </a:rPr>
              <a:t> of a column to a value that you specify. The </a:t>
            </a:r>
            <a:r>
              <a:rPr lang="en-US" sz="900" kern="1200" dirty="0">
                <a:solidFill>
                  <a:schemeClr val="tx1"/>
                </a:solidFill>
                <a:effectLst/>
                <a:latin typeface="+mn-lt"/>
                <a:ea typeface="+mn-ea"/>
                <a:cs typeface="+mn-cs"/>
              </a:rPr>
              <a:t>expression evaluates as true or false for each row. </a:t>
            </a:r>
            <a:r>
              <a:rPr lang="en-US" sz="900" kern="1200" baseline="0" dirty="0">
                <a:solidFill>
                  <a:schemeClr val="tx1"/>
                </a:solidFill>
                <a:effectLst/>
                <a:latin typeface="+mn-lt"/>
                <a:ea typeface="+mn-ea"/>
                <a:cs typeface="+mn-cs"/>
              </a:rPr>
              <a:t>You can </a:t>
            </a:r>
            <a:r>
              <a:rPr lang="en-US" sz="900" kern="1200" dirty="0">
                <a:solidFill>
                  <a:schemeClr val="tx1"/>
                </a:solidFill>
                <a:effectLst/>
                <a:latin typeface="+mn-lt"/>
                <a:ea typeface="+mn-ea"/>
                <a:cs typeface="+mn-cs"/>
              </a:rPr>
              <a:t>use either the symbol or letters to represent these operators in an expression. </a:t>
            </a:r>
          </a:p>
          <a:p>
            <a:endParaRPr lang="en-US" dirty="0"/>
          </a:p>
        </p:txBody>
      </p:sp>
    </p:spTree>
    <p:extLst>
      <p:ext uri="{BB962C8B-B14F-4D97-AF65-F5344CB8AC3E}">
        <p14:creationId xmlns:p14="http://schemas.microsoft.com/office/powerpoint/2010/main" val="12753475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Character values are case sensitive and must be enclosed in double or single quotation marks. Numeric values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are not enclosed in quotation marks and must be standard numeric values. In other words,</a:t>
            </a:r>
            <a:r>
              <a:rPr lang="en-US" sz="900" kern="1200" baseline="0" dirty="0">
                <a:solidFill>
                  <a:schemeClr val="tx1"/>
                </a:solidFill>
                <a:effectLst/>
                <a:latin typeface="+mn-lt"/>
                <a:ea typeface="+mn-ea"/>
                <a:cs typeface="+mn-cs"/>
              </a:rPr>
              <a:t> you cannot include </a:t>
            </a:r>
            <a:r>
              <a:rPr lang="en-US" sz="900" kern="1200" dirty="0">
                <a:solidFill>
                  <a:schemeClr val="tx1"/>
                </a:solidFill>
                <a:effectLst/>
                <a:latin typeface="+mn-lt"/>
                <a:ea typeface="+mn-ea"/>
                <a:cs typeface="+mn-cs"/>
              </a:rPr>
              <a:t>special symbols such as commas or dollar signs. </a:t>
            </a:r>
            <a:endParaRPr lang="en-US" dirty="0"/>
          </a:p>
        </p:txBody>
      </p:sp>
    </p:spTree>
    <p:extLst>
      <p:ext uri="{BB962C8B-B14F-4D97-AF65-F5344CB8AC3E}">
        <p14:creationId xmlns:p14="http://schemas.microsoft.com/office/powerpoint/2010/main" val="354662280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What about comparing</a:t>
            </a:r>
            <a:r>
              <a:rPr lang="en-US" sz="900" kern="1200" baseline="0" dirty="0">
                <a:solidFill>
                  <a:schemeClr val="tx1"/>
                </a:solidFill>
                <a:effectLst/>
                <a:latin typeface="+mn-lt"/>
                <a:ea typeface="+mn-ea"/>
                <a:cs typeface="+mn-cs"/>
              </a:rPr>
              <a:t> the value of a column to a </a:t>
            </a:r>
            <a:r>
              <a:rPr lang="en-US" sz="900" kern="1200" dirty="0">
                <a:solidFill>
                  <a:schemeClr val="tx1"/>
                </a:solidFill>
                <a:effectLst/>
                <a:latin typeface="+mn-lt"/>
                <a:ea typeface="+mn-ea"/>
                <a:cs typeface="+mn-cs"/>
              </a:rPr>
              <a:t>date? Remember that dates are stored as numeric values, so the expression is evaluated based on a numeric comparison. If you want to compare a date column to a fixed date, then you can use the SAS date constant notation. Type the date as a one- or two-digit day, a three-letter month, and two- or four-digit year, enclosed in quotation</a:t>
            </a:r>
            <a:r>
              <a:rPr lang="en-US" sz="900" kern="1200" baseline="0" dirty="0">
                <a:solidFill>
                  <a:schemeClr val="tx1"/>
                </a:solidFill>
                <a:effectLst/>
                <a:latin typeface="+mn-lt"/>
                <a:ea typeface="+mn-ea"/>
                <a:cs typeface="+mn-cs"/>
              </a:rPr>
              <a:t> marks</a:t>
            </a:r>
            <a:r>
              <a:rPr lang="en-US" sz="900" kern="1200" dirty="0">
                <a:solidFill>
                  <a:schemeClr val="tx1"/>
                </a:solidFill>
                <a:effectLst/>
                <a:latin typeface="+mn-lt"/>
                <a:ea typeface="+mn-ea"/>
                <a:cs typeface="+mn-cs"/>
              </a:rPr>
              <a:t>, followed by the letter D. SAS then turns the string date into the numeric equivalent in order to evaluate the expression. </a:t>
            </a:r>
          </a:p>
        </p:txBody>
      </p:sp>
    </p:spTree>
    <p:extLst>
      <p:ext uri="{BB962C8B-B14F-4D97-AF65-F5344CB8AC3E}">
        <p14:creationId xmlns:p14="http://schemas.microsoft.com/office/powerpoint/2010/main" val="10628765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You can also combine multiple expression</a:t>
            </a:r>
            <a:r>
              <a:rPr lang="en-US" sz="900" kern="1200" baseline="0" dirty="0">
                <a:solidFill>
                  <a:schemeClr val="tx1"/>
                </a:solidFill>
                <a:effectLst/>
                <a:latin typeface="+mn-lt"/>
                <a:ea typeface="+mn-ea"/>
                <a:cs typeface="+mn-cs"/>
              </a:rPr>
              <a:t>s </a:t>
            </a:r>
            <a:r>
              <a:rPr lang="en-US" sz="900" kern="1200" dirty="0">
                <a:solidFill>
                  <a:schemeClr val="tx1"/>
                </a:solidFill>
                <a:effectLst/>
                <a:latin typeface="+mn-lt"/>
                <a:ea typeface="+mn-ea"/>
                <a:cs typeface="+mn-cs"/>
              </a:rPr>
              <a:t>with the keywords AND or OR. In this example code, any rows that meet theses two conditions are included</a:t>
            </a:r>
            <a:r>
              <a:rPr lang="en-US" sz="900" kern="1200" baseline="0" dirty="0">
                <a:solidFill>
                  <a:schemeClr val="tx1"/>
                </a:solidFill>
                <a:effectLst/>
                <a:latin typeface="+mn-lt"/>
                <a:ea typeface="+mn-ea"/>
                <a:cs typeface="+mn-cs"/>
              </a:rPr>
              <a:t> in the PROC PRINT results.</a:t>
            </a: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268861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We've only begun to learn</a:t>
            </a:r>
            <a:r>
              <a:rPr lang="en-US" sz="900" kern="1200" baseline="0" dirty="0">
                <a:solidFill>
                  <a:schemeClr val="tx1"/>
                </a:solidFill>
                <a:effectLst/>
                <a:latin typeface="+mn-lt"/>
                <a:ea typeface="+mn-ea"/>
                <a:cs typeface="+mn-cs"/>
              </a:rPr>
              <a:t> the ways you can use</a:t>
            </a:r>
            <a:r>
              <a:rPr lang="en-US" sz="900" kern="1200" dirty="0">
                <a:solidFill>
                  <a:schemeClr val="tx1"/>
                </a:solidFill>
                <a:effectLst/>
                <a:latin typeface="+mn-lt"/>
                <a:ea typeface="+mn-ea"/>
                <a:cs typeface="+mn-cs"/>
              </a:rPr>
              <a:t> the WHERE statement to subset rows in a procedure. Let’s look at several other examples of operators that enable you to do more complex filtering.</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We’ve seen how the OR keyword can be used to provide multiple values, such as in this example. Notice that each condition has to include TYPE=. This can be tedious if there are several valid values that you would like to include. A more efficient approach in this scenario is to use the IN operator</a:t>
            </a:r>
            <a:r>
              <a:rPr lang="en-US" sz="900" kern="1200" baseline="0" dirty="0">
                <a:solidFill>
                  <a:schemeClr val="tx1"/>
                </a:solidFill>
                <a:effectLst/>
                <a:latin typeface="+mn-lt"/>
                <a:ea typeface="+mn-ea"/>
                <a:cs typeface="+mn-cs"/>
              </a:rPr>
              <a:t> to compare to a list of values. </a:t>
            </a:r>
          </a:p>
          <a:p>
            <a:endParaRPr lang="en-US" sz="900" kern="1200" baseline="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After typing the column name, we use the keyword IN, and in parentheses, list the values separated by commas or spaces. The IN operator works with both numeric and character values. Just keep in mind that character values are case sensitive</a:t>
            </a:r>
            <a:r>
              <a:rPr lang="en-US" sz="900" kern="1200" baseline="0" dirty="0">
                <a:solidFill>
                  <a:schemeClr val="tx1"/>
                </a:solidFill>
                <a:effectLst/>
                <a:latin typeface="+mn-lt"/>
                <a:ea typeface="+mn-ea"/>
                <a:cs typeface="+mn-cs"/>
              </a:rPr>
              <a:t> and must be enclosed in quotation marks. </a:t>
            </a:r>
            <a:r>
              <a:rPr lang="en-US" sz="900" kern="1200" dirty="0">
                <a:solidFill>
                  <a:schemeClr val="tx1"/>
                </a:solidFill>
                <a:effectLst/>
                <a:latin typeface="+mn-lt"/>
                <a:ea typeface="+mn-ea"/>
                <a:cs typeface="+mn-cs"/>
              </a:rPr>
              <a:t>We can also take advantage of the keyword NOT to reverse the logic of the IN operator. </a:t>
            </a:r>
            <a:endParaRPr lang="en-US" dirty="0"/>
          </a:p>
        </p:txBody>
      </p:sp>
    </p:spTree>
    <p:extLst>
      <p:ext uri="{BB962C8B-B14F-4D97-AF65-F5344CB8AC3E}">
        <p14:creationId xmlns:p14="http://schemas.microsoft.com/office/powerpoint/2010/main" val="16656220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Let's</a:t>
            </a:r>
            <a:r>
              <a:rPr lang="en-US" sz="900" kern="1200" baseline="0" dirty="0">
                <a:solidFill>
                  <a:schemeClr val="tx1"/>
                </a:solidFill>
                <a:effectLst/>
                <a:latin typeface="+mn-lt"/>
                <a:ea typeface="+mn-ea"/>
                <a:cs typeface="+mn-cs"/>
              </a:rPr>
              <a:t> talk about some special WHERE operators that you can use in expressions. Suppose you want to filter your data by missing values. You could write an expression where a column is equal to a period for numeric missing values or a space enclosed in quotation marks for a character missing value, but a simpler option is to use the </a:t>
            </a:r>
            <a:r>
              <a:rPr lang="en-US" sz="900" kern="1200" dirty="0">
                <a:solidFill>
                  <a:schemeClr val="tx1"/>
                </a:solidFill>
                <a:effectLst/>
                <a:latin typeface="+mn-lt"/>
                <a:ea typeface="+mn-ea"/>
                <a:cs typeface="+mn-cs"/>
              </a:rPr>
              <a:t>IS MISSING or IS NOT MISSING special operator. These keywords can be used for either numeric or character missing values.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And if you happen to be working with data coming from a DBMS environment that distinguishes between missing and null values, then there is also an IS NULL operator. </a:t>
            </a:r>
            <a:endParaRPr lang="en-US" dirty="0"/>
          </a:p>
        </p:txBody>
      </p:sp>
    </p:spTree>
    <p:extLst>
      <p:ext uri="{BB962C8B-B14F-4D97-AF65-F5344CB8AC3E}">
        <p14:creationId xmlns:p14="http://schemas.microsoft.com/office/powerpoint/2010/main" val="6408767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The BETWEEN AND operator is handy for numeric and character ranges. The endpoints of the range are inclusive.</a:t>
            </a:r>
          </a:p>
          <a:p>
            <a:endParaRPr lang="en-US" dirty="0"/>
          </a:p>
        </p:txBody>
      </p:sp>
    </p:spTree>
    <p:extLst>
      <p:ext uri="{BB962C8B-B14F-4D97-AF65-F5344CB8AC3E}">
        <p14:creationId xmlns:p14="http://schemas.microsoft.com/office/powerpoint/2010/main" val="172275776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Finally, the LIKE operator enables us to do pattern matching. The percent symbol is a wildcard for any number of characters</a:t>
            </a:r>
            <a:r>
              <a:rPr lang="en-US" sz="900" kern="1200" baseline="0" dirty="0">
                <a:solidFill>
                  <a:schemeClr val="tx1"/>
                </a:solidFill>
                <a:effectLst/>
                <a:latin typeface="+mn-lt"/>
                <a:ea typeface="+mn-ea"/>
                <a:cs typeface="+mn-cs"/>
              </a:rPr>
              <a:t> and the </a:t>
            </a:r>
            <a:r>
              <a:rPr lang="en-US" sz="900" kern="1200" dirty="0">
                <a:solidFill>
                  <a:schemeClr val="tx1"/>
                </a:solidFill>
                <a:effectLst/>
                <a:latin typeface="+mn-lt"/>
                <a:ea typeface="+mn-ea"/>
                <a:cs typeface="+mn-cs"/>
              </a:rPr>
              <a:t>underscore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is a wildcard for a single character.</a:t>
            </a:r>
            <a:endParaRPr lang="en-US" dirty="0"/>
          </a:p>
        </p:txBody>
      </p:sp>
    </p:spTree>
    <p:extLst>
      <p:ext uri="{BB962C8B-B14F-4D97-AF65-F5344CB8AC3E}">
        <p14:creationId xmlns:p14="http://schemas.microsoft.com/office/powerpoint/2010/main" val="131964294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AA1AA1-D447-4F88-8C51-A8805CDCF6D8}" type="slidenum">
              <a:rPr lang="en-US" altLang="en-US" sz="1200" smtClean="0"/>
              <a:pPr/>
              <a:t>29</a:t>
            </a:fld>
            <a:endParaRPr lang="en-US" altLang="en-US" sz="1200" dirty="0"/>
          </a:p>
        </p:txBody>
      </p:sp>
      <p:sp>
        <p:nvSpPr>
          <p:cNvPr id="16387" name="Rectangle 2"/>
          <p:cNvSpPr>
            <a:spLocks noGrp="1" noRot="1" noChangeAspect="1" noChangeArrowheads="1" noTextEdit="1"/>
          </p:cNvSpPr>
          <p:nvPr>
            <p:ph type="sldImg"/>
          </p:nvPr>
        </p:nvSpPr>
        <p:spPr>
          <a:xfrm>
            <a:off x="381000" y="685800"/>
            <a:ext cx="6096000" cy="3429000"/>
          </a:xfrm>
          <a:prstGeom prst="rect">
            <a:avLst/>
          </a:prstGeom>
          <a:ln/>
        </p:spPr>
      </p:sp>
      <p:sp>
        <p:nvSpPr>
          <p:cNvPr id="16388" name="Rectangle 3"/>
          <p:cNvSpPr>
            <a:spLocks noGrp="1" noChangeArrowheads="1"/>
          </p:cNvSpPr>
          <p:nvPr>
            <p:ph type="body" idx="1"/>
          </p:nvPr>
        </p:nvSpPr>
        <p:spPr>
          <a:xfrm>
            <a:off x="914400" y="4343400"/>
            <a:ext cx="5029200" cy="4114800"/>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174582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Now that we know</a:t>
            </a:r>
            <a:r>
              <a:rPr lang="en-US" baseline="0" dirty="0"/>
              <a:t> how to access data, we need to explore it a little and see what we have to work with. Exploring data can include learning about the columns and values we have, as well as validating data to look for incorrect or inconsistent values. In this lesson, you learn to use some procedures that give you some of this insight. You also learn to subset the data so you </a:t>
            </a:r>
            <a:r>
              <a:rPr lang="en-US" baseline="0"/>
              <a:t>can focus </a:t>
            </a:r>
            <a:r>
              <a:rPr lang="en-US" baseline="0" dirty="0"/>
              <a:t>on particular segments, format data so you can easily understand it, sort data, and identify and clean up duplicate values.</a:t>
            </a: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49877886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1AA1AA1-D447-4F88-8C51-A8805CDCF6D8}" type="slidenum">
              <a:rPr lang="en-US" altLang="en-US" sz="1200" smtClean="0"/>
              <a:pPr/>
              <a:t>30</a:t>
            </a:fld>
            <a:endParaRPr lang="en-US" altLang="en-US" sz="1200" dirty="0"/>
          </a:p>
        </p:txBody>
      </p:sp>
      <p:sp>
        <p:nvSpPr>
          <p:cNvPr id="16387" name="Rectangle 2"/>
          <p:cNvSpPr>
            <a:spLocks noGrp="1" noRot="1" noChangeAspect="1" noChangeArrowheads="1" noTextEdit="1"/>
          </p:cNvSpPr>
          <p:nvPr>
            <p:ph type="sldImg"/>
          </p:nvPr>
        </p:nvSpPr>
        <p:spPr>
          <a:xfrm>
            <a:off x="381000" y="685800"/>
            <a:ext cx="6096000" cy="3429000"/>
          </a:xfrm>
          <a:prstGeom prst="rect">
            <a:avLst/>
          </a:prstGeom>
          <a:ln/>
        </p:spPr>
      </p:sp>
      <p:sp>
        <p:nvSpPr>
          <p:cNvPr id="16388" name="Rectangle 3"/>
          <p:cNvSpPr>
            <a:spLocks noGrp="1" noChangeArrowheads="1"/>
          </p:cNvSpPr>
          <p:nvPr>
            <p:ph type="body" idx="1"/>
          </p:nvPr>
        </p:nvSpPr>
        <p:spPr>
          <a:xfrm>
            <a:off x="914400" y="4343400"/>
            <a:ext cx="5029200" cy="4114800"/>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5068797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r>
              <a:rPr lang="en-US" baseline="0" dirty="0"/>
              <a:t>Suppose you have a program with multiple procedures, and you want to filter in each procedure to select only rows where the type of car is a wagon. You run the program, look at the results, and then decide that you want to see similar reports where the type of car is an SUV. Of course, find and replace is an option for modifying the program, but wouldn’t it be nice to change that repeating value in one place? </a:t>
            </a:r>
          </a:p>
        </p:txBody>
      </p:sp>
    </p:spTree>
    <p:extLst>
      <p:ext uri="{BB962C8B-B14F-4D97-AF65-F5344CB8AC3E}">
        <p14:creationId xmlns:p14="http://schemas.microsoft.com/office/powerpoint/2010/main" val="388892670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pPr algn="l"/>
            <a:r>
              <a:rPr lang="en-US" sz="900" dirty="0"/>
              <a:t>SAS macro variables enable you do just that. A macro variable stores text that is substituted in your code when it runs, like automatic find and replace!</a:t>
            </a:r>
            <a:r>
              <a:rPr lang="en-US" sz="900" baseline="0" dirty="0"/>
              <a:t> </a:t>
            </a:r>
          </a:p>
          <a:p>
            <a:pPr algn="l"/>
            <a:endParaRPr lang="en-US" sz="900" baseline="0" dirty="0"/>
          </a:p>
          <a:p>
            <a:pPr algn="l"/>
            <a:r>
              <a:rPr lang="en-US" sz="900" baseline="0" dirty="0"/>
              <a:t>Let's see how we can create and use a macro variable to solve this problem.</a:t>
            </a:r>
            <a:endParaRPr lang="en-US" sz="900" dirty="0"/>
          </a:p>
          <a:p>
            <a:r>
              <a:rPr lang="en-US" baseline="0" dirty="0"/>
              <a:t> </a:t>
            </a:r>
          </a:p>
        </p:txBody>
      </p:sp>
    </p:spTree>
    <p:extLst>
      <p:ext uri="{BB962C8B-B14F-4D97-AF65-F5344CB8AC3E}">
        <p14:creationId xmlns:p14="http://schemas.microsoft.com/office/powerpoint/2010/main" val="12993781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r>
              <a:rPr lang="en-US" baseline="0" dirty="0"/>
              <a:t>The first step is to create the macro variable, and we do that with the %LET statement. All macro statements begin with a % sign. </a:t>
            </a:r>
          </a:p>
          <a:p>
            <a:endParaRPr lang="en-US" baseline="0" dirty="0"/>
          </a:p>
          <a:p>
            <a:r>
              <a:rPr lang="en-US" baseline="0" dirty="0"/>
              <a:t>In this example, I’m creating a macro variable named </a:t>
            </a:r>
            <a:r>
              <a:rPr lang="en-US" b="1" baseline="0" dirty="0"/>
              <a:t>CarType</a:t>
            </a:r>
            <a:r>
              <a:rPr lang="en-US" baseline="0" dirty="0"/>
              <a:t>. After the equal sign, I provide the text string that I want the macro variable to store. I’ll start with </a:t>
            </a:r>
            <a:r>
              <a:rPr lang="en-US" i="1" baseline="0" dirty="0"/>
              <a:t>Wagon</a:t>
            </a:r>
            <a:r>
              <a:rPr lang="en-US" baseline="0" dirty="0"/>
              <a:t>. The %LET statement ends with a semicolon. </a:t>
            </a:r>
          </a:p>
          <a:p>
            <a:r>
              <a:rPr lang="en-US" baseline="0" dirty="0"/>
              <a:t> </a:t>
            </a:r>
          </a:p>
        </p:txBody>
      </p:sp>
    </p:spTree>
    <p:extLst>
      <p:ext uri="{BB962C8B-B14F-4D97-AF65-F5344CB8AC3E}">
        <p14:creationId xmlns:p14="http://schemas.microsoft.com/office/powerpoint/2010/main" val="2031044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r>
              <a:rPr lang="en-US" baseline="0" dirty="0"/>
              <a:t>Now that I've created the macro variable, the next step is to use it in the program. In each place where I previously specified the value “</a:t>
            </a:r>
            <a:r>
              <a:rPr lang="en-US" i="1" baseline="0" dirty="0"/>
              <a:t>Wagon</a:t>
            </a:r>
            <a:r>
              <a:rPr lang="en-US" baseline="0" dirty="0"/>
              <a:t>", I'll specify the macro variable that holds the value: </a:t>
            </a:r>
            <a:r>
              <a:rPr lang="en-US" b="1" baseline="0" dirty="0" err="1"/>
              <a:t>CarType</a:t>
            </a:r>
            <a:r>
              <a:rPr lang="en-US" baseline="0" dirty="0"/>
              <a:t>. When you reference a macro variable in your code, you precede the name with an ampersand. </a:t>
            </a:r>
          </a:p>
        </p:txBody>
      </p:sp>
    </p:spTree>
    <p:extLst>
      <p:ext uri="{BB962C8B-B14F-4D97-AF65-F5344CB8AC3E}">
        <p14:creationId xmlns:p14="http://schemas.microsoft.com/office/powerpoint/2010/main" val="90706771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r>
              <a:rPr lang="en-US" baseline="0" dirty="0"/>
              <a:t> The ampersand triggers SAS to look up the text string stored in the </a:t>
            </a:r>
            <a:r>
              <a:rPr lang="en-US" b="1" baseline="0" dirty="0" err="1"/>
              <a:t>CarType</a:t>
            </a:r>
            <a:r>
              <a:rPr lang="en-US" baseline="0" dirty="0"/>
              <a:t> macro variable and replace it with </a:t>
            </a:r>
            <a:r>
              <a:rPr lang="en-US" i="1" baseline="0" dirty="0"/>
              <a:t>Wagon</a:t>
            </a:r>
            <a:r>
              <a:rPr lang="en-US" baseline="0" dirty="0"/>
              <a:t> before it executes the code. </a:t>
            </a:r>
          </a:p>
          <a:p>
            <a:r>
              <a:rPr lang="en-US" baseline="0" dirty="0"/>
              <a:t> </a:t>
            </a:r>
          </a:p>
          <a:p>
            <a:endParaRPr lang="en-US" baseline="0" dirty="0"/>
          </a:p>
        </p:txBody>
      </p:sp>
    </p:spTree>
    <p:extLst>
      <p:ext uri="{BB962C8B-B14F-4D97-AF65-F5344CB8AC3E}">
        <p14:creationId xmlns:p14="http://schemas.microsoft.com/office/powerpoint/2010/main" val="297520044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normAutofit/>
          </a:bodyPr>
          <a:lstStyle/>
          <a:p>
            <a:r>
              <a:rPr lang="en-US" baseline="0" dirty="0"/>
              <a:t> Now if I want to run these procedures and change the value of the filter, I have to change the value only in the %LET statement!</a:t>
            </a:r>
          </a:p>
        </p:txBody>
      </p:sp>
    </p:spTree>
    <p:extLst>
      <p:ext uri="{BB962C8B-B14F-4D97-AF65-F5344CB8AC3E}">
        <p14:creationId xmlns:p14="http://schemas.microsoft.com/office/powerpoint/2010/main" val="30368417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baseline="0" dirty="0"/>
              <a:t>Like libraries, macro variables are temporary, so when you exit SAS, they are deleted. If you have macro variable references in your program, you must create the macro variable at the beginning of your program before you reference it.</a:t>
            </a:r>
            <a:endParaRPr lang="en-US" dirty="0"/>
          </a:p>
        </p:txBody>
      </p:sp>
    </p:spTree>
    <p:extLst>
      <p:ext uri="{BB962C8B-B14F-4D97-AF65-F5344CB8AC3E}">
        <p14:creationId xmlns:p14="http://schemas.microsoft.com/office/powerpoint/2010/main" val="185286988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A98A33-5A52-4AB3-A489-9565F43D8798}" type="slidenum">
              <a:rPr lang="en-US" altLang="en-US" sz="1200" smtClean="0"/>
              <a:pPr/>
              <a:t>39</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902230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After you are able to access your data, the next step is to make sure you understand it. Certainly just looking over the table is helpful, and PROC CONTENTS enables you to confirm column attributes, but often the data is too large or complex for a visual review to be sufficient. </a:t>
            </a:r>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SAS has several procedures</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that can be used to quickly and easily explore your data. Later we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use</a:t>
            </a:r>
            <a:r>
              <a:rPr lang="en-US" sz="900" kern="1200" baseline="0" dirty="0">
                <a:solidFill>
                  <a:schemeClr val="tx1"/>
                </a:solidFill>
                <a:effectLst/>
                <a:latin typeface="+mn-lt"/>
                <a:ea typeface="+mn-ea"/>
                <a:cs typeface="+mn-cs"/>
              </a:rPr>
              <a:t> some of these same procedures with additional options to analyze and report on data.</a:t>
            </a:r>
            <a:endParaRPr lang="en-US" sz="900" kern="1200" dirty="0">
              <a:solidFill>
                <a:schemeClr val="tx1"/>
              </a:solidFill>
              <a:effectLst/>
              <a:latin typeface="+mn-lt"/>
              <a:ea typeface="+mn-ea"/>
              <a:cs typeface="+mn-cs"/>
            </a:endParaRPr>
          </a:p>
          <a:p>
            <a:endParaRPr lang="en-US" dirty="0"/>
          </a:p>
        </p:txBody>
      </p:sp>
    </p:spTree>
    <p:extLst>
      <p:ext uri="{BB962C8B-B14F-4D97-AF65-F5344CB8AC3E}">
        <p14:creationId xmlns:p14="http://schemas.microsoft.com/office/powerpoint/2010/main" val="17738980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02A98A33-5A52-4AB3-A489-9565F43D8798}" type="slidenum">
              <a:rPr lang="en-US" altLang="en-US" sz="1200" smtClean="0"/>
              <a:pPr/>
              <a:t>40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02408032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822230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18370219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Sometimes</a:t>
            </a:r>
            <a:r>
              <a:rPr lang="en-US" sz="900" kern="1200" baseline="0" dirty="0">
                <a:solidFill>
                  <a:schemeClr val="tx1"/>
                </a:solidFill>
                <a:effectLst/>
                <a:latin typeface="+mn-lt"/>
                <a:ea typeface="+mn-ea"/>
                <a:cs typeface="+mn-cs"/>
              </a:rPr>
              <a:t> when you're exploring data, it can be difficult to interpret the raw values in the data. </a:t>
            </a:r>
            <a:r>
              <a:rPr lang="en-US" sz="900" kern="1200" dirty="0">
                <a:solidFill>
                  <a:schemeClr val="tx1"/>
                </a:solidFill>
                <a:effectLst/>
                <a:latin typeface="+mn-lt"/>
                <a:ea typeface="+mn-ea"/>
                <a:cs typeface="+mn-cs"/>
              </a:rPr>
              <a:t>For example, </a:t>
            </a:r>
            <a:r>
              <a:rPr lang="en-US" sz="900" kern="1200" baseline="0" dirty="0">
                <a:solidFill>
                  <a:schemeClr val="tx1"/>
                </a:solidFill>
                <a:effectLst/>
                <a:latin typeface="+mn-lt"/>
                <a:ea typeface="+mn-ea"/>
                <a:cs typeface="+mn-cs"/>
              </a:rPr>
              <a:t>it's impossible to visually evaluate </a:t>
            </a:r>
            <a:r>
              <a:rPr lang="en-US" sz="900" kern="1200" dirty="0">
                <a:solidFill>
                  <a:schemeClr val="tx1"/>
                </a:solidFill>
                <a:effectLst/>
                <a:latin typeface="+mn-lt"/>
                <a:ea typeface="+mn-ea"/>
                <a:cs typeface="+mn-cs"/>
              </a:rPr>
              <a:t>SAS date values such as </a:t>
            </a:r>
            <a:r>
              <a:rPr lang="en-US" sz="900" b="1" kern="1200" dirty="0" err="1">
                <a:solidFill>
                  <a:schemeClr val="tx1"/>
                </a:solidFill>
                <a:effectLst/>
                <a:latin typeface="+mn-lt"/>
                <a:ea typeface="+mn-ea"/>
                <a:cs typeface="+mn-cs"/>
              </a:rPr>
              <a:t>HireDate</a:t>
            </a:r>
            <a:r>
              <a:rPr lang="en-US" sz="900" kern="1200" dirty="0">
                <a:solidFill>
                  <a:schemeClr val="tx1"/>
                </a:solidFill>
                <a:effectLst/>
                <a:latin typeface="+mn-lt"/>
                <a:ea typeface="+mn-ea"/>
                <a:cs typeface="+mn-cs"/>
              </a:rPr>
              <a:t> in their raw</a:t>
            </a:r>
            <a:r>
              <a:rPr lang="en-US" sz="900" kern="1200" baseline="0" dirty="0">
                <a:solidFill>
                  <a:schemeClr val="tx1"/>
                </a:solidFill>
                <a:effectLst/>
                <a:latin typeface="+mn-lt"/>
                <a:ea typeface="+mn-ea"/>
                <a:cs typeface="+mn-cs"/>
              </a:rPr>
              <a:t> form</a:t>
            </a:r>
            <a:r>
              <a:rPr lang="en-US" sz="900" kern="1200" dirty="0">
                <a:solidFill>
                  <a:schemeClr val="tx1"/>
                </a:solidFill>
                <a:effectLst/>
                <a:latin typeface="+mn-lt"/>
                <a:ea typeface="+mn-ea"/>
                <a:cs typeface="+mn-cs"/>
              </a:rPr>
              <a:t>, so in</a:t>
            </a:r>
            <a:r>
              <a:rPr lang="en-US" sz="900" kern="1200" baseline="0" dirty="0">
                <a:solidFill>
                  <a:schemeClr val="tx1"/>
                </a:solidFill>
                <a:effectLst/>
                <a:latin typeface="+mn-lt"/>
                <a:ea typeface="+mn-ea"/>
                <a:cs typeface="+mn-cs"/>
              </a:rPr>
              <a:t> your report, you might want to display the value in a date format that is easy to understand</a:t>
            </a:r>
            <a:r>
              <a:rPr lang="en-US" sz="900" kern="1200" dirty="0">
                <a:solidFill>
                  <a:schemeClr val="tx1"/>
                </a:solidFill>
                <a:effectLst/>
                <a:latin typeface="+mn-lt"/>
                <a:ea typeface="+mn-ea"/>
                <a:cs typeface="+mn-cs"/>
              </a:rPr>
              <a:t>. Numeric</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columns such as </a:t>
            </a:r>
            <a:r>
              <a:rPr lang="en-US" sz="900" b="1" kern="1200" dirty="0">
                <a:solidFill>
                  <a:schemeClr val="tx1"/>
                </a:solidFill>
                <a:effectLst/>
                <a:latin typeface="+mn-lt"/>
                <a:ea typeface="+mn-ea"/>
                <a:cs typeface="+mn-cs"/>
              </a:rPr>
              <a:t>Salary</a:t>
            </a:r>
            <a:r>
              <a:rPr lang="en-US" sz="900" b="1"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store only digits and decimal points, but we might want to display those numbers with commas or currency symbols to</a:t>
            </a:r>
            <a:r>
              <a:rPr lang="en-US" sz="900" kern="1200" baseline="0" dirty="0">
                <a:solidFill>
                  <a:schemeClr val="tx1"/>
                </a:solidFill>
                <a:effectLst/>
                <a:latin typeface="+mn-lt"/>
                <a:ea typeface="+mn-ea"/>
                <a:cs typeface="+mn-cs"/>
              </a:rPr>
              <a:t> make them easier to interpret quickly</a:t>
            </a:r>
            <a:r>
              <a:rPr lang="en-US" sz="900" kern="1200" dirty="0">
                <a:solidFill>
                  <a:schemeClr val="tx1"/>
                </a:solidFill>
                <a:effectLst/>
                <a:latin typeface="+mn-lt"/>
                <a:ea typeface="+mn-ea"/>
                <a:cs typeface="+mn-cs"/>
              </a:rPr>
              <a:t>. </a:t>
            </a:r>
          </a:p>
        </p:txBody>
      </p:sp>
    </p:spTree>
    <p:extLst>
      <p:ext uri="{BB962C8B-B14F-4D97-AF65-F5344CB8AC3E}">
        <p14:creationId xmlns:p14="http://schemas.microsoft.com/office/powerpoint/2010/main" val="3819715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To control how values appear in your reports, you can apply SAS formats to columns by adding the FORMAT statement to your PROC PRINT step. You use the keyword FORMAT, followed by the column and the SAS format that you want to apply to the column.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You specify the format using</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this general syntax. The dollar sign indicates a character format and precedes the name of the SAS format. Then you specify the total format width, including decimal places and special characters. The period is</a:t>
            </a:r>
            <a:r>
              <a:rPr lang="en-US" sz="900" kern="1200" baseline="0" dirty="0">
                <a:solidFill>
                  <a:schemeClr val="tx1"/>
                </a:solidFill>
                <a:effectLst/>
                <a:latin typeface="+mn-lt"/>
                <a:ea typeface="+mn-ea"/>
                <a:cs typeface="+mn-cs"/>
              </a:rPr>
              <a:t> a required delimiter, and for numeric formats, it can be followed by the number of </a:t>
            </a:r>
            <a:r>
              <a:rPr lang="en-US" sz="900" kern="1200" dirty="0">
                <a:solidFill>
                  <a:schemeClr val="tx1"/>
                </a:solidFill>
                <a:effectLst/>
                <a:latin typeface="+mn-lt"/>
                <a:ea typeface="+mn-ea"/>
                <a:cs typeface="+mn-cs"/>
              </a:rPr>
              <a:t>decimal places. </a:t>
            </a:r>
            <a:endParaRPr lang="en-US" dirty="0"/>
          </a:p>
        </p:txBody>
      </p:sp>
    </p:spTree>
    <p:extLst>
      <p:ext uri="{BB962C8B-B14F-4D97-AF65-F5344CB8AC3E}">
        <p14:creationId xmlns:p14="http://schemas.microsoft.com/office/powerpoint/2010/main" val="92041259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SAS has dozens</a:t>
            </a:r>
            <a:r>
              <a:rPr lang="en-US" sz="900" kern="1200" baseline="0" dirty="0">
                <a:solidFill>
                  <a:schemeClr val="tx1"/>
                </a:solidFill>
                <a:effectLst/>
                <a:latin typeface="+mn-lt"/>
                <a:ea typeface="+mn-ea"/>
                <a:cs typeface="+mn-cs"/>
              </a:rPr>
              <a:t> of </a:t>
            </a:r>
            <a:r>
              <a:rPr lang="en-US" sz="900" kern="1200" dirty="0">
                <a:solidFill>
                  <a:schemeClr val="tx1"/>
                </a:solidFill>
                <a:effectLst/>
                <a:latin typeface="+mn-lt"/>
                <a:ea typeface="+mn-ea"/>
                <a:cs typeface="+mn-cs"/>
              </a:rPr>
              <a:t>formats you can use. Let's look at some of the most common formats and see the effect they have on the numeric</a:t>
            </a:r>
            <a:r>
              <a:rPr lang="en-US" sz="900" kern="1200" baseline="0" dirty="0">
                <a:solidFill>
                  <a:schemeClr val="tx1"/>
                </a:solidFill>
                <a:effectLst/>
                <a:latin typeface="+mn-lt"/>
                <a:ea typeface="+mn-ea"/>
                <a:cs typeface="+mn-cs"/>
              </a:rPr>
              <a:t> value</a:t>
            </a:r>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The</a:t>
            </a:r>
            <a:r>
              <a:rPr lang="en-US" sz="900" kern="1200" baseline="0" dirty="0">
                <a:solidFill>
                  <a:schemeClr val="tx1"/>
                </a:solidFill>
                <a:effectLst/>
                <a:latin typeface="+mn-lt"/>
                <a:ea typeface="+mn-ea"/>
                <a:cs typeface="+mn-cs"/>
              </a:rPr>
              <a:t> </a:t>
            </a:r>
            <a:r>
              <a:rPr lang="en-US" sz="900" i="1" kern="1200" baseline="0" dirty="0" err="1">
                <a:solidFill>
                  <a:schemeClr val="tx1"/>
                </a:solidFill>
                <a:effectLst/>
                <a:latin typeface="+mn-lt"/>
                <a:ea typeface="+mn-ea"/>
                <a:cs typeface="+mn-cs"/>
              </a:rPr>
              <a:t>w.d</a:t>
            </a:r>
            <a:r>
              <a:rPr lang="en-US" sz="900" kern="1200" baseline="0" dirty="0">
                <a:solidFill>
                  <a:schemeClr val="tx1"/>
                </a:solidFill>
                <a:effectLst/>
                <a:latin typeface="+mn-lt"/>
                <a:ea typeface="+mn-ea"/>
                <a:cs typeface="+mn-cs"/>
              </a:rPr>
              <a:t> format </a:t>
            </a:r>
            <a:r>
              <a:rPr lang="en-US" sz="900" kern="1200" baseline="0">
                <a:solidFill>
                  <a:schemeClr val="tx1"/>
                </a:solidFill>
                <a:effectLst/>
                <a:latin typeface="+mn-lt"/>
                <a:ea typeface="+mn-ea"/>
                <a:cs typeface="+mn-cs"/>
              </a:rPr>
              <a:t>specifies the </a:t>
            </a:r>
            <a:r>
              <a:rPr lang="en-US" sz="900" kern="1200" baseline="0" dirty="0">
                <a:solidFill>
                  <a:schemeClr val="tx1"/>
                </a:solidFill>
                <a:effectLst/>
                <a:latin typeface="+mn-lt"/>
                <a:ea typeface="+mn-ea"/>
                <a:cs typeface="+mn-cs"/>
              </a:rPr>
              <a:t>width and number of decimal place. </a:t>
            </a:r>
            <a:r>
              <a:rPr lang="en-US" sz="900" kern="1200" dirty="0">
                <a:solidFill>
                  <a:schemeClr val="tx1"/>
                </a:solidFill>
                <a:effectLst/>
                <a:latin typeface="+mn-lt"/>
                <a:ea typeface="+mn-ea"/>
                <a:cs typeface="+mn-cs"/>
              </a:rPr>
              <a:t>The 5. format applied here</a:t>
            </a:r>
            <a:r>
              <a:rPr lang="en-US" sz="900" kern="1200" baseline="0" dirty="0">
                <a:solidFill>
                  <a:schemeClr val="tx1"/>
                </a:solidFill>
                <a:effectLst/>
                <a:latin typeface="+mn-lt"/>
                <a:ea typeface="+mn-ea"/>
                <a:cs typeface="+mn-cs"/>
              </a:rPr>
              <a:t> is the same as 5.0, so no decimal places are displayed. </a:t>
            </a:r>
            <a:r>
              <a:rPr lang="en-US" sz="900" kern="1200" dirty="0">
                <a:solidFill>
                  <a:schemeClr val="tx1"/>
                </a:solidFill>
                <a:effectLst/>
                <a:latin typeface="+mn-lt"/>
                <a:ea typeface="+mn-ea"/>
                <a:cs typeface="+mn-cs"/>
              </a:rPr>
              <a:t>SAS rounds the displayed value to the nearest integer. By applying</a:t>
            </a:r>
            <a:r>
              <a:rPr lang="en-US" sz="900" kern="1200" baseline="0" dirty="0">
                <a:solidFill>
                  <a:schemeClr val="tx1"/>
                </a:solidFill>
                <a:effectLst/>
                <a:latin typeface="+mn-lt"/>
                <a:ea typeface="+mn-ea"/>
                <a:cs typeface="+mn-cs"/>
              </a:rPr>
              <a:t> the </a:t>
            </a:r>
            <a:r>
              <a:rPr lang="en-US" sz="900" kern="1200" dirty="0">
                <a:solidFill>
                  <a:schemeClr val="tx1"/>
                </a:solidFill>
                <a:effectLst/>
                <a:latin typeface="+mn-lt"/>
                <a:ea typeface="+mn-ea"/>
                <a:cs typeface="+mn-cs"/>
              </a:rPr>
              <a:t>8.1 format, the value is displayed rounded to one decimal place. It's okay that the format</a:t>
            </a:r>
            <a:r>
              <a:rPr lang="en-US" sz="900" kern="1200" baseline="0" dirty="0">
                <a:solidFill>
                  <a:schemeClr val="tx1"/>
                </a:solidFill>
                <a:effectLst/>
                <a:latin typeface="+mn-lt"/>
                <a:ea typeface="+mn-ea"/>
                <a:cs typeface="+mn-cs"/>
              </a:rPr>
              <a:t> width is 8, even though the digits and decimal point fill only seven positions. </a:t>
            </a:r>
          </a:p>
          <a:p>
            <a:r>
              <a:rPr lang="en-US" sz="900" kern="1200" dirty="0">
                <a:solidFill>
                  <a:schemeClr val="tx1"/>
                </a:solidFill>
                <a:effectLst/>
                <a:latin typeface="+mn-lt"/>
                <a:ea typeface="+mn-ea"/>
                <a:cs typeface="+mn-cs"/>
              </a:rPr>
              <a:t>The COMMA</a:t>
            </a:r>
            <a:r>
              <a:rPr lang="en-US" sz="900" kern="1200" baseline="0" dirty="0">
                <a:solidFill>
                  <a:schemeClr val="tx1"/>
                </a:solidFill>
                <a:effectLst/>
                <a:latin typeface="+mn-lt"/>
                <a:ea typeface="+mn-ea"/>
                <a:cs typeface="+mn-cs"/>
              </a:rPr>
              <a:t> format </a:t>
            </a:r>
            <a:r>
              <a:rPr lang="en-US" sz="900" kern="1200" dirty="0">
                <a:solidFill>
                  <a:schemeClr val="tx1"/>
                </a:solidFill>
                <a:effectLst/>
                <a:latin typeface="+mn-lt"/>
                <a:ea typeface="+mn-ea"/>
                <a:cs typeface="+mn-cs"/>
              </a:rPr>
              <a:t>inserts a comma. Specifying a width of 8.1 rounds the value to the nearest tenth. The DOLLAR format inserts a dollar sign in the displayed value. Keep in mind that the width must accommodate the total width of the displayed value, including the dollar sign, commas, decimal point, and decimal places.</a:t>
            </a:r>
            <a:r>
              <a:rPr lang="en-US" sz="900" kern="1200" baseline="0" dirty="0">
                <a:solidFill>
                  <a:schemeClr val="tx1"/>
                </a:solidFill>
                <a:effectLst/>
                <a:latin typeface="+mn-lt"/>
                <a:ea typeface="+mn-ea"/>
                <a:cs typeface="+mn-cs"/>
              </a:rPr>
              <a:t> If you specify DOLLAR 10.2, the entire value is displayed. </a:t>
            </a:r>
            <a:r>
              <a:rPr lang="en-US" sz="900" kern="1200" dirty="0">
                <a:solidFill>
                  <a:schemeClr val="tx1"/>
                </a:solidFill>
                <a:effectLst/>
                <a:latin typeface="+mn-lt"/>
                <a:ea typeface="+mn-ea"/>
                <a:cs typeface="+mn-cs"/>
              </a:rPr>
              <a:t>If we just use DOLLAR10., the formatted value is rounded to the nearest dollar. Similarly,</a:t>
            </a:r>
            <a:r>
              <a:rPr lang="en-US" sz="900" kern="1200" baseline="0" dirty="0">
                <a:solidFill>
                  <a:schemeClr val="tx1"/>
                </a:solidFill>
                <a:effectLst/>
                <a:latin typeface="+mn-lt"/>
                <a:ea typeface="+mn-ea"/>
                <a:cs typeface="+mn-cs"/>
              </a:rPr>
              <a:t> the YEN format rounds to the nearest whole number and adds the Yen symbol. </a:t>
            </a:r>
            <a:r>
              <a:rPr lang="en-US" sz="900" kern="1200" dirty="0">
                <a:solidFill>
                  <a:schemeClr val="tx1"/>
                </a:solidFill>
                <a:effectLst/>
                <a:latin typeface="+mn-lt"/>
                <a:ea typeface="+mn-ea"/>
                <a:cs typeface="+mn-cs"/>
              </a:rPr>
              <a:t>Lastly, in the EUROX format, a euro symbol is inserted in the displayed value, and decimal points and commas are transposed. Specifying</a:t>
            </a:r>
            <a:r>
              <a:rPr lang="en-US" sz="900" kern="1200" baseline="0" dirty="0">
                <a:solidFill>
                  <a:schemeClr val="tx1"/>
                </a:solidFill>
                <a:effectLst/>
                <a:latin typeface="+mn-lt"/>
                <a:ea typeface="+mn-ea"/>
                <a:cs typeface="+mn-cs"/>
              </a:rPr>
              <a:t> EUROX10.2 formats the entire value. </a:t>
            </a:r>
            <a:r>
              <a:rPr lang="en-US" sz="900" kern="1200" dirty="0">
                <a:solidFill>
                  <a:schemeClr val="tx1"/>
                </a:solidFill>
                <a:effectLst/>
                <a:latin typeface="+mn-lt"/>
                <a:ea typeface="+mn-ea"/>
                <a:cs typeface="+mn-cs"/>
              </a:rPr>
              <a:t>Please</a:t>
            </a:r>
            <a:r>
              <a:rPr lang="en-US" sz="900" kern="1200" baseline="0" dirty="0">
                <a:solidFill>
                  <a:schemeClr val="tx1"/>
                </a:solidFill>
                <a:effectLst/>
                <a:latin typeface="+mn-lt"/>
                <a:ea typeface="+mn-ea"/>
                <a:cs typeface="+mn-cs"/>
              </a:rPr>
              <a:t> be aware that these international f</a:t>
            </a:r>
            <a:r>
              <a:rPr lang="en-US" sz="900" kern="1200" dirty="0">
                <a:solidFill>
                  <a:schemeClr val="tx1"/>
                </a:solidFill>
                <a:effectLst/>
                <a:latin typeface="+mn-lt"/>
                <a:ea typeface="+mn-ea"/>
                <a:cs typeface="+mn-cs"/>
              </a:rPr>
              <a:t>ormats just add the symbol</a:t>
            </a:r>
            <a:r>
              <a:rPr lang="en-US" sz="900" kern="1200" baseline="0" dirty="0">
                <a:solidFill>
                  <a:schemeClr val="tx1"/>
                </a:solidFill>
                <a:effectLst/>
                <a:latin typeface="+mn-lt"/>
                <a:ea typeface="+mn-ea"/>
                <a:cs typeface="+mn-cs"/>
              </a:rPr>
              <a:t> to the values. The formats do not convert values from one currency to another.</a:t>
            </a:r>
          </a:p>
          <a:p>
            <a:endParaRPr lang="en-US" sz="900" kern="1200" baseline="0" dirty="0">
              <a:solidFill>
                <a:schemeClr val="tx1"/>
              </a:solidFill>
              <a:effectLst/>
              <a:latin typeface="+mn-lt"/>
              <a:ea typeface="+mn-ea"/>
              <a:cs typeface="+mn-cs"/>
            </a:endParaRPr>
          </a:p>
        </p:txBody>
      </p:sp>
    </p:spTree>
    <p:extLst>
      <p:ext uri="{BB962C8B-B14F-4D97-AF65-F5344CB8AC3E}">
        <p14:creationId xmlns:p14="http://schemas.microsoft.com/office/powerpoint/2010/main" val="242531121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2F6EDE-A31C-41BE-8610-1B18B67FF6C2}" type="slidenum">
              <a:rPr lang="en-US" altLang="en-US" sz="1200" smtClean="0"/>
              <a:pPr/>
              <a:t>46</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229432303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02F6EDE-A31C-41BE-8610-1B18B67FF6C2}" type="slidenum">
              <a:rPr lang="en-US" altLang="en-US" sz="1200" smtClean="0"/>
              <a:pPr/>
              <a:t>47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388633811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SAS also offers a large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variety of date formats. Although numeric SAS date values are perfect for calculations, we probably never want to look at those raw date values in our results. Here are a few examples of the same date</a:t>
            </a:r>
            <a:r>
              <a:rPr lang="en-US" sz="900" kern="1200" baseline="0" dirty="0">
                <a:solidFill>
                  <a:schemeClr val="tx1"/>
                </a:solidFill>
                <a:effectLst/>
                <a:latin typeface="+mn-lt"/>
                <a:ea typeface="+mn-ea"/>
                <a:cs typeface="+mn-cs"/>
              </a:rPr>
              <a:t> value formatted with different date formats</a:t>
            </a:r>
            <a:r>
              <a:rPr lang="en-US" sz="900" kern="1200" dirty="0">
                <a:solidFill>
                  <a:schemeClr val="tx1"/>
                </a:solidFill>
                <a:effectLst/>
                <a:latin typeface="+mn-lt"/>
                <a:ea typeface="+mn-ea"/>
                <a:cs typeface="+mn-cs"/>
              </a:rPr>
              <a:t>. Notice in the two DATE format examples that</a:t>
            </a:r>
            <a:r>
              <a:rPr lang="en-US" sz="900" kern="1200" baseline="0" dirty="0">
                <a:solidFill>
                  <a:schemeClr val="tx1"/>
                </a:solidFill>
                <a:effectLst/>
                <a:latin typeface="+mn-lt"/>
                <a:ea typeface="+mn-ea"/>
                <a:cs typeface="+mn-cs"/>
              </a:rPr>
              <a:t> you </a:t>
            </a:r>
            <a:r>
              <a:rPr lang="en-US" sz="900" kern="1200" dirty="0">
                <a:solidFill>
                  <a:schemeClr val="tx1"/>
                </a:solidFill>
                <a:effectLst/>
                <a:latin typeface="+mn-lt"/>
                <a:ea typeface="+mn-ea"/>
                <a:cs typeface="+mn-cs"/>
              </a:rPr>
              <a:t>can control the display of a two- or four-digit year by adjusting the width. </a:t>
            </a:r>
          </a:p>
          <a:p>
            <a:endParaRPr lang="en-US" dirty="0"/>
          </a:p>
        </p:txBody>
      </p:sp>
    </p:spTree>
    <p:extLst>
      <p:ext uri="{BB962C8B-B14F-4D97-AF65-F5344CB8AC3E}">
        <p14:creationId xmlns:p14="http://schemas.microsoft.com/office/powerpoint/2010/main" val="3636601333"/>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Let's look</a:t>
            </a:r>
            <a:r>
              <a:rPr lang="en-US" sz="900" kern="1200" baseline="0" dirty="0">
                <a:solidFill>
                  <a:schemeClr val="tx1"/>
                </a:solidFill>
                <a:effectLst/>
                <a:latin typeface="+mn-lt"/>
                <a:ea typeface="+mn-ea"/>
                <a:cs typeface="+mn-cs"/>
              </a:rPr>
              <a:t> at a code example. </a:t>
            </a:r>
            <a:r>
              <a:rPr lang="en-US" sz="900" kern="1200" dirty="0">
                <a:solidFill>
                  <a:schemeClr val="tx1"/>
                </a:solidFill>
                <a:effectLst/>
                <a:latin typeface="+mn-lt"/>
                <a:ea typeface="+mn-ea"/>
                <a:cs typeface="+mn-cs"/>
              </a:rPr>
              <a:t>Here we are printing </a:t>
            </a:r>
            <a:r>
              <a:rPr lang="en-US" sz="900" b="1" kern="1200" dirty="0" err="1">
                <a:solidFill>
                  <a:schemeClr val="tx1"/>
                </a:solidFill>
                <a:effectLst/>
                <a:latin typeface="+mn-lt"/>
                <a:ea typeface="+mn-ea"/>
                <a:cs typeface="+mn-cs"/>
              </a:rPr>
              <a:t>class_birthdate</a:t>
            </a:r>
            <a:r>
              <a:rPr lang="en-US" sz="900" b="0"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You can format several columns using either the same format or different formats in a single FORMAT statement. Here</a:t>
            </a:r>
            <a:r>
              <a:rPr lang="en-US" sz="900" kern="1200" baseline="0" dirty="0">
                <a:solidFill>
                  <a:schemeClr val="tx1"/>
                </a:solidFill>
                <a:effectLst/>
                <a:latin typeface="+mn-lt"/>
                <a:ea typeface="+mn-ea"/>
                <a:cs typeface="+mn-cs"/>
              </a:rPr>
              <a:t> we </a:t>
            </a:r>
            <a:r>
              <a:rPr lang="en-US" sz="900" b="0" kern="1200" dirty="0">
                <a:solidFill>
                  <a:schemeClr val="tx1"/>
                </a:solidFill>
                <a:effectLst/>
                <a:latin typeface="+mn-lt"/>
                <a:ea typeface="+mn-ea"/>
                <a:cs typeface="+mn-cs"/>
              </a:rPr>
              <a:t>are </a:t>
            </a:r>
            <a:r>
              <a:rPr lang="en-US" sz="900" kern="1200" dirty="0">
                <a:solidFill>
                  <a:schemeClr val="tx1"/>
                </a:solidFill>
                <a:effectLst/>
                <a:latin typeface="+mn-lt"/>
                <a:ea typeface="+mn-ea"/>
                <a:cs typeface="+mn-cs"/>
              </a:rPr>
              <a:t>formatting the columns </a:t>
            </a:r>
            <a:r>
              <a:rPr lang="en-US" sz="900" b="1" kern="1200" dirty="0">
                <a:solidFill>
                  <a:schemeClr val="tx1"/>
                </a:solidFill>
                <a:effectLst/>
                <a:latin typeface="+mn-lt"/>
                <a:ea typeface="+mn-ea"/>
                <a:cs typeface="+mn-cs"/>
              </a:rPr>
              <a:t>height</a:t>
            </a:r>
            <a:r>
              <a:rPr lang="en-US" sz="900" kern="1200" dirty="0">
                <a:solidFill>
                  <a:schemeClr val="tx1"/>
                </a:solidFill>
                <a:effectLst/>
                <a:latin typeface="+mn-lt"/>
                <a:ea typeface="+mn-ea"/>
                <a:cs typeface="+mn-cs"/>
              </a:rPr>
              <a:t> and </a:t>
            </a:r>
            <a:r>
              <a:rPr lang="en-US" sz="900" b="1" kern="1200" dirty="0">
                <a:solidFill>
                  <a:schemeClr val="tx1"/>
                </a:solidFill>
                <a:effectLst/>
                <a:latin typeface="+mn-lt"/>
                <a:ea typeface="+mn-ea"/>
                <a:cs typeface="+mn-cs"/>
              </a:rPr>
              <a:t>weight</a:t>
            </a:r>
            <a:r>
              <a:rPr lang="en-US" sz="900" kern="1200" dirty="0">
                <a:solidFill>
                  <a:schemeClr val="tx1"/>
                </a:solidFill>
                <a:effectLst/>
                <a:latin typeface="+mn-lt"/>
                <a:ea typeface="+mn-ea"/>
                <a:cs typeface="+mn-cs"/>
              </a:rPr>
              <a:t> with 3., which rounds the value to the nearest whole number,</a:t>
            </a:r>
            <a:r>
              <a:rPr lang="en-US" sz="900" kern="1200" baseline="0" dirty="0">
                <a:solidFill>
                  <a:schemeClr val="tx1"/>
                </a:solidFill>
                <a:effectLst/>
                <a:latin typeface="+mn-lt"/>
                <a:ea typeface="+mn-ea"/>
                <a:cs typeface="+mn-cs"/>
              </a:rPr>
              <a:t> and we are formatting </a:t>
            </a:r>
            <a:r>
              <a:rPr lang="en-US" sz="900" b="1" kern="1200" dirty="0">
                <a:solidFill>
                  <a:schemeClr val="tx1"/>
                </a:solidFill>
                <a:effectLst/>
                <a:latin typeface="+mn-lt"/>
                <a:ea typeface="+mn-ea"/>
                <a:cs typeface="+mn-cs"/>
              </a:rPr>
              <a:t>Birthdate</a:t>
            </a:r>
            <a:r>
              <a:rPr lang="en-US" sz="900" kern="1200" dirty="0">
                <a:solidFill>
                  <a:schemeClr val="tx1"/>
                </a:solidFill>
                <a:effectLst/>
                <a:latin typeface="+mn-lt"/>
                <a:ea typeface="+mn-ea"/>
                <a:cs typeface="+mn-cs"/>
              </a:rPr>
              <a:t> with the DATE9. format. These formats impact the</a:t>
            </a:r>
            <a:r>
              <a:rPr lang="en-US" sz="900" kern="1200" baseline="0" dirty="0">
                <a:solidFill>
                  <a:schemeClr val="tx1"/>
                </a:solidFill>
                <a:effectLst/>
                <a:latin typeface="+mn-lt"/>
                <a:ea typeface="+mn-ea"/>
                <a:cs typeface="+mn-cs"/>
              </a:rPr>
              <a:t> way the values are displayed in </a:t>
            </a:r>
            <a:r>
              <a:rPr lang="en-US" sz="900" kern="1200" dirty="0">
                <a:solidFill>
                  <a:schemeClr val="tx1"/>
                </a:solidFill>
                <a:effectLst/>
                <a:latin typeface="+mn-lt"/>
                <a:ea typeface="+mn-ea"/>
                <a:cs typeface="+mn-cs"/>
              </a:rPr>
              <a:t>the procedure results, but they do not change the raw data values themselves. </a:t>
            </a:r>
            <a:endParaRPr lang="en-US" dirty="0"/>
          </a:p>
          <a:p>
            <a:pPr marL="0" marR="0" lvl="0" indent="0" algn="l" defTabSz="685800" rtl="0" eaLnBrk="1" fontAlgn="auto" latinLnBrk="0" hangingPunct="1">
              <a:lnSpc>
                <a:spcPct val="100000"/>
              </a:lnSpc>
              <a:spcBef>
                <a:spcPts val="0"/>
              </a:spcBef>
              <a:spcAft>
                <a:spcPts val="0"/>
              </a:spcAft>
              <a:buClrTx/>
              <a:buSzTx/>
              <a:buFontTx/>
              <a:buNone/>
              <a:tabLst/>
              <a:defRPr/>
            </a:pPr>
            <a:endParaRPr lang="en-US" sz="900" kern="1200" dirty="0">
              <a:solidFill>
                <a:schemeClr val="tx1"/>
              </a:solidFill>
              <a:effectLst/>
              <a:latin typeface="+mn-lt"/>
              <a:ea typeface="+mn-ea"/>
              <a:cs typeface="+mn-cs"/>
            </a:endParaRPr>
          </a:p>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 </a:t>
            </a:r>
          </a:p>
          <a:p>
            <a:endParaRPr lang="en-US" dirty="0"/>
          </a:p>
        </p:txBody>
      </p:sp>
    </p:spTree>
    <p:extLst>
      <p:ext uri="{BB962C8B-B14F-4D97-AF65-F5344CB8AC3E}">
        <p14:creationId xmlns:p14="http://schemas.microsoft.com/office/powerpoint/2010/main" val="134044545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By</a:t>
            </a:r>
            <a:r>
              <a:rPr lang="en-US" sz="900" kern="1200" baseline="0" dirty="0">
                <a:solidFill>
                  <a:schemeClr val="tx1"/>
                </a:solidFill>
                <a:effectLst/>
                <a:latin typeface="+mn-lt"/>
                <a:ea typeface="+mn-ea"/>
                <a:cs typeface="+mn-cs"/>
              </a:rPr>
              <a:t> default, </a:t>
            </a:r>
            <a:r>
              <a:rPr lang="en-US" sz="900" kern="1200" dirty="0">
                <a:solidFill>
                  <a:schemeClr val="tx1"/>
                </a:solidFill>
                <a:effectLst/>
                <a:latin typeface="+mn-lt"/>
                <a:ea typeface="+mn-ea"/>
                <a:cs typeface="+mn-cs"/>
              </a:rPr>
              <a:t>the PRINT procedure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lists all columns and rows in the input table. To limit the number of rows listed, especially if it's a large table, you can use the OBS= data set option in parentheses after the table name. </a:t>
            </a:r>
            <a:endParaRPr lang="en-US" dirty="0"/>
          </a:p>
        </p:txBody>
      </p:sp>
    </p:spTree>
    <p:extLst>
      <p:ext uri="{BB962C8B-B14F-4D97-AF65-F5344CB8AC3E}">
        <p14:creationId xmlns:p14="http://schemas.microsoft.com/office/powerpoint/2010/main" val="38816325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So let’s take a look at our </a:t>
            </a:r>
            <a:r>
              <a:rPr lang="en-US" sz="900" kern="1200" dirty="0" err="1">
                <a:solidFill>
                  <a:schemeClr val="tx1"/>
                </a:solidFill>
                <a:effectLst/>
                <a:latin typeface="+mn-lt"/>
                <a:ea typeface="+mn-ea"/>
                <a:cs typeface="+mn-cs"/>
              </a:rPr>
              <a:t>storm_damage</a:t>
            </a:r>
            <a:r>
              <a:rPr lang="en-US" sz="900" kern="1200" dirty="0">
                <a:solidFill>
                  <a:schemeClr val="tx1"/>
                </a:solidFill>
                <a:effectLst/>
                <a:latin typeface="+mn-lt"/>
                <a:ea typeface="+mn-ea"/>
                <a:cs typeface="+mn-cs"/>
              </a:rPr>
              <a:t> table. I’ll start with a PROC PRINT step to list the data as-is. I would like Damage to be displayed with dollar signs and commas, and Date I would like to see as month/day/year (4 digits). I will add the FORMAT statement to PROC PRINT and list the column name Damage, followed by the format I would like to apply – dollar. I need a width of at least 16 to display all of the digits, commas and dollar sign for each value, so I will type 16. (dot). I don’t want to display any decimal places, so I don’t need to provide a number after the dot. Continuing on the same FORMAT statement, I’ll type the second column, Date, and the format, mmddyy10. After running the program, we see the report now displays our formatted values. </a:t>
            </a:r>
          </a:p>
          <a:p>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proc print data=pg1.storm_damage;</a:t>
            </a:r>
            <a:endParaRPr lang="en-US" sz="900" kern="1200" dirty="0">
              <a:solidFill>
                <a:schemeClr val="tx1"/>
              </a:solidFill>
              <a:effectLst/>
              <a:latin typeface="+mn-lt"/>
              <a:ea typeface="+mn-ea"/>
              <a:cs typeface="+mn-cs"/>
            </a:endParaRPr>
          </a:p>
          <a:p>
            <a:r>
              <a:rPr lang="en-US" sz="900" b="1" kern="1200" baseline="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format damage dollar16. date mmddyy10.;</a:t>
            </a:r>
            <a:endParaRPr lang="en-US" sz="900" kern="1200" dirty="0">
              <a:solidFill>
                <a:schemeClr val="tx1"/>
              </a:solidFill>
              <a:effectLst/>
              <a:latin typeface="+mn-lt"/>
              <a:ea typeface="+mn-ea"/>
              <a:cs typeface="+mn-cs"/>
            </a:endParaRPr>
          </a:p>
          <a:p>
            <a:r>
              <a:rPr lang="en-US" sz="900" b="1" kern="1200" dirty="0">
                <a:solidFill>
                  <a:schemeClr val="tx1"/>
                </a:solidFill>
                <a:effectLst/>
                <a:latin typeface="+mn-lt"/>
                <a:ea typeface="+mn-ea"/>
                <a:cs typeface="+mn-cs"/>
              </a:rPr>
              <a:t>run;</a:t>
            </a:r>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What happens if we provide a width that is smaller than the data values? Let’s try it out. I’ll change the width on the DOLLAR format to 14, and MMDDYY to 8. Notice the larger Damage values no longer have commas, and Date now displays only a 2 digit year. Let’s go one step further and try DOLLAR12. and MMDDYY6. Now the dollar sign is gone for all Damage values, and some now display as scientific notation. Date no longer includes slashes to delimit month, day and year. </a:t>
            </a:r>
          </a:p>
          <a:p>
            <a:endParaRPr lang="en-US" dirty="0"/>
          </a:p>
        </p:txBody>
      </p:sp>
    </p:spTree>
    <p:extLst>
      <p:ext uri="{BB962C8B-B14F-4D97-AF65-F5344CB8AC3E}">
        <p14:creationId xmlns:p14="http://schemas.microsoft.com/office/powerpoint/2010/main" val="260003704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E969FF-2D8F-4232-904E-BF54C7C87FB7}" type="slidenum">
              <a:rPr lang="en-US" altLang="en-US" sz="1200" smtClean="0"/>
              <a:pPr/>
              <a:t>51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dirty="0"/>
              <a:t>Notice frequency counts are now based on quarter number, the formatted values of </a:t>
            </a:r>
            <a:r>
              <a:rPr lang="en-US" b="1" dirty="0" err="1"/>
              <a:t>StartDate</a:t>
            </a:r>
            <a:r>
              <a:rPr lang="en-US" dirty="0"/>
              <a:t>, and the results are ordered by the formatted values of </a:t>
            </a:r>
            <a:r>
              <a:rPr lang="en-US" b="1" dirty="0"/>
              <a:t>StartDate</a:t>
            </a:r>
            <a:r>
              <a:rPr lang="en-US" dirty="0"/>
              <a:t>.</a:t>
            </a:r>
          </a:p>
          <a:p>
            <a:endParaRPr lang="en-US" altLang="en-US" dirty="0"/>
          </a:p>
        </p:txBody>
      </p:sp>
    </p:spTree>
    <p:extLst>
      <p:ext uri="{BB962C8B-B14F-4D97-AF65-F5344CB8AC3E}">
        <p14:creationId xmlns:p14="http://schemas.microsoft.com/office/powerpoint/2010/main" val="209693580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E969FF-2D8F-4232-904E-BF54C7C87FB7}" type="slidenum">
              <a:rPr lang="en-US" altLang="en-US" sz="1200" smtClean="0"/>
              <a:pPr/>
              <a:t>52</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42326346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8E969FF-2D8F-4232-904E-BF54C7C87FB7}" type="slidenum">
              <a:rPr lang="en-US" altLang="en-US" sz="1200" smtClean="0"/>
              <a:pPr/>
              <a:t>53</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886414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95908879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Sorting data can be a helpful or necessary step in exploring your data. You might want to sort on groups or measures</a:t>
            </a:r>
            <a:r>
              <a:rPr lang="en-US" sz="900" kern="1200" baseline="0" dirty="0">
                <a:solidFill>
                  <a:schemeClr val="tx1"/>
                </a:solidFill>
                <a:effectLst/>
                <a:latin typeface="+mn-lt"/>
                <a:ea typeface="+mn-ea"/>
                <a:cs typeface="+mn-cs"/>
              </a:rPr>
              <a:t> so that you can visually </a:t>
            </a:r>
            <a:r>
              <a:rPr lang="en-US" sz="900" kern="1200" dirty="0">
                <a:solidFill>
                  <a:schemeClr val="tx1"/>
                </a:solidFill>
                <a:effectLst/>
                <a:latin typeface="+mn-lt"/>
                <a:ea typeface="+mn-ea"/>
                <a:cs typeface="+mn-cs"/>
              </a:rPr>
              <a:t>examine</a:t>
            </a:r>
            <a:r>
              <a:rPr lang="en-US" sz="900" kern="1200" baseline="0" dirty="0">
                <a:solidFill>
                  <a:schemeClr val="tx1"/>
                </a:solidFill>
                <a:effectLst/>
                <a:latin typeface="+mn-lt"/>
                <a:ea typeface="+mn-ea"/>
                <a:cs typeface="+mn-cs"/>
              </a:rPr>
              <a:t> the high or low values</a:t>
            </a:r>
            <a:r>
              <a:rPr lang="en-US" sz="900" kern="1200" dirty="0">
                <a:solidFill>
                  <a:schemeClr val="tx1"/>
                </a:solidFill>
                <a:effectLst/>
                <a:latin typeface="+mn-lt"/>
                <a:ea typeface="+mn-ea"/>
                <a:cs typeface="+mn-cs"/>
              </a:rPr>
              <a:t>. You might use sorting as a way to identify and remove duplicate rows. Also, sorting might be required for certain data processing steps.</a:t>
            </a:r>
            <a:endParaRPr lang="en-US" dirty="0"/>
          </a:p>
        </p:txBody>
      </p:sp>
    </p:spTree>
    <p:extLst>
      <p:ext uri="{BB962C8B-B14F-4D97-AF65-F5344CB8AC3E}">
        <p14:creationId xmlns:p14="http://schemas.microsoft.com/office/powerpoint/2010/main" val="167347766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To sort the rows in a table, you use the SORT procedure. Using PROC SORT, you can sort on one or more character or numeric</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columns. </a:t>
            </a:r>
          </a:p>
          <a:p>
            <a:endParaRPr lang="en-US" sz="900" kern="1200" dirty="0">
              <a:solidFill>
                <a:schemeClr val="tx1"/>
              </a:solidFill>
              <a:effectLst/>
              <a:latin typeface="+mn-lt"/>
              <a:ea typeface="+mn-ea"/>
              <a:cs typeface="+mn-cs"/>
            </a:endParaRPr>
          </a:p>
          <a:p>
            <a:r>
              <a:rPr lang="en-US" sz="900" kern="1200" dirty="0">
                <a:solidFill>
                  <a:schemeClr val="tx1"/>
                </a:solidFill>
                <a:effectLst/>
                <a:latin typeface="+mn-lt"/>
                <a:ea typeface="+mn-ea"/>
                <a:cs typeface="+mn-cs"/>
              </a:rPr>
              <a:t>So how does it work? First, SAS rearranges the rows in the input table. Then SAS creates a table that contains the rearranged rows either by replacing the original table or by creating a new table. By default, SAS replaces the original SAS table unless you use the OUT= option to specify an output table. Keep in mind that PROC SORT does not generate printed output, so you have to open or print the sorted table if you want to look at it.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Let’s check out the basic syntax. Similar to PROC PRINT and other procedures, you use the DATA= option to specify the input table. Next, we often use the OUT= option in the PROC SORT statement so we don't permanently sort the input table. If you don’t include the OUT= option, PROC SORT changes the sort order of the input table. </a:t>
            </a:r>
          </a:p>
          <a:p>
            <a:r>
              <a:rPr lang="en-US" sz="900" kern="1200" dirty="0">
                <a:solidFill>
                  <a:schemeClr val="tx1"/>
                </a:solidFill>
                <a:effectLst/>
                <a:latin typeface="+mn-lt"/>
                <a:ea typeface="+mn-ea"/>
                <a:cs typeface="+mn-cs"/>
              </a:rPr>
              <a:t> </a:t>
            </a:r>
          </a:p>
          <a:p>
            <a:r>
              <a:rPr lang="en-US" sz="900" kern="1200" dirty="0">
                <a:solidFill>
                  <a:schemeClr val="tx1"/>
                </a:solidFill>
                <a:effectLst/>
                <a:latin typeface="+mn-lt"/>
                <a:ea typeface="+mn-ea"/>
                <a:cs typeface="+mn-cs"/>
              </a:rPr>
              <a:t>Every PROC SORT step must include a BY statement. The BY statement specifies one or more columns in the input table whose values are used to sort the rows. The BY statement also indicates whether you want to sort in ascending or descending order. By default, SAS sorts in ascending order,</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but if you want to sort by a column in descending order, you must specify the DESCENDING keyword immediately before each column that you want in descending order. </a:t>
            </a:r>
            <a:endParaRPr lang="en-US" dirty="0"/>
          </a:p>
        </p:txBody>
      </p:sp>
    </p:spTree>
    <p:extLst>
      <p:ext uri="{BB962C8B-B14F-4D97-AF65-F5344CB8AC3E}">
        <p14:creationId xmlns:p14="http://schemas.microsoft.com/office/powerpoint/2010/main" val="31534455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In this BY statement, we sorting the data by ascending values</a:t>
            </a:r>
            <a:r>
              <a:rPr lang="en-US" sz="900" kern="1200" baseline="0" dirty="0">
                <a:solidFill>
                  <a:schemeClr val="tx1"/>
                </a:solidFill>
                <a:effectLst/>
                <a:latin typeface="+mn-lt"/>
                <a:ea typeface="+mn-ea"/>
                <a:cs typeface="+mn-cs"/>
              </a:rPr>
              <a:t> of </a:t>
            </a:r>
            <a:r>
              <a:rPr lang="en-US" sz="900" b="1" kern="1200" dirty="0">
                <a:solidFill>
                  <a:schemeClr val="tx1"/>
                </a:solidFill>
                <a:effectLst/>
                <a:latin typeface="+mn-lt"/>
                <a:ea typeface="+mn-ea"/>
                <a:cs typeface="+mn-cs"/>
              </a:rPr>
              <a:t>Name</a:t>
            </a:r>
            <a:r>
              <a:rPr lang="en-US" sz="90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405480015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This BY statement sorts first by ascending values of </a:t>
            </a:r>
            <a:r>
              <a:rPr lang="en-US" sz="900" b="1" kern="1200" dirty="0">
                <a:solidFill>
                  <a:schemeClr val="tx1"/>
                </a:solidFill>
                <a:effectLst/>
                <a:latin typeface="+mn-lt"/>
                <a:ea typeface="+mn-ea"/>
                <a:cs typeface="+mn-cs"/>
              </a:rPr>
              <a:t>Name</a:t>
            </a:r>
            <a:r>
              <a:rPr lang="en-US" sz="900" kern="1200" dirty="0">
                <a:solidFill>
                  <a:schemeClr val="tx1"/>
                </a:solidFill>
                <a:effectLst/>
                <a:latin typeface="+mn-lt"/>
                <a:ea typeface="+mn-ea"/>
                <a:cs typeface="+mn-cs"/>
              </a:rPr>
              <a:t>, and then within </a:t>
            </a:r>
            <a:r>
              <a:rPr lang="en-US" sz="900" b="1" kern="1200" dirty="0">
                <a:solidFill>
                  <a:schemeClr val="tx1"/>
                </a:solidFill>
                <a:effectLst/>
                <a:latin typeface="+mn-lt"/>
                <a:ea typeface="+mn-ea"/>
                <a:cs typeface="+mn-cs"/>
              </a:rPr>
              <a:t>Name </a:t>
            </a:r>
            <a:r>
              <a:rPr lang="en-US" sz="900" kern="1200" dirty="0">
                <a:solidFill>
                  <a:schemeClr val="tx1"/>
                </a:solidFill>
                <a:effectLst/>
                <a:latin typeface="+mn-lt"/>
                <a:ea typeface="+mn-ea"/>
                <a:cs typeface="+mn-cs"/>
              </a:rPr>
              <a:t>by ascending values</a:t>
            </a:r>
            <a:r>
              <a:rPr lang="en-US" sz="900" kern="1200" baseline="0" dirty="0">
                <a:solidFill>
                  <a:schemeClr val="tx1"/>
                </a:solidFill>
                <a:effectLst/>
                <a:latin typeface="+mn-lt"/>
                <a:ea typeface="+mn-ea"/>
                <a:cs typeface="+mn-cs"/>
              </a:rPr>
              <a:t> of </a:t>
            </a:r>
            <a:r>
              <a:rPr lang="en-US" sz="900" b="1" kern="1200" dirty="0" err="1">
                <a:solidFill>
                  <a:schemeClr val="tx1"/>
                </a:solidFill>
                <a:effectLst/>
                <a:latin typeface="+mn-lt"/>
                <a:ea typeface="+mn-ea"/>
                <a:cs typeface="+mn-cs"/>
              </a:rPr>
              <a:t>TestScore</a:t>
            </a:r>
            <a:r>
              <a:rPr lang="en-US" sz="90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277711927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And finally this BY statement sorts by ascending values</a:t>
            </a:r>
            <a:r>
              <a:rPr lang="en-US" sz="900" kern="1200" baseline="0" dirty="0">
                <a:solidFill>
                  <a:schemeClr val="tx1"/>
                </a:solidFill>
                <a:effectLst/>
                <a:latin typeface="+mn-lt"/>
                <a:ea typeface="+mn-ea"/>
                <a:cs typeface="+mn-cs"/>
              </a:rPr>
              <a:t> of </a:t>
            </a:r>
            <a:r>
              <a:rPr lang="en-US" sz="900" b="1" kern="1200" dirty="0">
                <a:solidFill>
                  <a:schemeClr val="tx1"/>
                </a:solidFill>
                <a:effectLst/>
                <a:latin typeface="+mn-lt"/>
                <a:ea typeface="+mn-ea"/>
                <a:cs typeface="+mn-cs"/>
              </a:rPr>
              <a:t>Subject</a:t>
            </a:r>
            <a:r>
              <a:rPr lang="en-US" sz="900" kern="1200" dirty="0">
                <a:solidFill>
                  <a:schemeClr val="tx1"/>
                </a:solidFill>
                <a:effectLst/>
                <a:latin typeface="+mn-lt"/>
                <a:ea typeface="+mn-ea"/>
                <a:cs typeface="+mn-cs"/>
              </a:rPr>
              <a:t>, and then within </a:t>
            </a:r>
            <a:r>
              <a:rPr lang="en-US" sz="900" b="1" kern="1200" dirty="0">
                <a:solidFill>
                  <a:schemeClr val="tx1"/>
                </a:solidFill>
                <a:effectLst/>
                <a:latin typeface="+mn-lt"/>
                <a:ea typeface="+mn-ea"/>
                <a:cs typeface="+mn-cs"/>
              </a:rPr>
              <a:t>Subject</a:t>
            </a:r>
            <a:r>
              <a:rPr lang="en-US" sz="900" kern="1200" dirty="0">
                <a:solidFill>
                  <a:schemeClr val="tx1"/>
                </a:solidFill>
                <a:effectLst/>
                <a:latin typeface="+mn-lt"/>
                <a:ea typeface="+mn-ea"/>
                <a:cs typeface="+mn-cs"/>
              </a:rPr>
              <a:t> by descending values of </a:t>
            </a:r>
            <a:r>
              <a:rPr lang="en-US" sz="900" b="1" kern="1200" dirty="0" err="1">
                <a:solidFill>
                  <a:schemeClr val="tx1"/>
                </a:solidFill>
                <a:effectLst/>
                <a:latin typeface="+mn-lt"/>
                <a:ea typeface="+mn-ea"/>
                <a:cs typeface="+mn-cs"/>
              </a:rPr>
              <a:t>TestScore</a:t>
            </a:r>
            <a:r>
              <a:rPr lang="en-US" sz="900" b="0" kern="1200" dirty="0">
                <a:solidFill>
                  <a:schemeClr val="tx1"/>
                </a:solidFill>
                <a:effectLst/>
                <a:latin typeface="+mn-lt"/>
                <a:ea typeface="+mn-ea"/>
                <a:cs typeface="+mn-cs"/>
              </a:rPr>
              <a:t>.</a:t>
            </a:r>
            <a:r>
              <a:rPr lang="en-US" sz="900" kern="1200" dirty="0">
                <a:solidFill>
                  <a:schemeClr val="tx1"/>
                </a:solidFill>
                <a:effectLst/>
                <a:latin typeface="+mn-lt"/>
                <a:ea typeface="+mn-ea"/>
                <a:cs typeface="+mn-cs"/>
              </a:rPr>
              <a:t> </a:t>
            </a:r>
            <a:endParaRPr lang="en-US" dirty="0"/>
          </a:p>
        </p:txBody>
      </p:sp>
    </p:spTree>
    <p:extLst>
      <p:ext uri="{BB962C8B-B14F-4D97-AF65-F5344CB8AC3E}">
        <p14:creationId xmlns:p14="http://schemas.microsoft.com/office/powerpoint/2010/main" val="117386983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xfrm>
            <a:off x="641350" y="1162050"/>
            <a:ext cx="5575300" cy="3135313"/>
          </a:xfrm>
          <a:prstGeom prst="rect">
            <a:avLst/>
          </a:prstGeom>
          <a:ln/>
        </p:spPr>
      </p:sp>
      <p:sp>
        <p:nvSpPr>
          <p:cNvPr id="16387" name="Notes Placeholder 2"/>
          <p:cNvSpPr>
            <a:spLocks noGrp="1"/>
          </p:cNvSpPr>
          <p:nvPr>
            <p:ph type="body" idx="1"/>
          </p:nvPr>
        </p:nvSpPr>
        <p:spPr>
          <a:xfrm>
            <a:off x="635508" y="4471416"/>
            <a:ext cx="5586984" cy="4105656"/>
          </a:xfrm>
          <a:prstGeom prst="rect">
            <a:avLst/>
          </a:prstGeom>
          <a:noFill/>
        </p:spPr>
        <p:txBody>
          <a:bodyPr/>
          <a:lstStyle/>
          <a:p>
            <a:endParaRPr lang="en-US" altLang="en-US" dirty="0"/>
          </a:p>
        </p:txBody>
      </p:sp>
      <p:sp>
        <p:nvSpPr>
          <p:cNvPr id="16388" name="Slide Number Placeholder 3"/>
          <p:cNvSpPr>
            <a:spLocks noGrp="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585056F-18AE-46F7-81EF-9FEA207888F4}" type="slidenum">
              <a:rPr lang="en-US" altLang="en-US" sz="1200" smtClean="0"/>
              <a:pPr/>
              <a:t>6</a:t>
            </a:fld>
            <a:endParaRPr lang="en-US" altLang="en-US" sz="1200" dirty="0"/>
          </a:p>
        </p:txBody>
      </p:sp>
    </p:spTree>
    <p:extLst>
      <p:ext uri="{BB962C8B-B14F-4D97-AF65-F5344CB8AC3E}">
        <p14:creationId xmlns:p14="http://schemas.microsoft.com/office/powerpoint/2010/main" val="4193835727"/>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3115F6-7E1F-40C4-9B2C-4EA581C794EC}" type="slidenum">
              <a:rPr lang="en-US" altLang="en-US" sz="1200" smtClean="0"/>
              <a:pPr/>
              <a:t>60</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89419003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D3115F6-7E1F-40C4-9B2C-4EA581C794EC}" type="slidenum">
              <a:rPr lang="en-US" altLang="en-US" sz="1200" smtClean="0"/>
              <a:pPr/>
              <a:t>61</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p:txBody>
      </p:sp>
    </p:spTree>
    <p:extLst>
      <p:ext uri="{BB962C8B-B14F-4D97-AF65-F5344CB8AC3E}">
        <p14:creationId xmlns:p14="http://schemas.microsoft.com/office/powerpoint/2010/main" val="1596278752"/>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The SORT procedure</a:t>
            </a:r>
            <a:r>
              <a:rPr lang="en-US" sz="900" kern="1200" baseline="0" dirty="0">
                <a:solidFill>
                  <a:schemeClr val="tx1"/>
                </a:solidFill>
                <a:effectLst/>
                <a:latin typeface="+mn-lt"/>
                <a:ea typeface="+mn-ea"/>
                <a:cs typeface="+mn-cs"/>
              </a:rPr>
              <a:t> </a:t>
            </a:r>
            <a:r>
              <a:rPr lang="en-US" sz="900" kern="1200" dirty="0">
                <a:solidFill>
                  <a:schemeClr val="tx1"/>
                </a:solidFill>
                <a:effectLst/>
                <a:latin typeface="+mn-lt"/>
                <a:ea typeface="+mn-ea"/>
                <a:cs typeface="+mn-cs"/>
              </a:rPr>
              <a:t>provides an</a:t>
            </a:r>
            <a:r>
              <a:rPr lang="en-US" sz="900" kern="1200" baseline="0" dirty="0">
                <a:solidFill>
                  <a:schemeClr val="tx1"/>
                </a:solidFill>
                <a:effectLst/>
                <a:latin typeface="+mn-lt"/>
                <a:ea typeface="+mn-ea"/>
                <a:cs typeface="+mn-cs"/>
              </a:rPr>
              <a:t> easy </a:t>
            </a:r>
            <a:r>
              <a:rPr lang="en-US" sz="900" kern="1200" dirty="0">
                <a:solidFill>
                  <a:schemeClr val="tx1"/>
                </a:solidFill>
                <a:effectLst/>
                <a:latin typeface="+mn-lt"/>
                <a:ea typeface="+mn-ea"/>
                <a:cs typeface="+mn-cs"/>
              </a:rPr>
              <a:t>way to identify and remove duplicates in your data. In the PROC SORT statement, The NODUPKEY </a:t>
            </a:r>
            <a:r>
              <a:rPr lang="en-US" sz="900" b="0" i="0" kern="1200" dirty="0">
                <a:solidFill>
                  <a:schemeClr val="tx1"/>
                </a:solidFill>
                <a:effectLst/>
                <a:latin typeface="+mn-lt"/>
                <a:ea typeface="+mn-ea"/>
                <a:cs typeface="+mn-cs"/>
              </a:rPr>
              <a:t>option checks for and eliminates observations with duplicate BY variable values. If you would like to remove entirely duplicated rows, then you need to sort by all columns.  This can be easily accomplished by </a:t>
            </a:r>
            <a:r>
              <a:rPr lang="en-US" sz="900" kern="1200" baseline="0" dirty="0">
                <a:solidFill>
                  <a:schemeClr val="tx1"/>
                </a:solidFill>
                <a:effectLst/>
                <a:latin typeface="+mn-lt"/>
                <a:ea typeface="+mn-ea"/>
                <a:cs typeface="+mn-cs"/>
              </a:rPr>
              <a:t>using the keyword _ALL_ in the BY statement instead of a list of column names. </a:t>
            </a:r>
            <a:r>
              <a:rPr lang="en-US" sz="900" kern="1200" baseline="0">
                <a:solidFill>
                  <a:schemeClr val="tx1"/>
                </a:solidFill>
                <a:effectLst/>
                <a:latin typeface="+mn-lt"/>
                <a:ea typeface="+mn-ea"/>
                <a:cs typeface="+mn-cs"/>
              </a:rPr>
              <a:t>It's </a:t>
            </a:r>
            <a:r>
              <a:rPr lang="en-US" sz="900" kern="1200" baseline="0" dirty="0">
                <a:solidFill>
                  <a:schemeClr val="tx1"/>
                </a:solidFill>
                <a:effectLst/>
                <a:latin typeface="+mn-lt"/>
                <a:ea typeface="+mn-ea"/>
                <a:cs typeface="+mn-cs"/>
              </a:rPr>
              <a:t>also helpful for validation to specify </a:t>
            </a:r>
            <a:r>
              <a:rPr lang="en-US" sz="900" kern="1200" baseline="0">
                <a:solidFill>
                  <a:schemeClr val="tx1"/>
                </a:solidFill>
                <a:effectLst/>
                <a:latin typeface="+mn-lt"/>
                <a:ea typeface="+mn-ea"/>
                <a:cs typeface="+mn-cs"/>
              </a:rPr>
              <a:t>the DUPOUT= </a:t>
            </a:r>
            <a:r>
              <a:rPr lang="en-US" sz="900" kern="1200" baseline="0" dirty="0">
                <a:solidFill>
                  <a:schemeClr val="tx1"/>
                </a:solidFill>
                <a:effectLst/>
                <a:latin typeface="+mn-lt"/>
                <a:ea typeface="+mn-ea"/>
                <a:cs typeface="+mn-cs"/>
              </a:rPr>
              <a:t>option and generate a table of the duplicate rows that were removed by NODUPRECS.</a:t>
            </a:r>
            <a:endParaRPr lang="en-US" sz="900" kern="1200" dirty="0">
              <a:solidFill>
                <a:schemeClr val="tx1"/>
              </a:solidFill>
              <a:effectLst/>
              <a:latin typeface="+mn-lt"/>
              <a:ea typeface="+mn-ea"/>
              <a:cs typeface="+mn-cs"/>
            </a:endParaRPr>
          </a:p>
        </p:txBody>
      </p:sp>
    </p:spTree>
    <p:extLst>
      <p:ext uri="{BB962C8B-B14F-4D97-AF65-F5344CB8AC3E}">
        <p14:creationId xmlns:p14="http://schemas.microsoft.com/office/powerpoint/2010/main" val="125743392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dirty="0"/>
              <a:t>Here's an example of using the NODUPRECS option.</a:t>
            </a:r>
            <a:r>
              <a:rPr lang="en-US" baseline="0" dirty="0"/>
              <a:t> You can see that there are two rows for Barbara that contain identical information. </a:t>
            </a:r>
            <a:endParaRPr lang="en-US" dirty="0"/>
          </a:p>
        </p:txBody>
      </p:sp>
    </p:spTree>
    <p:extLst>
      <p:ext uri="{BB962C8B-B14F-4D97-AF65-F5344CB8AC3E}">
        <p14:creationId xmlns:p14="http://schemas.microsoft.com/office/powerpoint/2010/main" val="251510415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Another option that's</a:t>
            </a:r>
            <a:r>
              <a:rPr lang="en-US" sz="900" kern="1200" baseline="0" dirty="0">
                <a:solidFill>
                  <a:schemeClr val="tx1"/>
                </a:solidFill>
                <a:effectLst/>
                <a:latin typeface="+mn-lt"/>
                <a:ea typeface="+mn-ea"/>
                <a:cs typeface="+mn-cs"/>
              </a:rPr>
              <a:t> available is</a:t>
            </a:r>
            <a:r>
              <a:rPr lang="en-US" sz="900" kern="1200" dirty="0">
                <a:solidFill>
                  <a:schemeClr val="tx1"/>
                </a:solidFill>
                <a:effectLst/>
                <a:latin typeface="+mn-lt"/>
                <a:ea typeface="+mn-ea"/>
                <a:cs typeface="+mn-cs"/>
              </a:rPr>
              <a:t> NODUPKEY. This option is helpful when you want to identify whether you have duplicated values for select columns. When you add the NODUPKEY option to the PROC SORT statement, only the first occurrence for each unique value of the column listed in the BY statement is kept in the output table. Let's see how this works in an example.</a:t>
            </a:r>
          </a:p>
          <a:p>
            <a:endParaRPr lang="en-US" dirty="0"/>
          </a:p>
        </p:txBody>
      </p:sp>
    </p:spTree>
    <p:extLst>
      <p:ext uri="{BB962C8B-B14F-4D97-AF65-F5344CB8AC3E}">
        <p14:creationId xmlns:p14="http://schemas.microsoft.com/office/powerpoint/2010/main" val="409545533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r>
              <a:rPr lang="en-US" sz="900" kern="1200" dirty="0">
                <a:solidFill>
                  <a:schemeClr val="tx1"/>
                </a:solidFill>
                <a:effectLst/>
                <a:latin typeface="+mn-lt"/>
                <a:ea typeface="+mn-ea"/>
                <a:cs typeface="+mn-cs"/>
              </a:rPr>
              <a:t>In this example, we keep only the first row for each unique value of </a:t>
            </a:r>
            <a:r>
              <a:rPr lang="en-US" sz="900" b="1" kern="1200" dirty="0">
                <a:solidFill>
                  <a:schemeClr val="tx1"/>
                </a:solidFill>
                <a:effectLst/>
                <a:latin typeface="+mn-lt"/>
                <a:ea typeface="+mn-ea"/>
                <a:cs typeface="+mn-cs"/>
              </a:rPr>
              <a:t>Name </a:t>
            </a:r>
            <a:r>
              <a:rPr lang="en-US" sz="900" kern="1200" dirty="0">
                <a:solidFill>
                  <a:schemeClr val="tx1"/>
                </a:solidFill>
                <a:effectLst/>
                <a:latin typeface="+mn-lt"/>
                <a:ea typeface="+mn-ea"/>
                <a:cs typeface="+mn-cs"/>
              </a:rPr>
              <a:t>in </a:t>
            </a:r>
            <a:r>
              <a:rPr lang="en-US" sz="900" b="1" kern="1200" dirty="0">
                <a:solidFill>
                  <a:schemeClr val="tx1"/>
                </a:solidFill>
                <a:effectLst/>
                <a:latin typeface="+mn-lt"/>
                <a:ea typeface="+mn-ea"/>
                <a:cs typeface="+mn-cs"/>
              </a:rPr>
              <a:t>class_test2</a:t>
            </a:r>
            <a:r>
              <a:rPr lang="en-US" sz="900" kern="1200" dirty="0">
                <a:solidFill>
                  <a:schemeClr val="tx1"/>
                </a:solidFill>
                <a:effectLst/>
                <a:latin typeface="+mn-lt"/>
                <a:ea typeface="+mn-ea"/>
                <a:cs typeface="+mn-cs"/>
              </a:rPr>
              <a:t>. Because the math test was listed first for each student in the data, the output table </a:t>
            </a:r>
            <a:r>
              <a:rPr lang="en-US" sz="900" b="1" kern="1200" dirty="0">
                <a:solidFill>
                  <a:schemeClr val="tx1"/>
                </a:solidFill>
                <a:effectLst/>
                <a:latin typeface="+mn-lt"/>
                <a:ea typeface="+mn-ea"/>
                <a:cs typeface="+mn-cs"/>
              </a:rPr>
              <a:t>test_clean </a:t>
            </a:r>
            <a:r>
              <a:rPr lang="en-US" sz="900" kern="1200" dirty="0">
                <a:solidFill>
                  <a:schemeClr val="tx1"/>
                </a:solidFill>
                <a:effectLst/>
                <a:latin typeface="+mn-lt"/>
                <a:ea typeface="+mn-ea"/>
                <a:cs typeface="+mn-cs"/>
              </a:rPr>
              <a:t>has all the math test information, and the </a:t>
            </a:r>
            <a:r>
              <a:rPr lang="en-US" sz="900" b="1" kern="1200" dirty="0">
                <a:solidFill>
                  <a:schemeClr val="tx1"/>
                </a:solidFill>
                <a:effectLst/>
                <a:latin typeface="+mn-lt"/>
                <a:ea typeface="+mn-ea"/>
                <a:cs typeface="+mn-cs"/>
              </a:rPr>
              <a:t>test_dups </a:t>
            </a:r>
            <a:r>
              <a:rPr lang="en-US" sz="900" kern="1200" dirty="0">
                <a:solidFill>
                  <a:schemeClr val="tx1"/>
                </a:solidFill>
                <a:effectLst/>
                <a:latin typeface="+mn-lt"/>
                <a:ea typeface="+mn-ea"/>
                <a:cs typeface="+mn-cs"/>
              </a:rPr>
              <a:t>table has the reading test information. </a:t>
            </a:r>
            <a:endParaRPr lang="en-US" dirty="0"/>
          </a:p>
        </p:txBody>
      </p:sp>
    </p:spTree>
    <p:extLst>
      <p:ext uri="{BB962C8B-B14F-4D97-AF65-F5344CB8AC3E}">
        <p14:creationId xmlns:p14="http://schemas.microsoft.com/office/powerpoint/2010/main" val="20779809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9089074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278813227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dirty="0"/>
          </a:p>
        </p:txBody>
      </p:sp>
    </p:spTree>
    <p:extLst>
      <p:ext uri="{BB962C8B-B14F-4D97-AF65-F5344CB8AC3E}">
        <p14:creationId xmlns:p14="http://schemas.microsoft.com/office/powerpoint/2010/main" val="332822230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endParaRPr lang="en-US"/>
          </a:p>
        </p:txBody>
      </p:sp>
    </p:spTree>
    <p:extLst>
      <p:ext uri="{BB962C8B-B14F-4D97-AF65-F5344CB8AC3E}">
        <p14:creationId xmlns:p14="http://schemas.microsoft.com/office/powerpoint/2010/main" val="1076690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49EF44-6B86-4238-B24F-581D3332EAD6}" type="slidenum">
              <a:rPr lang="en-US" altLang="en-US" sz="1200" smtClean="0"/>
              <a:pPr/>
              <a:t>7</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a:p>
            <a:endParaRPr lang="en-US" altLang="en-US" dirty="0"/>
          </a:p>
        </p:txBody>
      </p:sp>
    </p:spTree>
    <p:extLst>
      <p:ext uri="{BB962C8B-B14F-4D97-AF65-F5344CB8AC3E}">
        <p14:creationId xmlns:p14="http://schemas.microsoft.com/office/powerpoint/2010/main" val="344808543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70</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197009120"/>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71</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 </a:t>
            </a:r>
          </a:p>
          <a:p>
            <a:r>
              <a:rPr lang="en-US" sz="900" b="0" i="0" kern="1200" dirty="0">
                <a:solidFill>
                  <a:schemeClr val="tx1"/>
                </a:solidFill>
                <a:effectLst/>
                <a:latin typeface="+mn-lt"/>
                <a:ea typeface="+mn-ea"/>
                <a:cs typeface="+mn-cs"/>
              </a:rPr>
              <a:t>Character formats must start with a dollar sign followed by a letter or underscore. A format name does not end with a period. The period is a required delimiter when using a format in a FORMAT statement.</a:t>
            </a:r>
            <a:br>
              <a:rPr lang="en-US" dirty="0"/>
            </a:br>
            <a:endParaRPr lang="en-US" altLang="en-US" dirty="0"/>
          </a:p>
        </p:txBody>
      </p:sp>
    </p:spTree>
    <p:extLst>
      <p:ext uri="{BB962C8B-B14F-4D97-AF65-F5344CB8AC3E}">
        <p14:creationId xmlns:p14="http://schemas.microsoft.com/office/powerpoint/2010/main" val="2087975934"/>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72</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129957"/>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73</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b) </a:t>
            </a:r>
            <a:r>
              <a:rPr lang="en-US" sz="900" b="0" i="0" kern="1200" dirty="0">
                <a:solidFill>
                  <a:schemeClr val="tx1"/>
                </a:solidFill>
                <a:effectLst/>
                <a:latin typeface="+mn-lt"/>
                <a:ea typeface="+mn-ea"/>
                <a:cs typeface="+mn-cs"/>
              </a:rPr>
              <a:t>The DATE7. format displays a two-digit day, three-letter month abbreviation, and two-digit year. The MMDDYY8. format displays a two-digit month, day, and year, separated by slashes.</a:t>
            </a:r>
            <a:endParaRPr lang="en-US" altLang="en-US" dirty="0"/>
          </a:p>
        </p:txBody>
      </p:sp>
    </p:spTree>
    <p:extLst>
      <p:ext uri="{BB962C8B-B14F-4D97-AF65-F5344CB8AC3E}">
        <p14:creationId xmlns:p14="http://schemas.microsoft.com/office/powerpoint/2010/main" val="67624922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74</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2340847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75</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 </a:t>
            </a:r>
          </a:p>
          <a:p>
            <a:r>
              <a:rPr lang="en-US" sz="900" b="0" i="0" kern="1200" dirty="0">
                <a:solidFill>
                  <a:schemeClr val="tx1"/>
                </a:solidFill>
                <a:effectLst/>
                <a:latin typeface="+mn-lt"/>
                <a:ea typeface="+mn-ea"/>
                <a:cs typeface="+mn-cs"/>
              </a:rPr>
              <a:t>The period is a required syntax element in a format name within a FORMAT statement.</a:t>
            </a:r>
            <a:endParaRPr lang="en-US" altLang="en-US" dirty="0"/>
          </a:p>
        </p:txBody>
      </p:sp>
    </p:spTree>
    <p:extLst>
      <p:ext uri="{BB962C8B-B14F-4D97-AF65-F5344CB8AC3E}">
        <p14:creationId xmlns:p14="http://schemas.microsoft.com/office/powerpoint/2010/main" val="4074775212"/>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76</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49534192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77</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d) </a:t>
            </a:r>
          </a:p>
          <a:p>
            <a:r>
              <a:rPr lang="en-US" sz="900" b="0" i="0" kern="1200" dirty="0">
                <a:solidFill>
                  <a:schemeClr val="tx1"/>
                </a:solidFill>
                <a:effectLst/>
                <a:latin typeface="+mn-lt"/>
                <a:ea typeface="+mn-ea"/>
                <a:cs typeface="+mn-cs"/>
              </a:rPr>
              <a:t>This WHERE statement returns rows that contain </a:t>
            </a:r>
            <a:r>
              <a:rPr lang="en-US" sz="900" b="0" i="1" kern="1200" dirty="0">
                <a:solidFill>
                  <a:schemeClr val="tx1"/>
                </a:solidFill>
                <a:effectLst/>
                <a:latin typeface="+mn-lt"/>
                <a:ea typeface="+mn-ea"/>
                <a:cs typeface="+mn-cs"/>
              </a:rPr>
              <a:t>Sales</a:t>
            </a:r>
            <a:r>
              <a:rPr lang="en-US" sz="900" b="0" i="0" kern="1200" baseline="0" dirty="0">
                <a:solidFill>
                  <a:schemeClr val="tx1"/>
                </a:solidFill>
                <a:effectLst/>
                <a:latin typeface="+mn-lt"/>
                <a:ea typeface="+mn-ea"/>
                <a:cs typeface="+mn-cs"/>
              </a:rPr>
              <a:t> with any number of additional characters after "</a:t>
            </a:r>
            <a:r>
              <a:rPr lang="en-US" sz="900" b="0" i="1" kern="1200" baseline="0" dirty="0">
                <a:solidFill>
                  <a:schemeClr val="tx1"/>
                </a:solidFill>
                <a:effectLst/>
                <a:latin typeface="+mn-lt"/>
                <a:ea typeface="+mn-ea"/>
                <a:cs typeface="+mn-cs"/>
              </a:rPr>
              <a:t>Sales</a:t>
            </a:r>
            <a:r>
              <a:rPr lang="en-US" sz="900" b="0" i="0" kern="1200" baseline="0" dirty="0">
                <a:solidFill>
                  <a:schemeClr val="tx1"/>
                </a:solidFill>
                <a:effectLst/>
                <a:latin typeface="+mn-lt"/>
                <a:ea typeface="+mn-ea"/>
                <a:cs typeface="+mn-cs"/>
              </a:rPr>
              <a:t>" because of the position of the percent sign.</a:t>
            </a:r>
            <a:endParaRPr lang="en-US" altLang="en-US" dirty="0"/>
          </a:p>
        </p:txBody>
      </p:sp>
    </p:spTree>
    <p:extLst>
      <p:ext uri="{BB962C8B-B14F-4D97-AF65-F5344CB8AC3E}">
        <p14:creationId xmlns:p14="http://schemas.microsoft.com/office/powerpoint/2010/main" val="246680980"/>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78</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48059596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79</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 </a:t>
            </a:r>
          </a:p>
          <a:p>
            <a:r>
              <a:rPr lang="en-US" sz="900" b="0" i="0" kern="1200" dirty="0">
                <a:solidFill>
                  <a:schemeClr val="tx1"/>
                </a:solidFill>
                <a:effectLst/>
                <a:latin typeface="+mn-lt"/>
                <a:ea typeface="+mn-ea"/>
                <a:cs typeface="+mn-cs"/>
              </a:rPr>
              <a:t>This PROC SORT step has a syntax error: a semicolon in the middle of the PROC SORT statement. If you correct this syntax error, this step sorts </a:t>
            </a:r>
            <a:r>
              <a:rPr lang="en-US" sz="900" b="1" i="0" kern="1200" dirty="0" err="1">
                <a:solidFill>
                  <a:schemeClr val="tx1"/>
                </a:solidFill>
                <a:effectLst/>
                <a:latin typeface="+mn-lt"/>
                <a:ea typeface="+mn-ea"/>
                <a:cs typeface="+mn-cs"/>
              </a:rPr>
              <a:t>orion.staff</a:t>
            </a:r>
            <a:r>
              <a:rPr lang="en-US" sz="900" b="0" i="0" kern="1200" dirty="0">
                <a:solidFill>
                  <a:schemeClr val="tx1"/>
                </a:solidFill>
                <a:effectLst/>
                <a:latin typeface="+mn-lt"/>
                <a:ea typeface="+mn-ea"/>
                <a:cs typeface="+mn-cs"/>
              </a:rPr>
              <a:t> by </a:t>
            </a:r>
            <a:r>
              <a:rPr lang="en-US" sz="900" b="1" i="0" kern="1200" dirty="0">
                <a:solidFill>
                  <a:schemeClr val="tx1"/>
                </a:solidFill>
                <a:effectLst/>
                <a:latin typeface="+mn-lt"/>
                <a:ea typeface="+mn-ea"/>
                <a:cs typeface="+mn-cs"/>
              </a:rPr>
              <a:t>Salary</a:t>
            </a:r>
            <a:r>
              <a:rPr lang="en-US" sz="900" b="0" i="0" kern="1200" dirty="0">
                <a:solidFill>
                  <a:schemeClr val="tx1"/>
                </a:solidFill>
                <a:effectLst/>
                <a:latin typeface="+mn-lt"/>
                <a:ea typeface="+mn-ea"/>
                <a:cs typeface="+mn-cs"/>
              </a:rPr>
              <a:t> in descending order and by </a:t>
            </a:r>
            <a:r>
              <a:rPr lang="en-US" sz="900" b="1" i="0" kern="1200" dirty="0" err="1">
                <a:solidFill>
                  <a:schemeClr val="tx1"/>
                </a:solidFill>
                <a:effectLst/>
                <a:latin typeface="+mn-lt"/>
                <a:ea typeface="+mn-ea"/>
                <a:cs typeface="+mn-cs"/>
              </a:rPr>
              <a:t>Manager_ID</a:t>
            </a:r>
            <a:r>
              <a:rPr lang="en-US" sz="900" b="0" i="0" kern="1200" dirty="0">
                <a:solidFill>
                  <a:schemeClr val="tx1"/>
                </a:solidFill>
                <a:effectLst/>
                <a:latin typeface="+mn-lt"/>
                <a:ea typeface="+mn-ea"/>
                <a:cs typeface="+mn-cs"/>
              </a:rPr>
              <a:t> in ascending order. The step then creates the temporary data set </a:t>
            </a:r>
            <a:r>
              <a:rPr lang="en-US" sz="900" b="1" i="0" kern="1200" dirty="0">
                <a:solidFill>
                  <a:schemeClr val="tx1"/>
                </a:solidFill>
                <a:effectLst/>
                <a:latin typeface="+mn-lt"/>
                <a:ea typeface="+mn-ea"/>
                <a:cs typeface="+mn-cs"/>
              </a:rPr>
              <a:t>staff</a:t>
            </a:r>
            <a:r>
              <a:rPr lang="en-US" sz="900" b="0" i="0" kern="1200" dirty="0">
                <a:solidFill>
                  <a:schemeClr val="tx1"/>
                </a:solidFill>
                <a:effectLst/>
                <a:latin typeface="+mn-lt"/>
                <a:ea typeface="+mn-ea"/>
                <a:cs typeface="+mn-cs"/>
              </a:rPr>
              <a:t> that contains the sorted rows and all columns.</a:t>
            </a:r>
            <a:endParaRPr lang="en-US" altLang="en-US" dirty="0"/>
          </a:p>
        </p:txBody>
      </p:sp>
    </p:spTree>
    <p:extLst>
      <p:ext uri="{BB962C8B-B14F-4D97-AF65-F5344CB8AC3E}">
        <p14:creationId xmlns:p14="http://schemas.microsoft.com/office/powerpoint/2010/main" val="363992020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9E49EF44-6B86-4238-B24F-581D3332EAD6}" type="slidenum">
              <a:rPr lang="en-US" altLang="en-US" sz="1200" smtClean="0"/>
              <a:pPr/>
              <a:t>8</a:t>
            </a:fld>
            <a:endParaRPr lang="en-US" altLang="en-US" sz="1200" dirty="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Type answer here</a:t>
            </a:r>
          </a:p>
          <a:p>
            <a:endParaRPr lang="en-US" altLang="en-US" dirty="0"/>
          </a:p>
        </p:txBody>
      </p:sp>
    </p:spTree>
    <p:extLst>
      <p:ext uri="{BB962C8B-B14F-4D97-AF65-F5344CB8AC3E}">
        <p14:creationId xmlns:p14="http://schemas.microsoft.com/office/powerpoint/2010/main" val="26126998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80</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669793330"/>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81</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d) </a:t>
            </a:r>
          </a:p>
          <a:p>
            <a:r>
              <a:rPr lang="en-US" sz="900" b="0" i="0" kern="1200" dirty="0">
                <a:solidFill>
                  <a:schemeClr val="tx1"/>
                </a:solidFill>
                <a:effectLst/>
                <a:latin typeface="+mn-lt"/>
                <a:ea typeface="+mn-ea"/>
                <a:cs typeface="+mn-cs"/>
              </a:rPr>
              <a:t>In the WHERE statement, the IN operator enables you to select rows based on several values. You specify values in parentheses and separate them with spaces or commas. Character values must be enclosed in quotation marks and must be in the same case as in the data set. </a:t>
            </a:r>
            <a:endParaRPr lang="en-US" altLang="en-US" dirty="0"/>
          </a:p>
        </p:txBody>
      </p:sp>
    </p:spTree>
    <p:extLst>
      <p:ext uri="{BB962C8B-B14F-4D97-AF65-F5344CB8AC3E}">
        <p14:creationId xmlns:p14="http://schemas.microsoft.com/office/powerpoint/2010/main" val="1904149200"/>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82</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3376583646"/>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83</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d) </a:t>
            </a:r>
          </a:p>
          <a:p>
            <a:r>
              <a:rPr lang="en-US" sz="900" b="0" i="0" kern="1200" dirty="0">
                <a:solidFill>
                  <a:schemeClr val="tx1"/>
                </a:solidFill>
                <a:effectLst/>
                <a:latin typeface="+mn-lt"/>
                <a:ea typeface="+mn-ea"/>
                <a:cs typeface="+mn-cs"/>
              </a:rPr>
              <a:t>All of the statements shown here select rows in which </a:t>
            </a:r>
            <a:r>
              <a:rPr lang="en-US" sz="900" b="1" i="0" kern="1200" dirty="0">
                <a:solidFill>
                  <a:schemeClr val="tx1"/>
                </a:solidFill>
                <a:effectLst/>
                <a:latin typeface="+mn-lt"/>
                <a:ea typeface="+mn-ea"/>
                <a:cs typeface="+mn-cs"/>
              </a:rPr>
              <a:t>Amount</a:t>
            </a:r>
            <a:r>
              <a:rPr lang="en-US" sz="900" b="0" i="0" kern="1200" dirty="0">
                <a:solidFill>
                  <a:schemeClr val="tx1"/>
                </a:solidFill>
                <a:effectLst/>
                <a:latin typeface="+mn-lt"/>
                <a:ea typeface="+mn-ea"/>
                <a:cs typeface="+mn-cs"/>
              </a:rPr>
              <a:t> is less than or equal to </a:t>
            </a:r>
            <a:r>
              <a:rPr lang="en-US" sz="900" b="0" i="1" kern="1200" dirty="0">
                <a:solidFill>
                  <a:schemeClr val="tx1"/>
                </a:solidFill>
                <a:effectLst/>
                <a:latin typeface="+mn-lt"/>
                <a:ea typeface="+mn-ea"/>
                <a:cs typeface="+mn-cs"/>
              </a:rPr>
              <a:t>$5000 </a:t>
            </a:r>
            <a:r>
              <a:rPr lang="en-US" sz="900" b="0" i="0" kern="1200" dirty="0">
                <a:solidFill>
                  <a:schemeClr val="tx1"/>
                </a:solidFill>
                <a:effectLst/>
                <a:latin typeface="+mn-lt"/>
                <a:ea typeface="+mn-ea"/>
                <a:cs typeface="+mn-cs"/>
              </a:rPr>
              <a:t>or </a:t>
            </a:r>
            <a:r>
              <a:rPr lang="en-US" sz="900" b="1" i="0" kern="1200" dirty="0">
                <a:solidFill>
                  <a:schemeClr val="tx1"/>
                </a:solidFill>
                <a:effectLst/>
                <a:latin typeface="+mn-lt"/>
                <a:ea typeface="+mn-ea"/>
                <a:cs typeface="+mn-cs"/>
              </a:rPr>
              <a:t>Rate</a:t>
            </a:r>
            <a:r>
              <a:rPr lang="en-US" sz="900" b="0" i="0" kern="1200" dirty="0">
                <a:solidFill>
                  <a:schemeClr val="tx1"/>
                </a:solidFill>
                <a:effectLst/>
                <a:latin typeface="+mn-lt"/>
                <a:ea typeface="+mn-ea"/>
                <a:cs typeface="+mn-cs"/>
              </a:rPr>
              <a:t> equals </a:t>
            </a:r>
            <a:r>
              <a:rPr lang="en-US" sz="900" b="0" i="1" kern="1200" dirty="0">
                <a:solidFill>
                  <a:schemeClr val="tx1"/>
                </a:solidFill>
                <a:effectLst/>
                <a:latin typeface="+mn-lt"/>
                <a:ea typeface="+mn-ea"/>
                <a:cs typeface="+mn-cs"/>
              </a:rPr>
              <a:t>0.095</a:t>
            </a:r>
            <a:r>
              <a:rPr lang="en-US" sz="900" b="0" i="0" kern="1200" dirty="0">
                <a:solidFill>
                  <a:schemeClr val="tx1"/>
                </a:solidFill>
                <a:effectLst/>
                <a:latin typeface="+mn-lt"/>
                <a:ea typeface="+mn-ea"/>
                <a:cs typeface="+mn-cs"/>
              </a:rPr>
              <a:t>.</a:t>
            </a:r>
            <a:endParaRPr lang="en-US" altLang="en-US" dirty="0"/>
          </a:p>
        </p:txBody>
      </p:sp>
    </p:spTree>
    <p:extLst>
      <p:ext uri="{BB962C8B-B14F-4D97-AF65-F5344CB8AC3E}">
        <p14:creationId xmlns:p14="http://schemas.microsoft.com/office/powerpoint/2010/main" val="2910150182"/>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84</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7330133"/>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85</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a) </a:t>
            </a:r>
          </a:p>
          <a:p>
            <a:r>
              <a:rPr lang="en-US" altLang="en-US" dirty="0"/>
              <a:t>In</a:t>
            </a:r>
            <a:r>
              <a:rPr lang="en-US" altLang="en-US" baseline="0" dirty="0"/>
              <a:t> the %LET statement, the name of the macro variable is followed by an equal sign and the unquoted value. The ampersand is added when you use the macro variable.</a:t>
            </a:r>
            <a:endParaRPr lang="en-US" altLang="en-US" dirty="0"/>
          </a:p>
        </p:txBody>
      </p:sp>
    </p:spTree>
    <p:extLst>
      <p:ext uri="{BB962C8B-B14F-4D97-AF65-F5344CB8AC3E}">
        <p14:creationId xmlns:p14="http://schemas.microsoft.com/office/powerpoint/2010/main" val="2700415130"/>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86</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12713852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87</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c)</a:t>
            </a:r>
            <a:r>
              <a:rPr lang="en-US" altLang="en-US" baseline="0" dirty="0"/>
              <a:t> You use the VAR statement to specify the numeric columns to analyze in PROC MEANS. If you don't specify the VAR statement, all numeric columns are analyzed.</a:t>
            </a:r>
            <a:endParaRPr lang="en-US" altLang="en-US" dirty="0"/>
          </a:p>
        </p:txBody>
      </p:sp>
    </p:spTree>
    <p:extLst>
      <p:ext uri="{BB962C8B-B14F-4D97-AF65-F5344CB8AC3E}">
        <p14:creationId xmlns:p14="http://schemas.microsoft.com/office/powerpoint/2010/main" val="103717500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88</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endParaRPr lang="en-US" altLang="en-US" dirty="0"/>
          </a:p>
        </p:txBody>
      </p:sp>
    </p:spTree>
    <p:extLst>
      <p:ext uri="{BB962C8B-B14F-4D97-AF65-F5344CB8AC3E}">
        <p14:creationId xmlns:p14="http://schemas.microsoft.com/office/powerpoint/2010/main" val="245765672"/>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p:cNvSpPr>
            <a:spLocks noGrp="1" noChangeArrowheads="1"/>
          </p:cNvSpPr>
          <p:nvPr>
            <p:ph type="sldNum" sz="quarter" idx="5"/>
          </p:nvPr>
        </p:nvSpPr>
        <p:spPr>
          <a:xfrm>
            <a:off x="3886200" y="868680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A80FAB22-BF30-4801-B48F-355D359AF6CC}" type="slidenum">
              <a:rPr lang="en-US" altLang="en-US" sz="1200" smtClean="0"/>
              <a:pPr/>
              <a:t>89</a:t>
            </a:fld>
            <a:endParaRPr lang="en-US" altLang="en-US" sz="1200"/>
          </a:p>
        </p:txBody>
      </p:sp>
      <p:sp>
        <p:nvSpPr>
          <p:cNvPr id="16387" name="Rectangle 2"/>
          <p:cNvSpPr>
            <a:spLocks noGrp="1" noRot="1" noChangeAspect="1" noChangeArrowheads="1" noTextEdit="1"/>
          </p:cNvSpPr>
          <p:nvPr>
            <p:ph type="sldImg"/>
          </p:nvPr>
        </p:nvSpPr>
        <p:spPr>
          <a:xfrm>
            <a:off x="641350" y="1162050"/>
            <a:ext cx="5575300" cy="3135313"/>
          </a:xfrm>
          <a:prstGeom prst="rect">
            <a:avLst/>
          </a:prstGeom>
          <a:ln/>
        </p:spPr>
      </p:sp>
      <p:sp>
        <p:nvSpPr>
          <p:cNvPr id="16388" name="Rectangle 3"/>
          <p:cNvSpPr>
            <a:spLocks noGrp="1" noChangeArrowheads="1"/>
          </p:cNvSpPr>
          <p:nvPr>
            <p:ph type="body" idx="1"/>
          </p:nvPr>
        </p:nvSpPr>
        <p:spPr>
          <a:xfrm>
            <a:off x="635508" y="4471416"/>
            <a:ext cx="5586984" cy="4105656"/>
          </a:xfrm>
          <a:prstGeom prst="rect">
            <a:avLst/>
          </a:prstGeom>
          <a:noFill/>
        </p:spPr>
        <p:txBody>
          <a:bodyPr/>
          <a:lstStyle/>
          <a:p>
            <a:r>
              <a:rPr lang="en-US" altLang="en-US" dirty="0"/>
              <a:t>d) PROC </a:t>
            </a:r>
            <a:r>
              <a:rPr lang="en-US" altLang="en-US"/>
              <a:t>FREQ </a:t>
            </a:r>
            <a:r>
              <a:rPr lang="en-US" sz="900" kern="1200">
                <a:solidFill>
                  <a:schemeClr val="tx1"/>
                </a:solidFill>
                <a:effectLst/>
                <a:latin typeface="+mn-lt"/>
                <a:ea typeface="+mn-ea"/>
                <a:cs typeface="+mn-cs"/>
              </a:rPr>
              <a:t>output includes </a:t>
            </a:r>
            <a:r>
              <a:rPr lang="en-US" sz="900" kern="1200" dirty="0">
                <a:solidFill>
                  <a:schemeClr val="tx1"/>
                </a:solidFill>
                <a:effectLst/>
                <a:latin typeface="+mn-lt"/>
                <a:ea typeface="+mn-ea"/>
                <a:cs typeface="+mn-cs"/>
              </a:rPr>
              <a:t>the distinct values for the column and a frequency count</a:t>
            </a:r>
            <a:r>
              <a:rPr lang="en-US" sz="900" kern="1200">
                <a:solidFill>
                  <a:schemeClr val="tx1"/>
                </a:solidFill>
                <a:effectLst/>
                <a:latin typeface="+mn-lt"/>
                <a:ea typeface="+mn-ea"/>
                <a:cs typeface="+mn-cs"/>
              </a:rPr>
              <a:t>, percent, </a:t>
            </a:r>
            <a:r>
              <a:rPr lang="en-US" sz="900" kern="1200" dirty="0">
                <a:solidFill>
                  <a:schemeClr val="tx1"/>
                </a:solidFill>
                <a:effectLst/>
                <a:latin typeface="+mn-lt"/>
                <a:ea typeface="+mn-ea"/>
                <a:cs typeface="+mn-cs"/>
              </a:rPr>
              <a:t>and cumulative frequency and percent.</a:t>
            </a:r>
            <a:endParaRPr lang="en-US" altLang="en-US" dirty="0"/>
          </a:p>
        </p:txBody>
      </p:sp>
    </p:spTree>
    <p:extLst>
      <p:ext uri="{BB962C8B-B14F-4D97-AF65-F5344CB8AC3E}">
        <p14:creationId xmlns:p14="http://schemas.microsoft.com/office/powerpoint/2010/main" val="34730973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41350" y="1162050"/>
            <a:ext cx="5575300" cy="3135313"/>
          </a:xfrm>
          <a:prstGeom prst="rect">
            <a:avLst/>
          </a:prstGeom>
        </p:spPr>
      </p:sp>
      <p:sp>
        <p:nvSpPr>
          <p:cNvPr id="3" name="Notes Placeholder 2"/>
          <p:cNvSpPr>
            <a:spLocks noGrp="1"/>
          </p:cNvSpPr>
          <p:nvPr>
            <p:ph type="body" idx="1"/>
          </p:nvPr>
        </p:nvSpPr>
        <p:spPr>
          <a:xfrm>
            <a:off x="635508" y="4471416"/>
            <a:ext cx="5586984" cy="4105656"/>
          </a:xfrm>
          <a:prstGeom prst="rect">
            <a:avLst/>
          </a:prstGeom>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900" kern="1200" dirty="0">
                <a:solidFill>
                  <a:schemeClr val="tx1"/>
                </a:solidFill>
                <a:effectLst/>
                <a:latin typeface="+mn-lt"/>
                <a:ea typeface="+mn-ea"/>
                <a:cs typeface="+mn-cs"/>
              </a:rPr>
              <a:t>This PROC PRINT step lists the first 10 rows, or observations, from the </a:t>
            </a:r>
            <a:r>
              <a:rPr lang="en-US" sz="900" b="1" kern="1200" dirty="0" err="1">
                <a:solidFill>
                  <a:schemeClr val="tx1"/>
                </a:solidFill>
                <a:effectLst/>
                <a:latin typeface="+mn-lt"/>
                <a:ea typeface="+mn-ea"/>
                <a:cs typeface="+mn-cs"/>
              </a:rPr>
              <a:t>sashelp.cars</a:t>
            </a:r>
            <a:r>
              <a:rPr lang="en-US" sz="900" b="1" kern="1200" dirty="0">
                <a:solidFill>
                  <a:schemeClr val="tx1"/>
                </a:solidFill>
                <a:effectLst/>
                <a:latin typeface="+mn-lt"/>
                <a:ea typeface="+mn-ea"/>
                <a:cs typeface="+mn-cs"/>
              </a:rPr>
              <a:t> </a:t>
            </a:r>
            <a:r>
              <a:rPr lang="en-US" sz="900" kern="1200" dirty="0">
                <a:solidFill>
                  <a:schemeClr val="tx1"/>
                </a:solidFill>
                <a:effectLst/>
                <a:latin typeface="+mn-lt"/>
                <a:ea typeface="+mn-ea"/>
                <a:cs typeface="+mn-cs"/>
              </a:rPr>
              <a:t>table and displays only the </a:t>
            </a:r>
            <a:r>
              <a:rPr lang="en-US" sz="900" b="1" kern="1200" dirty="0">
                <a:solidFill>
                  <a:schemeClr val="tx1"/>
                </a:solidFill>
                <a:effectLst/>
                <a:latin typeface="+mn-lt"/>
                <a:ea typeface="+mn-ea"/>
                <a:cs typeface="+mn-cs"/>
              </a:rPr>
              <a:t>Make</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Model</a:t>
            </a:r>
            <a:r>
              <a:rPr lang="en-US" sz="900" kern="1200" dirty="0">
                <a:solidFill>
                  <a:schemeClr val="tx1"/>
                </a:solidFill>
                <a:effectLst/>
                <a:latin typeface="+mn-lt"/>
                <a:ea typeface="+mn-ea"/>
                <a:cs typeface="+mn-cs"/>
              </a:rPr>
              <a:t>, </a:t>
            </a:r>
            <a:r>
              <a:rPr lang="en-US" sz="900" b="1" kern="1200" dirty="0">
                <a:solidFill>
                  <a:schemeClr val="tx1"/>
                </a:solidFill>
                <a:effectLst/>
                <a:latin typeface="+mn-lt"/>
                <a:ea typeface="+mn-ea"/>
                <a:cs typeface="+mn-cs"/>
              </a:rPr>
              <a:t>Type</a:t>
            </a:r>
            <a:r>
              <a:rPr lang="en-US" sz="900" kern="1200" dirty="0">
                <a:solidFill>
                  <a:schemeClr val="tx1"/>
                </a:solidFill>
                <a:effectLst/>
                <a:latin typeface="+mn-lt"/>
                <a:ea typeface="+mn-ea"/>
                <a:cs typeface="+mn-cs"/>
              </a:rPr>
              <a:t>, and </a:t>
            </a:r>
            <a:r>
              <a:rPr lang="en-US" sz="900" b="1" kern="1200" dirty="0">
                <a:solidFill>
                  <a:schemeClr val="tx1"/>
                </a:solidFill>
                <a:effectLst/>
                <a:latin typeface="+mn-lt"/>
                <a:ea typeface="+mn-ea"/>
                <a:cs typeface="+mn-cs"/>
              </a:rPr>
              <a:t>MSRP</a:t>
            </a:r>
            <a:r>
              <a:rPr lang="en-US" sz="900" kern="1200" dirty="0">
                <a:solidFill>
                  <a:schemeClr val="tx1"/>
                </a:solidFill>
                <a:effectLst/>
                <a:latin typeface="+mn-lt"/>
                <a:ea typeface="+mn-ea"/>
                <a:cs typeface="+mn-cs"/>
              </a:rPr>
              <a:t> columns. </a:t>
            </a:r>
          </a:p>
          <a:p>
            <a:endParaRPr lang="en-US" dirty="0"/>
          </a:p>
        </p:txBody>
      </p:sp>
    </p:spTree>
    <p:extLst>
      <p:ext uri="{BB962C8B-B14F-4D97-AF65-F5344CB8AC3E}">
        <p14:creationId xmlns:p14="http://schemas.microsoft.com/office/powerpoint/2010/main" val="40815821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hyperlink" Target="http://www.sas.com/" TargetMode="External"/><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6345173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76090CF2-2DA9-487A-9ADE-16DAFD1A7E24}"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71577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2312983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7301271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1089218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249483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1028519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9842872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20724009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76090CF2-2DA9-487A-9ADE-16DAFD1A7E24}"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2491563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25180556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76090CF2-2DA9-487A-9ADE-16DAFD1A7E24}"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84694454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6090CF2-2DA9-487A-9ADE-16DAFD1A7E24}"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822588120"/>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970555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7286188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72A318EB-9B1F-4E2B-84AF-BC523BD60FC0}"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3539706709"/>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152144" y="1799049"/>
            <a:ext cx="6611112" cy="584775"/>
          </a:xfrm>
        </p:spPr>
        <p:txBody>
          <a:bodyPr anchor="b" anchorCtr="0">
            <a:noAutofit/>
          </a:bodyPr>
          <a:lstStyle>
            <a:lvl1pPr algn="l">
              <a:defRPr sz="3200" cap="none" baseline="0">
                <a:solidFill>
                  <a:schemeClr val="bg1"/>
                </a:solidFill>
              </a:defRPr>
            </a:lvl1pPr>
          </a:lstStyle>
          <a:p>
            <a:r>
              <a:rPr lang="en-US" dirty="0"/>
              <a:t>Click to Edit Title</a:t>
            </a:r>
          </a:p>
        </p:txBody>
      </p:sp>
      <p:sp>
        <p:nvSpPr>
          <p:cNvPr id="8" name="Subtitle 2"/>
          <p:cNvSpPr>
            <a:spLocks noGrp="1"/>
          </p:cNvSpPr>
          <p:nvPr>
            <p:ph type="body" sz="quarter" idx="13" hasCustomPrompt="1"/>
          </p:nvPr>
        </p:nvSpPr>
        <p:spPr>
          <a:xfrm>
            <a:off x="1152144" y="2383824"/>
            <a:ext cx="6611112" cy="353943"/>
          </a:xfrm>
        </p:spPr>
        <p:txBody>
          <a:bodyPr wrap="square" anchor="t">
            <a:noAutofit/>
          </a:bodyPr>
          <a:lstStyle>
            <a:lvl1pPr marL="0" indent="-182880" algn="l">
              <a:lnSpc>
                <a:spcPct val="85000"/>
              </a:lnSpc>
              <a:spcBef>
                <a:spcPts val="800"/>
              </a:spcBef>
              <a:buFont typeface="Arial" pitchFamily="34" charset="0"/>
              <a:buNone/>
              <a:defRPr sz="2000" b="0" cap="none" baseline="0">
                <a:solidFill>
                  <a:schemeClr val="bg1"/>
                </a:solidFill>
                <a:latin typeface="+mn-lt"/>
              </a:defRPr>
            </a:lvl1pPr>
          </a:lstStyle>
          <a:p>
            <a:pPr lvl="0"/>
            <a:r>
              <a:rPr lang="en-US" dirty="0"/>
              <a:t>Click to edit subtitle</a:t>
            </a:r>
          </a:p>
        </p:txBody>
      </p:sp>
      <p:sp>
        <p:nvSpPr>
          <p:cNvPr id="10" name="TextBox 3"/>
          <p:cNvSpPr txBox="1">
            <a:spLocks noChangeAspect="1"/>
          </p:cNvSpPr>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9"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3"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39019374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lnSpc>
                <a:spcPct val="100000"/>
              </a:lnSpc>
              <a:defRPr>
                <a:solidFill>
                  <a:schemeClr val="tx2"/>
                </a:solidFill>
              </a:defRPr>
            </a:lvl1pPr>
          </a:lstStyle>
          <a:p>
            <a:r>
              <a:rPr lang="en-US" dirty="0"/>
              <a:t>Click to Edit Title</a:t>
            </a:r>
          </a:p>
        </p:txBody>
      </p:sp>
      <p:sp>
        <p:nvSpPr>
          <p:cNvPr id="11" name="Slide Number Placeholder 4"/>
          <p:cNvSpPr>
            <a:spLocks noGrp="1"/>
          </p:cNvSpPr>
          <p:nvPr>
            <p:ph type="sldNum" sz="quarter" idx="14"/>
          </p:nvPr>
        </p:nvSpPr>
        <p:spPr/>
        <p:txBody>
          <a:bodyPr/>
          <a:lstStyle/>
          <a:p>
            <a:fld id="{76090CF2-2DA9-487A-9ADE-16DAFD1A7E24}" type="slidenum">
              <a:rPr lang="en-US" smtClean="0"/>
              <a:t>‹#›</a:t>
            </a:fld>
            <a:endParaRPr lang="en-US" dirty="0"/>
          </a:p>
        </p:txBody>
      </p:sp>
      <p:sp>
        <p:nvSpPr>
          <p:cNvPr id="5" name="Text Placeholder 2"/>
          <p:cNvSpPr>
            <a:spLocks noGrp="1"/>
          </p:cNvSpPr>
          <p:nvPr>
            <p:ph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3433833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76090CF2-2DA9-487A-9ADE-16DAFD1A7E24}"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5297434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426268028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290727871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158483931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6364708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a:solidFill>
                  <a:schemeClr val="tx2"/>
                </a:solidFill>
              </a:defRPr>
            </a:lvl1pPr>
          </a:lstStyle>
          <a:p>
            <a:r>
              <a:rPr lang="en-US" dirty="0"/>
              <a:t>Click to Edit Title</a:t>
            </a:r>
          </a:p>
        </p:txBody>
      </p:sp>
      <p:sp>
        <p:nvSpPr>
          <p:cNvPr id="6" name="Text Placeholder 2"/>
          <p:cNvSpPr>
            <a:spLocks noGrp="1"/>
          </p:cNvSpPr>
          <p:nvPr>
            <p:ph type="body" sz="quarter" idx="12"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11" name="Slide Number Placeholder 4"/>
          <p:cNvSpPr>
            <a:spLocks noGrp="1"/>
          </p:cNvSpPr>
          <p:nvPr>
            <p:ph type="sldNum" sz="quarter" idx="14"/>
          </p:nvPr>
        </p:nvSpPr>
        <p:spPr/>
        <p:txBody>
          <a:bodyPr/>
          <a:lstStyle/>
          <a:p>
            <a:fld id="{76090CF2-2DA9-487A-9ADE-16DAFD1A7E24}" type="slidenum">
              <a:rPr lang="en-US" smtClean="0"/>
              <a:t>‹#›</a:t>
            </a:fld>
            <a:endParaRPr lang="en-US" dirty="0"/>
          </a:p>
        </p:txBody>
      </p:sp>
      <p:sp>
        <p:nvSpPr>
          <p:cNvPr id="7" name="Text Placeholder 2"/>
          <p:cNvSpPr>
            <a:spLocks noGrp="1"/>
          </p:cNvSpPr>
          <p:nvPr>
            <p:ph idx="1"/>
          </p:nvPr>
        </p:nvSpPr>
        <p:spPr>
          <a:xfrm>
            <a:off x="626364" y="1114222"/>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Click to edit Master text styles</a:t>
            </a:r>
          </a:p>
          <a:p>
            <a:pPr marL="0" marR="0" lvl="1"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Second level</a:t>
            </a:r>
          </a:p>
          <a:p>
            <a:pPr marL="0" marR="0" lvl="2"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Third level</a:t>
            </a:r>
          </a:p>
          <a:p>
            <a:pPr marL="0" marR="0" lvl="3"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Fourth level</a:t>
            </a:r>
          </a:p>
          <a:p>
            <a:pPr marL="0" marR="0" lvl="4"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a:ln>
                  <a:noFill/>
                </a:ln>
                <a:solidFill>
                  <a:srgbClr val="04304B"/>
                </a:solidFill>
                <a:effectLst/>
                <a:uLnTx/>
                <a:uFillTx/>
                <a:latin typeface="+mn-lt"/>
                <a:ea typeface="+mn-ea"/>
                <a:cs typeface="+mn-cs"/>
              </a:rPr>
              <a:t>Fifth level</a:t>
            </a:r>
            <a:endParaRPr lang="en-US" dirty="0"/>
          </a:p>
        </p:txBody>
      </p:sp>
    </p:spTree>
    <p:extLst>
      <p:ext uri="{BB962C8B-B14F-4D97-AF65-F5344CB8AC3E}">
        <p14:creationId xmlns:p14="http://schemas.microsoft.com/office/powerpoint/2010/main" val="14417723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170025653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76090CF2-2DA9-487A-9ADE-16DAFD1A7E24}"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7521362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Main Customer Succes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510269" cy="429768"/>
          </a:xfrm>
        </p:spPr>
        <p:txBody>
          <a:bodyPr lIns="0" rIns="0"/>
          <a:lstStyle>
            <a:lvl1pPr algn="ctr">
              <a:defRPr sz="2200" baseline="0">
                <a:latin typeface="+mj-lt"/>
              </a:defRPr>
            </a:lvl1pPr>
          </a:lstStyle>
          <a:p>
            <a:r>
              <a:rPr lang="en-US" dirty="0"/>
              <a:t>Click to Edit Title</a:t>
            </a:r>
          </a:p>
        </p:txBody>
      </p:sp>
      <p:sp>
        <p:nvSpPr>
          <p:cNvPr id="21" name="Text Placeholder 2"/>
          <p:cNvSpPr>
            <a:spLocks noGrp="1"/>
          </p:cNvSpPr>
          <p:nvPr>
            <p:ph type="body" sz="quarter" idx="11" hasCustomPrompt="1"/>
          </p:nvPr>
        </p:nvSpPr>
        <p:spPr>
          <a:xfrm>
            <a:off x="6510270" y="226814"/>
            <a:ext cx="2633730" cy="369332"/>
          </a:xfrm>
        </p:spPr>
        <p:txBody>
          <a:bodyPr wrap="square"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stStyle>
          <a:p>
            <a:pPr lvl="0"/>
            <a:r>
              <a:rPr lang="en-US" dirty="0"/>
              <a:t>Click to Edit Industry</a:t>
            </a:r>
          </a:p>
        </p:txBody>
      </p:sp>
      <p:sp>
        <p:nvSpPr>
          <p:cNvPr id="5" name="Content Placeholder 3"/>
          <p:cNvSpPr>
            <a:spLocks noGrp="1"/>
          </p:cNvSpPr>
          <p:nvPr>
            <p:ph sz="quarter" idx="15" hasCustomPrompt="1"/>
          </p:nvPr>
        </p:nvSpPr>
        <p:spPr>
          <a:xfrm>
            <a:off x="0" y="643515"/>
            <a:ext cx="6510270" cy="3977640"/>
          </a:xfrm>
        </p:spPr>
        <p:txBody>
          <a:bodyPr wrap="square" lIns="91440" rIns="0" anchor="t">
            <a:noAutofit/>
          </a:bodyPr>
          <a:lstStyle>
            <a:lvl1pPr>
              <a:defRPr sz="2000" baseline="0">
                <a:latin typeface="+mn-lt"/>
              </a:defRPr>
            </a:lvl1pPr>
            <a:lvl2pPr>
              <a:defRPr baseline="0">
                <a:latin typeface="+mn-lt"/>
              </a:defRPr>
            </a:lvl2pPr>
            <a:lvl3pPr>
              <a:defRPr baseline="0">
                <a:latin typeface="+mn-lt"/>
              </a:defRPr>
            </a:lvl3pPr>
            <a:lvl4pPr>
              <a:defRPr baseline="0">
                <a:latin typeface="+mn-lt"/>
              </a:defRPr>
            </a:lvl4pPr>
            <a:lvl5pPr>
              <a:defRPr baseline="0">
                <a:latin typeface="+mj-lt"/>
              </a:defRPr>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8" name="Text Placeholder 4"/>
          <p:cNvSpPr>
            <a:spLocks noGrp="1"/>
          </p:cNvSpPr>
          <p:nvPr>
            <p:ph type="body" sz="quarter" idx="14" hasCustomPrompt="1"/>
          </p:nvPr>
        </p:nvSpPr>
        <p:spPr>
          <a:xfrm>
            <a:off x="6602878" y="776288"/>
            <a:ext cx="2448000" cy="1869230"/>
          </a:xfrm>
        </p:spPr>
        <p:txBody>
          <a:bodyPr wrap="square" anchor="t">
            <a:noAutofit/>
          </a:bodyPr>
          <a:lstStyle>
            <a:lvl1pPr marL="0" indent="-182880">
              <a:lnSpc>
                <a:spcPct val="85000"/>
              </a:lnSpc>
              <a:buFont typeface="Arial" pitchFamily="34" charset="0"/>
              <a:buNone/>
              <a:defRPr sz="16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“Add a customer win quote here regarding “Expected Results” and/or how the organization has been using SAS in the past.</a:t>
            </a:r>
          </a:p>
          <a:p>
            <a:pPr lvl="0"/>
            <a:r>
              <a:rPr lang="en-US" dirty="0"/>
              <a:t>If the name and title are unavailable, add the company name only.”</a:t>
            </a:r>
          </a:p>
        </p:txBody>
      </p:sp>
      <p:sp>
        <p:nvSpPr>
          <p:cNvPr id="4" name="Text Placeholder 5"/>
          <p:cNvSpPr>
            <a:spLocks noGrp="1"/>
          </p:cNvSpPr>
          <p:nvPr>
            <p:ph type="body" sz="quarter" idx="16" hasCustomPrompt="1"/>
          </p:nvPr>
        </p:nvSpPr>
        <p:spPr>
          <a:xfrm>
            <a:off x="6598393" y="3649609"/>
            <a:ext cx="2450592" cy="286232"/>
          </a:xfrm>
        </p:spPr>
        <p:txBody>
          <a:bodyPr anchor="t" anchorCtr="0">
            <a:noAutofit/>
          </a:bodyPr>
          <a:lstStyle>
            <a:lvl1pPr marL="0" indent="0" algn="l">
              <a:lnSpc>
                <a:spcPct val="85000"/>
              </a:lnSpc>
              <a:buNone/>
              <a:defRPr sz="1400" b="0">
                <a:solidFill>
                  <a:schemeClr val="bg1"/>
                </a:solidFill>
                <a:effectLst/>
                <a:latin typeface="+mn-lt"/>
              </a:defRPr>
            </a:lvl1pPr>
          </a:lstStyle>
          <a:p>
            <a:pPr lvl="0"/>
            <a:r>
              <a:rPr lang="en-US" dirty="0"/>
              <a:t>Spokesperson’s Name</a:t>
            </a:r>
          </a:p>
        </p:txBody>
      </p:sp>
      <p:sp>
        <p:nvSpPr>
          <p:cNvPr id="7" name="Text Placeholder 6"/>
          <p:cNvSpPr>
            <a:spLocks noGrp="1"/>
          </p:cNvSpPr>
          <p:nvPr>
            <p:ph type="body" sz="quarter" idx="17" hasCustomPrompt="1"/>
          </p:nvPr>
        </p:nvSpPr>
        <p:spPr>
          <a:xfrm>
            <a:off x="6598393" y="3941854"/>
            <a:ext cx="2450592" cy="258532"/>
          </a:xfrm>
        </p:spPr>
        <p:txBody>
          <a:bodyPr wrap="square" anchor="t">
            <a:noAutofit/>
          </a:bodyPr>
          <a:lstStyle>
            <a:lvl1pPr marL="182880" indent="0" algn="l">
              <a:lnSpc>
                <a:spcPct val="85000"/>
              </a:lnSpc>
              <a:buNone/>
              <a:defRPr sz="1200">
                <a:solidFill>
                  <a:schemeClr val="bg1">
                    <a:lumMod val="85000"/>
                  </a:schemeClr>
                </a:solidFill>
                <a:effectLst/>
              </a:defRPr>
            </a:lvl1pPr>
          </a:lstStyle>
          <a:p>
            <a:pPr lvl="0"/>
            <a:r>
              <a:rPr lang="en-US" dirty="0"/>
              <a:t>Spokesperson’s Job Title</a:t>
            </a:r>
          </a:p>
        </p:txBody>
      </p:sp>
      <p:sp>
        <p:nvSpPr>
          <p:cNvPr id="11" name="Text Placeholder 7"/>
          <p:cNvSpPr>
            <a:spLocks noGrp="1"/>
          </p:cNvSpPr>
          <p:nvPr>
            <p:ph type="body" sz="half" idx="13" hasCustomPrompt="1"/>
          </p:nvPr>
        </p:nvSpPr>
        <p:spPr>
          <a:xfrm flipH="1">
            <a:off x="-2" y="4620985"/>
            <a:ext cx="6510270" cy="276999"/>
          </a:xfrm>
        </p:spPr>
        <p:txBody>
          <a:bodyPr wrap="square" lIns="182880" rIns="182880" anchor="b">
            <a:noAutofit/>
          </a:bodyPr>
          <a:lstStyle>
            <a:lvl1pPr marL="0" indent="0" algn="ctr">
              <a:lnSpc>
                <a:spcPct val="100000"/>
              </a:lnSpc>
              <a:buFont typeface="Arial" pitchFamily="34" charset="0"/>
              <a:buNone/>
              <a:defRPr sz="1200" b="0" cap="none" baseline="0">
                <a:solidFill>
                  <a:schemeClr val="accent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Customer Validation Slide – For One-to-One Use Only - NO EXTERNAL DISTRIBUTION</a:t>
            </a:r>
          </a:p>
        </p:txBody>
      </p:sp>
      <p:sp>
        <p:nvSpPr>
          <p:cNvPr id="3" name="Slide Number Placeholder 8"/>
          <p:cNvSpPr>
            <a:spLocks noGrp="1"/>
          </p:cNvSpPr>
          <p:nvPr>
            <p:ph type="sldNum" sz="quarter" idx="18"/>
          </p:nvPr>
        </p:nvSpPr>
        <p:spPr>
          <a:xfrm>
            <a:off x="0" y="4912668"/>
            <a:ext cx="914400" cy="230832"/>
          </a:xfrm>
        </p:spPr>
        <p:txBody>
          <a:bodyPr/>
          <a:lstStyle>
            <a:lvl1pPr algn="l">
              <a:defRPr/>
            </a:lvl1pPr>
          </a:lstStyle>
          <a:p>
            <a:fld id="{76090CF2-2DA9-487A-9ADE-16DAFD1A7E24}" type="slidenum">
              <a:rPr lang="en-US" smtClean="0"/>
              <a:t>‹#›</a:t>
            </a:fld>
            <a:endParaRPr lang="en-US" dirty="0"/>
          </a:p>
        </p:txBody>
      </p:sp>
      <p:pic>
        <p:nvPicPr>
          <p:cNvPr id="15"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5055392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Section Head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2998"/>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spcBef>
                <a:spcPts val="800"/>
              </a:spcBef>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7992100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preserve="1">
  <p:cSld name="Green_Section Header">
    <p:bg>
      <p:bgPr>
        <a:gradFill>
          <a:gsLst>
            <a:gs pos="0">
              <a:srgbClr val="90B328"/>
            </a:gs>
            <a:gs pos="100000">
              <a:srgbClr val="4B7C1A"/>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9EC62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63727259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40878452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Blue_Section Header">
    <p:bg>
      <p:bgPr>
        <a:gradFill>
          <a:gsLst>
            <a:gs pos="0">
              <a:srgbClr val="61BAE9"/>
            </a:gs>
            <a:gs pos="100000">
              <a:srgbClr val="006A9F"/>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53C6FF"/>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27231079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Violet_Section Header">
    <p:bg>
      <p:bgPr>
        <a:gradFill>
          <a:gsLst>
            <a:gs pos="0">
              <a:srgbClr val="3D5AAE"/>
            </a:gs>
            <a:gs pos="100000">
              <a:srgbClr val="2C367C"/>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800894"/>
            <a:ext cx="9144000" cy="584775"/>
          </a:xfrm>
        </p:spPr>
        <p:txBody>
          <a:bodyPr anchor="b" anchorCtr="0">
            <a:spAutoFit/>
          </a:bodyPr>
          <a:lstStyle>
            <a:lvl1pPr algn="ctr">
              <a:defRPr sz="3200" baseline="0">
                <a:solidFill>
                  <a:schemeClr val="bg1"/>
                </a:solidFill>
                <a:latin typeface="+mj-lt"/>
              </a:defRPr>
            </a:lvl1pPr>
          </a:lstStyle>
          <a:p>
            <a:r>
              <a:rPr lang="en-US" dirty="0"/>
              <a:t>Click to Edit Title</a:t>
            </a:r>
          </a:p>
        </p:txBody>
      </p:sp>
      <p:sp>
        <p:nvSpPr>
          <p:cNvPr id="4" name="Text Placeholder 2"/>
          <p:cNvSpPr>
            <a:spLocks noGrp="1"/>
          </p:cNvSpPr>
          <p:nvPr>
            <p:ph type="body" sz="quarter" idx="10" hasCustomPrompt="1"/>
          </p:nvPr>
        </p:nvSpPr>
        <p:spPr>
          <a:xfrm>
            <a:off x="0" y="2383824"/>
            <a:ext cx="9144000" cy="353943"/>
          </a:xfrm>
        </p:spPr>
        <p:txBody>
          <a:bodyPr anchor="t">
            <a:spAutoFit/>
          </a:bodyPr>
          <a:lstStyle>
            <a:lvl1pPr marL="0" indent="-182880" algn="ctr">
              <a:lnSpc>
                <a:spcPct val="85000"/>
              </a:lnSpc>
              <a:buFont typeface="Arial" pitchFamily="34" charset="0"/>
              <a:buNone/>
              <a:defRPr sz="2000" b="0" i="0" cap="none" baseline="0">
                <a:solidFill>
                  <a:schemeClr val="bg1"/>
                </a:solidFill>
                <a:latin typeface="+mn-lt"/>
              </a:defRPr>
            </a:lvl1pPr>
          </a:lstStyle>
          <a:p>
            <a:pPr lvl="0"/>
            <a:r>
              <a:rPr lang="en-US" dirty="0"/>
              <a:t>Click to edit subtitle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727DCC"/>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pic>
        <p:nvPicPr>
          <p:cNvPr id="9"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34334127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SAS Closing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le 1"/>
          <p:cNvSpPr>
            <a:spLocks noGrp="1"/>
          </p:cNvSpPr>
          <p:nvPr>
            <p:ph type="title" hasCustomPrompt="1"/>
          </p:nvPr>
        </p:nvSpPr>
        <p:spPr>
          <a:xfrm>
            <a:off x="0" y="2120427"/>
            <a:ext cx="9144000" cy="584775"/>
          </a:xfrm>
        </p:spPr>
        <p:txBody>
          <a:bodyPr anchor="ctr" anchorCtr="0">
            <a:spAutoFit/>
          </a:bodyPr>
          <a:lstStyle>
            <a:lvl1pPr algn="ctr">
              <a:defRPr sz="3200" baseline="0">
                <a:solidFill>
                  <a:schemeClr val="bg1"/>
                </a:solidFill>
                <a:latin typeface="+mj-lt"/>
              </a:defRPr>
            </a:lvl1pPr>
          </a:lstStyle>
          <a:p>
            <a:r>
              <a:rPr lang="en-US" dirty="0"/>
              <a:t>Click to Edit Title</a:t>
            </a:r>
          </a:p>
        </p:txBody>
      </p:sp>
      <p:sp>
        <p:nvSpPr>
          <p:cNvPr id="3" name="TextBox 2">
            <a:hlinkClick r:id="rId3"/>
          </p:cNvPr>
          <p:cNvSpPr txBox="1"/>
          <p:nvPr/>
        </p:nvSpPr>
        <p:spPr>
          <a:xfrm>
            <a:off x="-4574" y="3943877"/>
            <a:ext cx="9144003" cy="369332"/>
          </a:xfrm>
          <a:prstGeom prst="rect">
            <a:avLst/>
          </a:prstGeom>
          <a:noFill/>
        </p:spPr>
        <p:txBody>
          <a:bodyPr wrap="square" rtlCol="0" anchor="b" anchorCtr="0">
            <a:spAutoFit/>
          </a:bodyPr>
          <a:lstStyle/>
          <a:p>
            <a:pPr algn="ctr" defTabSz="182880"/>
            <a:r>
              <a:rPr lang="en-US" sz="1800" baseline="0" dirty="0">
                <a:solidFill>
                  <a:schemeClr val="bg1"/>
                </a:solidFill>
              </a:rPr>
              <a:t>sas.com</a:t>
            </a:r>
          </a:p>
        </p:txBody>
      </p:sp>
      <p:sp>
        <p:nvSpPr>
          <p:cNvPr id="6" name="TextBox 3"/>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4"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0" y="0"/>
            <a:ext cx="1920804" cy="1806509"/>
          </a:xfrm>
          <a:prstGeom prst="rect">
            <a:avLst/>
          </a:prstGeom>
        </p:spPr>
      </p:pic>
      <p:pic>
        <p:nvPicPr>
          <p:cNvPr id="10"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985548" y="4500631"/>
            <a:ext cx="914366" cy="507981"/>
          </a:xfrm>
          <a:prstGeom prst="rect">
            <a:avLst/>
          </a:prstGeom>
        </p:spPr>
      </p:pic>
    </p:spTree>
    <p:extLst>
      <p:ext uri="{BB962C8B-B14F-4D97-AF65-F5344CB8AC3E}">
        <p14:creationId xmlns:p14="http://schemas.microsoft.com/office/powerpoint/2010/main" val="255513479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Image Only">
    <p:spTree>
      <p:nvGrpSpPr>
        <p:cNvPr id="1" name=""/>
        <p:cNvGrpSpPr/>
        <p:nvPr/>
      </p:nvGrpSpPr>
      <p:grpSpPr>
        <a:xfrm>
          <a:off x="0" y="0"/>
          <a:ext cx="0" cy="0"/>
          <a:chOff x="0" y="0"/>
          <a:chExt cx="0" cy="0"/>
        </a:xfrm>
      </p:grpSpPr>
      <p:sp>
        <p:nvSpPr>
          <p:cNvPr id="3" name="Slide Number Placeholder 1"/>
          <p:cNvSpPr>
            <a:spLocks noGrp="1"/>
          </p:cNvSpPr>
          <p:nvPr>
            <p:ph type="sldNum" sz="quarter" idx="11"/>
          </p:nvPr>
        </p:nvSpPr>
        <p:spPr>
          <a:xfrm>
            <a:off x="4114800" y="4754880"/>
            <a:ext cx="914400" cy="230832"/>
          </a:xfrm>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27275880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11" hasCustomPrompt="1"/>
          </p:nvPr>
        </p:nvSpPr>
        <p:spPr>
          <a:xfrm flipH="1">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stStyle>
          <a:p>
            <a:pPr lvl="0"/>
            <a:r>
              <a:rPr lang="en-US" dirty="0"/>
              <a:t>Click to edit subtitle</a:t>
            </a:r>
          </a:p>
        </p:txBody>
      </p:sp>
      <p:sp>
        <p:nvSpPr>
          <p:cNvPr id="4" name="Slide Number Placeholder 3"/>
          <p:cNvSpPr>
            <a:spLocks noGrp="1"/>
          </p:cNvSpPr>
          <p:nvPr>
            <p:ph type="sldNum" sz="quarter" idx="13"/>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20626119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Black Background">
    <p:bg>
      <p:bgPr>
        <a:solidFill>
          <a:srgbClr val="000000"/>
        </a:solidFill>
        <a:effectLst/>
      </p:bgPr>
    </p:bg>
    <p:spTree>
      <p:nvGrpSpPr>
        <p:cNvPr id="1" name=""/>
        <p:cNvGrpSpPr/>
        <p:nvPr/>
      </p:nvGrpSpPr>
      <p:grpSpPr>
        <a:xfrm>
          <a:off x="0" y="0"/>
          <a:ext cx="0" cy="0"/>
          <a:chOff x="0" y="0"/>
          <a:chExt cx="0" cy="0"/>
        </a:xfrm>
      </p:grpSpPr>
      <p:sp>
        <p:nvSpPr>
          <p:cNvPr id="4" name="Slide Number Placeholder 1"/>
          <p:cNvSpPr>
            <a:spLocks noGrp="1"/>
          </p:cNvSpPr>
          <p:nvPr>
            <p:ph type="sldNum" sz="quarter" idx="11"/>
          </p:nvPr>
        </p:nvSpPr>
        <p:spPr/>
        <p:txBody>
          <a:bodyPr/>
          <a:lstStyle>
            <a:lvl1pPr>
              <a:defRPr>
                <a:solidFill>
                  <a:schemeClr val="bg1">
                    <a:lumMod val="65000"/>
                  </a:schemeClr>
                </a:solidFill>
              </a:defRPr>
            </a:lvl1pPr>
          </a:lstStyle>
          <a:p>
            <a:fld id="{76090CF2-2DA9-487A-9ADE-16DAFD1A7E24}" type="slidenum">
              <a:rPr lang="en-US" smtClean="0"/>
              <a:t>‹#›</a:t>
            </a:fld>
            <a:endParaRPr lang="en-US" dirty="0"/>
          </a:p>
        </p:txBody>
      </p:sp>
      <p:sp>
        <p:nvSpPr>
          <p:cNvPr id="3" name="TextBox 2"/>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chemeClr val="tx1">
                    <a:lumMod val="75000"/>
                    <a:lumOff val="25000"/>
                  </a:schemeClr>
                </a:solidFill>
                <a:effectLst/>
                <a:uLnTx/>
                <a:uFillTx/>
                <a:latin typeface="+mn-lt"/>
                <a:ea typeface="Calibri" charset="0"/>
                <a:cs typeface="Arial" panose="020B0604020202020204" pitchFamily="34" charset="0"/>
              </a:rPr>
              <a:t>Copyright © SAS Institute Inc. All rights reserved.</a:t>
            </a:r>
          </a:p>
        </p:txBody>
      </p:sp>
      <p:pic>
        <p:nvPicPr>
          <p:cNvPr id="7" name="Picture 6"/>
          <p:cNvPicPr>
            <a:picLocks noChangeAspect="1"/>
          </p:cNvPicPr>
          <p:nvPr/>
        </p:nvPicPr>
        <p:blipFill>
          <a:blip r:embed="rId2" cstate="print">
            <a:alphaModFix amt="10000"/>
            <a:extLst>
              <a:ext uri="{28A0092B-C50C-407E-A947-70E740481C1C}">
                <a14:useLocalDpi xmlns:a14="http://schemas.microsoft.com/office/drawing/2010/main" val="0"/>
              </a:ext>
            </a:extLst>
          </a:blip>
          <a:stretch>
            <a:fillRect/>
          </a:stretch>
        </p:blipFill>
        <p:spPr>
          <a:xfrm>
            <a:off x="8422104" y="4772207"/>
            <a:ext cx="532437" cy="221493"/>
          </a:xfrm>
          <a:prstGeom prst="rect">
            <a:avLst/>
          </a:prstGeom>
        </p:spPr>
      </p:pic>
    </p:spTree>
    <p:extLst>
      <p:ext uri="{BB962C8B-B14F-4D97-AF65-F5344CB8AC3E}">
        <p14:creationId xmlns:p14="http://schemas.microsoft.com/office/powerpoint/2010/main" val="189620718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1_Aquamarine_Section Header">
    <p:bg>
      <p:bgPr>
        <a:gradFill>
          <a:gsLst>
            <a:gs pos="0">
              <a:srgbClr val="00B08D"/>
            </a:gs>
            <a:gs pos="100000">
              <a:srgbClr val="018566"/>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5175" y="1764312"/>
            <a:ext cx="6392562" cy="492443"/>
          </a:xfrm>
        </p:spPr>
        <p:txBody>
          <a:bodyPr wrap="square" lIns="0" tIns="0" rIns="0" bIns="0" anchor="b" anchorCtr="0">
            <a:spAutoFit/>
          </a:bodyPr>
          <a:lstStyle>
            <a:lvl1pPr algn="l">
              <a:defRPr sz="3200" baseline="0">
                <a:solidFill>
                  <a:schemeClr val="tx1"/>
                </a:solidFill>
                <a:latin typeface="+mj-lt"/>
              </a:defRPr>
            </a:lvl1pPr>
          </a:lstStyle>
          <a:p>
            <a:r>
              <a:rPr lang="en-US" dirty="0"/>
              <a:t>Click to Edit Title</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76090CF2-2DA9-487A-9ADE-16DAFD1A7E24}" type="slidenum">
              <a:rPr lang="en-US" smtClean="0"/>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0CCA5"/>
                </a:solidFill>
                <a:effectLst/>
                <a:uLnTx/>
                <a:uFillTx/>
                <a:latin typeface="+mn-lt"/>
                <a:ea typeface="Calibri" charset="0"/>
                <a:cs typeface="Arial" panose="020B0604020202020204" pitchFamily="34" charset="0"/>
              </a:rPr>
              <a:t>Copyright © SAS Institute Inc. All rights reserved.</a:t>
            </a:r>
          </a:p>
        </p:txBody>
      </p:sp>
      <p:pic>
        <p:nvPicPr>
          <p:cNvPr id="11"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516352" y="0"/>
            <a:ext cx="2111297" cy="1101684"/>
          </a:xfrm>
          <a:prstGeom prst="rect">
            <a:avLst/>
          </a:prstGeom>
        </p:spPr>
      </p:pic>
      <p:grpSp>
        <p:nvGrpSpPr>
          <p:cNvPr id="8" name="Group 7"/>
          <p:cNvGrpSpPr/>
          <p:nvPr/>
        </p:nvGrpSpPr>
        <p:grpSpPr>
          <a:xfrm>
            <a:off x="8427835" y="4765184"/>
            <a:ext cx="526892" cy="220528"/>
            <a:chOff x="6145213" y="4384676"/>
            <a:chExt cx="1582738" cy="649287"/>
          </a:xfrm>
          <a:solidFill>
            <a:schemeClr val="bg1"/>
          </a:solidFill>
        </p:grpSpPr>
        <p:sp>
          <p:nvSpPr>
            <p:cNvPr id="12"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7"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8"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1" name="Freeform 26"/>
          <p:cNvSpPr>
            <a:spLocks noEditPoints="1"/>
          </p:cNvSpPr>
          <p:nvPr/>
        </p:nvSpPr>
        <p:spPr bwMode="auto">
          <a:xfrm>
            <a:off x="841463" y="1072353"/>
            <a:ext cx="1734041" cy="1313316"/>
          </a:xfrm>
          <a:custGeom>
            <a:avLst/>
            <a:gdLst>
              <a:gd name="T0" fmla="*/ 2193 w 3731"/>
              <a:gd name="T1" fmla="*/ 2089 h 2826"/>
              <a:gd name="T2" fmla="*/ 3583 w 3731"/>
              <a:gd name="T3" fmla="*/ 2502 h 2826"/>
              <a:gd name="T4" fmla="*/ 1639 w 3731"/>
              <a:gd name="T5" fmla="*/ 2143 h 2826"/>
              <a:gd name="T6" fmla="*/ 219 w 3731"/>
              <a:gd name="T7" fmla="*/ 2294 h 2826"/>
              <a:gd name="T8" fmla="*/ 1019 w 3731"/>
              <a:gd name="T9" fmla="*/ 2076 h 2826"/>
              <a:gd name="T10" fmla="*/ 806 w 3731"/>
              <a:gd name="T11" fmla="*/ 2062 h 2826"/>
              <a:gd name="T12" fmla="*/ 3145 w 3731"/>
              <a:gd name="T13" fmla="*/ 1886 h 2826"/>
              <a:gd name="T14" fmla="*/ 3074 w 3731"/>
              <a:gd name="T15" fmla="*/ 1845 h 2826"/>
              <a:gd name="T16" fmla="*/ 2651 w 3731"/>
              <a:gd name="T17" fmla="*/ 1906 h 2826"/>
              <a:gd name="T18" fmla="*/ 2227 w 3731"/>
              <a:gd name="T19" fmla="*/ 2013 h 2826"/>
              <a:gd name="T20" fmla="*/ 678 w 3731"/>
              <a:gd name="T21" fmla="*/ 2717 h 2826"/>
              <a:gd name="T22" fmla="*/ 1408 w 3731"/>
              <a:gd name="T23" fmla="*/ 1860 h 2826"/>
              <a:gd name="T24" fmla="*/ 3533 w 3731"/>
              <a:gd name="T25" fmla="*/ 2012 h 2826"/>
              <a:gd name="T26" fmla="*/ 3168 w 3731"/>
              <a:gd name="T27" fmla="*/ 1638 h 2826"/>
              <a:gd name="T28" fmla="*/ 2383 w 3731"/>
              <a:gd name="T29" fmla="*/ 2454 h 2826"/>
              <a:gd name="T30" fmla="*/ 3344 w 3731"/>
              <a:gd name="T31" fmla="*/ 2503 h 2826"/>
              <a:gd name="T32" fmla="*/ 3530 w 3731"/>
              <a:gd name="T33" fmla="*/ 1529 h 2826"/>
              <a:gd name="T34" fmla="*/ 1892 w 3731"/>
              <a:gd name="T35" fmla="*/ 1305 h 2826"/>
              <a:gd name="T36" fmla="*/ 2606 w 3731"/>
              <a:gd name="T37" fmla="*/ 1583 h 2826"/>
              <a:gd name="T38" fmla="*/ 2369 w 3731"/>
              <a:gd name="T39" fmla="*/ 1767 h 2826"/>
              <a:gd name="T40" fmla="*/ 3367 w 3731"/>
              <a:gd name="T41" fmla="*/ 1327 h 2826"/>
              <a:gd name="T42" fmla="*/ 1705 w 3731"/>
              <a:gd name="T43" fmla="*/ 1235 h 2826"/>
              <a:gd name="T44" fmla="*/ 3164 w 3731"/>
              <a:gd name="T45" fmla="*/ 1089 h 2826"/>
              <a:gd name="T46" fmla="*/ 2199 w 3731"/>
              <a:gd name="T47" fmla="*/ 1597 h 2826"/>
              <a:gd name="T48" fmla="*/ 875 w 3731"/>
              <a:gd name="T49" fmla="*/ 1050 h 2826"/>
              <a:gd name="T50" fmla="*/ 508 w 3731"/>
              <a:gd name="T51" fmla="*/ 1151 h 2826"/>
              <a:gd name="T52" fmla="*/ 256 w 3731"/>
              <a:gd name="T53" fmla="*/ 1402 h 2826"/>
              <a:gd name="T54" fmla="*/ 145 w 3731"/>
              <a:gd name="T55" fmla="*/ 1698 h 2826"/>
              <a:gd name="T56" fmla="*/ 322 w 3731"/>
              <a:gd name="T57" fmla="*/ 1720 h 2826"/>
              <a:gd name="T58" fmla="*/ 1022 w 3731"/>
              <a:gd name="T59" fmla="*/ 1746 h 2826"/>
              <a:gd name="T60" fmla="*/ 1550 w 3731"/>
              <a:gd name="T61" fmla="*/ 1744 h 2826"/>
              <a:gd name="T62" fmla="*/ 1528 w 3731"/>
              <a:gd name="T63" fmla="*/ 1377 h 2826"/>
              <a:gd name="T64" fmla="*/ 1226 w 3731"/>
              <a:gd name="T65" fmla="*/ 1172 h 2826"/>
              <a:gd name="T66" fmla="*/ 875 w 3731"/>
              <a:gd name="T67" fmla="*/ 1050 h 2826"/>
              <a:gd name="T68" fmla="*/ 2465 w 3731"/>
              <a:gd name="T69" fmla="*/ 1210 h 2826"/>
              <a:gd name="T70" fmla="*/ 1649 w 3731"/>
              <a:gd name="T71" fmla="*/ 1109 h 2826"/>
              <a:gd name="T72" fmla="*/ 3645 w 3731"/>
              <a:gd name="T73" fmla="*/ 1454 h 2826"/>
              <a:gd name="T74" fmla="*/ 3663 w 3731"/>
              <a:gd name="T75" fmla="*/ 2515 h 2826"/>
              <a:gd name="T76" fmla="*/ 2674 w 3731"/>
              <a:gd name="T77" fmla="*/ 2785 h 2826"/>
              <a:gd name="T78" fmla="*/ 2052 w 3731"/>
              <a:gd name="T79" fmla="*/ 2092 h 2826"/>
              <a:gd name="T80" fmla="*/ 2245 w 3731"/>
              <a:gd name="T81" fmla="*/ 1234 h 2826"/>
              <a:gd name="T82" fmla="*/ 974 w 3731"/>
              <a:gd name="T83" fmla="*/ 1025 h 2826"/>
              <a:gd name="T84" fmla="*/ 1352 w 3731"/>
              <a:gd name="T85" fmla="*/ 1169 h 2826"/>
              <a:gd name="T86" fmla="*/ 1653 w 3731"/>
              <a:gd name="T87" fmla="*/ 1430 h 2826"/>
              <a:gd name="T88" fmla="*/ 1726 w 3731"/>
              <a:gd name="T89" fmla="*/ 1855 h 2826"/>
              <a:gd name="T90" fmla="*/ 1509 w 3731"/>
              <a:gd name="T91" fmla="*/ 1967 h 2826"/>
              <a:gd name="T92" fmla="*/ 1497 w 3731"/>
              <a:gd name="T93" fmla="*/ 2377 h 2826"/>
              <a:gd name="T94" fmla="*/ 556 w 3731"/>
              <a:gd name="T95" fmla="*/ 2747 h 2826"/>
              <a:gd name="T96" fmla="*/ 47 w 3731"/>
              <a:gd name="T97" fmla="*/ 2139 h 2826"/>
              <a:gd name="T98" fmla="*/ 20 w 3731"/>
              <a:gd name="T99" fmla="*/ 1550 h 2826"/>
              <a:gd name="T100" fmla="*/ 182 w 3731"/>
              <a:gd name="T101" fmla="*/ 1223 h 2826"/>
              <a:gd name="T102" fmla="*/ 476 w 3731"/>
              <a:gd name="T103" fmla="*/ 1025 h 2826"/>
              <a:gd name="T104" fmla="*/ 710 w 3731"/>
              <a:gd name="T105" fmla="*/ 1032 h 2826"/>
              <a:gd name="T106" fmla="*/ 1519 w 3731"/>
              <a:gd name="T107" fmla="*/ 437 h 2826"/>
              <a:gd name="T108" fmla="*/ 1697 w 3731"/>
              <a:gd name="T109" fmla="*/ 899 h 2826"/>
              <a:gd name="T110" fmla="*/ 2095 w 3731"/>
              <a:gd name="T111" fmla="*/ 564 h 2826"/>
              <a:gd name="T112" fmla="*/ 1834 w 3731"/>
              <a:gd name="T113" fmla="*/ 0 h 2826"/>
              <a:gd name="T114" fmla="*/ 2366 w 3731"/>
              <a:gd name="T115" fmla="*/ 488 h 2826"/>
              <a:gd name="T116" fmla="*/ 2052 w 3731"/>
              <a:gd name="T117" fmla="*/ 774 h 2826"/>
              <a:gd name="T118" fmla="*/ 1608 w 3731"/>
              <a:gd name="T119" fmla="*/ 785 h 2826"/>
              <a:gd name="T120" fmla="*/ 1438 w 3731"/>
              <a:gd name="T121" fmla="*/ 413 h 2826"/>
              <a:gd name="T122" fmla="*/ 1677 w 3731"/>
              <a:gd name="T123" fmla="*/ 31 h 28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3731" h="2826">
                <a:moveTo>
                  <a:pt x="2132" y="2067"/>
                </a:moveTo>
                <a:lnTo>
                  <a:pt x="2135" y="2150"/>
                </a:lnTo>
                <a:lnTo>
                  <a:pt x="2140" y="2226"/>
                </a:lnTo>
                <a:lnTo>
                  <a:pt x="2147" y="2295"/>
                </a:lnTo>
                <a:lnTo>
                  <a:pt x="2155" y="2358"/>
                </a:lnTo>
                <a:lnTo>
                  <a:pt x="2165" y="2415"/>
                </a:lnTo>
                <a:lnTo>
                  <a:pt x="2176" y="2466"/>
                </a:lnTo>
                <a:lnTo>
                  <a:pt x="2190" y="2508"/>
                </a:lnTo>
                <a:lnTo>
                  <a:pt x="2205" y="2546"/>
                </a:lnTo>
                <a:lnTo>
                  <a:pt x="2222" y="2576"/>
                </a:lnTo>
                <a:lnTo>
                  <a:pt x="2373" y="2579"/>
                </a:lnTo>
                <a:lnTo>
                  <a:pt x="2336" y="2529"/>
                </a:lnTo>
                <a:lnTo>
                  <a:pt x="2303" y="2476"/>
                </a:lnTo>
                <a:lnTo>
                  <a:pt x="2277" y="2420"/>
                </a:lnTo>
                <a:lnTo>
                  <a:pt x="2256" y="2361"/>
                </a:lnTo>
                <a:lnTo>
                  <a:pt x="2240" y="2299"/>
                </a:lnTo>
                <a:lnTo>
                  <a:pt x="2230" y="2235"/>
                </a:lnTo>
                <a:lnTo>
                  <a:pt x="2227" y="2170"/>
                </a:lnTo>
                <a:lnTo>
                  <a:pt x="2227" y="2093"/>
                </a:lnTo>
                <a:lnTo>
                  <a:pt x="2193" y="2089"/>
                </a:lnTo>
                <a:lnTo>
                  <a:pt x="2161" y="2080"/>
                </a:lnTo>
                <a:lnTo>
                  <a:pt x="2132" y="2067"/>
                </a:lnTo>
                <a:close/>
                <a:moveTo>
                  <a:pt x="3642" y="2051"/>
                </a:moveTo>
                <a:lnTo>
                  <a:pt x="3618" y="2067"/>
                </a:lnTo>
                <a:lnTo>
                  <a:pt x="3591" y="2079"/>
                </a:lnTo>
                <a:lnTo>
                  <a:pt x="3563" y="2088"/>
                </a:lnTo>
                <a:lnTo>
                  <a:pt x="3533" y="2093"/>
                </a:lnTo>
                <a:lnTo>
                  <a:pt x="3533" y="2170"/>
                </a:lnTo>
                <a:lnTo>
                  <a:pt x="3530" y="2231"/>
                </a:lnTo>
                <a:lnTo>
                  <a:pt x="3520" y="2292"/>
                </a:lnTo>
                <a:lnTo>
                  <a:pt x="3507" y="2349"/>
                </a:lnTo>
                <a:lnTo>
                  <a:pt x="3488" y="2405"/>
                </a:lnTo>
                <a:lnTo>
                  <a:pt x="3464" y="2459"/>
                </a:lnTo>
                <a:lnTo>
                  <a:pt x="3435" y="2509"/>
                </a:lnTo>
                <a:lnTo>
                  <a:pt x="3402" y="2557"/>
                </a:lnTo>
                <a:lnTo>
                  <a:pt x="3366" y="2602"/>
                </a:lnTo>
                <a:lnTo>
                  <a:pt x="3535" y="2606"/>
                </a:lnTo>
                <a:lnTo>
                  <a:pt x="3553" y="2578"/>
                </a:lnTo>
                <a:lnTo>
                  <a:pt x="3568" y="2544"/>
                </a:lnTo>
                <a:lnTo>
                  <a:pt x="3583" y="2502"/>
                </a:lnTo>
                <a:lnTo>
                  <a:pt x="3595" y="2455"/>
                </a:lnTo>
                <a:lnTo>
                  <a:pt x="3607" y="2403"/>
                </a:lnTo>
                <a:lnTo>
                  <a:pt x="3617" y="2345"/>
                </a:lnTo>
                <a:lnTo>
                  <a:pt x="3625" y="2279"/>
                </a:lnTo>
                <a:lnTo>
                  <a:pt x="3633" y="2210"/>
                </a:lnTo>
                <a:lnTo>
                  <a:pt x="3639" y="2133"/>
                </a:lnTo>
                <a:lnTo>
                  <a:pt x="3642" y="2051"/>
                </a:lnTo>
                <a:close/>
                <a:moveTo>
                  <a:pt x="1517" y="2046"/>
                </a:moveTo>
                <a:lnTo>
                  <a:pt x="1491" y="2049"/>
                </a:lnTo>
                <a:lnTo>
                  <a:pt x="1491" y="2253"/>
                </a:lnTo>
                <a:lnTo>
                  <a:pt x="1489" y="2294"/>
                </a:lnTo>
                <a:lnTo>
                  <a:pt x="1517" y="2298"/>
                </a:lnTo>
                <a:lnTo>
                  <a:pt x="1545" y="2294"/>
                </a:lnTo>
                <a:lnTo>
                  <a:pt x="1572" y="2285"/>
                </a:lnTo>
                <a:lnTo>
                  <a:pt x="1594" y="2270"/>
                </a:lnTo>
                <a:lnTo>
                  <a:pt x="1614" y="2251"/>
                </a:lnTo>
                <a:lnTo>
                  <a:pt x="1628" y="2227"/>
                </a:lnTo>
                <a:lnTo>
                  <a:pt x="1639" y="2200"/>
                </a:lnTo>
                <a:lnTo>
                  <a:pt x="1642" y="2172"/>
                </a:lnTo>
                <a:lnTo>
                  <a:pt x="1639" y="2143"/>
                </a:lnTo>
                <a:lnTo>
                  <a:pt x="1628" y="2117"/>
                </a:lnTo>
                <a:lnTo>
                  <a:pt x="1614" y="2093"/>
                </a:lnTo>
                <a:lnTo>
                  <a:pt x="1594" y="2073"/>
                </a:lnTo>
                <a:lnTo>
                  <a:pt x="1572" y="2059"/>
                </a:lnTo>
                <a:lnTo>
                  <a:pt x="1545" y="2049"/>
                </a:lnTo>
                <a:lnTo>
                  <a:pt x="1517" y="2046"/>
                </a:lnTo>
                <a:close/>
                <a:moveTo>
                  <a:pt x="249" y="2046"/>
                </a:moveTo>
                <a:lnTo>
                  <a:pt x="219" y="2049"/>
                </a:lnTo>
                <a:lnTo>
                  <a:pt x="193" y="2059"/>
                </a:lnTo>
                <a:lnTo>
                  <a:pt x="170" y="2073"/>
                </a:lnTo>
                <a:lnTo>
                  <a:pt x="151" y="2093"/>
                </a:lnTo>
                <a:lnTo>
                  <a:pt x="136" y="2117"/>
                </a:lnTo>
                <a:lnTo>
                  <a:pt x="127" y="2143"/>
                </a:lnTo>
                <a:lnTo>
                  <a:pt x="124" y="2172"/>
                </a:lnTo>
                <a:lnTo>
                  <a:pt x="127" y="2200"/>
                </a:lnTo>
                <a:lnTo>
                  <a:pt x="136" y="2227"/>
                </a:lnTo>
                <a:lnTo>
                  <a:pt x="151" y="2251"/>
                </a:lnTo>
                <a:lnTo>
                  <a:pt x="170" y="2270"/>
                </a:lnTo>
                <a:lnTo>
                  <a:pt x="193" y="2285"/>
                </a:lnTo>
                <a:lnTo>
                  <a:pt x="219" y="2294"/>
                </a:lnTo>
                <a:lnTo>
                  <a:pt x="249" y="2298"/>
                </a:lnTo>
                <a:lnTo>
                  <a:pt x="275" y="2294"/>
                </a:lnTo>
                <a:lnTo>
                  <a:pt x="274" y="2252"/>
                </a:lnTo>
                <a:lnTo>
                  <a:pt x="274" y="2048"/>
                </a:lnTo>
                <a:lnTo>
                  <a:pt x="249" y="2046"/>
                </a:lnTo>
                <a:close/>
                <a:moveTo>
                  <a:pt x="1063" y="1915"/>
                </a:moveTo>
                <a:lnTo>
                  <a:pt x="1085" y="1917"/>
                </a:lnTo>
                <a:lnTo>
                  <a:pt x="1106" y="1926"/>
                </a:lnTo>
                <a:lnTo>
                  <a:pt x="1124" y="1940"/>
                </a:lnTo>
                <a:lnTo>
                  <a:pt x="1136" y="1957"/>
                </a:lnTo>
                <a:lnTo>
                  <a:pt x="1145" y="1977"/>
                </a:lnTo>
                <a:lnTo>
                  <a:pt x="1149" y="2000"/>
                </a:lnTo>
                <a:lnTo>
                  <a:pt x="1145" y="2024"/>
                </a:lnTo>
                <a:lnTo>
                  <a:pt x="1136" y="2045"/>
                </a:lnTo>
                <a:lnTo>
                  <a:pt x="1124" y="2062"/>
                </a:lnTo>
                <a:lnTo>
                  <a:pt x="1106" y="2076"/>
                </a:lnTo>
                <a:lnTo>
                  <a:pt x="1085" y="2084"/>
                </a:lnTo>
                <a:lnTo>
                  <a:pt x="1063" y="2087"/>
                </a:lnTo>
                <a:lnTo>
                  <a:pt x="1040" y="2084"/>
                </a:lnTo>
                <a:lnTo>
                  <a:pt x="1019" y="2076"/>
                </a:lnTo>
                <a:lnTo>
                  <a:pt x="1002" y="2062"/>
                </a:lnTo>
                <a:lnTo>
                  <a:pt x="989" y="2045"/>
                </a:lnTo>
                <a:lnTo>
                  <a:pt x="980" y="2024"/>
                </a:lnTo>
                <a:lnTo>
                  <a:pt x="976" y="2000"/>
                </a:lnTo>
                <a:lnTo>
                  <a:pt x="980" y="1977"/>
                </a:lnTo>
                <a:lnTo>
                  <a:pt x="989" y="1957"/>
                </a:lnTo>
                <a:lnTo>
                  <a:pt x="1002" y="1940"/>
                </a:lnTo>
                <a:lnTo>
                  <a:pt x="1019" y="1926"/>
                </a:lnTo>
                <a:lnTo>
                  <a:pt x="1040" y="1917"/>
                </a:lnTo>
                <a:lnTo>
                  <a:pt x="1063" y="1915"/>
                </a:lnTo>
                <a:close/>
                <a:moveTo>
                  <a:pt x="745" y="1915"/>
                </a:moveTo>
                <a:lnTo>
                  <a:pt x="768" y="1917"/>
                </a:lnTo>
                <a:lnTo>
                  <a:pt x="789" y="1926"/>
                </a:lnTo>
                <a:lnTo>
                  <a:pt x="806" y="1940"/>
                </a:lnTo>
                <a:lnTo>
                  <a:pt x="819" y="1957"/>
                </a:lnTo>
                <a:lnTo>
                  <a:pt x="828" y="1977"/>
                </a:lnTo>
                <a:lnTo>
                  <a:pt x="831" y="2000"/>
                </a:lnTo>
                <a:lnTo>
                  <a:pt x="828" y="2024"/>
                </a:lnTo>
                <a:lnTo>
                  <a:pt x="819" y="2045"/>
                </a:lnTo>
                <a:lnTo>
                  <a:pt x="806" y="2062"/>
                </a:lnTo>
                <a:lnTo>
                  <a:pt x="789" y="2076"/>
                </a:lnTo>
                <a:lnTo>
                  <a:pt x="768" y="2084"/>
                </a:lnTo>
                <a:lnTo>
                  <a:pt x="745" y="2087"/>
                </a:lnTo>
                <a:lnTo>
                  <a:pt x="722" y="2084"/>
                </a:lnTo>
                <a:lnTo>
                  <a:pt x="701" y="2076"/>
                </a:lnTo>
                <a:lnTo>
                  <a:pt x="684" y="2062"/>
                </a:lnTo>
                <a:lnTo>
                  <a:pt x="670" y="2045"/>
                </a:lnTo>
                <a:lnTo>
                  <a:pt x="663" y="2024"/>
                </a:lnTo>
                <a:lnTo>
                  <a:pt x="659" y="2000"/>
                </a:lnTo>
                <a:lnTo>
                  <a:pt x="663" y="1977"/>
                </a:lnTo>
                <a:lnTo>
                  <a:pt x="670" y="1957"/>
                </a:lnTo>
                <a:lnTo>
                  <a:pt x="684" y="1940"/>
                </a:lnTo>
                <a:lnTo>
                  <a:pt x="701" y="1926"/>
                </a:lnTo>
                <a:lnTo>
                  <a:pt x="722" y="1917"/>
                </a:lnTo>
                <a:lnTo>
                  <a:pt x="745" y="1915"/>
                </a:lnTo>
                <a:close/>
                <a:moveTo>
                  <a:pt x="3074" y="1845"/>
                </a:moveTo>
                <a:lnTo>
                  <a:pt x="3097" y="1848"/>
                </a:lnTo>
                <a:lnTo>
                  <a:pt x="3116" y="1856"/>
                </a:lnTo>
                <a:lnTo>
                  <a:pt x="3133" y="1870"/>
                </a:lnTo>
                <a:lnTo>
                  <a:pt x="3145" y="1886"/>
                </a:lnTo>
                <a:lnTo>
                  <a:pt x="3155" y="1906"/>
                </a:lnTo>
                <a:lnTo>
                  <a:pt x="3157" y="1928"/>
                </a:lnTo>
                <a:lnTo>
                  <a:pt x="3155" y="1951"/>
                </a:lnTo>
                <a:lnTo>
                  <a:pt x="3145" y="1972"/>
                </a:lnTo>
                <a:lnTo>
                  <a:pt x="3133" y="1988"/>
                </a:lnTo>
                <a:lnTo>
                  <a:pt x="3116" y="2001"/>
                </a:lnTo>
                <a:lnTo>
                  <a:pt x="3097" y="2009"/>
                </a:lnTo>
                <a:lnTo>
                  <a:pt x="3074" y="2013"/>
                </a:lnTo>
                <a:lnTo>
                  <a:pt x="3052" y="2009"/>
                </a:lnTo>
                <a:lnTo>
                  <a:pt x="3032" y="2001"/>
                </a:lnTo>
                <a:lnTo>
                  <a:pt x="3015" y="1988"/>
                </a:lnTo>
                <a:lnTo>
                  <a:pt x="3002" y="1972"/>
                </a:lnTo>
                <a:lnTo>
                  <a:pt x="2993" y="1951"/>
                </a:lnTo>
                <a:lnTo>
                  <a:pt x="2991" y="1928"/>
                </a:lnTo>
                <a:lnTo>
                  <a:pt x="2993" y="1906"/>
                </a:lnTo>
                <a:lnTo>
                  <a:pt x="3002" y="1886"/>
                </a:lnTo>
                <a:lnTo>
                  <a:pt x="3015" y="1870"/>
                </a:lnTo>
                <a:lnTo>
                  <a:pt x="3032" y="1856"/>
                </a:lnTo>
                <a:lnTo>
                  <a:pt x="3052" y="1848"/>
                </a:lnTo>
                <a:lnTo>
                  <a:pt x="3074" y="1845"/>
                </a:lnTo>
                <a:close/>
                <a:moveTo>
                  <a:pt x="2732" y="1845"/>
                </a:moveTo>
                <a:lnTo>
                  <a:pt x="2753" y="1848"/>
                </a:lnTo>
                <a:lnTo>
                  <a:pt x="2774" y="1856"/>
                </a:lnTo>
                <a:lnTo>
                  <a:pt x="2791" y="1870"/>
                </a:lnTo>
                <a:lnTo>
                  <a:pt x="2803" y="1886"/>
                </a:lnTo>
                <a:lnTo>
                  <a:pt x="2813" y="1906"/>
                </a:lnTo>
                <a:lnTo>
                  <a:pt x="2815" y="1928"/>
                </a:lnTo>
                <a:lnTo>
                  <a:pt x="2813" y="1951"/>
                </a:lnTo>
                <a:lnTo>
                  <a:pt x="2803" y="1972"/>
                </a:lnTo>
                <a:lnTo>
                  <a:pt x="2791" y="1988"/>
                </a:lnTo>
                <a:lnTo>
                  <a:pt x="2774" y="2001"/>
                </a:lnTo>
                <a:lnTo>
                  <a:pt x="2753" y="2009"/>
                </a:lnTo>
                <a:lnTo>
                  <a:pt x="2732" y="2013"/>
                </a:lnTo>
                <a:lnTo>
                  <a:pt x="2709" y="2009"/>
                </a:lnTo>
                <a:lnTo>
                  <a:pt x="2690" y="2001"/>
                </a:lnTo>
                <a:lnTo>
                  <a:pt x="2673" y="1988"/>
                </a:lnTo>
                <a:lnTo>
                  <a:pt x="2660" y="1972"/>
                </a:lnTo>
                <a:lnTo>
                  <a:pt x="2651" y="1951"/>
                </a:lnTo>
                <a:lnTo>
                  <a:pt x="2649" y="1928"/>
                </a:lnTo>
                <a:lnTo>
                  <a:pt x="2651" y="1906"/>
                </a:lnTo>
                <a:lnTo>
                  <a:pt x="2660" y="1886"/>
                </a:lnTo>
                <a:lnTo>
                  <a:pt x="2673" y="1870"/>
                </a:lnTo>
                <a:lnTo>
                  <a:pt x="2690" y="1856"/>
                </a:lnTo>
                <a:lnTo>
                  <a:pt x="2709" y="1848"/>
                </a:lnTo>
                <a:lnTo>
                  <a:pt x="2732" y="1845"/>
                </a:lnTo>
                <a:close/>
                <a:moveTo>
                  <a:pt x="2123" y="1794"/>
                </a:moveTo>
                <a:lnTo>
                  <a:pt x="2120" y="1798"/>
                </a:lnTo>
                <a:lnTo>
                  <a:pt x="2117" y="1802"/>
                </a:lnTo>
                <a:lnTo>
                  <a:pt x="2113" y="1806"/>
                </a:lnTo>
                <a:lnTo>
                  <a:pt x="2106" y="1818"/>
                </a:lnTo>
                <a:lnTo>
                  <a:pt x="2101" y="1833"/>
                </a:lnTo>
                <a:lnTo>
                  <a:pt x="2099" y="1852"/>
                </a:lnTo>
                <a:lnTo>
                  <a:pt x="2098" y="1874"/>
                </a:lnTo>
                <a:lnTo>
                  <a:pt x="2101" y="1905"/>
                </a:lnTo>
                <a:lnTo>
                  <a:pt x="2111" y="1934"/>
                </a:lnTo>
                <a:lnTo>
                  <a:pt x="2126" y="1958"/>
                </a:lnTo>
                <a:lnTo>
                  <a:pt x="2145" y="1980"/>
                </a:lnTo>
                <a:lnTo>
                  <a:pt x="2169" y="1996"/>
                </a:lnTo>
                <a:lnTo>
                  <a:pt x="2197" y="2007"/>
                </a:lnTo>
                <a:lnTo>
                  <a:pt x="2227" y="2013"/>
                </a:lnTo>
                <a:lnTo>
                  <a:pt x="2227" y="1823"/>
                </a:lnTo>
                <a:lnTo>
                  <a:pt x="2185" y="1814"/>
                </a:lnTo>
                <a:lnTo>
                  <a:pt x="2151" y="1804"/>
                </a:lnTo>
                <a:lnTo>
                  <a:pt x="2123" y="1794"/>
                </a:lnTo>
                <a:close/>
                <a:moveTo>
                  <a:pt x="382" y="1777"/>
                </a:moveTo>
                <a:lnTo>
                  <a:pt x="366" y="1816"/>
                </a:lnTo>
                <a:lnTo>
                  <a:pt x="357" y="1858"/>
                </a:lnTo>
                <a:lnTo>
                  <a:pt x="353" y="1901"/>
                </a:lnTo>
                <a:lnTo>
                  <a:pt x="353" y="2252"/>
                </a:lnTo>
                <a:lnTo>
                  <a:pt x="357" y="2310"/>
                </a:lnTo>
                <a:lnTo>
                  <a:pt x="366" y="2365"/>
                </a:lnTo>
                <a:lnTo>
                  <a:pt x="382" y="2419"/>
                </a:lnTo>
                <a:lnTo>
                  <a:pt x="403" y="2469"/>
                </a:lnTo>
                <a:lnTo>
                  <a:pt x="430" y="2517"/>
                </a:lnTo>
                <a:lnTo>
                  <a:pt x="461" y="2561"/>
                </a:lnTo>
                <a:lnTo>
                  <a:pt x="497" y="2601"/>
                </a:lnTo>
                <a:lnTo>
                  <a:pt x="538" y="2637"/>
                </a:lnTo>
                <a:lnTo>
                  <a:pt x="581" y="2669"/>
                </a:lnTo>
                <a:lnTo>
                  <a:pt x="628" y="2696"/>
                </a:lnTo>
                <a:lnTo>
                  <a:pt x="678" y="2717"/>
                </a:lnTo>
                <a:lnTo>
                  <a:pt x="732" y="2733"/>
                </a:lnTo>
                <a:lnTo>
                  <a:pt x="786" y="2743"/>
                </a:lnTo>
                <a:lnTo>
                  <a:pt x="844" y="2746"/>
                </a:lnTo>
                <a:lnTo>
                  <a:pt x="922" y="2746"/>
                </a:lnTo>
                <a:lnTo>
                  <a:pt x="978" y="2743"/>
                </a:lnTo>
                <a:lnTo>
                  <a:pt x="1033" y="2733"/>
                </a:lnTo>
                <a:lnTo>
                  <a:pt x="1086" y="2717"/>
                </a:lnTo>
                <a:lnTo>
                  <a:pt x="1136" y="2696"/>
                </a:lnTo>
                <a:lnTo>
                  <a:pt x="1184" y="2669"/>
                </a:lnTo>
                <a:lnTo>
                  <a:pt x="1227" y="2637"/>
                </a:lnTo>
                <a:lnTo>
                  <a:pt x="1268" y="2602"/>
                </a:lnTo>
                <a:lnTo>
                  <a:pt x="1303" y="2561"/>
                </a:lnTo>
                <a:lnTo>
                  <a:pt x="1335" y="2517"/>
                </a:lnTo>
                <a:lnTo>
                  <a:pt x="1361" y="2469"/>
                </a:lnTo>
                <a:lnTo>
                  <a:pt x="1383" y="2419"/>
                </a:lnTo>
                <a:lnTo>
                  <a:pt x="1399" y="2366"/>
                </a:lnTo>
                <a:lnTo>
                  <a:pt x="1408" y="2310"/>
                </a:lnTo>
                <a:lnTo>
                  <a:pt x="1411" y="2253"/>
                </a:lnTo>
                <a:lnTo>
                  <a:pt x="1411" y="1901"/>
                </a:lnTo>
                <a:lnTo>
                  <a:pt x="1408" y="1860"/>
                </a:lnTo>
                <a:lnTo>
                  <a:pt x="1400" y="1821"/>
                </a:lnTo>
                <a:lnTo>
                  <a:pt x="1385" y="1782"/>
                </a:lnTo>
                <a:lnTo>
                  <a:pt x="1284" y="1799"/>
                </a:lnTo>
                <a:lnTo>
                  <a:pt x="1188" y="1813"/>
                </a:lnTo>
                <a:lnTo>
                  <a:pt x="1097" y="1822"/>
                </a:lnTo>
                <a:lnTo>
                  <a:pt x="1009" y="1829"/>
                </a:lnTo>
                <a:lnTo>
                  <a:pt x="928" y="1832"/>
                </a:lnTo>
                <a:lnTo>
                  <a:pt x="852" y="1833"/>
                </a:lnTo>
                <a:lnTo>
                  <a:pt x="781" y="1832"/>
                </a:lnTo>
                <a:lnTo>
                  <a:pt x="715" y="1829"/>
                </a:lnTo>
                <a:lnTo>
                  <a:pt x="655" y="1824"/>
                </a:lnTo>
                <a:lnTo>
                  <a:pt x="599" y="1818"/>
                </a:lnTo>
                <a:lnTo>
                  <a:pt x="549" y="1812"/>
                </a:lnTo>
                <a:lnTo>
                  <a:pt x="505" y="1805"/>
                </a:lnTo>
                <a:lnTo>
                  <a:pt x="466" y="1798"/>
                </a:lnTo>
                <a:lnTo>
                  <a:pt x="432" y="1790"/>
                </a:lnTo>
                <a:lnTo>
                  <a:pt x="403" y="1783"/>
                </a:lnTo>
                <a:lnTo>
                  <a:pt x="382" y="1777"/>
                </a:lnTo>
                <a:close/>
                <a:moveTo>
                  <a:pt x="3533" y="1738"/>
                </a:moveTo>
                <a:lnTo>
                  <a:pt x="3533" y="2012"/>
                </a:lnTo>
                <a:lnTo>
                  <a:pt x="3559" y="2005"/>
                </a:lnTo>
                <a:lnTo>
                  <a:pt x="3583" y="1993"/>
                </a:lnTo>
                <a:lnTo>
                  <a:pt x="3605" y="1977"/>
                </a:lnTo>
                <a:lnTo>
                  <a:pt x="3623" y="1958"/>
                </a:lnTo>
                <a:lnTo>
                  <a:pt x="3636" y="1935"/>
                </a:lnTo>
                <a:lnTo>
                  <a:pt x="3647" y="1910"/>
                </a:lnTo>
                <a:lnTo>
                  <a:pt x="3647" y="1841"/>
                </a:lnTo>
                <a:lnTo>
                  <a:pt x="3638" y="1816"/>
                </a:lnTo>
                <a:lnTo>
                  <a:pt x="3624" y="1792"/>
                </a:lnTo>
                <a:lnTo>
                  <a:pt x="3606" y="1773"/>
                </a:lnTo>
                <a:lnTo>
                  <a:pt x="3584" y="1757"/>
                </a:lnTo>
                <a:lnTo>
                  <a:pt x="3559" y="1745"/>
                </a:lnTo>
                <a:lnTo>
                  <a:pt x="3533" y="1738"/>
                </a:lnTo>
                <a:close/>
                <a:moveTo>
                  <a:pt x="3400" y="1415"/>
                </a:moveTo>
                <a:lnTo>
                  <a:pt x="3370" y="1450"/>
                </a:lnTo>
                <a:lnTo>
                  <a:pt x="3338" y="1486"/>
                </a:lnTo>
                <a:lnTo>
                  <a:pt x="3301" y="1523"/>
                </a:lnTo>
                <a:lnTo>
                  <a:pt x="3260" y="1562"/>
                </a:lnTo>
                <a:lnTo>
                  <a:pt x="3216" y="1600"/>
                </a:lnTo>
                <a:lnTo>
                  <a:pt x="3168" y="1638"/>
                </a:lnTo>
                <a:lnTo>
                  <a:pt x="3117" y="1674"/>
                </a:lnTo>
                <a:lnTo>
                  <a:pt x="3063" y="1710"/>
                </a:lnTo>
                <a:lnTo>
                  <a:pt x="3003" y="1742"/>
                </a:lnTo>
                <a:lnTo>
                  <a:pt x="2942" y="1772"/>
                </a:lnTo>
                <a:lnTo>
                  <a:pt x="2876" y="1797"/>
                </a:lnTo>
                <a:lnTo>
                  <a:pt x="2801" y="1821"/>
                </a:lnTo>
                <a:lnTo>
                  <a:pt x="2727" y="1838"/>
                </a:lnTo>
                <a:lnTo>
                  <a:pt x="2655" y="1849"/>
                </a:lnTo>
                <a:lnTo>
                  <a:pt x="2583" y="1855"/>
                </a:lnTo>
                <a:lnTo>
                  <a:pt x="2515" y="1857"/>
                </a:lnTo>
                <a:lnTo>
                  <a:pt x="2459" y="1856"/>
                </a:lnTo>
                <a:lnTo>
                  <a:pt x="2405" y="1852"/>
                </a:lnTo>
                <a:lnTo>
                  <a:pt x="2355" y="1847"/>
                </a:lnTo>
                <a:lnTo>
                  <a:pt x="2307" y="1839"/>
                </a:lnTo>
                <a:lnTo>
                  <a:pt x="2307" y="2170"/>
                </a:lnTo>
                <a:lnTo>
                  <a:pt x="2310" y="2230"/>
                </a:lnTo>
                <a:lnTo>
                  <a:pt x="2319" y="2291"/>
                </a:lnTo>
                <a:lnTo>
                  <a:pt x="2335" y="2348"/>
                </a:lnTo>
                <a:lnTo>
                  <a:pt x="2357" y="2403"/>
                </a:lnTo>
                <a:lnTo>
                  <a:pt x="2383" y="2454"/>
                </a:lnTo>
                <a:lnTo>
                  <a:pt x="2415" y="2503"/>
                </a:lnTo>
                <a:lnTo>
                  <a:pt x="2451" y="2548"/>
                </a:lnTo>
                <a:lnTo>
                  <a:pt x="2492" y="2589"/>
                </a:lnTo>
                <a:lnTo>
                  <a:pt x="2536" y="2626"/>
                </a:lnTo>
                <a:lnTo>
                  <a:pt x="2585" y="2658"/>
                </a:lnTo>
                <a:lnTo>
                  <a:pt x="2636" y="2684"/>
                </a:lnTo>
                <a:lnTo>
                  <a:pt x="2691" y="2706"/>
                </a:lnTo>
                <a:lnTo>
                  <a:pt x="2748" y="2722"/>
                </a:lnTo>
                <a:lnTo>
                  <a:pt x="2808" y="2731"/>
                </a:lnTo>
                <a:lnTo>
                  <a:pt x="2868" y="2735"/>
                </a:lnTo>
                <a:lnTo>
                  <a:pt x="2891" y="2735"/>
                </a:lnTo>
                <a:lnTo>
                  <a:pt x="2952" y="2731"/>
                </a:lnTo>
                <a:lnTo>
                  <a:pt x="3011" y="2722"/>
                </a:lnTo>
                <a:lnTo>
                  <a:pt x="3068" y="2706"/>
                </a:lnTo>
                <a:lnTo>
                  <a:pt x="3123" y="2684"/>
                </a:lnTo>
                <a:lnTo>
                  <a:pt x="3175" y="2658"/>
                </a:lnTo>
                <a:lnTo>
                  <a:pt x="3223" y="2626"/>
                </a:lnTo>
                <a:lnTo>
                  <a:pt x="3267" y="2589"/>
                </a:lnTo>
                <a:lnTo>
                  <a:pt x="3308" y="2548"/>
                </a:lnTo>
                <a:lnTo>
                  <a:pt x="3344" y="2503"/>
                </a:lnTo>
                <a:lnTo>
                  <a:pt x="3376" y="2454"/>
                </a:lnTo>
                <a:lnTo>
                  <a:pt x="3402" y="2403"/>
                </a:lnTo>
                <a:lnTo>
                  <a:pt x="3424" y="2348"/>
                </a:lnTo>
                <a:lnTo>
                  <a:pt x="3440" y="2291"/>
                </a:lnTo>
                <a:lnTo>
                  <a:pt x="3450" y="2231"/>
                </a:lnTo>
                <a:lnTo>
                  <a:pt x="3452" y="2170"/>
                </a:lnTo>
                <a:lnTo>
                  <a:pt x="3452" y="1569"/>
                </a:lnTo>
                <a:lnTo>
                  <a:pt x="3450" y="1535"/>
                </a:lnTo>
                <a:lnTo>
                  <a:pt x="3444" y="1503"/>
                </a:lnTo>
                <a:lnTo>
                  <a:pt x="3433" y="1472"/>
                </a:lnTo>
                <a:lnTo>
                  <a:pt x="3418" y="1442"/>
                </a:lnTo>
                <a:lnTo>
                  <a:pt x="3400" y="1415"/>
                </a:lnTo>
                <a:close/>
                <a:moveTo>
                  <a:pt x="3472" y="1321"/>
                </a:moveTo>
                <a:lnTo>
                  <a:pt x="3461" y="1335"/>
                </a:lnTo>
                <a:lnTo>
                  <a:pt x="3450" y="1351"/>
                </a:lnTo>
                <a:lnTo>
                  <a:pt x="3475" y="1382"/>
                </a:lnTo>
                <a:lnTo>
                  <a:pt x="3495" y="1416"/>
                </a:lnTo>
                <a:lnTo>
                  <a:pt x="3511" y="1452"/>
                </a:lnTo>
                <a:lnTo>
                  <a:pt x="3523" y="1490"/>
                </a:lnTo>
                <a:lnTo>
                  <a:pt x="3530" y="1529"/>
                </a:lnTo>
                <a:lnTo>
                  <a:pt x="3533" y="1569"/>
                </a:lnTo>
                <a:lnTo>
                  <a:pt x="3533" y="1657"/>
                </a:lnTo>
                <a:lnTo>
                  <a:pt x="3569" y="1663"/>
                </a:lnTo>
                <a:lnTo>
                  <a:pt x="3603" y="1675"/>
                </a:lnTo>
                <a:lnTo>
                  <a:pt x="3635" y="1694"/>
                </a:lnTo>
                <a:lnTo>
                  <a:pt x="3620" y="1624"/>
                </a:lnTo>
                <a:lnTo>
                  <a:pt x="3601" y="1558"/>
                </a:lnTo>
                <a:lnTo>
                  <a:pt x="3576" y="1494"/>
                </a:lnTo>
                <a:lnTo>
                  <a:pt x="3545" y="1433"/>
                </a:lnTo>
                <a:lnTo>
                  <a:pt x="3510" y="1375"/>
                </a:lnTo>
                <a:lnTo>
                  <a:pt x="3472" y="1321"/>
                </a:lnTo>
                <a:close/>
                <a:moveTo>
                  <a:pt x="1918" y="1244"/>
                </a:moveTo>
                <a:lnTo>
                  <a:pt x="1920" y="1244"/>
                </a:lnTo>
                <a:lnTo>
                  <a:pt x="1922" y="1245"/>
                </a:lnTo>
                <a:lnTo>
                  <a:pt x="1923" y="1248"/>
                </a:lnTo>
                <a:lnTo>
                  <a:pt x="1923" y="1280"/>
                </a:lnTo>
                <a:lnTo>
                  <a:pt x="1920" y="1290"/>
                </a:lnTo>
                <a:lnTo>
                  <a:pt x="1914" y="1297"/>
                </a:lnTo>
                <a:lnTo>
                  <a:pt x="1903" y="1303"/>
                </a:lnTo>
                <a:lnTo>
                  <a:pt x="1892" y="1305"/>
                </a:lnTo>
                <a:lnTo>
                  <a:pt x="1781" y="1305"/>
                </a:lnTo>
                <a:lnTo>
                  <a:pt x="1769" y="1303"/>
                </a:lnTo>
                <a:lnTo>
                  <a:pt x="1759" y="1297"/>
                </a:lnTo>
                <a:lnTo>
                  <a:pt x="1752" y="1290"/>
                </a:lnTo>
                <a:lnTo>
                  <a:pt x="1750" y="1280"/>
                </a:lnTo>
                <a:lnTo>
                  <a:pt x="1750" y="1263"/>
                </a:lnTo>
                <a:lnTo>
                  <a:pt x="1751" y="1260"/>
                </a:lnTo>
                <a:lnTo>
                  <a:pt x="1752" y="1259"/>
                </a:lnTo>
                <a:lnTo>
                  <a:pt x="1756" y="1258"/>
                </a:lnTo>
                <a:lnTo>
                  <a:pt x="1918" y="1244"/>
                </a:lnTo>
                <a:close/>
                <a:moveTo>
                  <a:pt x="3067" y="1226"/>
                </a:moveTo>
                <a:lnTo>
                  <a:pt x="3033" y="1267"/>
                </a:lnTo>
                <a:lnTo>
                  <a:pt x="2994" y="1310"/>
                </a:lnTo>
                <a:lnTo>
                  <a:pt x="2951" y="1353"/>
                </a:lnTo>
                <a:lnTo>
                  <a:pt x="2902" y="1396"/>
                </a:lnTo>
                <a:lnTo>
                  <a:pt x="2850" y="1439"/>
                </a:lnTo>
                <a:lnTo>
                  <a:pt x="2793" y="1480"/>
                </a:lnTo>
                <a:lnTo>
                  <a:pt x="2732" y="1519"/>
                </a:lnTo>
                <a:lnTo>
                  <a:pt x="2668" y="1553"/>
                </a:lnTo>
                <a:lnTo>
                  <a:pt x="2606" y="1583"/>
                </a:lnTo>
                <a:lnTo>
                  <a:pt x="2544" y="1607"/>
                </a:lnTo>
                <a:lnTo>
                  <a:pt x="2485" y="1626"/>
                </a:lnTo>
                <a:lnTo>
                  <a:pt x="2428" y="1642"/>
                </a:lnTo>
                <a:lnTo>
                  <a:pt x="2375" y="1655"/>
                </a:lnTo>
                <a:lnTo>
                  <a:pt x="2324" y="1664"/>
                </a:lnTo>
                <a:lnTo>
                  <a:pt x="2278" y="1671"/>
                </a:lnTo>
                <a:lnTo>
                  <a:pt x="2238" y="1675"/>
                </a:lnTo>
                <a:lnTo>
                  <a:pt x="2202" y="1678"/>
                </a:lnTo>
                <a:lnTo>
                  <a:pt x="2173" y="1679"/>
                </a:lnTo>
                <a:lnTo>
                  <a:pt x="2150" y="1679"/>
                </a:lnTo>
                <a:lnTo>
                  <a:pt x="2141" y="1679"/>
                </a:lnTo>
                <a:lnTo>
                  <a:pt x="2134" y="1679"/>
                </a:lnTo>
                <a:lnTo>
                  <a:pt x="2131" y="1712"/>
                </a:lnTo>
                <a:lnTo>
                  <a:pt x="2148" y="1718"/>
                </a:lnTo>
                <a:lnTo>
                  <a:pt x="2172" y="1726"/>
                </a:lnTo>
                <a:lnTo>
                  <a:pt x="2201" y="1734"/>
                </a:lnTo>
                <a:lnTo>
                  <a:pt x="2236" y="1743"/>
                </a:lnTo>
                <a:lnTo>
                  <a:pt x="2276" y="1752"/>
                </a:lnTo>
                <a:lnTo>
                  <a:pt x="2320" y="1760"/>
                </a:lnTo>
                <a:lnTo>
                  <a:pt x="2369" y="1767"/>
                </a:lnTo>
                <a:lnTo>
                  <a:pt x="2422" y="1773"/>
                </a:lnTo>
                <a:lnTo>
                  <a:pt x="2476" y="1775"/>
                </a:lnTo>
                <a:lnTo>
                  <a:pt x="2534" y="1776"/>
                </a:lnTo>
                <a:lnTo>
                  <a:pt x="2594" y="1774"/>
                </a:lnTo>
                <a:lnTo>
                  <a:pt x="2657" y="1767"/>
                </a:lnTo>
                <a:lnTo>
                  <a:pt x="2720" y="1757"/>
                </a:lnTo>
                <a:lnTo>
                  <a:pt x="2785" y="1742"/>
                </a:lnTo>
                <a:lnTo>
                  <a:pt x="2850" y="1721"/>
                </a:lnTo>
                <a:lnTo>
                  <a:pt x="2911" y="1697"/>
                </a:lnTo>
                <a:lnTo>
                  <a:pt x="2970" y="1669"/>
                </a:lnTo>
                <a:lnTo>
                  <a:pt x="3025" y="1638"/>
                </a:lnTo>
                <a:lnTo>
                  <a:pt x="3077" y="1605"/>
                </a:lnTo>
                <a:lnTo>
                  <a:pt x="3125" y="1569"/>
                </a:lnTo>
                <a:lnTo>
                  <a:pt x="3170" y="1533"/>
                </a:lnTo>
                <a:lnTo>
                  <a:pt x="3213" y="1496"/>
                </a:lnTo>
                <a:lnTo>
                  <a:pt x="3250" y="1459"/>
                </a:lnTo>
                <a:lnTo>
                  <a:pt x="3285" y="1424"/>
                </a:lnTo>
                <a:lnTo>
                  <a:pt x="3316" y="1390"/>
                </a:lnTo>
                <a:lnTo>
                  <a:pt x="3344" y="1356"/>
                </a:lnTo>
                <a:lnTo>
                  <a:pt x="3367" y="1327"/>
                </a:lnTo>
                <a:lnTo>
                  <a:pt x="3388" y="1300"/>
                </a:lnTo>
                <a:lnTo>
                  <a:pt x="3403" y="1277"/>
                </a:lnTo>
                <a:lnTo>
                  <a:pt x="3374" y="1268"/>
                </a:lnTo>
                <a:lnTo>
                  <a:pt x="3338" y="1258"/>
                </a:lnTo>
                <a:lnTo>
                  <a:pt x="3294" y="1249"/>
                </a:lnTo>
                <a:lnTo>
                  <a:pt x="3245" y="1240"/>
                </a:lnTo>
                <a:lnTo>
                  <a:pt x="3190" y="1233"/>
                </a:lnTo>
                <a:lnTo>
                  <a:pt x="3131" y="1228"/>
                </a:lnTo>
                <a:lnTo>
                  <a:pt x="3067" y="1226"/>
                </a:lnTo>
                <a:close/>
                <a:moveTo>
                  <a:pt x="1955" y="1120"/>
                </a:moveTo>
                <a:lnTo>
                  <a:pt x="1970" y="1120"/>
                </a:lnTo>
                <a:lnTo>
                  <a:pt x="1984" y="1127"/>
                </a:lnTo>
                <a:lnTo>
                  <a:pt x="1994" y="1138"/>
                </a:lnTo>
                <a:lnTo>
                  <a:pt x="2000" y="1153"/>
                </a:lnTo>
                <a:lnTo>
                  <a:pt x="1999" y="1169"/>
                </a:lnTo>
                <a:lnTo>
                  <a:pt x="1992" y="1183"/>
                </a:lnTo>
                <a:lnTo>
                  <a:pt x="1981" y="1193"/>
                </a:lnTo>
                <a:lnTo>
                  <a:pt x="1966" y="1199"/>
                </a:lnTo>
                <a:lnTo>
                  <a:pt x="1710" y="1235"/>
                </a:lnTo>
                <a:lnTo>
                  <a:pt x="1705" y="1235"/>
                </a:lnTo>
                <a:lnTo>
                  <a:pt x="1691" y="1233"/>
                </a:lnTo>
                <a:lnTo>
                  <a:pt x="1678" y="1226"/>
                </a:lnTo>
                <a:lnTo>
                  <a:pt x="1669" y="1215"/>
                </a:lnTo>
                <a:lnTo>
                  <a:pt x="1665" y="1201"/>
                </a:lnTo>
                <a:lnTo>
                  <a:pt x="1666" y="1185"/>
                </a:lnTo>
                <a:lnTo>
                  <a:pt x="1673" y="1171"/>
                </a:lnTo>
                <a:lnTo>
                  <a:pt x="1684" y="1161"/>
                </a:lnTo>
                <a:lnTo>
                  <a:pt x="1699" y="1155"/>
                </a:lnTo>
                <a:lnTo>
                  <a:pt x="1955" y="1120"/>
                </a:lnTo>
                <a:close/>
                <a:moveTo>
                  <a:pt x="3164" y="1089"/>
                </a:moveTo>
                <a:lnTo>
                  <a:pt x="3153" y="1105"/>
                </a:lnTo>
                <a:lnTo>
                  <a:pt x="3141" y="1125"/>
                </a:lnTo>
                <a:lnTo>
                  <a:pt x="3126" y="1147"/>
                </a:lnTo>
                <a:lnTo>
                  <a:pt x="3178" y="1151"/>
                </a:lnTo>
                <a:lnTo>
                  <a:pt x="3227" y="1156"/>
                </a:lnTo>
                <a:lnTo>
                  <a:pt x="3272" y="1163"/>
                </a:lnTo>
                <a:lnTo>
                  <a:pt x="3314" y="1170"/>
                </a:lnTo>
                <a:lnTo>
                  <a:pt x="3266" y="1139"/>
                </a:lnTo>
                <a:lnTo>
                  <a:pt x="3216" y="1113"/>
                </a:lnTo>
                <a:lnTo>
                  <a:pt x="3164" y="1089"/>
                </a:lnTo>
                <a:close/>
                <a:moveTo>
                  <a:pt x="3070" y="1085"/>
                </a:moveTo>
                <a:lnTo>
                  <a:pt x="3033" y="1089"/>
                </a:lnTo>
                <a:lnTo>
                  <a:pt x="2988" y="1094"/>
                </a:lnTo>
                <a:lnTo>
                  <a:pt x="2938" y="1104"/>
                </a:lnTo>
                <a:lnTo>
                  <a:pt x="2882" y="1115"/>
                </a:lnTo>
                <a:lnTo>
                  <a:pt x="2824" y="1131"/>
                </a:lnTo>
                <a:lnTo>
                  <a:pt x="2761" y="1151"/>
                </a:lnTo>
                <a:lnTo>
                  <a:pt x="2699" y="1175"/>
                </a:lnTo>
                <a:lnTo>
                  <a:pt x="2634" y="1203"/>
                </a:lnTo>
                <a:lnTo>
                  <a:pt x="2569" y="1239"/>
                </a:lnTo>
                <a:lnTo>
                  <a:pt x="2513" y="1274"/>
                </a:lnTo>
                <a:lnTo>
                  <a:pt x="2461" y="1311"/>
                </a:lnTo>
                <a:lnTo>
                  <a:pt x="2414" y="1350"/>
                </a:lnTo>
                <a:lnTo>
                  <a:pt x="2370" y="1390"/>
                </a:lnTo>
                <a:lnTo>
                  <a:pt x="2332" y="1428"/>
                </a:lnTo>
                <a:lnTo>
                  <a:pt x="2297" y="1466"/>
                </a:lnTo>
                <a:lnTo>
                  <a:pt x="2266" y="1504"/>
                </a:lnTo>
                <a:lnTo>
                  <a:pt x="2240" y="1538"/>
                </a:lnTo>
                <a:lnTo>
                  <a:pt x="2217" y="1569"/>
                </a:lnTo>
                <a:lnTo>
                  <a:pt x="2199" y="1597"/>
                </a:lnTo>
                <a:lnTo>
                  <a:pt x="2236" y="1594"/>
                </a:lnTo>
                <a:lnTo>
                  <a:pt x="2280" y="1589"/>
                </a:lnTo>
                <a:lnTo>
                  <a:pt x="2328" y="1582"/>
                </a:lnTo>
                <a:lnTo>
                  <a:pt x="2382" y="1570"/>
                </a:lnTo>
                <a:lnTo>
                  <a:pt x="2440" y="1555"/>
                </a:lnTo>
                <a:lnTo>
                  <a:pt x="2500" y="1537"/>
                </a:lnTo>
                <a:lnTo>
                  <a:pt x="2563" y="1513"/>
                </a:lnTo>
                <a:lnTo>
                  <a:pt x="2626" y="1484"/>
                </a:lnTo>
                <a:lnTo>
                  <a:pt x="2691" y="1450"/>
                </a:lnTo>
                <a:lnTo>
                  <a:pt x="2748" y="1415"/>
                </a:lnTo>
                <a:lnTo>
                  <a:pt x="2799" y="1377"/>
                </a:lnTo>
                <a:lnTo>
                  <a:pt x="2848" y="1338"/>
                </a:lnTo>
                <a:lnTo>
                  <a:pt x="2891" y="1298"/>
                </a:lnTo>
                <a:lnTo>
                  <a:pt x="2932" y="1258"/>
                </a:lnTo>
                <a:lnTo>
                  <a:pt x="2967" y="1219"/>
                </a:lnTo>
                <a:lnTo>
                  <a:pt x="3000" y="1181"/>
                </a:lnTo>
                <a:lnTo>
                  <a:pt x="3027" y="1146"/>
                </a:lnTo>
                <a:lnTo>
                  <a:pt x="3051" y="1114"/>
                </a:lnTo>
                <a:lnTo>
                  <a:pt x="3070" y="1085"/>
                </a:lnTo>
                <a:close/>
                <a:moveTo>
                  <a:pt x="875" y="1050"/>
                </a:moveTo>
                <a:lnTo>
                  <a:pt x="839" y="1064"/>
                </a:lnTo>
                <a:lnTo>
                  <a:pt x="802" y="1077"/>
                </a:lnTo>
                <a:lnTo>
                  <a:pt x="769" y="1093"/>
                </a:lnTo>
                <a:lnTo>
                  <a:pt x="736" y="1108"/>
                </a:lnTo>
                <a:lnTo>
                  <a:pt x="707" y="1123"/>
                </a:lnTo>
                <a:lnTo>
                  <a:pt x="680" y="1138"/>
                </a:lnTo>
                <a:lnTo>
                  <a:pt x="656" y="1151"/>
                </a:lnTo>
                <a:lnTo>
                  <a:pt x="634" y="1163"/>
                </a:lnTo>
                <a:lnTo>
                  <a:pt x="618" y="1172"/>
                </a:lnTo>
                <a:lnTo>
                  <a:pt x="605" y="1180"/>
                </a:lnTo>
                <a:lnTo>
                  <a:pt x="597" y="1185"/>
                </a:lnTo>
                <a:lnTo>
                  <a:pt x="594" y="1187"/>
                </a:lnTo>
                <a:lnTo>
                  <a:pt x="590" y="1189"/>
                </a:lnTo>
                <a:lnTo>
                  <a:pt x="585" y="1192"/>
                </a:lnTo>
                <a:lnTo>
                  <a:pt x="570" y="1196"/>
                </a:lnTo>
                <a:lnTo>
                  <a:pt x="558" y="1199"/>
                </a:lnTo>
                <a:lnTo>
                  <a:pt x="544" y="1196"/>
                </a:lnTo>
                <a:lnTo>
                  <a:pt x="533" y="1189"/>
                </a:lnTo>
                <a:lnTo>
                  <a:pt x="524" y="1180"/>
                </a:lnTo>
                <a:lnTo>
                  <a:pt x="508" y="1151"/>
                </a:lnTo>
                <a:lnTo>
                  <a:pt x="498" y="1124"/>
                </a:lnTo>
                <a:lnTo>
                  <a:pt x="474" y="1155"/>
                </a:lnTo>
                <a:lnTo>
                  <a:pt x="451" y="1186"/>
                </a:lnTo>
                <a:lnTo>
                  <a:pt x="431" y="1218"/>
                </a:lnTo>
                <a:lnTo>
                  <a:pt x="411" y="1248"/>
                </a:lnTo>
                <a:lnTo>
                  <a:pt x="394" y="1276"/>
                </a:lnTo>
                <a:lnTo>
                  <a:pt x="378" y="1303"/>
                </a:lnTo>
                <a:lnTo>
                  <a:pt x="365" y="1328"/>
                </a:lnTo>
                <a:lnTo>
                  <a:pt x="353" y="1348"/>
                </a:lnTo>
                <a:lnTo>
                  <a:pt x="345" y="1366"/>
                </a:lnTo>
                <a:lnTo>
                  <a:pt x="339" y="1379"/>
                </a:lnTo>
                <a:lnTo>
                  <a:pt x="334" y="1388"/>
                </a:lnTo>
                <a:lnTo>
                  <a:pt x="333" y="1391"/>
                </a:lnTo>
                <a:lnTo>
                  <a:pt x="324" y="1403"/>
                </a:lnTo>
                <a:lnTo>
                  <a:pt x="313" y="1411"/>
                </a:lnTo>
                <a:lnTo>
                  <a:pt x="299" y="1415"/>
                </a:lnTo>
                <a:lnTo>
                  <a:pt x="285" y="1412"/>
                </a:lnTo>
                <a:lnTo>
                  <a:pt x="263" y="1406"/>
                </a:lnTo>
                <a:lnTo>
                  <a:pt x="259" y="1404"/>
                </a:lnTo>
                <a:lnTo>
                  <a:pt x="256" y="1402"/>
                </a:lnTo>
                <a:lnTo>
                  <a:pt x="227" y="1385"/>
                </a:lnTo>
                <a:lnTo>
                  <a:pt x="206" y="1368"/>
                </a:lnTo>
                <a:lnTo>
                  <a:pt x="199" y="1409"/>
                </a:lnTo>
                <a:lnTo>
                  <a:pt x="195" y="1450"/>
                </a:lnTo>
                <a:lnTo>
                  <a:pt x="192" y="1489"/>
                </a:lnTo>
                <a:lnTo>
                  <a:pt x="191" y="1526"/>
                </a:lnTo>
                <a:lnTo>
                  <a:pt x="191" y="1559"/>
                </a:lnTo>
                <a:lnTo>
                  <a:pt x="191" y="1589"/>
                </a:lnTo>
                <a:lnTo>
                  <a:pt x="191" y="1613"/>
                </a:lnTo>
                <a:lnTo>
                  <a:pt x="192" y="1632"/>
                </a:lnTo>
                <a:lnTo>
                  <a:pt x="193" y="1643"/>
                </a:lnTo>
                <a:lnTo>
                  <a:pt x="193" y="1648"/>
                </a:lnTo>
                <a:lnTo>
                  <a:pt x="193" y="1653"/>
                </a:lnTo>
                <a:lnTo>
                  <a:pt x="193" y="1661"/>
                </a:lnTo>
                <a:lnTo>
                  <a:pt x="191" y="1672"/>
                </a:lnTo>
                <a:lnTo>
                  <a:pt x="186" y="1682"/>
                </a:lnTo>
                <a:lnTo>
                  <a:pt x="178" y="1690"/>
                </a:lnTo>
                <a:lnTo>
                  <a:pt x="168" y="1696"/>
                </a:lnTo>
                <a:lnTo>
                  <a:pt x="157" y="1699"/>
                </a:lnTo>
                <a:lnTo>
                  <a:pt x="145" y="1698"/>
                </a:lnTo>
                <a:lnTo>
                  <a:pt x="115" y="1690"/>
                </a:lnTo>
                <a:lnTo>
                  <a:pt x="89" y="1681"/>
                </a:lnTo>
                <a:lnTo>
                  <a:pt x="97" y="1725"/>
                </a:lnTo>
                <a:lnTo>
                  <a:pt x="106" y="1769"/>
                </a:lnTo>
                <a:lnTo>
                  <a:pt x="117" y="1813"/>
                </a:lnTo>
                <a:lnTo>
                  <a:pt x="128" y="1854"/>
                </a:lnTo>
                <a:lnTo>
                  <a:pt x="141" y="1893"/>
                </a:lnTo>
                <a:lnTo>
                  <a:pt x="152" y="1927"/>
                </a:lnTo>
                <a:lnTo>
                  <a:pt x="163" y="1957"/>
                </a:lnTo>
                <a:lnTo>
                  <a:pt x="172" y="1982"/>
                </a:lnTo>
                <a:lnTo>
                  <a:pt x="195" y="1973"/>
                </a:lnTo>
                <a:lnTo>
                  <a:pt x="222" y="1968"/>
                </a:lnTo>
                <a:lnTo>
                  <a:pt x="249" y="1966"/>
                </a:lnTo>
                <a:lnTo>
                  <a:pt x="261" y="1967"/>
                </a:lnTo>
                <a:lnTo>
                  <a:pt x="274" y="1968"/>
                </a:lnTo>
                <a:lnTo>
                  <a:pt x="274" y="1901"/>
                </a:lnTo>
                <a:lnTo>
                  <a:pt x="276" y="1854"/>
                </a:lnTo>
                <a:lnTo>
                  <a:pt x="285" y="1807"/>
                </a:lnTo>
                <a:lnTo>
                  <a:pt x="301" y="1762"/>
                </a:lnTo>
                <a:lnTo>
                  <a:pt x="322" y="1720"/>
                </a:lnTo>
                <a:lnTo>
                  <a:pt x="327" y="1709"/>
                </a:lnTo>
                <a:lnTo>
                  <a:pt x="336" y="1698"/>
                </a:lnTo>
                <a:lnTo>
                  <a:pt x="349" y="1691"/>
                </a:lnTo>
                <a:lnTo>
                  <a:pt x="363" y="1688"/>
                </a:lnTo>
                <a:lnTo>
                  <a:pt x="376" y="1691"/>
                </a:lnTo>
                <a:lnTo>
                  <a:pt x="380" y="1693"/>
                </a:lnTo>
                <a:lnTo>
                  <a:pt x="389" y="1695"/>
                </a:lnTo>
                <a:lnTo>
                  <a:pt x="405" y="1699"/>
                </a:lnTo>
                <a:lnTo>
                  <a:pt x="426" y="1705"/>
                </a:lnTo>
                <a:lnTo>
                  <a:pt x="452" y="1712"/>
                </a:lnTo>
                <a:lnTo>
                  <a:pt x="485" y="1719"/>
                </a:lnTo>
                <a:lnTo>
                  <a:pt x="523" y="1726"/>
                </a:lnTo>
                <a:lnTo>
                  <a:pt x="567" y="1733"/>
                </a:lnTo>
                <a:lnTo>
                  <a:pt x="616" y="1738"/>
                </a:lnTo>
                <a:lnTo>
                  <a:pt x="670" y="1744"/>
                </a:lnTo>
                <a:lnTo>
                  <a:pt x="731" y="1749"/>
                </a:lnTo>
                <a:lnTo>
                  <a:pt x="795" y="1751"/>
                </a:lnTo>
                <a:lnTo>
                  <a:pt x="866" y="1752"/>
                </a:lnTo>
                <a:lnTo>
                  <a:pt x="941" y="1751"/>
                </a:lnTo>
                <a:lnTo>
                  <a:pt x="1022" y="1746"/>
                </a:lnTo>
                <a:lnTo>
                  <a:pt x="1107" y="1740"/>
                </a:lnTo>
                <a:lnTo>
                  <a:pt x="1198" y="1730"/>
                </a:lnTo>
                <a:lnTo>
                  <a:pt x="1292" y="1717"/>
                </a:lnTo>
                <a:lnTo>
                  <a:pt x="1392" y="1699"/>
                </a:lnTo>
                <a:lnTo>
                  <a:pt x="1401" y="1697"/>
                </a:lnTo>
                <a:lnTo>
                  <a:pt x="1414" y="1697"/>
                </a:lnTo>
                <a:lnTo>
                  <a:pt x="1426" y="1702"/>
                </a:lnTo>
                <a:lnTo>
                  <a:pt x="1436" y="1710"/>
                </a:lnTo>
                <a:lnTo>
                  <a:pt x="1443" y="1720"/>
                </a:lnTo>
                <a:lnTo>
                  <a:pt x="1460" y="1753"/>
                </a:lnTo>
                <a:lnTo>
                  <a:pt x="1473" y="1788"/>
                </a:lnTo>
                <a:lnTo>
                  <a:pt x="1482" y="1824"/>
                </a:lnTo>
                <a:lnTo>
                  <a:pt x="1494" y="1805"/>
                </a:lnTo>
                <a:lnTo>
                  <a:pt x="1506" y="1789"/>
                </a:lnTo>
                <a:lnTo>
                  <a:pt x="1516" y="1776"/>
                </a:lnTo>
                <a:lnTo>
                  <a:pt x="1524" y="1766"/>
                </a:lnTo>
                <a:lnTo>
                  <a:pt x="1530" y="1759"/>
                </a:lnTo>
                <a:lnTo>
                  <a:pt x="1532" y="1756"/>
                </a:lnTo>
                <a:lnTo>
                  <a:pt x="1541" y="1749"/>
                </a:lnTo>
                <a:lnTo>
                  <a:pt x="1550" y="1744"/>
                </a:lnTo>
                <a:lnTo>
                  <a:pt x="1561" y="1742"/>
                </a:lnTo>
                <a:lnTo>
                  <a:pt x="1594" y="1743"/>
                </a:lnTo>
                <a:lnTo>
                  <a:pt x="1623" y="1748"/>
                </a:lnTo>
                <a:lnTo>
                  <a:pt x="1608" y="1711"/>
                </a:lnTo>
                <a:lnTo>
                  <a:pt x="1592" y="1674"/>
                </a:lnTo>
                <a:lnTo>
                  <a:pt x="1576" y="1640"/>
                </a:lnTo>
                <a:lnTo>
                  <a:pt x="1560" y="1607"/>
                </a:lnTo>
                <a:lnTo>
                  <a:pt x="1544" y="1577"/>
                </a:lnTo>
                <a:lnTo>
                  <a:pt x="1528" y="1550"/>
                </a:lnTo>
                <a:lnTo>
                  <a:pt x="1515" y="1526"/>
                </a:lnTo>
                <a:lnTo>
                  <a:pt x="1503" y="1505"/>
                </a:lnTo>
                <a:lnTo>
                  <a:pt x="1493" y="1489"/>
                </a:lnTo>
                <a:lnTo>
                  <a:pt x="1485" y="1476"/>
                </a:lnTo>
                <a:lnTo>
                  <a:pt x="1474" y="1466"/>
                </a:lnTo>
                <a:lnTo>
                  <a:pt x="1468" y="1451"/>
                </a:lnTo>
                <a:lnTo>
                  <a:pt x="1468" y="1438"/>
                </a:lnTo>
                <a:lnTo>
                  <a:pt x="1472" y="1426"/>
                </a:lnTo>
                <a:lnTo>
                  <a:pt x="1480" y="1415"/>
                </a:lnTo>
                <a:lnTo>
                  <a:pt x="1505" y="1393"/>
                </a:lnTo>
                <a:lnTo>
                  <a:pt x="1528" y="1377"/>
                </a:lnTo>
                <a:lnTo>
                  <a:pt x="1492" y="1360"/>
                </a:lnTo>
                <a:lnTo>
                  <a:pt x="1457" y="1345"/>
                </a:lnTo>
                <a:lnTo>
                  <a:pt x="1423" y="1331"/>
                </a:lnTo>
                <a:lnTo>
                  <a:pt x="1390" y="1319"/>
                </a:lnTo>
                <a:lnTo>
                  <a:pt x="1358" y="1308"/>
                </a:lnTo>
                <a:lnTo>
                  <a:pt x="1328" y="1299"/>
                </a:lnTo>
                <a:lnTo>
                  <a:pt x="1302" y="1291"/>
                </a:lnTo>
                <a:lnTo>
                  <a:pt x="1280" y="1284"/>
                </a:lnTo>
                <a:lnTo>
                  <a:pt x="1260" y="1280"/>
                </a:lnTo>
                <a:lnTo>
                  <a:pt x="1245" y="1275"/>
                </a:lnTo>
                <a:lnTo>
                  <a:pt x="1236" y="1273"/>
                </a:lnTo>
                <a:lnTo>
                  <a:pt x="1233" y="1273"/>
                </a:lnTo>
                <a:lnTo>
                  <a:pt x="1223" y="1268"/>
                </a:lnTo>
                <a:lnTo>
                  <a:pt x="1215" y="1263"/>
                </a:lnTo>
                <a:lnTo>
                  <a:pt x="1208" y="1255"/>
                </a:lnTo>
                <a:lnTo>
                  <a:pt x="1202" y="1239"/>
                </a:lnTo>
                <a:lnTo>
                  <a:pt x="1203" y="1223"/>
                </a:lnTo>
                <a:lnTo>
                  <a:pt x="1207" y="1209"/>
                </a:lnTo>
                <a:lnTo>
                  <a:pt x="1210" y="1201"/>
                </a:lnTo>
                <a:lnTo>
                  <a:pt x="1226" y="1172"/>
                </a:lnTo>
                <a:lnTo>
                  <a:pt x="1243" y="1149"/>
                </a:lnTo>
                <a:lnTo>
                  <a:pt x="1200" y="1145"/>
                </a:lnTo>
                <a:lnTo>
                  <a:pt x="1158" y="1141"/>
                </a:lnTo>
                <a:lnTo>
                  <a:pt x="1117" y="1140"/>
                </a:lnTo>
                <a:lnTo>
                  <a:pt x="1078" y="1139"/>
                </a:lnTo>
                <a:lnTo>
                  <a:pt x="1042" y="1140"/>
                </a:lnTo>
                <a:lnTo>
                  <a:pt x="1010" y="1141"/>
                </a:lnTo>
                <a:lnTo>
                  <a:pt x="983" y="1143"/>
                </a:lnTo>
                <a:lnTo>
                  <a:pt x="960" y="1144"/>
                </a:lnTo>
                <a:lnTo>
                  <a:pt x="943" y="1145"/>
                </a:lnTo>
                <a:lnTo>
                  <a:pt x="934" y="1146"/>
                </a:lnTo>
                <a:lnTo>
                  <a:pt x="917" y="1151"/>
                </a:lnTo>
                <a:lnTo>
                  <a:pt x="906" y="1152"/>
                </a:lnTo>
                <a:lnTo>
                  <a:pt x="894" y="1149"/>
                </a:lnTo>
                <a:lnTo>
                  <a:pt x="883" y="1143"/>
                </a:lnTo>
                <a:lnTo>
                  <a:pt x="875" y="1135"/>
                </a:lnTo>
                <a:lnTo>
                  <a:pt x="869" y="1123"/>
                </a:lnTo>
                <a:lnTo>
                  <a:pt x="868" y="1111"/>
                </a:lnTo>
                <a:lnTo>
                  <a:pt x="869" y="1078"/>
                </a:lnTo>
                <a:lnTo>
                  <a:pt x="875" y="1050"/>
                </a:lnTo>
                <a:close/>
                <a:moveTo>
                  <a:pt x="2875" y="1034"/>
                </a:moveTo>
                <a:lnTo>
                  <a:pt x="2803" y="1038"/>
                </a:lnTo>
                <a:lnTo>
                  <a:pt x="2734" y="1049"/>
                </a:lnTo>
                <a:lnTo>
                  <a:pt x="2667" y="1064"/>
                </a:lnTo>
                <a:lnTo>
                  <a:pt x="2603" y="1084"/>
                </a:lnTo>
                <a:lnTo>
                  <a:pt x="2542" y="1109"/>
                </a:lnTo>
                <a:lnTo>
                  <a:pt x="2484" y="1140"/>
                </a:lnTo>
                <a:lnTo>
                  <a:pt x="2431" y="1176"/>
                </a:lnTo>
                <a:lnTo>
                  <a:pt x="2380" y="1215"/>
                </a:lnTo>
                <a:lnTo>
                  <a:pt x="2333" y="1259"/>
                </a:lnTo>
                <a:lnTo>
                  <a:pt x="2291" y="1306"/>
                </a:lnTo>
                <a:lnTo>
                  <a:pt x="2252" y="1358"/>
                </a:lnTo>
                <a:lnTo>
                  <a:pt x="2219" y="1412"/>
                </a:lnTo>
                <a:lnTo>
                  <a:pt x="2190" y="1471"/>
                </a:lnTo>
                <a:lnTo>
                  <a:pt x="2223" y="1430"/>
                </a:lnTo>
                <a:lnTo>
                  <a:pt x="2261" y="1386"/>
                </a:lnTo>
                <a:lnTo>
                  <a:pt x="2303" y="1342"/>
                </a:lnTo>
                <a:lnTo>
                  <a:pt x="2352" y="1297"/>
                </a:lnTo>
                <a:lnTo>
                  <a:pt x="2406" y="1252"/>
                </a:lnTo>
                <a:lnTo>
                  <a:pt x="2465" y="1210"/>
                </a:lnTo>
                <a:lnTo>
                  <a:pt x="2528" y="1169"/>
                </a:lnTo>
                <a:lnTo>
                  <a:pt x="2601" y="1130"/>
                </a:lnTo>
                <a:lnTo>
                  <a:pt x="2673" y="1098"/>
                </a:lnTo>
                <a:lnTo>
                  <a:pt x="2743" y="1072"/>
                </a:lnTo>
                <a:lnTo>
                  <a:pt x="2810" y="1051"/>
                </a:lnTo>
                <a:lnTo>
                  <a:pt x="2875" y="1034"/>
                </a:lnTo>
                <a:close/>
                <a:moveTo>
                  <a:pt x="1974" y="1009"/>
                </a:moveTo>
                <a:lnTo>
                  <a:pt x="1990" y="1010"/>
                </a:lnTo>
                <a:lnTo>
                  <a:pt x="2003" y="1017"/>
                </a:lnTo>
                <a:lnTo>
                  <a:pt x="2014" y="1028"/>
                </a:lnTo>
                <a:lnTo>
                  <a:pt x="2019" y="1043"/>
                </a:lnTo>
                <a:lnTo>
                  <a:pt x="2018" y="1059"/>
                </a:lnTo>
                <a:lnTo>
                  <a:pt x="2011" y="1073"/>
                </a:lnTo>
                <a:lnTo>
                  <a:pt x="2000" y="1083"/>
                </a:lnTo>
                <a:lnTo>
                  <a:pt x="1985" y="1089"/>
                </a:lnTo>
                <a:lnTo>
                  <a:pt x="1690" y="1129"/>
                </a:lnTo>
                <a:lnTo>
                  <a:pt x="1684" y="1130"/>
                </a:lnTo>
                <a:lnTo>
                  <a:pt x="1670" y="1127"/>
                </a:lnTo>
                <a:lnTo>
                  <a:pt x="1658" y="1120"/>
                </a:lnTo>
                <a:lnTo>
                  <a:pt x="1649" y="1109"/>
                </a:lnTo>
                <a:lnTo>
                  <a:pt x="1644" y="1094"/>
                </a:lnTo>
                <a:lnTo>
                  <a:pt x="1645" y="1078"/>
                </a:lnTo>
                <a:lnTo>
                  <a:pt x="1652" y="1065"/>
                </a:lnTo>
                <a:lnTo>
                  <a:pt x="1664" y="1054"/>
                </a:lnTo>
                <a:lnTo>
                  <a:pt x="1678" y="1050"/>
                </a:lnTo>
                <a:lnTo>
                  <a:pt x="1974" y="1009"/>
                </a:lnTo>
                <a:close/>
                <a:moveTo>
                  <a:pt x="2889" y="954"/>
                </a:moveTo>
                <a:lnTo>
                  <a:pt x="2965" y="957"/>
                </a:lnTo>
                <a:lnTo>
                  <a:pt x="3039" y="968"/>
                </a:lnTo>
                <a:lnTo>
                  <a:pt x="3111" y="985"/>
                </a:lnTo>
                <a:lnTo>
                  <a:pt x="3181" y="1009"/>
                </a:lnTo>
                <a:lnTo>
                  <a:pt x="3248" y="1037"/>
                </a:lnTo>
                <a:lnTo>
                  <a:pt x="3311" y="1073"/>
                </a:lnTo>
                <a:lnTo>
                  <a:pt x="3372" y="1114"/>
                </a:lnTo>
                <a:lnTo>
                  <a:pt x="3428" y="1160"/>
                </a:lnTo>
                <a:lnTo>
                  <a:pt x="3481" y="1210"/>
                </a:lnTo>
                <a:lnTo>
                  <a:pt x="3530" y="1265"/>
                </a:lnTo>
                <a:lnTo>
                  <a:pt x="3573" y="1324"/>
                </a:lnTo>
                <a:lnTo>
                  <a:pt x="3613" y="1387"/>
                </a:lnTo>
                <a:lnTo>
                  <a:pt x="3645" y="1454"/>
                </a:lnTo>
                <a:lnTo>
                  <a:pt x="3674" y="1523"/>
                </a:lnTo>
                <a:lnTo>
                  <a:pt x="3697" y="1595"/>
                </a:lnTo>
                <a:lnTo>
                  <a:pt x="3713" y="1671"/>
                </a:lnTo>
                <a:lnTo>
                  <a:pt x="3723" y="1749"/>
                </a:lnTo>
                <a:lnTo>
                  <a:pt x="3726" y="1829"/>
                </a:lnTo>
                <a:lnTo>
                  <a:pt x="3726" y="1831"/>
                </a:lnTo>
                <a:lnTo>
                  <a:pt x="3730" y="1853"/>
                </a:lnTo>
                <a:lnTo>
                  <a:pt x="3731" y="1874"/>
                </a:lnTo>
                <a:lnTo>
                  <a:pt x="3730" y="1898"/>
                </a:lnTo>
                <a:lnTo>
                  <a:pt x="3726" y="1921"/>
                </a:lnTo>
                <a:lnTo>
                  <a:pt x="3725" y="1982"/>
                </a:lnTo>
                <a:lnTo>
                  <a:pt x="3723" y="2044"/>
                </a:lnTo>
                <a:lnTo>
                  <a:pt x="3720" y="2107"/>
                </a:lnTo>
                <a:lnTo>
                  <a:pt x="3716" y="2168"/>
                </a:lnTo>
                <a:lnTo>
                  <a:pt x="3711" y="2231"/>
                </a:lnTo>
                <a:lnTo>
                  <a:pt x="3705" y="2292"/>
                </a:lnTo>
                <a:lnTo>
                  <a:pt x="3697" y="2351"/>
                </a:lnTo>
                <a:lnTo>
                  <a:pt x="3688" y="2409"/>
                </a:lnTo>
                <a:lnTo>
                  <a:pt x="3676" y="2463"/>
                </a:lnTo>
                <a:lnTo>
                  <a:pt x="3663" y="2515"/>
                </a:lnTo>
                <a:lnTo>
                  <a:pt x="3647" y="2562"/>
                </a:lnTo>
                <a:lnTo>
                  <a:pt x="3628" y="2604"/>
                </a:lnTo>
                <a:lnTo>
                  <a:pt x="3608" y="2642"/>
                </a:lnTo>
                <a:lnTo>
                  <a:pt x="3585" y="2673"/>
                </a:lnTo>
                <a:lnTo>
                  <a:pt x="3576" y="2681"/>
                </a:lnTo>
                <a:lnTo>
                  <a:pt x="3566" y="2685"/>
                </a:lnTo>
                <a:lnTo>
                  <a:pt x="3555" y="2686"/>
                </a:lnTo>
                <a:lnTo>
                  <a:pt x="3555" y="2686"/>
                </a:lnTo>
                <a:lnTo>
                  <a:pt x="3282" y="2681"/>
                </a:lnTo>
                <a:lnTo>
                  <a:pt x="3234" y="2714"/>
                </a:lnTo>
                <a:lnTo>
                  <a:pt x="3183" y="2744"/>
                </a:lnTo>
                <a:lnTo>
                  <a:pt x="3128" y="2769"/>
                </a:lnTo>
                <a:lnTo>
                  <a:pt x="3073" y="2788"/>
                </a:lnTo>
                <a:lnTo>
                  <a:pt x="3014" y="2803"/>
                </a:lnTo>
                <a:lnTo>
                  <a:pt x="2953" y="2812"/>
                </a:lnTo>
                <a:lnTo>
                  <a:pt x="2891" y="2815"/>
                </a:lnTo>
                <a:lnTo>
                  <a:pt x="2868" y="2815"/>
                </a:lnTo>
                <a:lnTo>
                  <a:pt x="2801" y="2811"/>
                </a:lnTo>
                <a:lnTo>
                  <a:pt x="2736" y="2801"/>
                </a:lnTo>
                <a:lnTo>
                  <a:pt x="2674" y="2785"/>
                </a:lnTo>
                <a:lnTo>
                  <a:pt x="2614" y="2762"/>
                </a:lnTo>
                <a:lnTo>
                  <a:pt x="2557" y="2733"/>
                </a:lnTo>
                <a:lnTo>
                  <a:pt x="2503" y="2699"/>
                </a:lnTo>
                <a:lnTo>
                  <a:pt x="2453" y="2661"/>
                </a:lnTo>
                <a:lnTo>
                  <a:pt x="2452" y="2661"/>
                </a:lnTo>
                <a:lnTo>
                  <a:pt x="2452" y="2661"/>
                </a:lnTo>
                <a:lnTo>
                  <a:pt x="2200" y="2654"/>
                </a:lnTo>
                <a:lnTo>
                  <a:pt x="2189" y="2653"/>
                </a:lnTo>
                <a:lnTo>
                  <a:pt x="2178" y="2648"/>
                </a:lnTo>
                <a:lnTo>
                  <a:pt x="2169" y="2640"/>
                </a:lnTo>
                <a:lnTo>
                  <a:pt x="2150" y="2612"/>
                </a:lnTo>
                <a:lnTo>
                  <a:pt x="2132" y="2578"/>
                </a:lnTo>
                <a:lnTo>
                  <a:pt x="2116" y="2538"/>
                </a:lnTo>
                <a:lnTo>
                  <a:pt x="2101" y="2492"/>
                </a:lnTo>
                <a:lnTo>
                  <a:pt x="2089" y="2442"/>
                </a:lnTo>
                <a:lnTo>
                  <a:pt x="2078" y="2385"/>
                </a:lnTo>
                <a:lnTo>
                  <a:pt x="2069" y="2321"/>
                </a:lnTo>
                <a:lnTo>
                  <a:pt x="2061" y="2251"/>
                </a:lnTo>
                <a:lnTo>
                  <a:pt x="2057" y="2175"/>
                </a:lnTo>
                <a:lnTo>
                  <a:pt x="2052" y="2092"/>
                </a:lnTo>
                <a:lnTo>
                  <a:pt x="2050" y="2003"/>
                </a:lnTo>
                <a:lnTo>
                  <a:pt x="2051" y="1999"/>
                </a:lnTo>
                <a:lnTo>
                  <a:pt x="2051" y="1996"/>
                </a:lnTo>
                <a:lnTo>
                  <a:pt x="2052" y="1992"/>
                </a:lnTo>
                <a:lnTo>
                  <a:pt x="2038" y="1966"/>
                </a:lnTo>
                <a:lnTo>
                  <a:pt x="2027" y="1937"/>
                </a:lnTo>
                <a:lnTo>
                  <a:pt x="2020" y="1906"/>
                </a:lnTo>
                <a:lnTo>
                  <a:pt x="2018" y="1874"/>
                </a:lnTo>
                <a:lnTo>
                  <a:pt x="2019" y="1842"/>
                </a:lnTo>
                <a:lnTo>
                  <a:pt x="2024" y="1813"/>
                </a:lnTo>
                <a:lnTo>
                  <a:pt x="2033" y="1785"/>
                </a:lnTo>
                <a:lnTo>
                  <a:pt x="2048" y="1760"/>
                </a:lnTo>
                <a:lnTo>
                  <a:pt x="2052" y="1683"/>
                </a:lnTo>
                <a:lnTo>
                  <a:pt x="2064" y="1610"/>
                </a:lnTo>
                <a:lnTo>
                  <a:pt x="2081" y="1539"/>
                </a:lnTo>
                <a:lnTo>
                  <a:pt x="2103" y="1472"/>
                </a:lnTo>
                <a:lnTo>
                  <a:pt x="2131" y="1408"/>
                </a:lnTo>
                <a:lnTo>
                  <a:pt x="2165" y="1346"/>
                </a:lnTo>
                <a:lnTo>
                  <a:pt x="2202" y="1288"/>
                </a:lnTo>
                <a:lnTo>
                  <a:pt x="2245" y="1234"/>
                </a:lnTo>
                <a:lnTo>
                  <a:pt x="2293" y="1184"/>
                </a:lnTo>
                <a:lnTo>
                  <a:pt x="2345" y="1138"/>
                </a:lnTo>
                <a:lnTo>
                  <a:pt x="2402" y="1097"/>
                </a:lnTo>
                <a:lnTo>
                  <a:pt x="2461" y="1060"/>
                </a:lnTo>
                <a:lnTo>
                  <a:pt x="2525" y="1028"/>
                </a:lnTo>
                <a:lnTo>
                  <a:pt x="2592" y="1002"/>
                </a:lnTo>
                <a:lnTo>
                  <a:pt x="2663" y="981"/>
                </a:lnTo>
                <a:lnTo>
                  <a:pt x="2735" y="966"/>
                </a:lnTo>
                <a:lnTo>
                  <a:pt x="2810" y="956"/>
                </a:lnTo>
                <a:lnTo>
                  <a:pt x="2889" y="954"/>
                </a:lnTo>
                <a:close/>
                <a:moveTo>
                  <a:pt x="969" y="942"/>
                </a:moveTo>
                <a:lnTo>
                  <a:pt x="983" y="947"/>
                </a:lnTo>
                <a:lnTo>
                  <a:pt x="994" y="956"/>
                </a:lnTo>
                <a:lnTo>
                  <a:pt x="1001" y="970"/>
                </a:lnTo>
                <a:lnTo>
                  <a:pt x="1003" y="984"/>
                </a:lnTo>
                <a:lnTo>
                  <a:pt x="1000" y="997"/>
                </a:lnTo>
                <a:lnTo>
                  <a:pt x="993" y="1010"/>
                </a:lnTo>
                <a:lnTo>
                  <a:pt x="981" y="1019"/>
                </a:lnTo>
                <a:lnTo>
                  <a:pt x="980" y="1020"/>
                </a:lnTo>
                <a:lnTo>
                  <a:pt x="974" y="1025"/>
                </a:lnTo>
                <a:lnTo>
                  <a:pt x="967" y="1033"/>
                </a:lnTo>
                <a:lnTo>
                  <a:pt x="960" y="1045"/>
                </a:lnTo>
                <a:lnTo>
                  <a:pt x="953" y="1064"/>
                </a:lnTo>
                <a:lnTo>
                  <a:pt x="982" y="1061"/>
                </a:lnTo>
                <a:lnTo>
                  <a:pt x="1017" y="1060"/>
                </a:lnTo>
                <a:lnTo>
                  <a:pt x="1057" y="1059"/>
                </a:lnTo>
                <a:lnTo>
                  <a:pt x="1102" y="1059"/>
                </a:lnTo>
                <a:lnTo>
                  <a:pt x="1152" y="1061"/>
                </a:lnTo>
                <a:lnTo>
                  <a:pt x="1203" y="1065"/>
                </a:lnTo>
                <a:lnTo>
                  <a:pt x="1257" y="1070"/>
                </a:lnTo>
                <a:lnTo>
                  <a:pt x="1310" y="1078"/>
                </a:lnTo>
                <a:lnTo>
                  <a:pt x="1363" y="1090"/>
                </a:lnTo>
                <a:lnTo>
                  <a:pt x="1376" y="1096"/>
                </a:lnTo>
                <a:lnTo>
                  <a:pt x="1385" y="1106"/>
                </a:lnTo>
                <a:lnTo>
                  <a:pt x="1391" y="1120"/>
                </a:lnTo>
                <a:lnTo>
                  <a:pt x="1392" y="1135"/>
                </a:lnTo>
                <a:lnTo>
                  <a:pt x="1388" y="1148"/>
                </a:lnTo>
                <a:lnTo>
                  <a:pt x="1380" y="1160"/>
                </a:lnTo>
                <a:lnTo>
                  <a:pt x="1367" y="1167"/>
                </a:lnTo>
                <a:lnTo>
                  <a:pt x="1352" y="1169"/>
                </a:lnTo>
                <a:lnTo>
                  <a:pt x="1349" y="1170"/>
                </a:lnTo>
                <a:lnTo>
                  <a:pt x="1341" y="1172"/>
                </a:lnTo>
                <a:lnTo>
                  <a:pt x="1330" y="1178"/>
                </a:lnTo>
                <a:lnTo>
                  <a:pt x="1316" y="1189"/>
                </a:lnTo>
                <a:lnTo>
                  <a:pt x="1300" y="1207"/>
                </a:lnTo>
                <a:lnTo>
                  <a:pt x="1328" y="1215"/>
                </a:lnTo>
                <a:lnTo>
                  <a:pt x="1363" y="1225"/>
                </a:lnTo>
                <a:lnTo>
                  <a:pt x="1401" y="1237"/>
                </a:lnTo>
                <a:lnTo>
                  <a:pt x="1442" y="1252"/>
                </a:lnTo>
                <a:lnTo>
                  <a:pt x="1485" y="1269"/>
                </a:lnTo>
                <a:lnTo>
                  <a:pt x="1530" y="1289"/>
                </a:lnTo>
                <a:lnTo>
                  <a:pt x="1574" y="1310"/>
                </a:lnTo>
                <a:lnTo>
                  <a:pt x="1617" y="1334"/>
                </a:lnTo>
                <a:lnTo>
                  <a:pt x="1659" y="1360"/>
                </a:lnTo>
                <a:lnTo>
                  <a:pt x="1670" y="1369"/>
                </a:lnTo>
                <a:lnTo>
                  <a:pt x="1676" y="1383"/>
                </a:lnTo>
                <a:lnTo>
                  <a:pt x="1677" y="1396"/>
                </a:lnTo>
                <a:lnTo>
                  <a:pt x="1674" y="1411"/>
                </a:lnTo>
                <a:lnTo>
                  <a:pt x="1665" y="1423"/>
                </a:lnTo>
                <a:lnTo>
                  <a:pt x="1653" y="1430"/>
                </a:lnTo>
                <a:lnTo>
                  <a:pt x="1639" y="1433"/>
                </a:lnTo>
                <a:lnTo>
                  <a:pt x="1625" y="1431"/>
                </a:lnTo>
                <a:lnTo>
                  <a:pt x="1623" y="1431"/>
                </a:lnTo>
                <a:lnTo>
                  <a:pt x="1617" y="1431"/>
                </a:lnTo>
                <a:lnTo>
                  <a:pt x="1607" y="1431"/>
                </a:lnTo>
                <a:lnTo>
                  <a:pt x="1595" y="1434"/>
                </a:lnTo>
                <a:lnTo>
                  <a:pt x="1580" y="1440"/>
                </a:lnTo>
                <a:lnTo>
                  <a:pt x="1563" y="1450"/>
                </a:lnTo>
                <a:lnTo>
                  <a:pt x="1576" y="1471"/>
                </a:lnTo>
                <a:lnTo>
                  <a:pt x="1591" y="1497"/>
                </a:lnTo>
                <a:lnTo>
                  <a:pt x="1609" y="1529"/>
                </a:lnTo>
                <a:lnTo>
                  <a:pt x="1627" y="1563"/>
                </a:lnTo>
                <a:lnTo>
                  <a:pt x="1647" y="1602"/>
                </a:lnTo>
                <a:lnTo>
                  <a:pt x="1666" y="1643"/>
                </a:lnTo>
                <a:lnTo>
                  <a:pt x="1684" y="1687"/>
                </a:lnTo>
                <a:lnTo>
                  <a:pt x="1702" y="1733"/>
                </a:lnTo>
                <a:lnTo>
                  <a:pt x="1717" y="1780"/>
                </a:lnTo>
                <a:lnTo>
                  <a:pt x="1730" y="1826"/>
                </a:lnTo>
                <a:lnTo>
                  <a:pt x="1731" y="1841"/>
                </a:lnTo>
                <a:lnTo>
                  <a:pt x="1726" y="1855"/>
                </a:lnTo>
                <a:lnTo>
                  <a:pt x="1717" y="1865"/>
                </a:lnTo>
                <a:lnTo>
                  <a:pt x="1705" y="1873"/>
                </a:lnTo>
                <a:lnTo>
                  <a:pt x="1691" y="1876"/>
                </a:lnTo>
                <a:lnTo>
                  <a:pt x="1677" y="1873"/>
                </a:lnTo>
                <a:lnTo>
                  <a:pt x="1665" y="1865"/>
                </a:lnTo>
                <a:lnTo>
                  <a:pt x="1656" y="1854"/>
                </a:lnTo>
                <a:lnTo>
                  <a:pt x="1655" y="1853"/>
                </a:lnTo>
                <a:lnTo>
                  <a:pt x="1651" y="1848"/>
                </a:lnTo>
                <a:lnTo>
                  <a:pt x="1644" y="1842"/>
                </a:lnTo>
                <a:lnTo>
                  <a:pt x="1634" y="1837"/>
                </a:lnTo>
                <a:lnTo>
                  <a:pt x="1620" y="1831"/>
                </a:lnTo>
                <a:lnTo>
                  <a:pt x="1602" y="1825"/>
                </a:lnTo>
                <a:lnTo>
                  <a:pt x="1581" y="1823"/>
                </a:lnTo>
                <a:lnTo>
                  <a:pt x="1569" y="1838"/>
                </a:lnTo>
                <a:lnTo>
                  <a:pt x="1556" y="1858"/>
                </a:lnTo>
                <a:lnTo>
                  <a:pt x="1541" y="1881"/>
                </a:lnTo>
                <a:lnTo>
                  <a:pt x="1526" y="1908"/>
                </a:lnTo>
                <a:lnTo>
                  <a:pt x="1513" y="1937"/>
                </a:lnTo>
                <a:lnTo>
                  <a:pt x="1501" y="1967"/>
                </a:lnTo>
                <a:lnTo>
                  <a:pt x="1509" y="1967"/>
                </a:lnTo>
                <a:lnTo>
                  <a:pt x="1517" y="1966"/>
                </a:lnTo>
                <a:lnTo>
                  <a:pt x="1553" y="1969"/>
                </a:lnTo>
                <a:lnTo>
                  <a:pt x="1588" y="1979"/>
                </a:lnTo>
                <a:lnTo>
                  <a:pt x="1619" y="1995"/>
                </a:lnTo>
                <a:lnTo>
                  <a:pt x="1649" y="2014"/>
                </a:lnTo>
                <a:lnTo>
                  <a:pt x="1673" y="2039"/>
                </a:lnTo>
                <a:lnTo>
                  <a:pt x="1693" y="2068"/>
                </a:lnTo>
                <a:lnTo>
                  <a:pt x="1708" y="2100"/>
                </a:lnTo>
                <a:lnTo>
                  <a:pt x="1718" y="2135"/>
                </a:lnTo>
                <a:lnTo>
                  <a:pt x="1722" y="2172"/>
                </a:lnTo>
                <a:lnTo>
                  <a:pt x="1718" y="2208"/>
                </a:lnTo>
                <a:lnTo>
                  <a:pt x="1708" y="2244"/>
                </a:lnTo>
                <a:lnTo>
                  <a:pt x="1693" y="2276"/>
                </a:lnTo>
                <a:lnTo>
                  <a:pt x="1673" y="2304"/>
                </a:lnTo>
                <a:lnTo>
                  <a:pt x="1649" y="2330"/>
                </a:lnTo>
                <a:lnTo>
                  <a:pt x="1619" y="2350"/>
                </a:lnTo>
                <a:lnTo>
                  <a:pt x="1588" y="2365"/>
                </a:lnTo>
                <a:lnTo>
                  <a:pt x="1553" y="2374"/>
                </a:lnTo>
                <a:lnTo>
                  <a:pt x="1517" y="2378"/>
                </a:lnTo>
                <a:lnTo>
                  <a:pt x="1497" y="2377"/>
                </a:lnTo>
                <a:lnTo>
                  <a:pt x="1478" y="2374"/>
                </a:lnTo>
                <a:lnTo>
                  <a:pt x="1463" y="2433"/>
                </a:lnTo>
                <a:lnTo>
                  <a:pt x="1441" y="2489"/>
                </a:lnTo>
                <a:lnTo>
                  <a:pt x="1414" y="2541"/>
                </a:lnTo>
                <a:lnTo>
                  <a:pt x="1382" y="2590"/>
                </a:lnTo>
                <a:lnTo>
                  <a:pt x="1344" y="2636"/>
                </a:lnTo>
                <a:lnTo>
                  <a:pt x="1303" y="2677"/>
                </a:lnTo>
                <a:lnTo>
                  <a:pt x="1258" y="2715"/>
                </a:lnTo>
                <a:lnTo>
                  <a:pt x="1209" y="2747"/>
                </a:lnTo>
                <a:lnTo>
                  <a:pt x="1157" y="2775"/>
                </a:lnTo>
                <a:lnTo>
                  <a:pt x="1101" y="2797"/>
                </a:lnTo>
                <a:lnTo>
                  <a:pt x="1043" y="2813"/>
                </a:lnTo>
                <a:lnTo>
                  <a:pt x="983" y="2823"/>
                </a:lnTo>
                <a:lnTo>
                  <a:pt x="922" y="2826"/>
                </a:lnTo>
                <a:lnTo>
                  <a:pt x="844" y="2826"/>
                </a:lnTo>
                <a:lnTo>
                  <a:pt x="782" y="2823"/>
                </a:lnTo>
                <a:lnTo>
                  <a:pt x="722" y="2813"/>
                </a:lnTo>
                <a:lnTo>
                  <a:pt x="664" y="2797"/>
                </a:lnTo>
                <a:lnTo>
                  <a:pt x="608" y="2775"/>
                </a:lnTo>
                <a:lnTo>
                  <a:pt x="556" y="2747"/>
                </a:lnTo>
                <a:lnTo>
                  <a:pt x="507" y="2715"/>
                </a:lnTo>
                <a:lnTo>
                  <a:pt x="461" y="2677"/>
                </a:lnTo>
                <a:lnTo>
                  <a:pt x="420" y="2636"/>
                </a:lnTo>
                <a:lnTo>
                  <a:pt x="383" y="2590"/>
                </a:lnTo>
                <a:lnTo>
                  <a:pt x="351" y="2541"/>
                </a:lnTo>
                <a:lnTo>
                  <a:pt x="324" y="2489"/>
                </a:lnTo>
                <a:lnTo>
                  <a:pt x="302" y="2433"/>
                </a:lnTo>
                <a:lnTo>
                  <a:pt x="286" y="2374"/>
                </a:lnTo>
                <a:lnTo>
                  <a:pt x="268" y="2377"/>
                </a:lnTo>
                <a:lnTo>
                  <a:pt x="249" y="2378"/>
                </a:lnTo>
                <a:lnTo>
                  <a:pt x="211" y="2374"/>
                </a:lnTo>
                <a:lnTo>
                  <a:pt x="177" y="2365"/>
                </a:lnTo>
                <a:lnTo>
                  <a:pt x="145" y="2350"/>
                </a:lnTo>
                <a:lnTo>
                  <a:pt x="117" y="2330"/>
                </a:lnTo>
                <a:lnTo>
                  <a:pt x="92" y="2304"/>
                </a:lnTo>
                <a:lnTo>
                  <a:pt x="72" y="2276"/>
                </a:lnTo>
                <a:lnTo>
                  <a:pt x="57" y="2244"/>
                </a:lnTo>
                <a:lnTo>
                  <a:pt x="47" y="2208"/>
                </a:lnTo>
                <a:lnTo>
                  <a:pt x="43" y="2172"/>
                </a:lnTo>
                <a:lnTo>
                  <a:pt x="47" y="2139"/>
                </a:lnTo>
                <a:lnTo>
                  <a:pt x="55" y="2108"/>
                </a:lnTo>
                <a:lnTo>
                  <a:pt x="66" y="2078"/>
                </a:lnTo>
                <a:lnTo>
                  <a:pt x="83" y="2052"/>
                </a:lnTo>
                <a:lnTo>
                  <a:pt x="103" y="2028"/>
                </a:lnTo>
                <a:lnTo>
                  <a:pt x="97" y="2011"/>
                </a:lnTo>
                <a:lnTo>
                  <a:pt x="89" y="1990"/>
                </a:lnTo>
                <a:lnTo>
                  <a:pt x="80" y="1964"/>
                </a:lnTo>
                <a:lnTo>
                  <a:pt x="69" y="1933"/>
                </a:lnTo>
                <a:lnTo>
                  <a:pt x="59" y="1900"/>
                </a:lnTo>
                <a:lnTo>
                  <a:pt x="49" y="1864"/>
                </a:lnTo>
                <a:lnTo>
                  <a:pt x="38" y="1825"/>
                </a:lnTo>
                <a:lnTo>
                  <a:pt x="27" y="1785"/>
                </a:lnTo>
                <a:lnTo>
                  <a:pt x="19" y="1745"/>
                </a:lnTo>
                <a:lnTo>
                  <a:pt x="11" y="1704"/>
                </a:lnTo>
                <a:lnTo>
                  <a:pt x="6" y="1663"/>
                </a:lnTo>
                <a:lnTo>
                  <a:pt x="1" y="1623"/>
                </a:lnTo>
                <a:lnTo>
                  <a:pt x="0" y="1585"/>
                </a:lnTo>
                <a:lnTo>
                  <a:pt x="2" y="1570"/>
                </a:lnTo>
                <a:lnTo>
                  <a:pt x="10" y="1559"/>
                </a:lnTo>
                <a:lnTo>
                  <a:pt x="20" y="1550"/>
                </a:lnTo>
                <a:lnTo>
                  <a:pt x="34" y="1545"/>
                </a:lnTo>
                <a:lnTo>
                  <a:pt x="49" y="1546"/>
                </a:lnTo>
                <a:lnTo>
                  <a:pt x="61" y="1551"/>
                </a:lnTo>
                <a:lnTo>
                  <a:pt x="72" y="1561"/>
                </a:lnTo>
                <a:lnTo>
                  <a:pt x="78" y="1574"/>
                </a:lnTo>
                <a:lnTo>
                  <a:pt x="80" y="1577"/>
                </a:lnTo>
                <a:lnTo>
                  <a:pt x="85" y="1584"/>
                </a:lnTo>
                <a:lnTo>
                  <a:pt x="94" y="1593"/>
                </a:lnTo>
                <a:lnTo>
                  <a:pt x="111" y="1603"/>
                </a:lnTo>
                <a:lnTo>
                  <a:pt x="110" y="1570"/>
                </a:lnTo>
                <a:lnTo>
                  <a:pt x="110" y="1533"/>
                </a:lnTo>
                <a:lnTo>
                  <a:pt x="113" y="1490"/>
                </a:lnTo>
                <a:lnTo>
                  <a:pt x="115" y="1444"/>
                </a:lnTo>
                <a:lnTo>
                  <a:pt x="120" y="1396"/>
                </a:lnTo>
                <a:lnTo>
                  <a:pt x="127" y="1347"/>
                </a:lnTo>
                <a:lnTo>
                  <a:pt x="138" y="1298"/>
                </a:lnTo>
                <a:lnTo>
                  <a:pt x="151" y="1250"/>
                </a:lnTo>
                <a:lnTo>
                  <a:pt x="158" y="1236"/>
                </a:lnTo>
                <a:lnTo>
                  <a:pt x="168" y="1227"/>
                </a:lnTo>
                <a:lnTo>
                  <a:pt x="182" y="1223"/>
                </a:lnTo>
                <a:lnTo>
                  <a:pt x="195" y="1223"/>
                </a:lnTo>
                <a:lnTo>
                  <a:pt x="209" y="1227"/>
                </a:lnTo>
                <a:lnTo>
                  <a:pt x="220" y="1236"/>
                </a:lnTo>
                <a:lnTo>
                  <a:pt x="227" y="1249"/>
                </a:lnTo>
                <a:lnTo>
                  <a:pt x="228" y="1264"/>
                </a:lnTo>
                <a:lnTo>
                  <a:pt x="230" y="1266"/>
                </a:lnTo>
                <a:lnTo>
                  <a:pt x="232" y="1272"/>
                </a:lnTo>
                <a:lnTo>
                  <a:pt x="236" y="1281"/>
                </a:lnTo>
                <a:lnTo>
                  <a:pt x="244" y="1293"/>
                </a:lnTo>
                <a:lnTo>
                  <a:pt x="258" y="1307"/>
                </a:lnTo>
                <a:lnTo>
                  <a:pt x="277" y="1322"/>
                </a:lnTo>
                <a:lnTo>
                  <a:pt x="290" y="1299"/>
                </a:lnTo>
                <a:lnTo>
                  <a:pt x="305" y="1272"/>
                </a:lnTo>
                <a:lnTo>
                  <a:pt x="322" y="1241"/>
                </a:lnTo>
                <a:lnTo>
                  <a:pt x="342" y="1208"/>
                </a:lnTo>
                <a:lnTo>
                  <a:pt x="365" y="1172"/>
                </a:lnTo>
                <a:lnTo>
                  <a:pt x="390" y="1135"/>
                </a:lnTo>
                <a:lnTo>
                  <a:pt x="417" y="1098"/>
                </a:lnTo>
                <a:lnTo>
                  <a:pt x="445" y="1060"/>
                </a:lnTo>
                <a:lnTo>
                  <a:pt x="476" y="1025"/>
                </a:lnTo>
                <a:lnTo>
                  <a:pt x="509" y="990"/>
                </a:lnTo>
                <a:lnTo>
                  <a:pt x="520" y="982"/>
                </a:lnTo>
                <a:lnTo>
                  <a:pt x="535" y="979"/>
                </a:lnTo>
                <a:lnTo>
                  <a:pt x="549" y="981"/>
                </a:lnTo>
                <a:lnTo>
                  <a:pt x="561" y="988"/>
                </a:lnTo>
                <a:lnTo>
                  <a:pt x="572" y="1000"/>
                </a:lnTo>
                <a:lnTo>
                  <a:pt x="576" y="1012"/>
                </a:lnTo>
                <a:lnTo>
                  <a:pt x="576" y="1027"/>
                </a:lnTo>
                <a:lnTo>
                  <a:pt x="570" y="1041"/>
                </a:lnTo>
                <a:lnTo>
                  <a:pt x="569" y="1043"/>
                </a:lnTo>
                <a:lnTo>
                  <a:pt x="568" y="1048"/>
                </a:lnTo>
                <a:lnTo>
                  <a:pt x="567" y="1057"/>
                </a:lnTo>
                <a:lnTo>
                  <a:pt x="567" y="1069"/>
                </a:lnTo>
                <a:lnTo>
                  <a:pt x="569" y="1085"/>
                </a:lnTo>
                <a:lnTo>
                  <a:pt x="575" y="1105"/>
                </a:lnTo>
                <a:lnTo>
                  <a:pt x="594" y="1093"/>
                </a:lnTo>
                <a:lnTo>
                  <a:pt x="617" y="1080"/>
                </a:lnTo>
                <a:lnTo>
                  <a:pt x="644" y="1065"/>
                </a:lnTo>
                <a:lnTo>
                  <a:pt x="676" y="1049"/>
                </a:lnTo>
                <a:lnTo>
                  <a:pt x="710" y="1032"/>
                </a:lnTo>
                <a:lnTo>
                  <a:pt x="747" y="1014"/>
                </a:lnTo>
                <a:lnTo>
                  <a:pt x="786" y="997"/>
                </a:lnTo>
                <a:lnTo>
                  <a:pt x="827" y="981"/>
                </a:lnTo>
                <a:lnTo>
                  <a:pt x="869" y="966"/>
                </a:lnTo>
                <a:lnTo>
                  <a:pt x="913" y="954"/>
                </a:lnTo>
                <a:lnTo>
                  <a:pt x="956" y="944"/>
                </a:lnTo>
                <a:lnTo>
                  <a:pt x="969" y="942"/>
                </a:lnTo>
                <a:close/>
                <a:moveTo>
                  <a:pt x="1828" y="80"/>
                </a:moveTo>
                <a:lnTo>
                  <a:pt x="1783" y="84"/>
                </a:lnTo>
                <a:lnTo>
                  <a:pt x="1739" y="94"/>
                </a:lnTo>
                <a:lnTo>
                  <a:pt x="1697" y="110"/>
                </a:lnTo>
                <a:lnTo>
                  <a:pt x="1658" y="132"/>
                </a:lnTo>
                <a:lnTo>
                  <a:pt x="1624" y="159"/>
                </a:lnTo>
                <a:lnTo>
                  <a:pt x="1593" y="190"/>
                </a:lnTo>
                <a:lnTo>
                  <a:pt x="1567" y="225"/>
                </a:lnTo>
                <a:lnTo>
                  <a:pt x="1545" y="264"/>
                </a:lnTo>
                <a:lnTo>
                  <a:pt x="1530" y="307"/>
                </a:lnTo>
                <a:lnTo>
                  <a:pt x="1519" y="351"/>
                </a:lnTo>
                <a:lnTo>
                  <a:pt x="1516" y="397"/>
                </a:lnTo>
                <a:lnTo>
                  <a:pt x="1519" y="437"/>
                </a:lnTo>
                <a:lnTo>
                  <a:pt x="1526" y="477"/>
                </a:lnTo>
                <a:lnTo>
                  <a:pt x="1539" y="515"/>
                </a:lnTo>
                <a:lnTo>
                  <a:pt x="1556" y="551"/>
                </a:lnTo>
                <a:lnTo>
                  <a:pt x="1557" y="555"/>
                </a:lnTo>
                <a:lnTo>
                  <a:pt x="1561" y="563"/>
                </a:lnTo>
                <a:lnTo>
                  <a:pt x="1567" y="574"/>
                </a:lnTo>
                <a:lnTo>
                  <a:pt x="1575" y="589"/>
                </a:lnTo>
                <a:lnTo>
                  <a:pt x="1584" y="605"/>
                </a:lnTo>
                <a:lnTo>
                  <a:pt x="1594" y="621"/>
                </a:lnTo>
                <a:lnTo>
                  <a:pt x="1606" y="637"/>
                </a:lnTo>
                <a:lnTo>
                  <a:pt x="1617" y="653"/>
                </a:lnTo>
                <a:lnTo>
                  <a:pt x="1640" y="680"/>
                </a:lnTo>
                <a:lnTo>
                  <a:pt x="1657" y="706"/>
                </a:lnTo>
                <a:lnTo>
                  <a:pt x="1670" y="727"/>
                </a:lnTo>
                <a:lnTo>
                  <a:pt x="1680" y="748"/>
                </a:lnTo>
                <a:lnTo>
                  <a:pt x="1685" y="767"/>
                </a:lnTo>
                <a:lnTo>
                  <a:pt x="1688" y="785"/>
                </a:lnTo>
                <a:lnTo>
                  <a:pt x="1688" y="877"/>
                </a:lnTo>
                <a:lnTo>
                  <a:pt x="1690" y="890"/>
                </a:lnTo>
                <a:lnTo>
                  <a:pt x="1697" y="899"/>
                </a:lnTo>
                <a:lnTo>
                  <a:pt x="1706" y="906"/>
                </a:lnTo>
                <a:lnTo>
                  <a:pt x="1718" y="908"/>
                </a:lnTo>
                <a:lnTo>
                  <a:pt x="1939" y="908"/>
                </a:lnTo>
                <a:lnTo>
                  <a:pt x="1951" y="906"/>
                </a:lnTo>
                <a:lnTo>
                  <a:pt x="1961" y="899"/>
                </a:lnTo>
                <a:lnTo>
                  <a:pt x="1967" y="890"/>
                </a:lnTo>
                <a:lnTo>
                  <a:pt x="1969" y="877"/>
                </a:lnTo>
                <a:lnTo>
                  <a:pt x="1969" y="785"/>
                </a:lnTo>
                <a:lnTo>
                  <a:pt x="1972" y="767"/>
                </a:lnTo>
                <a:lnTo>
                  <a:pt x="1977" y="748"/>
                </a:lnTo>
                <a:lnTo>
                  <a:pt x="1986" y="727"/>
                </a:lnTo>
                <a:lnTo>
                  <a:pt x="2000" y="706"/>
                </a:lnTo>
                <a:lnTo>
                  <a:pt x="2017" y="680"/>
                </a:lnTo>
                <a:lnTo>
                  <a:pt x="2040" y="653"/>
                </a:lnTo>
                <a:lnTo>
                  <a:pt x="2051" y="637"/>
                </a:lnTo>
                <a:lnTo>
                  <a:pt x="2063" y="621"/>
                </a:lnTo>
                <a:lnTo>
                  <a:pt x="2073" y="605"/>
                </a:lnTo>
                <a:lnTo>
                  <a:pt x="2082" y="589"/>
                </a:lnTo>
                <a:lnTo>
                  <a:pt x="2090" y="575"/>
                </a:lnTo>
                <a:lnTo>
                  <a:pt x="2095" y="564"/>
                </a:lnTo>
                <a:lnTo>
                  <a:pt x="2099" y="556"/>
                </a:lnTo>
                <a:lnTo>
                  <a:pt x="2100" y="554"/>
                </a:lnTo>
                <a:lnTo>
                  <a:pt x="2118" y="516"/>
                </a:lnTo>
                <a:lnTo>
                  <a:pt x="2131" y="477"/>
                </a:lnTo>
                <a:lnTo>
                  <a:pt x="2139" y="437"/>
                </a:lnTo>
                <a:lnTo>
                  <a:pt x="2141" y="397"/>
                </a:lnTo>
                <a:lnTo>
                  <a:pt x="2138" y="351"/>
                </a:lnTo>
                <a:lnTo>
                  <a:pt x="2127" y="307"/>
                </a:lnTo>
                <a:lnTo>
                  <a:pt x="2111" y="264"/>
                </a:lnTo>
                <a:lnTo>
                  <a:pt x="2091" y="225"/>
                </a:lnTo>
                <a:lnTo>
                  <a:pt x="2065" y="190"/>
                </a:lnTo>
                <a:lnTo>
                  <a:pt x="2033" y="159"/>
                </a:lnTo>
                <a:lnTo>
                  <a:pt x="1999" y="132"/>
                </a:lnTo>
                <a:lnTo>
                  <a:pt x="1960" y="110"/>
                </a:lnTo>
                <a:lnTo>
                  <a:pt x="1919" y="94"/>
                </a:lnTo>
                <a:lnTo>
                  <a:pt x="1874" y="84"/>
                </a:lnTo>
                <a:lnTo>
                  <a:pt x="1828" y="80"/>
                </a:lnTo>
                <a:close/>
                <a:moveTo>
                  <a:pt x="1825" y="0"/>
                </a:moveTo>
                <a:lnTo>
                  <a:pt x="1832" y="0"/>
                </a:lnTo>
                <a:lnTo>
                  <a:pt x="1834" y="0"/>
                </a:lnTo>
                <a:lnTo>
                  <a:pt x="1886" y="5"/>
                </a:lnTo>
                <a:lnTo>
                  <a:pt x="1935" y="15"/>
                </a:lnTo>
                <a:lnTo>
                  <a:pt x="1982" y="32"/>
                </a:lnTo>
                <a:lnTo>
                  <a:pt x="2026" y="55"/>
                </a:lnTo>
                <a:lnTo>
                  <a:pt x="2067" y="82"/>
                </a:lnTo>
                <a:lnTo>
                  <a:pt x="2103" y="116"/>
                </a:lnTo>
                <a:lnTo>
                  <a:pt x="2136" y="152"/>
                </a:lnTo>
                <a:lnTo>
                  <a:pt x="2164" y="193"/>
                </a:lnTo>
                <a:lnTo>
                  <a:pt x="2186" y="237"/>
                </a:lnTo>
                <a:lnTo>
                  <a:pt x="2203" y="284"/>
                </a:lnTo>
                <a:lnTo>
                  <a:pt x="2215" y="334"/>
                </a:lnTo>
                <a:lnTo>
                  <a:pt x="2286" y="361"/>
                </a:lnTo>
                <a:lnTo>
                  <a:pt x="2355" y="392"/>
                </a:lnTo>
                <a:lnTo>
                  <a:pt x="2422" y="428"/>
                </a:lnTo>
                <a:lnTo>
                  <a:pt x="2486" y="468"/>
                </a:lnTo>
                <a:lnTo>
                  <a:pt x="2510" y="384"/>
                </a:lnTo>
                <a:lnTo>
                  <a:pt x="2653" y="655"/>
                </a:lnTo>
                <a:lnTo>
                  <a:pt x="2361" y="568"/>
                </a:lnTo>
                <a:lnTo>
                  <a:pt x="2435" y="530"/>
                </a:lnTo>
                <a:lnTo>
                  <a:pt x="2366" y="488"/>
                </a:lnTo>
                <a:lnTo>
                  <a:pt x="2293" y="452"/>
                </a:lnTo>
                <a:lnTo>
                  <a:pt x="2219" y="421"/>
                </a:lnTo>
                <a:lnTo>
                  <a:pt x="2215" y="464"/>
                </a:lnTo>
                <a:lnTo>
                  <a:pt x="2205" y="508"/>
                </a:lnTo>
                <a:lnTo>
                  <a:pt x="2191" y="550"/>
                </a:lnTo>
                <a:lnTo>
                  <a:pt x="2172" y="590"/>
                </a:lnTo>
                <a:lnTo>
                  <a:pt x="2170" y="592"/>
                </a:lnTo>
                <a:lnTo>
                  <a:pt x="2167" y="599"/>
                </a:lnTo>
                <a:lnTo>
                  <a:pt x="2161" y="610"/>
                </a:lnTo>
                <a:lnTo>
                  <a:pt x="2155" y="622"/>
                </a:lnTo>
                <a:lnTo>
                  <a:pt x="2145" y="638"/>
                </a:lnTo>
                <a:lnTo>
                  <a:pt x="2136" y="654"/>
                </a:lnTo>
                <a:lnTo>
                  <a:pt x="2125" y="671"/>
                </a:lnTo>
                <a:lnTo>
                  <a:pt x="2114" y="689"/>
                </a:lnTo>
                <a:lnTo>
                  <a:pt x="2101" y="705"/>
                </a:lnTo>
                <a:lnTo>
                  <a:pt x="2084" y="725"/>
                </a:lnTo>
                <a:lnTo>
                  <a:pt x="2072" y="742"/>
                </a:lnTo>
                <a:lnTo>
                  <a:pt x="2063" y="756"/>
                </a:lnTo>
                <a:lnTo>
                  <a:pt x="2057" y="766"/>
                </a:lnTo>
                <a:lnTo>
                  <a:pt x="2052" y="774"/>
                </a:lnTo>
                <a:lnTo>
                  <a:pt x="2051" y="780"/>
                </a:lnTo>
                <a:lnTo>
                  <a:pt x="2050" y="783"/>
                </a:lnTo>
                <a:lnTo>
                  <a:pt x="2050" y="785"/>
                </a:lnTo>
                <a:lnTo>
                  <a:pt x="2050" y="877"/>
                </a:lnTo>
                <a:lnTo>
                  <a:pt x="2047" y="904"/>
                </a:lnTo>
                <a:lnTo>
                  <a:pt x="2039" y="926"/>
                </a:lnTo>
                <a:lnTo>
                  <a:pt x="2025" y="947"/>
                </a:lnTo>
                <a:lnTo>
                  <a:pt x="2008" y="964"/>
                </a:lnTo>
                <a:lnTo>
                  <a:pt x="1988" y="978"/>
                </a:lnTo>
                <a:lnTo>
                  <a:pt x="1965" y="986"/>
                </a:lnTo>
                <a:lnTo>
                  <a:pt x="1939" y="989"/>
                </a:lnTo>
                <a:lnTo>
                  <a:pt x="1718" y="989"/>
                </a:lnTo>
                <a:lnTo>
                  <a:pt x="1693" y="986"/>
                </a:lnTo>
                <a:lnTo>
                  <a:pt x="1669" y="978"/>
                </a:lnTo>
                <a:lnTo>
                  <a:pt x="1649" y="964"/>
                </a:lnTo>
                <a:lnTo>
                  <a:pt x="1632" y="947"/>
                </a:lnTo>
                <a:lnTo>
                  <a:pt x="1619" y="926"/>
                </a:lnTo>
                <a:lnTo>
                  <a:pt x="1610" y="904"/>
                </a:lnTo>
                <a:lnTo>
                  <a:pt x="1608" y="877"/>
                </a:lnTo>
                <a:lnTo>
                  <a:pt x="1608" y="785"/>
                </a:lnTo>
                <a:lnTo>
                  <a:pt x="1608" y="783"/>
                </a:lnTo>
                <a:lnTo>
                  <a:pt x="1607" y="780"/>
                </a:lnTo>
                <a:lnTo>
                  <a:pt x="1605" y="774"/>
                </a:lnTo>
                <a:lnTo>
                  <a:pt x="1601" y="766"/>
                </a:lnTo>
                <a:lnTo>
                  <a:pt x="1594" y="755"/>
                </a:lnTo>
                <a:lnTo>
                  <a:pt x="1585" y="742"/>
                </a:lnTo>
                <a:lnTo>
                  <a:pt x="1573" y="725"/>
                </a:lnTo>
                <a:lnTo>
                  <a:pt x="1557" y="705"/>
                </a:lnTo>
                <a:lnTo>
                  <a:pt x="1542" y="686"/>
                </a:lnTo>
                <a:lnTo>
                  <a:pt x="1530" y="667"/>
                </a:lnTo>
                <a:lnTo>
                  <a:pt x="1517" y="648"/>
                </a:lnTo>
                <a:lnTo>
                  <a:pt x="1507" y="630"/>
                </a:lnTo>
                <a:lnTo>
                  <a:pt x="1498" y="614"/>
                </a:lnTo>
                <a:lnTo>
                  <a:pt x="1491" y="600"/>
                </a:lnTo>
                <a:lnTo>
                  <a:pt x="1486" y="591"/>
                </a:lnTo>
                <a:lnTo>
                  <a:pt x="1484" y="588"/>
                </a:lnTo>
                <a:lnTo>
                  <a:pt x="1466" y="547"/>
                </a:lnTo>
                <a:lnTo>
                  <a:pt x="1451" y="503"/>
                </a:lnTo>
                <a:lnTo>
                  <a:pt x="1442" y="459"/>
                </a:lnTo>
                <a:lnTo>
                  <a:pt x="1438" y="413"/>
                </a:lnTo>
                <a:lnTo>
                  <a:pt x="1375" y="437"/>
                </a:lnTo>
                <a:lnTo>
                  <a:pt x="1315" y="464"/>
                </a:lnTo>
                <a:lnTo>
                  <a:pt x="1256" y="495"/>
                </a:lnTo>
                <a:lnTo>
                  <a:pt x="1199" y="530"/>
                </a:lnTo>
                <a:lnTo>
                  <a:pt x="1273" y="570"/>
                </a:lnTo>
                <a:lnTo>
                  <a:pt x="981" y="655"/>
                </a:lnTo>
                <a:lnTo>
                  <a:pt x="1124" y="384"/>
                </a:lnTo>
                <a:lnTo>
                  <a:pt x="1148" y="468"/>
                </a:lnTo>
                <a:lnTo>
                  <a:pt x="1218" y="424"/>
                </a:lnTo>
                <a:lnTo>
                  <a:pt x="1291" y="387"/>
                </a:lnTo>
                <a:lnTo>
                  <a:pt x="1366" y="353"/>
                </a:lnTo>
                <a:lnTo>
                  <a:pt x="1443" y="325"/>
                </a:lnTo>
                <a:lnTo>
                  <a:pt x="1456" y="277"/>
                </a:lnTo>
                <a:lnTo>
                  <a:pt x="1473" y="231"/>
                </a:lnTo>
                <a:lnTo>
                  <a:pt x="1497" y="188"/>
                </a:lnTo>
                <a:lnTo>
                  <a:pt x="1524" y="148"/>
                </a:lnTo>
                <a:lnTo>
                  <a:pt x="1557" y="112"/>
                </a:lnTo>
                <a:lnTo>
                  <a:pt x="1593" y="80"/>
                </a:lnTo>
                <a:lnTo>
                  <a:pt x="1633" y="54"/>
                </a:lnTo>
                <a:lnTo>
                  <a:pt x="1677" y="31"/>
                </a:lnTo>
                <a:lnTo>
                  <a:pt x="1723" y="15"/>
                </a:lnTo>
                <a:lnTo>
                  <a:pt x="1772" y="5"/>
                </a:lnTo>
                <a:lnTo>
                  <a:pt x="1823" y="0"/>
                </a:lnTo>
                <a:lnTo>
                  <a:pt x="1825"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2" name="Text Placeholder 2"/>
          <p:cNvSpPr>
            <a:spLocks noGrp="1"/>
          </p:cNvSpPr>
          <p:nvPr>
            <p:ph type="body" sz="quarter" idx="13"/>
          </p:nvPr>
        </p:nvSpPr>
        <p:spPr>
          <a:xfrm>
            <a:off x="2751438" y="2456788"/>
            <a:ext cx="5554362" cy="2198267"/>
          </a:xfrm>
        </p:spPr>
        <p:txBody>
          <a:bodyPr lIns="0" tIns="0" rIns="0" bIns="0"/>
          <a:lstStyle>
            <a:lvl1pPr marL="0" indent="0" algn="l">
              <a:lnSpc>
                <a:spcPct val="100000"/>
              </a:lnSpc>
              <a:buFontTx/>
              <a:buNone/>
              <a:defRPr>
                <a:solidFill>
                  <a:schemeClr val="tx1"/>
                </a:solidFill>
              </a:defRPr>
            </a:lvl1pPr>
          </a:lstStyle>
          <a:p>
            <a:pPr lvl="0" indent="0" algn="l"/>
            <a:r>
              <a:rPr lang="en-US"/>
              <a:t>Click to edit Master text styles</a:t>
            </a:r>
          </a:p>
        </p:txBody>
      </p:sp>
    </p:spTree>
    <p:extLst>
      <p:ext uri="{BB962C8B-B14F-4D97-AF65-F5344CB8AC3E}">
        <p14:creationId xmlns:p14="http://schemas.microsoft.com/office/powerpoint/2010/main" val="135417014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Organizer Layout">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3" name="Slide Number Placeholder 2"/>
          <p:cNvSpPr>
            <a:spLocks noGrp="1"/>
          </p:cNvSpPr>
          <p:nvPr>
            <p:ph type="sldNum" sz="quarter" idx="10"/>
          </p:nvPr>
        </p:nvSpPr>
        <p:spPr/>
        <p:txBody>
          <a:bodyPr/>
          <a:lstStyle/>
          <a:p>
            <a:fld id="{76090CF2-2DA9-487A-9ADE-16DAFD1A7E24}" type="slidenum">
              <a:rPr lang="en-US" smtClean="0"/>
              <a:t>‹#›</a:t>
            </a:fld>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5" name="Group 4"/>
          <p:cNvGrpSpPr/>
          <p:nvPr/>
        </p:nvGrpSpPr>
        <p:grpSpPr>
          <a:xfrm>
            <a:off x="8427835" y="4765184"/>
            <a:ext cx="526892" cy="220528"/>
            <a:chOff x="6145213" y="4384676"/>
            <a:chExt cx="1582738" cy="649287"/>
          </a:xfrm>
          <a:solidFill>
            <a:schemeClr val="bg1"/>
          </a:solidFill>
        </p:grpSpPr>
        <p:sp>
          <p:nvSpPr>
            <p:cNvPr id="6"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7"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8"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9"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0"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13" name="Title 1"/>
          <p:cNvSpPr txBox="1">
            <a:spLocks/>
          </p:cNvSpPr>
          <p:nvPr/>
        </p:nvSpPr>
        <p:spPr>
          <a:xfrm>
            <a:off x="0" y="237682"/>
            <a:ext cx="9144000" cy="584775"/>
          </a:xfrm>
          <a:prstGeom prst="rect">
            <a:avLst/>
          </a:prstGeom>
        </p:spPr>
        <p:txBody>
          <a:bodyPr vert="horz" wrap="square" lIns="0" tIns="0" rIns="0" bIns="0" rtlCol="0" anchor="b" anchorCtr="0">
            <a:spAutoFit/>
          </a:bodyPr>
          <a:lstStyle>
            <a:lvl1pPr algn="ctr" defTabSz="182880" rtl="0" eaLnBrk="1" latinLnBrk="0" hangingPunct="1">
              <a:lnSpc>
                <a:spcPct val="100000"/>
              </a:lnSpc>
              <a:spcBef>
                <a:spcPct val="0"/>
              </a:spcBef>
              <a:buNone/>
              <a:defRPr lang="en-US" sz="3200" b="0" i="0" u="none" kern="1200" cap="none" baseline="0">
                <a:solidFill>
                  <a:schemeClr val="bg1"/>
                </a:solidFill>
                <a:latin typeface="+mj-lt"/>
                <a:ea typeface="+mj-ea"/>
                <a:cs typeface="+mj-cs"/>
              </a:defRPr>
            </a:lvl1pPr>
          </a:lstStyle>
          <a:p>
            <a:r>
              <a:rPr lang="en-US"/>
              <a:t>Click to add Chapter #: Title of Chapter</a:t>
            </a:r>
            <a:endParaRPr lang="en-US" dirty="0"/>
          </a:p>
        </p:txBody>
      </p:sp>
      <p:graphicFrame>
        <p:nvGraphicFramePr>
          <p:cNvPr id="14" name="Table 13"/>
          <p:cNvGraphicFramePr>
            <a:graphicFrameLocks noGrp="1"/>
          </p:cNvGraphicFramePr>
          <p:nvPr>
            <p:extLst>
              <p:ext uri="{D42A27DB-BD31-4B8C-83A1-F6EECF244321}">
                <p14:modId xmlns:p14="http://schemas.microsoft.com/office/powerpoint/2010/main" val="1029370761"/>
              </p:ext>
            </p:extLst>
          </p:nvPr>
        </p:nvGraphicFramePr>
        <p:xfrm>
          <a:off x="1524000" y="1001235"/>
          <a:ext cx="6096000" cy="3486944"/>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4358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4"/>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5"/>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6"/>
                  </a:ext>
                </a:extLst>
              </a:tr>
              <a:tr h="435868">
                <a:tc>
                  <a:txBody>
                    <a:bodyPr/>
                    <a:lstStyle/>
                    <a:p>
                      <a:endParaRPr lang="en-US" dirty="0">
                        <a:solidFill>
                          <a:schemeClr val="bg1"/>
                        </a:solidFill>
                      </a:endParaRPr>
                    </a:p>
                  </a:txBody>
                  <a:tcP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0688486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Organizer">
    <p:bg>
      <p:bgPr>
        <a:gradFill>
          <a:gsLst>
            <a:gs pos="0">
              <a:srgbClr val="00517E"/>
            </a:gs>
            <a:gs pos="100000">
              <a:srgbClr val="04304B"/>
            </a:gs>
          </a:gsLst>
          <a:path path="circle">
            <a:fillToRect l="50000" t="50000" r="50000" b="50000"/>
          </a:path>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37682"/>
            <a:ext cx="9144000" cy="584775"/>
          </a:xfrm>
        </p:spPr>
        <p:txBody>
          <a:bodyPr anchor="b" anchorCtr="0">
            <a:spAutoFit/>
          </a:bodyPr>
          <a:lstStyle>
            <a:lvl1pPr algn="ctr">
              <a:defRPr sz="3200" baseline="0">
                <a:solidFill>
                  <a:schemeClr val="bg1"/>
                </a:solidFill>
                <a:latin typeface="+mj-lt"/>
              </a:defRPr>
            </a:lvl1pPr>
          </a:lstStyle>
          <a:p>
            <a:r>
              <a:rPr lang="en-US" dirty="0"/>
              <a:t>Click to add Chapter #: Title of Chapter</a:t>
            </a:r>
          </a:p>
        </p:txBody>
      </p:sp>
      <p:sp>
        <p:nvSpPr>
          <p:cNvPr id="5" name="Slide Number Placeholder 3"/>
          <p:cNvSpPr>
            <a:spLocks noGrp="1"/>
          </p:cNvSpPr>
          <p:nvPr>
            <p:ph type="sldNum" sz="quarter" idx="12"/>
          </p:nvPr>
        </p:nvSpPr>
        <p:spPr/>
        <p:txBody>
          <a:bodyPr/>
          <a:lstStyle>
            <a:lvl1pPr>
              <a:defRPr>
                <a:solidFill>
                  <a:schemeClr val="bg1">
                    <a:lumMod val="85000"/>
                  </a:schemeClr>
                </a:solidFill>
              </a:defRPr>
            </a:lvl1pPr>
          </a:lstStyle>
          <a:p>
            <a:fld id="{4976208B-6111-490B-8CEC-FFB249DB2100}" type="slidenum">
              <a:rPr lang="en-US" smtClean="0"/>
              <a:pPr/>
              <a:t>‹#›</a:t>
            </a:fld>
            <a:endParaRPr lang="en-US" dirty="0"/>
          </a:p>
        </p:txBody>
      </p:sp>
      <p:sp>
        <p:nvSpPr>
          <p:cNvPr id="10"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13"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noProof="0" dirty="0">
                <a:ln>
                  <a:noFill/>
                </a:ln>
                <a:solidFill>
                  <a:srgbClr val="08649C"/>
                </a:solidFill>
                <a:effectLst/>
                <a:uLnTx/>
                <a:uFillTx/>
                <a:latin typeface="+mn-lt"/>
                <a:ea typeface="Calibri" charset="0"/>
                <a:cs typeface="Arial" panose="020B0604020202020204" pitchFamily="34" charset="0"/>
              </a:rPr>
              <a:t>Copyright © SAS Institute Inc. All rights reserved.</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95300" y="1933575"/>
            <a:ext cx="2111297" cy="1101684"/>
          </a:xfrm>
          <a:prstGeom prst="rect">
            <a:avLst/>
          </a:prstGeom>
          <a:scene3d>
            <a:camera prst="orthographicFront">
              <a:rot lat="0" lon="0" rev="5400000"/>
            </a:camera>
            <a:lightRig rig="threePt" dir="t"/>
          </a:scene3d>
        </p:spPr>
      </p:pic>
      <p:grpSp>
        <p:nvGrpSpPr>
          <p:cNvPr id="8" name="Group 7"/>
          <p:cNvGrpSpPr/>
          <p:nvPr userDrawn="1"/>
        </p:nvGrpSpPr>
        <p:grpSpPr>
          <a:xfrm>
            <a:off x="8427835" y="4765184"/>
            <a:ext cx="526892" cy="220528"/>
            <a:chOff x="6145213" y="4384676"/>
            <a:chExt cx="1582738" cy="649287"/>
          </a:xfrm>
          <a:solidFill>
            <a:schemeClr val="bg1"/>
          </a:solidFill>
        </p:grpSpPr>
        <p:sp>
          <p:nvSpPr>
            <p:cNvPr id="11"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7"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270130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53C3"/>
                </a:solidFill>
              </a:defRPr>
            </a:lvl1pPr>
          </a:lstStyle>
          <a:p>
            <a:r>
              <a:rPr lang="en-US" dirty="0"/>
              <a:t>Click to edit Master title style</a:t>
            </a:r>
          </a:p>
        </p:txBody>
      </p:sp>
      <p:sp>
        <p:nvSpPr>
          <p:cNvPr id="3" name="Content Placeholder 2"/>
          <p:cNvSpPr>
            <a:spLocks noGrp="1"/>
          </p:cNvSpPr>
          <p:nvPr>
            <p:ph idx="1"/>
          </p:nvPr>
        </p:nvSpPr>
        <p:spPr/>
        <p:txBody>
          <a:bodyPr/>
          <a:lstStyle>
            <a:lvl1pPr marL="0" indent="0">
              <a:defRPr/>
            </a:lvl1pPr>
            <a:lvl2pPr>
              <a:buClr>
                <a:srgbClr val="0053C3"/>
              </a:buClr>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10"/>
          </p:nvPr>
        </p:nvSpPr>
        <p:spPr/>
        <p:txBody>
          <a:bodyPr/>
          <a:lstStyle>
            <a:lvl1pPr>
              <a:defRPr/>
            </a:lvl1pPr>
          </a:lstStyle>
          <a:p>
            <a:pPr>
              <a:defRPr/>
            </a:pPr>
            <a:fld id="{72A318EB-9B1F-4E2B-84AF-BC523BD60FC0}" type="slidenum">
              <a:rPr lang="en-US" altLang="en-US"/>
              <a:pPr>
                <a:defRPr/>
              </a:pPr>
              <a:t>‹#›</a:t>
            </a:fld>
            <a:endParaRPr lang="en-US" altLang="en-US" dirty="0">
              <a:latin typeface="Times New Roman" panose="02020603050405020304" pitchFamily="18" charset="0"/>
            </a:endParaRPr>
          </a:p>
        </p:txBody>
      </p:sp>
    </p:spTree>
    <p:extLst>
      <p:ext uri="{BB962C8B-B14F-4D97-AF65-F5344CB8AC3E}">
        <p14:creationId xmlns:p14="http://schemas.microsoft.com/office/powerpoint/2010/main" val="263623637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White Background">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6364" y="192024"/>
            <a:ext cx="7891272" cy="457200"/>
          </a:xfrm>
        </p:spPr>
        <p:txBody>
          <a:bodyPr anchor="t" anchorCtr="0">
            <a:noAutofit/>
          </a:bodyPr>
          <a:lstStyle>
            <a:lvl1pPr algn="ctr">
              <a:defRPr baseline="0">
                <a:solidFill>
                  <a:schemeClr val="tx2"/>
                </a:solidFill>
              </a:defRPr>
            </a:lvl1pPr>
          </a:lstStyle>
          <a:p>
            <a:r>
              <a:rPr lang="en-US" dirty="0"/>
              <a:t>Click to Edit Title</a:t>
            </a:r>
          </a:p>
        </p:txBody>
      </p:sp>
      <p:sp>
        <p:nvSpPr>
          <p:cNvPr id="4" name="Slide Number Placeholder 2"/>
          <p:cNvSpPr>
            <a:spLocks noGrp="1"/>
          </p:cNvSpPr>
          <p:nvPr>
            <p:ph type="sldNum" sz="quarter" idx="11"/>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36239426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7641"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182563" marR="0" indent="-182563" algn="l" defTabSz="365760" rtl="0" eaLnBrk="1" fontAlgn="auto" latinLnBrk="0" hangingPunct="1">
              <a:lnSpc>
                <a:spcPts val="2000"/>
              </a:lnSpc>
              <a:spcBef>
                <a:spcPts val="600"/>
              </a:spcBef>
              <a:spcAft>
                <a:spcPts val="0"/>
              </a:spcAft>
              <a:buClr>
                <a:schemeClr val="tx1"/>
              </a:buClr>
              <a:buSzPct val="80000"/>
              <a:buFont typeface="Arial" panose="020B0604020202020204" pitchFamily="34" charset="0"/>
              <a:buChar char="•"/>
              <a:tabLst/>
              <a:defRPr sz="1800"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sz="1400"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sz="1200" baseline="0">
                <a:latin typeface="+mj-lt"/>
              </a:defRPr>
            </a:lvl4pPr>
            <a:lvl5pPr>
              <a:defRPr sz="1000" baseline="0">
                <a:latin typeface="+mj-lt"/>
              </a:defRPr>
            </a:lvl5pPr>
            <a:lvl6pPr>
              <a:defRPr sz="1600"/>
            </a:lvl6pPr>
            <a:lvl7pPr>
              <a:defRPr sz="1600"/>
            </a:lvl7pPr>
            <a:lvl8pPr>
              <a:defRPr sz="1600"/>
            </a:lvl8pPr>
            <a:lvl9pPr>
              <a:defRPr sz="1600"/>
            </a:lvl9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7" name="Content Placeholder 4"/>
          <p:cNvSpPr>
            <a:spLocks noGrp="1"/>
          </p:cNvSpPr>
          <p:nvPr>
            <p:ph sz="quarter" idx="15" hasCustomPrompt="1"/>
          </p:nvPr>
        </p:nvSpPr>
        <p:spPr>
          <a:xfrm>
            <a:off x="4634121" y="1131947"/>
            <a:ext cx="3886200" cy="3639312"/>
          </a:xfrm>
        </p:spPr>
        <p:txBody>
          <a:bodyPr wrap="square">
            <a:noAutofit/>
          </a:bodyPr>
          <a:lstStyle>
            <a:lvl1pPr marL="0" marR="0" indent="0" algn="l" defTabSz="365760" rtl="0" eaLnBrk="1" fontAlgn="auto" latinLnBrk="0" hangingPunct="1">
              <a:lnSpc>
                <a:spcPts val="2000"/>
              </a:lnSpc>
              <a:spcBef>
                <a:spcPts val="600"/>
              </a:spcBef>
              <a:spcAft>
                <a:spcPts val="0"/>
              </a:spcAft>
              <a:buClr>
                <a:srgbClr val="0074BE"/>
              </a:buClr>
              <a:buSzPct val="80000"/>
              <a:buFontTx/>
              <a:buNone/>
              <a:tabLst/>
              <a:defRPr sz="2000" baseline="0">
                <a:solidFill>
                  <a:schemeClr val="tx2"/>
                </a:solidFill>
                <a:latin typeface="+mn-lt"/>
              </a:defRPr>
            </a:lvl1pPr>
            <a:lvl2pPr marL="457200" marR="0" indent="-457200" algn="l" defTabSz="365760" rtl="0" eaLnBrk="1" fontAlgn="auto" latinLnBrk="0" hangingPunct="1">
              <a:lnSpc>
                <a:spcPts val="2000"/>
              </a:lnSpc>
              <a:spcBef>
                <a:spcPts val="600"/>
              </a:spcBef>
              <a:spcAft>
                <a:spcPts val="0"/>
              </a:spcAft>
              <a:buClr>
                <a:schemeClr val="tx1"/>
              </a:buClr>
              <a:buSzPct val="80000"/>
              <a:buFont typeface="+mj-lt"/>
              <a:buAutoNum type="arabicPeriod"/>
              <a:tabLst/>
              <a:defRPr baseline="0">
                <a:latin typeface="+mn-lt"/>
              </a:defRPr>
            </a:lvl2pPr>
            <a:lvl3pPr marL="396875" marR="0" indent="-182563" algn="l" defTabSz="365760" rtl="0" eaLnBrk="1" fontAlgn="auto" latinLnBrk="0" hangingPunct="1">
              <a:lnSpc>
                <a:spcPts val="2000"/>
              </a:lnSpc>
              <a:spcBef>
                <a:spcPts val="600"/>
              </a:spcBef>
              <a:spcAft>
                <a:spcPts val="0"/>
              </a:spcAft>
              <a:buClr>
                <a:srgbClr val="000000">
                  <a:lumMod val="65000"/>
                  <a:lumOff val="35000"/>
                </a:srgbClr>
              </a:buClr>
              <a:buSzPct val="80000"/>
              <a:buFont typeface="Arial" panose="020B0604020202020204" pitchFamily="34" charset="0"/>
              <a:buChar char="•"/>
              <a:tabLst/>
              <a:defRPr baseline="0">
                <a:latin typeface="+mn-lt"/>
              </a:defRPr>
            </a:lvl3pPr>
            <a:lvl4pPr marL="628650" marR="0" indent="-182563" algn="l" defTabSz="365760" rtl="0" eaLnBrk="1" fontAlgn="auto" latinLnBrk="0" hangingPunct="1">
              <a:lnSpc>
                <a:spcPts val="2000"/>
              </a:lnSpc>
              <a:spcBef>
                <a:spcPts val="600"/>
              </a:spcBef>
              <a:spcAft>
                <a:spcPts val="0"/>
              </a:spcAft>
              <a:buClr>
                <a:srgbClr val="000000">
                  <a:lumMod val="65000"/>
                  <a:lumOff val="35000"/>
                </a:srgbClr>
              </a:buClr>
              <a:buSzPct val="100000"/>
              <a:buFont typeface="Calibri" panose="020F0502020204030204" pitchFamily="34" charset="0"/>
              <a:buChar char="-"/>
              <a:tabLst/>
              <a:defRPr baseline="0">
                <a:latin typeface="+mj-lt"/>
              </a:defRPr>
            </a:lvl4pPr>
            <a:lvl5pPr>
              <a:defRPr baseline="0">
                <a:latin typeface="+mj-lt"/>
              </a:defRPr>
            </a:lvl5p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Calibri Light"/>
                <a:ea typeface="+mn-ea"/>
                <a:cs typeface="+mn-cs"/>
              </a:rPr>
              <a:t>Third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endPar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endParaRPr>
          </a:p>
        </p:txBody>
      </p:sp>
      <p:sp>
        <p:nvSpPr>
          <p:cNvPr id="4" name="Slide Number Placeholder 5"/>
          <p:cNvSpPr>
            <a:spLocks noGrp="1"/>
          </p:cNvSpPr>
          <p:nvPr>
            <p:ph type="sldNum" sz="quarter" idx="17"/>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3529370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626364" y="192024"/>
            <a:ext cx="7891272" cy="457200"/>
          </a:xfrm>
        </p:spPr>
        <p:txBody>
          <a:bodyPr>
            <a:noAutofit/>
          </a:bodyPr>
          <a:lstStyle>
            <a:lvl1pPr algn="ctr">
              <a:defRPr baseline="0">
                <a:solidFill>
                  <a:schemeClr val="tx2"/>
                </a:solidFill>
              </a:defRPr>
            </a:lvl1pPr>
          </a:lstStyle>
          <a:p>
            <a:r>
              <a:rPr lang="en-US" dirty="0"/>
              <a:t>Click to Edit Title</a:t>
            </a:r>
          </a:p>
        </p:txBody>
      </p:sp>
      <p:sp>
        <p:nvSpPr>
          <p:cNvPr id="5" name="Text Placeholder 2"/>
          <p:cNvSpPr>
            <a:spLocks noGrp="1"/>
          </p:cNvSpPr>
          <p:nvPr>
            <p:ph type="body" sz="quarter" idx="3" hasCustomPrompt="1"/>
          </p:nvPr>
        </p:nvSpPr>
        <p:spPr>
          <a:xfrm>
            <a:off x="626364" y="640080"/>
            <a:ext cx="7891272" cy="274320"/>
          </a:xfrm>
        </p:spPr>
        <p:txBody>
          <a:bodyPr wrap="square" anchor="t" anchorCtr="0">
            <a:noAutofit/>
          </a:bodyPr>
          <a:lstStyle>
            <a:lvl1pPr marL="0" indent="0" algn="ctr">
              <a:lnSpc>
                <a:spcPct val="100000"/>
              </a:lnSpc>
              <a:spcBef>
                <a:spcPts val="0"/>
              </a:spcBef>
              <a:buFont typeface="Arial" pitchFamily="34" charset="0"/>
              <a:buNone/>
              <a:defRPr sz="22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subtitle</a:t>
            </a:r>
          </a:p>
        </p:txBody>
      </p:sp>
      <p:sp>
        <p:nvSpPr>
          <p:cNvPr id="6" name="Content Placeholder 3"/>
          <p:cNvSpPr>
            <a:spLocks noGrp="1"/>
          </p:cNvSpPr>
          <p:nvPr>
            <p:ph sz="quarter" idx="4" hasCustomPrompt="1"/>
          </p:nvPr>
        </p:nvSpPr>
        <p:spPr>
          <a:xfrm>
            <a:off x="627641" y="1131947"/>
            <a:ext cx="3886200" cy="3639312"/>
          </a:xfrm>
        </p:spPr>
        <p:txBody>
          <a:bodyPr wrap="square" anchor="t" anchorCtr="0">
            <a:noAutofit/>
          </a:bodyPr>
          <a:lstStyle>
            <a:lvl1pPr>
              <a:buClr>
                <a:schemeClr val="bg1"/>
              </a:buClr>
              <a:buSzPct val="80000"/>
              <a:defRPr sz="2000" baseline="0">
                <a:solidFill>
                  <a:schemeClr val="bg1"/>
                </a:solidFill>
                <a:latin typeface="+mn-lt"/>
              </a:defRPr>
            </a:lvl1pPr>
            <a:lvl2pPr>
              <a:buClr>
                <a:schemeClr val="bg1"/>
              </a:buClr>
              <a:buSzPct val="80000"/>
              <a:defRPr sz="2000" baseline="0">
                <a:solidFill>
                  <a:schemeClr val="bg1"/>
                </a:solidFill>
                <a:latin typeface="+mn-lt"/>
              </a:defRPr>
            </a:lvl2pPr>
            <a:lvl3pPr>
              <a:buClr>
                <a:schemeClr val="bg1"/>
              </a:buClr>
              <a:buSzPct val="80000"/>
              <a:defRPr sz="1800" baseline="0">
                <a:solidFill>
                  <a:schemeClr val="bg1"/>
                </a:solidFill>
                <a:latin typeface="+mn-lt"/>
              </a:defRPr>
            </a:lvl3pPr>
            <a:lvl4pPr>
              <a:buClr>
                <a:schemeClr val="bg1"/>
              </a:buClr>
              <a:buSzPct val="100000"/>
              <a:defRPr sz="1600" baseline="0">
                <a:solidFill>
                  <a:schemeClr val="bg1"/>
                </a:solidFill>
                <a:latin typeface="+mn-lt"/>
              </a:defRPr>
            </a:lvl4pPr>
            <a:lvl5pPr marL="914400" indent="-182880">
              <a:buClr>
                <a:schemeClr val="bg1"/>
              </a:buClr>
              <a:buSzPct val="100000"/>
              <a:defRPr sz="1000" baseline="0">
                <a:solidFill>
                  <a:schemeClr val="bg1"/>
                </a:solidFill>
                <a:latin typeface="+mj-lt"/>
              </a:defRPr>
            </a:lvl5pPr>
            <a:lvl6pPr>
              <a:defRPr sz="1600"/>
            </a:lvl6pPr>
            <a:lvl7pPr>
              <a:defRPr sz="1600"/>
            </a:lvl7pPr>
            <a:lvl8pPr>
              <a:defRPr sz="1600"/>
            </a:lvl8pPr>
            <a:lvl9pPr>
              <a:defRPr sz="1600"/>
            </a:lvl9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7" name="Content Placeholder 4"/>
          <p:cNvSpPr>
            <a:spLocks noGrp="1"/>
          </p:cNvSpPr>
          <p:nvPr>
            <p:ph sz="quarter" idx="15" hasCustomPrompt="1"/>
          </p:nvPr>
        </p:nvSpPr>
        <p:spPr>
          <a:xfrm>
            <a:off x="4634121" y="1174479"/>
            <a:ext cx="3886200" cy="3639312"/>
          </a:xfrm>
        </p:spPr>
        <p:txBody>
          <a:bodyPr vert="horz" wrap="square" lIns="0" tIns="0" rIns="0" bIns="0" rtlCol="0" anchor="t" anchorCtr="0">
            <a:noAutofit/>
          </a:bodyPr>
          <a:lstStyle>
            <a:lvl1pPr>
              <a:lnSpc>
                <a:spcPts val="2000"/>
              </a:lnSpc>
              <a:spcBef>
                <a:spcPts val="600"/>
              </a:spcBef>
              <a:buClr>
                <a:schemeClr val="bg1"/>
              </a:buClr>
              <a:defRPr lang="en-US" dirty="0" smtClean="0">
                <a:solidFill>
                  <a:schemeClr val="bg1"/>
                </a:solidFill>
              </a:defRPr>
            </a:lvl1pPr>
            <a:lvl2pPr marL="182880" indent="-182880" defTabSz="365760">
              <a:lnSpc>
                <a:spcPts val="2000"/>
              </a:lnSpc>
              <a:spcBef>
                <a:spcPts val="600"/>
              </a:spcBef>
              <a:buClr>
                <a:schemeClr val="bg1"/>
              </a:buClr>
              <a:buFont typeface="Arial" panose="020B0604020202020204" pitchFamily="34" charset="0"/>
              <a:buChar char="•"/>
              <a:defRPr lang="en-US" sz="2000" dirty="0" smtClean="0">
                <a:solidFill>
                  <a:schemeClr val="bg1"/>
                </a:solidFill>
                <a:latin typeface="+mn-lt"/>
              </a:defRPr>
            </a:lvl2pPr>
            <a:lvl3pPr marL="365760" indent="-182880" defTabSz="365760">
              <a:lnSpc>
                <a:spcPts val="2000"/>
              </a:lnSpc>
              <a:spcBef>
                <a:spcPts val="600"/>
              </a:spcBef>
              <a:buClr>
                <a:schemeClr val="bg1"/>
              </a:buClr>
              <a:buSzPct val="80000"/>
              <a:buFont typeface="Arial" panose="020B0604020202020204" pitchFamily="34" charset="0"/>
              <a:buChar char="•"/>
              <a:defRPr lang="en-US" sz="1800" dirty="0" smtClean="0">
                <a:solidFill>
                  <a:schemeClr val="bg1"/>
                </a:solidFill>
                <a:latin typeface="+mn-lt"/>
              </a:defRPr>
            </a:lvl3pPr>
            <a:lvl4pPr marL="548640" defTabSz="365760">
              <a:lnSpc>
                <a:spcPts val="2000"/>
              </a:lnSpc>
              <a:spcBef>
                <a:spcPts val="600"/>
              </a:spcBef>
              <a:buClr>
                <a:schemeClr val="bg1"/>
              </a:buClr>
              <a:defRPr lang="en-US" sz="1600" dirty="0" smtClean="0">
                <a:solidFill>
                  <a:schemeClr val="bg1"/>
                </a:solidFill>
                <a:latin typeface="+mn-lt"/>
              </a:defRPr>
            </a:lvl4pPr>
            <a:lvl5pPr marL="731520" indent="-182880" defTabSz="365760">
              <a:buClr>
                <a:schemeClr val="bg1"/>
              </a:buClr>
              <a:defRPr lang="en-US" sz="1200" dirty="0">
                <a:solidFill>
                  <a:schemeClr val="bg1"/>
                </a:solidFill>
                <a:latin typeface="+mj-lt"/>
              </a:defRPr>
            </a:lvl5pPr>
            <a:lvl6pPr marL="914400" indent="-182880" defTabSz="365760">
              <a:buClr>
                <a:schemeClr val="bg1"/>
              </a:buClr>
              <a:buSzPct val="100000"/>
              <a:buFont typeface="Calibri" panose="020F0502020204030204" pitchFamily="34" charset="0"/>
              <a:buChar char="-"/>
              <a:defRPr>
                <a:solidFill>
                  <a:schemeClr val="bg1"/>
                </a:solidFill>
                <a:latin typeface="+mj-lt"/>
              </a:defRPr>
            </a:lvl6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4" name="Slide Number Placeholder 5"/>
          <p:cNvSpPr>
            <a:spLocks noGrp="1"/>
          </p:cNvSpPr>
          <p:nvPr>
            <p:ph type="sldNum" sz="quarter" idx="17"/>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32318842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ntent with Caption">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228887"/>
            <a:ext cx="3127248" cy="369332"/>
          </a:xfrm>
        </p:spPr>
        <p:txBody>
          <a:bodyPr lIns="0" rIns="0" anchor="t" anchorCtr="0">
            <a:noAutofit/>
          </a:bodyPr>
          <a:lstStyle>
            <a:lvl1pPr algn="ctr" defTabSz="182880">
              <a:spcBef>
                <a:spcPts val="0"/>
              </a:spcBef>
              <a:defRPr sz="1800" baseline="0">
                <a:solidFill>
                  <a:schemeClr val="bg1"/>
                </a:solidFill>
                <a:effectLst/>
                <a:latin typeface="+mj-lt"/>
              </a:defRPr>
            </a:lvl1pPr>
          </a:lstStyle>
          <a:p>
            <a:r>
              <a:rPr lang="en-US" dirty="0"/>
              <a:t>Click to Edit Title</a:t>
            </a:r>
          </a:p>
        </p:txBody>
      </p:sp>
      <p:sp>
        <p:nvSpPr>
          <p:cNvPr id="16" name="Text Placeholder 2"/>
          <p:cNvSpPr>
            <a:spLocks noGrp="1"/>
          </p:cNvSpPr>
          <p:nvPr>
            <p:ph type="body" sz="quarter" idx="11" hasCustomPrompt="1"/>
          </p:nvPr>
        </p:nvSpPr>
        <p:spPr>
          <a:xfrm>
            <a:off x="3127248" y="192024"/>
            <a:ext cx="6016752" cy="430887"/>
          </a:xfrm>
        </p:spPr>
        <p:txBody>
          <a:bodyPr wrap="square" lIns="91440" rIns="0" anchor="t" anchorCtr="0">
            <a:noAutofit/>
          </a:bodyPr>
          <a:lstStyle>
            <a:lvl1pPr marL="0" indent="0" algn="l" defTabSz="182880">
              <a:lnSpc>
                <a:spcPct val="100000"/>
              </a:lnSpc>
              <a:spcBef>
                <a:spcPts val="0"/>
              </a:spcBef>
              <a:buFont typeface="Arial" pitchFamily="34" charset="0"/>
              <a:buNone/>
              <a:defRPr sz="2200" b="0" i="0" cap="none" baseline="0">
                <a:solidFill>
                  <a:schemeClr val="tx2"/>
                </a:solidFill>
                <a:effectLst/>
                <a:latin typeface="+mj-lt"/>
              </a:defRPr>
            </a:lvl1pPr>
            <a:lvl2pPr marL="0" indent="0" algn="r">
              <a:buFontTx/>
              <a:buNone/>
              <a:defRPr sz="1400" b="1">
                <a:solidFill>
                  <a:schemeClr val="bg1"/>
                </a:solidFill>
              </a:defRPr>
            </a:lvl2pPr>
            <a:lvl3pPr marL="182880" indent="0" algn="r">
              <a:buFontTx/>
              <a:buNone/>
              <a:defRPr sz="1400" b="1">
                <a:solidFill>
                  <a:schemeClr val="bg1"/>
                </a:solidFill>
              </a:defRPr>
            </a:lvl3pPr>
            <a:lvl4pPr marL="365760" indent="0" algn="r">
              <a:buFontTx/>
              <a:buNone/>
              <a:defRPr sz="1400" b="1">
                <a:solidFill>
                  <a:schemeClr val="bg1"/>
                </a:solidFill>
              </a:defRPr>
            </a:lvl4pPr>
            <a:lvl5pPr marL="548640" indent="0" algn="r">
              <a:buFontTx/>
              <a:buNone/>
              <a:defRPr sz="1400" b="1">
                <a:solidFill>
                  <a:schemeClr val="bg1"/>
                </a:solidFill>
              </a:defRPr>
            </a:lvl5pPr>
          </a:lstStyle>
          <a:p>
            <a:pPr lvl="0"/>
            <a:r>
              <a:rPr lang="en-US" dirty="0"/>
              <a:t>Click to Edit Subtitle</a:t>
            </a:r>
          </a:p>
        </p:txBody>
      </p:sp>
      <p:sp>
        <p:nvSpPr>
          <p:cNvPr id="5" name="Content Placeholder 3"/>
          <p:cNvSpPr>
            <a:spLocks noGrp="1"/>
          </p:cNvSpPr>
          <p:nvPr>
            <p:ph sz="quarter" idx="14" hasCustomPrompt="1"/>
          </p:nvPr>
        </p:nvSpPr>
        <p:spPr>
          <a:xfrm>
            <a:off x="3127248" y="636359"/>
            <a:ext cx="6016752" cy="4507141"/>
          </a:xfrm>
        </p:spPr>
        <p:txBody>
          <a:bodyPr vert="horz" wrap="square" lIns="91440" tIns="0" rIns="0" bIns="0" rtlCol="0" anchor="t" anchorCtr="0">
            <a:noAutofit/>
          </a:bodyPr>
          <a:lstStyle>
            <a:lvl1pPr>
              <a:defRPr lang="en-US" dirty="0" smtClean="0">
                <a:latin typeface="+mn-lt"/>
              </a:defRPr>
            </a:lvl1pPr>
            <a:lvl2pPr>
              <a:defRPr lang="en-US" dirty="0" smtClean="0">
                <a:latin typeface="+mn-lt"/>
              </a:defRPr>
            </a:lvl2pPr>
            <a:lvl3pPr>
              <a:defRPr lang="en-US" dirty="0" smtClean="0">
                <a:latin typeface="+mn-lt"/>
              </a:defRPr>
            </a:lvl3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2" name="Text Placeholder 4"/>
          <p:cNvSpPr>
            <a:spLocks noGrp="1"/>
          </p:cNvSpPr>
          <p:nvPr>
            <p:ph type="body" sz="quarter" idx="13" hasCustomPrompt="1"/>
          </p:nvPr>
        </p:nvSpPr>
        <p:spPr>
          <a:xfrm>
            <a:off x="411480" y="996694"/>
            <a:ext cx="2304288" cy="615553"/>
          </a:xfrm>
        </p:spPr>
        <p:txBody>
          <a:bodyPr wrap="square" anchor="t" anchorCtr="0">
            <a:noAutofit/>
          </a:bodyPr>
          <a:lstStyle>
            <a:lvl1pPr marL="0" indent="-182880" algn="l">
              <a:buFont typeface="Arial" pitchFamily="34" charset="0"/>
              <a:buNone/>
              <a:defRPr sz="2000" b="0" cap="none" baseline="0">
                <a:solidFill>
                  <a:schemeClr val="bg1"/>
                </a:solidFill>
                <a:effectLst/>
                <a:latin typeface="+mn-lt"/>
              </a:defRPr>
            </a:lvl1pPr>
          </a:lstStyle>
          <a:p>
            <a:pPr lvl="0"/>
            <a:r>
              <a:rPr lang="en-US" dirty="0"/>
              <a:t>Click to edit caption text</a:t>
            </a:r>
          </a:p>
        </p:txBody>
      </p:sp>
      <p:sp>
        <p:nvSpPr>
          <p:cNvPr id="4" name="Slide Number Placeholder 5"/>
          <p:cNvSpPr>
            <a:spLocks noGrp="1"/>
          </p:cNvSpPr>
          <p:nvPr>
            <p:ph type="sldNum" sz="quarter" idx="16"/>
          </p:nvPr>
        </p:nvSpPr>
        <p:spPr/>
        <p:txBody>
          <a:bodyPr/>
          <a:lstStyle/>
          <a:p>
            <a:fld id="{76090CF2-2DA9-487A-9ADE-16DAFD1A7E24}" type="slidenum">
              <a:rPr lang="en-US" smtClean="0"/>
              <a:t>‹#›</a:t>
            </a:fld>
            <a:endParaRPr lang="en-US" dirty="0"/>
          </a:p>
        </p:txBody>
      </p:sp>
    </p:spTree>
    <p:extLst>
      <p:ext uri="{BB962C8B-B14F-4D97-AF65-F5344CB8AC3E}">
        <p14:creationId xmlns:p14="http://schemas.microsoft.com/office/powerpoint/2010/main" val="2202586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se Study Only">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192024"/>
            <a:ext cx="6016752" cy="430887"/>
          </a:xfrm>
        </p:spPr>
        <p:txBody>
          <a:bodyPr lIns="0" rIns="0" anchor="t" anchorCtr="0">
            <a:noAutofit/>
          </a:bodyPr>
          <a:lstStyle>
            <a:lvl1pPr algn="ctr">
              <a:defRPr sz="2200" baseline="0">
                <a:solidFill>
                  <a:schemeClr val="tx2"/>
                </a:solidFill>
              </a:defRPr>
            </a:lvl1pPr>
          </a:lstStyle>
          <a:p>
            <a:r>
              <a:rPr lang="en-US" dirty="0"/>
              <a:t>Click to Edit Title</a:t>
            </a:r>
          </a:p>
        </p:txBody>
      </p:sp>
      <p:sp>
        <p:nvSpPr>
          <p:cNvPr id="21" name="Text Placeholder 2"/>
          <p:cNvSpPr>
            <a:spLocks noGrp="1"/>
          </p:cNvSpPr>
          <p:nvPr>
            <p:ph type="body" sz="quarter" idx="11" hasCustomPrompt="1"/>
          </p:nvPr>
        </p:nvSpPr>
        <p:spPr>
          <a:xfrm>
            <a:off x="0" y="637660"/>
            <a:ext cx="6016752" cy="274320"/>
          </a:xfrm>
        </p:spPr>
        <p:txBody>
          <a:bodyPr wrap="square" lIns="0" rIns="0" anchor="t" anchorCtr="0">
            <a:noAutofit/>
          </a:bodyPr>
          <a:lstStyle>
            <a:lvl1pPr marL="0" indent="0" algn="ctr">
              <a:lnSpc>
                <a:spcPct val="100000"/>
              </a:lnSpc>
              <a:spcBef>
                <a:spcPts val="0"/>
              </a:spcBef>
              <a:buFont typeface="Arial" pitchFamily="34" charset="0"/>
              <a:buNone/>
              <a:defRPr sz="1800" b="0" cap="none" baseline="0">
                <a:solidFill>
                  <a:schemeClr val="accent1"/>
                </a:solidFill>
                <a:effectLst/>
                <a:latin typeface="+mj-lt"/>
              </a:defRPr>
            </a:lvl1pPr>
          </a:lstStyle>
          <a:p>
            <a:pPr lvl="0"/>
            <a:r>
              <a:rPr lang="en-US" dirty="0"/>
              <a:t>Click to edit subtitle</a:t>
            </a:r>
          </a:p>
        </p:txBody>
      </p:sp>
      <p:sp>
        <p:nvSpPr>
          <p:cNvPr id="5" name="Content Placeholder 3"/>
          <p:cNvSpPr>
            <a:spLocks noGrp="1"/>
          </p:cNvSpPr>
          <p:nvPr>
            <p:ph sz="quarter" idx="15" hasCustomPrompt="1"/>
          </p:nvPr>
        </p:nvSpPr>
        <p:spPr>
          <a:xfrm>
            <a:off x="0" y="920337"/>
            <a:ext cx="6016752" cy="4215653"/>
          </a:xfrm>
        </p:spPr>
        <p:txBody>
          <a:bodyPr wrap="square" lIns="91440" rIns="0" bIns="0" anchor="t" anchorCtr="0">
            <a:noAutofit/>
          </a:bodyPr>
          <a:lstStyle>
            <a:lvl1pPr>
              <a:defRPr sz="2000" baseline="0">
                <a:solidFill>
                  <a:schemeClr val="tx2"/>
                </a:solidFill>
              </a:defRPr>
            </a:lvl1pPr>
            <a:lvl2pPr>
              <a:defRPr baseline="0"/>
            </a:lvl2pPr>
            <a:lvl3pPr>
              <a:defRPr baseline="0"/>
            </a:lvl3pPr>
            <a:lvl4pPr>
              <a:defRPr baseline="0"/>
            </a:lvl4pPr>
            <a:lvl5pPr>
              <a:defRPr baseline="0"/>
            </a:lvl5pPr>
          </a:lstStyle>
          <a:p>
            <a:pPr lvl="0"/>
            <a:r>
              <a:rPr lang="en-US" dirty="0"/>
              <a:t>Click to add text or click an icon to add other content types.	</a:t>
            </a:r>
          </a:p>
          <a:p>
            <a:pPr lvl="1"/>
            <a:r>
              <a:rPr lang="en-US" dirty="0"/>
              <a:t>First bullet</a:t>
            </a:r>
          </a:p>
          <a:p>
            <a:pPr lvl="2"/>
            <a:r>
              <a:rPr lang="en-US" dirty="0"/>
              <a:t>Second bullet</a:t>
            </a:r>
          </a:p>
          <a:p>
            <a:pPr lvl="3"/>
            <a:r>
              <a:rPr lang="en-US" dirty="0"/>
              <a:t>Third bullet</a:t>
            </a:r>
          </a:p>
          <a:p>
            <a:pPr lvl="2"/>
            <a:endParaRPr lang="en-US" dirty="0"/>
          </a:p>
        </p:txBody>
      </p:sp>
      <p:sp>
        <p:nvSpPr>
          <p:cNvPr id="15" name="Text Placeholder 4"/>
          <p:cNvSpPr>
            <a:spLocks noGrp="1"/>
          </p:cNvSpPr>
          <p:nvPr>
            <p:ph type="body" sz="half" idx="13" hasCustomPrompt="1"/>
          </p:nvPr>
        </p:nvSpPr>
        <p:spPr>
          <a:xfrm flipH="1">
            <a:off x="6016752" y="228600"/>
            <a:ext cx="3127247" cy="369332"/>
          </a:xfrm>
        </p:spPr>
        <p:txBody>
          <a:bodyPr lIns="91440" anchor="t" anchorCtr="0">
            <a:noAutofit/>
          </a:bodyPr>
          <a:lstStyle>
            <a:lvl1pPr marL="0" indent="0" algn="ctr" defTabSz="182880">
              <a:lnSpc>
                <a:spcPct val="100000"/>
              </a:lnSpc>
              <a:spcBef>
                <a:spcPts val="0"/>
              </a:spcBef>
              <a:buFont typeface="Arial" pitchFamily="34" charset="0"/>
              <a:buNone/>
              <a:defRPr sz="1800" b="0" cap="none" baseline="0">
                <a:solidFill>
                  <a:schemeClr val="bg1"/>
                </a:solidFill>
                <a:effectLst/>
                <a:latin typeface="+mj-lt"/>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Heading</a:t>
            </a:r>
          </a:p>
        </p:txBody>
      </p:sp>
      <p:sp>
        <p:nvSpPr>
          <p:cNvPr id="18" name="Text Placeholder 5"/>
          <p:cNvSpPr>
            <a:spLocks noGrp="1"/>
          </p:cNvSpPr>
          <p:nvPr>
            <p:ph type="body" sz="quarter" idx="14" hasCustomPrompt="1"/>
          </p:nvPr>
        </p:nvSpPr>
        <p:spPr>
          <a:xfrm>
            <a:off x="6428232" y="997228"/>
            <a:ext cx="2304288" cy="3154680"/>
          </a:xfrm>
        </p:spPr>
        <p:txBody>
          <a:bodyPr wrap="square" anchor="t" anchorCtr="0">
            <a:noAutofit/>
          </a:bodyPr>
          <a:lstStyle>
            <a:lvl1pPr marL="0" indent="-182880" algn="l">
              <a:buFont typeface="Arial" pitchFamily="34" charset="0"/>
              <a:buNone/>
              <a:defRPr sz="2000" b="0" cap="none" baseline="0">
                <a:solidFill>
                  <a:schemeClr val="bg1"/>
                </a:solidFill>
              </a:defRPr>
            </a:lvl1pPr>
            <a:lvl2pPr marL="0" indent="0">
              <a:buFontTx/>
              <a:buNone/>
              <a:defRPr/>
            </a:lvl2pPr>
            <a:lvl3pPr marL="182880" indent="0">
              <a:buFontTx/>
              <a:buNone/>
              <a:defRPr/>
            </a:lvl3pPr>
            <a:lvl4pPr marL="365760" indent="0">
              <a:buFontTx/>
              <a:buNone/>
              <a:defRPr/>
            </a:lvl4pPr>
            <a:lvl5pPr marL="548640" indent="0">
              <a:buFontTx/>
              <a:buNone/>
              <a:defRPr/>
            </a:lvl5pPr>
          </a:lstStyle>
          <a:p>
            <a:pPr lvl="0"/>
            <a:r>
              <a:rPr lang="en-US" dirty="0"/>
              <a:t>Click to edit caption text</a:t>
            </a:r>
          </a:p>
        </p:txBody>
      </p:sp>
      <p:sp>
        <p:nvSpPr>
          <p:cNvPr id="6" name="Slide Number Placeholder 6"/>
          <p:cNvSpPr>
            <a:spLocks noGrp="1"/>
          </p:cNvSpPr>
          <p:nvPr>
            <p:ph type="sldNum" sz="quarter" idx="17"/>
          </p:nvPr>
        </p:nvSpPr>
        <p:spPr/>
        <p:txBody>
          <a:bodyPr/>
          <a:lstStyle/>
          <a:p>
            <a:fld id="{76090CF2-2DA9-487A-9ADE-16DAFD1A7E24}" type="slidenum">
              <a:rPr lang="en-US" smtClean="0"/>
              <a:t>‹#›</a:t>
            </a:fld>
            <a:endParaRPr lang="en-US" dirty="0"/>
          </a:p>
        </p:txBody>
      </p:sp>
      <p:pic>
        <p:nvPicPr>
          <p:cNvPr id="3"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11892" y="4746756"/>
            <a:ext cx="558779" cy="253991"/>
          </a:xfrm>
          <a:prstGeom prst="rect">
            <a:avLst/>
          </a:prstGeom>
        </p:spPr>
      </p:pic>
    </p:spTree>
    <p:extLst>
      <p:ext uri="{BB962C8B-B14F-4D97-AF65-F5344CB8AC3E}">
        <p14:creationId xmlns:p14="http://schemas.microsoft.com/office/powerpoint/2010/main" val="513797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slideLayout" Target="../slideLayouts/slideLayout35.xml"/><Relationship Id="rId18" Type="http://schemas.openxmlformats.org/officeDocument/2006/relationships/slideLayout" Target="../slideLayouts/slideLayout40.xml"/><Relationship Id="rId3" Type="http://schemas.openxmlformats.org/officeDocument/2006/relationships/slideLayout" Target="../slideLayouts/slideLayout25.xml"/><Relationship Id="rId21" Type="http://schemas.openxmlformats.org/officeDocument/2006/relationships/slideLayout" Target="../slideLayouts/slideLayout43.xml"/><Relationship Id="rId7" Type="http://schemas.openxmlformats.org/officeDocument/2006/relationships/slideLayout" Target="../slideLayouts/slideLayout29.xml"/><Relationship Id="rId12" Type="http://schemas.openxmlformats.org/officeDocument/2006/relationships/slideLayout" Target="../slideLayouts/slideLayout34.xml"/><Relationship Id="rId17" Type="http://schemas.openxmlformats.org/officeDocument/2006/relationships/slideLayout" Target="../slideLayouts/slideLayout39.xml"/><Relationship Id="rId2" Type="http://schemas.openxmlformats.org/officeDocument/2006/relationships/slideLayout" Target="../slideLayouts/slideLayout24.xml"/><Relationship Id="rId16" Type="http://schemas.openxmlformats.org/officeDocument/2006/relationships/slideLayout" Target="../slideLayouts/slideLayout38.xml"/><Relationship Id="rId20" Type="http://schemas.openxmlformats.org/officeDocument/2006/relationships/slideLayout" Target="../slideLayouts/slideLayout42.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5" Type="http://schemas.openxmlformats.org/officeDocument/2006/relationships/slideLayout" Target="../slideLayouts/slideLayout37.xml"/><Relationship Id="rId23" Type="http://schemas.openxmlformats.org/officeDocument/2006/relationships/theme" Target="../theme/theme2.xml"/><Relationship Id="rId10" Type="http://schemas.openxmlformats.org/officeDocument/2006/relationships/slideLayout" Target="../slideLayouts/slideLayout32.xml"/><Relationship Id="rId19" Type="http://schemas.openxmlformats.org/officeDocument/2006/relationships/slideLayout" Target="../slideLayouts/slideLayout41.xml"/><Relationship Id="rId4" Type="http://schemas.openxmlformats.org/officeDocument/2006/relationships/slideLayout" Target="../slideLayouts/slideLayout26.xml"/><Relationship Id="rId9" Type="http://schemas.openxmlformats.org/officeDocument/2006/relationships/slideLayout" Target="../slideLayouts/slideLayout31.xml"/><Relationship Id="rId14" Type="http://schemas.openxmlformats.org/officeDocument/2006/relationships/slideLayout" Target="../slideLayouts/slideLayout36.xml"/><Relationship Id="rId22" Type="http://schemas.openxmlformats.org/officeDocument/2006/relationships/slideLayout" Target="../slideLayouts/slideLayout4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76090CF2-2DA9-487A-9ADE-16DAFD1A7E24}"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219655358"/>
      </p:ext>
    </p:extLst>
  </p:cSld>
  <p:clrMap bg1="lt1" tx1="dk1" bg2="lt2" tx2="dk2" accent1="accent1" accent2="accent2" accent3="accent3" accent4="accent4" accent5="accent5" accent6="accent6" hlink="hlink" folHlink="folHlink"/>
  <p:sldLayoutIdLst>
    <p:sldLayoutId id="2147487219" r:id="rId1"/>
    <p:sldLayoutId id="2147487220" r:id="rId2"/>
    <p:sldLayoutId id="2147487221" r:id="rId3"/>
    <p:sldLayoutId id="2147487222" r:id="rId4"/>
    <p:sldLayoutId id="2147487223" r:id="rId5"/>
    <p:sldLayoutId id="2147487224" r:id="rId6"/>
    <p:sldLayoutId id="2147487225" r:id="rId7"/>
    <p:sldLayoutId id="2147487226" r:id="rId8"/>
    <p:sldLayoutId id="2147487227" r:id="rId9"/>
    <p:sldLayoutId id="2147487228" r:id="rId10"/>
    <p:sldLayoutId id="2147487229" r:id="rId11"/>
    <p:sldLayoutId id="2147487230" r:id="rId12"/>
    <p:sldLayoutId id="2147487231" r:id="rId13"/>
    <p:sldLayoutId id="2147487232" r:id="rId14"/>
    <p:sldLayoutId id="2147487233" r:id="rId15"/>
    <p:sldLayoutId id="2147487234" r:id="rId16"/>
    <p:sldLayoutId id="2147487235" r:id="rId17"/>
    <p:sldLayoutId id="2147487236" r:id="rId18"/>
    <p:sldLayoutId id="2147487237" r:id="rId19"/>
    <p:sldLayoutId id="2147487238" r:id="rId20"/>
    <p:sldLayoutId id="2147487239" r:id="rId21"/>
    <p:sldLayoutId id="2147487240"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guide id="10" orient="horz" pos="54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Slide Number Placeholder 3"/>
          <p:cNvSpPr>
            <a:spLocks noGrp="1"/>
          </p:cNvSpPr>
          <p:nvPr>
            <p:ph type="sldNum" sz="quarter" idx="4"/>
          </p:nvPr>
        </p:nvSpPr>
        <p:spPr>
          <a:xfrm>
            <a:off x="4114800" y="4754880"/>
            <a:ext cx="914400" cy="230832"/>
          </a:xfrm>
          <a:prstGeom prst="rect">
            <a:avLst/>
          </a:prstGeom>
        </p:spPr>
        <p:txBody>
          <a:bodyPr vert="horz" lIns="91440" tIns="45720" rIns="91440" bIns="45720" rtlCol="0" anchor="b">
            <a:spAutoFit/>
          </a:bodyPr>
          <a:lstStyle>
            <a:lvl1pPr algn="ctr" defTabSz="182880">
              <a:defRPr sz="900">
                <a:solidFill>
                  <a:schemeClr val="bg1">
                    <a:lumMod val="65000"/>
                  </a:schemeClr>
                </a:solidFill>
                <a:latin typeface="+mn-lt"/>
              </a:defRPr>
            </a:lvl1pPr>
          </a:lstStyle>
          <a:p>
            <a:fld id="{76090CF2-2DA9-487A-9ADE-16DAFD1A7E24}" type="slidenum">
              <a:rPr lang="en-US" smtClean="0"/>
              <a:t>‹#›</a:t>
            </a:fld>
            <a:endParaRPr lang="en-US" dirty="0"/>
          </a:p>
        </p:txBody>
      </p:sp>
      <p:sp>
        <p:nvSpPr>
          <p:cNvPr id="5" name="Title Placeholder 1"/>
          <p:cNvSpPr>
            <a:spLocks noGrp="1"/>
          </p:cNvSpPr>
          <p:nvPr>
            <p:ph type="title"/>
          </p:nvPr>
        </p:nvSpPr>
        <p:spPr>
          <a:xfrm>
            <a:off x="626364" y="192024"/>
            <a:ext cx="7891272" cy="457200"/>
          </a:xfrm>
          <a:prstGeom prst="rect">
            <a:avLst/>
          </a:prstGeom>
        </p:spPr>
        <p:txBody>
          <a:bodyPr vert="horz" wrap="square" lIns="0" tIns="0" rIns="0" bIns="0" rtlCol="0" anchor="t" anchorCtr="0">
            <a:noAutofit/>
          </a:bodyPr>
          <a:lstStyle/>
          <a:p>
            <a:pPr lvl="0"/>
            <a:r>
              <a:rPr lang="en-US"/>
              <a:t>Click to edit Master title style</a:t>
            </a:r>
            <a:endParaRPr lang="en-US" dirty="0"/>
          </a:p>
        </p:txBody>
      </p:sp>
      <p:sp>
        <p:nvSpPr>
          <p:cNvPr id="3" name="Text Placeholder 2"/>
          <p:cNvSpPr>
            <a:spLocks noGrp="1"/>
          </p:cNvSpPr>
          <p:nvPr>
            <p:ph type="body" idx="1"/>
          </p:nvPr>
        </p:nvSpPr>
        <p:spPr>
          <a:xfrm>
            <a:off x="626364" y="805297"/>
            <a:ext cx="7891272" cy="3639312"/>
          </a:xfrm>
          <a:prstGeom prst="rect">
            <a:avLst/>
          </a:prstGeom>
        </p:spPr>
        <p:txBody>
          <a:bodyPr vert="horz" lIns="0" tIns="0" rIns="0" bIns="0" rtlCol="0" anchor="t" anchorCtr="0">
            <a:noAutofit/>
          </a:bodyPr>
          <a:lstStyle/>
          <a:p>
            <a:pPr marL="0" marR="0" lvl="0" indent="0" algn="l" defTabSz="365760" rtl="0" eaLnBrk="1" fontAlgn="auto" latinLnBrk="0" hangingPunct="1">
              <a:lnSpc>
                <a:spcPct val="100000"/>
              </a:lnSpc>
              <a:spcBef>
                <a:spcPts val="600"/>
              </a:spcBef>
              <a:spcAft>
                <a:spcPts val="0"/>
              </a:spcAft>
              <a:buClr>
                <a:srgbClr val="0074BE"/>
              </a:buClr>
              <a:buSzPct val="80000"/>
              <a:buFontTx/>
              <a:buNone/>
              <a:tabLst/>
              <a:defRPr/>
            </a:pPr>
            <a:r>
              <a:rPr kumimoji="0" lang="en-US" sz="2000" b="0" i="0" u="none" strike="noStrike" kern="1200" cap="none" spc="0" normalizeH="0" baseline="0" noProof="0" dirty="0">
                <a:ln>
                  <a:noFill/>
                </a:ln>
                <a:solidFill>
                  <a:srgbClr val="04304B"/>
                </a:solidFill>
                <a:effectLst/>
                <a:uLnTx/>
                <a:uFillTx/>
                <a:latin typeface="+mn-lt"/>
                <a:ea typeface="+mn-ea"/>
                <a:cs typeface="+mn-cs"/>
              </a:rPr>
              <a:t>Click to add text or click an icon to add other content types.	</a:t>
            </a:r>
          </a:p>
          <a:p>
            <a:pPr marL="182563" marR="0" lvl="1"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a:pPr>
            <a:r>
              <a:rPr kumimoji="0" lang="en-US" sz="2000" b="0" i="0" u="none" strike="noStrike" kern="1200" cap="none" spc="0" normalizeH="0" baseline="0" noProof="0" dirty="0">
                <a:ln>
                  <a:noFill/>
                </a:ln>
                <a:solidFill>
                  <a:srgbClr val="000000">
                    <a:lumMod val="65000"/>
                    <a:lumOff val="35000"/>
                  </a:srgbClr>
                </a:solidFill>
                <a:effectLst/>
                <a:uLnTx/>
                <a:uFillTx/>
                <a:latin typeface="+mn-lt"/>
                <a:ea typeface="+mn-ea"/>
                <a:cs typeface="+mn-cs"/>
              </a:rPr>
              <a:t>First bullet</a:t>
            </a:r>
          </a:p>
          <a:p>
            <a:pPr marL="396875" marR="0" lvl="2" indent="-182563" algn="l" defTabSz="365760" rtl="0" eaLnBrk="1" fontAlgn="auto" latinLnBrk="0" hangingPunct="1">
              <a:lnSpc>
                <a:spcPct val="100000"/>
              </a:lnSpc>
              <a:spcBef>
                <a:spcPts val="600"/>
              </a:spcBef>
              <a:spcAft>
                <a:spcPts val="0"/>
              </a:spcAft>
              <a:buClr>
                <a:srgbClr val="000000">
                  <a:lumMod val="65000"/>
                  <a:lumOff val="35000"/>
                </a:srgbClr>
              </a:buClr>
              <a:buSzPct val="80000"/>
              <a:buFont typeface="Arial" panose="020B0604020202020204" pitchFamily="34" charset="0"/>
              <a:buChar char="•"/>
              <a:tabLst/>
              <a:defRPr/>
            </a:pPr>
            <a:r>
              <a:rPr kumimoji="0" lang="en-US" sz="1800" b="0" i="0" u="none" strike="noStrike" kern="1200" cap="none" spc="0" normalizeH="0" baseline="0" noProof="0" dirty="0">
                <a:ln>
                  <a:noFill/>
                </a:ln>
                <a:solidFill>
                  <a:srgbClr val="000000">
                    <a:lumMod val="65000"/>
                    <a:lumOff val="35000"/>
                  </a:srgbClr>
                </a:solidFill>
                <a:effectLst/>
                <a:uLnTx/>
                <a:uFillTx/>
                <a:latin typeface="+mn-lt"/>
                <a:ea typeface="+mn-ea"/>
                <a:cs typeface="+mn-cs"/>
              </a:rPr>
              <a:t>Second bullet</a:t>
            </a:r>
          </a:p>
          <a:p>
            <a:pPr marL="628650" marR="0" lvl="3"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a:pPr>
            <a:r>
              <a:rPr kumimoji="0" lang="en-US" sz="1600" b="0" i="0" u="none" strike="noStrike" kern="1200" cap="none" spc="0" normalizeH="0" baseline="0" noProof="0" dirty="0">
                <a:ln>
                  <a:noFill/>
                </a:ln>
                <a:solidFill>
                  <a:srgbClr val="000000">
                    <a:lumMod val="65000"/>
                    <a:lumOff val="35000"/>
                  </a:srgbClr>
                </a:solidFill>
                <a:effectLst/>
                <a:uLnTx/>
                <a:uFillTx/>
                <a:latin typeface="+mn-lt"/>
                <a:ea typeface="+mn-ea"/>
                <a:cs typeface="+mn-cs"/>
              </a:rPr>
              <a:t>Third bullet</a:t>
            </a:r>
          </a:p>
          <a:p>
            <a:pPr lvl="2"/>
            <a:endParaRPr lang="en-US" dirty="0"/>
          </a:p>
        </p:txBody>
      </p:sp>
      <p:sp>
        <p:nvSpPr>
          <p:cNvPr id="8" name="TextBox 4"/>
          <p:cNvSpPr txBox="1"/>
          <p:nvPr/>
        </p:nvSpPr>
        <p:spPr>
          <a:xfrm>
            <a:off x="3310128" y="4941552"/>
            <a:ext cx="2514600" cy="169277"/>
          </a:xfrm>
          <a:prstGeom prst="rect">
            <a:avLst/>
          </a:prstGeom>
          <a:noFill/>
        </p:spPr>
        <p:txBody>
          <a:bodyPr wrap="square" anchor="b" anchorCtr="0">
            <a:spAutoFit/>
          </a:bodyPr>
          <a:lstStyle/>
          <a:p>
            <a:pPr marL="0" marR="0" lvl="0" indent="0" algn="ctr" defTabSz="274320" rtl="0" eaLnBrk="0" fontAlgn="auto" latinLnBrk="0" hangingPunct="0">
              <a:lnSpc>
                <a:spcPct val="100000"/>
              </a:lnSpc>
              <a:spcBef>
                <a:spcPts val="0"/>
              </a:spcBef>
              <a:spcAft>
                <a:spcPts val="0"/>
              </a:spcAft>
              <a:buClrTx/>
              <a:buSzTx/>
              <a:buFontTx/>
              <a:buNone/>
              <a:tabLst/>
              <a:defRPr/>
            </a:pPr>
            <a:r>
              <a:rPr kumimoji="0" lang="en-US" sz="500" b="0" i="0" u="none" strike="noStrike" kern="300" cap="none" spc="50" normalizeH="0" baseline="0" dirty="0">
                <a:ln>
                  <a:noFill/>
                </a:ln>
                <a:solidFill>
                  <a:schemeClr val="bg1">
                    <a:lumMod val="85000"/>
                  </a:schemeClr>
                </a:solidFill>
                <a:effectLst/>
                <a:uLnTx/>
                <a:uFillTx/>
                <a:latin typeface="+mn-lt"/>
                <a:ea typeface="Calibri" charset="0"/>
                <a:cs typeface="Arial" panose="020B0604020202020204" pitchFamily="34" charset="0"/>
              </a:rPr>
              <a:t>Copyright © SAS Institute Inc. All rights reserved.</a:t>
            </a:r>
          </a:p>
        </p:txBody>
      </p:sp>
      <p:grpSp>
        <p:nvGrpSpPr>
          <p:cNvPr id="9" name="Group 8"/>
          <p:cNvGrpSpPr/>
          <p:nvPr/>
        </p:nvGrpSpPr>
        <p:grpSpPr>
          <a:xfrm>
            <a:off x="8425797" y="4765184"/>
            <a:ext cx="526892" cy="220528"/>
            <a:chOff x="6145213" y="4384676"/>
            <a:chExt cx="1582738" cy="649287"/>
          </a:xfrm>
          <a:solidFill>
            <a:schemeClr val="tx2"/>
          </a:solidFill>
        </p:grpSpPr>
        <p:sp>
          <p:nvSpPr>
            <p:cNvPr id="10" name="Freeform 6"/>
            <p:cNvSpPr>
              <a:spLocks/>
            </p:cNvSpPr>
            <p:nvPr userDrawn="1"/>
          </p:nvSpPr>
          <p:spPr bwMode="auto">
            <a:xfrm>
              <a:off x="6640513" y="4454526"/>
              <a:ext cx="341313" cy="449263"/>
            </a:xfrm>
            <a:custGeom>
              <a:avLst/>
              <a:gdLst>
                <a:gd name="T0" fmla="*/ 485 w 859"/>
                <a:gd name="T1" fmla="*/ 5 h 1132"/>
                <a:gd name="T2" fmla="*/ 603 w 859"/>
                <a:gd name="T3" fmla="*/ 31 h 1132"/>
                <a:gd name="T4" fmla="*/ 699 w 859"/>
                <a:gd name="T5" fmla="*/ 82 h 1132"/>
                <a:gd name="T6" fmla="*/ 771 w 859"/>
                <a:gd name="T7" fmla="*/ 167 h 1132"/>
                <a:gd name="T8" fmla="*/ 810 w 859"/>
                <a:gd name="T9" fmla="*/ 290 h 1132"/>
                <a:gd name="T10" fmla="*/ 642 w 859"/>
                <a:gd name="T11" fmla="*/ 307 h 1132"/>
                <a:gd name="T12" fmla="*/ 606 w 859"/>
                <a:gd name="T13" fmla="*/ 231 h 1132"/>
                <a:gd name="T14" fmla="*/ 544 w 859"/>
                <a:gd name="T15" fmla="*/ 184 h 1132"/>
                <a:gd name="T16" fmla="*/ 467 w 859"/>
                <a:gd name="T17" fmla="*/ 162 h 1132"/>
                <a:gd name="T18" fmla="*/ 385 w 859"/>
                <a:gd name="T19" fmla="*/ 158 h 1132"/>
                <a:gd name="T20" fmla="*/ 304 w 859"/>
                <a:gd name="T21" fmla="*/ 172 h 1132"/>
                <a:gd name="T22" fmla="*/ 236 w 859"/>
                <a:gd name="T23" fmla="*/ 207 h 1132"/>
                <a:gd name="T24" fmla="*/ 200 w 859"/>
                <a:gd name="T25" fmla="*/ 268 h 1132"/>
                <a:gd name="T26" fmla="*/ 207 w 859"/>
                <a:gd name="T27" fmla="*/ 344 h 1132"/>
                <a:gd name="T28" fmla="*/ 256 w 859"/>
                <a:gd name="T29" fmla="*/ 397 h 1132"/>
                <a:gd name="T30" fmla="*/ 334 w 859"/>
                <a:gd name="T31" fmla="*/ 434 h 1132"/>
                <a:gd name="T32" fmla="*/ 428 w 859"/>
                <a:gd name="T33" fmla="*/ 460 h 1132"/>
                <a:gd name="T34" fmla="*/ 528 w 859"/>
                <a:gd name="T35" fmla="*/ 484 h 1132"/>
                <a:gd name="T36" fmla="*/ 634 w 859"/>
                <a:gd name="T37" fmla="*/ 513 h 1132"/>
                <a:gd name="T38" fmla="*/ 728 w 859"/>
                <a:gd name="T39" fmla="*/ 556 h 1132"/>
                <a:gd name="T40" fmla="*/ 804 w 859"/>
                <a:gd name="T41" fmla="*/ 620 h 1132"/>
                <a:gd name="T42" fmla="*/ 850 w 859"/>
                <a:gd name="T43" fmla="*/ 711 h 1132"/>
                <a:gd name="T44" fmla="*/ 857 w 859"/>
                <a:gd name="T45" fmla="*/ 838 h 1132"/>
                <a:gd name="T46" fmla="*/ 821 w 859"/>
                <a:gd name="T47" fmla="*/ 954 h 1132"/>
                <a:gd name="T48" fmla="*/ 750 w 859"/>
                <a:gd name="T49" fmla="*/ 1037 h 1132"/>
                <a:gd name="T50" fmla="*/ 655 w 859"/>
                <a:gd name="T51" fmla="*/ 1093 h 1132"/>
                <a:gd name="T52" fmla="*/ 545 w 859"/>
                <a:gd name="T53" fmla="*/ 1124 h 1132"/>
                <a:gd name="T54" fmla="*/ 428 w 859"/>
                <a:gd name="T55" fmla="*/ 1132 h 1132"/>
                <a:gd name="T56" fmla="*/ 297 w 859"/>
                <a:gd name="T57" fmla="*/ 1120 h 1132"/>
                <a:gd name="T58" fmla="*/ 182 w 859"/>
                <a:gd name="T59" fmla="*/ 1081 h 1132"/>
                <a:gd name="T60" fmla="*/ 89 w 859"/>
                <a:gd name="T61" fmla="*/ 1012 h 1132"/>
                <a:gd name="T62" fmla="*/ 26 w 859"/>
                <a:gd name="T63" fmla="*/ 908 h 1132"/>
                <a:gd name="T64" fmla="*/ 0 w 859"/>
                <a:gd name="T65" fmla="*/ 767 h 1132"/>
                <a:gd name="T66" fmla="*/ 178 w 859"/>
                <a:gd name="T67" fmla="*/ 838 h 1132"/>
                <a:gd name="T68" fmla="*/ 229 w 859"/>
                <a:gd name="T69" fmla="*/ 913 h 1132"/>
                <a:gd name="T70" fmla="*/ 308 w 859"/>
                <a:gd name="T71" fmla="*/ 957 h 1132"/>
                <a:gd name="T72" fmla="*/ 404 w 859"/>
                <a:gd name="T73" fmla="*/ 974 h 1132"/>
                <a:gd name="T74" fmla="*/ 488 w 859"/>
                <a:gd name="T75" fmla="*/ 974 h 1132"/>
                <a:gd name="T76" fmla="*/ 564 w 859"/>
                <a:gd name="T77" fmla="*/ 960 h 1132"/>
                <a:gd name="T78" fmla="*/ 630 w 859"/>
                <a:gd name="T79" fmla="*/ 927 h 1132"/>
                <a:gd name="T80" fmla="*/ 674 w 859"/>
                <a:gd name="T81" fmla="*/ 871 h 1132"/>
                <a:gd name="T82" fmla="*/ 681 w 859"/>
                <a:gd name="T83" fmla="*/ 787 h 1132"/>
                <a:gd name="T84" fmla="*/ 647 w 859"/>
                <a:gd name="T85" fmla="*/ 722 h 1132"/>
                <a:gd name="T86" fmla="*/ 580 w 859"/>
                <a:gd name="T87" fmla="*/ 677 h 1132"/>
                <a:gd name="T88" fmla="*/ 490 w 859"/>
                <a:gd name="T89" fmla="*/ 647 h 1132"/>
                <a:gd name="T90" fmla="*/ 387 w 859"/>
                <a:gd name="T91" fmla="*/ 622 h 1132"/>
                <a:gd name="T92" fmla="*/ 281 w 859"/>
                <a:gd name="T93" fmla="*/ 595 h 1132"/>
                <a:gd name="T94" fmla="*/ 183 w 859"/>
                <a:gd name="T95" fmla="*/ 558 h 1132"/>
                <a:gd name="T96" fmla="*/ 99 w 859"/>
                <a:gd name="T97" fmla="*/ 504 h 1132"/>
                <a:gd name="T98" fmla="*/ 42 w 859"/>
                <a:gd name="T99" fmla="*/ 423 h 1132"/>
                <a:gd name="T100" fmla="*/ 21 w 859"/>
                <a:gd name="T101" fmla="*/ 308 h 1132"/>
                <a:gd name="T102" fmla="*/ 43 w 859"/>
                <a:gd name="T103" fmla="*/ 193 h 1132"/>
                <a:gd name="T104" fmla="*/ 103 w 859"/>
                <a:gd name="T105" fmla="*/ 107 h 1132"/>
                <a:gd name="T106" fmla="*/ 190 w 859"/>
                <a:gd name="T107" fmla="*/ 46 h 1132"/>
                <a:gd name="T108" fmla="*/ 292 w 859"/>
                <a:gd name="T109" fmla="*/ 12 h 1132"/>
                <a:gd name="T110" fmla="*/ 399 w 859"/>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59" h="1132">
                  <a:moveTo>
                    <a:pt x="399" y="0"/>
                  </a:moveTo>
                  <a:lnTo>
                    <a:pt x="443" y="2"/>
                  </a:lnTo>
                  <a:lnTo>
                    <a:pt x="485" y="5"/>
                  </a:lnTo>
                  <a:lnTo>
                    <a:pt x="527" y="11"/>
                  </a:lnTo>
                  <a:lnTo>
                    <a:pt x="566" y="20"/>
                  </a:lnTo>
                  <a:lnTo>
                    <a:pt x="603" y="31"/>
                  </a:lnTo>
                  <a:lnTo>
                    <a:pt x="637" y="44"/>
                  </a:lnTo>
                  <a:lnTo>
                    <a:pt x="670" y="62"/>
                  </a:lnTo>
                  <a:lnTo>
                    <a:pt x="699" y="82"/>
                  </a:lnTo>
                  <a:lnTo>
                    <a:pt x="726" y="107"/>
                  </a:lnTo>
                  <a:lnTo>
                    <a:pt x="750" y="134"/>
                  </a:lnTo>
                  <a:lnTo>
                    <a:pt x="771" y="167"/>
                  </a:lnTo>
                  <a:lnTo>
                    <a:pt x="787" y="203"/>
                  </a:lnTo>
                  <a:lnTo>
                    <a:pt x="800" y="244"/>
                  </a:lnTo>
                  <a:lnTo>
                    <a:pt x="810" y="290"/>
                  </a:lnTo>
                  <a:lnTo>
                    <a:pt x="815" y="339"/>
                  </a:lnTo>
                  <a:lnTo>
                    <a:pt x="648" y="339"/>
                  </a:lnTo>
                  <a:lnTo>
                    <a:pt x="642" y="307"/>
                  </a:lnTo>
                  <a:lnTo>
                    <a:pt x="634" y="278"/>
                  </a:lnTo>
                  <a:lnTo>
                    <a:pt x="621" y="254"/>
                  </a:lnTo>
                  <a:lnTo>
                    <a:pt x="606" y="231"/>
                  </a:lnTo>
                  <a:lnTo>
                    <a:pt x="587" y="213"/>
                  </a:lnTo>
                  <a:lnTo>
                    <a:pt x="567" y="197"/>
                  </a:lnTo>
                  <a:lnTo>
                    <a:pt x="544" y="184"/>
                  </a:lnTo>
                  <a:lnTo>
                    <a:pt x="519" y="174"/>
                  </a:lnTo>
                  <a:lnTo>
                    <a:pt x="494" y="167"/>
                  </a:lnTo>
                  <a:lnTo>
                    <a:pt x="467" y="162"/>
                  </a:lnTo>
                  <a:lnTo>
                    <a:pt x="440" y="158"/>
                  </a:lnTo>
                  <a:lnTo>
                    <a:pt x="412" y="157"/>
                  </a:lnTo>
                  <a:lnTo>
                    <a:pt x="385" y="158"/>
                  </a:lnTo>
                  <a:lnTo>
                    <a:pt x="358" y="161"/>
                  </a:lnTo>
                  <a:lnTo>
                    <a:pt x="330" y="166"/>
                  </a:lnTo>
                  <a:lnTo>
                    <a:pt x="304" y="172"/>
                  </a:lnTo>
                  <a:lnTo>
                    <a:pt x="279" y="180"/>
                  </a:lnTo>
                  <a:lnTo>
                    <a:pt x="257" y="192"/>
                  </a:lnTo>
                  <a:lnTo>
                    <a:pt x="236" y="207"/>
                  </a:lnTo>
                  <a:lnTo>
                    <a:pt x="221" y="224"/>
                  </a:lnTo>
                  <a:lnTo>
                    <a:pt x="208" y="244"/>
                  </a:lnTo>
                  <a:lnTo>
                    <a:pt x="200" y="268"/>
                  </a:lnTo>
                  <a:lnTo>
                    <a:pt x="198" y="296"/>
                  </a:lnTo>
                  <a:lnTo>
                    <a:pt x="200" y="321"/>
                  </a:lnTo>
                  <a:lnTo>
                    <a:pt x="207" y="344"/>
                  </a:lnTo>
                  <a:lnTo>
                    <a:pt x="219" y="365"/>
                  </a:lnTo>
                  <a:lnTo>
                    <a:pt x="236" y="382"/>
                  </a:lnTo>
                  <a:lnTo>
                    <a:pt x="256" y="397"/>
                  </a:lnTo>
                  <a:lnTo>
                    <a:pt x="279" y="411"/>
                  </a:lnTo>
                  <a:lnTo>
                    <a:pt x="304" y="423"/>
                  </a:lnTo>
                  <a:lnTo>
                    <a:pt x="334" y="434"/>
                  </a:lnTo>
                  <a:lnTo>
                    <a:pt x="363" y="443"/>
                  </a:lnTo>
                  <a:lnTo>
                    <a:pt x="395" y="452"/>
                  </a:lnTo>
                  <a:lnTo>
                    <a:pt x="428" y="460"/>
                  </a:lnTo>
                  <a:lnTo>
                    <a:pt x="461" y="467"/>
                  </a:lnTo>
                  <a:lnTo>
                    <a:pt x="495" y="476"/>
                  </a:lnTo>
                  <a:lnTo>
                    <a:pt x="528" y="484"/>
                  </a:lnTo>
                  <a:lnTo>
                    <a:pt x="564" y="493"/>
                  </a:lnTo>
                  <a:lnTo>
                    <a:pt x="600" y="502"/>
                  </a:lnTo>
                  <a:lnTo>
                    <a:pt x="634" y="513"/>
                  </a:lnTo>
                  <a:lnTo>
                    <a:pt x="666" y="527"/>
                  </a:lnTo>
                  <a:lnTo>
                    <a:pt x="698" y="540"/>
                  </a:lnTo>
                  <a:lnTo>
                    <a:pt x="728" y="556"/>
                  </a:lnTo>
                  <a:lnTo>
                    <a:pt x="756" y="575"/>
                  </a:lnTo>
                  <a:lnTo>
                    <a:pt x="782" y="595"/>
                  </a:lnTo>
                  <a:lnTo>
                    <a:pt x="804" y="620"/>
                  </a:lnTo>
                  <a:lnTo>
                    <a:pt x="823" y="646"/>
                  </a:lnTo>
                  <a:lnTo>
                    <a:pt x="838" y="676"/>
                  </a:lnTo>
                  <a:lnTo>
                    <a:pt x="850" y="711"/>
                  </a:lnTo>
                  <a:lnTo>
                    <a:pt x="857" y="750"/>
                  </a:lnTo>
                  <a:lnTo>
                    <a:pt x="859" y="792"/>
                  </a:lnTo>
                  <a:lnTo>
                    <a:pt x="857" y="838"/>
                  </a:lnTo>
                  <a:lnTo>
                    <a:pt x="849" y="880"/>
                  </a:lnTo>
                  <a:lnTo>
                    <a:pt x="838" y="919"/>
                  </a:lnTo>
                  <a:lnTo>
                    <a:pt x="821" y="954"/>
                  </a:lnTo>
                  <a:lnTo>
                    <a:pt x="801" y="985"/>
                  </a:lnTo>
                  <a:lnTo>
                    <a:pt x="777" y="1013"/>
                  </a:lnTo>
                  <a:lnTo>
                    <a:pt x="750" y="1037"/>
                  </a:lnTo>
                  <a:lnTo>
                    <a:pt x="721" y="1059"/>
                  </a:lnTo>
                  <a:lnTo>
                    <a:pt x="689" y="1077"/>
                  </a:lnTo>
                  <a:lnTo>
                    <a:pt x="655" y="1093"/>
                  </a:lnTo>
                  <a:lnTo>
                    <a:pt x="619" y="1106"/>
                  </a:lnTo>
                  <a:lnTo>
                    <a:pt x="583" y="1116"/>
                  </a:lnTo>
                  <a:lnTo>
                    <a:pt x="545" y="1124"/>
                  </a:lnTo>
                  <a:lnTo>
                    <a:pt x="506" y="1129"/>
                  </a:lnTo>
                  <a:lnTo>
                    <a:pt x="467" y="1132"/>
                  </a:lnTo>
                  <a:lnTo>
                    <a:pt x="428" y="1132"/>
                  </a:lnTo>
                  <a:lnTo>
                    <a:pt x="383" y="1131"/>
                  </a:lnTo>
                  <a:lnTo>
                    <a:pt x="340" y="1128"/>
                  </a:lnTo>
                  <a:lnTo>
                    <a:pt x="297" y="1120"/>
                  </a:lnTo>
                  <a:lnTo>
                    <a:pt x="257" y="1111"/>
                  </a:lnTo>
                  <a:lnTo>
                    <a:pt x="218" y="1097"/>
                  </a:lnTo>
                  <a:lnTo>
                    <a:pt x="182" y="1081"/>
                  </a:lnTo>
                  <a:lnTo>
                    <a:pt x="148" y="1061"/>
                  </a:lnTo>
                  <a:lnTo>
                    <a:pt x="117" y="1038"/>
                  </a:lnTo>
                  <a:lnTo>
                    <a:pt x="89" y="1012"/>
                  </a:lnTo>
                  <a:lnTo>
                    <a:pt x="65" y="980"/>
                  </a:lnTo>
                  <a:lnTo>
                    <a:pt x="43" y="947"/>
                  </a:lnTo>
                  <a:lnTo>
                    <a:pt x="26" y="908"/>
                  </a:lnTo>
                  <a:lnTo>
                    <a:pt x="13" y="865"/>
                  </a:lnTo>
                  <a:lnTo>
                    <a:pt x="4" y="819"/>
                  </a:lnTo>
                  <a:lnTo>
                    <a:pt x="0" y="767"/>
                  </a:lnTo>
                  <a:lnTo>
                    <a:pt x="166" y="767"/>
                  </a:lnTo>
                  <a:lnTo>
                    <a:pt x="170" y="804"/>
                  </a:lnTo>
                  <a:lnTo>
                    <a:pt x="178" y="838"/>
                  </a:lnTo>
                  <a:lnTo>
                    <a:pt x="191" y="867"/>
                  </a:lnTo>
                  <a:lnTo>
                    <a:pt x="208" y="891"/>
                  </a:lnTo>
                  <a:lnTo>
                    <a:pt x="229" y="913"/>
                  </a:lnTo>
                  <a:lnTo>
                    <a:pt x="253" y="931"/>
                  </a:lnTo>
                  <a:lnTo>
                    <a:pt x="279" y="945"/>
                  </a:lnTo>
                  <a:lnTo>
                    <a:pt x="308" y="957"/>
                  </a:lnTo>
                  <a:lnTo>
                    <a:pt x="338" y="966"/>
                  </a:lnTo>
                  <a:lnTo>
                    <a:pt x="371" y="972"/>
                  </a:lnTo>
                  <a:lnTo>
                    <a:pt x="404" y="974"/>
                  </a:lnTo>
                  <a:lnTo>
                    <a:pt x="438" y="976"/>
                  </a:lnTo>
                  <a:lnTo>
                    <a:pt x="462" y="976"/>
                  </a:lnTo>
                  <a:lnTo>
                    <a:pt x="488" y="974"/>
                  </a:lnTo>
                  <a:lnTo>
                    <a:pt x="513" y="971"/>
                  </a:lnTo>
                  <a:lnTo>
                    <a:pt x="539" y="966"/>
                  </a:lnTo>
                  <a:lnTo>
                    <a:pt x="564" y="960"/>
                  </a:lnTo>
                  <a:lnTo>
                    <a:pt x="589" y="951"/>
                  </a:lnTo>
                  <a:lnTo>
                    <a:pt x="610" y="941"/>
                  </a:lnTo>
                  <a:lnTo>
                    <a:pt x="630" y="927"/>
                  </a:lnTo>
                  <a:lnTo>
                    <a:pt x="648" y="912"/>
                  </a:lnTo>
                  <a:lnTo>
                    <a:pt x="663" y="892"/>
                  </a:lnTo>
                  <a:lnTo>
                    <a:pt x="674" y="871"/>
                  </a:lnTo>
                  <a:lnTo>
                    <a:pt x="681" y="844"/>
                  </a:lnTo>
                  <a:lnTo>
                    <a:pt x="683" y="815"/>
                  </a:lnTo>
                  <a:lnTo>
                    <a:pt x="681" y="787"/>
                  </a:lnTo>
                  <a:lnTo>
                    <a:pt x="674" y="762"/>
                  </a:lnTo>
                  <a:lnTo>
                    <a:pt x="661" y="740"/>
                  </a:lnTo>
                  <a:lnTo>
                    <a:pt x="647" y="722"/>
                  </a:lnTo>
                  <a:lnTo>
                    <a:pt x="627" y="705"/>
                  </a:lnTo>
                  <a:lnTo>
                    <a:pt x="606" y="691"/>
                  </a:lnTo>
                  <a:lnTo>
                    <a:pt x="580" y="677"/>
                  </a:lnTo>
                  <a:lnTo>
                    <a:pt x="552" y="667"/>
                  </a:lnTo>
                  <a:lnTo>
                    <a:pt x="522" y="656"/>
                  </a:lnTo>
                  <a:lnTo>
                    <a:pt x="490" y="647"/>
                  </a:lnTo>
                  <a:lnTo>
                    <a:pt x="457" y="639"/>
                  </a:lnTo>
                  <a:lnTo>
                    <a:pt x="422" y="630"/>
                  </a:lnTo>
                  <a:lnTo>
                    <a:pt x="387" y="622"/>
                  </a:lnTo>
                  <a:lnTo>
                    <a:pt x="352" y="613"/>
                  </a:lnTo>
                  <a:lnTo>
                    <a:pt x="317" y="605"/>
                  </a:lnTo>
                  <a:lnTo>
                    <a:pt x="281" y="595"/>
                  </a:lnTo>
                  <a:lnTo>
                    <a:pt x="247" y="585"/>
                  </a:lnTo>
                  <a:lnTo>
                    <a:pt x="215" y="572"/>
                  </a:lnTo>
                  <a:lnTo>
                    <a:pt x="183" y="558"/>
                  </a:lnTo>
                  <a:lnTo>
                    <a:pt x="153" y="542"/>
                  </a:lnTo>
                  <a:lnTo>
                    <a:pt x="125" y="524"/>
                  </a:lnTo>
                  <a:lnTo>
                    <a:pt x="99" y="504"/>
                  </a:lnTo>
                  <a:lnTo>
                    <a:pt x="77" y="480"/>
                  </a:lnTo>
                  <a:lnTo>
                    <a:pt x="58" y="453"/>
                  </a:lnTo>
                  <a:lnTo>
                    <a:pt x="42" y="423"/>
                  </a:lnTo>
                  <a:lnTo>
                    <a:pt x="31" y="389"/>
                  </a:lnTo>
                  <a:lnTo>
                    <a:pt x="24" y="350"/>
                  </a:lnTo>
                  <a:lnTo>
                    <a:pt x="21" y="308"/>
                  </a:lnTo>
                  <a:lnTo>
                    <a:pt x="24" y="267"/>
                  </a:lnTo>
                  <a:lnTo>
                    <a:pt x="31" y="228"/>
                  </a:lnTo>
                  <a:lnTo>
                    <a:pt x="43" y="193"/>
                  </a:lnTo>
                  <a:lnTo>
                    <a:pt x="60" y="161"/>
                  </a:lnTo>
                  <a:lnTo>
                    <a:pt x="80" y="132"/>
                  </a:lnTo>
                  <a:lnTo>
                    <a:pt x="103" y="107"/>
                  </a:lnTo>
                  <a:lnTo>
                    <a:pt x="130" y="84"/>
                  </a:lnTo>
                  <a:lnTo>
                    <a:pt x="159" y="63"/>
                  </a:lnTo>
                  <a:lnTo>
                    <a:pt x="190" y="46"/>
                  </a:lnTo>
                  <a:lnTo>
                    <a:pt x="223" y="32"/>
                  </a:lnTo>
                  <a:lnTo>
                    <a:pt x="257" y="21"/>
                  </a:lnTo>
                  <a:lnTo>
                    <a:pt x="292" y="12"/>
                  </a:lnTo>
                  <a:lnTo>
                    <a:pt x="327"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1" name="Freeform 7"/>
            <p:cNvSpPr>
              <a:spLocks noEditPoints="1"/>
            </p:cNvSpPr>
            <p:nvPr userDrawn="1"/>
          </p:nvSpPr>
          <p:spPr bwMode="auto">
            <a:xfrm>
              <a:off x="6994526" y="4454526"/>
              <a:ext cx="377825" cy="449263"/>
            </a:xfrm>
            <a:custGeom>
              <a:avLst/>
              <a:gdLst>
                <a:gd name="T0" fmla="*/ 629 w 951"/>
                <a:gd name="T1" fmla="*/ 576 h 1132"/>
                <a:gd name="T2" fmla="*/ 530 w 951"/>
                <a:gd name="T3" fmla="*/ 600 h 1132"/>
                <a:gd name="T4" fmla="*/ 417 w 951"/>
                <a:gd name="T5" fmla="*/ 616 h 1132"/>
                <a:gd name="T6" fmla="*/ 322 w 951"/>
                <a:gd name="T7" fmla="*/ 636 h 1132"/>
                <a:gd name="T8" fmla="*/ 247 w 951"/>
                <a:gd name="T9" fmla="*/ 670 h 1132"/>
                <a:gd name="T10" fmla="*/ 196 w 951"/>
                <a:gd name="T11" fmla="*/ 728 h 1132"/>
                <a:gd name="T12" fmla="*/ 176 w 951"/>
                <a:gd name="T13" fmla="*/ 817 h 1132"/>
                <a:gd name="T14" fmla="*/ 194 w 951"/>
                <a:gd name="T15" fmla="*/ 897 h 1132"/>
                <a:gd name="T16" fmla="*/ 245 w 951"/>
                <a:gd name="T17" fmla="*/ 947 h 1132"/>
                <a:gd name="T18" fmla="*/ 317 w 951"/>
                <a:gd name="T19" fmla="*/ 972 h 1132"/>
                <a:gd name="T20" fmla="*/ 417 w 951"/>
                <a:gd name="T21" fmla="*/ 974 h 1132"/>
                <a:gd name="T22" fmla="*/ 528 w 951"/>
                <a:gd name="T23" fmla="*/ 944 h 1132"/>
                <a:gd name="T24" fmla="*/ 609 w 951"/>
                <a:gd name="T25" fmla="*/ 890 h 1132"/>
                <a:gd name="T26" fmla="*/ 658 w 951"/>
                <a:gd name="T27" fmla="*/ 822 h 1132"/>
                <a:gd name="T28" fmla="*/ 679 w 951"/>
                <a:gd name="T29" fmla="*/ 753 h 1132"/>
                <a:gd name="T30" fmla="*/ 468 w 951"/>
                <a:gd name="T31" fmla="*/ 0 h 1132"/>
                <a:gd name="T32" fmla="*/ 570 w 951"/>
                <a:gd name="T33" fmla="*/ 6 h 1132"/>
                <a:gd name="T34" fmla="*/ 668 w 951"/>
                <a:gd name="T35" fmla="*/ 28 h 1132"/>
                <a:gd name="T36" fmla="*/ 752 w 951"/>
                <a:gd name="T37" fmla="*/ 72 h 1132"/>
                <a:gd name="T38" fmla="*/ 814 w 951"/>
                <a:gd name="T39" fmla="*/ 145 h 1132"/>
                <a:gd name="T40" fmla="*/ 845 w 951"/>
                <a:gd name="T41" fmla="*/ 253 h 1132"/>
                <a:gd name="T42" fmla="*/ 848 w 951"/>
                <a:gd name="T43" fmla="*/ 884 h 1132"/>
                <a:gd name="T44" fmla="*/ 854 w 951"/>
                <a:gd name="T45" fmla="*/ 947 h 1132"/>
                <a:gd name="T46" fmla="*/ 883 w 951"/>
                <a:gd name="T47" fmla="*/ 974 h 1132"/>
                <a:gd name="T48" fmla="*/ 932 w 951"/>
                <a:gd name="T49" fmla="*/ 972 h 1132"/>
                <a:gd name="T50" fmla="*/ 933 w 951"/>
                <a:gd name="T51" fmla="*/ 1114 h 1132"/>
                <a:gd name="T52" fmla="*/ 861 w 951"/>
                <a:gd name="T53" fmla="*/ 1131 h 1132"/>
                <a:gd name="T54" fmla="*/ 779 w 951"/>
                <a:gd name="T55" fmla="*/ 1125 h 1132"/>
                <a:gd name="T56" fmla="*/ 721 w 951"/>
                <a:gd name="T57" fmla="*/ 1083 h 1132"/>
                <a:gd name="T58" fmla="*/ 692 w 951"/>
                <a:gd name="T59" fmla="*/ 1002 h 1132"/>
                <a:gd name="T60" fmla="*/ 616 w 951"/>
                <a:gd name="T61" fmla="*/ 1041 h 1132"/>
                <a:gd name="T62" fmla="*/ 485 w 951"/>
                <a:gd name="T63" fmla="*/ 1111 h 1132"/>
                <a:gd name="T64" fmla="*/ 334 w 951"/>
                <a:gd name="T65" fmla="*/ 1132 h 1132"/>
                <a:gd name="T66" fmla="*/ 222 w 951"/>
                <a:gd name="T67" fmla="*/ 1120 h 1132"/>
                <a:gd name="T68" fmla="*/ 125 w 951"/>
                <a:gd name="T69" fmla="*/ 1082 h 1132"/>
                <a:gd name="T70" fmla="*/ 52 w 951"/>
                <a:gd name="T71" fmla="*/ 1013 h 1132"/>
                <a:gd name="T72" fmla="*/ 9 w 951"/>
                <a:gd name="T73" fmla="*/ 914 h 1132"/>
                <a:gd name="T74" fmla="*/ 1 w 951"/>
                <a:gd name="T75" fmla="*/ 784 h 1132"/>
                <a:gd name="T76" fmla="*/ 33 w 951"/>
                <a:gd name="T77" fmla="*/ 671 h 1132"/>
                <a:gd name="T78" fmla="*/ 94 w 951"/>
                <a:gd name="T79" fmla="*/ 594 h 1132"/>
                <a:gd name="T80" fmla="*/ 176 w 951"/>
                <a:gd name="T81" fmla="*/ 545 h 1132"/>
                <a:gd name="T82" fmla="*/ 273 w 951"/>
                <a:gd name="T83" fmla="*/ 512 h 1132"/>
                <a:gd name="T84" fmla="*/ 381 w 951"/>
                <a:gd name="T85" fmla="*/ 489 h 1132"/>
                <a:gd name="T86" fmla="*/ 491 w 951"/>
                <a:gd name="T87" fmla="*/ 472 h 1132"/>
                <a:gd name="T88" fmla="*/ 582 w 951"/>
                <a:gd name="T89" fmla="*/ 453 h 1132"/>
                <a:gd name="T90" fmla="*/ 647 w 951"/>
                <a:gd name="T91" fmla="*/ 422 h 1132"/>
                <a:gd name="T92" fmla="*/ 680 w 951"/>
                <a:gd name="T93" fmla="*/ 365 h 1132"/>
                <a:gd name="T94" fmla="*/ 675 w 951"/>
                <a:gd name="T95" fmla="*/ 276 h 1132"/>
                <a:gd name="T96" fmla="*/ 638 w 951"/>
                <a:gd name="T97" fmla="*/ 210 h 1132"/>
                <a:gd name="T98" fmla="*/ 578 w 951"/>
                <a:gd name="T99" fmla="*/ 175 h 1132"/>
                <a:gd name="T100" fmla="*/ 506 w 951"/>
                <a:gd name="T101" fmla="*/ 160 h 1132"/>
                <a:gd name="T102" fmla="*/ 423 w 951"/>
                <a:gd name="T103" fmla="*/ 158 h 1132"/>
                <a:gd name="T104" fmla="*/ 332 w 951"/>
                <a:gd name="T105" fmla="*/ 175 h 1132"/>
                <a:gd name="T106" fmla="*/ 261 w 951"/>
                <a:gd name="T107" fmla="*/ 218 h 1132"/>
                <a:gd name="T108" fmla="*/ 216 w 951"/>
                <a:gd name="T109" fmla="*/ 292 h 1132"/>
                <a:gd name="T110" fmla="*/ 39 w 951"/>
                <a:gd name="T111" fmla="*/ 362 h 1132"/>
                <a:gd name="T112" fmla="*/ 66 w 951"/>
                <a:gd name="T113" fmla="*/ 222 h 1132"/>
                <a:gd name="T114" fmla="*/ 129 w 951"/>
                <a:gd name="T115" fmla="*/ 120 h 1132"/>
                <a:gd name="T116" fmla="*/ 222 w 951"/>
                <a:gd name="T117" fmla="*/ 51 h 1132"/>
                <a:gd name="T118" fmla="*/ 338 w 951"/>
                <a:gd name="T119" fmla="*/ 12 h 1132"/>
                <a:gd name="T120" fmla="*/ 468 w 951"/>
                <a:gd name="T12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951" h="1132">
                  <a:moveTo>
                    <a:pt x="681" y="550"/>
                  </a:moveTo>
                  <a:lnTo>
                    <a:pt x="657" y="564"/>
                  </a:lnTo>
                  <a:lnTo>
                    <a:pt x="629" y="576"/>
                  </a:lnTo>
                  <a:lnTo>
                    <a:pt x="599" y="586"/>
                  </a:lnTo>
                  <a:lnTo>
                    <a:pt x="565" y="593"/>
                  </a:lnTo>
                  <a:lnTo>
                    <a:pt x="530" y="600"/>
                  </a:lnTo>
                  <a:lnTo>
                    <a:pt x="493" y="605"/>
                  </a:lnTo>
                  <a:lnTo>
                    <a:pt x="455" y="611"/>
                  </a:lnTo>
                  <a:lnTo>
                    <a:pt x="417" y="616"/>
                  </a:lnTo>
                  <a:lnTo>
                    <a:pt x="379" y="622"/>
                  </a:lnTo>
                  <a:lnTo>
                    <a:pt x="350" y="629"/>
                  </a:lnTo>
                  <a:lnTo>
                    <a:pt x="322" y="636"/>
                  </a:lnTo>
                  <a:lnTo>
                    <a:pt x="295" y="646"/>
                  </a:lnTo>
                  <a:lnTo>
                    <a:pt x="270" y="657"/>
                  </a:lnTo>
                  <a:lnTo>
                    <a:pt x="247" y="670"/>
                  </a:lnTo>
                  <a:lnTo>
                    <a:pt x="227" y="686"/>
                  </a:lnTo>
                  <a:lnTo>
                    <a:pt x="209" y="705"/>
                  </a:lnTo>
                  <a:lnTo>
                    <a:pt x="196" y="728"/>
                  </a:lnTo>
                  <a:lnTo>
                    <a:pt x="185" y="753"/>
                  </a:lnTo>
                  <a:lnTo>
                    <a:pt x="177" y="784"/>
                  </a:lnTo>
                  <a:lnTo>
                    <a:pt x="176" y="817"/>
                  </a:lnTo>
                  <a:lnTo>
                    <a:pt x="177" y="848"/>
                  </a:lnTo>
                  <a:lnTo>
                    <a:pt x="185" y="874"/>
                  </a:lnTo>
                  <a:lnTo>
                    <a:pt x="194" y="897"/>
                  </a:lnTo>
                  <a:lnTo>
                    <a:pt x="209" y="916"/>
                  </a:lnTo>
                  <a:lnTo>
                    <a:pt x="226" y="933"/>
                  </a:lnTo>
                  <a:lnTo>
                    <a:pt x="245" y="947"/>
                  </a:lnTo>
                  <a:lnTo>
                    <a:pt x="267" y="957"/>
                  </a:lnTo>
                  <a:lnTo>
                    <a:pt x="292" y="966"/>
                  </a:lnTo>
                  <a:lnTo>
                    <a:pt x="317" y="972"/>
                  </a:lnTo>
                  <a:lnTo>
                    <a:pt x="344" y="974"/>
                  </a:lnTo>
                  <a:lnTo>
                    <a:pt x="372" y="976"/>
                  </a:lnTo>
                  <a:lnTo>
                    <a:pt x="417" y="974"/>
                  </a:lnTo>
                  <a:lnTo>
                    <a:pt x="458" y="967"/>
                  </a:lnTo>
                  <a:lnTo>
                    <a:pt x="496" y="957"/>
                  </a:lnTo>
                  <a:lnTo>
                    <a:pt x="528" y="944"/>
                  </a:lnTo>
                  <a:lnTo>
                    <a:pt x="559" y="929"/>
                  </a:lnTo>
                  <a:lnTo>
                    <a:pt x="585" y="910"/>
                  </a:lnTo>
                  <a:lnTo>
                    <a:pt x="609" y="890"/>
                  </a:lnTo>
                  <a:lnTo>
                    <a:pt x="628" y="869"/>
                  </a:lnTo>
                  <a:lnTo>
                    <a:pt x="645" y="846"/>
                  </a:lnTo>
                  <a:lnTo>
                    <a:pt x="658" y="822"/>
                  </a:lnTo>
                  <a:lnTo>
                    <a:pt x="668" y="799"/>
                  </a:lnTo>
                  <a:lnTo>
                    <a:pt x="675" y="775"/>
                  </a:lnTo>
                  <a:lnTo>
                    <a:pt x="679" y="753"/>
                  </a:lnTo>
                  <a:lnTo>
                    <a:pt x="681" y="732"/>
                  </a:lnTo>
                  <a:lnTo>
                    <a:pt x="681" y="550"/>
                  </a:lnTo>
                  <a:close/>
                  <a:moveTo>
                    <a:pt x="468" y="0"/>
                  </a:moveTo>
                  <a:lnTo>
                    <a:pt x="502" y="2"/>
                  </a:lnTo>
                  <a:lnTo>
                    <a:pt x="536" y="3"/>
                  </a:lnTo>
                  <a:lnTo>
                    <a:pt x="570" y="6"/>
                  </a:lnTo>
                  <a:lnTo>
                    <a:pt x="604" y="11"/>
                  </a:lnTo>
                  <a:lnTo>
                    <a:pt x="636" y="18"/>
                  </a:lnTo>
                  <a:lnTo>
                    <a:pt x="668" y="28"/>
                  </a:lnTo>
                  <a:lnTo>
                    <a:pt x="697" y="40"/>
                  </a:lnTo>
                  <a:lnTo>
                    <a:pt x="725" y="55"/>
                  </a:lnTo>
                  <a:lnTo>
                    <a:pt x="752" y="72"/>
                  </a:lnTo>
                  <a:lnTo>
                    <a:pt x="775" y="93"/>
                  </a:lnTo>
                  <a:lnTo>
                    <a:pt x="796" y="117"/>
                  </a:lnTo>
                  <a:lnTo>
                    <a:pt x="814" y="145"/>
                  </a:lnTo>
                  <a:lnTo>
                    <a:pt x="828" y="177"/>
                  </a:lnTo>
                  <a:lnTo>
                    <a:pt x="838" y="213"/>
                  </a:lnTo>
                  <a:lnTo>
                    <a:pt x="845" y="253"/>
                  </a:lnTo>
                  <a:lnTo>
                    <a:pt x="848" y="298"/>
                  </a:lnTo>
                  <a:lnTo>
                    <a:pt x="848" y="855"/>
                  </a:lnTo>
                  <a:lnTo>
                    <a:pt x="848" y="884"/>
                  </a:lnTo>
                  <a:lnTo>
                    <a:pt x="848" y="909"/>
                  </a:lnTo>
                  <a:lnTo>
                    <a:pt x="850" y="930"/>
                  </a:lnTo>
                  <a:lnTo>
                    <a:pt x="854" y="947"/>
                  </a:lnTo>
                  <a:lnTo>
                    <a:pt x="860" y="960"/>
                  </a:lnTo>
                  <a:lnTo>
                    <a:pt x="870" y="968"/>
                  </a:lnTo>
                  <a:lnTo>
                    <a:pt x="883" y="974"/>
                  </a:lnTo>
                  <a:lnTo>
                    <a:pt x="900" y="976"/>
                  </a:lnTo>
                  <a:lnTo>
                    <a:pt x="915" y="976"/>
                  </a:lnTo>
                  <a:lnTo>
                    <a:pt x="932" y="972"/>
                  </a:lnTo>
                  <a:lnTo>
                    <a:pt x="951" y="966"/>
                  </a:lnTo>
                  <a:lnTo>
                    <a:pt x="951" y="1104"/>
                  </a:lnTo>
                  <a:lnTo>
                    <a:pt x="933" y="1114"/>
                  </a:lnTo>
                  <a:lnTo>
                    <a:pt x="911" y="1122"/>
                  </a:lnTo>
                  <a:lnTo>
                    <a:pt x="888" y="1128"/>
                  </a:lnTo>
                  <a:lnTo>
                    <a:pt x="861" y="1131"/>
                  </a:lnTo>
                  <a:lnTo>
                    <a:pt x="832" y="1132"/>
                  </a:lnTo>
                  <a:lnTo>
                    <a:pt x="804" y="1131"/>
                  </a:lnTo>
                  <a:lnTo>
                    <a:pt x="779" y="1125"/>
                  </a:lnTo>
                  <a:lnTo>
                    <a:pt x="757" y="1116"/>
                  </a:lnTo>
                  <a:lnTo>
                    <a:pt x="737" y="1101"/>
                  </a:lnTo>
                  <a:lnTo>
                    <a:pt x="721" y="1083"/>
                  </a:lnTo>
                  <a:lnTo>
                    <a:pt x="708" y="1061"/>
                  </a:lnTo>
                  <a:lnTo>
                    <a:pt x="698" y="1034"/>
                  </a:lnTo>
                  <a:lnTo>
                    <a:pt x="692" y="1002"/>
                  </a:lnTo>
                  <a:lnTo>
                    <a:pt x="691" y="966"/>
                  </a:lnTo>
                  <a:lnTo>
                    <a:pt x="655" y="1006"/>
                  </a:lnTo>
                  <a:lnTo>
                    <a:pt x="616" y="1041"/>
                  </a:lnTo>
                  <a:lnTo>
                    <a:pt x="575" y="1069"/>
                  </a:lnTo>
                  <a:lnTo>
                    <a:pt x="531" y="1093"/>
                  </a:lnTo>
                  <a:lnTo>
                    <a:pt x="485" y="1111"/>
                  </a:lnTo>
                  <a:lnTo>
                    <a:pt x="436" y="1123"/>
                  </a:lnTo>
                  <a:lnTo>
                    <a:pt x="386" y="1130"/>
                  </a:lnTo>
                  <a:lnTo>
                    <a:pt x="334" y="1132"/>
                  </a:lnTo>
                  <a:lnTo>
                    <a:pt x="295" y="1131"/>
                  </a:lnTo>
                  <a:lnTo>
                    <a:pt x="258" y="1128"/>
                  </a:lnTo>
                  <a:lnTo>
                    <a:pt x="222" y="1120"/>
                  </a:lnTo>
                  <a:lnTo>
                    <a:pt x="187" y="1111"/>
                  </a:lnTo>
                  <a:lnTo>
                    <a:pt x="155" y="1097"/>
                  </a:lnTo>
                  <a:lnTo>
                    <a:pt x="125" y="1082"/>
                  </a:lnTo>
                  <a:lnTo>
                    <a:pt x="98" y="1062"/>
                  </a:lnTo>
                  <a:lnTo>
                    <a:pt x="73" y="1040"/>
                  </a:lnTo>
                  <a:lnTo>
                    <a:pt x="52" y="1013"/>
                  </a:lnTo>
                  <a:lnTo>
                    <a:pt x="34" y="984"/>
                  </a:lnTo>
                  <a:lnTo>
                    <a:pt x="19" y="951"/>
                  </a:lnTo>
                  <a:lnTo>
                    <a:pt x="9" y="914"/>
                  </a:lnTo>
                  <a:lnTo>
                    <a:pt x="1" y="874"/>
                  </a:lnTo>
                  <a:lnTo>
                    <a:pt x="0" y="830"/>
                  </a:lnTo>
                  <a:lnTo>
                    <a:pt x="1" y="784"/>
                  </a:lnTo>
                  <a:lnTo>
                    <a:pt x="9" y="741"/>
                  </a:lnTo>
                  <a:lnTo>
                    <a:pt x="18" y="704"/>
                  </a:lnTo>
                  <a:lnTo>
                    <a:pt x="33" y="671"/>
                  </a:lnTo>
                  <a:lnTo>
                    <a:pt x="50" y="642"/>
                  </a:lnTo>
                  <a:lnTo>
                    <a:pt x="70" y="617"/>
                  </a:lnTo>
                  <a:lnTo>
                    <a:pt x="94" y="594"/>
                  </a:lnTo>
                  <a:lnTo>
                    <a:pt x="119" y="575"/>
                  </a:lnTo>
                  <a:lnTo>
                    <a:pt x="147" y="559"/>
                  </a:lnTo>
                  <a:lnTo>
                    <a:pt x="176" y="545"/>
                  </a:lnTo>
                  <a:lnTo>
                    <a:pt x="208" y="533"/>
                  </a:lnTo>
                  <a:lnTo>
                    <a:pt x="241" y="522"/>
                  </a:lnTo>
                  <a:lnTo>
                    <a:pt x="273" y="512"/>
                  </a:lnTo>
                  <a:lnTo>
                    <a:pt x="307" y="505"/>
                  </a:lnTo>
                  <a:lnTo>
                    <a:pt x="343" y="496"/>
                  </a:lnTo>
                  <a:lnTo>
                    <a:pt x="381" y="489"/>
                  </a:lnTo>
                  <a:lnTo>
                    <a:pt x="419" y="483"/>
                  </a:lnTo>
                  <a:lnTo>
                    <a:pt x="455" y="477"/>
                  </a:lnTo>
                  <a:lnTo>
                    <a:pt x="491" y="472"/>
                  </a:lnTo>
                  <a:lnTo>
                    <a:pt x="523" y="466"/>
                  </a:lnTo>
                  <a:lnTo>
                    <a:pt x="554" y="460"/>
                  </a:lnTo>
                  <a:lnTo>
                    <a:pt x="582" y="453"/>
                  </a:lnTo>
                  <a:lnTo>
                    <a:pt x="606" y="445"/>
                  </a:lnTo>
                  <a:lnTo>
                    <a:pt x="629" y="434"/>
                  </a:lnTo>
                  <a:lnTo>
                    <a:pt x="647" y="422"/>
                  </a:lnTo>
                  <a:lnTo>
                    <a:pt x="662" y="406"/>
                  </a:lnTo>
                  <a:lnTo>
                    <a:pt x="674" y="387"/>
                  </a:lnTo>
                  <a:lnTo>
                    <a:pt x="680" y="365"/>
                  </a:lnTo>
                  <a:lnTo>
                    <a:pt x="683" y="338"/>
                  </a:lnTo>
                  <a:lnTo>
                    <a:pt x="680" y="304"/>
                  </a:lnTo>
                  <a:lnTo>
                    <a:pt x="675" y="276"/>
                  </a:lnTo>
                  <a:lnTo>
                    <a:pt x="666" y="250"/>
                  </a:lnTo>
                  <a:lnTo>
                    <a:pt x="652" y="228"/>
                  </a:lnTo>
                  <a:lnTo>
                    <a:pt x="638" y="210"/>
                  </a:lnTo>
                  <a:lnTo>
                    <a:pt x="619" y="196"/>
                  </a:lnTo>
                  <a:lnTo>
                    <a:pt x="600" y="184"/>
                  </a:lnTo>
                  <a:lnTo>
                    <a:pt x="578" y="175"/>
                  </a:lnTo>
                  <a:lnTo>
                    <a:pt x="555" y="168"/>
                  </a:lnTo>
                  <a:lnTo>
                    <a:pt x="532" y="163"/>
                  </a:lnTo>
                  <a:lnTo>
                    <a:pt x="506" y="160"/>
                  </a:lnTo>
                  <a:lnTo>
                    <a:pt x="482" y="158"/>
                  </a:lnTo>
                  <a:lnTo>
                    <a:pt x="458" y="157"/>
                  </a:lnTo>
                  <a:lnTo>
                    <a:pt x="423" y="158"/>
                  </a:lnTo>
                  <a:lnTo>
                    <a:pt x="391" y="162"/>
                  </a:lnTo>
                  <a:lnTo>
                    <a:pt x="360" y="168"/>
                  </a:lnTo>
                  <a:lnTo>
                    <a:pt x="332" y="175"/>
                  </a:lnTo>
                  <a:lnTo>
                    <a:pt x="305" y="186"/>
                  </a:lnTo>
                  <a:lnTo>
                    <a:pt x="282" y="201"/>
                  </a:lnTo>
                  <a:lnTo>
                    <a:pt x="261" y="218"/>
                  </a:lnTo>
                  <a:lnTo>
                    <a:pt x="243" y="239"/>
                  </a:lnTo>
                  <a:lnTo>
                    <a:pt x="228" y="263"/>
                  </a:lnTo>
                  <a:lnTo>
                    <a:pt x="216" y="292"/>
                  </a:lnTo>
                  <a:lnTo>
                    <a:pt x="209" y="325"/>
                  </a:lnTo>
                  <a:lnTo>
                    <a:pt x="205" y="362"/>
                  </a:lnTo>
                  <a:lnTo>
                    <a:pt x="39" y="362"/>
                  </a:lnTo>
                  <a:lnTo>
                    <a:pt x="43" y="312"/>
                  </a:lnTo>
                  <a:lnTo>
                    <a:pt x="52" y="265"/>
                  </a:lnTo>
                  <a:lnTo>
                    <a:pt x="66" y="222"/>
                  </a:lnTo>
                  <a:lnTo>
                    <a:pt x="83" y="184"/>
                  </a:lnTo>
                  <a:lnTo>
                    <a:pt x="104" y="150"/>
                  </a:lnTo>
                  <a:lnTo>
                    <a:pt x="129" y="120"/>
                  </a:lnTo>
                  <a:lnTo>
                    <a:pt x="157" y="93"/>
                  </a:lnTo>
                  <a:lnTo>
                    <a:pt x="188" y="70"/>
                  </a:lnTo>
                  <a:lnTo>
                    <a:pt x="222" y="51"/>
                  </a:lnTo>
                  <a:lnTo>
                    <a:pt x="259" y="35"/>
                  </a:lnTo>
                  <a:lnTo>
                    <a:pt x="296" y="22"/>
                  </a:lnTo>
                  <a:lnTo>
                    <a:pt x="338" y="12"/>
                  </a:lnTo>
                  <a:lnTo>
                    <a:pt x="379" y="6"/>
                  </a:lnTo>
                  <a:lnTo>
                    <a:pt x="423" y="3"/>
                  </a:lnTo>
                  <a:lnTo>
                    <a:pt x="46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2" name="Freeform 8"/>
            <p:cNvSpPr>
              <a:spLocks/>
            </p:cNvSpPr>
            <p:nvPr userDrawn="1"/>
          </p:nvSpPr>
          <p:spPr bwMode="auto">
            <a:xfrm>
              <a:off x="7367588" y="4454526"/>
              <a:ext cx="341313" cy="449263"/>
            </a:xfrm>
            <a:custGeom>
              <a:avLst/>
              <a:gdLst>
                <a:gd name="T0" fmla="*/ 486 w 860"/>
                <a:gd name="T1" fmla="*/ 5 h 1132"/>
                <a:gd name="T2" fmla="*/ 604 w 860"/>
                <a:gd name="T3" fmla="*/ 31 h 1132"/>
                <a:gd name="T4" fmla="*/ 701 w 860"/>
                <a:gd name="T5" fmla="*/ 82 h 1132"/>
                <a:gd name="T6" fmla="*/ 771 w 860"/>
                <a:gd name="T7" fmla="*/ 167 h 1132"/>
                <a:gd name="T8" fmla="*/ 810 w 860"/>
                <a:gd name="T9" fmla="*/ 290 h 1132"/>
                <a:gd name="T10" fmla="*/ 644 w 860"/>
                <a:gd name="T11" fmla="*/ 307 h 1132"/>
                <a:gd name="T12" fmla="*/ 606 w 860"/>
                <a:gd name="T13" fmla="*/ 231 h 1132"/>
                <a:gd name="T14" fmla="*/ 545 w 860"/>
                <a:gd name="T15" fmla="*/ 184 h 1132"/>
                <a:gd name="T16" fmla="*/ 467 w 860"/>
                <a:gd name="T17" fmla="*/ 162 h 1132"/>
                <a:gd name="T18" fmla="*/ 386 w 860"/>
                <a:gd name="T19" fmla="*/ 158 h 1132"/>
                <a:gd name="T20" fmla="*/ 305 w 860"/>
                <a:gd name="T21" fmla="*/ 172 h 1132"/>
                <a:gd name="T22" fmla="*/ 238 w 860"/>
                <a:gd name="T23" fmla="*/ 207 h 1132"/>
                <a:gd name="T24" fmla="*/ 200 w 860"/>
                <a:gd name="T25" fmla="*/ 268 h 1132"/>
                <a:gd name="T26" fmla="*/ 208 w 860"/>
                <a:gd name="T27" fmla="*/ 344 h 1132"/>
                <a:gd name="T28" fmla="*/ 256 w 860"/>
                <a:gd name="T29" fmla="*/ 397 h 1132"/>
                <a:gd name="T30" fmla="*/ 334 w 860"/>
                <a:gd name="T31" fmla="*/ 434 h 1132"/>
                <a:gd name="T32" fmla="*/ 429 w 860"/>
                <a:gd name="T33" fmla="*/ 460 h 1132"/>
                <a:gd name="T34" fmla="*/ 528 w 860"/>
                <a:gd name="T35" fmla="*/ 484 h 1132"/>
                <a:gd name="T36" fmla="*/ 634 w 860"/>
                <a:gd name="T37" fmla="*/ 513 h 1132"/>
                <a:gd name="T38" fmla="*/ 729 w 860"/>
                <a:gd name="T39" fmla="*/ 556 h 1132"/>
                <a:gd name="T40" fmla="*/ 804 w 860"/>
                <a:gd name="T41" fmla="*/ 620 h 1132"/>
                <a:gd name="T42" fmla="*/ 850 w 860"/>
                <a:gd name="T43" fmla="*/ 711 h 1132"/>
                <a:gd name="T44" fmla="*/ 857 w 860"/>
                <a:gd name="T45" fmla="*/ 838 h 1132"/>
                <a:gd name="T46" fmla="*/ 821 w 860"/>
                <a:gd name="T47" fmla="*/ 954 h 1132"/>
                <a:gd name="T48" fmla="*/ 750 w 860"/>
                <a:gd name="T49" fmla="*/ 1037 h 1132"/>
                <a:gd name="T50" fmla="*/ 656 w 860"/>
                <a:gd name="T51" fmla="*/ 1093 h 1132"/>
                <a:gd name="T52" fmla="*/ 545 w 860"/>
                <a:gd name="T53" fmla="*/ 1124 h 1132"/>
                <a:gd name="T54" fmla="*/ 429 w 860"/>
                <a:gd name="T55" fmla="*/ 1132 h 1132"/>
                <a:gd name="T56" fmla="*/ 299 w 860"/>
                <a:gd name="T57" fmla="*/ 1120 h 1132"/>
                <a:gd name="T58" fmla="*/ 182 w 860"/>
                <a:gd name="T59" fmla="*/ 1081 h 1132"/>
                <a:gd name="T60" fmla="*/ 90 w 860"/>
                <a:gd name="T61" fmla="*/ 1012 h 1132"/>
                <a:gd name="T62" fmla="*/ 27 w 860"/>
                <a:gd name="T63" fmla="*/ 908 h 1132"/>
                <a:gd name="T64" fmla="*/ 0 w 860"/>
                <a:gd name="T65" fmla="*/ 767 h 1132"/>
                <a:gd name="T66" fmla="*/ 180 w 860"/>
                <a:gd name="T67" fmla="*/ 838 h 1132"/>
                <a:gd name="T68" fmla="*/ 229 w 860"/>
                <a:gd name="T69" fmla="*/ 913 h 1132"/>
                <a:gd name="T70" fmla="*/ 308 w 860"/>
                <a:gd name="T71" fmla="*/ 957 h 1132"/>
                <a:gd name="T72" fmla="*/ 404 w 860"/>
                <a:gd name="T73" fmla="*/ 974 h 1132"/>
                <a:gd name="T74" fmla="*/ 488 w 860"/>
                <a:gd name="T75" fmla="*/ 974 h 1132"/>
                <a:gd name="T76" fmla="*/ 565 w 860"/>
                <a:gd name="T77" fmla="*/ 960 h 1132"/>
                <a:gd name="T78" fmla="*/ 631 w 860"/>
                <a:gd name="T79" fmla="*/ 927 h 1132"/>
                <a:gd name="T80" fmla="*/ 674 w 860"/>
                <a:gd name="T81" fmla="*/ 871 h 1132"/>
                <a:gd name="T82" fmla="*/ 681 w 860"/>
                <a:gd name="T83" fmla="*/ 787 h 1132"/>
                <a:gd name="T84" fmla="*/ 647 w 860"/>
                <a:gd name="T85" fmla="*/ 722 h 1132"/>
                <a:gd name="T86" fmla="*/ 580 w 860"/>
                <a:gd name="T87" fmla="*/ 677 h 1132"/>
                <a:gd name="T88" fmla="*/ 491 w 860"/>
                <a:gd name="T89" fmla="*/ 647 h 1132"/>
                <a:gd name="T90" fmla="*/ 389 w 860"/>
                <a:gd name="T91" fmla="*/ 622 h 1132"/>
                <a:gd name="T92" fmla="*/ 283 w 860"/>
                <a:gd name="T93" fmla="*/ 595 h 1132"/>
                <a:gd name="T94" fmla="*/ 183 w 860"/>
                <a:gd name="T95" fmla="*/ 558 h 1132"/>
                <a:gd name="T96" fmla="*/ 99 w 860"/>
                <a:gd name="T97" fmla="*/ 504 h 1132"/>
                <a:gd name="T98" fmla="*/ 42 w 860"/>
                <a:gd name="T99" fmla="*/ 423 h 1132"/>
                <a:gd name="T100" fmla="*/ 22 w 860"/>
                <a:gd name="T101" fmla="*/ 308 h 1132"/>
                <a:gd name="T102" fmla="*/ 44 w 860"/>
                <a:gd name="T103" fmla="*/ 193 h 1132"/>
                <a:gd name="T104" fmla="*/ 104 w 860"/>
                <a:gd name="T105" fmla="*/ 107 h 1132"/>
                <a:gd name="T106" fmla="*/ 191 w 860"/>
                <a:gd name="T107" fmla="*/ 46 h 1132"/>
                <a:gd name="T108" fmla="*/ 293 w 860"/>
                <a:gd name="T109" fmla="*/ 12 h 1132"/>
                <a:gd name="T110" fmla="*/ 399 w 860"/>
                <a:gd name="T111" fmla="*/ 0 h 1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860" h="1132">
                  <a:moveTo>
                    <a:pt x="399" y="0"/>
                  </a:moveTo>
                  <a:lnTo>
                    <a:pt x="443" y="2"/>
                  </a:lnTo>
                  <a:lnTo>
                    <a:pt x="486" y="5"/>
                  </a:lnTo>
                  <a:lnTo>
                    <a:pt x="527" y="11"/>
                  </a:lnTo>
                  <a:lnTo>
                    <a:pt x="566" y="20"/>
                  </a:lnTo>
                  <a:lnTo>
                    <a:pt x="604" y="31"/>
                  </a:lnTo>
                  <a:lnTo>
                    <a:pt x="639" y="44"/>
                  </a:lnTo>
                  <a:lnTo>
                    <a:pt x="670" y="62"/>
                  </a:lnTo>
                  <a:lnTo>
                    <a:pt x="701" y="82"/>
                  </a:lnTo>
                  <a:lnTo>
                    <a:pt x="727" y="107"/>
                  </a:lnTo>
                  <a:lnTo>
                    <a:pt x="750" y="134"/>
                  </a:lnTo>
                  <a:lnTo>
                    <a:pt x="771" y="167"/>
                  </a:lnTo>
                  <a:lnTo>
                    <a:pt x="788" y="203"/>
                  </a:lnTo>
                  <a:lnTo>
                    <a:pt x="800" y="244"/>
                  </a:lnTo>
                  <a:lnTo>
                    <a:pt x="810" y="290"/>
                  </a:lnTo>
                  <a:lnTo>
                    <a:pt x="815" y="339"/>
                  </a:lnTo>
                  <a:lnTo>
                    <a:pt x="648" y="339"/>
                  </a:lnTo>
                  <a:lnTo>
                    <a:pt x="644" y="307"/>
                  </a:lnTo>
                  <a:lnTo>
                    <a:pt x="634" y="278"/>
                  </a:lnTo>
                  <a:lnTo>
                    <a:pt x="622" y="254"/>
                  </a:lnTo>
                  <a:lnTo>
                    <a:pt x="606" y="231"/>
                  </a:lnTo>
                  <a:lnTo>
                    <a:pt x="588" y="213"/>
                  </a:lnTo>
                  <a:lnTo>
                    <a:pt x="567" y="197"/>
                  </a:lnTo>
                  <a:lnTo>
                    <a:pt x="545" y="184"/>
                  </a:lnTo>
                  <a:lnTo>
                    <a:pt x="520" y="174"/>
                  </a:lnTo>
                  <a:lnTo>
                    <a:pt x="494" y="167"/>
                  </a:lnTo>
                  <a:lnTo>
                    <a:pt x="467" y="162"/>
                  </a:lnTo>
                  <a:lnTo>
                    <a:pt x="441" y="158"/>
                  </a:lnTo>
                  <a:lnTo>
                    <a:pt x="413" y="157"/>
                  </a:lnTo>
                  <a:lnTo>
                    <a:pt x="386" y="158"/>
                  </a:lnTo>
                  <a:lnTo>
                    <a:pt x="358" y="161"/>
                  </a:lnTo>
                  <a:lnTo>
                    <a:pt x="330" y="166"/>
                  </a:lnTo>
                  <a:lnTo>
                    <a:pt x="305" y="172"/>
                  </a:lnTo>
                  <a:lnTo>
                    <a:pt x="279" y="180"/>
                  </a:lnTo>
                  <a:lnTo>
                    <a:pt x="257" y="192"/>
                  </a:lnTo>
                  <a:lnTo>
                    <a:pt x="238" y="207"/>
                  </a:lnTo>
                  <a:lnTo>
                    <a:pt x="221" y="224"/>
                  </a:lnTo>
                  <a:lnTo>
                    <a:pt x="209" y="244"/>
                  </a:lnTo>
                  <a:lnTo>
                    <a:pt x="200" y="268"/>
                  </a:lnTo>
                  <a:lnTo>
                    <a:pt x="198" y="296"/>
                  </a:lnTo>
                  <a:lnTo>
                    <a:pt x="200" y="321"/>
                  </a:lnTo>
                  <a:lnTo>
                    <a:pt x="208" y="344"/>
                  </a:lnTo>
                  <a:lnTo>
                    <a:pt x="220" y="365"/>
                  </a:lnTo>
                  <a:lnTo>
                    <a:pt x="237" y="382"/>
                  </a:lnTo>
                  <a:lnTo>
                    <a:pt x="256" y="397"/>
                  </a:lnTo>
                  <a:lnTo>
                    <a:pt x="279" y="411"/>
                  </a:lnTo>
                  <a:lnTo>
                    <a:pt x="305" y="423"/>
                  </a:lnTo>
                  <a:lnTo>
                    <a:pt x="334" y="434"/>
                  </a:lnTo>
                  <a:lnTo>
                    <a:pt x="364" y="443"/>
                  </a:lnTo>
                  <a:lnTo>
                    <a:pt x="396" y="452"/>
                  </a:lnTo>
                  <a:lnTo>
                    <a:pt x="429" y="460"/>
                  </a:lnTo>
                  <a:lnTo>
                    <a:pt x="461" y="467"/>
                  </a:lnTo>
                  <a:lnTo>
                    <a:pt x="495" y="476"/>
                  </a:lnTo>
                  <a:lnTo>
                    <a:pt x="528" y="484"/>
                  </a:lnTo>
                  <a:lnTo>
                    <a:pt x="565" y="493"/>
                  </a:lnTo>
                  <a:lnTo>
                    <a:pt x="600" y="502"/>
                  </a:lnTo>
                  <a:lnTo>
                    <a:pt x="634" y="513"/>
                  </a:lnTo>
                  <a:lnTo>
                    <a:pt x="667" y="527"/>
                  </a:lnTo>
                  <a:lnTo>
                    <a:pt x="699" y="540"/>
                  </a:lnTo>
                  <a:lnTo>
                    <a:pt x="729" y="556"/>
                  </a:lnTo>
                  <a:lnTo>
                    <a:pt x="757" y="575"/>
                  </a:lnTo>
                  <a:lnTo>
                    <a:pt x="782" y="595"/>
                  </a:lnTo>
                  <a:lnTo>
                    <a:pt x="804" y="620"/>
                  </a:lnTo>
                  <a:lnTo>
                    <a:pt x="823" y="646"/>
                  </a:lnTo>
                  <a:lnTo>
                    <a:pt x="839" y="676"/>
                  </a:lnTo>
                  <a:lnTo>
                    <a:pt x="850" y="711"/>
                  </a:lnTo>
                  <a:lnTo>
                    <a:pt x="857" y="750"/>
                  </a:lnTo>
                  <a:lnTo>
                    <a:pt x="860" y="792"/>
                  </a:lnTo>
                  <a:lnTo>
                    <a:pt x="857" y="838"/>
                  </a:lnTo>
                  <a:lnTo>
                    <a:pt x="850" y="880"/>
                  </a:lnTo>
                  <a:lnTo>
                    <a:pt x="838" y="919"/>
                  </a:lnTo>
                  <a:lnTo>
                    <a:pt x="821" y="954"/>
                  </a:lnTo>
                  <a:lnTo>
                    <a:pt x="801" y="985"/>
                  </a:lnTo>
                  <a:lnTo>
                    <a:pt x="777" y="1013"/>
                  </a:lnTo>
                  <a:lnTo>
                    <a:pt x="750" y="1037"/>
                  </a:lnTo>
                  <a:lnTo>
                    <a:pt x="721" y="1059"/>
                  </a:lnTo>
                  <a:lnTo>
                    <a:pt x="690" y="1077"/>
                  </a:lnTo>
                  <a:lnTo>
                    <a:pt x="656" y="1093"/>
                  </a:lnTo>
                  <a:lnTo>
                    <a:pt x="621" y="1106"/>
                  </a:lnTo>
                  <a:lnTo>
                    <a:pt x="583" y="1116"/>
                  </a:lnTo>
                  <a:lnTo>
                    <a:pt x="545" y="1124"/>
                  </a:lnTo>
                  <a:lnTo>
                    <a:pt x="506" y="1129"/>
                  </a:lnTo>
                  <a:lnTo>
                    <a:pt x="467" y="1132"/>
                  </a:lnTo>
                  <a:lnTo>
                    <a:pt x="429" y="1132"/>
                  </a:lnTo>
                  <a:lnTo>
                    <a:pt x="384" y="1131"/>
                  </a:lnTo>
                  <a:lnTo>
                    <a:pt x="340" y="1128"/>
                  </a:lnTo>
                  <a:lnTo>
                    <a:pt x="299" y="1120"/>
                  </a:lnTo>
                  <a:lnTo>
                    <a:pt x="257" y="1111"/>
                  </a:lnTo>
                  <a:lnTo>
                    <a:pt x="218" y="1097"/>
                  </a:lnTo>
                  <a:lnTo>
                    <a:pt x="182" y="1081"/>
                  </a:lnTo>
                  <a:lnTo>
                    <a:pt x="149" y="1061"/>
                  </a:lnTo>
                  <a:lnTo>
                    <a:pt x="118" y="1038"/>
                  </a:lnTo>
                  <a:lnTo>
                    <a:pt x="90" y="1012"/>
                  </a:lnTo>
                  <a:lnTo>
                    <a:pt x="65" y="980"/>
                  </a:lnTo>
                  <a:lnTo>
                    <a:pt x="44" y="947"/>
                  </a:lnTo>
                  <a:lnTo>
                    <a:pt x="27" y="908"/>
                  </a:lnTo>
                  <a:lnTo>
                    <a:pt x="13" y="865"/>
                  </a:lnTo>
                  <a:lnTo>
                    <a:pt x="5" y="819"/>
                  </a:lnTo>
                  <a:lnTo>
                    <a:pt x="0" y="767"/>
                  </a:lnTo>
                  <a:lnTo>
                    <a:pt x="166" y="767"/>
                  </a:lnTo>
                  <a:lnTo>
                    <a:pt x="171" y="804"/>
                  </a:lnTo>
                  <a:lnTo>
                    <a:pt x="180" y="838"/>
                  </a:lnTo>
                  <a:lnTo>
                    <a:pt x="192" y="867"/>
                  </a:lnTo>
                  <a:lnTo>
                    <a:pt x="209" y="891"/>
                  </a:lnTo>
                  <a:lnTo>
                    <a:pt x="229" y="913"/>
                  </a:lnTo>
                  <a:lnTo>
                    <a:pt x="254" y="931"/>
                  </a:lnTo>
                  <a:lnTo>
                    <a:pt x="279" y="945"/>
                  </a:lnTo>
                  <a:lnTo>
                    <a:pt x="308" y="957"/>
                  </a:lnTo>
                  <a:lnTo>
                    <a:pt x="339" y="966"/>
                  </a:lnTo>
                  <a:lnTo>
                    <a:pt x="372" y="972"/>
                  </a:lnTo>
                  <a:lnTo>
                    <a:pt x="404" y="974"/>
                  </a:lnTo>
                  <a:lnTo>
                    <a:pt x="438" y="976"/>
                  </a:lnTo>
                  <a:lnTo>
                    <a:pt x="463" y="976"/>
                  </a:lnTo>
                  <a:lnTo>
                    <a:pt x="488" y="974"/>
                  </a:lnTo>
                  <a:lnTo>
                    <a:pt x="515" y="971"/>
                  </a:lnTo>
                  <a:lnTo>
                    <a:pt x="540" y="966"/>
                  </a:lnTo>
                  <a:lnTo>
                    <a:pt x="565" y="960"/>
                  </a:lnTo>
                  <a:lnTo>
                    <a:pt x="589" y="951"/>
                  </a:lnTo>
                  <a:lnTo>
                    <a:pt x="611" y="941"/>
                  </a:lnTo>
                  <a:lnTo>
                    <a:pt x="631" y="927"/>
                  </a:lnTo>
                  <a:lnTo>
                    <a:pt x="648" y="912"/>
                  </a:lnTo>
                  <a:lnTo>
                    <a:pt x="663" y="892"/>
                  </a:lnTo>
                  <a:lnTo>
                    <a:pt x="674" y="871"/>
                  </a:lnTo>
                  <a:lnTo>
                    <a:pt x="681" y="844"/>
                  </a:lnTo>
                  <a:lnTo>
                    <a:pt x="684" y="815"/>
                  </a:lnTo>
                  <a:lnTo>
                    <a:pt x="681" y="787"/>
                  </a:lnTo>
                  <a:lnTo>
                    <a:pt x="674" y="762"/>
                  </a:lnTo>
                  <a:lnTo>
                    <a:pt x="662" y="740"/>
                  </a:lnTo>
                  <a:lnTo>
                    <a:pt x="647" y="722"/>
                  </a:lnTo>
                  <a:lnTo>
                    <a:pt x="628" y="705"/>
                  </a:lnTo>
                  <a:lnTo>
                    <a:pt x="606" y="691"/>
                  </a:lnTo>
                  <a:lnTo>
                    <a:pt x="580" y="677"/>
                  </a:lnTo>
                  <a:lnTo>
                    <a:pt x="552" y="667"/>
                  </a:lnTo>
                  <a:lnTo>
                    <a:pt x="523" y="656"/>
                  </a:lnTo>
                  <a:lnTo>
                    <a:pt x="491" y="647"/>
                  </a:lnTo>
                  <a:lnTo>
                    <a:pt x="458" y="639"/>
                  </a:lnTo>
                  <a:lnTo>
                    <a:pt x="424" y="630"/>
                  </a:lnTo>
                  <a:lnTo>
                    <a:pt x="389" y="622"/>
                  </a:lnTo>
                  <a:lnTo>
                    <a:pt x="352" y="613"/>
                  </a:lnTo>
                  <a:lnTo>
                    <a:pt x="317" y="605"/>
                  </a:lnTo>
                  <a:lnTo>
                    <a:pt x="283" y="595"/>
                  </a:lnTo>
                  <a:lnTo>
                    <a:pt x="248" y="585"/>
                  </a:lnTo>
                  <a:lnTo>
                    <a:pt x="215" y="572"/>
                  </a:lnTo>
                  <a:lnTo>
                    <a:pt x="183" y="558"/>
                  </a:lnTo>
                  <a:lnTo>
                    <a:pt x="153" y="542"/>
                  </a:lnTo>
                  <a:lnTo>
                    <a:pt x="125" y="524"/>
                  </a:lnTo>
                  <a:lnTo>
                    <a:pt x="99" y="504"/>
                  </a:lnTo>
                  <a:lnTo>
                    <a:pt x="78" y="480"/>
                  </a:lnTo>
                  <a:lnTo>
                    <a:pt x="58" y="453"/>
                  </a:lnTo>
                  <a:lnTo>
                    <a:pt x="42" y="423"/>
                  </a:lnTo>
                  <a:lnTo>
                    <a:pt x="31" y="389"/>
                  </a:lnTo>
                  <a:lnTo>
                    <a:pt x="24" y="350"/>
                  </a:lnTo>
                  <a:lnTo>
                    <a:pt x="22" y="308"/>
                  </a:lnTo>
                  <a:lnTo>
                    <a:pt x="24" y="267"/>
                  </a:lnTo>
                  <a:lnTo>
                    <a:pt x="31" y="228"/>
                  </a:lnTo>
                  <a:lnTo>
                    <a:pt x="44" y="193"/>
                  </a:lnTo>
                  <a:lnTo>
                    <a:pt x="61" y="161"/>
                  </a:lnTo>
                  <a:lnTo>
                    <a:pt x="80" y="132"/>
                  </a:lnTo>
                  <a:lnTo>
                    <a:pt x="104" y="107"/>
                  </a:lnTo>
                  <a:lnTo>
                    <a:pt x="130" y="84"/>
                  </a:lnTo>
                  <a:lnTo>
                    <a:pt x="159" y="63"/>
                  </a:lnTo>
                  <a:lnTo>
                    <a:pt x="191" y="46"/>
                  </a:lnTo>
                  <a:lnTo>
                    <a:pt x="223" y="32"/>
                  </a:lnTo>
                  <a:lnTo>
                    <a:pt x="257" y="21"/>
                  </a:lnTo>
                  <a:lnTo>
                    <a:pt x="293" y="12"/>
                  </a:lnTo>
                  <a:lnTo>
                    <a:pt x="328" y="6"/>
                  </a:lnTo>
                  <a:lnTo>
                    <a:pt x="364" y="2"/>
                  </a:lnTo>
                  <a:lnTo>
                    <a:pt x="39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3" name="Freeform 9"/>
            <p:cNvSpPr>
              <a:spLocks/>
            </p:cNvSpPr>
            <p:nvPr userDrawn="1"/>
          </p:nvSpPr>
          <p:spPr bwMode="auto">
            <a:xfrm>
              <a:off x="6146801" y="4554538"/>
              <a:ext cx="434975" cy="479425"/>
            </a:xfrm>
            <a:custGeom>
              <a:avLst/>
              <a:gdLst>
                <a:gd name="T0" fmla="*/ 621 w 1095"/>
                <a:gd name="T1" fmla="*/ 1 h 1208"/>
                <a:gd name="T2" fmla="*/ 664 w 1095"/>
                <a:gd name="T3" fmla="*/ 18 h 1208"/>
                <a:gd name="T4" fmla="*/ 709 w 1095"/>
                <a:gd name="T5" fmla="*/ 67 h 1208"/>
                <a:gd name="T6" fmla="*/ 947 w 1095"/>
                <a:gd name="T7" fmla="*/ 353 h 1208"/>
                <a:gd name="T8" fmla="*/ 1027 w 1095"/>
                <a:gd name="T9" fmla="*/ 469 h 1208"/>
                <a:gd name="T10" fmla="*/ 1076 w 1095"/>
                <a:gd name="T11" fmla="*/ 580 h 1208"/>
                <a:gd name="T12" fmla="*/ 1095 w 1095"/>
                <a:gd name="T13" fmla="*/ 687 h 1208"/>
                <a:gd name="T14" fmla="*/ 1090 w 1095"/>
                <a:gd name="T15" fmla="*/ 786 h 1208"/>
                <a:gd name="T16" fmla="*/ 1064 w 1095"/>
                <a:gd name="T17" fmla="*/ 877 h 1208"/>
                <a:gd name="T18" fmla="*/ 1020 w 1095"/>
                <a:gd name="T19" fmla="*/ 959 h 1208"/>
                <a:gd name="T20" fmla="*/ 962 w 1095"/>
                <a:gd name="T21" fmla="*/ 1032 h 1208"/>
                <a:gd name="T22" fmla="*/ 892 w 1095"/>
                <a:gd name="T23" fmla="*/ 1093 h 1208"/>
                <a:gd name="T24" fmla="*/ 817 w 1095"/>
                <a:gd name="T25" fmla="*/ 1142 h 1208"/>
                <a:gd name="T26" fmla="*/ 738 w 1095"/>
                <a:gd name="T27" fmla="*/ 1177 h 1208"/>
                <a:gd name="T28" fmla="*/ 630 w 1095"/>
                <a:gd name="T29" fmla="*/ 1202 h 1208"/>
                <a:gd name="T30" fmla="*/ 498 w 1095"/>
                <a:gd name="T31" fmla="*/ 1207 h 1208"/>
                <a:gd name="T32" fmla="*/ 374 w 1095"/>
                <a:gd name="T33" fmla="*/ 1187 h 1208"/>
                <a:gd name="T34" fmla="*/ 261 w 1095"/>
                <a:gd name="T35" fmla="*/ 1144 h 1208"/>
                <a:gd name="T36" fmla="*/ 162 w 1095"/>
                <a:gd name="T37" fmla="*/ 1080 h 1208"/>
                <a:gd name="T38" fmla="*/ 82 w 1095"/>
                <a:gd name="T39" fmla="*/ 998 h 1208"/>
                <a:gd name="T40" fmla="*/ 22 w 1095"/>
                <a:gd name="T41" fmla="*/ 901 h 1208"/>
                <a:gd name="T42" fmla="*/ 25 w 1095"/>
                <a:gd name="T43" fmla="*/ 883 h 1208"/>
                <a:gd name="T44" fmla="*/ 90 w 1095"/>
                <a:gd name="T45" fmla="*/ 940 h 1208"/>
                <a:gd name="T46" fmla="*/ 170 w 1095"/>
                <a:gd name="T47" fmla="*/ 982 h 1208"/>
                <a:gd name="T48" fmla="*/ 258 w 1095"/>
                <a:gd name="T49" fmla="*/ 1009 h 1208"/>
                <a:gd name="T50" fmla="*/ 353 w 1095"/>
                <a:gd name="T51" fmla="*/ 1020 h 1208"/>
                <a:gd name="T52" fmla="*/ 447 w 1095"/>
                <a:gd name="T53" fmla="*/ 1015 h 1208"/>
                <a:gd name="T54" fmla="*/ 534 w 1095"/>
                <a:gd name="T55" fmla="*/ 994 h 1208"/>
                <a:gd name="T56" fmla="*/ 612 w 1095"/>
                <a:gd name="T57" fmla="*/ 958 h 1208"/>
                <a:gd name="T58" fmla="*/ 694 w 1095"/>
                <a:gd name="T59" fmla="*/ 894 h 1208"/>
                <a:gd name="T60" fmla="*/ 756 w 1095"/>
                <a:gd name="T61" fmla="*/ 821 h 1208"/>
                <a:gd name="T62" fmla="*/ 796 w 1095"/>
                <a:gd name="T63" fmla="*/ 738 h 1208"/>
                <a:gd name="T64" fmla="*/ 811 w 1095"/>
                <a:gd name="T65" fmla="*/ 652 h 1208"/>
                <a:gd name="T66" fmla="*/ 800 w 1095"/>
                <a:gd name="T67" fmla="*/ 563 h 1208"/>
                <a:gd name="T68" fmla="*/ 761 w 1095"/>
                <a:gd name="T69" fmla="*/ 478 h 1208"/>
                <a:gd name="T70" fmla="*/ 728 w 1095"/>
                <a:gd name="T71" fmla="*/ 433 h 1208"/>
                <a:gd name="T72" fmla="*/ 714 w 1095"/>
                <a:gd name="T73" fmla="*/ 415 h 1208"/>
                <a:gd name="T74" fmla="*/ 687 w 1095"/>
                <a:gd name="T75" fmla="*/ 382 h 1208"/>
                <a:gd name="T76" fmla="*/ 651 w 1095"/>
                <a:gd name="T77" fmla="*/ 340 h 1208"/>
                <a:gd name="T78" fmla="*/ 609 w 1095"/>
                <a:gd name="T79" fmla="*/ 291 h 1208"/>
                <a:gd name="T80" fmla="*/ 567 w 1095"/>
                <a:gd name="T81" fmla="*/ 239 h 1208"/>
                <a:gd name="T82" fmla="*/ 524 w 1095"/>
                <a:gd name="T83" fmla="*/ 188 h 1208"/>
                <a:gd name="T84" fmla="*/ 521 w 1095"/>
                <a:gd name="T85" fmla="*/ 184 h 1208"/>
                <a:gd name="T86" fmla="*/ 515 w 1095"/>
                <a:gd name="T87" fmla="*/ 177 h 1208"/>
                <a:gd name="T88" fmla="*/ 512 w 1095"/>
                <a:gd name="T89" fmla="*/ 175 h 1208"/>
                <a:gd name="T90" fmla="*/ 492 w 1095"/>
                <a:gd name="T91" fmla="*/ 131 h 1208"/>
                <a:gd name="T92" fmla="*/ 494 w 1095"/>
                <a:gd name="T93" fmla="*/ 87 h 1208"/>
                <a:gd name="T94" fmla="*/ 517 w 1095"/>
                <a:gd name="T95" fmla="*/ 44 h 1208"/>
                <a:gd name="T96" fmla="*/ 555 w 1095"/>
                <a:gd name="T97" fmla="*/ 13 h 1208"/>
                <a:gd name="T98" fmla="*/ 600 w 1095"/>
                <a:gd name="T99" fmla="*/ 0 h 12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5" h="1208">
                  <a:moveTo>
                    <a:pt x="600" y="0"/>
                  </a:moveTo>
                  <a:lnTo>
                    <a:pt x="621" y="1"/>
                  </a:lnTo>
                  <a:lnTo>
                    <a:pt x="643" y="7"/>
                  </a:lnTo>
                  <a:lnTo>
                    <a:pt x="664" y="18"/>
                  </a:lnTo>
                  <a:lnTo>
                    <a:pt x="682" y="35"/>
                  </a:lnTo>
                  <a:lnTo>
                    <a:pt x="709" y="67"/>
                  </a:lnTo>
                  <a:lnTo>
                    <a:pt x="694" y="50"/>
                  </a:lnTo>
                  <a:lnTo>
                    <a:pt x="947" y="353"/>
                  </a:lnTo>
                  <a:lnTo>
                    <a:pt x="991" y="411"/>
                  </a:lnTo>
                  <a:lnTo>
                    <a:pt x="1027" y="469"/>
                  </a:lnTo>
                  <a:lnTo>
                    <a:pt x="1055" y="525"/>
                  </a:lnTo>
                  <a:lnTo>
                    <a:pt x="1076" y="580"/>
                  </a:lnTo>
                  <a:lnTo>
                    <a:pt x="1088" y="633"/>
                  </a:lnTo>
                  <a:lnTo>
                    <a:pt x="1095" y="687"/>
                  </a:lnTo>
                  <a:lnTo>
                    <a:pt x="1095" y="737"/>
                  </a:lnTo>
                  <a:lnTo>
                    <a:pt x="1090" y="786"/>
                  </a:lnTo>
                  <a:lnTo>
                    <a:pt x="1079" y="833"/>
                  </a:lnTo>
                  <a:lnTo>
                    <a:pt x="1064" y="877"/>
                  </a:lnTo>
                  <a:lnTo>
                    <a:pt x="1044" y="920"/>
                  </a:lnTo>
                  <a:lnTo>
                    <a:pt x="1020" y="959"/>
                  </a:lnTo>
                  <a:lnTo>
                    <a:pt x="992" y="998"/>
                  </a:lnTo>
                  <a:lnTo>
                    <a:pt x="962" y="1032"/>
                  </a:lnTo>
                  <a:lnTo>
                    <a:pt x="929" y="1064"/>
                  </a:lnTo>
                  <a:lnTo>
                    <a:pt x="892" y="1093"/>
                  </a:lnTo>
                  <a:lnTo>
                    <a:pt x="856" y="1119"/>
                  </a:lnTo>
                  <a:lnTo>
                    <a:pt x="817" y="1142"/>
                  </a:lnTo>
                  <a:lnTo>
                    <a:pt x="778" y="1161"/>
                  </a:lnTo>
                  <a:lnTo>
                    <a:pt x="738" y="1177"/>
                  </a:lnTo>
                  <a:lnTo>
                    <a:pt x="698" y="1189"/>
                  </a:lnTo>
                  <a:lnTo>
                    <a:pt x="630" y="1202"/>
                  </a:lnTo>
                  <a:lnTo>
                    <a:pt x="563" y="1208"/>
                  </a:lnTo>
                  <a:lnTo>
                    <a:pt x="498" y="1207"/>
                  </a:lnTo>
                  <a:lnTo>
                    <a:pt x="434" y="1201"/>
                  </a:lnTo>
                  <a:lnTo>
                    <a:pt x="374" y="1187"/>
                  </a:lnTo>
                  <a:lnTo>
                    <a:pt x="315" y="1168"/>
                  </a:lnTo>
                  <a:lnTo>
                    <a:pt x="261" y="1144"/>
                  </a:lnTo>
                  <a:lnTo>
                    <a:pt x="210" y="1114"/>
                  </a:lnTo>
                  <a:lnTo>
                    <a:pt x="162" y="1080"/>
                  </a:lnTo>
                  <a:lnTo>
                    <a:pt x="120" y="1040"/>
                  </a:lnTo>
                  <a:lnTo>
                    <a:pt x="82" y="998"/>
                  </a:lnTo>
                  <a:lnTo>
                    <a:pt x="49" y="951"/>
                  </a:lnTo>
                  <a:lnTo>
                    <a:pt x="22" y="901"/>
                  </a:lnTo>
                  <a:lnTo>
                    <a:pt x="0" y="848"/>
                  </a:lnTo>
                  <a:lnTo>
                    <a:pt x="25" y="883"/>
                  </a:lnTo>
                  <a:lnTo>
                    <a:pt x="56" y="913"/>
                  </a:lnTo>
                  <a:lnTo>
                    <a:pt x="90" y="940"/>
                  </a:lnTo>
                  <a:lnTo>
                    <a:pt x="128" y="963"/>
                  </a:lnTo>
                  <a:lnTo>
                    <a:pt x="170" y="982"/>
                  </a:lnTo>
                  <a:lnTo>
                    <a:pt x="213" y="997"/>
                  </a:lnTo>
                  <a:lnTo>
                    <a:pt x="258" y="1009"/>
                  </a:lnTo>
                  <a:lnTo>
                    <a:pt x="306" y="1016"/>
                  </a:lnTo>
                  <a:lnTo>
                    <a:pt x="353" y="1020"/>
                  </a:lnTo>
                  <a:lnTo>
                    <a:pt x="399" y="1019"/>
                  </a:lnTo>
                  <a:lnTo>
                    <a:pt x="447" y="1015"/>
                  </a:lnTo>
                  <a:lnTo>
                    <a:pt x="492" y="1006"/>
                  </a:lnTo>
                  <a:lnTo>
                    <a:pt x="534" y="994"/>
                  </a:lnTo>
                  <a:lnTo>
                    <a:pt x="575" y="979"/>
                  </a:lnTo>
                  <a:lnTo>
                    <a:pt x="612" y="958"/>
                  </a:lnTo>
                  <a:lnTo>
                    <a:pt x="655" y="928"/>
                  </a:lnTo>
                  <a:lnTo>
                    <a:pt x="694" y="894"/>
                  </a:lnTo>
                  <a:lnTo>
                    <a:pt x="728" y="858"/>
                  </a:lnTo>
                  <a:lnTo>
                    <a:pt x="756" y="821"/>
                  </a:lnTo>
                  <a:lnTo>
                    <a:pt x="779" y="780"/>
                  </a:lnTo>
                  <a:lnTo>
                    <a:pt x="796" y="738"/>
                  </a:lnTo>
                  <a:lnTo>
                    <a:pt x="806" y="695"/>
                  </a:lnTo>
                  <a:lnTo>
                    <a:pt x="811" y="652"/>
                  </a:lnTo>
                  <a:lnTo>
                    <a:pt x="809" y="608"/>
                  </a:lnTo>
                  <a:lnTo>
                    <a:pt x="800" y="563"/>
                  </a:lnTo>
                  <a:lnTo>
                    <a:pt x="784" y="520"/>
                  </a:lnTo>
                  <a:lnTo>
                    <a:pt x="761" y="478"/>
                  </a:lnTo>
                  <a:lnTo>
                    <a:pt x="731" y="436"/>
                  </a:lnTo>
                  <a:lnTo>
                    <a:pt x="728" y="433"/>
                  </a:lnTo>
                  <a:lnTo>
                    <a:pt x="724" y="426"/>
                  </a:lnTo>
                  <a:lnTo>
                    <a:pt x="714" y="415"/>
                  </a:lnTo>
                  <a:lnTo>
                    <a:pt x="702" y="401"/>
                  </a:lnTo>
                  <a:lnTo>
                    <a:pt x="687" y="382"/>
                  </a:lnTo>
                  <a:lnTo>
                    <a:pt x="670" y="363"/>
                  </a:lnTo>
                  <a:lnTo>
                    <a:pt x="651" y="340"/>
                  </a:lnTo>
                  <a:lnTo>
                    <a:pt x="631" y="316"/>
                  </a:lnTo>
                  <a:lnTo>
                    <a:pt x="609" y="291"/>
                  </a:lnTo>
                  <a:lnTo>
                    <a:pt x="589" y="265"/>
                  </a:lnTo>
                  <a:lnTo>
                    <a:pt x="567" y="239"/>
                  </a:lnTo>
                  <a:lnTo>
                    <a:pt x="545" y="213"/>
                  </a:lnTo>
                  <a:lnTo>
                    <a:pt x="524" y="188"/>
                  </a:lnTo>
                  <a:lnTo>
                    <a:pt x="526" y="189"/>
                  </a:lnTo>
                  <a:lnTo>
                    <a:pt x="521" y="184"/>
                  </a:lnTo>
                  <a:lnTo>
                    <a:pt x="517" y="180"/>
                  </a:lnTo>
                  <a:lnTo>
                    <a:pt x="515" y="177"/>
                  </a:lnTo>
                  <a:lnTo>
                    <a:pt x="513" y="175"/>
                  </a:lnTo>
                  <a:lnTo>
                    <a:pt x="512" y="175"/>
                  </a:lnTo>
                  <a:lnTo>
                    <a:pt x="499" y="154"/>
                  </a:lnTo>
                  <a:lnTo>
                    <a:pt x="492" y="131"/>
                  </a:lnTo>
                  <a:lnTo>
                    <a:pt x="490" y="110"/>
                  </a:lnTo>
                  <a:lnTo>
                    <a:pt x="494" y="87"/>
                  </a:lnTo>
                  <a:lnTo>
                    <a:pt x="502" y="65"/>
                  </a:lnTo>
                  <a:lnTo>
                    <a:pt x="517" y="44"/>
                  </a:lnTo>
                  <a:lnTo>
                    <a:pt x="534" y="28"/>
                  </a:lnTo>
                  <a:lnTo>
                    <a:pt x="555" y="13"/>
                  </a:lnTo>
                  <a:lnTo>
                    <a:pt x="577" y="5"/>
                  </a:lnTo>
                  <a:lnTo>
                    <a:pt x="60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4" name="Freeform 10"/>
            <p:cNvSpPr>
              <a:spLocks/>
            </p:cNvSpPr>
            <p:nvPr userDrawn="1"/>
          </p:nvSpPr>
          <p:spPr bwMode="auto">
            <a:xfrm>
              <a:off x="6145213" y="4384676"/>
              <a:ext cx="434975" cy="476250"/>
            </a:xfrm>
            <a:custGeom>
              <a:avLst/>
              <a:gdLst>
                <a:gd name="T0" fmla="*/ 599 w 1096"/>
                <a:gd name="T1" fmla="*/ 0 h 1202"/>
                <a:gd name="T2" fmla="*/ 723 w 1096"/>
                <a:gd name="T3" fmla="*/ 21 h 1202"/>
                <a:gd name="T4" fmla="*/ 834 w 1096"/>
                <a:gd name="T5" fmla="*/ 64 h 1202"/>
                <a:gd name="T6" fmla="*/ 933 w 1096"/>
                <a:gd name="T7" fmla="*/ 128 h 1202"/>
                <a:gd name="T8" fmla="*/ 1014 w 1096"/>
                <a:gd name="T9" fmla="*/ 210 h 1202"/>
                <a:gd name="T10" fmla="*/ 1075 w 1096"/>
                <a:gd name="T11" fmla="*/ 307 h 1202"/>
                <a:gd name="T12" fmla="*/ 1071 w 1096"/>
                <a:gd name="T13" fmla="*/ 325 h 1202"/>
                <a:gd name="T14" fmla="*/ 1007 w 1096"/>
                <a:gd name="T15" fmla="*/ 268 h 1202"/>
                <a:gd name="T16" fmla="*/ 927 w 1096"/>
                <a:gd name="T17" fmla="*/ 226 h 1202"/>
                <a:gd name="T18" fmla="*/ 838 w 1096"/>
                <a:gd name="T19" fmla="*/ 199 h 1202"/>
                <a:gd name="T20" fmla="*/ 743 w 1096"/>
                <a:gd name="T21" fmla="*/ 188 h 1202"/>
                <a:gd name="T22" fmla="*/ 650 w 1096"/>
                <a:gd name="T23" fmla="*/ 193 h 1202"/>
                <a:gd name="T24" fmla="*/ 561 w 1096"/>
                <a:gd name="T25" fmla="*/ 214 h 1202"/>
                <a:gd name="T26" fmla="*/ 483 w 1096"/>
                <a:gd name="T27" fmla="*/ 249 h 1202"/>
                <a:gd name="T28" fmla="*/ 401 w 1096"/>
                <a:gd name="T29" fmla="*/ 313 h 1202"/>
                <a:gd name="T30" fmla="*/ 339 w 1096"/>
                <a:gd name="T31" fmla="*/ 388 h 1202"/>
                <a:gd name="T32" fmla="*/ 300 w 1096"/>
                <a:gd name="T33" fmla="*/ 470 h 1202"/>
                <a:gd name="T34" fmla="*/ 285 w 1096"/>
                <a:gd name="T35" fmla="*/ 555 h 1202"/>
                <a:gd name="T36" fmla="*/ 296 w 1096"/>
                <a:gd name="T37" fmla="*/ 643 h 1202"/>
                <a:gd name="T38" fmla="*/ 335 w 1096"/>
                <a:gd name="T39" fmla="*/ 730 h 1202"/>
                <a:gd name="T40" fmla="*/ 367 w 1096"/>
                <a:gd name="T41" fmla="*/ 775 h 1202"/>
                <a:gd name="T42" fmla="*/ 383 w 1096"/>
                <a:gd name="T43" fmla="*/ 793 h 1202"/>
                <a:gd name="T44" fmla="*/ 411 w 1096"/>
                <a:gd name="T45" fmla="*/ 827 h 1202"/>
                <a:gd name="T46" fmla="*/ 447 w 1096"/>
                <a:gd name="T47" fmla="*/ 870 h 1202"/>
                <a:gd name="T48" fmla="*/ 489 w 1096"/>
                <a:gd name="T49" fmla="*/ 921 h 1202"/>
                <a:gd name="T50" fmla="*/ 534 w 1096"/>
                <a:gd name="T51" fmla="*/ 974 h 1202"/>
                <a:gd name="T52" fmla="*/ 523 w 1096"/>
                <a:gd name="T53" fmla="*/ 962 h 1202"/>
                <a:gd name="T54" fmla="*/ 551 w 1096"/>
                <a:gd name="T55" fmla="*/ 996 h 1202"/>
                <a:gd name="T56" fmla="*/ 571 w 1096"/>
                <a:gd name="T57" fmla="*/ 1020 h 1202"/>
                <a:gd name="T58" fmla="*/ 578 w 1096"/>
                <a:gd name="T59" fmla="*/ 1028 h 1202"/>
                <a:gd name="T60" fmla="*/ 599 w 1096"/>
                <a:gd name="T61" fmla="*/ 1071 h 1202"/>
                <a:gd name="T62" fmla="*/ 596 w 1096"/>
                <a:gd name="T63" fmla="*/ 1115 h 1202"/>
                <a:gd name="T64" fmla="*/ 574 w 1096"/>
                <a:gd name="T65" fmla="*/ 1158 h 1202"/>
                <a:gd name="T66" fmla="*/ 536 w 1096"/>
                <a:gd name="T67" fmla="*/ 1189 h 1202"/>
                <a:gd name="T68" fmla="*/ 491 w 1096"/>
                <a:gd name="T69" fmla="*/ 1202 h 1202"/>
                <a:gd name="T70" fmla="*/ 447 w 1096"/>
                <a:gd name="T71" fmla="*/ 1196 h 1202"/>
                <a:gd name="T72" fmla="*/ 409 w 1096"/>
                <a:gd name="T73" fmla="*/ 1168 h 1202"/>
                <a:gd name="T74" fmla="*/ 390 w 1096"/>
                <a:gd name="T75" fmla="*/ 1143 h 1202"/>
                <a:gd name="T76" fmla="*/ 104 w 1096"/>
                <a:gd name="T77" fmla="*/ 796 h 1202"/>
                <a:gd name="T78" fmla="*/ 41 w 1096"/>
                <a:gd name="T79" fmla="*/ 682 h 1202"/>
                <a:gd name="T80" fmla="*/ 7 w 1096"/>
                <a:gd name="T81" fmla="*/ 573 h 1202"/>
                <a:gd name="T82" fmla="*/ 0 w 1096"/>
                <a:gd name="T83" fmla="*/ 471 h 1202"/>
                <a:gd name="T84" fmla="*/ 17 w 1096"/>
                <a:gd name="T85" fmla="*/ 375 h 1202"/>
                <a:gd name="T86" fmla="*/ 52 w 1096"/>
                <a:gd name="T87" fmla="*/ 287 h 1202"/>
                <a:gd name="T88" fmla="*/ 103 w 1096"/>
                <a:gd name="T89" fmla="*/ 210 h 1202"/>
                <a:gd name="T90" fmla="*/ 168 w 1096"/>
                <a:gd name="T91" fmla="*/ 144 h 1202"/>
                <a:gd name="T92" fmla="*/ 240 w 1096"/>
                <a:gd name="T93" fmla="*/ 88 h 1202"/>
                <a:gd name="T94" fmla="*/ 318 w 1096"/>
                <a:gd name="T95" fmla="*/ 47 h 1202"/>
                <a:gd name="T96" fmla="*/ 398 w 1096"/>
                <a:gd name="T97" fmla="*/ 19 h 1202"/>
                <a:gd name="T98" fmla="*/ 533 w 1096"/>
                <a:gd name="T99" fmla="*/ 0 h 1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096" h="1202">
                  <a:moveTo>
                    <a:pt x="533" y="0"/>
                  </a:moveTo>
                  <a:lnTo>
                    <a:pt x="599" y="0"/>
                  </a:lnTo>
                  <a:lnTo>
                    <a:pt x="662" y="7"/>
                  </a:lnTo>
                  <a:lnTo>
                    <a:pt x="723" y="21"/>
                  </a:lnTo>
                  <a:lnTo>
                    <a:pt x="780" y="40"/>
                  </a:lnTo>
                  <a:lnTo>
                    <a:pt x="834" y="64"/>
                  </a:lnTo>
                  <a:lnTo>
                    <a:pt x="887" y="94"/>
                  </a:lnTo>
                  <a:lnTo>
                    <a:pt x="933" y="128"/>
                  </a:lnTo>
                  <a:lnTo>
                    <a:pt x="976" y="167"/>
                  </a:lnTo>
                  <a:lnTo>
                    <a:pt x="1014" y="210"/>
                  </a:lnTo>
                  <a:lnTo>
                    <a:pt x="1047" y="256"/>
                  </a:lnTo>
                  <a:lnTo>
                    <a:pt x="1075" y="307"/>
                  </a:lnTo>
                  <a:lnTo>
                    <a:pt x="1096" y="360"/>
                  </a:lnTo>
                  <a:lnTo>
                    <a:pt x="1071" y="325"/>
                  </a:lnTo>
                  <a:lnTo>
                    <a:pt x="1041" y="295"/>
                  </a:lnTo>
                  <a:lnTo>
                    <a:pt x="1007" y="268"/>
                  </a:lnTo>
                  <a:lnTo>
                    <a:pt x="968" y="245"/>
                  </a:lnTo>
                  <a:lnTo>
                    <a:pt x="927" y="226"/>
                  </a:lnTo>
                  <a:lnTo>
                    <a:pt x="883" y="210"/>
                  </a:lnTo>
                  <a:lnTo>
                    <a:pt x="838" y="199"/>
                  </a:lnTo>
                  <a:lnTo>
                    <a:pt x="791" y="192"/>
                  </a:lnTo>
                  <a:lnTo>
                    <a:pt x="743" y="188"/>
                  </a:lnTo>
                  <a:lnTo>
                    <a:pt x="696" y="188"/>
                  </a:lnTo>
                  <a:lnTo>
                    <a:pt x="650" y="193"/>
                  </a:lnTo>
                  <a:lnTo>
                    <a:pt x="605" y="202"/>
                  </a:lnTo>
                  <a:lnTo>
                    <a:pt x="561" y="214"/>
                  </a:lnTo>
                  <a:lnTo>
                    <a:pt x="521" y="229"/>
                  </a:lnTo>
                  <a:lnTo>
                    <a:pt x="483" y="249"/>
                  </a:lnTo>
                  <a:lnTo>
                    <a:pt x="440" y="280"/>
                  </a:lnTo>
                  <a:lnTo>
                    <a:pt x="401" y="313"/>
                  </a:lnTo>
                  <a:lnTo>
                    <a:pt x="368" y="349"/>
                  </a:lnTo>
                  <a:lnTo>
                    <a:pt x="339" y="388"/>
                  </a:lnTo>
                  <a:lnTo>
                    <a:pt x="317" y="427"/>
                  </a:lnTo>
                  <a:lnTo>
                    <a:pt x="300" y="470"/>
                  </a:lnTo>
                  <a:lnTo>
                    <a:pt x="289" y="512"/>
                  </a:lnTo>
                  <a:lnTo>
                    <a:pt x="285" y="555"/>
                  </a:lnTo>
                  <a:lnTo>
                    <a:pt x="287" y="600"/>
                  </a:lnTo>
                  <a:lnTo>
                    <a:pt x="296" y="643"/>
                  </a:lnTo>
                  <a:lnTo>
                    <a:pt x="312" y="687"/>
                  </a:lnTo>
                  <a:lnTo>
                    <a:pt x="335" y="730"/>
                  </a:lnTo>
                  <a:lnTo>
                    <a:pt x="366" y="773"/>
                  </a:lnTo>
                  <a:lnTo>
                    <a:pt x="367" y="775"/>
                  </a:lnTo>
                  <a:lnTo>
                    <a:pt x="373" y="782"/>
                  </a:lnTo>
                  <a:lnTo>
                    <a:pt x="383" y="793"/>
                  </a:lnTo>
                  <a:lnTo>
                    <a:pt x="396" y="809"/>
                  </a:lnTo>
                  <a:lnTo>
                    <a:pt x="411" y="827"/>
                  </a:lnTo>
                  <a:lnTo>
                    <a:pt x="429" y="847"/>
                  </a:lnTo>
                  <a:lnTo>
                    <a:pt x="447" y="870"/>
                  </a:lnTo>
                  <a:lnTo>
                    <a:pt x="468" y="896"/>
                  </a:lnTo>
                  <a:lnTo>
                    <a:pt x="489" y="921"/>
                  </a:lnTo>
                  <a:lnTo>
                    <a:pt x="511" y="948"/>
                  </a:lnTo>
                  <a:lnTo>
                    <a:pt x="534" y="974"/>
                  </a:lnTo>
                  <a:lnTo>
                    <a:pt x="556" y="999"/>
                  </a:lnTo>
                  <a:lnTo>
                    <a:pt x="523" y="962"/>
                  </a:lnTo>
                  <a:lnTo>
                    <a:pt x="538" y="980"/>
                  </a:lnTo>
                  <a:lnTo>
                    <a:pt x="551" y="996"/>
                  </a:lnTo>
                  <a:lnTo>
                    <a:pt x="562" y="1009"/>
                  </a:lnTo>
                  <a:lnTo>
                    <a:pt x="571" y="1020"/>
                  </a:lnTo>
                  <a:lnTo>
                    <a:pt x="577" y="1026"/>
                  </a:lnTo>
                  <a:lnTo>
                    <a:pt x="578" y="1028"/>
                  </a:lnTo>
                  <a:lnTo>
                    <a:pt x="591" y="1049"/>
                  </a:lnTo>
                  <a:lnTo>
                    <a:pt x="599" y="1071"/>
                  </a:lnTo>
                  <a:lnTo>
                    <a:pt x="600" y="1094"/>
                  </a:lnTo>
                  <a:lnTo>
                    <a:pt x="596" y="1115"/>
                  </a:lnTo>
                  <a:lnTo>
                    <a:pt x="588" y="1137"/>
                  </a:lnTo>
                  <a:lnTo>
                    <a:pt x="574" y="1158"/>
                  </a:lnTo>
                  <a:lnTo>
                    <a:pt x="556" y="1176"/>
                  </a:lnTo>
                  <a:lnTo>
                    <a:pt x="536" y="1189"/>
                  </a:lnTo>
                  <a:lnTo>
                    <a:pt x="514" y="1199"/>
                  </a:lnTo>
                  <a:lnTo>
                    <a:pt x="491" y="1202"/>
                  </a:lnTo>
                  <a:lnTo>
                    <a:pt x="469" y="1202"/>
                  </a:lnTo>
                  <a:lnTo>
                    <a:pt x="447" y="1196"/>
                  </a:lnTo>
                  <a:lnTo>
                    <a:pt x="428" y="1184"/>
                  </a:lnTo>
                  <a:lnTo>
                    <a:pt x="409" y="1168"/>
                  </a:lnTo>
                  <a:lnTo>
                    <a:pt x="352" y="1098"/>
                  </a:lnTo>
                  <a:lnTo>
                    <a:pt x="390" y="1143"/>
                  </a:lnTo>
                  <a:lnTo>
                    <a:pt x="149" y="855"/>
                  </a:lnTo>
                  <a:lnTo>
                    <a:pt x="104" y="796"/>
                  </a:lnTo>
                  <a:lnTo>
                    <a:pt x="69" y="739"/>
                  </a:lnTo>
                  <a:lnTo>
                    <a:pt x="41" y="682"/>
                  </a:lnTo>
                  <a:lnTo>
                    <a:pt x="21" y="628"/>
                  </a:lnTo>
                  <a:lnTo>
                    <a:pt x="7" y="573"/>
                  </a:lnTo>
                  <a:lnTo>
                    <a:pt x="1" y="522"/>
                  </a:lnTo>
                  <a:lnTo>
                    <a:pt x="0" y="471"/>
                  </a:lnTo>
                  <a:lnTo>
                    <a:pt x="6" y="421"/>
                  </a:lnTo>
                  <a:lnTo>
                    <a:pt x="17" y="375"/>
                  </a:lnTo>
                  <a:lnTo>
                    <a:pt x="33" y="331"/>
                  </a:lnTo>
                  <a:lnTo>
                    <a:pt x="52" y="287"/>
                  </a:lnTo>
                  <a:lnTo>
                    <a:pt x="77" y="248"/>
                  </a:lnTo>
                  <a:lnTo>
                    <a:pt x="103" y="210"/>
                  </a:lnTo>
                  <a:lnTo>
                    <a:pt x="135" y="175"/>
                  </a:lnTo>
                  <a:lnTo>
                    <a:pt x="168" y="144"/>
                  </a:lnTo>
                  <a:lnTo>
                    <a:pt x="203" y="115"/>
                  </a:lnTo>
                  <a:lnTo>
                    <a:pt x="240" y="88"/>
                  </a:lnTo>
                  <a:lnTo>
                    <a:pt x="279" y="65"/>
                  </a:lnTo>
                  <a:lnTo>
                    <a:pt x="318" y="47"/>
                  </a:lnTo>
                  <a:lnTo>
                    <a:pt x="358" y="31"/>
                  </a:lnTo>
                  <a:lnTo>
                    <a:pt x="398" y="19"/>
                  </a:lnTo>
                  <a:lnTo>
                    <a:pt x="466" y="6"/>
                  </a:lnTo>
                  <a:lnTo>
                    <a:pt x="53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5" name="Freeform 11"/>
            <p:cNvSpPr>
              <a:spLocks noEditPoints="1"/>
            </p:cNvSpPr>
            <p:nvPr userDrawn="1"/>
          </p:nvSpPr>
          <p:spPr bwMode="auto">
            <a:xfrm>
              <a:off x="7675563" y="4867276"/>
              <a:ext cx="52388" cy="50800"/>
            </a:xfrm>
            <a:custGeom>
              <a:avLst/>
              <a:gdLst>
                <a:gd name="T0" fmla="*/ 51 w 130"/>
                <a:gd name="T1" fmla="*/ 60 h 128"/>
                <a:gd name="T2" fmla="*/ 70 w 130"/>
                <a:gd name="T3" fmla="*/ 60 h 128"/>
                <a:gd name="T4" fmla="*/ 77 w 130"/>
                <a:gd name="T5" fmla="*/ 59 h 128"/>
                <a:gd name="T6" fmla="*/ 82 w 130"/>
                <a:gd name="T7" fmla="*/ 55 h 128"/>
                <a:gd name="T8" fmla="*/ 83 w 130"/>
                <a:gd name="T9" fmla="*/ 48 h 128"/>
                <a:gd name="T10" fmla="*/ 82 w 130"/>
                <a:gd name="T11" fmla="*/ 42 h 128"/>
                <a:gd name="T12" fmla="*/ 77 w 130"/>
                <a:gd name="T13" fmla="*/ 38 h 128"/>
                <a:gd name="T14" fmla="*/ 71 w 130"/>
                <a:gd name="T15" fmla="*/ 37 h 128"/>
                <a:gd name="T16" fmla="*/ 51 w 130"/>
                <a:gd name="T17" fmla="*/ 37 h 128"/>
                <a:gd name="T18" fmla="*/ 68 w 130"/>
                <a:gd name="T19" fmla="*/ 28 h 128"/>
                <a:gd name="T20" fmla="*/ 89 w 130"/>
                <a:gd name="T21" fmla="*/ 32 h 128"/>
                <a:gd name="T22" fmla="*/ 95 w 130"/>
                <a:gd name="T23" fmla="*/ 48 h 128"/>
                <a:gd name="T24" fmla="*/ 90 w 130"/>
                <a:gd name="T25" fmla="*/ 63 h 128"/>
                <a:gd name="T26" fmla="*/ 76 w 130"/>
                <a:gd name="T27" fmla="*/ 69 h 128"/>
                <a:gd name="T28" fmla="*/ 84 w 130"/>
                <a:gd name="T29" fmla="*/ 101 h 128"/>
                <a:gd name="T30" fmla="*/ 51 w 130"/>
                <a:gd name="T31" fmla="*/ 69 h 128"/>
                <a:gd name="T32" fmla="*/ 40 w 130"/>
                <a:gd name="T33" fmla="*/ 101 h 128"/>
                <a:gd name="T34" fmla="*/ 66 w 130"/>
                <a:gd name="T35" fmla="*/ 11 h 128"/>
                <a:gd name="T36" fmla="*/ 34 w 130"/>
                <a:gd name="T37" fmla="*/ 20 h 128"/>
                <a:gd name="T38" fmla="*/ 16 w 130"/>
                <a:gd name="T39" fmla="*/ 47 h 128"/>
                <a:gd name="T40" fmla="*/ 16 w 130"/>
                <a:gd name="T41" fmla="*/ 82 h 128"/>
                <a:gd name="T42" fmla="*/ 34 w 130"/>
                <a:gd name="T43" fmla="*/ 107 h 128"/>
                <a:gd name="T44" fmla="*/ 66 w 130"/>
                <a:gd name="T45" fmla="*/ 117 h 128"/>
                <a:gd name="T46" fmla="*/ 96 w 130"/>
                <a:gd name="T47" fmla="*/ 107 h 128"/>
                <a:gd name="T48" fmla="*/ 115 w 130"/>
                <a:gd name="T49" fmla="*/ 82 h 128"/>
                <a:gd name="T50" fmla="*/ 115 w 130"/>
                <a:gd name="T51" fmla="*/ 47 h 128"/>
                <a:gd name="T52" fmla="*/ 96 w 130"/>
                <a:gd name="T53" fmla="*/ 20 h 128"/>
                <a:gd name="T54" fmla="*/ 66 w 130"/>
                <a:gd name="T55" fmla="*/ 11 h 128"/>
                <a:gd name="T56" fmla="*/ 85 w 130"/>
                <a:gd name="T57" fmla="*/ 3 h 128"/>
                <a:gd name="T58" fmla="*/ 118 w 130"/>
                <a:gd name="T59" fmla="*/ 25 h 128"/>
                <a:gd name="T60" fmla="*/ 130 w 130"/>
                <a:gd name="T61" fmla="*/ 64 h 128"/>
                <a:gd name="T62" fmla="*/ 118 w 130"/>
                <a:gd name="T63" fmla="*/ 102 h 128"/>
                <a:gd name="T64" fmla="*/ 85 w 130"/>
                <a:gd name="T65" fmla="*/ 125 h 128"/>
                <a:gd name="T66" fmla="*/ 45 w 130"/>
                <a:gd name="T67" fmla="*/ 125 h 128"/>
                <a:gd name="T68" fmla="*/ 13 w 130"/>
                <a:gd name="T69" fmla="*/ 102 h 128"/>
                <a:gd name="T70" fmla="*/ 0 w 130"/>
                <a:gd name="T71" fmla="*/ 64 h 128"/>
                <a:gd name="T72" fmla="*/ 13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6" y="60"/>
                  </a:lnTo>
                  <a:lnTo>
                    <a:pt x="70" y="60"/>
                  </a:lnTo>
                  <a:lnTo>
                    <a:pt x="73" y="59"/>
                  </a:lnTo>
                  <a:lnTo>
                    <a:pt x="77" y="59"/>
                  </a:lnTo>
                  <a:lnTo>
                    <a:pt x="79" y="56"/>
                  </a:lnTo>
                  <a:lnTo>
                    <a:pt x="82" y="55"/>
                  </a:lnTo>
                  <a:lnTo>
                    <a:pt x="83" y="52"/>
                  </a:lnTo>
                  <a:lnTo>
                    <a:pt x="83" y="48"/>
                  </a:lnTo>
                  <a:lnTo>
                    <a:pt x="83" y="44"/>
                  </a:lnTo>
                  <a:lnTo>
                    <a:pt x="82" y="42"/>
                  </a:lnTo>
                  <a:lnTo>
                    <a:pt x="79" y="40"/>
                  </a:lnTo>
                  <a:lnTo>
                    <a:pt x="77" y="38"/>
                  </a:lnTo>
                  <a:lnTo>
                    <a:pt x="73" y="37"/>
                  </a:lnTo>
                  <a:lnTo>
                    <a:pt x="71" y="37"/>
                  </a:lnTo>
                  <a:lnTo>
                    <a:pt x="67" y="37"/>
                  </a:lnTo>
                  <a:lnTo>
                    <a:pt x="51" y="37"/>
                  </a:lnTo>
                  <a:close/>
                  <a:moveTo>
                    <a:pt x="40" y="28"/>
                  </a:moveTo>
                  <a:lnTo>
                    <a:pt x="68" y="28"/>
                  </a:lnTo>
                  <a:lnTo>
                    <a:pt x="81" y="29"/>
                  </a:lnTo>
                  <a:lnTo>
                    <a:pt x="89" y="32"/>
                  </a:lnTo>
                  <a:lnTo>
                    <a:pt x="94" y="38"/>
                  </a:lnTo>
                  <a:lnTo>
                    <a:pt x="95" y="48"/>
                  </a:lnTo>
                  <a:lnTo>
                    <a:pt x="94" y="56"/>
                  </a:lnTo>
                  <a:lnTo>
                    <a:pt x="90" y="63"/>
                  </a:lnTo>
                  <a:lnTo>
                    <a:pt x="83" y="66"/>
                  </a:lnTo>
                  <a:lnTo>
                    <a:pt x="76" y="69"/>
                  </a:lnTo>
                  <a:lnTo>
                    <a:pt x="98" y="101"/>
                  </a:lnTo>
                  <a:lnTo>
                    <a:pt x="84" y="101"/>
                  </a:lnTo>
                  <a:lnTo>
                    <a:pt x="65" y="69"/>
                  </a:lnTo>
                  <a:lnTo>
                    <a:pt x="51" y="69"/>
                  </a:lnTo>
                  <a:lnTo>
                    <a:pt x="51" y="101"/>
                  </a:lnTo>
                  <a:lnTo>
                    <a:pt x="40" y="101"/>
                  </a:lnTo>
                  <a:lnTo>
                    <a:pt x="40" y="28"/>
                  </a:lnTo>
                  <a:close/>
                  <a:moveTo>
                    <a:pt x="66" y="11"/>
                  </a:moveTo>
                  <a:lnTo>
                    <a:pt x="49" y="13"/>
                  </a:lnTo>
                  <a:lnTo>
                    <a:pt x="34" y="20"/>
                  </a:lnTo>
                  <a:lnTo>
                    <a:pt x="23" y="32"/>
                  </a:lnTo>
                  <a:lnTo>
                    <a:pt x="16" y="47"/>
                  </a:lnTo>
                  <a:lnTo>
                    <a:pt x="14" y="64"/>
                  </a:lnTo>
                  <a:lnTo>
                    <a:pt x="16" y="82"/>
                  </a:lnTo>
                  <a:lnTo>
                    <a:pt x="23" y="96"/>
                  </a:lnTo>
                  <a:lnTo>
                    <a:pt x="34" y="107"/>
                  </a:lnTo>
                  <a:lnTo>
                    <a:pt x="49" y="114"/>
                  </a:lnTo>
                  <a:lnTo>
                    <a:pt x="66" y="117"/>
                  </a:lnTo>
                  <a:lnTo>
                    <a:pt x="82" y="114"/>
                  </a:lnTo>
                  <a:lnTo>
                    <a:pt x="96" y="107"/>
                  </a:lnTo>
                  <a:lnTo>
                    <a:pt x="107" y="96"/>
                  </a:lnTo>
                  <a:lnTo>
                    <a:pt x="115" y="82"/>
                  </a:lnTo>
                  <a:lnTo>
                    <a:pt x="118" y="64"/>
                  </a:lnTo>
                  <a:lnTo>
                    <a:pt x="115" y="47"/>
                  </a:lnTo>
                  <a:lnTo>
                    <a:pt x="107" y="32"/>
                  </a:lnTo>
                  <a:lnTo>
                    <a:pt x="96" y="20"/>
                  </a:lnTo>
                  <a:lnTo>
                    <a:pt x="82" y="13"/>
                  </a:lnTo>
                  <a:lnTo>
                    <a:pt x="66" y="11"/>
                  </a:lnTo>
                  <a:close/>
                  <a:moveTo>
                    <a:pt x="66" y="0"/>
                  </a:moveTo>
                  <a:lnTo>
                    <a:pt x="85" y="3"/>
                  </a:lnTo>
                  <a:lnTo>
                    <a:pt x="104" y="12"/>
                  </a:lnTo>
                  <a:lnTo>
                    <a:pt x="118" y="25"/>
                  </a:lnTo>
                  <a:lnTo>
                    <a:pt x="127" y="43"/>
                  </a:lnTo>
                  <a:lnTo>
                    <a:pt x="130" y="64"/>
                  </a:lnTo>
                  <a:lnTo>
                    <a:pt x="127" y="84"/>
                  </a:lnTo>
                  <a:lnTo>
                    <a:pt x="118" y="102"/>
                  </a:lnTo>
                  <a:lnTo>
                    <a:pt x="104" y="116"/>
                  </a:lnTo>
                  <a:lnTo>
                    <a:pt x="85" y="125"/>
                  </a:lnTo>
                  <a:lnTo>
                    <a:pt x="66" y="128"/>
                  </a:lnTo>
                  <a:lnTo>
                    <a:pt x="45" y="125"/>
                  </a:lnTo>
                  <a:lnTo>
                    <a:pt x="27" y="116"/>
                  </a:lnTo>
                  <a:lnTo>
                    <a:pt x="13" y="102"/>
                  </a:lnTo>
                  <a:lnTo>
                    <a:pt x="4" y="84"/>
                  </a:lnTo>
                  <a:lnTo>
                    <a:pt x="0" y="64"/>
                  </a:lnTo>
                  <a:lnTo>
                    <a:pt x="4" y="43"/>
                  </a:lnTo>
                  <a:lnTo>
                    <a:pt x="13" y="25"/>
                  </a:lnTo>
                  <a:lnTo>
                    <a:pt x="27" y="12"/>
                  </a:lnTo>
                  <a:lnTo>
                    <a:pt x="45" y="3"/>
                  </a:lnTo>
                  <a:lnTo>
                    <a:pt x="6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16" name="Freeform 12"/>
            <p:cNvSpPr>
              <a:spLocks noEditPoints="1"/>
            </p:cNvSpPr>
            <p:nvPr userDrawn="1"/>
          </p:nvSpPr>
          <p:spPr bwMode="auto">
            <a:xfrm>
              <a:off x="6591301" y="4867276"/>
              <a:ext cx="52388" cy="50800"/>
            </a:xfrm>
            <a:custGeom>
              <a:avLst/>
              <a:gdLst>
                <a:gd name="T0" fmla="*/ 51 w 130"/>
                <a:gd name="T1" fmla="*/ 60 h 128"/>
                <a:gd name="T2" fmla="*/ 69 w 130"/>
                <a:gd name="T3" fmla="*/ 60 h 128"/>
                <a:gd name="T4" fmla="*/ 75 w 130"/>
                <a:gd name="T5" fmla="*/ 59 h 128"/>
                <a:gd name="T6" fmla="*/ 81 w 130"/>
                <a:gd name="T7" fmla="*/ 55 h 128"/>
                <a:gd name="T8" fmla="*/ 82 w 130"/>
                <a:gd name="T9" fmla="*/ 48 h 128"/>
                <a:gd name="T10" fmla="*/ 81 w 130"/>
                <a:gd name="T11" fmla="*/ 42 h 128"/>
                <a:gd name="T12" fmla="*/ 76 w 130"/>
                <a:gd name="T13" fmla="*/ 38 h 128"/>
                <a:gd name="T14" fmla="*/ 70 w 130"/>
                <a:gd name="T15" fmla="*/ 37 h 128"/>
                <a:gd name="T16" fmla="*/ 51 w 130"/>
                <a:gd name="T17" fmla="*/ 37 h 128"/>
                <a:gd name="T18" fmla="*/ 68 w 130"/>
                <a:gd name="T19" fmla="*/ 28 h 128"/>
                <a:gd name="T20" fmla="*/ 88 w 130"/>
                <a:gd name="T21" fmla="*/ 32 h 128"/>
                <a:gd name="T22" fmla="*/ 94 w 130"/>
                <a:gd name="T23" fmla="*/ 48 h 128"/>
                <a:gd name="T24" fmla="*/ 88 w 130"/>
                <a:gd name="T25" fmla="*/ 63 h 128"/>
                <a:gd name="T26" fmla="*/ 75 w 130"/>
                <a:gd name="T27" fmla="*/ 69 h 128"/>
                <a:gd name="T28" fmla="*/ 83 w 130"/>
                <a:gd name="T29" fmla="*/ 101 h 128"/>
                <a:gd name="T30" fmla="*/ 51 w 130"/>
                <a:gd name="T31" fmla="*/ 69 h 128"/>
                <a:gd name="T32" fmla="*/ 40 w 130"/>
                <a:gd name="T33" fmla="*/ 101 h 128"/>
                <a:gd name="T34" fmla="*/ 64 w 130"/>
                <a:gd name="T35" fmla="*/ 11 h 128"/>
                <a:gd name="T36" fmla="*/ 34 w 130"/>
                <a:gd name="T37" fmla="*/ 20 h 128"/>
                <a:gd name="T38" fmla="*/ 14 w 130"/>
                <a:gd name="T39" fmla="*/ 47 h 128"/>
                <a:gd name="T40" fmla="*/ 14 w 130"/>
                <a:gd name="T41" fmla="*/ 82 h 128"/>
                <a:gd name="T42" fmla="*/ 34 w 130"/>
                <a:gd name="T43" fmla="*/ 107 h 128"/>
                <a:gd name="T44" fmla="*/ 64 w 130"/>
                <a:gd name="T45" fmla="*/ 117 h 128"/>
                <a:gd name="T46" fmla="*/ 96 w 130"/>
                <a:gd name="T47" fmla="*/ 107 h 128"/>
                <a:gd name="T48" fmla="*/ 114 w 130"/>
                <a:gd name="T49" fmla="*/ 82 h 128"/>
                <a:gd name="T50" fmla="*/ 114 w 130"/>
                <a:gd name="T51" fmla="*/ 47 h 128"/>
                <a:gd name="T52" fmla="*/ 96 w 130"/>
                <a:gd name="T53" fmla="*/ 20 h 128"/>
                <a:gd name="T54" fmla="*/ 64 w 130"/>
                <a:gd name="T55" fmla="*/ 11 h 128"/>
                <a:gd name="T56" fmla="*/ 85 w 130"/>
                <a:gd name="T57" fmla="*/ 3 h 128"/>
                <a:gd name="T58" fmla="*/ 117 w 130"/>
                <a:gd name="T59" fmla="*/ 25 h 128"/>
                <a:gd name="T60" fmla="*/ 130 w 130"/>
                <a:gd name="T61" fmla="*/ 64 h 128"/>
                <a:gd name="T62" fmla="*/ 117 w 130"/>
                <a:gd name="T63" fmla="*/ 102 h 128"/>
                <a:gd name="T64" fmla="*/ 85 w 130"/>
                <a:gd name="T65" fmla="*/ 125 h 128"/>
                <a:gd name="T66" fmla="*/ 45 w 130"/>
                <a:gd name="T67" fmla="*/ 125 h 128"/>
                <a:gd name="T68" fmla="*/ 12 w 130"/>
                <a:gd name="T69" fmla="*/ 102 h 128"/>
                <a:gd name="T70" fmla="*/ 0 w 130"/>
                <a:gd name="T71" fmla="*/ 64 h 128"/>
                <a:gd name="T72" fmla="*/ 12 w 130"/>
                <a:gd name="T73" fmla="*/ 25 h 128"/>
                <a:gd name="T74" fmla="*/ 45 w 130"/>
                <a:gd name="T75" fmla="*/ 3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30" h="128">
                  <a:moveTo>
                    <a:pt x="51" y="37"/>
                  </a:moveTo>
                  <a:lnTo>
                    <a:pt x="51" y="60"/>
                  </a:lnTo>
                  <a:lnTo>
                    <a:pt x="64" y="60"/>
                  </a:lnTo>
                  <a:lnTo>
                    <a:pt x="69" y="60"/>
                  </a:lnTo>
                  <a:lnTo>
                    <a:pt x="73" y="59"/>
                  </a:lnTo>
                  <a:lnTo>
                    <a:pt x="75" y="59"/>
                  </a:lnTo>
                  <a:lnTo>
                    <a:pt x="79" y="56"/>
                  </a:lnTo>
                  <a:lnTo>
                    <a:pt x="81" y="55"/>
                  </a:lnTo>
                  <a:lnTo>
                    <a:pt x="82" y="52"/>
                  </a:lnTo>
                  <a:lnTo>
                    <a:pt x="82" y="48"/>
                  </a:lnTo>
                  <a:lnTo>
                    <a:pt x="82" y="44"/>
                  </a:lnTo>
                  <a:lnTo>
                    <a:pt x="81" y="42"/>
                  </a:lnTo>
                  <a:lnTo>
                    <a:pt x="79" y="40"/>
                  </a:lnTo>
                  <a:lnTo>
                    <a:pt x="76" y="38"/>
                  </a:lnTo>
                  <a:lnTo>
                    <a:pt x="73" y="37"/>
                  </a:lnTo>
                  <a:lnTo>
                    <a:pt x="70" y="37"/>
                  </a:lnTo>
                  <a:lnTo>
                    <a:pt x="66" y="37"/>
                  </a:lnTo>
                  <a:lnTo>
                    <a:pt x="51" y="37"/>
                  </a:lnTo>
                  <a:close/>
                  <a:moveTo>
                    <a:pt x="40" y="28"/>
                  </a:moveTo>
                  <a:lnTo>
                    <a:pt x="68" y="28"/>
                  </a:lnTo>
                  <a:lnTo>
                    <a:pt x="80" y="29"/>
                  </a:lnTo>
                  <a:lnTo>
                    <a:pt x="88" y="32"/>
                  </a:lnTo>
                  <a:lnTo>
                    <a:pt x="93" y="38"/>
                  </a:lnTo>
                  <a:lnTo>
                    <a:pt x="94" y="48"/>
                  </a:lnTo>
                  <a:lnTo>
                    <a:pt x="93" y="56"/>
                  </a:lnTo>
                  <a:lnTo>
                    <a:pt x="88" y="63"/>
                  </a:lnTo>
                  <a:lnTo>
                    <a:pt x="82" y="66"/>
                  </a:lnTo>
                  <a:lnTo>
                    <a:pt x="75" y="69"/>
                  </a:lnTo>
                  <a:lnTo>
                    <a:pt x="96" y="101"/>
                  </a:lnTo>
                  <a:lnTo>
                    <a:pt x="83" y="101"/>
                  </a:lnTo>
                  <a:lnTo>
                    <a:pt x="64" y="69"/>
                  </a:lnTo>
                  <a:lnTo>
                    <a:pt x="51" y="69"/>
                  </a:lnTo>
                  <a:lnTo>
                    <a:pt x="51" y="101"/>
                  </a:lnTo>
                  <a:lnTo>
                    <a:pt x="40" y="101"/>
                  </a:lnTo>
                  <a:lnTo>
                    <a:pt x="40" y="28"/>
                  </a:lnTo>
                  <a:close/>
                  <a:moveTo>
                    <a:pt x="64" y="11"/>
                  </a:moveTo>
                  <a:lnTo>
                    <a:pt x="48" y="13"/>
                  </a:lnTo>
                  <a:lnTo>
                    <a:pt x="34" y="20"/>
                  </a:lnTo>
                  <a:lnTo>
                    <a:pt x="22" y="32"/>
                  </a:lnTo>
                  <a:lnTo>
                    <a:pt x="14" y="47"/>
                  </a:lnTo>
                  <a:lnTo>
                    <a:pt x="12" y="64"/>
                  </a:lnTo>
                  <a:lnTo>
                    <a:pt x="14" y="82"/>
                  </a:lnTo>
                  <a:lnTo>
                    <a:pt x="22" y="96"/>
                  </a:lnTo>
                  <a:lnTo>
                    <a:pt x="34" y="107"/>
                  </a:lnTo>
                  <a:lnTo>
                    <a:pt x="48" y="114"/>
                  </a:lnTo>
                  <a:lnTo>
                    <a:pt x="64" y="117"/>
                  </a:lnTo>
                  <a:lnTo>
                    <a:pt x="81" y="114"/>
                  </a:lnTo>
                  <a:lnTo>
                    <a:pt x="96" y="107"/>
                  </a:lnTo>
                  <a:lnTo>
                    <a:pt x="107" y="96"/>
                  </a:lnTo>
                  <a:lnTo>
                    <a:pt x="114" y="82"/>
                  </a:lnTo>
                  <a:lnTo>
                    <a:pt x="116" y="64"/>
                  </a:lnTo>
                  <a:lnTo>
                    <a:pt x="114" y="47"/>
                  </a:lnTo>
                  <a:lnTo>
                    <a:pt x="107" y="32"/>
                  </a:lnTo>
                  <a:lnTo>
                    <a:pt x="96" y="20"/>
                  </a:lnTo>
                  <a:lnTo>
                    <a:pt x="81" y="13"/>
                  </a:lnTo>
                  <a:lnTo>
                    <a:pt x="64" y="11"/>
                  </a:lnTo>
                  <a:close/>
                  <a:moveTo>
                    <a:pt x="64" y="0"/>
                  </a:moveTo>
                  <a:lnTo>
                    <a:pt x="85" y="3"/>
                  </a:lnTo>
                  <a:lnTo>
                    <a:pt x="103" y="12"/>
                  </a:lnTo>
                  <a:lnTo>
                    <a:pt x="117" y="25"/>
                  </a:lnTo>
                  <a:lnTo>
                    <a:pt x="126" y="43"/>
                  </a:lnTo>
                  <a:lnTo>
                    <a:pt x="130" y="64"/>
                  </a:lnTo>
                  <a:lnTo>
                    <a:pt x="126" y="84"/>
                  </a:lnTo>
                  <a:lnTo>
                    <a:pt x="117" y="102"/>
                  </a:lnTo>
                  <a:lnTo>
                    <a:pt x="103" y="116"/>
                  </a:lnTo>
                  <a:lnTo>
                    <a:pt x="85" y="125"/>
                  </a:lnTo>
                  <a:lnTo>
                    <a:pt x="64" y="128"/>
                  </a:lnTo>
                  <a:lnTo>
                    <a:pt x="45" y="125"/>
                  </a:lnTo>
                  <a:lnTo>
                    <a:pt x="26" y="116"/>
                  </a:lnTo>
                  <a:lnTo>
                    <a:pt x="12" y="102"/>
                  </a:lnTo>
                  <a:lnTo>
                    <a:pt x="2" y="84"/>
                  </a:lnTo>
                  <a:lnTo>
                    <a:pt x="0" y="64"/>
                  </a:lnTo>
                  <a:lnTo>
                    <a:pt x="2" y="43"/>
                  </a:lnTo>
                  <a:lnTo>
                    <a:pt x="12" y="25"/>
                  </a:lnTo>
                  <a:lnTo>
                    <a:pt x="26" y="12"/>
                  </a:lnTo>
                  <a:lnTo>
                    <a:pt x="45" y="3"/>
                  </a:lnTo>
                  <a:lnTo>
                    <a:pt x="6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SlideNumber"/>
          <p:cNvSpPr txBox="1"/>
          <p:nvPr/>
        </p:nvSpPr>
        <p:spPr>
          <a:xfrm flipH="1">
            <a:off x="4177284" y="4749787"/>
            <a:ext cx="780288" cy="230832"/>
          </a:xfrm>
          <a:prstGeom prst="rect">
            <a:avLst/>
          </a:prstGeom>
          <a:noFill/>
        </p:spPr>
        <p:txBody>
          <a:bodyPr wrap="square" rtlCol="0" anchor="b" anchorCtr="0">
            <a:spAutoFit/>
          </a:bodyPr>
          <a:lstStyle/>
          <a:p>
            <a:pPr algn="ctr"/>
            <a:fld id="{8E6CD2D8-590E-4113-A3C8-855D1601C924}" type="slidenum">
              <a:rPr lang="en-US" altLang="en-US" sz="900" b="1" smtClean="0">
                <a:solidFill>
                  <a:schemeClr val="bg1">
                    <a:lumMod val="65000"/>
                  </a:schemeClr>
                </a:solidFill>
              </a:rPr>
              <a:pPr algn="ctr"/>
              <a:t>‹#›</a:t>
            </a:fld>
            <a:endParaRPr lang="en-US" sz="900" dirty="0">
              <a:solidFill>
                <a:schemeClr val="bg1">
                  <a:lumMod val="65000"/>
                </a:schemeClr>
              </a:solidFill>
            </a:endParaRPr>
          </a:p>
        </p:txBody>
      </p:sp>
    </p:spTree>
    <p:extLst>
      <p:ext uri="{BB962C8B-B14F-4D97-AF65-F5344CB8AC3E}">
        <p14:creationId xmlns:p14="http://schemas.microsoft.com/office/powerpoint/2010/main" val="1696734080"/>
      </p:ext>
    </p:extLst>
  </p:cSld>
  <p:clrMap bg1="lt1" tx1="dk1" bg2="lt2" tx2="dk2" accent1="accent1" accent2="accent2" accent3="accent3" accent4="accent4" accent5="accent5" accent6="accent6" hlink="hlink" folHlink="folHlink"/>
  <p:sldLayoutIdLst>
    <p:sldLayoutId id="2147487242" r:id="rId1"/>
    <p:sldLayoutId id="2147487243" r:id="rId2"/>
    <p:sldLayoutId id="2147487244" r:id="rId3"/>
    <p:sldLayoutId id="2147487245" r:id="rId4"/>
    <p:sldLayoutId id="2147487246" r:id="rId5"/>
    <p:sldLayoutId id="2147487247" r:id="rId6"/>
    <p:sldLayoutId id="2147487248" r:id="rId7"/>
    <p:sldLayoutId id="2147487249" r:id="rId8"/>
    <p:sldLayoutId id="2147487250" r:id="rId9"/>
    <p:sldLayoutId id="2147487251" r:id="rId10"/>
    <p:sldLayoutId id="2147487252" r:id="rId11"/>
    <p:sldLayoutId id="2147487253" r:id="rId12"/>
    <p:sldLayoutId id="2147487254" r:id="rId13"/>
    <p:sldLayoutId id="2147487255" r:id="rId14"/>
    <p:sldLayoutId id="2147487256" r:id="rId15"/>
    <p:sldLayoutId id="2147487257" r:id="rId16"/>
    <p:sldLayoutId id="2147487258" r:id="rId17"/>
    <p:sldLayoutId id="2147487259" r:id="rId18"/>
    <p:sldLayoutId id="2147487260" r:id="rId19"/>
    <p:sldLayoutId id="2147487261" r:id="rId20"/>
    <p:sldLayoutId id="2147487262" r:id="rId21"/>
    <p:sldLayoutId id="2147487263" r:id="rId22"/>
  </p:sldLayoutIdLst>
  <p:hf sldNum="0" hdr="0" ftr="0" dt="0"/>
  <p:txStyles>
    <p:titleStyle>
      <a:lvl1pPr algn="ctr" defTabSz="182880" rtl="0" eaLnBrk="1" latinLnBrk="0" hangingPunct="1">
        <a:lnSpc>
          <a:spcPct val="100000"/>
        </a:lnSpc>
        <a:spcBef>
          <a:spcPct val="0"/>
        </a:spcBef>
        <a:buNone/>
        <a:defRPr lang="en-US" sz="2800" b="0" i="0" u="none" kern="1200" cap="none" baseline="0" dirty="0">
          <a:solidFill>
            <a:schemeClr val="tx2"/>
          </a:solidFill>
          <a:latin typeface="+mj-lt"/>
          <a:ea typeface="+mj-ea"/>
          <a:cs typeface="+mj-cs"/>
        </a:defRPr>
      </a:lvl1pPr>
    </p:titleStyle>
    <p:bodyStyle>
      <a:lvl1pPr marL="0" marR="0" indent="0" algn="l" defTabSz="365760" rtl="0" eaLnBrk="1" fontAlgn="auto" latinLnBrk="0" hangingPunct="1">
        <a:lnSpc>
          <a:spcPct val="100000"/>
        </a:lnSpc>
        <a:spcBef>
          <a:spcPts val="600"/>
        </a:spcBef>
        <a:spcAft>
          <a:spcPts val="0"/>
        </a:spcAft>
        <a:buClr>
          <a:srgbClr val="0074BE"/>
        </a:buClr>
        <a:buSzPct val="80000"/>
        <a:buFontTx/>
        <a:buNone/>
        <a:tabLst/>
        <a:defRPr sz="2000" b="0" kern="1200" cap="none" baseline="0">
          <a:solidFill>
            <a:schemeClr val="tx1"/>
          </a:solidFill>
          <a:latin typeface="+mn-lt"/>
          <a:ea typeface="+mn-ea"/>
          <a:cs typeface="+mn-cs"/>
        </a:defRPr>
      </a:lvl1pPr>
      <a:lvl2pPr marL="182563" marR="0" indent="-182563" algn="l" defTabSz="365760" rtl="0" eaLnBrk="1" fontAlgn="auto" latinLnBrk="0" hangingPunct="1">
        <a:lnSpc>
          <a:spcPct val="100000"/>
        </a:lnSpc>
        <a:spcBef>
          <a:spcPts val="600"/>
        </a:spcBef>
        <a:spcAft>
          <a:spcPts val="0"/>
        </a:spcAft>
        <a:buClr>
          <a:srgbClr val="0074BE"/>
        </a:buClr>
        <a:buSzPct val="80000"/>
        <a:buFont typeface="Arial" pitchFamily="34" charset="0"/>
        <a:buChar char="•"/>
        <a:tabLst/>
        <a:defRPr sz="2000" b="0" i="0" u="none" kern="1200" baseline="0">
          <a:solidFill>
            <a:schemeClr val="tx1"/>
          </a:solidFill>
          <a:latin typeface="+mn-lt"/>
          <a:ea typeface="+mn-ea"/>
          <a:cs typeface="+mn-cs"/>
        </a:defRPr>
      </a:lvl2pPr>
      <a:lvl3pPr marL="396875" marR="0" indent="-182563" algn="l" defTabSz="365760" rtl="0" eaLnBrk="1" fontAlgn="auto" latinLnBrk="0" hangingPunct="1">
        <a:lnSpc>
          <a:spcPct val="100000"/>
        </a:lnSpc>
        <a:spcBef>
          <a:spcPts val="600"/>
        </a:spcBef>
        <a:spcAft>
          <a:spcPts val="0"/>
        </a:spcAft>
        <a:buClr>
          <a:schemeClr val="tx2"/>
        </a:buClr>
        <a:buSzPct val="80000"/>
        <a:buFont typeface="Arial" panose="020B0604020202020204" pitchFamily="34" charset="0"/>
        <a:buChar char="•"/>
        <a:tabLst/>
        <a:defRPr sz="1800" kern="1200" baseline="0">
          <a:solidFill>
            <a:schemeClr val="tx1"/>
          </a:solidFill>
          <a:latin typeface="+mn-lt"/>
          <a:ea typeface="+mn-ea"/>
          <a:cs typeface="+mn-cs"/>
        </a:defRPr>
      </a:lvl3pPr>
      <a:lvl4pPr marL="628650" marR="0" indent="-182563" algn="l" defTabSz="365760" rtl="0" eaLnBrk="1" fontAlgn="auto" latinLnBrk="0" hangingPunct="1">
        <a:lnSpc>
          <a:spcPct val="100000"/>
        </a:lnSpc>
        <a:spcBef>
          <a:spcPts val="600"/>
        </a:spcBef>
        <a:spcAft>
          <a:spcPts val="0"/>
        </a:spcAft>
        <a:buClr>
          <a:srgbClr val="000000">
            <a:lumMod val="65000"/>
            <a:lumOff val="35000"/>
          </a:srgbClr>
        </a:buClr>
        <a:buSzPct val="100000"/>
        <a:buFont typeface="Calibri" panose="020F0502020204030204" pitchFamily="34" charset="0"/>
        <a:buChar char="-"/>
        <a:tabLst/>
        <a:defRPr sz="1600" kern="1200" baseline="0">
          <a:solidFill>
            <a:schemeClr val="tx1"/>
          </a:solidFill>
          <a:latin typeface="+mn-lt"/>
          <a:ea typeface="+mn-ea"/>
          <a:cs typeface="+mn-cs"/>
        </a:defRPr>
      </a:lvl4pPr>
      <a:lvl5pPr marL="914400" indent="-182880" algn="l" defTabSz="365760" rtl="0" eaLnBrk="1" latinLnBrk="0" hangingPunct="1">
        <a:lnSpc>
          <a:spcPct val="120000"/>
        </a:lnSpc>
        <a:spcBef>
          <a:spcPts val="0"/>
        </a:spcBef>
        <a:buClr>
          <a:schemeClr val="tx1">
            <a:lumMod val="65000"/>
            <a:lumOff val="35000"/>
          </a:schemeClr>
        </a:buClr>
        <a:buSzPct val="100000"/>
        <a:buFont typeface="Calibri" panose="020F0502020204030204" pitchFamily="34" charset="0"/>
        <a:buChar char="-"/>
        <a:defRPr sz="1000" kern="1200" baseline="0">
          <a:solidFill>
            <a:schemeClr val="tx1">
              <a:lumMod val="65000"/>
              <a:lumOff val="35000"/>
            </a:schemeClr>
          </a:solidFill>
          <a:latin typeface="+mn-lt"/>
          <a:ea typeface="+mn-ea"/>
          <a:cs typeface="+mn-cs"/>
        </a:defRPr>
      </a:lvl5pPr>
      <a:lvl6pPr marL="109728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6pPr>
      <a:lvl7pPr marL="1280160" indent="-182880" algn="l" defTabSz="36576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7pPr>
      <a:lvl8pPr marL="1463040" indent="-182880" algn="l" defTabSz="91440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8pPr>
      <a:lvl9pPr marL="1645920" indent="-182880" algn="l" defTabSz="365760" rtl="0" eaLnBrk="1" latinLnBrk="0" hangingPunct="1">
        <a:lnSpc>
          <a:spcPct val="120000"/>
        </a:lnSpc>
        <a:spcBef>
          <a:spcPts val="0"/>
        </a:spcBef>
        <a:buClr>
          <a:schemeClr val="accent1"/>
        </a:buClr>
        <a:buSzPct val="80000"/>
        <a:buFont typeface="Arial" pitchFamily="34" charset="0"/>
        <a:buChar char="•"/>
        <a:defRPr sz="10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7" pos="384" userDrawn="1">
          <p15:clr>
            <a:srgbClr val="F26B43"/>
          </p15:clr>
        </p15:guide>
        <p15:guide id="8" orient="horz" pos="660" userDrawn="1">
          <p15:clr>
            <a:srgbClr val="F26B43"/>
          </p15:clr>
        </p15:guide>
        <p15:guide id="9" orient="horz" pos="324" userDrawn="1">
          <p15:clr>
            <a:srgbClr val="F26B43"/>
          </p15:clr>
        </p15:guide>
        <p15:guide id="10" orient="horz" pos="5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3.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3.xml"/><Relationship Id="rId1" Type="http://schemas.openxmlformats.org/officeDocument/2006/relationships/tags" Target="../tags/tag12.xml"/><Relationship Id="rId4"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15.png"/><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3.xml"/><Relationship Id="rId1" Type="http://schemas.openxmlformats.org/officeDocument/2006/relationships/tags" Target="../tags/tag22.xml"/><Relationship Id="rId5" Type="http://schemas.openxmlformats.org/officeDocument/2006/relationships/image" Target="../media/image18.png"/><Relationship Id="rId4"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33.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3.xml"/><Relationship Id="rId1" Type="http://schemas.openxmlformats.org/officeDocument/2006/relationships/tags" Target="../tags/tag2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6.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4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6.xml"/><Relationship Id="rId1" Type="http://schemas.openxmlformats.org/officeDocument/2006/relationships/tags" Target="../tags/tag2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6.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6.xml"/><Relationship Id="rId1" Type="http://schemas.openxmlformats.org/officeDocument/2006/relationships/tags" Target="../tags/tag31.xml"/></Relationships>
</file>

<file path=ppt/slides/_rels/slide23.xml.rels><?xml version="1.0" encoding="UTF-8" standalone="yes"?>
<Relationships xmlns="http://schemas.openxmlformats.org/package/2006/relationships"><Relationship Id="rId3" Type="http://schemas.openxmlformats.org/officeDocument/2006/relationships/tags" Target="../tags/tag34.xml"/><Relationship Id="rId2" Type="http://schemas.openxmlformats.org/officeDocument/2006/relationships/tags" Target="../tags/tag33.xml"/><Relationship Id="rId1" Type="http://schemas.openxmlformats.org/officeDocument/2006/relationships/tags" Target="../tags/tag32.xml"/><Relationship Id="rId6" Type="http://schemas.openxmlformats.org/officeDocument/2006/relationships/image" Target="../media/image19.png"/><Relationship Id="rId5" Type="http://schemas.openxmlformats.org/officeDocument/2006/relationships/notesSlide" Target="../notesSlides/notesSlide23.xml"/><Relationship Id="rId4"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3" Type="http://schemas.openxmlformats.org/officeDocument/2006/relationships/tags" Target="../tags/tag37.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notesSlide" Target="../notesSlides/notesSlide24.xml"/><Relationship Id="rId5" Type="http://schemas.openxmlformats.org/officeDocument/2006/relationships/slideLayout" Target="../slideLayouts/slideLayout26.xml"/><Relationship Id="rId4" Type="http://schemas.openxmlformats.org/officeDocument/2006/relationships/tags" Target="../tags/tag38.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40.xml"/><Relationship Id="rId1" Type="http://schemas.openxmlformats.org/officeDocument/2006/relationships/tags" Target="../tags/tag39.xml"/><Relationship Id="rId4"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44.xml"/><Relationship Id="rId1" Type="http://schemas.openxmlformats.org/officeDocument/2006/relationships/tags" Target="../tags/tag43.xml"/><Relationship Id="rId4"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3" Type="http://schemas.openxmlformats.org/officeDocument/2006/relationships/tags" Target="../tags/tag47.xml"/><Relationship Id="rId7" Type="http://schemas.openxmlformats.org/officeDocument/2006/relationships/notesSlide" Target="../notesSlides/notesSlide28.xml"/><Relationship Id="rId2" Type="http://schemas.openxmlformats.org/officeDocument/2006/relationships/tags" Target="../tags/tag46.xml"/><Relationship Id="rId1" Type="http://schemas.openxmlformats.org/officeDocument/2006/relationships/tags" Target="../tags/tag45.xml"/><Relationship Id="rId6" Type="http://schemas.openxmlformats.org/officeDocument/2006/relationships/slideLayout" Target="../slideLayouts/slideLayout26.xml"/><Relationship Id="rId5" Type="http://schemas.openxmlformats.org/officeDocument/2006/relationships/tags" Target="../tags/tag49.xml"/><Relationship Id="rId4" Type="http://schemas.openxmlformats.org/officeDocument/2006/relationships/tags" Target="../tags/tag48.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4.xml"/><Relationship Id="rId1" Type="http://schemas.openxmlformats.org/officeDocument/2006/relationships/tags" Target="../tags/tag50.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6.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0.xml.rels><?xml version="1.0" encoding="UTF-8" standalone="yes"?>
<Relationships xmlns="http://schemas.openxmlformats.org/package/2006/relationships"><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notesSlide" Target="../notesSlides/notesSlide30.xml"/><Relationship Id="rId4" Type="http://schemas.openxmlformats.org/officeDocument/2006/relationships/slideLayout" Target="../slideLayouts/slideLayout24.xml"/></Relationships>
</file>

<file path=ppt/slides/_rels/slide31.xml.rels><?xml version="1.0" encoding="UTF-8" standalone="yes"?>
<Relationships xmlns="http://schemas.openxmlformats.org/package/2006/relationships"><Relationship Id="rId8" Type="http://schemas.openxmlformats.org/officeDocument/2006/relationships/notesSlide" Target="../notesSlides/notesSlide31.xml"/><Relationship Id="rId3" Type="http://schemas.openxmlformats.org/officeDocument/2006/relationships/tags" Target="../tags/tag56.xml"/><Relationship Id="rId7" Type="http://schemas.openxmlformats.org/officeDocument/2006/relationships/slideLayout" Target="../slideLayouts/slideLayout24.xml"/><Relationship Id="rId2" Type="http://schemas.openxmlformats.org/officeDocument/2006/relationships/tags" Target="../tags/tag55.xml"/><Relationship Id="rId1" Type="http://schemas.openxmlformats.org/officeDocument/2006/relationships/tags" Target="../tags/tag54.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9" Type="http://schemas.openxmlformats.org/officeDocument/2006/relationships/image" Target="../media/image20.png"/></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2.xml"/><Relationship Id="rId1" Type="http://schemas.openxmlformats.org/officeDocument/2006/relationships/slideLayout" Target="../slideLayouts/slideLayout24.xml"/></Relationships>
</file>

<file path=ppt/slides/_rels/slide33.xml.rels><?xml version="1.0" encoding="UTF-8" standalone="yes"?>
<Relationships xmlns="http://schemas.openxmlformats.org/package/2006/relationships"><Relationship Id="rId3" Type="http://schemas.openxmlformats.org/officeDocument/2006/relationships/tags" Target="../tags/tag62.xml"/><Relationship Id="rId2" Type="http://schemas.openxmlformats.org/officeDocument/2006/relationships/tags" Target="../tags/tag61.xml"/><Relationship Id="rId1" Type="http://schemas.openxmlformats.org/officeDocument/2006/relationships/tags" Target="../tags/tag60.xml"/><Relationship Id="rId6" Type="http://schemas.openxmlformats.org/officeDocument/2006/relationships/notesSlide" Target="../notesSlides/notesSlide33.xml"/><Relationship Id="rId5" Type="http://schemas.openxmlformats.org/officeDocument/2006/relationships/slideLayout" Target="../slideLayouts/slideLayout24.xml"/><Relationship Id="rId4" Type="http://schemas.openxmlformats.org/officeDocument/2006/relationships/tags" Target="../tags/tag63.xml"/></Relationships>
</file>

<file path=ppt/slides/_rels/slide34.xml.rels><?xml version="1.0" encoding="UTF-8" standalone="yes"?>
<Relationships xmlns="http://schemas.openxmlformats.org/package/2006/relationships"><Relationship Id="rId8" Type="http://schemas.openxmlformats.org/officeDocument/2006/relationships/slideLayout" Target="../slideLayouts/slideLayout24.xml"/><Relationship Id="rId3" Type="http://schemas.openxmlformats.org/officeDocument/2006/relationships/tags" Target="../tags/tag66.xml"/><Relationship Id="rId7" Type="http://schemas.openxmlformats.org/officeDocument/2006/relationships/tags" Target="../tags/tag70.xml"/><Relationship Id="rId2" Type="http://schemas.openxmlformats.org/officeDocument/2006/relationships/tags" Target="../tags/tag65.xml"/><Relationship Id="rId1" Type="http://schemas.openxmlformats.org/officeDocument/2006/relationships/tags" Target="../tags/tag64.xml"/><Relationship Id="rId6" Type="http://schemas.openxmlformats.org/officeDocument/2006/relationships/tags" Target="../tags/tag69.xml"/><Relationship Id="rId5" Type="http://schemas.openxmlformats.org/officeDocument/2006/relationships/tags" Target="../tags/tag68.xml"/><Relationship Id="rId4" Type="http://schemas.openxmlformats.org/officeDocument/2006/relationships/tags" Target="../tags/tag67.xml"/><Relationship Id="rId9"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8" Type="http://schemas.openxmlformats.org/officeDocument/2006/relationships/notesSlide" Target="../notesSlides/notesSlide35.xml"/><Relationship Id="rId3" Type="http://schemas.openxmlformats.org/officeDocument/2006/relationships/tags" Target="../tags/tag73.xml"/><Relationship Id="rId7" Type="http://schemas.openxmlformats.org/officeDocument/2006/relationships/slideLayout" Target="../slideLayouts/slideLayout24.xml"/><Relationship Id="rId2" Type="http://schemas.openxmlformats.org/officeDocument/2006/relationships/tags" Target="../tags/tag72.xml"/><Relationship Id="rId1" Type="http://schemas.openxmlformats.org/officeDocument/2006/relationships/tags" Target="../tags/tag71.xml"/><Relationship Id="rId6" Type="http://schemas.openxmlformats.org/officeDocument/2006/relationships/tags" Target="../tags/tag76.xml"/><Relationship Id="rId5" Type="http://schemas.openxmlformats.org/officeDocument/2006/relationships/tags" Target="../tags/tag75.xml"/><Relationship Id="rId4" Type="http://schemas.openxmlformats.org/officeDocument/2006/relationships/tags" Target="../tags/tag74.xml"/></Relationships>
</file>

<file path=ppt/slides/_rels/slide36.xml.rels><?xml version="1.0" encoding="UTF-8" standalone="yes"?>
<Relationships xmlns="http://schemas.openxmlformats.org/package/2006/relationships"><Relationship Id="rId8" Type="http://schemas.openxmlformats.org/officeDocument/2006/relationships/notesSlide" Target="../notesSlides/notesSlide36.xml"/><Relationship Id="rId3" Type="http://schemas.openxmlformats.org/officeDocument/2006/relationships/tags" Target="../tags/tag79.xml"/><Relationship Id="rId7" Type="http://schemas.openxmlformats.org/officeDocument/2006/relationships/slideLayout" Target="../slideLayouts/slideLayout24.xml"/><Relationship Id="rId2" Type="http://schemas.openxmlformats.org/officeDocument/2006/relationships/tags" Target="../tags/tag78.xml"/><Relationship Id="rId1" Type="http://schemas.openxmlformats.org/officeDocument/2006/relationships/tags" Target="../tags/tag77.xml"/><Relationship Id="rId6" Type="http://schemas.openxmlformats.org/officeDocument/2006/relationships/tags" Target="../tags/tag82.xml"/><Relationship Id="rId5" Type="http://schemas.openxmlformats.org/officeDocument/2006/relationships/tags" Target="../tags/tag81.xml"/><Relationship Id="rId4" Type="http://schemas.openxmlformats.org/officeDocument/2006/relationships/tags" Target="../tags/tag80.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4.xml"/></Relationships>
</file>

<file path=ppt/slides/_rels/slide38.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84.xml"/><Relationship Id="rId1" Type="http://schemas.openxmlformats.org/officeDocument/2006/relationships/tags" Target="../tags/tag83.xml"/><Relationship Id="rId4"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44.xml"/><Relationship Id="rId1" Type="http://schemas.openxmlformats.org/officeDocument/2006/relationships/tags" Target="../tags/tag8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4.xml"/><Relationship Id="rId1" Type="http://schemas.openxmlformats.org/officeDocument/2006/relationships/tags" Target="../tags/tag8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33.xml"/><Relationship Id="rId1" Type="http://schemas.openxmlformats.org/officeDocument/2006/relationships/tags" Target="../tags/tag87.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3.xml"/><Relationship Id="rId1" Type="http://schemas.openxmlformats.org/officeDocument/2006/relationships/tags" Target="../tags/tag88.xml"/></Relationships>
</file>

<file path=ppt/slides/_rels/slide4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43.xml"/><Relationship Id="rId1" Type="http://schemas.openxmlformats.org/officeDocument/2006/relationships/slideLayout" Target="../slideLayouts/slideLayout26.xml"/><Relationship Id="rId4" Type="http://schemas.openxmlformats.org/officeDocument/2006/relationships/image" Target="../media/image23.png"/></Relationships>
</file>

<file path=ppt/slides/_rels/slide44.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44.xml"/><Relationship Id="rId1" Type="http://schemas.openxmlformats.org/officeDocument/2006/relationships/tags" Target="../tags/tag91.xml"/><Relationship Id="rId4" Type="http://schemas.openxmlformats.org/officeDocument/2006/relationships/hyperlink" Target="https://support.sas.com/documentation/" TargetMode="Externa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4.xml"/><Relationship Id="rId1" Type="http://schemas.openxmlformats.org/officeDocument/2006/relationships/tags" Target="../tags/tag92.xml"/><Relationship Id="rId4" Type="http://schemas.openxmlformats.org/officeDocument/2006/relationships/hyperlink" Target="https://support.sas.com/documentation/" TargetMode="Externa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6.xml"/></Relationships>
</file>

<file path=ppt/slides/_rels/slide49.xml.rels><?xml version="1.0" encoding="UTF-8" standalone="yes"?>
<Relationships xmlns="http://schemas.openxmlformats.org/package/2006/relationships"><Relationship Id="rId8" Type="http://schemas.openxmlformats.org/officeDocument/2006/relationships/notesSlide" Target="../notesSlides/notesSlide49.xml"/><Relationship Id="rId3" Type="http://schemas.openxmlformats.org/officeDocument/2006/relationships/tags" Target="../tags/tag95.xml"/><Relationship Id="rId7" Type="http://schemas.openxmlformats.org/officeDocument/2006/relationships/slideLayout" Target="../slideLayouts/slideLayout26.xml"/><Relationship Id="rId2" Type="http://schemas.openxmlformats.org/officeDocument/2006/relationships/tags" Target="../tags/tag94.xml"/><Relationship Id="rId1" Type="http://schemas.openxmlformats.org/officeDocument/2006/relationships/tags" Target="../tags/tag93.xml"/><Relationship Id="rId6" Type="http://schemas.openxmlformats.org/officeDocument/2006/relationships/tags" Target="../tags/tag98.xml"/><Relationship Id="rId5" Type="http://schemas.openxmlformats.org/officeDocument/2006/relationships/tags" Target="../tags/tag97.xml"/><Relationship Id="rId10" Type="http://schemas.openxmlformats.org/officeDocument/2006/relationships/image" Target="../media/image25.png"/><Relationship Id="rId4" Type="http://schemas.openxmlformats.org/officeDocument/2006/relationships/tags" Target="../tags/tag96.xml"/><Relationship Id="rId9" Type="http://schemas.openxmlformats.org/officeDocument/2006/relationships/image" Target="../media/image24.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5.xml"/><Relationship Id="rId1" Type="http://schemas.openxmlformats.org/officeDocument/2006/relationships/tags" Target="../tags/tag4.xml"/><Relationship Id="rId4"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00.xml"/><Relationship Id="rId1" Type="http://schemas.openxmlformats.org/officeDocument/2006/relationships/tags" Target="../tags/tag99.xml"/><Relationship Id="rId4"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4.xml"/><Relationship Id="rId1" Type="http://schemas.openxmlformats.org/officeDocument/2006/relationships/tags" Target="../tags/tag101.xml"/></Relationships>
</file>

<file path=ppt/slides/_rels/slide52.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3" Type="http://schemas.openxmlformats.org/officeDocument/2006/relationships/tags" Target="../tags/tag106.xml"/><Relationship Id="rId7" Type="http://schemas.openxmlformats.org/officeDocument/2006/relationships/image" Target="../media/image28.pn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notesSlide" Target="../notesSlides/notesSlide53.xml"/><Relationship Id="rId5" Type="http://schemas.openxmlformats.org/officeDocument/2006/relationships/slideLayout" Target="../slideLayouts/slideLayout24.xml"/><Relationship Id="rId4" Type="http://schemas.openxmlformats.org/officeDocument/2006/relationships/tags" Target="../tags/tag107.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43.xml"/><Relationship Id="rId1" Type="http://schemas.openxmlformats.org/officeDocument/2006/relationships/tags" Target="../tags/tag108.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6.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6.xml"/><Relationship Id="rId1" Type="http://schemas.openxmlformats.org/officeDocument/2006/relationships/tags" Target="../tags/tag109.xml"/></Relationships>
</file>

<file path=ppt/slides/_rels/slide57.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11.xml"/><Relationship Id="rId1" Type="http://schemas.openxmlformats.org/officeDocument/2006/relationships/tags" Target="../tags/tag110.xml"/><Relationship Id="rId5" Type="http://schemas.openxmlformats.org/officeDocument/2006/relationships/image" Target="../media/image29.png"/><Relationship Id="rId4"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30.png"/><Relationship Id="rId4"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15.xml"/><Relationship Id="rId1" Type="http://schemas.openxmlformats.org/officeDocument/2006/relationships/tags" Target="../tags/tag114.xml"/><Relationship Id="rId5" Type="http://schemas.openxmlformats.org/officeDocument/2006/relationships/image" Target="../media/image31.png"/><Relationship Id="rId4"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4.xml"/><Relationship Id="rId1" Type="http://schemas.openxmlformats.org/officeDocument/2006/relationships/tags" Target="../tags/tag6.xml"/><Relationship Id="rId5" Type="http://schemas.openxmlformats.org/officeDocument/2006/relationships/image" Target="../media/image12.png"/><Relationship Id="rId4" Type="http://schemas.openxmlformats.org/officeDocument/2006/relationships/hyperlink" Target="https://support.sas.com/documentation/" TargetMode="External"/></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7.xml"/><Relationship Id="rId1" Type="http://schemas.openxmlformats.org/officeDocument/2006/relationships/tags" Target="../tags/tag116.xml"/><Relationship Id="rId4"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3" Type="http://schemas.openxmlformats.org/officeDocument/2006/relationships/slideLayout" Target="../slideLayouts/slideLayout24.xml"/><Relationship Id="rId2" Type="http://schemas.openxmlformats.org/officeDocument/2006/relationships/tags" Target="../tags/tag119.xml"/><Relationship Id="rId1" Type="http://schemas.openxmlformats.org/officeDocument/2006/relationships/tags" Target="../tags/tag118.xml"/><Relationship Id="rId4"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6.xml"/><Relationship Id="rId1" Type="http://schemas.openxmlformats.org/officeDocument/2006/relationships/tags" Target="../tags/tag120.xml"/></Relationships>
</file>

<file path=ppt/slides/_rels/slide63.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tags" Target="../tags/tag123.xml"/><Relationship Id="rId7" Type="http://schemas.openxmlformats.org/officeDocument/2006/relationships/notesSlide" Target="../notesSlides/notesSlide63.xml"/><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slideLayout" Target="../slideLayouts/slideLayout24.xml"/><Relationship Id="rId5" Type="http://schemas.openxmlformats.org/officeDocument/2006/relationships/tags" Target="../tags/tag125.xml"/><Relationship Id="rId10" Type="http://schemas.openxmlformats.org/officeDocument/2006/relationships/image" Target="../media/image34.png"/><Relationship Id="rId4" Type="http://schemas.openxmlformats.org/officeDocument/2006/relationships/tags" Target="../tags/tag124.xml"/><Relationship Id="rId9" Type="http://schemas.openxmlformats.org/officeDocument/2006/relationships/image" Target="../media/image33.png"/></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6.xml"/><Relationship Id="rId1" Type="http://schemas.openxmlformats.org/officeDocument/2006/relationships/tags" Target="../tags/tag126.xml"/></Relationships>
</file>

<file path=ppt/slides/_rels/slide65.xml.rels><?xml version="1.0" encoding="UTF-8" standalone="yes"?>
<Relationships xmlns="http://schemas.openxmlformats.org/package/2006/relationships"><Relationship Id="rId8" Type="http://schemas.openxmlformats.org/officeDocument/2006/relationships/notesSlide" Target="../notesSlides/notesSlide65.xml"/><Relationship Id="rId3" Type="http://schemas.openxmlformats.org/officeDocument/2006/relationships/tags" Target="../tags/tag129.xml"/><Relationship Id="rId7" Type="http://schemas.openxmlformats.org/officeDocument/2006/relationships/slideLayout" Target="../slideLayouts/slideLayout26.xml"/><Relationship Id="rId2" Type="http://schemas.openxmlformats.org/officeDocument/2006/relationships/tags" Target="../tags/tag128.xml"/><Relationship Id="rId1" Type="http://schemas.openxmlformats.org/officeDocument/2006/relationships/tags" Target="../tags/tag127.xml"/><Relationship Id="rId6" Type="http://schemas.openxmlformats.org/officeDocument/2006/relationships/tags" Target="../tags/tag132.xml"/><Relationship Id="rId11" Type="http://schemas.openxmlformats.org/officeDocument/2006/relationships/image" Target="../media/image37.png"/><Relationship Id="rId5" Type="http://schemas.openxmlformats.org/officeDocument/2006/relationships/tags" Target="../tags/tag131.xml"/><Relationship Id="rId10" Type="http://schemas.openxmlformats.org/officeDocument/2006/relationships/image" Target="../media/image36.png"/><Relationship Id="rId4" Type="http://schemas.openxmlformats.org/officeDocument/2006/relationships/tags" Target="../tags/tag130.xml"/><Relationship Id="rId9" Type="http://schemas.openxmlformats.org/officeDocument/2006/relationships/image" Target="../media/image35.png"/></Relationships>
</file>

<file path=ppt/slides/_rels/slide66.xml.rels><?xml version="1.0" encoding="UTF-8" standalone="yes"?>
<Relationships xmlns="http://schemas.openxmlformats.org/package/2006/relationships"><Relationship Id="rId3" Type="http://schemas.openxmlformats.org/officeDocument/2006/relationships/slideLayout" Target="../slideLayouts/slideLayout37.xml"/><Relationship Id="rId2" Type="http://schemas.openxmlformats.org/officeDocument/2006/relationships/tags" Target="../tags/tag134.xml"/><Relationship Id="rId1" Type="http://schemas.openxmlformats.org/officeDocument/2006/relationships/tags" Target="../tags/tag133.xml"/><Relationship Id="rId4"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8" Type="http://schemas.openxmlformats.org/officeDocument/2006/relationships/hyperlink" Target="https://support.sas.com/edu/schedules.html?ctry=us&amp;crs=PROG2" TargetMode="External"/><Relationship Id="rId3" Type="http://schemas.openxmlformats.org/officeDocument/2006/relationships/hyperlink" Target="https://go.documentation.sas.com/?docsetId=allprodsproc&amp;docsetTarget=procedures.htm&amp;docsetVersion=9.4&amp;locale=en" TargetMode="External"/><Relationship Id="rId7" Type="http://schemas.openxmlformats.org/officeDocument/2006/relationships/hyperlink" Target="http://go.documentation.sas.com/?docsetId=proc&amp;docsetTarget=p1xidhqypi0fnwn1if8opjpqpbmn.htm&amp;docsetVersion=9.4&amp;locale=en" TargetMode="External"/><Relationship Id="rId2" Type="http://schemas.openxmlformats.org/officeDocument/2006/relationships/notesSlide" Target="../notesSlides/notesSlide67.xml"/><Relationship Id="rId1" Type="http://schemas.openxmlformats.org/officeDocument/2006/relationships/slideLayout" Target="../slideLayouts/slideLayout25.xml"/><Relationship Id="rId6" Type="http://schemas.openxmlformats.org/officeDocument/2006/relationships/hyperlink" Target="https://www.sas.com/store/books/categories/getting-started/sas-macro-programming-made-easy-third-edition/prodBK_66298_en.html" TargetMode="External"/><Relationship Id="rId5" Type="http://schemas.openxmlformats.org/officeDocument/2006/relationships/hyperlink" Target="https://support.sas.com/edu/schedules.html?ctry=us&amp;crs=MAC1" TargetMode="External"/><Relationship Id="rId4" Type="http://schemas.openxmlformats.org/officeDocument/2006/relationships/hyperlink" Target="https://communities.sas.com/t5/SAS-Procedures/bd-p/sas_procedures" TargetMode="Externa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33.xml"/><Relationship Id="rId1" Type="http://schemas.openxmlformats.org/officeDocument/2006/relationships/tags" Target="../tags/tag135.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69.xml"/><Relationship Id="rId2" Type="http://schemas.openxmlformats.org/officeDocument/2006/relationships/slideLayout" Target="../slideLayouts/slideLayout36.xml"/><Relationship Id="rId1" Type="http://schemas.openxmlformats.org/officeDocument/2006/relationships/tags" Target="../tags/tag13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4.xml"/><Relationship Id="rId1" Type="http://schemas.openxmlformats.org/officeDocument/2006/relationships/tags" Target="../tags/tag7.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44.xml"/><Relationship Id="rId1" Type="http://schemas.openxmlformats.org/officeDocument/2006/relationships/tags" Target="../tags/tag137.xml"/></Relationships>
</file>

<file path=ppt/slides/_rels/slide71.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39.xml"/><Relationship Id="rId1" Type="http://schemas.openxmlformats.org/officeDocument/2006/relationships/tags" Target="../tags/tag138.xml"/><Relationship Id="rId4"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4.xml"/><Relationship Id="rId1" Type="http://schemas.openxmlformats.org/officeDocument/2006/relationships/tags" Target="../tags/tag140.xml"/><Relationship Id="rId4" Type="http://schemas.openxmlformats.org/officeDocument/2006/relationships/image" Target="../media/image38.png"/></Relationships>
</file>

<file path=ppt/slides/_rels/slide73.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42.xml"/><Relationship Id="rId1" Type="http://schemas.openxmlformats.org/officeDocument/2006/relationships/tags" Target="../tags/tag141.xml"/><Relationship Id="rId5" Type="http://schemas.openxmlformats.org/officeDocument/2006/relationships/image" Target="../media/image38.png"/><Relationship Id="rId4"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44.xml"/><Relationship Id="rId1" Type="http://schemas.openxmlformats.org/officeDocument/2006/relationships/tags" Target="../tags/tag143.xml"/></Relationships>
</file>

<file path=ppt/slides/_rels/slide7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45.xml"/><Relationship Id="rId1" Type="http://schemas.openxmlformats.org/officeDocument/2006/relationships/tags" Target="../tags/tag144.xml"/><Relationship Id="rId4"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47.xml"/><Relationship Id="rId1" Type="http://schemas.openxmlformats.org/officeDocument/2006/relationships/tags" Target="../tags/tag146.xml"/><Relationship Id="rId5" Type="http://schemas.openxmlformats.org/officeDocument/2006/relationships/image" Target="../media/image39.png"/><Relationship Id="rId4"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3" Type="http://schemas.openxmlformats.org/officeDocument/2006/relationships/tags" Target="../tags/tag150.xml"/><Relationship Id="rId2" Type="http://schemas.openxmlformats.org/officeDocument/2006/relationships/tags" Target="../tags/tag149.xml"/><Relationship Id="rId1" Type="http://schemas.openxmlformats.org/officeDocument/2006/relationships/tags" Target="../tags/tag148.xml"/><Relationship Id="rId6" Type="http://schemas.openxmlformats.org/officeDocument/2006/relationships/image" Target="../media/image39.png"/><Relationship Id="rId5" Type="http://schemas.openxmlformats.org/officeDocument/2006/relationships/notesSlide" Target="../notesSlides/notesSlide77.xml"/><Relationship Id="rId4" Type="http://schemas.openxmlformats.org/officeDocument/2006/relationships/slideLayout" Target="../slideLayouts/slideLayout44.xml"/></Relationships>
</file>

<file path=ppt/slides/_rels/slide7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52.xml"/><Relationship Id="rId1" Type="http://schemas.openxmlformats.org/officeDocument/2006/relationships/tags" Target="../tags/tag151.xml"/><Relationship Id="rId4"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3" Type="http://schemas.openxmlformats.org/officeDocument/2006/relationships/tags" Target="../tags/tag155.xml"/><Relationship Id="rId2" Type="http://schemas.openxmlformats.org/officeDocument/2006/relationships/tags" Target="../tags/tag154.xml"/><Relationship Id="rId1" Type="http://schemas.openxmlformats.org/officeDocument/2006/relationships/tags" Target="../tags/tag153.xml"/><Relationship Id="rId5" Type="http://schemas.openxmlformats.org/officeDocument/2006/relationships/notesSlide" Target="../notesSlides/notesSlide79.xml"/><Relationship Id="rId4" Type="http://schemas.openxmlformats.org/officeDocument/2006/relationships/slideLayout" Target="../slideLayouts/slideLayout44.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3.png"/><Relationship Id="rId4"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44.xml"/><Relationship Id="rId1" Type="http://schemas.openxmlformats.org/officeDocument/2006/relationships/tags" Target="../tags/tag156.xml"/></Relationships>
</file>

<file path=ppt/slides/_rels/slide81.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58.xml"/><Relationship Id="rId1" Type="http://schemas.openxmlformats.org/officeDocument/2006/relationships/tags" Target="../tags/tag157.xml"/><Relationship Id="rId4"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82.xml"/><Relationship Id="rId2" Type="http://schemas.openxmlformats.org/officeDocument/2006/relationships/slideLayout" Target="../slideLayouts/slideLayout44.xml"/><Relationship Id="rId1" Type="http://schemas.openxmlformats.org/officeDocument/2006/relationships/tags" Target="../tags/tag159.xml"/></Relationships>
</file>

<file path=ppt/slides/_rels/slide83.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61.xml"/><Relationship Id="rId1" Type="http://schemas.openxmlformats.org/officeDocument/2006/relationships/tags" Target="../tags/tag160.xml"/><Relationship Id="rId4"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44.xml"/><Relationship Id="rId1" Type="http://schemas.openxmlformats.org/officeDocument/2006/relationships/tags" Target="../tags/tag162.xml"/></Relationships>
</file>

<file path=ppt/slides/_rels/slide85.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64.xml"/><Relationship Id="rId1" Type="http://schemas.openxmlformats.org/officeDocument/2006/relationships/tags" Target="../tags/tag163.xml"/><Relationship Id="rId4"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4.xml"/><Relationship Id="rId1" Type="http://schemas.openxmlformats.org/officeDocument/2006/relationships/tags" Target="../tags/tag165.xml"/></Relationships>
</file>

<file path=ppt/slides/_rels/slide87.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67.xml"/><Relationship Id="rId1" Type="http://schemas.openxmlformats.org/officeDocument/2006/relationships/tags" Target="../tags/tag166.xml"/><Relationship Id="rId4"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44.xml"/><Relationship Id="rId1" Type="http://schemas.openxmlformats.org/officeDocument/2006/relationships/tags" Target="../tags/tag168.xml"/></Relationships>
</file>

<file path=ppt/slides/_rels/slide89.xml.rels><?xml version="1.0" encoding="UTF-8" standalone="yes"?>
<Relationships xmlns="http://schemas.openxmlformats.org/package/2006/relationships"><Relationship Id="rId3" Type="http://schemas.openxmlformats.org/officeDocument/2006/relationships/slideLayout" Target="../slideLayouts/slideLayout44.xml"/><Relationship Id="rId2" Type="http://schemas.openxmlformats.org/officeDocument/2006/relationships/tags" Target="../tags/tag170.xml"/><Relationship Id="rId1" Type="http://schemas.openxmlformats.org/officeDocument/2006/relationships/tags" Target="../tags/tag169.xml"/><Relationship Id="rId4"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14.png"/><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3: Exploring and Validating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415212959"/>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873125">
                <a:tc>
                  <a:txBody>
                    <a:bodyPr/>
                    <a:lstStyle/>
                    <a:p>
                      <a:r>
                        <a:rPr lang="en-US" b="0" dirty="0">
                          <a:solidFill>
                            <a:schemeClr val="bg1"/>
                          </a:solidFill>
                        </a:rPr>
                        <a:t>3.1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3.2 Filtering Rows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1"/>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3.3 Formatting Columns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873125">
                <a:tc>
                  <a:txBody>
                    <a:bodyPr/>
                    <a:lstStyle/>
                    <a:p>
                      <a:r>
                        <a:rPr lang="en-US" dirty="0">
                          <a:solidFill>
                            <a:schemeClr val="bg1"/>
                          </a:solidFill>
                        </a:rPr>
                        <a:t>3.4 Sorting Data and Removing Duplicates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64A74"/>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17829415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MEANS Procedure</a:t>
            </a:r>
          </a:p>
        </p:txBody>
      </p:sp>
      <p:sp>
        <p:nvSpPr>
          <p:cNvPr id="6" name="TextBox 5"/>
          <p:cNvSpPr txBox="1"/>
          <p:nvPr>
            <p:custDataLst>
              <p:tags r:id="rId1"/>
            </p:custDataLst>
          </p:nvPr>
        </p:nvSpPr>
        <p:spPr>
          <a:xfrm>
            <a:off x="2592463" y="857250"/>
            <a:ext cx="3435108"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MEANS DATA=</a:t>
            </a:r>
            <a:r>
              <a:rPr lang="en-US" sz="2000" i="1" dirty="0">
                <a:latin typeface="Calibri Light" panose="020F0302020204030204" pitchFamily="34" charset="0"/>
              </a:rPr>
              <a:t>input-table</a:t>
            </a:r>
            <a:r>
              <a:rPr lang="en-US" sz="2000" b="1" dirty="0">
                <a:latin typeface="Calibri Light" panose="020F0302020204030204" pitchFamily="34" charset="0"/>
              </a:rPr>
              <a:t>;</a:t>
            </a:r>
          </a:p>
          <a:p>
            <a:r>
              <a:rPr lang="en-US" sz="2000" dirty="0">
                <a:latin typeface="Calibri Light" panose="020F0302020204030204" pitchFamily="34" charset="0"/>
              </a:rPr>
              <a:t>         </a:t>
            </a:r>
            <a:r>
              <a:rPr lang="en-US" sz="2000" b="1" dirty="0">
                <a:latin typeface="Calibri Light" panose="020F0302020204030204" pitchFamily="34" charset="0"/>
              </a:rPr>
              <a:t>VAR</a:t>
            </a:r>
            <a:r>
              <a:rPr lang="en-US" sz="2000" dirty="0">
                <a:latin typeface="Calibri Light" panose="020F0302020204030204" pitchFamily="34" charset="0"/>
              </a:rPr>
              <a:t> </a:t>
            </a:r>
            <a:r>
              <a:rPr lang="en-US" sz="2000" i="1" dirty="0">
                <a:latin typeface="Calibri Light" panose="020F0302020204030204" pitchFamily="34" charset="0"/>
              </a:rPr>
              <a:t>col-name(s)</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9" name="Line Callout 1 8"/>
          <p:cNvSpPr/>
          <p:nvPr/>
        </p:nvSpPr>
        <p:spPr>
          <a:xfrm>
            <a:off x="1545336" y="2329386"/>
            <a:ext cx="2282280" cy="900716"/>
          </a:xfrm>
          <a:prstGeom prst="borderCallout1">
            <a:avLst>
              <a:gd name="adj1" fmla="val -431"/>
              <a:gd name="adj2" fmla="val 66367"/>
              <a:gd name="adj3" fmla="val -87551"/>
              <a:gd name="adj4" fmla="val 8187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use to specify the</a:t>
            </a:r>
            <a:br>
              <a:rPr lang="en-US" sz="1800" dirty="0">
                <a:solidFill>
                  <a:srgbClr val="000000"/>
                </a:solidFill>
              </a:rPr>
            </a:br>
            <a:r>
              <a:rPr lang="en-US" sz="1800" dirty="0">
                <a:solidFill>
                  <a:srgbClr val="000000"/>
                </a:solidFill>
              </a:rPr>
              <a:t>numeric columns</a:t>
            </a:r>
            <a:br>
              <a:rPr lang="en-US" sz="1800" dirty="0">
                <a:solidFill>
                  <a:srgbClr val="000000"/>
                </a:solidFill>
              </a:rPr>
            </a:br>
            <a:r>
              <a:rPr lang="en-US" sz="1800" dirty="0">
                <a:solidFill>
                  <a:srgbClr val="000000"/>
                </a:solidFill>
              </a:rPr>
              <a:t>to analyze</a:t>
            </a:r>
          </a:p>
        </p:txBody>
      </p:sp>
      <p:sp>
        <p:nvSpPr>
          <p:cNvPr id="7" name="Oval Callout 6"/>
          <p:cNvSpPr/>
          <p:nvPr/>
        </p:nvSpPr>
        <p:spPr>
          <a:xfrm>
            <a:off x="5446707" y="1864966"/>
            <a:ext cx="3291840" cy="1829555"/>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By default, PROC MEANS generates simple summary statistics for each numeric column</a:t>
            </a:r>
            <a:br>
              <a:rPr lang="en-US" sz="1800" dirty="0"/>
            </a:br>
            <a:r>
              <a:rPr lang="en-US" sz="1800" dirty="0"/>
              <a:t>in the input data.</a:t>
            </a:r>
          </a:p>
        </p:txBody>
      </p:sp>
      <p:sp>
        <p:nvSpPr>
          <p:cNvPr id="11" name="Freeform 16"/>
          <p:cNvSpPr>
            <a:spLocks noChangeAspect="1" noEditPoints="1"/>
          </p:cNvSpPr>
          <p:nvPr/>
        </p:nvSpPr>
        <p:spPr bwMode="auto">
          <a:xfrm>
            <a:off x="5690883" y="3694521"/>
            <a:ext cx="673375" cy="72989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TextBox 2"/>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7457318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MEANS Procedure</a:t>
            </a:r>
          </a:p>
        </p:txBody>
      </p:sp>
      <p:sp>
        <p:nvSpPr>
          <p:cNvPr id="5" name="TextBox 4"/>
          <p:cNvSpPr txBox="1"/>
          <p:nvPr>
            <p:custDataLst>
              <p:tags r:id="rId1"/>
            </p:custDataLst>
          </p:nvPr>
        </p:nvSpPr>
        <p:spPr>
          <a:xfrm>
            <a:off x="630936" y="857250"/>
            <a:ext cx="7210307"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means data=sashelp.cars;</a:t>
            </a:r>
          </a:p>
          <a:p>
            <a:r>
              <a:rPr lang="en-US" sz="1800" b="1" dirty="0">
                <a:latin typeface="Courier New" panose="02070309020205020404" pitchFamily="49" charset="0"/>
                <a:cs typeface="Courier New" panose="02070309020205020404" pitchFamily="49" charset="0"/>
              </a:rPr>
              <a:t>    var EngineSize Horsepower MPG_City MPG_Highway;</a:t>
            </a:r>
          </a:p>
          <a:p>
            <a:r>
              <a:rPr lang="en-US" sz="1800" b="1" dirty="0">
                <a:latin typeface="Courier New" panose="02070309020205020404" pitchFamily="49" charset="0"/>
                <a:cs typeface="Courier New" panose="02070309020205020404" pitchFamily="49" charset="0"/>
              </a:rPr>
              <a:t>run;</a:t>
            </a:r>
          </a:p>
        </p:txBody>
      </p:sp>
      <p:pic>
        <p:nvPicPr>
          <p:cNvPr id="6" name="Picture 5"/>
          <p:cNvPicPr>
            <a:picLocks noChangeAspect="1"/>
          </p:cNvPicPr>
          <p:nvPr/>
        </p:nvPicPr>
        <p:blipFill>
          <a:blip r:embed="rId5"/>
          <a:stretch>
            <a:fillRect/>
          </a:stretch>
        </p:blipFill>
        <p:spPr>
          <a:xfrm>
            <a:off x="1941567" y="2248488"/>
            <a:ext cx="6576069" cy="1779815"/>
          </a:xfrm>
          <a:prstGeom prst="rect">
            <a:avLst/>
          </a:prstGeom>
          <a:ln w="12700">
            <a:solidFill>
              <a:schemeClr val="tx1"/>
            </a:solidFill>
          </a:ln>
        </p:spPr>
      </p:pic>
      <p:sp>
        <p:nvSpPr>
          <p:cNvPr id="7" name="TextBox 6"/>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3991051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Procedure</a:t>
            </a:r>
          </a:p>
        </p:txBody>
      </p:sp>
      <p:sp>
        <p:nvSpPr>
          <p:cNvPr id="7" name="TextBox 6"/>
          <p:cNvSpPr txBox="1"/>
          <p:nvPr>
            <p:custDataLst>
              <p:tags r:id="rId1"/>
            </p:custDataLst>
          </p:nvPr>
        </p:nvSpPr>
        <p:spPr>
          <a:xfrm>
            <a:off x="2622812" y="857250"/>
            <a:ext cx="3898375"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UNIVARIATE DATA=</a:t>
            </a:r>
            <a:r>
              <a:rPr lang="en-US" sz="2000" i="1" dirty="0">
                <a:latin typeface="Calibri Light" panose="020F0302020204030204" pitchFamily="34" charset="0"/>
              </a:rPr>
              <a:t>input-table</a:t>
            </a:r>
            <a:r>
              <a:rPr lang="en-US" sz="2000" b="1" dirty="0">
                <a:latin typeface="Calibri Light" panose="020F0302020204030204" pitchFamily="34" charset="0"/>
              </a:rPr>
              <a:t>;</a:t>
            </a:r>
          </a:p>
          <a:p>
            <a:r>
              <a:rPr lang="en-US" sz="2000" dirty="0">
                <a:latin typeface="Calibri Light" panose="020F0302020204030204" pitchFamily="34" charset="0"/>
              </a:rPr>
              <a:t>         </a:t>
            </a:r>
            <a:r>
              <a:rPr lang="en-US" sz="2000" b="1" dirty="0">
                <a:latin typeface="Calibri Light" panose="020F0302020204030204" pitchFamily="34" charset="0"/>
              </a:rPr>
              <a:t>VAR </a:t>
            </a:r>
            <a:r>
              <a:rPr lang="en-US" sz="2000" i="1" dirty="0">
                <a:latin typeface="Calibri Light" panose="020F0302020204030204" pitchFamily="34" charset="0"/>
              </a:rPr>
              <a:t>col-name(s)</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6" name="Line Callout 1 5"/>
          <p:cNvSpPr/>
          <p:nvPr/>
        </p:nvSpPr>
        <p:spPr>
          <a:xfrm>
            <a:off x="1545336" y="2321304"/>
            <a:ext cx="2282280" cy="900716"/>
          </a:xfrm>
          <a:prstGeom prst="borderCallout1">
            <a:avLst>
              <a:gd name="adj1" fmla="val -431"/>
              <a:gd name="adj2" fmla="val 66367"/>
              <a:gd name="adj3" fmla="val -87551"/>
              <a:gd name="adj4" fmla="val 8187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use to specify the</a:t>
            </a:r>
            <a:br>
              <a:rPr lang="en-US" sz="1800" dirty="0">
                <a:solidFill>
                  <a:srgbClr val="000000"/>
                </a:solidFill>
              </a:rPr>
            </a:br>
            <a:r>
              <a:rPr lang="en-US" sz="1800" dirty="0">
                <a:solidFill>
                  <a:srgbClr val="000000"/>
                </a:solidFill>
              </a:rPr>
              <a:t>numeric columns</a:t>
            </a:r>
            <a:br>
              <a:rPr lang="en-US" sz="1800" dirty="0">
                <a:solidFill>
                  <a:srgbClr val="000000"/>
                </a:solidFill>
              </a:rPr>
            </a:br>
            <a:r>
              <a:rPr lang="en-US" sz="1800" dirty="0">
                <a:solidFill>
                  <a:srgbClr val="000000"/>
                </a:solidFill>
              </a:rPr>
              <a:t>to analyze</a:t>
            </a:r>
          </a:p>
        </p:txBody>
      </p:sp>
      <p:sp>
        <p:nvSpPr>
          <p:cNvPr id="10" name="Oval Callout 9"/>
          <p:cNvSpPr/>
          <p:nvPr/>
        </p:nvSpPr>
        <p:spPr>
          <a:xfrm>
            <a:off x="5522527" y="2069960"/>
            <a:ext cx="3017520" cy="1829555"/>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By default, PROC UNIVARIATE generates summary statistics for each numeric column in the input data.</a:t>
            </a:r>
          </a:p>
        </p:txBody>
      </p:sp>
      <p:sp>
        <p:nvSpPr>
          <p:cNvPr id="8" name="Freeform 16"/>
          <p:cNvSpPr>
            <a:spLocks noChangeAspect="1" noEditPoints="1"/>
          </p:cNvSpPr>
          <p:nvPr/>
        </p:nvSpPr>
        <p:spPr bwMode="auto">
          <a:xfrm>
            <a:off x="5632886" y="3816432"/>
            <a:ext cx="673375" cy="72989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TextBox 8"/>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1008903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UNIVARIATE Procedure</a:t>
            </a:r>
          </a:p>
        </p:txBody>
      </p:sp>
      <p:sp>
        <p:nvSpPr>
          <p:cNvPr id="5" name="TextBox 4"/>
          <p:cNvSpPr txBox="1"/>
          <p:nvPr>
            <p:custDataLst>
              <p:tags r:id="rId1"/>
            </p:custDataLst>
          </p:nvPr>
        </p:nvSpPr>
        <p:spPr>
          <a:xfrm>
            <a:off x="630936" y="859536"/>
            <a:ext cx="4866717"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univariate data=sashelp.cars;</a:t>
            </a:r>
          </a:p>
          <a:p>
            <a:r>
              <a:rPr lang="en-US" sz="1800" b="1" dirty="0">
                <a:latin typeface="Courier New" panose="02070309020205020404" pitchFamily="49" charset="0"/>
                <a:cs typeface="Courier New" panose="02070309020205020404" pitchFamily="49" charset="0"/>
              </a:rPr>
              <a:t>    var MPG_Highway;</a:t>
            </a:r>
          </a:p>
          <a:p>
            <a:r>
              <a:rPr lang="en-US" sz="1800" b="1" dirty="0">
                <a:latin typeface="Courier New" panose="02070309020205020404" pitchFamily="49" charset="0"/>
                <a:cs typeface="Courier New" panose="02070309020205020404" pitchFamily="49" charset="0"/>
              </a:rPr>
              <a:t>run;</a:t>
            </a:r>
          </a:p>
        </p:txBody>
      </p:sp>
      <p:pic>
        <p:nvPicPr>
          <p:cNvPr id="8" name="Picture 7"/>
          <p:cNvPicPr>
            <a:picLocks noChangeAspect="1"/>
          </p:cNvPicPr>
          <p:nvPr/>
        </p:nvPicPr>
        <p:blipFill>
          <a:blip r:embed="rId5"/>
          <a:stretch>
            <a:fillRect/>
          </a:stretch>
        </p:blipFill>
        <p:spPr>
          <a:xfrm>
            <a:off x="4613190" y="1337537"/>
            <a:ext cx="2377440" cy="3387118"/>
          </a:xfrm>
          <a:prstGeom prst="rect">
            <a:avLst/>
          </a:prstGeom>
          <a:ln w="12700">
            <a:solidFill>
              <a:schemeClr val="tx1"/>
            </a:solidFill>
          </a:ln>
        </p:spPr>
      </p:pic>
      <p:pic>
        <p:nvPicPr>
          <p:cNvPr id="9" name="Picture 8"/>
          <p:cNvPicPr>
            <a:picLocks noChangeAspect="1"/>
          </p:cNvPicPr>
          <p:nvPr/>
        </p:nvPicPr>
        <p:blipFill>
          <a:blip r:embed="rId6"/>
          <a:stretch>
            <a:fillRect/>
          </a:stretch>
        </p:blipFill>
        <p:spPr>
          <a:xfrm>
            <a:off x="7263688" y="609855"/>
            <a:ext cx="1251121" cy="4114800"/>
          </a:xfrm>
          <a:prstGeom prst="rect">
            <a:avLst/>
          </a:prstGeom>
          <a:ln w="12700">
            <a:solidFill>
              <a:schemeClr val="tx1"/>
            </a:solidFill>
          </a:ln>
        </p:spPr>
      </p:pic>
      <p:sp>
        <p:nvSpPr>
          <p:cNvPr id="6" name="TextBox 5"/>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19789834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 Procedure</a:t>
            </a:r>
          </a:p>
        </p:txBody>
      </p:sp>
      <p:sp>
        <p:nvSpPr>
          <p:cNvPr id="5" name="TextBox 4"/>
          <p:cNvSpPr txBox="1"/>
          <p:nvPr>
            <p:custDataLst>
              <p:tags r:id="rId1"/>
            </p:custDataLst>
          </p:nvPr>
        </p:nvSpPr>
        <p:spPr>
          <a:xfrm>
            <a:off x="2960084" y="857250"/>
            <a:ext cx="3223831"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FREQ DATA=</a:t>
            </a:r>
            <a:r>
              <a:rPr lang="en-US" sz="2000" i="1" dirty="0">
                <a:latin typeface="Calibri Light" panose="020F0302020204030204" pitchFamily="34" charset="0"/>
              </a:rPr>
              <a:t>input-table</a:t>
            </a:r>
            <a:r>
              <a:rPr lang="en-US" sz="2000" b="1" dirty="0">
                <a:latin typeface="Calibri Light" panose="020F0302020204030204" pitchFamily="34" charset="0"/>
              </a:rPr>
              <a:t>;</a:t>
            </a:r>
          </a:p>
          <a:p>
            <a:r>
              <a:rPr lang="en-US" sz="2000" dirty="0">
                <a:latin typeface="Calibri Light" panose="020F0302020204030204" pitchFamily="34" charset="0"/>
              </a:rPr>
              <a:t>         </a:t>
            </a:r>
            <a:r>
              <a:rPr lang="en-US" sz="2000" b="1" dirty="0">
                <a:latin typeface="Calibri Light" panose="020F0302020204030204" pitchFamily="34" charset="0"/>
              </a:rPr>
              <a:t>TABLES </a:t>
            </a:r>
            <a:r>
              <a:rPr lang="en-US" sz="2000" i="1" dirty="0">
                <a:latin typeface="Calibri Light" panose="020F0302020204030204" pitchFamily="34" charset="0"/>
              </a:rPr>
              <a:t>col-name(s)</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8" name="Line Callout 1 7"/>
          <p:cNvSpPr/>
          <p:nvPr/>
        </p:nvSpPr>
        <p:spPr>
          <a:xfrm>
            <a:off x="1576961" y="2290771"/>
            <a:ext cx="2967607" cy="826297"/>
          </a:xfrm>
          <a:prstGeom prst="borderCallout1">
            <a:avLst>
              <a:gd name="adj1" fmla="val -747"/>
              <a:gd name="adj2" fmla="val 63474"/>
              <a:gd name="adj3" fmla="val -88668"/>
              <a:gd name="adj4" fmla="val 7601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use to specify the frequency</a:t>
            </a:r>
            <a:br>
              <a:rPr lang="en-US" sz="1800" dirty="0">
                <a:solidFill>
                  <a:srgbClr val="000000"/>
                </a:solidFill>
              </a:rPr>
            </a:br>
            <a:r>
              <a:rPr lang="en-US" sz="1800" dirty="0">
                <a:solidFill>
                  <a:srgbClr val="000000"/>
                </a:solidFill>
              </a:rPr>
              <a:t>tables to include in the results</a:t>
            </a:r>
          </a:p>
        </p:txBody>
      </p:sp>
      <p:sp>
        <p:nvSpPr>
          <p:cNvPr id="6" name="Oval Callout 5"/>
          <p:cNvSpPr/>
          <p:nvPr/>
        </p:nvSpPr>
        <p:spPr>
          <a:xfrm>
            <a:off x="5543365" y="1995200"/>
            <a:ext cx="3017520" cy="173396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By default, PROC FREQ creates a frequency table for each column in the input table.</a:t>
            </a:r>
          </a:p>
        </p:txBody>
      </p:sp>
      <p:sp>
        <p:nvSpPr>
          <p:cNvPr id="9" name="Freeform 16"/>
          <p:cNvSpPr>
            <a:spLocks noChangeAspect="1" noEditPoints="1"/>
          </p:cNvSpPr>
          <p:nvPr/>
        </p:nvSpPr>
        <p:spPr bwMode="auto">
          <a:xfrm>
            <a:off x="5657753" y="3664184"/>
            <a:ext cx="673375" cy="72989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30958458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 Procedure</a:t>
            </a:r>
          </a:p>
        </p:txBody>
      </p:sp>
      <p:sp>
        <p:nvSpPr>
          <p:cNvPr id="5" name="TextBox 4"/>
          <p:cNvSpPr txBox="1"/>
          <p:nvPr>
            <p:custDataLst>
              <p:tags r:id="rId1"/>
            </p:custDataLst>
          </p:nvPr>
        </p:nvSpPr>
        <p:spPr>
          <a:xfrm>
            <a:off x="630936" y="859536"/>
            <a:ext cx="4866717"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freq data=sashelp.cars;</a:t>
            </a:r>
          </a:p>
          <a:p>
            <a:r>
              <a:rPr lang="en-US" sz="1800" b="1" dirty="0">
                <a:latin typeface="Courier New" panose="02070309020205020404" pitchFamily="49" charset="0"/>
                <a:cs typeface="Courier New" panose="02070309020205020404" pitchFamily="49" charset="0"/>
              </a:rPr>
              <a:t>    tables Origin Type DriveTrain;</a:t>
            </a:r>
          </a:p>
          <a:p>
            <a:r>
              <a:rPr lang="en-US" sz="1800" b="1" dirty="0">
                <a:latin typeface="Courier New" panose="02070309020205020404" pitchFamily="49" charset="0"/>
                <a:cs typeface="Courier New" panose="02070309020205020404" pitchFamily="49" charset="0"/>
              </a:rPr>
              <a:t>run;</a:t>
            </a:r>
          </a:p>
        </p:txBody>
      </p:sp>
      <p:pic>
        <p:nvPicPr>
          <p:cNvPr id="6" name="Picture 5"/>
          <p:cNvPicPr>
            <a:picLocks noChangeAspect="1"/>
          </p:cNvPicPr>
          <p:nvPr/>
        </p:nvPicPr>
        <p:blipFill>
          <a:blip r:embed="rId5"/>
          <a:stretch>
            <a:fillRect/>
          </a:stretch>
        </p:blipFill>
        <p:spPr>
          <a:xfrm>
            <a:off x="5634530" y="804672"/>
            <a:ext cx="2880309" cy="3862068"/>
          </a:xfrm>
          <a:prstGeom prst="rect">
            <a:avLst/>
          </a:prstGeom>
          <a:ln w="12700">
            <a:solidFill>
              <a:schemeClr val="tx1"/>
            </a:solidFill>
          </a:ln>
        </p:spPr>
      </p:pic>
      <p:sp>
        <p:nvSpPr>
          <p:cNvPr id="7" name="TextBox 6"/>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616758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Exploring Data with SAS Procedures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the PRINT, FREQ, MEANS, and UNIVARIATE procedures to explore and validate data.</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p103d01</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3: Exploring and Validating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040959842"/>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873125">
                <a:tc>
                  <a:txBody>
                    <a:bodyPr/>
                    <a:lstStyle/>
                    <a:p>
                      <a:r>
                        <a:rPr lang="en-US" b="0" dirty="0">
                          <a:solidFill>
                            <a:schemeClr val="bg1"/>
                          </a:solidFill>
                        </a:rPr>
                        <a:t>3.1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3.2 Filtering Rows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1"/>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3.3 Formatting Columns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873125">
                <a:tc>
                  <a:txBody>
                    <a:bodyPr/>
                    <a:lstStyle/>
                    <a:p>
                      <a:r>
                        <a:rPr lang="en-US" dirty="0">
                          <a:solidFill>
                            <a:schemeClr val="bg1"/>
                          </a:solidFill>
                        </a:rPr>
                        <a:t>3.4 Sorting Data and Removing Duplicates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2672572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Filtering Rows with the WHERE Statement</a:t>
            </a:r>
          </a:p>
        </p:txBody>
      </p:sp>
      <p:sp>
        <p:nvSpPr>
          <p:cNvPr id="4" name="TextBox 3"/>
          <p:cNvSpPr txBox="1"/>
          <p:nvPr>
            <p:custDataLst>
              <p:tags r:id="rId1"/>
            </p:custDataLst>
          </p:nvPr>
        </p:nvSpPr>
        <p:spPr>
          <a:xfrm>
            <a:off x="3113555" y="1051560"/>
            <a:ext cx="2979405"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a:t>
            </a:r>
            <a:r>
              <a:rPr lang="en-US" sz="2000" i="1" dirty="0">
                <a:latin typeface="Calibri Light" panose="020F0302020204030204" pitchFamily="34" charset="0"/>
              </a:rPr>
              <a:t>procedure-name</a:t>
            </a:r>
            <a:r>
              <a:rPr lang="en-US" sz="2000" b="1" dirty="0">
                <a:latin typeface="Calibri Light" panose="020F0302020204030204" pitchFamily="34" charset="0"/>
              </a:rPr>
              <a:t> </a:t>
            </a:r>
            <a:r>
              <a:rPr lang="en-US" sz="2000" dirty="0">
                <a:latin typeface="Calibri Light" panose="020F0302020204030204" pitchFamily="34" charset="0"/>
              </a:rPr>
              <a:t>. . . </a:t>
            </a:r>
            <a:r>
              <a:rPr lang="en-US" sz="2000" b="1" dirty="0">
                <a:latin typeface="Calibri Light" panose="020F0302020204030204" pitchFamily="34" charset="0"/>
              </a:rPr>
              <a:t>;</a:t>
            </a:r>
          </a:p>
          <a:p>
            <a:r>
              <a:rPr lang="en-US" sz="2000" b="1" dirty="0">
                <a:latin typeface="Calibri Light" panose="020F0302020204030204" pitchFamily="34" charset="0"/>
              </a:rPr>
              <a:t>        WHERE </a:t>
            </a:r>
            <a:r>
              <a:rPr lang="en-US" sz="2000" i="1" dirty="0">
                <a:latin typeface="Calibri Light" panose="020F0302020204030204" pitchFamily="34" charset="0"/>
              </a:rPr>
              <a:t>expression</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5" name="Line Callout 1 4"/>
          <p:cNvSpPr/>
          <p:nvPr/>
        </p:nvSpPr>
        <p:spPr>
          <a:xfrm flipH="1">
            <a:off x="1826910" y="2332046"/>
            <a:ext cx="1866900" cy="887470"/>
          </a:xfrm>
          <a:prstGeom prst="borderCallout1">
            <a:avLst>
              <a:gd name="adj1" fmla="val 18750"/>
              <a:gd name="adj2" fmla="val 0"/>
              <a:gd name="adj3" fmla="val -72849"/>
              <a:gd name="adj4" fmla="val -5986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filters rows in </a:t>
            </a:r>
            <a:br>
              <a:rPr lang="en-US" sz="1800" dirty="0">
                <a:solidFill>
                  <a:srgbClr val="000000"/>
                </a:solidFill>
              </a:rPr>
            </a:br>
            <a:r>
              <a:rPr lang="en-US" sz="1800" dirty="0">
                <a:solidFill>
                  <a:srgbClr val="000000"/>
                </a:solidFill>
              </a:rPr>
              <a:t>the results based</a:t>
            </a:r>
            <a:br>
              <a:rPr lang="en-US" sz="1800" dirty="0">
                <a:solidFill>
                  <a:srgbClr val="000000"/>
                </a:solidFill>
              </a:rPr>
            </a:br>
            <a:r>
              <a:rPr lang="en-US" sz="1800" dirty="0">
                <a:solidFill>
                  <a:srgbClr val="000000"/>
                </a:solidFill>
              </a:rPr>
              <a:t>on the expression</a:t>
            </a:r>
          </a:p>
        </p:txBody>
      </p:sp>
      <p:sp>
        <p:nvSpPr>
          <p:cNvPr id="6" name="Oval Callout 5"/>
          <p:cNvSpPr/>
          <p:nvPr/>
        </p:nvSpPr>
        <p:spPr>
          <a:xfrm>
            <a:off x="5873824" y="2332046"/>
            <a:ext cx="2674621" cy="1326296"/>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7" name="TextBox 6"/>
          <p:cNvSpPr txBox="1"/>
          <p:nvPr/>
        </p:nvSpPr>
        <p:spPr>
          <a:xfrm>
            <a:off x="6026046" y="2518186"/>
            <a:ext cx="2368020" cy="1015663"/>
          </a:xfrm>
          <a:prstGeom prst="rect">
            <a:avLst/>
          </a:prstGeom>
          <a:noFill/>
        </p:spPr>
        <p:txBody>
          <a:bodyPr wrap="square" rtlCol="0">
            <a:spAutoFit/>
          </a:bodyPr>
          <a:lstStyle/>
          <a:p>
            <a:pPr algn="ctr"/>
            <a:r>
              <a:rPr lang="en-US" sz="2000" kern="1000" dirty="0"/>
              <a:t>If </a:t>
            </a:r>
            <a:r>
              <a:rPr lang="en-US" sz="2000" i="1" kern="1000" dirty="0"/>
              <a:t>expression </a:t>
            </a:r>
            <a:r>
              <a:rPr lang="en-US" sz="2000" kern="1000" dirty="0"/>
              <a:t>is true,</a:t>
            </a:r>
            <a:br>
              <a:rPr lang="en-US" sz="2000" kern="1000" dirty="0"/>
            </a:br>
            <a:r>
              <a:rPr lang="en-US" sz="2000" kern="1000" dirty="0"/>
              <a:t>include the row</a:t>
            </a:r>
            <a:br>
              <a:rPr lang="en-US" sz="2000" kern="1000" dirty="0"/>
            </a:br>
            <a:r>
              <a:rPr lang="en-US" sz="2000" kern="1000" dirty="0"/>
              <a:t>in the results.</a:t>
            </a:r>
          </a:p>
        </p:txBody>
      </p:sp>
      <p:sp>
        <p:nvSpPr>
          <p:cNvPr id="8" name="Freeform 11"/>
          <p:cNvSpPr>
            <a:spLocks noChangeAspect="1" noEditPoints="1"/>
          </p:cNvSpPr>
          <p:nvPr/>
        </p:nvSpPr>
        <p:spPr bwMode="auto">
          <a:xfrm>
            <a:off x="5672511" y="3616314"/>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p:nvGrpSpPr>
        <p:grpSpPr>
          <a:xfrm>
            <a:off x="623129" y="1569508"/>
            <a:ext cx="1522915" cy="1374775"/>
            <a:chOff x="3209247" y="3231354"/>
            <a:chExt cx="1522915" cy="1374775"/>
          </a:xfrm>
        </p:grpSpPr>
        <p:sp>
          <p:nvSpPr>
            <p:cNvPr id="10" name="Freeform 9"/>
            <p:cNvSpPr>
              <a:spLocks noChangeAspect="1" noEditPoints="1"/>
            </p:cNvSpPr>
            <p:nvPr/>
          </p:nvSpPr>
          <p:spPr bwMode="auto">
            <a:xfrm>
              <a:off x="3449462" y="3231354"/>
              <a:ext cx="1282700" cy="1374775"/>
            </a:xfrm>
            <a:custGeom>
              <a:avLst/>
              <a:gdLst>
                <a:gd name="T0" fmla="*/ 2885 w 4476"/>
                <a:gd name="T1" fmla="*/ 1857 h 4799"/>
                <a:gd name="T2" fmla="*/ 2885 w 4476"/>
                <a:gd name="T3" fmla="*/ 1857 h 4799"/>
                <a:gd name="T4" fmla="*/ 2869 w 4476"/>
                <a:gd name="T5" fmla="*/ 1927 h 4799"/>
                <a:gd name="T6" fmla="*/ 2645 w 4476"/>
                <a:gd name="T7" fmla="*/ 4431 h 4799"/>
                <a:gd name="T8" fmla="*/ 2415 w 4476"/>
                <a:gd name="T9" fmla="*/ 4661 h 4799"/>
                <a:gd name="T10" fmla="*/ 2006 w 4476"/>
                <a:gd name="T11" fmla="*/ 4661 h 4799"/>
                <a:gd name="T12" fmla="*/ 1775 w 4476"/>
                <a:gd name="T13" fmla="*/ 4426 h 4799"/>
                <a:gd name="T14" fmla="*/ 1613 w 4476"/>
                <a:gd name="T15" fmla="*/ 1915 h 4799"/>
                <a:gd name="T16" fmla="*/ 1598 w 4476"/>
                <a:gd name="T17" fmla="*/ 1880 h 4799"/>
                <a:gd name="T18" fmla="*/ 1586 w 4476"/>
                <a:gd name="T19" fmla="*/ 1862 h 4799"/>
                <a:gd name="T20" fmla="*/ 385 w 4476"/>
                <a:gd name="T21" fmla="*/ 654 h 4799"/>
                <a:gd name="T22" fmla="*/ 693 w 4476"/>
                <a:gd name="T23" fmla="*/ 714 h 4799"/>
                <a:gd name="T24" fmla="*/ 2238 w 4476"/>
                <a:gd name="T25" fmla="*/ 814 h 4799"/>
                <a:gd name="T26" fmla="*/ 3783 w 4476"/>
                <a:gd name="T27" fmla="*/ 714 h 4799"/>
                <a:gd name="T28" fmla="*/ 4089 w 4476"/>
                <a:gd name="T29" fmla="*/ 654 h 4799"/>
                <a:gd name="T30" fmla="*/ 2885 w 4476"/>
                <a:gd name="T31" fmla="*/ 1857 h 4799"/>
                <a:gd name="T32" fmla="*/ 2885 w 4476"/>
                <a:gd name="T33" fmla="*/ 1857 h 4799"/>
                <a:gd name="T34" fmla="*/ 2238 w 4476"/>
                <a:gd name="T35" fmla="*/ 136 h 4799"/>
                <a:gd name="T36" fmla="*/ 2238 w 4476"/>
                <a:gd name="T37" fmla="*/ 136 h 4799"/>
                <a:gd name="T38" fmla="*/ 4338 w 4476"/>
                <a:gd name="T39" fmla="*/ 406 h 4799"/>
                <a:gd name="T40" fmla="*/ 4334 w 4476"/>
                <a:gd name="T41" fmla="*/ 410 h 4799"/>
                <a:gd name="T42" fmla="*/ 4330 w 4476"/>
                <a:gd name="T43" fmla="*/ 413 h 4799"/>
                <a:gd name="T44" fmla="*/ 4316 w 4476"/>
                <a:gd name="T45" fmla="*/ 427 h 4799"/>
                <a:gd name="T46" fmla="*/ 2238 w 4476"/>
                <a:gd name="T47" fmla="*/ 677 h 4799"/>
                <a:gd name="T48" fmla="*/ 161 w 4476"/>
                <a:gd name="T49" fmla="*/ 428 h 4799"/>
                <a:gd name="T50" fmla="*/ 139 w 4476"/>
                <a:gd name="T51" fmla="*/ 406 h 4799"/>
                <a:gd name="T52" fmla="*/ 2238 w 4476"/>
                <a:gd name="T53" fmla="*/ 136 h 4799"/>
                <a:gd name="T54" fmla="*/ 2238 w 4476"/>
                <a:gd name="T55" fmla="*/ 136 h 4799"/>
                <a:gd name="T56" fmla="*/ 4476 w 4476"/>
                <a:gd name="T57" fmla="*/ 406 h 4799"/>
                <a:gd name="T58" fmla="*/ 4476 w 4476"/>
                <a:gd name="T59" fmla="*/ 406 h 4799"/>
                <a:gd name="T60" fmla="*/ 3783 w 4476"/>
                <a:gd name="T61" fmla="*/ 99 h 4799"/>
                <a:gd name="T62" fmla="*/ 2238 w 4476"/>
                <a:gd name="T63" fmla="*/ 0 h 4799"/>
                <a:gd name="T64" fmla="*/ 693 w 4476"/>
                <a:gd name="T65" fmla="*/ 99 h 4799"/>
                <a:gd name="T66" fmla="*/ 0 w 4476"/>
                <a:gd name="T67" fmla="*/ 406 h 4799"/>
                <a:gd name="T68" fmla="*/ 62 w 4476"/>
                <a:gd name="T69" fmla="*/ 523 h 4799"/>
                <a:gd name="T70" fmla="*/ 1477 w 4476"/>
                <a:gd name="T71" fmla="*/ 1947 h 4799"/>
                <a:gd name="T72" fmla="*/ 1638 w 4476"/>
                <a:gd name="T73" fmla="*/ 4431 h 4799"/>
                <a:gd name="T74" fmla="*/ 2006 w 4476"/>
                <a:gd name="T75" fmla="*/ 4799 h 4799"/>
                <a:gd name="T76" fmla="*/ 2415 w 4476"/>
                <a:gd name="T77" fmla="*/ 4799 h 4799"/>
                <a:gd name="T78" fmla="*/ 2782 w 4476"/>
                <a:gd name="T79" fmla="*/ 4437 h 4799"/>
                <a:gd name="T80" fmla="*/ 3006 w 4476"/>
                <a:gd name="T81" fmla="*/ 1930 h 4799"/>
                <a:gd name="T82" fmla="*/ 4416 w 4476"/>
                <a:gd name="T83" fmla="*/ 521 h 4799"/>
                <a:gd name="T84" fmla="*/ 4476 w 4476"/>
                <a:gd name="T85" fmla="*/ 406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76" h="4799">
                  <a:moveTo>
                    <a:pt x="2885" y="1857"/>
                  </a:moveTo>
                  <a:lnTo>
                    <a:pt x="2885" y="1857"/>
                  </a:lnTo>
                  <a:cubicBezTo>
                    <a:pt x="2866" y="1876"/>
                    <a:pt x="2861" y="1903"/>
                    <a:pt x="2869" y="1927"/>
                  </a:cubicBezTo>
                  <a:lnTo>
                    <a:pt x="2645" y="4431"/>
                  </a:lnTo>
                  <a:cubicBezTo>
                    <a:pt x="2645" y="4558"/>
                    <a:pt x="2542" y="4661"/>
                    <a:pt x="2415" y="4661"/>
                  </a:cubicBezTo>
                  <a:lnTo>
                    <a:pt x="2006" y="4661"/>
                  </a:lnTo>
                  <a:cubicBezTo>
                    <a:pt x="1878" y="4661"/>
                    <a:pt x="1775" y="4558"/>
                    <a:pt x="1775" y="4426"/>
                  </a:cubicBezTo>
                  <a:lnTo>
                    <a:pt x="1613" y="1915"/>
                  </a:lnTo>
                  <a:cubicBezTo>
                    <a:pt x="1612" y="1902"/>
                    <a:pt x="1606" y="1890"/>
                    <a:pt x="1598" y="1880"/>
                  </a:cubicBezTo>
                  <a:cubicBezTo>
                    <a:pt x="1595" y="1873"/>
                    <a:pt x="1591" y="1867"/>
                    <a:pt x="1586" y="1862"/>
                  </a:cubicBezTo>
                  <a:lnTo>
                    <a:pt x="385" y="654"/>
                  </a:lnTo>
                  <a:cubicBezTo>
                    <a:pt x="469" y="675"/>
                    <a:pt x="570" y="695"/>
                    <a:pt x="693" y="714"/>
                  </a:cubicBezTo>
                  <a:cubicBezTo>
                    <a:pt x="1106" y="779"/>
                    <a:pt x="1655" y="814"/>
                    <a:pt x="2238" y="814"/>
                  </a:cubicBezTo>
                  <a:cubicBezTo>
                    <a:pt x="2821" y="814"/>
                    <a:pt x="3370" y="779"/>
                    <a:pt x="3783" y="714"/>
                  </a:cubicBezTo>
                  <a:cubicBezTo>
                    <a:pt x="3905" y="695"/>
                    <a:pt x="4005" y="675"/>
                    <a:pt x="4089" y="654"/>
                  </a:cubicBezTo>
                  <a:lnTo>
                    <a:pt x="2885" y="1857"/>
                  </a:lnTo>
                  <a:lnTo>
                    <a:pt x="2885" y="1857"/>
                  </a:lnTo>
                  <a:close/>
                  <a:moveTo>
                    <a:pt x="2238" y="136"/>
                  </a:moveTo>
                  <a:lnTo>
                    <a:pt x="2238" y="136"/>
                  </a:lnTo>
                  <a:cubicBezTo>
                    <a:pt x="3541" y="136"/>
                    <a:pt x="4277" y="307"/>
                    <a:pt x="4338" y="406"/>
                  </a:cubicBezTo>
                  <a:cubicBezTo>
                    <a:pt x="4337" y="408"/>
                    <a:pt x="4336" y="409"/>
                    <a:pt x="4334" y="410"/>
                  </a:cubicBezTo>
                  <a:cubicBezTo>
                    <a:pt x="4333" y="412"/>
                    <a:pt x="4331" y="412"/>
                    <a:pt x="4330" y="413"/>
                  </a:cubicBezTo>
                  <a:lnTo>
                    <a:pt x="4316" y="427"/>
                  </a:lnTo>
                  <a:cubicBezTo>
                    <a:pt x="4175" y="528"/>
                    <a:pt x="3453" y="677"/>
                    <a:pt x="2238" y="677"/>
                  </a:cubicBezTo>
                  <a:cubicBezTo>
                    <a:pt x="1026" y="677"/>
                    <a:pt x="305" y="529"/>
                    <a:pt x="161" y="428"/>
                  </a:cubicBezTo>
                  <a:lnTo>
                    <a:pt x="139" y="406"/>
                  </a:lnTo>
                  <a:cubicBezTo>
                    <a:pt x="202" y="306"/>
                    <a:pt x="938" y="136"/>
                    <a:pt x="2238" y="136"/>
                  </a:cubicBezTo>
                  <a:lnTo>
                    <a:pt x="2238" y="136"/>
                  </a:lnTo>
                  <a:close/>
                  <a:moveTo>
                    <a:pt x="4476" y="406"/>
                  </a:moveTo>
                  <a:lnTo>
                    <a:pt x="4476" y="406"/>
                  </a:lnTo>
                  <a:cubicBezTo>
                    <a:pt x="4476" y="314"/>
                    <a:pt x="4398" y="195"/>
                    <a:pt x="3783" y="99"/>
                  </a:cubicBezTo>
                  <a:cubicBezTo>
                    <a:pt x="3370" y="34"/>
                    <a:pt x="2821" y="0"/>
                    <a:pt x="2238" y="0"/>
                  </a:cubicBezTo>
                  <a:cubicBezTo>
                    <a:pt x="1655" y="0"/>
                    <a:pt x="1106" y="34"/>
                    <a:pt x="693" y="99"/>
                  </a:cubicBezTo>
                  <a:cubicBezTo>
                    <a:pt x="78" y="195"/>
                    <a:pt x="0" y="314"/>
                    <a:pt x="0" y="406"/>
                  </a:cubicBezTo>
                  <a:cubicBezTo>
                    <a:pt x="0" y="442"/>
                    <a:pt x="12" y="482"/>
                    <a:pt x="62" y="523"/>
                  </a:cubicBezTo>
                  <a:lnTo>
                    <a:pt x="1477" y="1947"/>
                  </a:lnTo>
                  <a:lnTo>
                    <a:pt x="1638" y="4431"/>
                  </a:lnTo>
                  <a:cubicBezTo>
                    <a:pt x="1638" y="4633"/>
                    <a:pt x="1803" y="4799"/>
                    <a:pt x="2006" y="4799"/>
                  </a:cubicBezTo>
                  <a:lnTo>
                    <a:pt x="2415" y="4799"/>
                  </a:lnTo>
                  <a:cubicBezTo>
                    <a:pt x="2618" y="4799"/>
                    <a:pt x="2783" y="4633"/>
                    <a:pt x="2782" y="4437"/>
                  </a:cubicBezTo>
                  <a:lnTo>
                    <a:pt x="3006" y="1930"/>
                  </a:lnTo>
                  <a:lnTo>
                    <a:pt x="4416" y="521"/>
                  </a:lnTo>
                  <a:cubicBezTo>
                    <a:pt x="4465" y="481"/>
                    <a:pt x="4476" y="442"/>
                    <a:pt x="4476" y="40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Rounded Rectangle 10"/>
            <p:cNvSpPr/>
            <p:nvPr/>
          </p:nvSpPr>
          <p:spPr>
            <a:xfrm>
              <a:off x="3273954" y="3557944"/>
              <a:ext cx="777240" cy="622088"/>
            </a:xfrm>
            <a:prstGeom prst="roundRect">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Freeform 13"/>
            <p:cNvSpPr>
              <a:spLocks noChangeAspect="1" noEditPoints="1"/>
            </p:cNvSpPr>
            <p:nvPr/>
          </p:nvSpPr>
          <p:spPr bwMode="auto">
            <a:xfrm>
              <a:off x="3209247" y="3547514"/>
              <a:ext cx="938218" cy="740969"/>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639744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3: Exploring and Validating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3729217361"/>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873125">
                <a:tc>
                  <a:txBody>
                    <a:bodyPr/>
                    <a:lstStyle/>
                    <a:p>
                      <a:r>
                        <a:rPr lang="en-US" sz="2000" b="1" dirty="0">
                          <a:solidFill>
                            <a:srgbClr val="FFFFFF"/>
                          </a:solidFill>
                        </a:rPr>
                        <a:t>3.1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0"/>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3.2 Filtering Rows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3.3 Formatting Columns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873125">
                <a:tc>
                  <a:txBody>
                    <a:bodyPr/>
                    <a:lstStyle/>
                    <a:p>
                      <a:r>
                        <a:rPr lang="en-US" dirty="0">
                          <a:solidFill>
                            <a:schemeClr val="bg1"/>
                          </a:solidFill>
                        </a:rPr>
                        <a:t>3.4 Sorting Data and Removing Duplicates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7026376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Basic Operators in an Expression</a:t>
            </a:r>
          </a:p>
        </p:txBody>
      </p:sp>
      <p:sp>
        <p:nvSpPr>
          <p:cNvPr id="14" name="Rectangle 13"/>
          <p:cNvSpPr/>
          <p:nvPr/>
        </p:nvSpPr>
        <p:spPr>
          <a:xfrm>
            <a:off x="1400166" y="1615288"/>
            <a:ext cx="2964446" cy="775349"/>
          </a:xfrm>
          <a:prstGeom prst="rect">
            <a:avLst/>
          </a:pr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0" name="Rectangle 19"/>
          <p:cNvSpPr/>
          <p:nvPr/>
        </p:nvSpPr>
        <p:spPr>
          <a:xfrm>
            <a:off x="2281287" y="2592753"/>
            <a:ext cx="3384222" cy="1621658"/>
          </a:xfrm>
          <a:prstGeom prst="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TextBox 3"/>
          <p:cNvSpPr txBox="1"/>
          <p:nvPr>
            <p:custDataLst>
              <p:tags r:id="rId1"/>
            </p:custDataLst>
          </p:nvPr>
        </p:nvSpPr>
        <p:spPr>
          <a:xfrm>
            <a:off x="626364" y="857250"/>
            <a:ext cx="2135008"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WHERE </a:t>
            </a:r>
            <a:r>
              <a:rPr lang="en-US" sz="2000" i="1" dirty="0">
                <a:latin typeface="Calibri Light" panose="020F0302020204030204" pitchFamily="34" charset="0"/>
              </a:rPr>
              <a:t>expression</a:t>
            </a:r>
            <a:r>
              <a:rPr lang="en-US" sz="2000" b="1" dirty="0">
                <a:latin typeface="Calibri Light" panose="020F0302020204030204" pitchFamily="34" charset="0"/>
              </a:rPr>
              <a:t>;</a:t>
            </a:r>
          </a:p>
        </p:txBody>
      </p:sp>
      <p:sp>
        <p:nvSpPr>
          <p:cNvPr id="5" name="TextBox 4"/>
          <p:cNvSpPr txBox="1"/>
          <p:nvPr/>
        </p:nvSpPr>
        <p:spPr>
          <a:xfrm>
            <a:off x="2494312" y="2674878"/>
            <a:ext cx="868956" cy="369332"/>
          </a:xfrm>
          <a:prstGeom prst="rect">
            <a:avLst/>
          </a:prstGeom>
          <a:solidFill>
            <a:schemeClr val="bg1"/>
          </a:solidFill>
          <a:ln>
            <a:solidFill>
              <a:schemeClr val="tx1"/>
            </a:solidFill>
          </a:ln>
        </p:spPr>
        <p:txBody>
          <a:bodyPr wrap="none" rtlCol="0">
            <a:spAutoFit/>
          </a:bodyPr>
          <a:lstStyle/>
          <a:p>
            <a:r>
              <a:rPr lang="en-US" sz="1800" b="1" dirty="0"/>
              <a:t>= </a:t>
            </a:r>
            <a:r>
              <a:rPr lang="en-US" sz="1800" dirty="0"/>
              <a:t>or</a:t>
            </a:r>
            <a:r>
              <a:rPr lang="en-US" sz="1800" b="1" dirty="0"/>
              <a:t> EQ</a:t>
            </a:r>
          </a:p>
        </p:txBody>
      </p:sp>
      <p:sp>
        <p:nvSpPr>
          <p:cNvPr id="6" name="TextBox 5"/>
          <p:cNvSpPr txBox="1"/>
          <p:nvPr/>
        </p:nvSpPr>
        <p:spPr>
          <a:xfrm>
            <a:off x="2494312" y="3226311"/>
            <a:ext cx="1552028" cy="369332"/>
          </a:xfrm>
          <a:prstGeom prst="rect">
            <a:avLst/>
          </a:prstGeom>
          <a:solidFill>
            <a:schemeClr val="bg1"/>
          </a:solidFill>
          <a:ln>
            <a:solidFill>
              <a:schemeClr val="tx1"/>
            </a:solidFill>
          </a:ln>
        </p:spPr>
        <p:txBody>
          <a:bodyPr wrap="none" rtlCol="0">
            <a:spAutoFit/>
          </a:bodyPr>
          <a:lstStyle/>
          <a:p>
            <a:r>
              <a:rPr lang="en-US" sz="1800" b="1" dirty="0"/>
              <a:t>^=</a:t>
            </a:r>
            <a:r>
              <a:rPr lang="en-US" sz="1800" dirty="0"/>
              <a:t> or</a:t>
            </a:r>
            <a:r>
              <a:rPr lang="en-US" sz="1800" b="1" dirty="0"/>
              <a:t> ~= </a:t>
            </a:r>
            <a:r>
              <a:rPr lang="en-US" sz="1800" dirty="0"/>
              <a:t>or</a:t>
            </a:r>
            <a:r>
              <a:rPr lang="en-US" sz="1800" b="1" dirty="0"/>
              <a:t> NE</a:t>
            </a:r>
          </a:p>
        </p:txBody>
      </p:sp>
      <p:sp>
        <p:nvSpPr>
          <p:cNvPr id="7" name="TextBox 6"/>
          <p:cNvSpPr txBox="1"/>
          <p:nvPr/>
        </p:nvSpPr>
        <p:spPr>
          <a:xfrm>
            <a:off x="2494312" y="3753270"/>
            <a:ext cx="861583" cy="369332"/>
          </a:xfrm>
          <a:prstGeom prst="rect">
            <a:avLst/>
          </a:prstGeom>
          <a:solidFill>
            <a:schemeClr val="bg1"/>
          </a:solidFill>
          <a:ln>
            <a:solidFill>
              <a:schemeClr val="tx1"/>
            </a:solidFill>
          </a:ln>
        </p:spPr>
        <p:txBody>
          <a:bodyPr wrap="none" rtlCol="0">
            <a:spAutoFit/>
          </a:bodyPr>
          <a:lstStyle/>
          <a:p>
            <a:r>
              <a:rPr lang="en-US" sz="1800" b="1" dirty="0"/>
              <a:t>&gt; </a:t>
            </a:r>
            <a:r>
              <a:rPr lang="en-US" sz="1800" dirty="0"/>
              <a:t>or</a:t>
            </a:r>
            <a:r>
              <a:rPr lang="en-US" sz="1800" b="1" dirty="0"/>
              <a:t> GT</a:t>
            </a:r>
          </a:p>
        </p:txBody>
      </p:sp>
      <p:sp>
        <p:nvSpPr>
          <p:cNvPr id="8" name="TextBox 7"/>
          <p:cNvSpPr txBox="1"/>
          <p:nvPr/>
        </p:nvSpPr>
        <p:spPr>
          <a:xfrm>
            <a:off x="4475510" y="2674878"/>
            <a:ext cx="797719" cy="369332"/>
          </a:xfrm>
          <a:prstGeom prst="rect">
            <a:avLst/>
          </a:prstGeom>
          <a:solidFill>
            <a:schemeClr val="bg1"/>
          </a:solidFill>
          <a:ln>
            <a:solidFill>
              <a:schemeClr val="tx1"/>
            </a:solidFill>
          </a:ln>
        </p:spPr>
        <p:txBody>
          <a:bodyPr wrap="none" rtlCol="0">
            <a:spAutoFit/>
          </a:bodyPr>
          <a:lstStyle/>
          <a:p>
            <a:r>
              <a:rPr lang="en-US" sz="1800" b="1" dirty="0"/>
              <a:t>&lt; </a:t>
            </a:r>
            <a:r>
              <a:rPr lang="en-US" sz="1800" dirty="0"/>
              <a:t>or</a:t>
            </a:r>
            <a:r>
              <a:rPr lang="en-US" sz="1800" b="1" dirty="0"/>
              <a:t> LT</a:t>
            </a:r>
          </a:p>
        </p:txBody>
      </p:sp>
      <p:sp>
        <p:nvSpPr>
          <p:cNvPr id="9" name="TextBox 8"/>
          <p:cNvSpPr txBox="1"/>
          <p:nvPr/>
        </p:nvSpPr>
        <p:spPr>
          <a:xfrm>
            <a:off x="4475511" y="3227287"/>
            <a:ext cx="978153" cy="369332"/>
          </a:xfrm>
          <a:prstGeom prst="rect">
            <a:avLst/>
          </a:prstGeom>
          <a:solidFill>
            <a:schemeClr val="bg1"/>
          </a:solidFill>
          <a:ln>
            <a:solidFill>
              <a:schemeClr val="tx1"/>
            </a:solidFill>
          </a:ln>
        </p:spPr>
        <p:txBody>
          <a:bodyPr wrap="none" rtlCol="0">
            <a:spAutoFit/>
          </a:bodyPr>
          <a:lstStyle/>
          <a:p>
            <a:r>
              <a:rPr lang="en-US" sz="1800" b="1" dirty="0"/>
              <a:t>&gt;= </a:t>
            </a:r>
            <a:r>
              <a:rPr lang="en-US" sz="1800" dirty="0"/>
              <a:t>or</a:t>
            </a:r>
            <a:r>
              <a:rPr lang="en-US" sz="1800" b="1" dirty="0"/>
              <a:t> GE</a:t>
            </a:r>
          </a:p>
        </p:txBody>
      </p:sp>
      <p:sp>
        <p:nvSpPr>
          <p:cNvPr id="10" name="TextBox 9"/>
          <p:cNvSpPr txBox="1"/>
          <p:nvPr/>
        </p:nvSpPr>
        <p:spPr>
          <a:xfrm>
            <a:off x="4475510" y="3778720"/>
            <a:ext cx="930063" cy="369332"/>
          </a:xfrm>
          <a:prstGeom prst="rect">
            <a:avLst/>
          </a:prstGeom>
          <a:solidFill>
            <a:schemeClr val="bg1"/>
          </a:solidFill>
          <a:ln>
            <a:solidFill>
              <a:schemeClr val="tx1"/>
            </a:solidFill>
          </a:ln>
        </p:spPr>
        <p:txBody>
          <a:bodyPr wrap="none" rtlCol="0">
            <a:spAutoFit/>
          </a:bodyPr>
          <a:lstStyle/>
          <a:p>
            <a:r>
              <a:rPr lang="en-US" sz="1800" b="1" dirty="0"/>
              <a:t>&lt;= </a:t>
            </a:r>
            <a:r>
              <a:rPr lang="en-US" sz="1800" dirty="0"/>
              <a:t>or</a:t>
            </a:r>
            <a:r>
              <a:rPr lang="en-US" sz="1800" b="1" dirty="0"/>
              <a:t> LE</a:t>
            </a:r>
          </a:p>
        </p:txBody>
      </p:sp>
      <p:sp>
        <p:nvSpPr>
          <p:cNvPr id="13" name="TextBox 12"/>
          <p:cNvSpPr txBox="1"/>
          <p:nvPr/>
        </p:nvSpPr>
        <p:spPr>
          <a:xfrm>
            <a:off x="1501171" y="1833685"/>
            <a:ext cx="917046" cy="369332"/>
          </a:xfrm>
          <a:prstGeom prst="rect">
            <a:avLst/>
          </a:prstGeom>
          <a:solidFill>
            <a:schemeClr val="bg1"/>
          </a:solidFill>
          <a:ln>
            <a:solidFill>
              <a:schemeClr val="tx1"/>
            </a:solidFill>
          </a:ln>
        </p:spPr>
        <p:txBody>
          <a:bodyPr wrap="square" rtlCol="0">
            <a:spAutoFit/>
          </a:bodyPr>
          <a:lstStyle/>
          <a:p>
            <a:pPr algn="ctr"/>
            <a:r>
              <a:rPr lang="en-US" sz="1800" dirty="0"/>
              <a:t>column</a:t>
            </a:r>
          </a:p>
        </p:txBody>
      </p:sp>
      <p:sp>
        <p:nvSpPr>
          <p:cNvPr id="17" name="TextBox 16"/>
          <p:cNvSpPr txBox="1"/>
          <p:nvPr/>
        </p:nvSpPr>
        <p:spPr>
          <a:xfrm>
            <a:off x="2479879" y="1833685"/>
            <a:ext cx="994824" cy="369332"/>
          </a:xfrm>
          <a:prstGeom prst="rect">
            <a:avLst/>
          </a:prstGeom>
          <a:solidFill>
            <a:schemeClr val="bg1"/>
          </a:solidFill>
          <a:ln>
            <a:solidFill>
              <a:schemeClr val="tx1"/>
            </a:solidFill>
          </a:ln>
        </p:spPr>
        <p:txBody>
          <a:bodyPr wrap="none" rtlCol="0">
            <a:spAutoFit/>
          </a:bodyPr>
          <a:lstStyle/>
          <a:p>
            <a:r>
              <a:rPr lang="en-US" sz="1800" b="1" dirty="0"/>
              <a:t>operator</a:t>
            </a:r>
          </a:p>
        </p:txBody>
      </p:sp>
      <p:sp>
        <p:nvSpPr>
          <p:cNvPr id="18" name="TextBox 17"/>
          <p:cNvSpPr txBox="1"/>
          <p:nvPr/>
        </p:nvSpPr>
        <p:spPr>
          <a:xfrm>
            <a:off x="3536365" y="1833685"/>
            <a:ext cx="676595" cy="369332"/>
          </a:xfrm>
          <a:prstGeom prst="rect">
            <a:avLst/>
          </a:prstGeom>
          <a:solidFill>
            <a:schemeClr val="bg1"/>
          </a:solidFill>
          <a:ln>
            <a:solidFill>
              <a:schemeClr val="tx1"/>
            </a:solidFill>
          </a:ln>
        </p:spPr>
        <p:txBody>
          <a:bodyPr wrap="none" rtlCol="0">
            <a:spAutoFit/>
          </a:bodyPr>
          <a:lstStyle/>
          <a:p>
            <a:r>
              <a:rPr lang="en-US" sz="1800" dirty="0"/>
              <a:t>value</a:t>
            </a:r>
          </a:p>
        </p:txBody>
      </p:sp>
      <p:sp>
        <p:nvSpPr>
          <p:cNvPr id="19" name="Isosceles Triangle 18"/>
          <p:cNvSpPr/>
          <p:nvPr/>
        </p:nvSpPr>
        <p:spPr>
          <a:xfrm>
            <a:off x="2071683" y="1231072"/>
            <a:ext cx="1114577" cy="419997"/>
          </a:xfrm>
          <a:custGeom>
            <a:avLst/>
            <a:gdLst>
              <a:gd name="connsiteX0" fmla="*/ 0 w 1324181"/>
              <a:gd name="connsiteY0" fmla="*/ 592768 h 592768"/>
              <a:gd name="connsiteX1" fmla="*/ 662091 w 1324181"/>
              <a:gd name="connsiteY1" fmla="*/ 0 h 592768"/>
              <a:gd name="connsiteX2" fmla="*/ 1324181 w 1324181"/>
              <a:gd name="connsiteY2" fmla="*/ 592768 h 592768"/>
              <a:gd name="connsiteX3" fmla="*/ 0 w 1324181"/>
              <a:gd name="connsiteY3" fmla="*/ 592768 h 592768"/>
              <a:gd name="connsiteX0" fmla="*/ 0 w 1324181"/>
              <a:gd name="connsiteY0" fmla="*/ 423085 h 423085"/>
              <a:gd name="connsiteX1" fmla="*/ 322726 w 1324181"/>
              <a:gd name="connsiteY1" fmla="*/ 0 h 423085"/>
              <a:gd name="connsiteX2" fmla="*/ 1324181 w 1324181"/>
              <a:gd name="connsiteY2" fmla="*/ 423085 h 423085"/>
              <a:gd name="connsiteX3" fmla="*/ 0 w 1324181"/>
              <a:gd name="connsiteY3" fmla="*/ 423085 h 423085"/>
              <a:gd name="connsiteX0" fmla="*/ 0 w 1324181"/>
              <a:gd name="connsiteY0" fmla="*/ 404231 h 404231"/>
              <a:gd name="connsiteX1" fmla="*/ 209604 w 1324181"/>
              <a:gd name="connsiteY1" fmla="*/ 0 h 404231"/>
              <a:gd name="connsiteX2" fmla="*/ 1324181 w 1324181"/>
              <a:gd name="connsiteY2" fmla="*/ 404231 h 404231"/>
              <a:gd name="connsiteX3" fmla="*/ 0 w 1324181"/>
              <a:gd name="connsiteY3" fmla="*/ 404231 h 404231"/>
              <a:gd name="connsiteX0" fmla="*/ 357954 w 1114577"/>
              <a:gd name="connsiteY0" fmla="*/ 427880 h 427880"/>
              <a:gd name="connsiteX1" fmla="*/ 0 w 1114577"/>
              <a:gd name="connsiteY1" fmla="*/ 0 h 427880"/>
              <a:gd name="connsiteX2" fmla="*/ 1114577 w 1114577"/>
              <a:gd name="connsiteY2" fmla="*/ 404231 h 427880"/>
              <a:gd name="connsiteX3" fmla="*/ 357954 w 1114577"/>
              <a:gd name="connsiteY3" fmla="*/ 427880 h 427880"/>
              <a:gd name="connsiteX0" fmla="*/ 357954 w 1114577"/>
              <a:gd name="connsiteY0" fmla="*/ 419997 h 419997"/>
              <a:gd name="connsiteX1" fmla="*/ 0 w 1114577"/>
              <a:gd name="connsiteY1" fmla="*/ 0 h 419997"/>
              <a:gd name="connsiteX2" fmla="*/ 1114577 w 1114577"/>
              <a:gd name="connsiteY2" fmla="*/ 404231 h 419997"/>
              <a:gd name="connsiteX3" fmla="*/ 357954 w 1114577"/>
              <a:gd name="connsiteY3" fmla="*/ 419997 h 419997"/>
            </a:gdLst>
            <a:ahLst/>
            <a:cxnLst>
              <a:cxn ang="0">
                <a:pos x="connsiteX0" y="connsiteY0"/>
              </a:cxn>
              <a:cxn ang="0">
                <a:pos x="connsiteX1" y="connsiteY1"/>
              </a:cxn>
              <a:cxn ang="0">
                <a:pos x="connsiteX2" y="connsiteY2"/>
              </a:cxn>
              <a:cxn ang="0">
                <a:pos x="connsiteX3" y="connsiteY3"/>
              </a:cxn>
            </a:cxnLst>
            <a:rect l="l" t="t" r="r" b="b"/>
            <a:pathLst>
              <a:path w="1114577" h="419997">
                <a:moveTo>
                  <a:pt x="357954" y="419997"/>
                </a:moveTo>
                <a:lnTo>
                  <a:pt x="0" y="0"/>
                </a:lnTo>
                <a:lnTo>
                  <a:pt x="1114577" y="404231"/>
                </a:lnTo>
                <a:lnTo>
                  <a:pt x="357954" y="419997"/>
                </a:lnTo>
                <a:close/>
              </a:path>
            </a:pathLst>
          </a:cu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1" name="Isosceles Triangle 18"/>
          <p:cNvSpPr/>
          <p:nvPr/>
        </p:nvSpPr>
        <p:spPr>
          <a:xfrm>
            <a:off x="3039827" y="2188522"/>
            <a:ext cx="1114577" cy="419997"/>
          </a:xfrm>
          <a:custGeom>
            <a:avLst/>
            <a:gdLst>
              <a:gd name="connsiteX0" fmla="*/ 0 w 1324181"/>
              <a:gd name="connsiteY0" fmla="*/ 592768 h 592768"/>
              <a:gd name="connsiteX1" fmla="*/ 662091 w 1324181"/>
              <a:gd name="connsiteY1" fmla="*/ 0 h 592768"/>
              <a:gd name="connsiteX2" fmla="*/ 1324181 w 1324181"/>
              <a:gd name="connsiteY2" fmla="*/ 592768 h 592768"/>
              <a:gd name="connsiteX3" fmla="*/ 0 w 1324181"/>
              <a:gd name="connsiteY3" fmla="*/ 592768 h 592768"/>
              <a:gd name="connsiteX0" fmla="*/ 0 w 1324181"/>
              <a:gd name="connsiteY0" fmla="*/ 423085 h 423085"/>
              <a:gd name="connsiteX1" fmla="*/ 322726 w 1324181"/>
              <a:gd name="connsiteY1" fmla="*/ 0 h 423085"/>
              <a:gd name="connsiteX2" fmla="*/ 1324181 w 1324181"/>
              <a:gd name="connsiteY2" fmla="*/ 423085 h 423085"/>
              <a:gd name="connsiteX3" fmla="*/ 0 w 1324181"/>
              <a:gd name="connsiteY3" fmla="*/ 423085 h 423085"/>
              <a:gd name="connsiteX0" fmla="*/ 0 w 1324181"/>
              <a:gd name="connsiteY0" fmla="*/ 404231 h 404231"/>
              <a:gd name="connsiteX1" fmla="*/ 209604 w 1324181"/>
              <a:gd name="connsiteY1" fmla="*/ 0 h 404231"/>
              <a:gd name="connsiteX2" fmla="*/ 1324181 w 1324181"/>
              <a:gd name="connsiteY2" fmla="*/ 404231 h 404231"/>
              <a:gd name="connsiteX3" fmla="*/ 0 w 1324181"/>
              <a:gd name="connsiteY3" fmla="*/ 404231 h 404231"/>
              <a:gd name="connsiteX0" fmla="*/ 357954 w 1114577"/>
              <a:gd name="connsiteY0" fmla="*/ 427880 h 427880"/>
              <a:gd name="connsiteX1" fmla="*/ 0 w 1114577"/>
              <a:gd name="connsiteY1" fmla="*/ 0 h 427880"/>
              <a:gd name="connsiteX2" fmla="*/ 1114577 w 1114577"/>
              <a:gd name="connsiteY2" fmla="*/ 404231 h 427880"/>
              <a:gd name="connsiteX3" fmla="*/ 357954 w 1114577"/>
              <a:gd name="connsiteY3" fmla="*/ 427880 h 427880"/>
              <a:gd name="connsiteX0" fmla="*/ 357954 w 1114577"/>
              <a:gd name="connsiteY0" fmla="*/ 419997 h 419997"/>
              <a:gd name="connsiteX1" fmla="*/ 0 w 1114577"/>
              <a:gd name="connsiteY1" fmla="*/ 0 h 419997"/>
              <a:gd name="connsiteX2" fmla="*/ 1114577 w 1114577"/>
              <a:gd name="connsiteY2" fmla="*/ 404231 h 419997"/>
              <a:gd name="connsiteX3" fmla="*/ 357954 w 1114577"/>
              <a:gd name="connsiteY3" fmla="*/ 419997 h 419997"/>
            </a:gdLst>
            <a:ahLst/>
            <a:cxnLst>
              <a:cxn ang="0">
                <a:pos x="connsiteX0" y="connsiteY0"/>
              </a:cxn>
              <a:cxn ang="0">
                <a:pos x="connsiteX1" y="connsiteY1"/>
              </a:cxn>
              <a:cxn ang="0">
                <a:pos x="connsiteX2" y="connsiteY2"/>
              </a:cxn>
              <a:cxn ang="0">
                <a:pos x="connsiteX3" y="connsiteY3"/>
              </a:cxn>
            </a:cxnLst>
            <a:rect l="l" t="t" r="r" b="b"/>
            <a:pathLst>
              <a:path w="1114577" h="419997">
                <a:moveTo>
                  <a:pt x="357954" y="419997"/>
                </a:moveTo>
                <a:lnTo>
                  <a:pt x="0" y="0"/>
                </a:lnTo>
                <a:lnTo>
                  <a:pt x="1114577" y="404231"/>
                </a:lnTo>
                <a:lnTo>
                  <a:pt x="357954" y="419997"/>
                </a:lnTo>
                <a:close/>
              </a:path>
            </a:pathLst>
          </a:cu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Oval 26"/>
          <p:cNvSpPr/>
          <p:nvPr/>
        </p:nvSpPr>
        <p:spPr>
          <a:xfrm>
            <a:off x="7265478" y="3042308"/>
            <a:ext cx="362032" cy="362032"/>
          </a:xfrm>
          <a:prstGeom prst="ellipse">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2" name="TextBox 21"/>
          <p:cNvSpPr txBox="1"/>
          <p:nvPr/>
        </p:nvSpPr>
        <p:spPr>
          <a:xfrm>
            <a:off x="6535407" y="3053371"/>
            <a:ext cx="2000548" cy="307777"/>
          </a:xfrm>
          <a:prstGeom prst="rect">
            <a:avLst/>
          </a:prstGeom>
          <a:noFill/>
        </p:spPr>
        <p:txBody>
          <a:bodyPr wrap="none" lIns="0" tIns="0" rIns="0" bIns="0" rtlCol="0">
            <a:spAutoFit/>
          </a:bodyPr>
          <a:lstStyle/>
          <a:p>
            <a:r>
              <a:rPr lang="en-US" sz="2000" b="1" dirty="0">
                <a:latin typeface="Courier New" panose="02070309020205020404" pitchFamily="49" charset="0"/>
                <a:cs typeface="Courier New" panose="02070309020205020404" pitchFamily="49" charset="0"/>
              </a:rPr>
              <a:t>Type EQ "SUV"</a:t>
            </a:r>
            <a:endParaRPr lang="en-US" sz="2000" dirty="0"/>
          </a:p>
        </p:txBody>
      </p:sp>
      <p:sp>
        <p:nvSpPr>
          <p:cNvPr id="28" name="Oval 27"/>
          <p:cNvSpPr/>
          <p:nvPr/>
        </p:nvSpPr>
        <p:spPr>
          <a:xfrm>
            <a:off x="7301200" y="3578519"/>
            <a:ext cx="353931" cy="353931"/>
          </a:xfrm>
          <a:prstGeom prst="ellipse">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3" name="TextBox 22"/>
          <p:cNvSpPr txBox="1"/>
          <p:nvPr/>
        </p:nvSpPr>
        <p:spPr>
          <a:xfrm>
            <a:off x="6535407" y="3586470"/>
            <a:ext cx="2000548" cy="307777"/>
          </a:xfrm>
          <a:prstGeom prst="rect">
            <a:avLst/>
          </a:prstGeom>
          <a:noFill/>
        </p:spPr>
        <p:txBody>
          <a:bodyPr wrap="none" lIns="0" tIns="0" rIns="0" bIns="0" rtlCol="0">
            <a:spAutoFit/>
          </a:bodyPr>
          <a:lstStyle/>
          <a:p>
            <a:r>
              <a:rPr lang="en-US" sz="2000" b="1" dirty="0">
                <a:latin typeface="Courier New" panose="02070309020205020404" pitchFamily="49" charset="0"/>
                <a:cs typeface="Courier New" panose="02070309020205020404" pitchFamily="49" charset="0"/>
              </a:rPr>
              <a:t>MSRP &lt;= 30000</a:t>
            </a:r>
            <a:endParaRPr lang="en-US" sz="2000" dirty="0"/>
          </a:p>
        </p:txBody>
      </p:sp>
      <p:sp>
        <p:nvSpPr>
          <p:cNvPr id="24" name="Oval 23"/>
          <p:cNvSpPr/>
          <p:nvPr/>
        </p:nvSpPr>
        <p:spPr>
          <a:xfrm>
            <a:off x="7285355" y="2588640"/>
            <a:ext cx="322277" cy="322277"/>
          </a:xfrm>
          <a:prstGeom prst="ellipse">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5" name="TextBox 24"/>
          <p:cNvSpPr txBox="1"/>
          <p:nvPr/>
        </p:nvSpPr>
        <p:spPr>
          <a:xfrm>
            <a:off x="6612352" y="2587752"/>
            <a:ext cx="1846659" cy="307777"/>
          </a:xfrm>
          <a:prstGeom prst="rect">
            <a:avLst/>
          </a:prstGeom>
          <a:noFill/>
        </p:spPr>
        <p:txBody>
          <a:bodyPr wrap="none" lIns="0" tIns="0" rIns="0" bIns="0" rtlCol="0">
            <a:spAutoFit/>
          </a:bodyPr>
          <a:lstStyle/>
          <a:p>
            <a:r>
              <a:rPr lang="en-US" sz="2000" b="1" dirty="0">
                <a:latin typeface="Courier New" panose="02070309020205020404" pitchFamily="49" charset="0"/>
                <a:cs typeface="Courier New" panose="02070309020205020404" pitchFamily="49" charset="0"/>
              </a:rPr>
              <a:t>Type = "SUV"</a:t>
            </a:r>
            <a:endParaRPr lang="en-US" sz="2000" dirty="0"/>
          </a:p>
        </p:txBody>
      </p:sp>
      <p:sp>
        <p:nvSpPr>
          <p:cNvPr id="26" name="Oval 25"/>
          <p:cNvSpPr/>
          <p:nvPr/>
        </p:nvSpPr>
        <p:spPr>
          <a:xfrm>
            <a:off x="7265478" y="3989452"/>
            <a:ext cx="373652" cy="373652"/>
          </a:xfrm>
          <a:prstGeom prst="ellipse">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9" name="TextBox 28"/>
          <p:cNvSpPr txBox="1"/>
          <p:nvPr/>
        </p:nvSpPr>
        <p:spPr>
          <a:xfrm>
            <a:off x="6535407" y="4027862"/>
            <a:ext cx="2000548" cy="307777"/>
          </a:xfrm>
          <a:prstGeom prst="rect">
            <a:avLst/>
          </a:prstGeom>
          <a:noFill/>
        </p:spPr>
        <p:txBody>
          <a:bodyPr wrap="none" lIns="0" tIns="0" rIns="0" bIns="0" rtlCol="0">
            <a:spAutoFit/>
          </a:bodyPr>
          <a:lstStyle/>
          <a:p>
            <a:r>
              <a:rPr lang="en-US" sz="2000" b="1" dirty="0">
                <a:latin typeface="Courier New" panose="02070309020205020404" pitchFamily="49" charset="0"/>
                <a:cs typeface="Courier New" panose="02070309020205020404" pitchFamily="49" charset="0"/>
              </a:rPr>
              <a:t>MSRP LE 30000</a:t>
            </a:r>
            <a:endParaRPr lang="en-US" sz="2000" dirty="0"/>
          </a:p>
        </p:txBody>
      </p:sp>
    </p:spTree>
    <p:extLst>
      <p:ext uri="{BB962C8B-B14F-4D97-AF65-F5344CB8AC3E}">
        <p14:creationId xmlns:p14="http://schemas.microsoft.com/office/powerpoint/2010/main" val="32155996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Values in an Expression</a:t>
            </a:r>
          </a:p>
        </p:txBody>
      </p:sp>
      <p:sp>
        <p:nvSpPr>
          <p:cNvPr id="14" name="Rectangle 13"/>
          <p:cNvSpPr/>
          <p:nvPr/>
        </p:nvSpPr>
        <p:spPr>
          <a:xfrm>
            <a:off x="1400166" y="1615288"/>
            <a:ext cx="2964446" cy="775349"/>
          </a:xfrm>
          <a:prstGeom prst="rect">
            <a:avLst/>
          </a:pr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0" name="Rectangle 19"/>
          <p:cNvSpPr/>
          <p:nvPr/>
        </p:nvSpPr>
        <p:spPr>
          <a:xfrm>
            <a:off x="2670754" y="2596896"/>
            <a:ext cx="3733696" cy="2008381"/>
          </a:xfrm>
          <a:prstGeom prst="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TextBox 3"/>
          <p:cNvSpPr txBox="1"/>
          <p:nvPr>
            <p:custDataLst>
              <p:tags r:id="rId1"/>
            </p:custDataLst>
          </p:nvPr>
        </p:nvSpPr>
        <p:spPr>
          <a:xfrm>
            <a:off x="626364" y="857250"/>
            <a:ext cx="2135008"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WHERE </a:t>
            </a:r>
            <a:r>
              <a:rPr lang="en-US" sz="2000" i="1" dirty="0">
                <a:latin typeface="Calibri Light" panose="020F0302020204030204" pitchFamily="34" charset="0"/>
              </a:rPr>
              <a:t>expression</a:t>
            </a:r>
            <a:r>
              <a:rPr lang="en-US" sz="2000" b="1" dirty="0">
                <a:latin typeface="Calibri Light" panose="020F0302020204030204" pitchFamily="34" charset="0"/>
              </a:rPr>
              <a:t>;</a:t>
            </a:r>
          </a:p>
        </p:txBody>
      </p:sp>
      <p:sp>
        <p:nvSpPr>
          <p:cNvPr id="7" name="TextBox 6"/>
          <p:cNvSpPr txBox="1"/>
          <p:nvPr/>
        </p:nvSpPr>
        <p:spPr>
          <a:xfrm>
            <a:off x="2891682" y="2743843"/>
            <a:ext cx="3291840" cy="923330"/>
          </a:xfrm>
          <a:prstGeom prst="rect">
            <a:avLst/>
          </a:prstGeom>
          <a:solidFill>
            <a:schemeClr val="bg1"/>
          </a:solidFill>
          <a:ln>
            <a:solidFill>
              <a:schemeClr val="tx1"/>
            </a:solidFill>
          </a:ln>
        </p:spPr>
        <p:txBody>
          <a:bodyPr wrap="square" rtlCol="0">
            <a:spAutoFit/>
          </a:bodyPr>
          <a:lstStyle/>
          <a:p>
            <a:r>
              <a:rPr lang="en-US" dirty="0"/>
              <a:t>C</a:t>
            </a:r>
            <a:r>
              <a:rPr lang="en-US" sz="1800" dirty="0"/>
              <a:t>haracter values are case sensitive and must be enclosed in double or single quotation marks.</a:t>
            </a:r>
          </a:p>
        </p:txBody>
      </p:sp>
      <p:sp>
        <p:nvSpPr>
          <p:cNvPr id="10" name="TextBox 9"/>
          <p:cNvSpPr txBox="1"/>
          <p:nvPr/>
        </p:nvSpPr>
        <p:spPr>
          <a:xfrm>
            <a:off x="2891306" y="3798290"/>
            <a:ext cx="3292592" cy="646331"/>
          </a:xfrm>
          <a:prstGeom prst="rect">
            <a:avLst/>
          </a:prstGeom>
          <a:solidFill>
            <a:schemeClr val="bg1"/>
          </a:solidFill>
          <a:ln>
            <a:solidFill>
              <a:schemeClr val="tx1"/>
            </a:solidFill>
          </a:ln>
        </p:spPr>
        <p:txBody>
          <a:bodyPr wrap="square" rtlCol="0">
            <a:spAutoFit/>
          </a:bodyPr>
          <a:lstStyle/>
          <a:p>
            <a:r>
              <a:rPr lang="en-US" dirty="0"/>
              <a:t>N</a:t>
            </a:r>
            <a:r>
              <a:rPr lang="en-US" sz="1800" dirty="0"/>
              <a:t>umeric values must be standard numeric (that is, no symbols).</a:t>
            </a:r>
          </a:p>
        </p:txBody>
      </p:sp>
      <p:sp>
        <p:nvSpPr>
          <p:cNvPr id="17" name="TextBox 16"/>
          <p:cNvSpPr txBox="1"/>
          <p:nvPr/>
        </p:nvSpPr>
        <p:spPr>
          <a:xfrm>
            <a:off x="2479879" y="1833685"/>
            <a:ext cx="994824" cy="369332"/>
          </a:xfrm>
          <a:prstGeom prst="rect">
            <a:avLst/>
          </a:prstGeom>
          <a:solidFill>
            <a:schemeClr val="bg1"/>
          </a:solidFill>
          <a:ln>
            <a:solidFill>
              <a:schemeClr val="tx1"/>
            </a:solidFill>
          </a:ln>
        </p:spPr>
        <p:txBody>
          <a:bodyPr wrap="none" rtlCol="0">
            <a:spAutoFit/>
          </a:bodyPr>
          <a:lstStyle/>
          <a:p>
            <a:r>
              <a:rPr lang="en-US" sz="1800" dirty="0"/>
              <a:t>operator</a:t>
            </a:r>
          </a:p>
        </p:txBody>
      </p:sp>
      <p:sp>
        <p:nvSpPr>
          <p:cNvPr id="18" name="TextBox 17"/>
          <p:cNvSpPr txBox="1"/>
          <p:nvPr/>
        </p:nvSpPr>
        <p:spPr>
          <a:xfrm>
            <a:off x="3536365" y="1833685"/>
            <a:ext cx="676595" cy="369332"/>
          </a:xfrm>
          <a:prstGeom prst="rect">
            <a:avLst/>
          </a:prstGeom>
          <a:solidFill>
            <a:schemeClr val="bg1"/>
          </a:solidFill>
          <a:ln>
            <a:solidFill>
              <a:schemeClr val="tx1"/>
            </a:solidFill>
          </a:ln>
        </p:spPr>
        <p:txBody>
          <a:bodyPr wrap="none" rtlCol="0">
            <a:spAutoFit/>
          </a:bodyPr>
          <a:lstStyle/>
          <a:p>
            <a:r>
              <a:rPr lang="en-US" sz="1800" b="1" dirty="0"/>
              <a:t>value</a:t>
            </a:r>
          </a:p>
        </p:txBody>
      </p:sp>
      <p:sp>
        <p:nvSpPr>
          <p:cNvPr id="19" name="Isosceles Triangle 18"/>
          <p:cNvSpPr/>
          <p:nvPr/>
        </p:nvSpPr>
        <p:spPr>
          <a:xfrm>
            <a:off x="2071683" y="1231072"/>
            <a:ext cx="1114577" cy="419997"/>
          </a:xfrm>
          <a:custGeom>
            <a:avLst/>
            <a:gdLst>
              <a:gd name="connsiteX0" fmla="*/ 0 w 1324181"/>
              <a:gd name="connsiteY0" fmla="*/ 592768 h 592768"/>
              <a:gd name="connsiteX1" fmla="*/ 662091 w 1324181"/>
              <a:gd name="connsiteY1" fmla="*/ 0 h 592768"/>
              <a:gd name="connsiteX2" fmla="*/ 1324181 w 1324181"/>
              <a:gd name="connsiteY2" fmla="*/ 592768 h 592768"/>
              <a:gd name="connsiteX3" fmla="*/ 0 w 1324181"/>
              <a:gd name="connsiteY3" fmla="*/ 592768 h 592768"/>
              <a:gd name="connsiteX0" fmla="*/ 0 w 1324181"/>
              <a:gd name="connsiteY0" fmla="*/ 423085 h 423085"/>
              <a:gd name="connsiteX1" fmla="*/ 322726 w 1324181"/>
              <a:gd name="connsiteY1" fmla="*/ 0 h 423085"/>
              <a:gd name="connsiteX2" fmla="*/ 1324181 w 1324181"/>
              <a:gd name="connsiteY2" fmla="*/ 423085 h 423085"/>
              <a:gd name="connsiteX3" fmla="*/ 0 w 1324181"/>
              <a:gd name="connsiteY3" fmla="*/ 423085 h 423085"/>
              <a:gd name="connsiteX0" fmla="*/ 0 w 1324181"/>
              <a:gd name="connsiteY0" fmla="*/ 404231 h 404231"/>
              <a:gd name="connsiteX1" fmla="*/ 209604 w 1324181"/>
              <a:gd name="connsiteY1" fmla="*/ 0 h 404231"/>
              <a:gd name="connsiteX2" fmla="*/ 1324181 w 1324181"/>
              <a:gd name="connsiteY2" fmla="*/ 404231 h 404231"/>
              <a:gd name="connsiteX3" fmla="*/ 0 w 1324181"/>
              <a:gd name="connsiteY3" fmla="*/ 404231 h 404231"/>
              <a:gd name="connsiteX0" fmla="*/ 357954 w 1114577"/>
              <a:gd name="connsiteY0" fmla="*/ 427880 h 427880"/>
              <a:gd name="connsiteX1" fmla="*/ 0 w 1114577"/>
              <a:gd name="connsiteY1" fmla="*/ 0 h 427880"/>
              <a:gd name="connsiteX2" fmla="*/ 1114577 w 1114577"/>
              <a:gd name="connsiteY2" fmla="*/ 404231 h 427880"/>
              <a:gd name="connsiteX3" fmla="*/ 357954 w 1114577"/>
              <a:gd name="connsiteY3" fmla="*/ 427880 h 427880"/>
              <a:gd name="connsiteX0" fmla="*/ 357954 w 1114577"/>
              <a:gd name="connsiteY0" fmla="*/ 419997 h 419997"/>
              <a:gd name="connsiteX1" fmla="*/ 0 w 1114577"/>
              <a:gd name="connsiteY1" fmla="*/ 0 h 419997"/>
              <a:gd name="connsiteX2" fmla="*/ 1114577 w 1114577"/>
              <a:gd name="connsiteY2" fmla="*/ 404231 h 419997"/>
              <a:gd name="connsiteX3" fmla="*/ 357954 w 1114577"/>
              <a:gd name="connsiteY3" fmla="*/ 419997 h 419997"/>
            </a:gdLst>
            <a:ahLst/>
            <a:cxnLst>
              <a:cxn ang="0">
                <a:pos x="connsiteX0" y="connsiteY0"/>
              </a:cxn>
              <a:cxn ang="0">
                <a:pos x="connsiteX1" y="connsiteY1"/>
              </a:cxn>
              <a:cxn ang="0">
                <a:pos x="connsiteX2" y="connsiteY2"/>
              </a:cxn>
              <a:cxn ang="0">
                <a:pos x="connsiteX3" y="connsiteY3"/>
              </a:cxn>
            </a:cxnLst>
            <a:rect l="l" t="t" r="r" b="b"/>
            <a:pathLst>
              <a:path w="1114577" h="419997">
                <a:moveTo>
                  <a:pt x="357954" y="419997"/>
                </a:moveTo>
                <a:lnTo>
                  <a:pt x="0" y="0"/>
                </a:lnTo>
                <a:lnTo>
                  <a:pt x="1114577" y="404231"/>
                </a:lnTo>
                <a:lnTo>
                  <a:pt x="357954" y="419997"/>
                </a:lnTo>
                <a:close/>
              </a:path>
            </a:pathLst>
          </a:cu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1" name="Isosceles Triangle 18"/>
          <p:cNvSpPr/>
          <p:nvPr/>
        </p:nvSpPr>
        <p:spPr>
          <a:xfrm>
            <a:off x="3869386" y="2168015"/>
            <a:ext cx="1114577" cy="419997"/>
          </a:xfrm>
          <a:custGeom>
            <a:avLst/>
            <a:gdLst>
              <a:gd name="connsiteX0" fmla="*/ 0 w 1324181"/>
              <a:gd name="connsiteY0" fmla="*/ 592768 h 592768"/>
              <a:gd name="connsiteX1" fmla="*/ 662091 w 1324181"/>
              <a:gd name="connsiteY1" fmla="*/ 0 h 592768"/>
              <a:gd name="connsiteX2" fmla="*/ 1324181 w 1324181"/>
              <a:gd name="connsiteY2" fmla="*/ 592768 h 592768"/>
              <a:gd name="connsiteX3" fmla="*/ 0 w 1324181"/>
              <a:gd name="connsiteY3" fmla="*/ 592768 h 592768"/>
              <a:gd name="connsiteX0" fmla="*/ 0 w 1324181"/>
              <a:gd name="connsiteY0" fmla="*/ 423085 h 423085"/>
              <a:gd name="connsiteX1" fmla="*/ 322726 w 1324181"/>
              <a:gd name="connsiteY1" fmla="*/ 0 h 423085"/>
              <a:gd name="connsiteX2" fmla="*/ 1324181 w 1324181"/>
              <a:gd name="connsiteY2" fmla="*/ 423085 h 423085"/>
              <a:gd name="connsiteX3" fmla="*/ 0 w 1324181"/>
              <a:gd name="connsiteY3" fmla="*/ 423085 h 423085"/>
              <a:gd name="connsiteX0" fmla="*/ 0 w 1324181"/>
              <a:gd name="connsiteY0" fmla="*/ 404231 h 404231"/>
              <a:gd name="connsiteX1" fmla="*/ 209604 w 1324181"/>
              <a:gd name="connsiteY1" fmla="*/ 0 h 404231"/>
              <a:gd name="connsiteX2" fmla="*/ 1324181 w 1324181"/>
              <a:gd name="connsiteY2" fmla="*/ 404231 h 404231"/>
              <a:gd name="connsiteX3" fmla="*/ 0 w 1324181"/>
              <a:gd name="connsiteY3" fmla="*/ 404231 h 404231"/>
              <a:gd name="connsiteX0" fmla="*/ 357954 w 1114577"/>
              <a:gd name="connsiteY0" fmla="*/ 427880 h 427880"/>
              <a:gd name="connsiteX1" fmla="*/ 0 w 1114577"/>
              <a:gd name="connsiteY1" fmla="*/ 0 h 427880"/>
              <a:gd name="connsiteX2" fmla="*/ 1114577 w 1114577"/>
              <a:gd name="connsiteY2" fmla="*/ 404231 h 427880"/>
              <a:gd name="connsiteX3" fmla="*/ 357954 w 1114577"/>
              <a:gd name="connsiteY3" fmla="*/ 427880 h 427880"/>
              <a:gd name="connsiteX0" fmla="*/ 357954 w 1114577"/>
              <a:gd name="connsiteY0" fmla="*/ 419997 h 419997"/>
              <a:gd name="connsiteX1" fmla="*/ 0 w 1114577"/>
              <a:gd name="connsiteY1" fmla="*/ 0 h 419997"/>
              <a:gd name="connsiteX2" fmla="*/ 1114577 w 1114577"/>
              <a:gd name="connsiteY2" fmla="*/ 404231 h 419997"/>
              <a:gd name="connsiteX3" fmla="*/ 357954 w 1114577"/>
              <a:gd name="connsiteY3" fmla="*/ 419997 h 419997"/>
            </a:gdLst>
            <a:ahLst/>
            <a:cxnLst>
              <a:cxn ang="0">
                <a:pos x="connsiteX0" y="connsiteY0"/>
              </a:cxn>
              <a:cxn ang="0">
                <a:pos x="connsiteX1" y="connsiteY1"/>
              </a:cxn>
              <a:cxn ang="0">
                <a:pos x="connsiteX2" y="connsiteY2"/>
              </a:cxn>
              <a:cxn ang="0">
                <a:pos x="connsiteX3" y="connsiteY3"/>
              </a:cxn>
            </a:cxnLst>
            <a:rect l="l" t="t" r="r" b="b"/>
            <a:pathLst>
              <a:path w="1114577" h="419997">
                <a:moveTo>
                  <a:pt x="357954" y="419997"/>
                </a:moveTo>
                <a:lnTo>
                  <a:pt x="0" y="0"/>
                </a:lnTo>
                <a:lnTo>
                  <a:pt x="1114577" y="404231"/>
                </a:lnTo>
                <a:lnTo>
                  <a:pt x="357954" y="419997"/>
                </a:lnTo>
                <a:close/>
              </a:path>
            </a:pathLst>
          </a:cu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Rounded Rectangle 2"/>
          <p:cNvSpPr/>
          <p:nvPr/>
        </p:nvSpPr>
        <p:spPr>
          <a:xfrm>
            <a:off x="7655921" y="2546822"/>
            <a:ext cx="829559" cy="400110"/>
          </a:xfrm>
          <a:prstGeom prst="round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endParaRPr lang="en-US" dirty="0"/>
          </a:p>
        </p:txBody>
      </p:sp>
      <p:sp>
        <p:nvSpPr>
          <p:cNvPr id="22" name="TextBox 21"/>
          <p:cNvSpPr txBox="1"/>
          <p:nvPr/>
        </p:nvSpPr>
        <p:spPr>
          <a:xfrm>
            <a:off x="6611112" y="2588012"/>
            <a:ext cx="1846659" cy="353943"/>
          </a:xfrm>
          <a:prstGeom prst="rect">
            <a:avLst/>
          </a:prstGeom>
          <a:noFill/>
        </p:spPr>
        <p:txBody>
          <a:bodyPr wrap="none" lIns="0" tIns="0" rIns="0" rtlCol="0">
            <a:spAutoFit/>
          </a:bodyPr>
          <a:lstStyle/>
          <a:p>
            <a:r>
              <a:rPr lang="en-US" sz="2000" b="1" dirty="0">
                <a:latin typeface="Courier New" panose="02070309020205020404" pitchFamily="49" charset="0"/>
                <a:cs typeface="Courier New" panose="02070309020205020404" pitchFamily="49" charset="0"/>
              </a:rPr>
              <a:t>Type = "SUV"</a:t>
            </a:r>
            <a:endParaRPr lang="en-US" sz="2000" dirty="0"/>
          </a:p>
        </p:txBody>
      </p:sp>
      <p:sp>
        <p:nvSpPr>
          <p:cNvPr id="24" name="Rounded Rectangle 23"/>
          <p:cNvSpPr/>
          <p:nvPr/>
        </p:nvSpPr>
        <p:spPr>
          <a:xfrm>
            <a:off x="7723726" y="3540673"/>
            <a:ext cx="829559" cy="400110"/>
          </a:xfrm>
          <a:prstGeom prst="round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endParaRPr lang="en-US" dirty="0"/>
          </a:p>
        </p:txBody>
      </p:sp>
      <p:sp>
        <p:nvSpPr>
          <p:cNvPr id="23" name="TextBox 22"/>
          <p:cNvSpPr txBox="1"/>
          <p:nvPr/>
        </p:nvSpPr>
        <p:spPr>
          <a:xfrm>
            <a:off x="6537960" y="3584448"/>
            <a:ext cx="2000548" cy="353943"/>
          </a:xfrm>
          <a:prstGeom prst="rect">
            <a:avLst/>
          </a:prstGeom>
          <a:noFill/>
        </p:spPr>
        <p:txBody>
          <a:bodyPr wrap="none" lIns="0" tIns="0" rIns="0" rtlCol="0">
            <a:spAutoFit/>
          </a:bodyPr>
          <a:lstStyle/>
          <a:p>
            <a:r>
              <a:rPr lang="en-US" sz="2000" b="1" dirty="0">
                <a:latin typeface="Courier New" panose="02070309020205020404" pitchFamily="49" charset="0"/>
                <a:cs typeface="Courier New" panose="02070309020205020404" pitchFamily="49" charset="0"/>
              </a:rPr>
              <a:t>MSRP &lt;= 30000</a:t>
            </a:r>
            <a:endParaRPr lang="en-US" sz="2000" dirty="0"/>
          </a:p>
        </p:txBody>
      </p:sp>
      <p:sp>
        <p:nvSpPr>
          <p:cNvPr id="26" name="Rounded Rectangle 25"/>
          <p:cNvSpPr/>
          <p:nvPr/>
        </p:nvSpPr>
        <p:spPr>
          <a:xfrm>
            <a:off x="7630911" y="3052304"/>
            <a:ext cx="1019539" cy="400110"/>
          </a:xfrm>
          <a:prstGeom prst="round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endParaRPr lang="en-US" dirty="0"/>
          </a:p>
        </p:txBody>
      </p:sp>
      <p:sp>
        <p:nvSpPr>
          <p:cNvPr id="25" name="TextBox 24"/>
          <p:cNvSpPr txBox="1"/>
          <p:nvPr/>
        </p:nvSpPr>
        <p:spPr>
          <a:xfrm>
            <a:off x="6537960" y="3054096"/>
            <a:ext cx="2154436" cy="353943"/>
          </a:xfrm>
          <a:prstGeom prst="rect">
            <a:avLst/>
          </a:prstGeom>
          <a:noFill/>
        </p:spPr>
        <p:txBody>
          <a:bodyPr wrap="none" lIns="0" tIns="0" rIns="0" rtlCol="0">
            <a:spAutoFit/>
          </a:bodyPr>
          <a:lstStyle/>
          <a:p>
            <a:r>
              <a:rPr lang="en-US" sz="2000" b="1" dirty="0">
                <a:latin typeface="Courier New" panose="02070309020205020404" pitchFamily="49" charset="0"/>
                <a:cs typeface="Courier New" panose="02070309020205020404" pitchFamily="49" charset="0"/>
              </a:rPr>
              <a:t>Type = 'Wagon'</a:t>
            </a:r>
            <a:endParaRPr lang="en-US" sz="2000" dirty="0"/>
          </a:p>
        </p:txBody>
      </p:sp>
      <p:sp>
        <p:nvSpPr>
          <p:cNvPr id="27" name="TextBox 26"/>
          <p:cNvSpPr txBox="1"/>
          <p:nvPr/>
        </p:nvSpPr>
        <p:spPr>
          <a:xfrm>
            <a:off x="1501171" y="1833685"/>
            <a:ext cx="917046" cy="369332"/>
          </a:xfrm>
          <a:prstGeom prst="rect">
            <a:avLst/>
          </a:prstGeom>
          <a:solidFill>
            <a:schemeClr val="bg1"/>
          </a:solidFill>
          <a:ln>
            <a:solidFill>
              <a:schemeClr val="tx1"/>
            </a:solidFill>
          </a:ln>
        </p:spPr>
        <p:txBody>
          <a:bodyPr wrap="square" rtlCol="0">
            <a:spAutoFit/>
          </a:bodyPr>
          <a:lstStyle/>
          <a:p>
            <a:pPr algn="ctr"/>
            <a:r>
              <a:rPr lang="en-US" sz="1800" dirty="0"/>
              <a:t>column</a:t>
            </a:r>
          </a:p>
        </p:txBody>
      </p:sp>
    </p:spTree>
    <p:extLst>
      <p:ext uri="{BB962C8B-B14F-4D97-AF65-F5344CB8AC3E}">
        <p14:creationId xmlns:p14="http://schemas.microsoft.com/office/powerpoint/2010/main" val="16125442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Specifying Values in an Expression</a:t>
            </a:r>
          </a:p>
        </p:txBody>
      </p:sp>
      <p:sp>
        <p:nvSpPr>
          <p:cNvPr id="14" name="Rectangle 13"/>
          <p:cNvSpPr/>
          <p:nvPr/>
        </p:nvSpPr>
        <p:spPr>
          <a:xfrm>
            <a:off x="1400166" y="1615288"/>
            <a:ext cx="2964446" cy="775349"/>
          </a:xfrm>
          <a:prstGeom prst="rect">
            <a:avLst/>
          </a:pr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0" name="Rectangle 19"/>
          <p:cNvSpPr/>
          <p:nvPr/>
        </p:nvSpPr>
        <p:spPr>
          <a:xfrm>
            <a:off x="3742441" y="2572246"/>
            <a:ext cx="2158738" cy="704442"/>
          </a:xfrm>
          <a:prstGeom prst="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 name="TextBox 3"/>
          <p:cNvSpPr txBox="1"/>
          <p:nvPr>
            <p:custDataLst>
              <p:tags r:id="rId1"/>
            </p:custDataLst>
          </p:nvPr>
        </p:nvSpPr>
        <p:spPr>
          <a:xfrm>
            <a:off x="626364" y="857250"/>
            <a:ext cx="2135008"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WHERE </a:t>
            </a:r>
            <a:r>
              <a:rPr lang="en-US" sz="2000" i="1" dirty="0">
                <a:latin typeface="Calibri Light" panose="020F0302020204030204" pitchFamily="34" charset="0"/>
              </a:rPr>
              <a:t>expression</a:t>
            </a:r>
            <a:r>
              <a:rPr lang="en-US" sz="2000" b="1" dirty="0">
                <a:latin typeface="Calibri Light" panose="020F0302020204030204" pitchFamily="34" charset="0"/>
              </a:rPr>
              <a:t>;</a:t>
            </a:r>
          </a:p>
        </p:txBody>
      </p:sp>
      <p:sp>
        <p:nvSpPr>
          <p:cNvPr id="13" name="TextBox 12"/>
          <p:cNvSpPr txBox="1"/>
          <p:nvPr/>
        </p:nvSpPr>
        <p:spPr>
          <a:xfrm>
            <a:off x="1543297" y="1833685"/>
            <a:ext cx="874920" cy="369332"/>
          </a:xfrm>
          <a:prstGeom prst="rect">
            <a:avLst/>
          </a:prstGeom>
          <a:solidFill>
            <a:schemeClr val="bg1"/>
          </a:solidFill>
          <a:ln>
            <a:solidFill>
              <a:schemeClr val="tx1"/>
            </a:solidFill>
          </a:ln>
        </p:spPr>
        <p:txBody>
          <a:bodyPr wrap="none" rtlCol="0">
            <a:spAutoFit/>
          </a:bodyPr>
          <a:lstStyle/>
          <a:p>
            <a:r>
              <a:rPr lang="en-US" sz="1800" dirty="0"/>
              <a:t>column</a:t>
            </a:r>
          </a:p>
        </p:txBody>
      </p:sp>
      <p:sp>
        <p:nvSpPr>
          <p:cNvPr id="17" name="TextBox 16"/>
          <p:cNvSpPr txBox="1"/>
          <p:nvPr/>
        </p:nvSpPr>
        <p:spPr>
          <a:xfrm>
            <a:off x="2479879" y="1833685"/>
            <a:ext cx="994824" cy="369332"/>
          </a:xfrm>
          <a:prstGeom prst="rect">
            <a:avLst/>
          </a:prstGeom>
          <a:solidFill>
            <a:schemeClr val="bg1"/>
          </a:solidFill>
          <a:ln>
            <a:solidFill>
              <a:schemeClr val="tx1"/>
            </a:solidFill>
          </a:ln>
        </p:spPr>
        <p:txBody>
          <a:bodyPr wrap="none" rtlCol="0">
            <a:spAutoFit/>
          </a:bodyPr>
          <a:lstStyle/>
          <a:p>
            <a:r>
              <a:rPr lang="en-US" sz="1800" dirty="0"/>
              <a:t>operator</a:t>
            </a:r>
          </a:p>
        </p:txBody>
      </p:sp>
      <p:sp>
        <p:nvSpPr>
          <p:cNvPr id="18" name="TextBox 17"/>
          <p:cNvSpPr txBox="1"/>
          <p:nvPr/>
        </p:nvSpPr>
        <p:spPr>
          <a:xfrm>
            <a:off x="3536365" y="1833685"/>
            <a:ext cx="676595" cy="369332"/>
          </a:xfrm>
          <a:prstGeom prst="rect">
            <a:avLst/>
          </a:prstGeom>
          <a:solidFill>
            <a:schemeClr val="bg1"/>
          </a:solidFill>
          <a:ln>
            <a:solidFill>
              <a:schemeClr val="tx1"/>
            </a:solidFill>
          </a:ln>
        </p:spPr>
        <p:txBody>
          <a:bodyPr wrap="none" rtlCol="0">
            <a:spAutoFit/>
          </a:bodyPr>
          <a:lstStyle/>
          <a:p>
            <a:r>
              <a:rPr lang="en-US" sz="1800" b="1" dirty="0"/>
              <a:t>value</a:t>
            </a:r>
          </a:p>
        </p:txBody>
      </p:sp>
      <p:sp>
        <p:nvSpPr>
          <p:cNvPr id="19" name="Isosceles Triangle 18"/>
          <p:cNvSpPr/>
          <p:nvPr/>
        </p:nvSpPr>
        <p:spPr>
          <a:xfrm>
            <a:off x="2071683" y="1231072"/>
            <a:ext cx="1114577" cy="419997"/>
          </a:xfrm>
          <a:custGeom>
            <a:avLst/>
            <a:gdLst>
              <a:gd name="connsiteX0" fmla="*/ 0 w 1324181"/>
              <a:gd name="connsiteY0" fmla="*/ 592768 h 592768"/>
              <a:gd name="connsiteX1" fmla="*/ 662091 w 1324181"/>
              <a:gd name="connsiteY1" fmla="*/ 0 h 592768"/>
              <a:gd name="connsiteX2" fmla="*/ 1324181 w 1324181"/>
              <a:gd name="connsiteY2" fmla="*/ 592768 h 592768"/>
              <a:gd name="connsiteX3" fmla="*/ 0 w 1324181"/>
              <a:gd name="connsiteY3" fmla="*/ 592768 h 592768"/>
              <a:gd name="connsiteX0" fmla="*/ 0 w 1324181"/>
              <a:gd name="connsiteY0" fmla="*/ 423085 h 423085"/>
              <a:gd name="connsiteX1" fmla="*/ 322726 w 1324181"/>
              <a:gd name="connsiteY1" fmla="*/ 0 h 423085"/>
              <a:gd name="connsiteX2" fmla="*/ 1324181 w 1324181"/>
              <a:gd name="connsiteY2" fmla="*/ 423085 h 423085"/>
              <a:gd name="connsiteX3" fmla="*/ 0 w 1324181"/>
              <a:gd name="connsiteY3" fmla="*/ 423085 h 423085"/>
              <a:gd name="connsiteX0" fmla="*/ 0 w 1324181"/>
              <a:gd name="connsiteY0" fmla="*/ 404231 h 404231"/>
              <a:gd name="connsiteX1" fmla="*/ 209604 w 1324181"/>
              <a:gd name="connsiteY1" fmla="*/ 0 h 404231"/>
              <a:gd name="connsiteX2" fmla="*/ 1324181 w 1324181"/>
              <a:gd name="connsiteY2" fmla="*/ 404231 h 404231"/>
              <a:gd name="connsiteX3" fmla="*/ 0 w 1324181"/>
              <a:gd name="connsiteY3" fmla="*/ 404231 h 404231"/>
              <a:gd name="connsiteX0" fmla="*/ 357954 w 1114577"/>
              <a:gd name="connsiteY0" fmla="*/ 427880 h 427880"/>
              <a:gd name="connsiteX1" fmla="*/ 0 w 1114577"/>
              <a:gd name="connsiteY1" fmla="*/ 0 h 427880"/>
              <a:gd name="connsiteX2" fmla="*/ 1114577 w 1114577"/>
              <a:gd name="connsiteY2" fmla="*/ 404231 h 427880"/>
              <a:gd name="connsiteX3" fmla="*/ 357954 w 1114577"/>
              <a:gd name="connsiteY3" fmla="*/ 427880 h 427880"/>
              <a:gd name="connsiteX0" fmla="*/ 357954 w 1114577"/>
              <a:gd name="connsiteY0" fmla="*/ 419997 h 419997"/>
              <a:gd name="connsiteX1" fmla="*/ 0 w 1114577"/>
              <a:gd name="connsiteY1" fmla="*/ 0 h 419997"/>
              <a:gd name="connsiteX2" fmla="*/ 1114577 w 1114577"/>
              <a:gd name="connsiteY2" fmla="*/ 404231 h 419997"/>
              <a:gd name="connsiteX3" fmla="*/ 357954 w 1114577"/>
              <a:gd name="connsiteY3" fmla="*/ 419997 h 419997"/>
            </a:gdLst>
            <a:ahLst/>
            <a:cxnLst>
              <a:cxn ang="0">
                <a:pos x="connsiteX0" y="connsiteY0"/>
              </a:cxn>
              <a:cxn ang="0">
                <a:pos x="connsiteX1" y="connsiteY1"/>
              </a:cxn>
              <a:cxn ang="0">
                <a:pos x="connsiteX2" y="connsiteY2"/>
              </a:cxn>
              <a:cxn ang="0">
                <a:pos x="connsiteX3" y="connsiteY3"/>
              </a:cxn>
            </a:cxnLst>
            <a:rect l="l" t="t" r="r" b="b"/>
            <a:pathLst>
              <a:path w="1114577" h="419997">
                <a:moveTo>
                  <a:pt x="357954" y="419997"/>
                </a:moveTo>
                <a:lnTo>
                  <a:pt x="0" y="0"/>
                </a:lnTo>
                <a:lnTo>
                  <a:pt x="1114577" y="404231"/>
                </a:lnTo>
                <a:lnTo>
                  <a:pt x="357954" y="419997"/>
                </a:lnTo>
                <a:close/>
              </a:path>
            </a:pathLst>
          </a:cu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1" name="Isosceles Triangle 18"/>
          <p:cNvSpPr/>
          <p:nvPr/>
        </p:nvSpPr>
        <p:spPr>
          <a:xfrm>
            <a:off x="3869386" y="2168015"/>
            <a:ext cx="1114577" cy="419997"/>
          </a:xfrm>
          <a:custGeom>
            <a:avLst/>
            <a:gdLst>
              <a:gd name="connsiteX0" fmla="*/ 0 w 1324181"/>
              <a:gd name="connsiteY0" fmla="*/ 592768 h 592768"/>
              <a:gd name="connsiteX1" fmla="*/ 662091 w 1324181"/>
              <a:gd name="connsiteY1" fmla="*/ 0 h 592768"/>
              <a:gd name="connsiteX2" fmla="*/ 1324181 w 1324181"/>
              <a:gd name="connsiteY2" fmla="*/ 592768 h 592768"/>
              <a:gd name="connsiteX3" fmla="*/ 0 w 1324181"/>
              <a:gd name="connsiteY3" fmla="*/ 592768 h 592768"/>
              <a:gd name="connsiteX0" fmla="*/ 0 w 1324181"/>
              <a:gd name="connsiteY0" fmla="*/ 423085 h 423085"/>
              <a:gd name="connsiteX1" fmla="*/ 322726 w 1324181"/>
              <a:gd name="connsiteY1" fmla="*/ 0 h 423085"/>
              <a:gd name="connsiteX2" fmla="*/ 1324181 w 1324181"/>
              <a:gd name="connsiteY2" fmla="*/ 423085 h 423085"/>
              <a:gd name="connsiteX3" fmla="*/ 0 w 1324181"/>
              <a:gd name="connsiteY3" fmla="*/ 423085 h 423085"/>
              <a:gd name="connsiteX0" fmla="*/ 0 w 1324181"/>
              <a:gd name="connsiteY0" fmla="*/ 404231 h 404231"/>
              <a:gd name="connsiteX1" fmla="*/ 209604 w 1324181"/>
              <a:gd name="connsiteY1" fmla="*/ 0 h 404231"/>
              <a:gd name="connsiteX2" fmla="*/ 1324181 w 1324181"/>
              <a:gd name="connsiteY2" fmla="*/ 404231 h 404231"/>
              <a:gd name="connsiteX3" fmla="*/ 0 w 1324181"/>
              <a:gd name="connsiteY3" fmla="*/ 404231 h 404231"/>
              <a:gd name="connsiteX0" fmla="*/ 357954 w 1114577"/>
              <a:gd name="connsiteY0" fmla="*/ 427880 h 427880"/>
              <a:gd name="connsiteX1" fmla="*/ 0 w 1114577"/>
              <a:gd name="connsiteY1" fmla="*/ 0 h 427880"/>
              <a:gd name="connsiteX2" fmla="*/ 1114577 w 1114577"/>
              <a:gd name="connsiteY2" fmla="*/ 404231 h 427880"/>
              <a:gd name="connsiteX3" fmla="*/ 357954 w 1114577"/>
              <a:gd name="connsiteY3" fmla="*/ 427880 h 427880"/>
              <a:gd name="connsiteX0" fmla="*/ 357954 w 1114577"/>
              <a:gd name="connsiteY0" fmla="*/ 419997 h 419997"/>
              <a:gd name="connsiteX1" fmla="*/ 0 w 1114577"/>
              <a:gd name="connsiteY1" fmla="*/ 0 h 419997"/>
              <a:gd name="connsiteX2" fmla="*/ 1114577 w 1114577"/>
              <a:gd name="connsiteY2" fmla="*/ 404231 h 419997"/>
              <a:gd name="connsiteX3" fmla="*/ 357954 w 1114577"/>
              <a:gd name="connsiteY3" fmla="*/ 419997 h 419997"/>
            </a:gdLst>
            <a:ahLst/>
            <a:cxnLst>
              <a:cxn ang="0">
                <a:pos x="connsiteX0" y="connsiteY0"/>
              </a:cxn>
              <a:cxn ang="0">
                <a:pos x="connsiteX1" y="connsiteY1"/>
              </a:cxn>
              <a:cxn ang="0">
                <a:pos x="connsiteX2" y="connsiteY2"/>
              </a:cxn>
              <a:cxn ang="0">
                <a:pos x="connsiteX3" y="connsiteY3"/>
              </a:cxn>
            </a:cxnLst>
            <a:rect l="l" t="t" r="r" b="b"/>
            <a:pathLst>
              <a:path w="1114577" h="419997">
                <a:moveTo>
                  <a:pt x="357954" y="419997"/>
                </a:moveTo>
                <a:lnTo>
                  <a:pt x="0" y="0"/>
                </a:lnTo>
                <a:lnTo>
                  <a:pt x="1114577" y="404231"/>
                </a:lnTo>
                <a:lnTo>
                  <a:pt x="357954" y="419997"/>
                </a:lnTo>
                <a:close/>
              </a:path>
            </a:pathLst>
          </a:cu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Rounded Rectangle 2"/>
          <p:cNvSpPr/>
          <p:nvPr/>
        </p:nvSpPr>
        <p:spPr>
          <a:xfrm>
            <a:off x="6900424" y="3294622"/>
            <a:ext cx="1696821" cy="400110"/>
          </a:xfrm>
          <a:prstGeom prst="round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4" name="Rounded Rectangle 23"/>
          <p:cNvSpPr/>
          <p:nvPr/>
        </p:nvSpPr>
        <p:spPr>
          <a:xfrm>
            <a:off x="6886196" y="3809594"/>
            <a:ext cx="1305696" cy="400110"/>
          </a:xfrm>
          <a:prstGeom prst="roundRect">
            <a:avLst/>
          </a:prstGeom>
          <a:solidFill>
            <a:srgbClr val="D7EAA0"/>
          </a:solidFill>
          <a:ln w="38100" cap="flat" cmpd="sng" algn="ctr">
            <a:solidFill>
              <a:srgbClr val="D7EAA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5" name="TextBox 24"/>
          <p:cNvSpPr txBox="1"/>
          <p:nvPr/>
        </p:nvSpPr>
        <p:spPr>
          <a:xfrm>
            <a:off x="3999822" y="2739801"/>
            <a:ext cx="1643976" cy="369332"/>
          </a:xfrm>
          <a:prstGeom prst="rect">
            <a:avLst/>
          </a:prstGeom>
          <a:solidFill>
            <a:schemeClr val="bg1"/>
          </a:solidFill>
          <a:ln>
            <a:solidFill>
              <a:schemeClr val="tx1"/>
            </a:solidFill>
          </a:ln>
        </p:spPr>
        <p:txBody>
          <a:bodyPr wrap="none" rtlCol="0">
            <a:spAutoFit/>
          </a:bodyPr>
          <a:lstStyle/>
          <a:p>
            <a:r>
              <a:rPr lang="en-US" sz="1800" b="1" dirty="0"/>
              <a:t>"ddmmmyyyy"d</a:t>
            </a:r>
            <a:endParaRPr lang="en-US" sz="1800" dirty="0"/>
          </a:p>
        </p:txBody>
      </p:sp>
      <p:sp>
        <p:nvSpPr>
          <p:cNvPr id="26" name="TextBox 25"/>
          <p:cNvSpPr txBox="1"/>
          <p:nvPr/>
        </p:nvSpPr>
        <p:spPr>
          <a:xfrm>
            <a:off x="5072138" y="3304731"/>
            <a:ext cx="3785655" cy="923330"/>
          </a:xfrm>
          <a:prstGeom prst="rect">
            <a:avLst/>
          </a:prstGeom>
          <a:noFill/>
        </p:spPr>
        <p:txBody>
          <a:bodyPr wrap="square" rtlCol="0">
            <a:spAutoFit/>
          </a:bodyPr>
          <a:lstStyle/>
          <a:p>
            <a:r>
              <a:rPr lang="en-US" sz="1800" b="1" dirty="0">
                <a:latin typeface="Courier New" panose="02070309020205020404" pitchFamily="49" charset="0"/>
                <a:cs typeface="Courier New" panose="02070309020205020404" pitchFamily="49" charset="0"/>
              </a:rPr>
              <a:t>where date &gt; "01JAN2015"d;</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where date &gt; "1jan15"d;</a:t>
            </a:r>
          </a:p>
        </p:txBody>
      </p:sp>
      <p:sp>
        <p:nvSpPr>
          <p:cNvPr id="27" name="Oval Callout 26"/>
          <p:cNvSpPr/>
          <p:nvPr/>
        </p:nvSpPr>
        <p:spPr>
          <a:xfrm>
            <a:off x="605931" y="2609034"/>
            <a:ext cx="2468880" cy="146513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600" dirty="0"/>
              <a:t>Use a </a:t>
            </a:r>
            <a:r>
              <a:rPr lang="en-US" sz="1600" b="1" i="1" dirty="0"/>
              <a:t>SAS date constant</a:t>
            </a:r>
            <a:r>
              <a:rPr lang="en-US" sz="1600" i="1" dirty="0"/>
              <a:t> </a:t>
            </a:r>
            <a:r>
              <a:rPr lang="en-US" sz="1600" dirty="0"/>
              <a:t>when you want to evaluate a SAS date value in an expression.</a:t>
            </a:r>
          </a:p>
        </p:txBody>
      </p:sp>
      <p:sp>
        <p:nvSpPr>
          <p:cNvPr id="29" name="Freeform 16"/>
          <p:cNvSpPr>
            <a:spLocks noChangeAspect="1" noEditPoints="1"/>
          </p:cNvSpPr>
          <p:nvPr/>
        </p:nvSpPr>
        <p:spPr bwMode="auto">
          <a:xfrm>
            <a:off x="581844" y="3958722"/>
            <a:ext cx="673375" cy="72989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7309061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Combining Expressions</a:t>
            </a:r>
          </a:p>
        </p:txBody>
      </p:sp>
      <p:sp>
        <p:nvSpPr>
          <p:cNvPr id="5" name="TextBox 4"/>
          <p:cNvSpPr txBox="1"/>
          <p:nvPr>
            <p:custDataLst>
              <p:tags r:id="rId1"/>
            </p:custDataLst>
          </p:nvPr>
        </p:nvSpPr>
        <p:spPr>
          <a:xfrm>
            <a:off x="630936" y="857250"/>
            <a:ext cx="7072449" cy="1287532"/>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print data=sashelp.cars;</a:t>
            </a:r>
          </a:p>
          <a:p>
            <a:r>
              <a:rPr lang="en-US" sz="1800" b="1" dirty="0">
                <a:latin typeface="Courier New" panose="02070309020205020404" pitchFamily="49" charset="0"/>
                <a:cs typeface="Courier New" panose="02070309020205020404" pitchFamily="49" charset="0"/>
              </a:rPr>
              <a:t>    var Make Model Type MSRP MPG_City MPG_Highway;</a:t>
            </a:r>
          </a:p>
          <a:p>
            <a:r>
              <a:rPr lang="en-US" sz="1800" b="1" dirty="0">
                <a:latin typeface="Courier New" panose="02070309020205020404" pitchFamily="49" charset="0"/>
                <a:cs typeface="Courier New" panose="02070309020205020404" pitchFamily="49" charset="0"/>
              </a:rPr>
              <a:t>    where Type="SUV" and MSRP &lt;= 30000;</a:t>
            </a:r>
          </a:p>
          <a:p>
            <a:r>
              <a:rPr lang="en-US" sz="1800" b="1" dirty="0">
                <a:latin typeface="Courier New" panose="02070309020205020404" pitchFamily="49" charset="0"/>
                <a:cs typeface="Courier New" panose="02070309020205020404" pitchFamily="49" charset="0"/>
              </a:rPr>
              <a:t>run;</a:t>
            </a:r>
          </a:p>
        </p:txBody>
      </p:sp>
      <p:sp>
        <p:nvSpPr>
          <p:cNvPr id="8" name="Line Callout 1 7"/>
          <p:cNvSpPr/>
          <p:nvPr/>
        </p:nvSpPr>
        <p:spPr>
          <a:xfrm>
            <a:off x="4611382" y="2080069"/>
            <a:ext cx="2665198" cy="664663"/>
          </a:xfrm>
          <a:prstGeom prst="borderCallout1">
            <a:avLst>
              <a:gd name="adj1" fmla="val 18750"/>
              <a:gd name="adj2" fmla="val 0"/>
              <a:gd name="adj3" fmla="val -49583"/>
              <a:gd name="adj4" fmla="val -2525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 Expressions can be combined with AND or OR.</a:t>
            </a:r>
          </a:p>
        </p:txBody>
      </p:sp>
      <p:sp>
        <p:nvSpPr>
          <p:cNvPr id="6" name="Rectangle 5"/>
          <p:cNvSpPr/>
          <p:nvPr>
            <p:custDataLst>
              <p:tags r:id="rId2"/>
            </p:custDataLst>
          </p:nvPr>
        </p:nvSpPr>
        <p:spPr>
          <a:xfrm>
            <a:off x="3522845" y="1501016"/>
            <a:ext cx="510694" cy="26845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9" name="Picture 8"/>
          <p:cNvPicPr>
            <a:picLocks noChangeAspect="1"/>
          </p:cNvPicPr>
          <p:nvPr/>
        </p:nvPicPr>
        <p:blipFill rotWithShape="1">
          <a:blip r:embed="rId6"/>
          <a:srcRect b="42601"/>
          <a:stretch/>
        </p:blipFill>
        <p:spPr>
          <a:xfrm>
            <a:off x="2986928" y="2880462"/>
            <a:ext cx="5523809" cy="1563441"/>
          </a:xfrm>
          <a:prstGeom prst="rect">
            <a:avLst/>
          </a:prstGeom>
          <a:ln w="12700">
            <a:solidFill>
              <a:schemeClr val="tx1"/>
            </a:solidFill>
          </a:ln>
        </p:spPr>
      </p:pic>
      <p:sp>
        <p:nvSpPr>
          <p:cNvPr id="7" name="TextBox 6"/>
          <p:cNvSpPr txBox="1"/>
          <p:nvPr>
            <p:custDataLst>
              <p:tags r:id="rId3"/>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p103d02</a:t>
            </a:r>
          </a:p>
        </p:txBody>
      </p:sp>
    </p:spTree>
    <p:extLst>
      <p:ext uri="{BB962C8B-B14F-4D97-AF65-F5344CB8AC3E}">
        <p14:creationId xmlns:p14="http://schemas.microsoft.com/office/powerpoint/2010/main" val="10718160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the IN Operator</a:t>
            </a:r>
          </a:p>
        </p:txBody>
      </p:sp>
      <p:sp>
        <p:nvSpPr>
          <p:cNvPr id="4" name="TextBox 3"/>
          <p:cNvSpPr txBox="1"/>
          <p:nvPr>
            <p:custDataLst>
              <p:tags r:id="rId1"/>
            </p:custDataLst>
          </p:nvPr>
        </p:nvSpPr>
        <p:spPr>
          <a:xfrm>
            <a:off x="1107774" y="1265226"/>
            <a:ext cx="4992008" cy="795089"/>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WHERE </a:t>
            </a:r>
            <a:r>
              <a:rPr lang="en-US" sz="2000" i="1" dirty="0">
                <a:solidFill>
                  <a:srgbClr val="000000"/>
                </a:solidFill>
                <a:latin typeface="Calibri Light" panose="020F0302020204030204" pitchFamily="34" charset="0"/>
              </a:rPr>
              <a:t>col-name</a:t>
            </a:r>
            <a:r>
              <a:rPr lang="en-US" sz="2000" i="1" dirty="0">
                <a:latin typeface="Calibri Light" panose="020F0302020204030204" pitchFamily="34" charset="0"/>
              </a:rPr>
              <a:t> </a:t>
            </a:r>
            <a:r>
              <a:rPr lang="en-US" sz="2000" b="1" dirty="0">
                <a:latin typeface="Calibri Light" panose="020F0302020204030204" pitchFamily="34" charset="0"/>
              </a:rPr>
              <a:t>IN (</a:t>
            </a:r>
            <a:r>
              <a:rPr lang="en-US" sz="2000" i="1" dirty="0">
                <a:latin typeface="Calibri Light" panose="020F0302020204030204" pitchFamily="34" charset="0"/>
              </a:rPr>
              <a:t>value-1</a:t>
            </a:r>
            <a:r>
              <a:rPr lang="en-US" sz="2000" dirty="0">
                <a:latin typeface="Calibri Light" panose="020F0302020204030204" pitchFamily="34" charset="0"/>
              </a:rPr>
              <a:t>,…,</a:t>
            </a:r>
            <a:r>
              <a:rPr lang="en-US" sz="2000" i="1" dirty="0">
                <a:latin typeface="Calibri Light" panose="020F0302020204030204" pitchFamily="34" charset="0"/>
              </a:rPr>
              <a:t>value-n</a:t>
            </a:r>
            <a:r>
              <a:rPr lang="en-US" sz="2000" b="1" dirty="0">
                <a:latin typeface="Calibri Light" panose="020F0302020204030204" pitchFamily="34" charset="0"/>
              </a:rPr>
              <a:t>);</a:t>
            </a:r>
          </a:p>
          <a:p>
            <a:r>
              <a:rPr lang="en-US" sz="2000" b="1" dirty="0">
                <a:latin typeface="Calibri Light" panose="020F0302020204030204" pitchFamily="34" charset="0"/>
              </a:rPr>
              <a:t>WHERE </a:t>
            </a:r>
            <a:r>
              <a:rPr lang="en-US" sz="2000" i="1" dirty="0">
                <a:solidFill>
                  <a:srgbClr val="000000"/>
                </a:solidFill>
                <a:latin typeface="Calibri Light" panose="020F0302020204030204" pitchFamily="34" charset="0"/>
              </a:rPr>
              <a:t>col-name</a:t>
            </a:r>
            <a:r>
              <a:rPr lang="en-US" sz="2000" i="1" dirty="0">
                <a:latin typeface="Calibri Light" panose="020F0302020204030204" pitchFamily="34" charset="0"/>
              </a:rPr>
              <a:t> </a:t>
            </a:r>
            <a:r>
              <a:rPr lang="en-US" sz="2000" b="1" dirty="0">
                <a:latin typeface="Calibri Light" panose="020F0302020204030204" pitchFamily="34" charset="0"/>
              </a:rPr>
              <a:t>NOT IN (</a:t>
            </a:r>
            <a:r>
              <a:rPr lang="en-US" sz="2000" i="1" dirty="0">
                <a:latin typeface="Calibri Light" panose="020F0302020204030204" pitchFamily="34" charset="0"/>
              </a:rPr>
              <a:t>value-1</a:t>
            </a:r>
            <a:r>
              <a:rPr lang="en-US" sz="2000" dirty="0">
                <a:latin typeface="Calibri Light" panose="020F0302020204030204" pitchFamily="34" charset="0"/>
              </a:rPr>
              <a:t>,…,</a:t>
            </a:r>
            <a:r>
              <a:rPr lang="en-US" sz="2000" i="1" dirty="0">
                <a:latin typeface="Calibri Light" panose="020F0302020204030204" pitchFamily="34" charset="0"/>
              </a:rPr>
              <a:t>value-n</a:t>
            </a:r>
            <a:r>
              <a:rPr lang="en-US" sz="2000" b="1" dirty="0">
                <a:latin typeface="Calibri Light" panose="020F0302020204030204" pitchFamily="34" charset="0"/>
              </a:rPr>
              <a:t>);</a:t>
            </a:r>
          </a:p>
        </p:txBody>
      </p:sp>
      <p:sp>
        <p:nvSpPr>
          <p:cNvPr id="7" name="TextBox 6"/>
          <p:cNvSpPr txBox="1"/>
          <p:nvPr>
            <p:custDataLst>
              <p:tags r:id="rId2"/>
            </p:custDataLst>
          </p:nvPr>
        </p:nvSpPr>
        <p:spPr>
          <a:xfrm>
            <a:off x="630936" y="2246671"/>
            <a:ext cx="6934591" cy="456535"/>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where Type="SUV" or Type="Truck" or Type="Wagon";</a:t>
            </a:r>
          </a:p>
        </p:txBody>
      </p:sp>
      <p:sp>
        <p:nvSpPr>
          <p:cNvPr id="8" name="TextBox 7"/>
          <p:cNvSpPr txBox="1"/>
          <p:nvPr>
            <p:custDataLst>
              <p:tags r:id="rId3"/>
            </p:custDataLst>
          </p:nvPr>
        </p:nvSpPr>
        <p:spPr>
          <a:xfrm>
            <a:off x="630936" y="2861377"/>
            <a:ext cx="5418150" cy="456535"/>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where Type in ("SUV","Truck","Wagon");</a:t>
            </a:r>
          </a:p>
        </p:txBody>
      </p:sp>
      <p:sp>
        <p:nvSpPr>
          <p:cNvPr id="6" name="Line Callout 1 5"/>
          <p:cNvSpPr/>
          <p:nvPr/>
        </p:nvSpPr>
        <p:spPr>
          <a:xfrm flipH="1">
            <a:off x="6549929" y="859536"/>
            <a:ext cx="1828358" cy="901400"/>
          </a:xfrm>
          <a:prstGeom prst="borderCallout1">
            <a:avLst>
              <a:gd name="adj1" fmla="val 23161"/>
              <a:gd name="adj2" fmla="val 100024"/>
              <a:gd name="adj3" fmla="val 77623"/>
              <a:gd name="adj4" fmla="val 15228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V</a:t>
            </a:r>
            <a:r>
              <a:rPr lang="en-US" sz="1800" dirty="0">
                <a:solidFill>
                  <a:srgbClr val="000000"/>
                </a:solidFill>
              </a:rPr>
              <a:t>alues can be character or numeric.</a:t>
            </a:r>
          </a:p>
        </p:txBody>
      </p:sp>
      <p:sp>
        <p:nvSpPr>
          <p:cNvPr id="10" name="TextBox 9"/>
          <p:cNvSpPr txBox="1"/>
          <p:nvPr>
            <p:custDataLst>
              <p:tags r:id="rId4"/>
            </p:custDataLst>
          </p:nvPr>
        </p:nvSpPr>
        <p:spPr>
          <a:xfrm>
            <a:off x="630936" y="3473260"/>
            <a:ext cx="5418150"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where Type in ("SUV" "Truck" "Wagon");</a:t>
            </a:r>
          </a:p>
        </p:txBody>
      </p:sp>
      <p:sp>
        <p:nvSpPr>
          <p:cNvPr id="11" name="Oval Callout 10"/>
          <p:cNvSpPr/>
          <p:nvPr/>
        </p:nvSpPr>
        <p:spPr>
          <a:xfrm>
            <a:off x="6537044" y="2889562"/>
            <a:ext cx="2103120" cy="1326296"/>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600" dirty="0"/>
              <a:t>All three of these statements have the same result.</a:t>
            </a:r>
          </a:p>
        </p:txBody>
      </p:sp>
      <p:sp>
        <p:nvSpPr>
          <p:cNvPr id="12" name="Freeform 11"/>
          <p:cNvSpPr>
            <a:spLocks noChangeAspect="1" noEditPoints="1"/>
          </p:cNvSpPr>
          <p:nvPr/>
        </p:nvSpPr>
        <p:spPr bwMode="auto">
          <a:xfrm>
            <a:off x="6259142" y="411672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012603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Filtering Rows with Basic Operators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the WHERE statement and basic operators to subset rows in a procedure.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p103d02</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Special WHERE Operators</a:t>
            </a:r>
          </a:p>
        </p:txBody>
      </p:sp>
      <p:sp>
        <p:nvSpPr>
          <p:cNvPr id="4" name="TextBox 3"/>
          <p:cNvSpPr txBox="1"/>
          <p:nvPr>
            <p:custDataLst>
              <p:tags r:id="rId1"/>
            </p:custDataLst>
          </p:nvPr>
        </p:nvSpPr>
        <p:spPr>
          <a:xfrm>
            <a:off x="1554480" y="859536"/>
            <a:ext cx="3680751" cy="795089"/>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a:latin typeface="Calibri Light" panose="020F0302020204030204" pitchFamily="34" charset="0"/>
              </a:rPr>
              <a:t>WHERE </a:t>
            </a:r>
            <a:r>
              <a:rPr lang="en-US" sz="2000" i="1">
                <a:solidFill>
                  <a:srgbClr val="000000"/>
                </a:solidFill>
                <a:latin typeface="Calibri Light" panose="020F0302020204030204" pitchFamily="34" charset="0"/>
              </a:rPr>
              <a:t>col-name</a:t>
            </a:r>
            <a:r>
              <a:rPr lang="en-US" sz="2000" i="1">
                <a:latin typeface="Calibri Light" panose="020F0302020204030204" pitchFamily="34" charset="0"/>
              </a:rPr>
              <a:t> </a:t>
            </a:r>
            <a:r>
              <a:rPr lang="en-US" sz="2000" b="1" dirty="0">
                <a:latin typeface="Calibri Light" panose="020F0302020204030204" pitchFamily="34" charset="0"/>
              </a:rPr>
              <a:t>IS MISSING;</a:t>
            </a:r>
          </a:p>
          <a:p>
            <a:r>
              <a:rPr lang="en-US" sz="2000" b="1">
                <a:latin typeface="Calibri Light" panose="020F0302020204030204" pitchFamily="34" charset="0"/>
              </a:rPr>
              <a:t>WHERE </a:t>
            </a:r>
            <a:r>
              <a:rPr lang="en-US" sz="2000" i="1">
                <a:solidFill>
                  <a:srgbClr val="000000"/>
                </a:solidFill>
                <a:latin typeface="Calibri Light" panose="020F0302020204030204" pitchFamily="34" charset="0"/>
              </a:rPr>
              <a:t>col-name</a:t>
            </a:r>
            <a:r>
              <a:rPr lang="en-US" sz="2000" i="1">
                <a:latin typeface="Calibri Light" panose="020F0302020204030204" pitchFamily="34" charset="0"/>
              </a:rPr>
              <a:t> </a:t>
            </a:r>
            <a:r>
              <a:rPr lang="en-US" sz="2000" b="1" dirty="0">
                <a:latin typeface="Calibri Light" panose="020F0302020204030204" pitchFamily="34" charset="0"/>
              </a:rPr>
              <a:t>IS NOT MISSING;</a:t>
            </a:r>
          </a:p>
        </p:txBody>
      </p:sp>
      <p:sp>
        <p:nvSpPr>
          <p:cNvPr id="6" name="TextBox 5"/>
          <p:cNvSpPr txBox="1"/>
          <p:nvPr>
            <p:custDataLst>
              <p:tags r:id="rId2"/>
            </p:custDataLst>
          </p:nvPr>
        </p:nvSpPr>
        <p:spPr>
          <a:xfrm>
            <a:off x="1554480" y="2011680"/>
            <a:ext cx="3763851" cy="885884"/>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where age is missing;</a:t>
            </a:r>
          </a:p>
          <a:p>
            <a:pPr>
              <a:lnSpc>
                <a:spcPct val="85000"/>
              </a:lnSpc>
            </a:pPr>
            <a:endParaRPr lang="en-US" sz="1800" b="1" dirty="0">
              <a:solidFill>
                <a:srgbClr val="000000"/>
              </a:solidFill>
              <a:latin typeface="Courier New" panose="02070309020205020404" pitchFamily="49" charset="0"/>
            </a:endParaRPr>
          </a:p>
          <a:p>
            <a:pPr>
              <a:lnSpc>
                <a:spcPct val="85000"/>
              </a:lnSpc>
            </a:pPr>
            <a:r>
              <a:rPr lang="en-US" sz="1800" b="1" dirty="0">
                <a:solidFill>
                  <a:srgbClr val="000000"/>
                </a:solidFill>
                <a:latin typeface="Courier New" panose="02070309020205020404" pitchFamily="49" charset="0"/>
              </a:rPr>
              <a:t>where name is not missing;</a:t>
            </a:r>
            <a:endParaRPr lang="en-US" sz="1800" b="1" dirty="0">
              <a:latin typeface="Courier New" panose="02070309020205020404" pitchFamily="49" charset="0"/>
            </a:endParaRPr>
          </a:p>
        </p:txBody>
      </p:sp>
      <p:sp>
        <p:nvSpPr>
          <p:cNvPr id="9" name="Oval Callout 8"/>
          <p:cNvSpPr/>
          <p:nvPr/>
        </p:nvSpPr>
        <p:spPr>
          <a:xfrm>
            <a:off x="5722421" y="1780075"/>
            <a:ext cx="2834640" cy="1715151"/>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These operators work for both character and numeric</a:t>
            </a:r>
            <a:br>
              <a:rPr lang="en-US" sz="1800" dirty="0"/>
            </a:br>
            <a:r>
              <a:rPr lang="en-US" sz="1800" dirty="0"/>
              <a:t>missing values.</a:t>
            </a:r>
          </a:p>
        </p:txBody>
      </p:sp>
      <p:sp>
        <p:nvSpPr>
          <p:cNvPr id="10" name="Freeform 11"/>
          <p:cNvSpPr>
            <a:spLocks noChangeAspect="1" noEditPoints="1"/>
          </p:cNvSpPr>
          <p:nvPr/>
        </p:nvSpPr>
        <p:spPr bwMode="auto">
          <a:xfrm>
            <a:off x="5722421" y="3495226"/>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2816074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Special WHERE Operators</a:t>
            </a:r>
          </a:p>
        </p:txBody>
      </p:sp>
      <p:sp>
        <p:nvSpPr>
          <p:cNvPr id="4" name="TextBox 3"/>
          <p:cNvSpPr txBox="1"/>
          <p:nvPr>
            <p:custDataLst>
              <p:tags r:id="rId1"/>
            </p:custDataLst>
          </p:nvPr>
        </p:nvSpPr>
        <p:spPr>
          <a:xfrm>
            <a:off x="1120348" y="859536"/>
            <a:ext cx="5214313"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a:latin typeface="Calibri Light" panose="020F0302020204030204" pitchFamily="34" charset="0"/>
              </a:rPr>
              <a:t>WHERE </a:t>
            </a:r>
            <a:r>
              <a:rPr lang="en-US" sz="2000" i="1">
                <a:solidFill>
                  <a:srgbClr val="000000"/>
                </a:solidFill>
                <a:latin typeface="Calibri Light" panose="020F0302020204030204" pitchFamily="34" charset="0"/>
              </a:rPr>
              <a:t>col-name</a:t>
            </a:r>
            <a:r>
              <a:rPr lang="en-US" sz="2000" i="1">
                <a:latin typeface="Calibri Light" panose="020F0302020204030204" pitchFamily="34" charset="0"/>
              </a:rPr>
              <a:t> </a:t>
            </a:r>
            <a:r>
              <a:rPr lang="en-US" sz="2000" b="1" dirty="0">
                <a:latin typeface="Calibri Light" panose="020F0302020204030204" pitchFamily="34" charset="0"/>
              </a:rPr>
              <a:t>BETWEEN </a:t>
            </a:r>
            <a:r>
              <a:rPr lang="en-US" sz="2000" i="1" dirty="0">
                <a:latin typeface="Calibri Light" panose="020F0302020204030204" pitchFamily="34" charset="0"/>
              </a:rPr>
              <a:t>value-1 </a:t>
            </a:r>
            <a:r>
              <a:rPr lang="en-US" sz="2000" b="1" dirty="0">
                <a:latin typeface="Calibri Light" panose="020F0302020204030204" pitchFamily="34" charset="0"/>
              </a:rPr>
              <a:t>AND</a:t>
            </a:r>
            <a:r>
              <a:rPr lang="en-US" sz="2000" i="1" dirty="0">
                <a:latin typeface="Calibri Light" panose="020F0302020204030204" pitchFamily="34" charset="0"/>
              </a:rPr>
              <a:t> value-2</a:t>
            </a:r>
            <a:r>
              <a:rPr lang="en-US" sz="2000" b="1" dirty="0">
                <a:latin typeface="Calibri Light" panose="020F0302020204030204" pitchFamily="34" charset="0"/>
              </a:rPr>
              <a:t>;</a:t>
            </a:r>
          </a:p>
        </p:txBody>
      </p:sp>
      <p:sp>
        <p:nvSpPr>
          <p:cNvPr id="6" name="Oval Callout 5"/>
          <p:cNvSpPr/>
          <p:nvPr/>
        </p:nvSpPr>
        <p:spPr>
          <a:xfrm>
            <a:off x="5799696" y="2217237"/>
            <a:ext cx="2743200" cy="1342102"/>
          </a:xfrm>
          <a:prstGeom prst="wedgeEllipseCallout">
            <a:avLst/>
          </a:prstGeom>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For character values, the range is based on the alphabet.</a:t>
            </a:r>
          </a:p>
        </p:txBody>
      </p:sp>
      <p:sp>
        <p:nvSpPr>
          <p:cNvPr id="9" name="Freeform 11"/>
          <p:cNvSpPr>
            <a:spLocks noChangeAspect="1" noEditPoints="1"/>
          </p:cNvSpPr>
          <p:nvPr/>
        </p:nvSpPr>
        <p:spPr bwMode="auto">
          <a:xfrm>
            <a:off x="5738494" y="3489865"/>
            <a:ext cx="814102" cy="880110"/>
          </a:xfrm>
          <a:custGeom>
            <a:avLst/>
            <a:gdLst>
              <a:gd name="T0" fmla="*/ 4915 w 5328"/>
              <a:gd name="T1" fmla="*/ 4166 h 5760"/>
              <a:gd name="T2" fmla="*/ 5059 w 5328"/>
              <a:gd name="T3" fmla="*/ 3489 h 5760"/>
              <a:gd name="T4" fmla="*/ 382 w 5328"/>
              <a:gd name="T5" fmla="*/ 3489 h 5760"/>
              <a:gd name="T6" fmla="*/ 527 w 5328"/>
              <a:gd name="T7" fmla="*/ 4166 h 5760"/>
              <a:gd name="T8" fmla="*/ 3275 w 5328"/>
              <a:gd name="T9" fmla="*/ 3034 h 5760"/>
              <a:gd name="T10" fmla="*/ 3390 w 5328"/>
              <a:gd name="T11" fmla="*/ 3414 h 5760"/>
              <a:gd name="T12" fmla="*/ 3083 w 5328"/>
              <a:gd name="T13" fmla="*/ 3161 h 5760"/>
              <a:gd name="T14" fmla="*/ 2474 w 5328"/>
              <a:gd name="T15" fmla="*/ 3161 h 5760"/>
              <a:gd name="T16" fmla="*/ 2167 w 5328"/>
              <a:gd name="T17" fmla="*/ 3414 h 5760"/>
              <a:gd name="T18" fmla="*/ 2282 w 5328"/>
              <a:gd name="T19" fmla="*/ 3034 h 5760"/>
              <a:gd name="T20" fmla="*/ 1192 w 5328"/>
              <a:gd name="T21" fmla="*/ 4746 h 5760"/>
              <a:gd name="T22" fmla="*/ 2462 w 5328"/>
              <a:gd name="T23" fmla="*/ 5592 h 5760"/>
              <a:gd name="T24" fmla="*/ 4027 w 5328"/>
              <a:gd name="T25" fmla="*/ 5048 h 5760"/>
              <a:gd name="T26" fmla="*/ 4370 w 5328"/>
              <a:gd name="T27" fmla="*/ 2676 h 5760"/>
              <a:gd name="T28" fmla="*/ 2277 w 5328"/>
              <a:gd name="T29" fmla="*/ 2671 h 5760"/>
              <a:gd name="T30" fmla="*/ 1125 w 5328"/>
              <a:gd name="T31" fmla="*/ 2494 h 5760"/>
              <a:gd name="T32" fmla="*/ 1924 w 5328"/>
              <a:gd name="T33" fmla="*/ 590 h 5760"/>
              <a:gd name="T34" fmla="*/ 1591 w 5328"/>
              <a:gd name="T35" fmla="*/ 604 h 5760"/>
              <a:gd name="T36" fmla="*/ 1085 w 5328"/>
              <a:gd name="T37" fmla="*/ 1084 h 5760"/>
              <a:gd name="T38" fmla="*/ 845 w 5328"/>
              <a:gd name="T39" fmla="*/ 1368 h 5760"/>
              <a:gd name="T40" fmla="*/ 508 w 5328"/>
              <a:gd name="T41" fmla="*/ 1985 h 5760"/>
              <a:gd name="T42" fmla="*/ 346 w 5328"/>
              <a:gd name="T43" fmla="*/ 2243 h 5760"/>
              <a:gd name="T44" fmla="*/ 389 w 5328"/>
              <a:gd name="T45" fmla="*/ 3021 h 5760"/>
              <a:gd name="T46" fmla="*/ 871 w 5328"/>
              <a:gd name="T47" fmla="*/ 2744 h 5760"/>
              <a:gd name="T48" fmla="*/ 1122 w 5328"/>
              <a:gd name="T49" fmla="*/ 2323 h 5760"/>
              <a:gd name="T50" fmla="*/ 2015 w 5328"/>
              <a:gd name="T51" fmla="*/ 2486 h 5760"/>
              <a:gd name="T52" fmla="*/ 4311 w 5328"/>
              <a:gd name="T53" fmla="*/ 2348 h 5760"/>
              <a:gd name="T54" fmla="*/ 4569 w 5328"/>
              <a:gd name="T55" fmla="*/ 2945 h 5760"/>
              <a:gd name="T56" fmla="*/ 4806 w 5328"/>
              <a:gd name="T57" fmla="*/ 2487 h 5760"/>
              <a:gd name="T58" fmla="*/ 4864 w 5328"/>
              <a:gd name="T59" fmla="*/ 2009 h 5760"/>
              <a:gd name="T60" fmla="*/ 4587 w 5328"/>
              <a:gd name="T61" fmla="*/ 1538 h 5760"/>
              <a:gd name="T62" fmla="*/ 4435 w 5328"/>
              <a:gd name="T63" fmla="*/ 1117 h 5760"/>
              <a:gd name="T64" fmla="*/ 3823 w 5328"/>
              <a:gd name="T65" fmla="*/ 894 h 5760"/>
              <a:gd name="T66" fmla="*/ 3646 w 5328"/>
              <a:gd name="T67" fmla="*/ 541 h 5760"/>
              <a:gd name="T68" fmla="*/ 2807 w 5328"/>
              <a:gd name="T69" fmla="*/ 560 h 5760"/>
              <a:gd name="T70" fmla="*/ 2971 w 5328"/>
              <a:gd name="T71" fmla="*/ 0 h 5760"/>
              <a:gd name="T72" fmla="*/ 2964 w 5328"/>
              <a:gd name="T73" fmla="*/ 187 h 5760"/>
              <a:gd name="T74" fmla="*/ 3502 w 5328"/>
              <a:gd name="T75" fmla="*/ 372 h 5760"/>
              <a:gd name="T76" fmla="*/ 4241 w 5328"/>
              <a:gd name="T77" fmla="*/ 588 h 5760"/>
              <a:gd name="T78" fmla="*/ 4018 w 5328"/>
              <a:gd name="T79" fmla="*/ 785 h 5760"/>
              <a:gd name="T80" fmla="*/ 5113 w 5328"/>
              <a:gd name="T81" fmla="*/ 1288 h 5760"/>
              <a:gd name="T82" fmla="*/ 5012 w 5328"/>
              <a:gd name="T83" fmla="*/ 1428 h 5760"/>
              <a:gd name="T84" fmla="*/ 4960 w 5328"/>
              <a:gd name="T85" fmla="*/ 1845 h 5760"/>
              <a:gd name="T86" fmla="*/ 5302 w 5328"/>
              <a:gd name="T87" fmla="*/ 2777 h 5760"/>
              <a:gd name="T88" fmla="*/ 5089 w 5328"/>
              <a:gd name="T89" fmla="*/ 2700 h 5760"/>
              <a:gd name="T90" fmla="*/ 4714 w 5328"/>
              <a:gd name="T91" fmla="*/ 3035 h 5760"/>
              <a:gd name="T92" fmla="*/ 5307 w 5328"/>
              <a:gd name="T93" fmla="*/ 3615 h 5760"/>
              <a:gd name="T94" fmla="*/ 4813 w 5328"/>
              <a:gd name="T95" fmla="*/ 4364 h 5760"/>
              <a:gd name="T96" fmla="*/ 3997 w 5328"/>
              <a:gd name="T97" fmla="*/ 5310 h 5760"/>
              <a:gd name="T98" fmla="*/ 2313 w 5328"/>
              <a:gd name="T99" fmla="*/ 5737 h 5760"/>
              <a:gd name="T100" fmla="*/ 1005 w 5328"/>
              <a:gd name="T101" fmla="*/ 4727 h 5760"/>
              <a:gd name="T102" fmla="*/ 238 w 5328"/>
              <a:gd name="T103" fmla="*/ 4137 h 5760"/>
              <a:gd name="T104" fmla="*/ 311 w 5328"/>
              <a:gd name="T105" fmla="*/ 3288 h 5760"/>
              <a:gd name="T106" fmla="*/ 35 w 5328"/>
              <a:gd name="T107" fmla="*/ 2311 h 5760"/>
              <a:gd name="T108" fmla="*/ 136 w 5328"/>
              <a:gd name="T109" fmla="*/ 1890 h 5760"/>
              <a:gd name="T110" fmla="*/ 346 w 5328"/>
              <a:gd name="T111" fmla="*/ 1939 h 5760"/>
              <a:gd name="T112" fmla="*/ 529 w 5328"/>
              <a:gd name="T113" fmla="*/ 869 h 5760"/>
              <a:gd name="T114" fmla="*/ 1185 w 5328"/>
              <a:gd name="T115" fmla="*/ 614 h 5760"/>
              <a:gd name="T116" fmla="*/ 1710 w 5328"/>
              <a:gd name="T117" fmla="*/ 171 h 5760"/>
              <a:gd name="T118" fmla="*/ 1729 w 5328"/>
              <a:gd name="T119" fmla="*/ 515 h 5760"/>
              <a:gd name="T120" fmla="*/ 2750 w 5328"/>
              <a:gd name="T121" fmla="*/ 54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5328" h="5760">
                <a:moveTo>
                  <a:pt x="4733" y="3339"/>
                </a:moveTo>
                <a:lnTo>
                  <a:pt x="4676" y="3343"/>
                </a:lnTo>
                <a:lnTo>
                  <a:pt x="4622" y="3355"/>
                </a:lnTo>
                <a:lnTo>
                  <a:pt x="4569" y="3372"/>
                </a:lnTo>
                <a:lnTo>
                  <a:pt x="4569" y="4023"/>
                </a:lnTo>
                <a:lnTo>
                  <a:pt x="4566" y="4097"/>
                </a:lnTo>
                <a:lnTo>
                  <a:pt x="4560" y="4170"/>
                </a:lnTo>
                <a:lnTo>
                  <a:pt x="4616" y="4189"/>
                </a:lnTo>
                <a:lnTo>
                  <a:pt x="4674" y="4201"/>
                </a:lnTo>
                <a:lnTo>
                  <a:pt x="4733" y="4207"/>
                </a:lnTo>
                <a:lnTo>
                  <a:pt x="4796" y="4201"/>
                </a:lnTo>
                <a:lnTo>
                  <a:pt x="4857" y="4187"/>
                </a:lnTo>
                <a:lnTo>
                  <a:pt x="4915" y="4166"/>
                </a:lnTo>
                <a:lnTo>
                  <a:pt x="4969" y="4137"/>
                </a:lnTo>
                <a:lnTo>
                  <a:pt x="5016" y="4100"/>
                </a:lnTo>
                <a:lnTo>
                  <a:pt x="5059" y="4056"/>
                </a:lnTo>
                <a:lnTo>
                  <a:pt x="5096" y="4009"/>
                </a:lnTo>
                <a:lnTo>
                  <a:pt x="5126" y="3955"/>
                </a:lnTo>
                <a:lnTo>
                  <a:pt x="5147" y="3898"/>
                </a:lnTo>
                <a:lnTo>
                  <a:pt x="5161" y="3837"/>
                </a:lnTo>
                <a:lnTo>
                  <a:pt x="5166" y="3772"/>
                </a:lnTo>
                <a:lnTo>
                  <a:pt x="5161" y="3709"/>
                </a:lnTo>
                <a:lnTo>
                  <a:pt x="5147" y="3648"/>
                </a:lnTo>
                <a:lnTo>
                  <a:pt x="5126" y="3590"/>
                </a:lnTo>
                <a:lnTo>
                  <a:pt x="5096" y="3536"/>
                </a:lnTo>
                <a:lnTo>
                  <a:pt x="5059" y="3489"/>
                </a:lnTo>
                <a:lnTo>
                  <a:pt x="5016" y="3446"/>
                </a:lnTo>
                <a:lnTo>
                  <a:pt x="4969" y="3409"/>
                </a:lnTo>
                <a:lnTo>
                  <a:pt x="4915" y="3379"/>
                </a:lnTo>
                <a:lnTo>
                  <a:pt x="4857" y="3358"/>
                </a:lnTo>
                <a:lnTo>
                  <a:pt x="4796" y="3344"/>
                </a:lnTo>
                <a:lnTo>
                  <a:pt x="4733" y="3339"/>
                </a:lnTo>
                <a:close/>
                <a:moveTo>
                  <a:pt x="709" y="3339"/>
                </a:moveTo>
                <a:lnTo>
                  <a:pt x="646" y="3344"/>
                </a:lnTo>
                <a:lnTo>
                  <a:pt x="585" y="3358"/>
                </a:lnTo>
                <a:lnTo>
                  <a:pt x="527" y="3379"/>
                </a:lnTo>
                <a:lnTo>
                  <a:pt x="473" y="3409"/>
                </a:lnTo>
                <a:lnTo>
                  <a:pt x="426" y="3446"/>
                </a:lnTo>
                <a:lnTo>
                  <a:pt x="382" y="3489"/>
                </a:lnTo>
                <a:lnTo>
                  <a:pt x="346" y="3536"/>
                </a:lnTo>
                <a:lnTo>
                  <a:pt x="316" y="3590"/>
                </a:lnTo>
                <a:lnTo>
                  <a:pt x="295" y="3648"/>
                </a:lnTo>
                <a:lnTo>
                  <a:pt x="281" y="3709"/>
                </a:lnTo>
                <a:lnTo>
                  <a:pt x="276" y="3772"/>
                </a:lnTo>
                <a:lnTo>
                  <a:pt x="281" y="3837"/>
                </a:lnTo>
                <a:lnTo>
                  <a:pt x="295" y="3898"/>
                </a:lnTo>
                <a:lnTo>
                  <a:pt x="316" y="3955"/>
                </a:lnTo>
                <a:lnTo>
                  <a:pt x="346" y="4009"/>
                </a:lnTo>
                <a:lnTo>
                  <a:pt x="382" y="4056"/>
                </a:lnTo>
                <a:lnTo>
                  <a:pt x="426" y="4100"/>
                </a:lnTo>
                <a:lnTo>
                  <a:pt x="473" y="4137"/>
                </a:lnTo>
                <a:lnTo>
                  <a:pt x="527" y="4166"/>
                </a:lnTo>
                <a:lnTo>
                  <a:pt x="585" y="4187"/>
                </a:lnTo>
                <a:lnTo>
                  <a:pt x="646" y="4201"/>
                </a:lnTo>
                <a:lnTo>
                  <a:pt x="709" y="4207"/>
                </a:lnTo>
                <a:lnTo>
                  <a:pt x="761" y="4203"/>
                </a:lnTo>
                <a:lnTo>
                  <a:pt x="813" y="4194"/>
                </a:lnTo>
                <a:lnTo>
                  <a:pt x="862" y="4179"/>
                </a:lnTo>
                <a:lnTo>
                  <a:pt x="857" y="4100"/>
                </a:lnTo>
                <a:lnTo>
                  <a:pt x="853" y="4022"/>
                </a:lnTo>
                <a:lnTo>
                  <a:pt x="853" y="3365"/>
                </a:lnTo>
                <a:lnTo>
                  <a:pt x="806" y="3351"/>
                </a:lnTo>
                <a:lnTo>
                  <a:pt x="759" y="3343"/>
                </a:lnTo>
                <a:lnTo>
                  <a:pt x="709" y="3339"/>
                </a:lnTo>
                <a:close/>
                <a:moveTo>
                  <a:pt x="3275" y="3034"/>
                </a:moveTo>
                <a:lnTo>
                  <a:pt x="3317" y="3039"/>
                </a:lnTo>
                <a:lnTo>
                  <a:pt x="3355" y="3051"/>
                </a:lnTo>
                <a:lnTo>
                  <a:pt x="3390" y="3069"/>
                </a:lnTo>
                <a:lnTo>
                  <a:pt x="3421" y="3095"/>
                </a:lnTo>
                <a:lnTo>
                  <a:pt x="3446" y="3126"/>
                </a:lnTo>
                <a:lnTo>
                  <a:pt x="3465" y="3161"/>
                </a:lnTo>
                <a:lnTo>
                  <a:pt x="3477" y="3199"/>
                </a:lnTo>
                <a:lnTo>
                  <a:pt x="3482" y="3241"/>
                </a:lnTo>
                <a:lnTo>
                  <a:pt x="3477" y="3283"/>
                </a:lnTo>
                <a:lnTo>
                  <a:pt x="3465" y="3322"/>
                </a:lnTo>
                <a:lnTo>
                  <a:pt x="3446" y="3357"/>
                </a:lnTo>
                <a:lnTo>
                  <a:pt x="3421" y="3388"/>
                </a:lnTo>
                <a:lnTo>
                  <a:pt x="3390" y="3414"/>
                </a:lnTo>
                <a:lnTo>
                  <a:pt x="3355" y="3433"/>
                </a:lnTo>
                <a:lnTo>
                  <a:pt x="3317" y="3446"/>
                </a:lnTo>
                <a:lnTo>
                  <a:pt x="3275" y="3449"/>
                </a:lnTo>
                <a:lnTo>
                  <a:pt x="3233" y="3446"/>
                </a:lnTo>
                <a:lnTo>
                  <a:pt x="3193" y="3433"/>
                </a:lnTo>
                <a:lnTo>
                  <a:pt x="3158" y="3414"/>
                </a:lnTo>
                <a:lnTo>
                  <a:pt x="3128" y="3388"/>
                </a:lnTo>
                <a:lnTo>
                  <a:pt x="3102" y="3357"/>
                </a:lnTo>
                <a:lnTo>
                  <a:pt x="3083" y="3322"/>
                </a:lnTo>
                <a:lnTo>
                  <a:pt x="3071" y="3283"/>
                </a:lnTo>
                <a:lnTo>
                  <a:pt x="3067" y="3241"/>
                </a:lnTo>
                <a:lnTo>
                  <a:pt x="3071" y="3199"/>
                </a:lnTo>
                <a:lnTo>
                  <a:pt x="3083" y="3161"/>
                </a:lnTo>
                <a:lnTo>
                  <a:pt x="3102" y="3126"/>
                </a:lnTo>
                <a:lnTo>
                  <a:pt x="3128" y="3095"/>
                </a:lnTo>
                <a:lnTo>
                  <a:pt x="3158" y="3069"/>
                </a:lnTo>
                <a:lnTo>
                  <a:pt x="3193" y="3051"/>
                </a:lnTo>
                <a:lnTo>
                  <a:pt x="3233" y="3039"/>
                </a:lnTo>
                <a:lnTo>
                  <a:pt x="3275" y="3034"/>
                </a:lnTo>
                <a:close/>
                <a:moveTo>
                  <a:pt x="2282" y="3034"/>
                </a:moveTo>
                <a:lnTo>
                  <a:pt x="2324" y="3039"/>
                </a:lnTo>
                <a:lnTo>
                  <a:pt x="2364" y="3051"/>
                </a:lnTo>
                <a:lnTo>
                  <a:pt x="2399" y="3069"/>
                </a:lnTo>
                <a:lnTo>
                  <a:pt x="2429" y="3095"/>
                </a:lnTo>
                <a:lnTo>
                  <a:pt x="2455" y="3126"/>
                </a:lnTo>
                <a:lnTo>
                  <a:pt x="2474" y="3161"/>
                </a:lnTo>
                <a:lnTo>
                  <a:pt x="2486" y="3199"/>
                </a:lnTo>
                <a:lnTo>
                  <a:pt x="2490" y="3241"/>
                </a:lnTo>
                <a:lnTo>
                  <a:pt x="2486" y="3283"/>
                </a:lnTo>
                <a:lnTo>
                  <a:pt x="2474" y="3322"/>
                </a:lnTo>
                <a:lnTo>
                  <a:pt x="2455" y="3357"/>
                </a:lnTo>
                <a:lnTo>
                  <a:pt x="2429" y="3388"/>
                </a:lnTo>
                <a:lnTo>
                  <a:pt x="2399" y="3414"/>
                </a:lnTo>
                <a:lnTo>
                  <a:pt x="2364" y="3433"/>
                </a:lnTo>
                <a:lnTo>
                  <a:pt x="2324" y="3446"/>
                </a:lnTo>
                <a:lnTo>
                  <a:pt x="2282" y="3449"/>
                </a:lnTo>
                <a:lnTo>
                  <a:pt x="2240" y="3446"/>
                </a:lnTo>
                <a:lnTo>
                  <a:pt x="2202" y="3433"/>
                </a:lnTo>
                <a:lnTo>
                  <a:pt x="2167" y="3414"/>
                </a:lnTo>
                <a:lnTo>
                  <a:pt x="2136" y="3388"/>
                </a:lnTo>
                <a:lnTo>
                  <a:pt x="2111" y="3357"/>
                </a:lnTo>
                <a:lnTo>
                  <a:pt x="2092" y="3322"/>
                </a:lnTo>
                <a:lnTo>
                  <a:pt x="2080" y="3283"/>
                </a:lnTo>
                <a:lnTo>
                  <a:pt x="2074" y="3241"/>
                </a:lnTo>
                <a:lnTo>
                  <a:pt x="2080" y="3199"/>
                </a:lnTo>
                <a:lnTo>
                  <a:pt x="2092" y="3161"/>
                </a:lnTo>
                <a:lnTo>
                  <a:pt x="2111" y="3126"/>
                </a:lnTo>
                <a:lnTo>
                  <a:pt x="2136" y="3095"/>
                </a:lnTo>
                <a:lnTo>
                  <a:pt x="2167" y="3069"/>
                </a:lnTo>
                <a:lnTo>
                  <a:pt x="2202" y="3051"/>
                </a:lnTo>
                <a:lnTo>
                  <a:pt x="2240" y="3039"/>
                </a:lnTo>
                <a:lnTo>
                  <a:pt x="2282" y="3034"/>
                </a:lnTo>
                <a:close/>
                <a:moveTo>
                  <a:pt x="1125" y="2494"/>
                </a:moveTo>
                <a:lnTo>
                  <a:pt x="1087" y="2578"/>
                </a:lnTo>
                <a:lnTo>
                  <a:pt x="1056" y="2664"/>
                </a:lnTo>
                <a:lnTo>
                  <a:pt x="1035" y="2751"/>
                </a:lnTo>
                <a:lnTo>
                  <a:pt x="1021" y="2842"/>
                </a:lnTo>
                <a:lnTo>
                  <a:pt x="1016" y="2932"/>
                </a:lnTo>
                <a:lnTo>
                  <a:pt x="1016" y="4022"/>
                </a:lnTo>
                <a:lnTo>
                  <a:pt x="1021" y="4151"/>
                </a:lnTo>
                <a:lnTo>
                  <a:pt x="1037" y="4276"/>
                </a:lnTo>
                <a:lnTo>
                  <a:pt x="1063" y="4400"/>
                </a:lnTo>
                <a:lnTo>
                  <a:pt x="1098" y="4519"/>
                </a:lnTo>
                <a:lnTo>
                  <a:pt x="1141" y="4634"/>
                </a:lnTo>
                <a:lnTo>
                  <a:pt x="1192" y="4746"/>
                </a:lnTo>
                <a:lnTo>
                  <a:pt x="1253" y="4851"/>
                </a:lnTo>
                <a:lnTo>
                  <a:pt x="1321" y="4952"/>
                </a:lnTo>
                <a:lnTo>
                  <a:pt x="1396" y="5046"/>
                </a:lnTo>
                <a:lnTo>
                  <a:pt x="1478" y="5135"/>
                </a:lnTo>
                <a:lnTo>
                  <a:pt x="1567" y="5217"/>
                </a:lnTo>
                <a:lnTo>
                  <a:pt x="1661" y="5292"/>
                </a:lnTo>
                <a:lnTo>
                  <a:pt x="1762" y="5360"/>
                </a:lnTo>
                <a:lnTo>
                  <a:pt x="1869" y="5421"/>
                </a:lnTo>
                <a:lnTo>
                  <a:pt x="1979" y="5474"/>
                </a:lnTo>
                <a:lnTo>
                  <a:pt x="2094" y="5517"/>
                </a:lnTo>
                <a:lnTo>
                  <a:pt x="2214" y="5552"/>
                </a:lnTo>
                <a:lnTo>
                  <a:pt x="2336" y="5577"/>
                </a:lnTo>
                <a:lnTo>
                  <a:pt x="2462" y="5592"/>
                </a:lnTo>
                <a:lnTo>
                  <a:pt x="2591" y="5598"/>
                </a:lnTo>
                <a:lnTo>
                  <a:pt x="2833" y="5598"/>
                </a:lnTo>
                <a:lnTo>
                  <a:pt x="2962" y="5592"/>
                </a:lnTo>
                <a:lnTo>
                  <a:pt x="3088" y="5577"/>
                </a:lnTo>
                <a:lnTo>
                  <a:pt x="3210" y="5552"/>
                </a:lnTo>
                <a:lnTo>
                  <a:pt x="3331" y="5517"/>
                </a:lnTo>
                <a:lnTo>
                  <a:pt x="3444" y="5474"/>
                </a:lnTo>
                <a:lnTo>
                  <a:pt x="3556" y="5421"/>
                </a:lnTo>
                <a:lnTo>
                  <a:pt x="3660" y="5362"/>
                </a:lnTo>
                <a:lnTo>
                  <a:pt x="3761" y="5294"/>
                </a:lnTo>
                <a:lnTo>
                  <a:pt x="3856" y="5219"/>
                </a:lnTo>
                <a:lnTo>
                  <a:pt x="3945" y="5135"/>
                </a:lnTo>
                <a:lnTo>
                  <a:pt x="4027" y="5048"/>
                </a:lnTo>
                <a:lnTo>
                  <a:pt x="4102" y="4952"/>
                </a:lnTo>
                <a:lnTo>
                  <a:pt x="4170" y="4852"/>
                </a:lnTo>
                <a:lnTo>
                  <a:pt x="4231" y="4746"/>
                </a:lnTo>
                <a:lnTo>
                  <a:pt x="4283" y="4636"/>
                </a:lnTo>
                <a:lnTo>
                  <a:pt x="4327" y="4521"/>
                </a:lnTo>
                <a:lnTo>
                  <a:pt x="4360" y="4402"/>
                </a:lnTo>
                <a:lnTo>
                  <a:pt x="4386" y="4278"/>
                </a:lnTo>
                <a:lnTo>
                  <a:pt x="4402" y="4152"/>
                </a:lnTo>
                <a:lnTo>
                  <a:pt x="4407" y="4023"/>
                </a:lnTo>
                <a:lnTo>
                  <a:pt x="4407" y="2932"/>
                </a:lnTo>
                <a:lnTo>
                  <a:pt x="4402" y="2845"/>
                </a:lnTo>
                <a:lnTo>
                  <a:pt x="4389" y="2760"/>
                </a:lnTo>
                <a:lnTo>
                  <a:pt x="4370" y="2676"/>
                </a:lnTo>
                <a:lnTo>
                  <a:pt x="4342" y="2594"/>
                </a:lnTo>
                <a:lnTo>
                  <a:pt x="4306" y="2515"/>
                </a:lnTo>
                <a:lnTo>
                  <a:pt x="4084" y="2554"/>
                </a:lnTo>
                <a:lnTo>
                  <a:pt x="3870" y="2587"/>
                </a:lnTo>
                <a:lnTo>
                  <a:pt x="3662" y="2613"/>
                </a:lnTo>
                <a:lnTo>
                  <a:pt x="3461" y="2636"/>
                </a:lnTo>
                <a:lnTo>
                  <a:pt x="3270" y="2653"/>
                </a:lnTo>
                <a:lnTo>
                  <a:pt x="3085" y="2665"/>
                </a:lnTo>
                <a:lnTo>
                  <a:pt x="2907" y="2672"/>
                </a:lnTo>
                <a:lnTo>
                  <a:pt x="2737" y="2678"/>
                </a:lnTo>
                <a:lnTo>
                  <a:pt x="2577" y="2678"/>
                </a:lnTo>
                <a:lnTo>
                  <a:pt x="2423" y="2676"/>
                </a:lnTo>
                <a:lnTo>
                  <a:pt x="2277" y="2671"/>
                </a:lnTo>
                <a:lnTo>
                  <a:pt x="2139" y="2662"/>
                </a:lnTo>
                <a:lnTo>
                  <a:pt x="2010" y="2651"/>
                </a:lnTo>
                <a:lnTo>
                  <a:pt x="1888" y="2639"/>
                </a:lnTo>
                <a:lnTo>
                  <a:pt x="1774" y="2627"/>
                </a:lnTo>
                <a:lnTo>
                  <a:pt x="1670" y="2611"/>
                </a:lnTo>
                <a:lnTo>
                  <a:pt x="1572" y="2595"/>
                </a:lnTo>
                <a:lnTo>
                  <a:pt x="1483" y="2580"/>
                </a:lnTo>
                <a:lnTo>
                  <a:pt x="1403" y="2564"/>
                </a:lnTo>
                <a:lnTo>
                  <a:pt x="1331" y="2548"/>
                </a:lnTo>
                <a:lnTo>
                  <a:pt x="1267" y="2534"/>
                </a:lnTo>
                <a:lnTo>
                  <a:pt x="1211" y="2519"/>
                </a:lnTo>
                <a:lnTo>
                  <a:pt x="1164" y="2506"/>
                </a:lnTo>
                <a:lnTo>
                  <a:pt x="1125" y="2494"/>
                </a:lnTo>
                <a:close/>
                <a:moveTo>
                  <a:pt x="2755" y="222"/>
                </a:moveTo>
                <a:lnTo>
                  <a:pt x="2675" y="248"/>
                </a:lnTo>
                <a:lnTo>
                  <a:pt x="2596" y="278"/>
                </a:lnTo>
                <a:lnTo>
                  <a:pt x="2518" y="307"/>
                </a:lnTo>
                <a:lnTo>
                  <a:pt x="2439" y="339"/>
                </a:lnTo>
                <a:lnTo>
                  <a:pt x="2364" y="372"/>
                </a:lnTo>
                <a:lnTo>
                  <a:pt x="2291" y="405"/>
                </a:lnTo>
                <a:lnTo>
                  <a:pt x="2221" y="438"/>
                </a:lnTo>
                <a:lnTo>
                  <a:pt x="2153" y="471"/>
                </a:lnTo>
                <a:lnTo>
                  <a:pt x="2090" y="503"/>
                </a:lnTo>
                <a:lnTo>
                  <a:pt x="2031" y="534"/>
                </a:lnTo>
                <a:lnTo>
                  <a:pt x="1975" y="564"/>
                </a:lnTo>
                <a:lnTo>
                  <a:pt x="1924" y="590"/>
                </a:lnTo>
                <a:lnTo>
                  <a:pt x="1879" y="616"/>
                </a:lnTo>
                <a:lnTo>
                  <a:pt x="1839" y="639"/>
                </a:lnTo>
                <a:lnTo>
                  <a:pt x="1806" y="658"/>
                </a:lnTo>
                <a:lnTo>
                  <a:pt x="1780" y="674"/>
                </a:lnTo>
                <a:lnTo>
                  <a:pt x="1759" y="686"/>
                </a:lnTo>
                <a:lnTo>
                  <a:pt x="1747" y="693"/>
                </a:lnTo>
                <a:lnTo>
                  <a:pt x="1741" y="696"/>
                </a:lnTo>
                <a:lnTo>
                  <a:pt x="1717" y="707"/>
                </a:lnTo>
                <a:lnTo>
                  <a:pt x="1692" y="709"/>
                </a:lnTo>
                <a:lnTo>
                  <a:pt x="1668" y="703"/>
                </a:lnTo>
                <a:lnTo>
                  <a:pt x="1647" y="689"/>
                </a:lnTo>
                <a:lnTo>
                  <a:pt x="1630" y="670"/>
                </a:lnTo>
                <a:lnTo>
                  <a:pt x="1591" y="604"/>
                </a:lnTo>
                <a:lnTo>
                  <a:pt x="1563" y="541"/>
                </a:lnTo>
                <a:lnTo>
                  <a:pt x="1544" y="482"/>
                </a:lnTo>
                <a:lnTo>
                  <a:pt x="1530" y="428"/>
                </a:lnTo>
                <a:lnTo>
                  <a:pt x="1474" y="494"/>
                </a:lnTo>
                <a:lnTo>
                  <a:pt x="1422" y="564"/>
                </a:lnTo>
                <a:lnTo>
                  <a:pt x="1371" y="634"/>
                </a:lnTo>
                <a:lnTo>
                  <a:pt x="1323" y="702"/>
                </a:lnTo>
                <a:lnTo>
                  <a:pt x="1276" y="771"/>
                </a:lnTo>
                <a:lnTo>
                  <a:pt x="1232" y="838"/>
                </a:lnTo>
                <a:lnTo>
                  <a:pt x="1192" y="904"/>
                </a:lnTo>
                <a:lnTo>
                  <a:pt x="1153" y="967"/>
                </a:lnTo>
                <a:lnTo>
                  <a:pt x="1118" y="1028"/>
                </a:lnTo>
                <a:lnTo>
                  <a:pt x="1085" y="1084"/>
                </a:lnTo>
                <a:lnTo>
                  <a:pt x="1057" y="1136"/>
                </a:lnTo>
                <a:lnTo>
                  <a:pt x="1031" y="1183"/>
                </a:lnTo>
                <a:lnTo>
                  <a:pt x="1009" y="1225"/>
                </a:lnTo>
                <a:lnTo>
                  <a:pt x="991" y="1262"/>
                </a:lnTo>
                <a:lnTo>
                  <a:pt x="975" y="1290"/>
                </a:lnTo>
                <a:lnTo>
                  <a:pt x="965" y="1313"/>
                </a:lnTo>
                <a:lnTo>
                  <a:pt x="958" y="1327"/>
                </a:lnTo>
                <a:lnTo>
                  <a:pt x="956" y="1332"/>
                </a:lnTo>
                <a:lnTo>
                  <a:pt x="941" y="1353"/>
                </a:lnTo>
                <a:lnTo>
                  <a:pt x="921" y="1368"/>
                </a:lnTo>
                <a:lnTo>
                  <a:pt x="895" y="1377"/>
                </a:lnTo>
                <a:lnTo>
                  <a:pt x="869" y="1377"/>
                </a:lnTo>
                <a:lnTo>
                  <a:pt x="845" y="1368"/>
                </a:lnTo>
                <a:lnTo>
                  <a:pt x="824" y="1353"/>
                </a:lnTo>
                <a:lnTo>
                  <a:pt x="588" y="1108"/>
                </a:lnTo>
                <a:lnTo>
                  <a:pt x="569" y="1194"/>
                </a:lnTo>
                <a:lnTo>
                  <a:pt x="553" y="1281"/>
                </a:lnTo>
                <a:lnTo>
                  <a:pt x="539" y="1370"/>
                </a:lnTo>
                <a:lnTo>
                  <a:pt x="531" y="1457"/>
                </a:lnTo>
                <a:lnTo>
                  <a:pt x="522" y="1543"/>
                </a:lnTo>
                <a:lnTo>
                  <a:pt x="517" y="1627"/>
                </a:lnTo>
                <a:lnTo>
                  <a:pt x="511" y="1707"/>
                </a:lnTo>
                <a:lnTo>
                  <a:pt x="510" y="1784"/>
                </a:lnTo>
                <a:lnTo>
                  <a:pt x="508" y="1857"/>
                </a:lnTo>
                <a:lnTo>
                  <a:pt x="508" y="1923"/>
                </a:lnTo>
                <a:lnTo>
                  <a:pt x="508" y="1985"/>
                </a:lnTo>
                <a:lnTo>
                  <a:pt x="510" y="2039"/>
                </a:lnTo>
                <a:lnTo>
                  <a:pt x="511" y="2084"/>
                </a:lnTo>
                <a:lnTo>
                  <a:pt x="513" y="2122"/>
                </a:lnTo>
                <a:lnTo>
                  <a:pt x="515" y="2150"/>
                </a:lnTo>
                <a:lnTo>
                  <a:pt x="517" y="2168"/>
                </a:lnTo>
                <a:lnTo>
                  <a:pt x="517" y="2175"/>
                </a:lnTo>
                <a:lnTo>
                  <a:pt x="515" y="2199"/>
                </a:lnTo>
                <a:lnTo>
                  <a:pt x="506" y="2224"/>
                </a:lnTo>
                <a:lnTo>
                  <a:pt x="490" y="2243"/>
                </a:lnTo>
                <a:lnTo>
                  <a:pt x="468" y="2255"/>
                </a:lnTo>
                <a:lnTo>
                  <a:pt x="445" y="2262"/>
                </a:lnTo>
                <a:lnTo>
                  <a:pt x="419" y="2262"/>
                </a:lnTo>
                <a:lnTo>
                  <a:pt x="346" y="2243"/>
                </a:lnTo>
                <a:lnTo>
                  <a:pt x="283" y="2222"/>
                </a:lnTo>
                <a:lnTo>
                  <a:pt x="227" y="2199"/>
                </a:lnTo>
                <a:lnTo>
                  <a:pt x="178" y="2173"/>
                </a:lnTo>
                <a:lnTo>
                  <a:pt x="190" y="2262"/>
                </a:lnTo>
                <a:lnTo>
                  <a:pt x="208" y="2353"/>
                </a:lnTo>
                <a:lnTo>
                  <a:pt x="225" y="2444"/>
                </a:lnTo>
                <a:lnTo>
                  <a:pt x="246" y="2534"/>
                </a:lnTo>
                <a:lnTo>
                  <a:pt x="269" y="2623"/>
                </a:lnTo>
                <a:lnTo>
                  <a:pt x="293" y="2711"/>
                </a:lnTo>
                <a:lnTo>
                  <a:pt x="318" y="2794"/>
                </a:lnTo>
                <a:lnTo>
                  <a:pt x="340" y="2875"/>
                </a:lnTo>
                <a:lnTo>
                  <a:pt x="365" y="2952"/>
                </a:lnTo>
                <a:lnTo>
                  <a:pt x="389" y="3021"/>
                </a:lnTo>
                <a:lnTo>
                  <a:pt x="410" y="3084"/>
                </a:lnTo>
                <a:lnTo>
                  <a:pt x="431" y="3142"/>
                </a:lnTo>
                <a:lnTo>
                  <a:pt x="449" y="3191"/>
                </a:lnTo>
                <a:lnTo>
                  <a:pt x="463" y="3231"/>
                </a:lnTo>
                <a:lnTo>
                  <a:pt x="522" y="3208"/>
                </a:lnTo>
                <a:lnTo>
                  <a:pt x="581" y="3191"/>
                </a:lnTo>
                <a:lnTo>
                  <a:pt x="644" y="3180"/>
                </a:lnTo>
                <a:lnTo>
                  <a:pt x="709" y="3177"/>
                </a:lnTo>
                <a:lnTo>
                  <a:pt x="782" y="3182"/>
                </a:lnTo>
                <a:lnTo>
                  <a:pt x="853" y="3196"/>
                </a:lnTo>
                <a:lnTo>
                  <a:pt x="853" y="2932"/>
                </a:lnTo>
                <a:lnTo>
                  <a:pt x="859" y="2836"/>
                </a:lnTo>
                <a:lnTo>
                  <a:pt x="871" y="2744"/>
                </a:lnTo>
                <a:lnTo>
                  <a:pt x="890" y="2651"/>
                </a:lnTo>
                <a:lnTo>
                  <a:pt x="920" y="2562"/>
                </a:lnTo>
                <a:lnTo>
                  <a:pt x="955" y="2475"/>
                </a:lnTo>
                <a:lnTo>
                  <a:pt x="998" y="2390"/>
                </a:lnTo>
                <a:lnTo>
                  <a:pt x="1003" y="2383"/>
                </a:lnTo>
                <a:lnTo>
                  <a:pt x="1010" y="2374"/>
                </a:lnTo>
                <a:lnTo>
                  <a:pt x="1012" y="2369"/>
                </a:lnTo>
                <a:lnTo>
                  <a:pt x="1024" y="2346"/>
                </a:lnTo>
                <a:lnTo>
                  <a:pt x="1043" y="2330"/>
                </a:lnTo>
                <a:lnTo>
                  <a:pt x="1066" y="2320"/>
                </a:lnTo>
                <a:lnTo>
                  <a:pt x="1091" y="2316"/>
                </a:lnTo>
                <a:lnTo>
                  <a:pt x="1117" y="2321"/>
                </a:lnTo>
                <a:lnTo>
                  <a:pt x="1122" y="2323"/>
                </a:lnTo>
                <a:lnTo>
                  <a:pt x="1138" y="2328"/>
                </a:lnTo>
                <a:lnTo>
                  <a:pt x="1162" y="2335"/>
                </a:lnTo>
                <a:lnTo>
                  <a:pt x="1195" y="2346"/>
                </a:lnTo>
                <a:lnTo>
                  <a:pt x="1237" y="2356"/>
                </a:lnTo>
                <a:lnTo>
                  <a:pt x="1289" y="2370"/>
                </a:lnTo>
                <a:lnTo>
                  <a:pt x="1351" y="2384"/>
                </a:lnTo>
                <a:lnTo>
                  <a:pt x="1419" y="2400"/>
                </a:lnTo>
                <a:lnTo>
                  <a:pt x="1497" y="2416"/>
                </a:lnTo>
                <a:lnTo>
                  <a:pt x="1584" y="2431"/>
                </a:lnTo>
                <a:lnTo>
                  <a:pt x="1678" y="2445"/>
                </a:lnTo>
                <a:lnTo>
                  <a:pt x="1783" y="2461"/>
                </a:lnTo>
                <a:lnTo>
                  <a:pt x="1895" y="2473"/>
                </a:lnTo>
                <a:lnTo>
                  <a:pt x="2015" y="2486"/>
                </a:lnTo>
                <a:lnTo>
                  <a:pt x="2144" y="2496"/>
                </a:lnTo>
                <a:lnTo>
                  <a:pt x="2282" y="2505"/>
                </a:lnTo>
                <a:lnTo>
                  <a:pt x="2427" y="2510"/>
                </a:lnTo>
                <a:lnTo>
                  <a:pt x="2580" y="2513"/>
                </a:lnTo>
                <a:lnTo>
                  <a:pt x="2743" y="2512"/>
                </a:lnTo>
                <a:lnTo>
                  <a:pt x="2912" y="2508"/>
                </a:lnTo>
                <a:lnTo>
                  <a:pt x="3088" y="2499"/>
                </a:lnTo>
                <a:lnTo>
                  <a:pt x="3273" y="2487"/>
                </a:lnTo>
                <a:lnTo>
                  <a:pt x="3467" y="2472"/>
                </a:lnTo>
                <a:lnTo>
                  <a:pt x="3666" y="2449"/>
                </a:lnTo>
                <a:lnTo>
                  <a:pt x="3873" y="2421"/>
                </a:lnTo>
                <a:lnTo>
                  <a:pt x="4089" y="2388"/>
                </a:lnTo>
                <a:lnTo>
                  <a:pt x="4311" y="2348"/>
                </a:lnTo>
                <a:lnTo>
                  <a:pt x="4325" y="2346"/>
                </a:lnTo>
                <a:lnTo>
                  <a:pt x="4349" y="2346"/>
                </a:lnTo>
                <a:lnTo>
                  <a:pt x="4372" y="2348"/>
                </a:lnTo>
                <a:lnTo>
                  <a:pt x="4391" y="2356"/>
                </a:lnTo>
                <a:lnTo>
                  <a:pt x="4409" y="2369"/>
                </a:lnTo>
                <a:lnTo>
                  <a:pt x="4423" y="2386"/>
                </a:lnTo>
                <a:lnTo>
                  <a:pt x="4466" y="2472"/>
                </a:lnTo>
                <a:lnTo>
                  <a:pt x="4503" y="2559"/>
                </a:lnTo>
                <a:lnTo>
                  <a:pt x="4531" y="2650"/>
                </a:lnTo>
                <a:lnTo>
                  <a:pt x="4552" y="2742"/>
                </a:lnTo>
                <a:lnTo>
                  <a:pt x="4564" y="2836"/>
                </a:lnTo>
                <a:lnTo>
                  <a:pt x="4569" y="2932"/>
                </a:lnTo>
                <a:lnTo>
                  <a:pt x="4569" y="2945"/>
                </a:lnTo>
                <a:lnTo>
                  <a:pt x="4588" y="2878"/>
                </a:lnTo>
                <a:lnTo>
                  <a:pt x="4611" y="2817"/>
                </a:lnTo>
                <a:lnTo>
                  <a:pt x="4634" y="2761"/>
                </a:lnTo>
                <a:lnTo>
                  <a:pt x="4658" y="2709"/>
                </a:lnTo>
                <a:lnTo>
                  <a:pt x="4681" y="2662"/>
                </a:lnTo>
                <a:lnTo>
                  <a:pt x="4702" y="2622"/>
                </a:lnTo>
                <a:lnTo>
                  <a:pt x="4723" y="2587"/>
                </a:lnTo>
                <a:lnTo>
                  <a:pt x="4740" y="2559"/>
                </a:lnTo>
                <a:lnTo>
                  <a:pt x="4752" y="2536"/>
                </a:lnTo>
                <a:lnTo>
                  <a:pt x="4763" y="2522"/>
                </a:lnTo>
                <a:lnTo>
                  <a:pt x="4766" y="2517"/>
                </a:lnTo>
                <a:lnTo>
                  <a:pt x="4784" y="2498"/>
                </a:lnTo>
                <a:lnTo>
                  <a:pt x="4806" y="2487"/>
                </a:lnTo>
                <a:lnTo>
                  <a:pt x="4831" y="2482"/>
                </a:lnTo>
                <a:lnTo>
                  <a:pt x="4892" y="2484"/>
                </a:lnTo>
                <a:lnTo>
                  <a:pt x="4949" y="2489"/>
                </a:lnTo>
                <a:lnTo>
                  <a:pt x="5000" y="2496"/>
                </a:lnTo>
                <a:lnTo>
                  <a:pt x="5047" y="2508"/>
                </a:lnTo>
                <a:lnTo>
                  <a:pt x="5091" y="2522"/>
                </a:lnTo>
                <a:lnTo>
                  <a:pt x="5063" y="2444"/>
                </a:lnTo>
                <a:lnTo>
                  <a:pt x="5031" y="2367"/>
                </a:lnTo>
                <a:lnTo>
                  <a:pt x="5000" y="2292"/>
                </a:lnTo>
                <a:lnTo>
                  <a:pt x="4967" y="2217"/>
                </a:lnTo>
                <a:lnTo>
                  <a:pt x="4932" y="2145"/>
                </a:lnTo>
                <a:lnTo>
                  <a:pt x="4897" y="2075"/>
                </a:lnTo>
                <a:lnTo>
                  <a:pt x="4864" y="2009"/>
                </a:lnTo>
                <a:lnTo>
                  <a:pt x="4829" y="1944"/>
                </a:lnTo>
                <a:lnTo>
                  <a:pt x="4796" y="1885"/>
                </a:lnTo>
                <a:lnTo>
                  <a:pt x="4765" y="1829"/>
                </a:lnTo>
                <a:lnTo>
                  <a:pt x="4733" y="1777"/>
                </a:lnTo>
                <a:lnTo>
                  <a:pt x="4705" y="1730"/>
                </a:lnTo>
                <a:lnTo>
                  <a:pt x="4679" y="1688"/>
                </a:lnTo>
                <a:lnTo>
                  <a:pt x="4656" y="1649"/>
                </a:lnTo>
                <a:lnTo>
                  <a:pt x="4635" y="1620"/>
                </a:lnTo>
                <a:lnTo>
                  <a:pt x="4620" y="1594"/>
                </a:lnTo>
                <a:lnTo>
                  <a:pt x="4608" y="1574"/>
                </a:lnTo>
                <a:lnTo>
                  <a:pt x="4599" y="1564"/>
                </a:lnTo>
                <a:lnTo>
                  <a:pt x="4597" y="1559"/>
                </a:lnTo>
                <a:lnTo>
                  <a:pt x="4587" y="1538"/>
                </a:lnTo>
                <a:lnTo>
                  <a:pt x="4581" y="1517"/>
                </a:lnTo>
                <a:lnTo>
                  <a:pt x="4585" y="1494"/>
                </a:lnTo>
                <a:lnTo>
                  <a:pt x="4592" y="1473"/>
                </a:lnTo>
                <a:lnTo>
                  <a:pt x="4606" y="1454"/>
                </a:lnTo>
                <a:lnTo>
                  <a:pt x="4663" y="1403"/>
                </a:lnTo>
                <a:lnTo>
                  <a:pt x="4719" y="1361"/>
                </a:lnTo>
                <a:lnTo>
                  <a:pt x="4773" y="1328"/>
                </a:lnTo>
                <a:lnTo>
                  <a:pt x="4826" y="1304"/>
                </a:lnTo>
                <a:lnTo>
                  <a:pt x="4747" y="1262"/>
                </a:lnTo>
                <a:lnTo>
                  <a:pt x="4669" y="1224"/>
                </a:lnTo>
                <a:lnTo>
                  <a:pt x="4590" y="1185"/>
                </a:lnTo>
                <a:lnTo>
                  <a:pt x="4512" y="1150"/>
                </a:lnTo>
                <a:lnTo>
                  <a:pt x="4435" y="1117"/>
                </a:lnTo>
                <a:lnTo>
                  <a:pt x="4360" y="1086"/>
                </a:lnTo>
                <a:lnTo>
                  <a:pt x="4288" y="1056"/>
                </a:lnTo>
                <a:lnTo>
                  <a:pt x="4219" y="1030"/>
                </a:lnTo>
                <a:lnTo>
                  <a:pt x="4152" y="1005"/>
                </a:lnTo>
                <a:lnTo>
                  <a:pt x="4091" y="983"/>
                </a:lnTo>
                <a:lnTo>
                  <a:pt x="4034" y="962"/>
                </a:lnTo>
                <a:lnTo>
                  <a:pt x="3981" y="944"/>
                </a:lnTo>
                <a:lnTo>
                  <a:pt x="3938" y="930"/>
                </a:lnTo>
                <a:lnTo>
                  <a:pt x="3898" y="916"/>
                </a:lnTo>
                <a:lnTo>
                  <a:pt x="3866" y="908"/>
                </a:lnTo>
                <a:lnTo>
                  <a:pt x="3843" y="901"/>
                </a:lnTo>
                <a:lnTo>
                  <a:pt x="3828" y="895"/>
                </a:lnTo>
                <a:lnTo>
                  <a:pt x="3823" y="894"/>
                </a:lnTo>
                <a:lnTo>
                  <a:pt x="3802" y="885"/>
                </a:lnTo>
                <a:lnTo>
                  <a:pt x="3784" y="869"/>
                </a:lnTo>
                <a:lnTo>
                  <a:pt x="3770" y="848"/>
                </a:lnTo>
                <a:lnTo>
                  <a:pt x="3765" y="826"/>
                </a:lnTo>
                <a:lnTo>
                  <a:pt x="3765" y="801"/>
                </a:lnTo>
                <a:lnTo>
                  <a:pt x="3772" y="778"/>
                </a:lnTo>
                <a:lnTo>
                  <a:pt x="3810" y="712"/>
                </a:lnTo>
                <a:lnTo>
                  <a:pt x="3849" y="656"/>
                </a:lnTo>
                <a:lnTo>
                  <a:pt x="3889" y="609"/>
                </a:lnTo>
                <a:lnTo>
                  <a:pt x="3927" y="569"/>
                </a:lnTo>
                <a:lnTo>
                  <a:pt x="3835" y="557"/>
                </a:lnTo>
                <a:lnTo>
                  <a:pt x="3741" y="548"/>
                </a:lnTo>
                <a:lnTo>
                  <a:pt x="3646" y="541"/>
                </a:lnTo>
                <a:lnTo>
                  <a:pt x="3552" y="536"/>
                </a:lnTo>
                <a:lnTo>
                  <a:pt x="3461" y="532"/>
                </a:lnTo>
                <a:lnTo>
                  <a:pt x="3372" y="532"/>
                </a:lnTo>
                <a:lnTo>
                  <a:pt x="3289" y="532"/>
                </a:lnTo>
                <a:lnTo>
                  <a:pt x="3207" y="534"/>
                </a:lnTo>
                <a:lnTo>
                  <a:pt x="3132" y="538"/>
                </a:lnTo>
                <a:lnTo>
                  <a:pt x="3062" y="541"/>
                </a:lnTo>
                <a:lnTo>
                  <a:pt x="2997" y="545"/>
                </a:lnTo>
                <a:lnTo>
                  <a:pt x="2942" y="548"/>
                </a:lnTo>
                <a:lnTo>
                  <a:pt x="2894" y="553"/>
                </a:lnTo>
                <a:lnTo>
                  <a:pt x="2856" y="557"/>
                </a:lnTo>
                <a:lnTo>
                  <a:pt x="2826" y="559"/>
                </a:lnTo>
                <a:lnTo>
                  <a:pt x="2807" y="560"/>
                </a:lnTo>
                <a:lnTo>
                  <a:pt x="2800" y="562"/>
                </a:lnTo>
                <a:lnTo>
                  <a:pt x="2778" y="562"/>
                </a:lnTo>
                <a:lnTo>
                  <a:pt x="2757" y="555"/>
                </a:lnTo>
                <a:lnTo>
                  <a:pt x="2737" y="541"/>
                </a:lnTo>
                <a:lnTo>
                  <a:pt x="2722" y="524"/>
                </a:lnTo>
                <a:lnTo>
                  <a:pt x="2713" y="503"/>
                </a:lnTo>
                <a:lnTo>
                  <a:pt x="2710" y="480"/>
                </a:lnTo>
                <a:lnTo>
                  <a:pt x="2711" y="419"/>
                </a:lnTo>
                <a:lnTo>
                  <a:pt x="2718" y="363"/>
                </a:lnTo>
                <a:lnTo>
                  <a:pt x="2729" y="311"/>
                </a:lnTo>
                <a:lnTo>
                  <a:pt x="2741" y="264"/>
                </a:lnTo>
                <a:lnTo>
                  <a:pt x="2755" y="222"/>
                </a:lnTo>
                <a:close/>
                <a:moveTo>
                  <a:pt x="2971" y="0"/>
                </a:moveTo>
                <a:lnTo>
                  <a:pt x="2994" y="5"/>
                </a:lnTo>
                <a:lnTo>
                  <a:pt x="3015" y="17"/>
                </a:lnTo>
                <a:lnTo>
                  <a:pt x="3031" y="33"/>
                </a:lnTo>
                <a:lnTo>
                  <a:pt x="3043" y="54"/>
                </a:lnTo>
                <a:lnTo>
                  <a:pt x="3046" y="79"/>
                </a:lnTo>
                <a:lnTo>
                  <a:pt x="3044" y="101"/>
                </a:lnTo>
                <a:lnTo>
                  <a:pt x="3036" y="122"/>
                </a:lnTo>
                <a:lnTo>
                  <a:pt x="3020" y="141"/>
                </a:lnTo>
                <a:lnTo>
                  <a:pt x="3001" y="154"/>
                </a:lnTo>
                <a:lnTo>
                  <a:pt x="2997" y="157"/>
                </a:lnTo>
                <a:lnTo>
                  <a:pt x="2989" y="162"/>
                </a:lnTo>
                <a:lnTo>
                  <a:pt x="2978" y="173"/>
                </a:lnTo>
                <a:lnTo>
                  <a:pt x="2964" y="187"/>
                </a:lnTo>
                <a:lnTo>
                  <a:pt x="2949" y="206"/>
                </a:lnTo>
                <a:lnTo>
                  <a:pt x="2931" y="230"/>
                </a:lnTo>
                <a:lnTo>
                  <a:pt x="2915" y="260"/>
                </a:lnTo>
                <a:lnTo>
                  <a:pt x="2900" y="297"/>
                </a:lnTo>
                <a:lnTo>
                  <a:pt x="2887" y="340"/>
                </a:lnTo>
                <a:lnTo>
                  <a:pt x="2879" y="391"/>
                </a:lnTo>
                <a:lnTo>
                  <a:pt x="2938" y="386"/>
                </a:lnTo>
                <a:lnTo>
                  <a:pt x="3011" y="381"/>
                </a:lnTo>
                <a:lnTo>
                  <a:pt x="3093" y="375"/>
                </a:lnTo>
                <a:lnTo>
                  <a:pt x="3186" y="372"/>
                </a:lnTo>
                <a:lnTo>
                  <a:pt x="3285" y="370"/>
                </a:lnTo>
                <a:lnTo>
                  <a:pt x="3390" y="368"/>
                </a:lnTo>
                <a:lnTo>
                  <a:pt x="3502" y="372"/>
                </a:lnTo>
                <a:lnTo>
                  <a:pt x="3617" y="375"/>
                </a:lnTo>
                <a:lnTo>
                  <a:pt x="3734" y="384"/>
                </a:lnTo>
                <a:lnTo>
                  <a:pt x="3852" y="394"/>
                </a:lnTo>
                <a:lnTo>
                  <a:pt x="3969" y="410"/>
                </a:lnTo>
                <a:lnTo>
                  <a:pt x="4086" y="431"/>
                </a:lnTo>
                <a:lnTo>
                  <a:pt x="4199" y="457"/>
                </a:lnTo>
                <a:lnTo>
                  <a:pt x="4222" y="466"/>
                </a:lnTo>
                <a:lnTo>
                  <a:pt x="4239" y="482"/>
                </a:lnTo>
                <a:lnTo>
                  <a:pt x="4252" y="501"/>
                </a:lnTo>
                <a:lnTo>
                  <a:pt x="4259" y="522"/>
                </a:lnTo>
                <a:lnTo>
                  <a:pt x="4260" y="546"/>
                </a:lnTo>
                <a:lnTo>
                  <a:pt x="4253" y="569"/>
                </a:lnTo>
                <a:lnTo>
                  <a:pt x="4241" y="588"/>
                </a:lnTo>
                <a:lnTo>
                  <a:pt x="4224" y="604"/>
                </a:lnTo>
                <a:lnTo>
                  <a:pt x="4203" y="613"/>
                </a:lnTo>
                <a:lnTo>
                  <a:pt x="4178" y="616"/>
                </a:lnTo>
                <a:lnTo>
                  <a:pt x="4178" y="616"/>
                </a:lnTo>
                <a:lnTo>
                  <a:pt x="4173" y="618"/>
                </a:lnTo>
                <a:lnTo>
                  <a:pt x="4159" y="620"/>
                </a:lnTo>
                <a:lnTo>
                  <a:pt x="4137" y="627"/>
                </a:lnTo>
                <a:lnTo>
                  <a:pt x="4110" y="639"/>
                </a:lnTo>
                <a:lnTo>
                  <a:pt x="4079" y="656"/>
                </a:lnTo>
                <a:lnTo>
                  <a:pt x="4042" y="684"/>
                </a:lnTo>
                <a:lnTo>
                  <a:pt x="4006" y="721"/>
                </a:lnTo>
                <a:lnTo>
                  <a:pt x="3967" y="768"/>
                </a:lnTo>
                <a:lnTo>
                  <a:pt x="4018" y="785"/>
                </a:lnTo>
                <a:lnTo>
                  <a:pt x="4077" y="805"/>
                </a:lnTo>
                <a:lnTo>
                  <a:pt x="4145" y="829"/>
                </a:lnTo>
                <a:lnTo>
                  <a:pt x="4219" y="855"/>
                </a:lnTo>
                <a:lnTo>
                  <a:pt x="4297" y="885"/>
                </a:lnTo>
                <a:lnTo>
                  <a:pt x="4381" y="918"/>
                </a:lnTo>
                <a:lnTo>
                  <a:pt x="4470" y="955"/>
                </a:lnTo>
                <a:lnTo>
                  <a:pt x="4560" y="993"/>
                </a:lnTo>
                <a:lnTo>
                  <a:pt x="4653" y="1035"/>
                </a:lnTo>
                <a:lnTo>
                  <a:pt x="4747" y="1080"/>
                </a:lnTo>
                <a:lnTo>
                  <a:pt x="4841" y="1128"/>
                </a:lnTo>
                <a:lnTo>
                  <a:pt x="4934" y="1178"/>
                </a:lnTo>
                <a:lnTo>
                  <a:pt x="5024" y="1232"/>
                </a:lnTo>
                <a:lnTo>
                  <a:pt x="5113" y="1288"/>
                </a:lnTo>
                <a:lnTo>
                  <a:pt x="5133" y="1304"/>
                </a:lnTo>
                <a:lnTo>
                  <a:pt x="5145" y="1323"/>
                </a:lnTo>
                <a:lnTo>
                  <a:pt x="5150" y="1346"/>
                </a:lnTo>
                <a:lnTo>
                  <a:pt x="5150" y="1368"/>
                </a:lnTo>
                <a:lnTo>
                  <a:pt x="5143" y="1391"/>
                </a:lnTo>
                <a:lnTo>
                  <a:pt x="5129" y="1410"/>
                </a:lnTo>
                <a:lnTo>
                  <a:pt x="5110" y="1426"/>
                </a:lnTo>
                <a:lnTo>
                  <a:pt x="5089" y="1435"/>
                </a:lnTo>
                <a:lnTo>
                  <a:pt x="5066" y="1437"/>
                </a:lnTo>
                <a:lnTo>
                  <a:pt x="5042" y="1431"/>
                </a:lnTo>
                <a:lnTo>
                  <a:pt x="5038" y="1431"/>
                </a:lnTo>
                <a:lnTo>
                  <a:pt x="5028" y="1430"/>
                </a:lnTo>
                <a:lnTo>
                  <a:pt x="5012" y="1428"/>
                </a:lnTo>
                <a:lnTo>
                  <a:pt x="4990" y="1428"/>
                </a:lnTo>
                <a:lnTo>
                  <a:pt x="4963" y="1431"/>
                </a:lnTo>
                <a:lnTo>
                  <a:pt x="4932" y="1438"/>
                </a:lnTo>
                <a:lnTo>
                  <a:pt x="4897" y="1449"/>
                </a:lnTo>
                <a:lnTo>
                  <a:pt x="4859" y="1468"/>
                </a:lnTo>
                <a:lnTo>
                  <a:pt x="4815" y="1492"/>
                </a:lnTo>
                <a:lnTo>
                  <a:pt x="4770" y="1526"/>
                </a:lnTo>
                <a:lnTo>
                  <a:pt x="4792" y="1562"/>
                </a:lnTo>
                <a:lnTo>
                  <a:pt x="4820" y="1606"/>
                </a:lnTo>
                <a:lnTo>
                  <a:pt x="4852" y="1656"/>
                </a:lnTo>
                <a:lnTo>
                  <a:pt x="4885" y="1712"/>
                </a:lnTo>
                <a:lnTo>
                  <a:pt x="4922" y="1775"/>
                </a:lnTo>
                <a:lnTo>
                  <a:pt x="4960" y="1845"/>
                </a:lnTo>
                <a:lnTo>
                  <a:pt x="5000" y="1917"/>
                </a:lnTo>
                <a:lnTo>
                  <a:pt x="5040" y="1995"/>
                </a:lnTo>
                <a:lnTo>
                  <a:pt x="5080" y="2075"/>
                </a:lnTo>
                <a:lnTo>
                  <a:pt x="5120" y="2161"/>
                </a:lnTo>
                <a:lnTo>
                  <a:pt x="5159" y="2248"/>
                </a:lnTo>
                <a:lnTo>
                  <a:pt x="5195" y="2337"/>
                </a:lnTo>
                <a:lnTo>
                  <a:pt x="5230" y="2430"/>
                </a:lnTo>
                <a:lnTo>
                  <a:pt x="5262" y="2522"/>
                </a:lnTo>
                <a:lnTo>
                  <a:pt x="5291" y="2616"/>
                </a:lnTo>
                <a:lnTo>
                  <a:pt x="5316" y="2711"/>
                </a:lnTo>
                <a:lnTo>
                  <a:pt x="5318" y="2733"/>
                </a:lnTo>
                <a:lnTo>
                  <a:pt x="5312" y="2756"/>
                </a:lnTo>
                <a:lnTo>
                  <a:pt x="5302" y="2777"/>
                </a:lnTo>
                <a:lnTo>
                  <a:pt x="5286" y="2794"/>
                </a:lnTo>
                <a:lnTo>
                  <a:pt x="5265" y="2805"/>
                </a:lnTo>
                <a:lnTo>
                  <a:pt x="5241" y="2810"/>
                </a:lnTo>
                <a:lnTo>
                  <a:pt x="5218" y="2808"/>
                </a:lnTo>
                <a:lnTo>
                  <a:pt x="5197" y="2800"/>
                </a:lnTo>
                <a:lnTo>
                  <a:pt x="5178" y="2786"/>
                </a:lnTo>
                <a:lnTo>
                  <a:pt x="5164" y="2767"/>
                </a:lnTo>
                <a:lnTo>
                  <a:pt x="5162" y="2763"/>
                </a:lnTo>
                <a:lnTo>
                  <a:pt x="5155" y="2756"/>
                </a:lnTo>
                <a:lnTo>
                  <a:pt x="5147" y="2744"/>
                </a:lnTo>
                <a:lnTo>
                  <a:pt x="5133" y="2730"/>
                </a:lnTo>
                <a:lnTo>
                  <a:pt x="5113" y="2716"/>
                </a:lnTo>
                <a:lnTo>
                  <a:pt x="5089" y="2700"/>
                </a:lnTo>
                <a:lnTo>
                  <a:pt x="5059" y="2685"/>
                </a:lnTo>
                <a:lnTo>
                  <a:pt x="5024" y="2671"/>
                </a:lnTo>
                <a:lnTo>
                  <a:pt x="4983" y="2658"/>
                </a:lnTo>
                <a:lnTo>
                  <a:pt x="4934" y="2650"/>
                </a:lnTo>
                <a:lnTo>
                  <a:pt x="4876" y="2646"/>
                </a:lnTo>
                <a:lnTo>
                  <a:pt x="4861" y="2672"/>
                </a:lnTo>
                <a:lnTo>
                  <a:pt x="4841" y="2707"/>
                </a:lnTo>
                <a:lnTo>
                  <a:pt x="4820" y="2749"/>
                </a:lnTo>
                <a:lnTo>
                  <a:pt x="4798" y="2796"/>
                </a:lnTo>
                <a:lnTo>
                  <a:pt x="4775" y="2849"/>
                </a:lnTo>
                <a:lnTo>
                  <a:pt x="4752" y="2906"/>
                </a:lnTo>
                <a:lnTo>
                  <a:pt x="4731" y="2969"/>
                </a:lnTo>
                <a:lnTo>
                  <a:pt x="4714" y="3035"/>
                </a:lnTo>
                <a:lnTo>
                  <a:pt x="4698" y="3105"/>
                </a:lnTo>
                <a:lnTo>
                  <a:pt x="4688" y="3178"/>
                </a:lnTo>
                <a:lnTo>
                  <a:pt x="4733" y="3177"/>
                </a:lnTo>
                <a:lnTo>
                  <a:pt x="4813" y="3182"/>
                </a:lnTo>
                <a:lnTo>
                  <a:pt x="4890" y="3198"/>
                </a:lnTo>
                <a:lnTo>
                  <a:pt x="4963" y="3224"/>
                </a:lnTo>
                <a:lnTo>
                  <a:pt x="5033" y="3259"/>
                </a:lnTo>
                <a:lnTo>
                  <a:pt x="5096" y="3301"/>
                </a:lnTo>
                <a:lnTo>
                  <a:pt x="5154" y="3351"/>
                </a:lnTo>
                <a:lnTo>
                  <a:pt x="5204" y="3409"/>
                </a:lnTo>
                <a:lnTo>
                  <a:pt x="5246" y="3472"/>
                </a:lnTo>
                <a:lnTo>
                  <a:pt x="5281" y="3542"/>
                </a:lnTo>
                <a:lnTo>
                  <a:pt x="5307" y="3615"/>
                </a:lnTo>
                <a:lnTo>
                  <a:pt x="5323" y="3692"/>
                </a:lnTo>
                <a:lnTo>
                  <a:pt x="5328" y="3772"/>
                </a:lnTo>
                <a:lnTo>
                  <a:pt x="5323" y="3854"/>
                </a:lnTo>
                <a:lnTo>
                  <a:pt x="5307" y="3931"/>
                </a:lnTo>
                <a:lnTo>
                  <a:pt x="5281" y="4004"/>
                </a:lnTo>
                <a:lnTo>
                  <a:pt x="5246" y="4074"/>
                </a:lnTo>
                <a:lnTo>
                  <a:pt x="5204" y="4137"/>
                </a:lnTo>
                <a:lnTo>
                  <a:pt x="5154" y="4194"/>
                </a:lnTo>
                <a:lnTo>
                  <a:pt x="5096" y="4245"/>
                </a:lnTo>
                <a:lnTo>
                  <a:pt x="5033" y="4287"/>
                </a:lnTo>
                <a:lnTo>
                  <a:pt x="4963" y="4322"/>
                </a:lnTo>
                <a:lnTo>
                  <a:pt x="4890" y="4348"/>
                </a:lnTo>
                <a:lnTo>
                  <a:pt x="4813" y="4364"/>
                </a:lnTo>
                <a:lnTo>
                  <a:pt x="4733" y="4369"/>
                </a:lnTo>
                <a:lnTo>
                  <a:pt x="4667" y="4365"/>
                </a:lnTo>
                <a:lnTo>
                  <a:pt x="4602" y="4353"/>
                </a:lnTo>
                <a:lnTo>
                  <a:pt x="4540" y="4336"/>
                </a:lnTo>
                <a:lnTo>
                  <a:pt x="4512" y="4461"/>
                </a:lnTo>
                <a:lnTo>
                  <a:pt x="4475" y="4584"/>
                </a:lnTo>
                <a:lnTo>
                  <a:pt x="4430" y="4702"/>
                </a:lnTo>
                <a:lnTo>
                  <a:pt x="4376" y="4817"/>
                </a:lnTo>
                <a:lnTo>
                  <a:pt x="4314" y="4926"/>
                </a:lnTo>
                <a:lnTo>
                  <a:pt x="4245" y="5030"/>
                </a:lnTo>
                <a:lnTo>
                  <a:pt x="4168" y="5130"/>
                </a:lnTo>
                <a:lnTo>
                  <a:pt x="4086" y="5222"/>
                </a:lnTo>
                <a:lnTo>
                  <a:pt x="3997" y="5310"/>
                </a:lnTo>
                <a:lnTo>
                  <a:pt x="3901" y="5390"/>
                </a:lnTo>
                <a:lnTo>
                  <a:pt x="3800" y="5463"/>
                </a:lnTo>
                <a:lnTo>
                  <a:pt x="3693" y="5530"/>
                </a:lnTo>
                <a:lnTo>
                  <a:pt x="3584" y="5589"/>
                </a:lnTo>
                <a:lnTo>
                  <a:pt x="3467" y="5640"/>
                </a:lnTo>
                <a:lnTo>
                  <a:pt x="3348" y="5681"/>
                </a:lnTo>
                <a:lnTo>
                  <a:pt x="3224" y="5716"/>
                </a:lnTo>
                <a:lnTo>
                  <a:pt x="3097" y="5741"/>
                </a:lnTo>
                <a:lnTo>
                  <a:pt x="2966" y="5755"/>
                </a:lnTo>
                <a:lnTo>
                  <a:pt x="2833" y="5760"/>
                </a:lnTo>
                <a:lnTo>
                  <a:pt x="2591" y="5760"/>
                </a:lnTo>
                <a:lnTo>
                  <a:pt x="2451" y="5755"/>
                </a:lnTo>
                <a:lnTo>
                  <a:pt x="2313" y="5737"/>
                </a:lnTo>
                <a:lnTo>
                  <a:pt x="2181" y="5711"/>
                </a:lnTo>
                <a:lnTo>
                  <a:pt x="2052" y="5674"/>
                </a:lnTo>
                <a:lnTo>
                  <a:pt x="1926" y="5627"/>
                </a:lnTo>
                <a:lnTo>
                  <a:pt x="1806" y="5571"/>
                </a:lnTo>
                <a:lnTo>
                  <a:pt x="1689" y="5507"/>
                </a:lnTo>
                <a:lnTo>
                  <a:pt x="1581" y="5434"/>
                </a:lnTo>
                <a:lnTo>
                  <a:pt x="1476" y="5353"/>
                </a:lnTo>
                <a:lnTo>
                  <a:pt x="1378" y="5264"/>
                </a:lnTo>
                <a:lnTo>
                  <a:pt x="1288" y="5170"/>
                </a:lnTo>
                <a:lnTo>
                  <a:pt x="1206" y="5067"/>
                </a:lnTo>
                <a:lnTo>
                  <a:pt x="1131" y="4959"/>
                </a:lnTo>
                <a:lnTo>
                  <a:pt x="1063" y="4845"/>
                </a:lnTo>
                <a:lnTo>
                  <a:pt x="1005" y="4727"/>
                </a:lnTo>
                <a:lnTo>
                  <a:pt x="955" y="4603"/>
                </a:lnTo>
                <a:lnTo>
                  <a:pt x="914" y="4474"/>
                </a:lnTo>
                <a:lnTo>
                  <a:pt x="885" y="4341"/>
                </a:lnTo>
                <a:lnTo>
                  <a:pt x="827" y="4357"/>
                </a:lnTo>
                <a:lnTo>
                  <a:pt x="770" y="4365"/>
                </a:lnTo>
                <a:lnTo>
                  <a:pt x="709" y="4369"/>
                </a:lnTo>
                <a:lnTo>
                  <a:pt x="628" y="4364"/>
                </a:lnTo>
                <a:lnTo>
                  <a:pt x="552" y="4348"/>
                </a:lnTo>
                <a:lnTo>
                  <a:pt x="478" y="4322"/>
                </a:lnTo>
                <a:lnTo>
                  <a:pt x="408" y="4287"/>
                </a:lnTo>
                <a:lnTo>
                  <a:pt x="346" y="4245"/>
                </a:lnTo>
                <a:lnTo>
                  <a:pt x="288" y="4194"/>
                </a:lnTo>
                <a:lnTo>
                  <a:pt x="238" y="4137"/>
                </a:lnTo>
                <a:lnTo>
                  <a:pt x="196" y="4074"/>
                </a:lnTo>
                <a:lnTo>
                  <a:pt x="161" y="4004"/>
                </a:lnTo>
                <a:lnTo>
                  <a:pt x="135" y="3931"/>
                </a:lnTo>
                <a:lnTo>
                  <a:pt x="119" y="3854"/>
                </a:lnTo>
                <a:lnTo>
                  <a:pt x="114" y="3772"/>
                </a:lnTo>
                <a:lnTo>
                  <a:pt x="119" y="3697"/>
                </a:lnTo>
                <a:lnTo>
                  <a:pt x="133" y="3624"/>
                </a:lnTo>
                <a:lnTo>
                  <a:pt x="156" y="3552"/>
                </a:lnTo>
                <a:lnTo>
                  <a:pt x="187" y="3487"/>
                </a:lnTo>
                <a:lnTo>
                  <a:pt x="225" y="3426"/>
                </a:lnTo>
                <a:lnTo>
                  <a:pt x="271" y="3370"/>
                </a:lnTo>
                <a:lnTo>
                  <a:pt x="323" y="3320"/>
                </a:lnTo>
                <a:lnTo>
                  <a:pt x="311" y="3288"/>
                </a:lnTo>
                <a:lnTo>
                  <a:pt x="297" y="3248"/>
                </a:lnTo>
                <a:lnTo>
                  <a:pt x="279" y="3199"/>
                </a:lnTo>
                <a:lnTo>
                  <a:pt x="258" y="3144"/>
                </a:lnTo>
                <a:lnTo>
                  <a:pt x="236" y="3079"/>
                </a:lnTo>
                <a:lnTo>
                  <a:pt x="213" y="3009"/>
                </a:lnTo>
                <a:lnTo>
                  <a:pt x="189" y="2934"/>
                </a:lnTo>
                <a:lnTo>
                  <a:pt x="164" y="2852"/>
                </a:lnTo>
                <a:lnTo>
                  <a:pt x="140" y="2768"/>
                </a:lnTo>
                <a:lnTo>
                  <a:pt x="115" y="2681"/>
                </a:lnTo>
                <a:lnTo>
                  <a:pt x="93" y="2590"/>
                </a:lnTo>
                <a:lnTo>
                  <a:pt x="70" y="2498"/>
                </a:lnTo>
                <a:lnTo>
                  <a:pt x="51" y="2405"/>
                </a:lnTo>
                <a:lnTo>
                  <a:pt x="35" y="2311"/>
                </a:lnTo>
                <a:lnTo>
                  <a:pt x="19" y="2218"/>
                </a:lnTo>
                <a:lnTo>
                  <a:pt x="9" y="2126"/>
                </a:lnTo>
                <a:lnTo>
                  <a:pt x="4" y="2037"/>
                </a:lnTo>
                <a:lnTo>
                  <a:pt x="0" y="1951"/>
                </a:lnTo>
                <a:lnTo>
                  <a:pt x="0" y="1951"/>
                </a:lnTo>
                <a:lnTo>
                  <a:pt x="4" y="1927"/>
                </a:lnTo>
                <a:lnTo>
                  <a:pt x="14" y="1906"/>
                </a:lnTo>
                <a:lnTo>
                  <a:pt x="28" y="1889"/>
                </a:lnTo>
                <a:lnTo>
                  <a:pt x="47" y="1876"/>
                </a:lnTo>
                <a:lnTo>
                  <a:pt x="72" y="1869"/>
                </a:lnTo>
                <a:lnTo>
                  <a:pt x="94" y="1869"/>
                </a:lnTo>
                <a:lnTo>
                  <a:pt x="117" y="1876"/>
                </a:lnTo>
                <a:lnTo>
                  <a:pt x="136" y="1890"/>
                </a:lnTo>
                <a:lnTo>
                  <a:pt x="150" y="1908"/>
                </a:lnTo>
                <a:lnTo>
                  <a:pt x="161" y="1929"/>
                </a:lnTo>
                <a:lnTo>
                  <a:pt x="162" y="1932"/>
                </a:lnTo>
                <a:lnTo>
                  <a:pt x="166" y="1943"/>
                </a:lnTo>
                <a:lnTo>
                  <a:pt x="175" y="1955"/>
                </a:lnTo>
                <a:lnTo>
                  <a:pt x="187" y="1972"/>
                </a:lnTo>
                <a:lnTo>
                  <a:pt x="206" y="1992"/>
                </a:lnTo>
                <a:lnTo>
                  <a:pt x="231" y="2013"/>
                </a:lnTo>
                <a:lnTo>
                  <a:pt x="262" y="2033"/>
                </a:lnTo>
                <a:lnTo>
                  <a:pt x="300" y="2054"/>
                </a:lnTo>
                <a:lnTo>
                  <a:pt x="349" y="2074"/>
                </a:lnTo>
                <a:lnTo>
                  <a:pt x="346" y="2013"/>
                </a:lnTo>
                <a:lnTo>
                  <a:pt x="346" y="1939"/>
                </a:lnTo>
                <a:lnTo>
                  <a:pt x="346" y="1857"/>
                </a:lnTo>
                <a:lnTo>
                  <a:pt x="347" y="1768"/>
                </a:lnTo>
                <a:lnTo>
                  <a:pt x="351" y="1672"/>
                </a:lnTo>
                <a:lnTo>
                  <a:pt x="356" y="1569"/>
                </a:lnTo>
                <a:lnTo>
                  <a:pt x="365" y="1464"/>
                </a:lnTo>
                <a:lnTo>
                  <a:pt x="377" y="1356"/>
                </a:lnTo>
                <a:lnTo>
                  <a:pt x="395" y="1246"/>
                </a:lnTo>
                <a:lnTo>
                  <a:pt x="414" y="1138"/>
                </a:lnTo>
                <a:lnTo>
                  <a:pt x="440" y="1030"/>
                </a:lnTo>
                <a:lnTo>
                  <a:pt x="470" y="923"/>
                </a:lnTo>
                <a:lnTo>
                  <a:pt x="483" y="899"/>
                </a:lnTo>
                <a:lnTo>
                  <a:pt x="503" y="880"/>
                </a:lnTo>
                <a:lnTo>
                  <a:pt x="529" y="869"/>
                </a:lnTo>
                <a:lnTo>
                  <a:pt x="550" y="867"/>
                </a:lnTo>
                <a:lnTo>
                  <a:pt x="571" y="871"/>
                </a:lnTo>
                <a:lnTo>
                  <a:pt x="590" y="880"/>
                </a:lnTo>
                <a:lnTo>
                  <a:pt x="606" y="892"/>
                </a:lnTo>
                <a:lnTo>
                  <a:pt x="860" y="1157"/>
                </a:lnTo>
                <a:lnTo>
                  <a:pt x="886" y="1108"/>
                </a:lnTo>
                <a:lnTo>
                  <a:pt x="916" y="1053"/>
                </a:lnTo>
                <a:lnTo>
                  <a:pt x="951" y="990"/>
                </a:lnTo>
                <a:lnTo>
                  <a:pt x="989" y="923"/>
                </a:lnTo>
                <a:lnTo>
                  <a:pt x="1033" y="850"/>
                </a:lnTo>
                <a:lnTo>
                  <a:pt x="1080" y="775"/>
                </a:lnTo>
                <a:lnTo>
                  <a:pt x="1131" y="695"/>
                </a:lnTo>
                <a:lnTo>
                  <a:pt x="1185" y="614"/>
                </a:lnTo>
                <a:lnTo>
                  <a:pt x="1242" y="532"/>
                </a:lnTo>
                <a:lnTo>
                  <a:pt x="1303" y="450"/>
                </a:lnTo>
                <a:lnTo>
                  <a:pt x="1368" y="368"/>
                </a:lnTo>
                <a:lnTo>
                  <a:pt x="1434" y="290"/>
                </a:lnTo>
                <a:lnTo>
                  <a:pt x="1504" y="213"/>
                </a:lnTo>
                <a:lnTo>
                  <a:pt x="1576" y="138"/>
                </a:lnTo>
                <a:lnTo>
                  <a:pt x="1595" y="124"/>
                </a:lnTo>
                <a:lnTo>
                  <a:pt x="1617" y="117"/>
                </a:lnTo>
                <a:lnTo>
                  <a:pt x="1640" y="115"/>
                </a:lnTo>
                <a:lnTo>
                  <a:pt x="1663" y="120"/>
                </a:lnTo>
                <a:lnTo>
                  <a:pt x="1684" y="133"/>
                </a:lnTo>
                <a:lnTo>
                  <a:pt x="1699" y="150"/>
                </a:lnTo>
                <a:lnTo>
                  <a:pt x="1710" y="171"/>
                </a:lnTo>
                <a:lnTo>
                  <a:pt x="1713" y="194"/>
                </a:lnTo>
                <a:lnTo>
                  <a:pt x="1712" y="216"/>
                </a:lnTo>
                <a:lnTo>
                  <a:pt x="1701" y="239"/>
                </a:lnTo>
                <a:lnTo>
                  <a:pt x="1699" y="243"/>
                </a:lnTo>
                <a:lnTo>
                  <a:pt x="1696" y="253"/>
                </a:lnTo>
                <a:lnTo>
                  <a:pt x="1691" y="267"/>
                </a:lnTo>
                <a:lnTo>
                  <a:pt x="1687" y="288"/>
                </a:lnTo>
                <a:lnTo>
                  <a:pt x="1684" y="312"/>
                </a:lnTo>
                <a:lnTo>
                  <a:pt x="1684" y="344"/>
                </a:lnTo>
                <a:lnTo>
                  <a:pt x="1687" y="379"/>
                </a:lnTo>
                <a:lnTo>
                  <a:pt x="1694" y="419"/>
                </a:lnTo>
                <a:lnTo>
                  <a:pt x="1708" y="464"/>
                </a:lnTo>
                <a:lnTo>
                  <a:pt x="1729" y="515"/>
                </a:lnTo>
                <a:lnTo>
                  <a:pt x="1771" y="490"/>
                </a:lnTo>
                <a:lnTo>
                  <a:pt x="1823" y="461"/>
                </a:lnTo>
                <a:lnTo>
                  <a:pt x="1883" y="428"/>
                </a:lnTo>
                <a:lnTo>
                  <a:pt x="1949" y="393"/>
                </a:lnTo>
                <a:lnTo>
                  <a:pt x="2020" y="354"/>
                </a:lnTo>
                <a:lnTo>
                  <a:pt x="2099" y="316"/>
                </a:lnTo>
                <a:lnTo>
                  <a:pt x="2183" y="276"/>
                </a:lnTo>
                <a:lnTo>
                  <a:pt x="2270" y="236"/>
                </a:lnTo>
                <a:lnTo>
                  <a:pt x="2361" y="195"/>
                </a:lnTo>
                <a:lnTo>
                  <a:pt x="2455" y="157"/>
                </a:lnTo>
                <a:lnTo>
                  <a:pt x="2551" y="120"/>
                </a:lnTo>
                <a:lnTo>
                  <a:pt x="2650" y="86"/>
                </a:lnTo>
                <a:lnTo>
                  <a:pt x="2750" y="54"/>
                </a:lnTo>
                <a:lnTo>
                  <a:pt x="2849" y="26"/>
                </a:lnTo>
                <a:lnTo>
                  <a:pt x="2949" y="2"/>
                </a:lnTo>
                <a:lnTo>
                  <a:pt x="2971"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custDataLst>
              <p:tags r:id="rId2"/>
            </p:custDataLst>
          </p:nvPr>
        </p:nvSpPr>
        <p:spPr>
          <a:xfrm>
            <a:off x="1554480" y="2011680"/>
            <a:ext cx="4039567"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where age between 20 and 39;</a:t>
            </a:r>
          </a:p>
        </p:txBody>
      </p:sp>
      <p:sp>
        <p:nvSpPr>
          <p:cNvPr id="10" name="TextBox 9"/>
          <p:cNvSpPr txBox="1"/>
          <p:nvPr/>
        </p:nvSpPr>
        <p:spPr>
          <a:xfrm>
            <a:off x="2300617" y="2785085"/>
            <a:ext cx="2682088" cy="923330"/>
          </a:xfrm>
          <a:prstGeom prst="rect">
            <a:avLst/>
          </a:prstGeom>
          <a:solidFill>
            <a:srgbClr val="D7EAA0"/>
          </a:solidFill>
          <a:ln>
            <a:solidFill>
              <a:schemeClr val="tx1"/>
            </a:solidFill>
          </a:ln>
        </p:spPr>
        <p:txBody>
          <a:bodyPr wrap="square" rtlCol="0">
            <a:spAutoFit/>
          </a:bodyPr>
          <a:lstStyle/>
          <a:p>
            <a:pPr algn="ctr"/>
            <a:r>
              <a:rPr lang="en-US" sz="1800" dirty="0">
                <a:solidFill>
                  <a:srgbClr val="000000"/>
                </a:solidFill>
              </a:rPr>
              <a:t>includes rows with values </a:t>
            </a:r>
            <a:r>
              <a:rPr lang="en-US" sz="1800" b="1" i="1" dirty="0">
                <a:solidFill>
                  <a:srgbClr val="000000"/>
                </a:solidFill>
              </a:rPr>
              <a:t>between and including </a:t>
            </a:r>
            <a:r>
              <a:rPr lang="en-US" sz="1800" dirty="0">
                <a:solidFill>
                  <a:srgbClr val="000000"/>
                </a:solidFill>
              </a:rPr>
              <a:t>the endpoints that you specify</a:t>
            </a:r>
          </a:p>
        </p:txBody>
      </p:sp>
    </p:spTree>
    <p:extLst>
      <p:ext uri="{BB962C8B-B14F-4D97-AF65-F5344CB8AC3E}">
        <p14:creationId xmlns:p14="http://schemas.microsoft.com/office/powerpoint/2010/main" val="26652647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Special WHERE Operators</a:t>
            </a:r>
          </a:p>
        </p:txBody>
      </p:sp>
      <p:sp>
        <p:nvSpPr>
          <p:cNvPr id="4" name="TextBox 3"/>
          <p:cNvSpPr txBox="1"/>
          <p:nvPr>
            <p:custDataLst>
              <p:tags r:id="rId1"/>
            </p:custDataLst>
          </p:nvPr>
        </p:nvSpPr>
        <p:spPr>
          <a:xfrm>
            <a:off x="2930653" y="859536"/>
            <a:ext cx="3282694" cy="487313"/>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a:latin typeface="Calibri Light" panose="020F0302020204030204" pitchFamily="34" charset="0"/>
              </a:rPr>
              <a:t>WHERE </a:t>
            </a:r>
            <a:r>
              <a:rPr lang="en-US" sz="2000" i="1">
                <a:solidFill>
                  <a:srgbClr val="000000"/>
                </a:solidFill>
                <a:latin typeface="Calibri Light" panose="020F0302020204030204" pitchFamily="34" charset="0"/>
              </a:rPr>
              <a:t>col-name</a:t>
            </a:r>
            <a:r>
              <a:rPr lang="en-US" sz="2000" i="1">
                <a:latin typeface="Calibri Light" panose="020F0302020204030204" pitchFamily="34" charset="0"/>
              </a:rPr>
              <a:t> </a:t>
            </a:r>
            <a:r>
              <a:rPr lang="en-US" sz="2000" b="1" dirty="0">
                <a:latin typeface="Calibri Light" panose="020F0302020204030204" pitchFamily="34" charset="0"/>
              </a:rPr>
              <a:t>LIKE "</a:t>
            </a:r>
            <a:r>
              <a:rPr lang="en-US" sz="2000" i="1" dirty="0">
                <a:latin typeface="Calibri Light" panose="020F0302020204030204" pitchFamily="34" charset="0"/>
              </a:rPr>
              <a:t>value</a:t>
            </a:r>
            <a:r>
              <a:rPr lang="en-US" sz="2000" b="1" dirty="0">
                <a:latin typeface="Calibri Light" panose="020F0302020204030204" pitchFamily="34" charset="0"/>
              </a:rPr>
              <a:t>";</a:t>
            </a:r>
          </a:p>
        </p:txBody>
      </p:sp>
      <p:sp>
        <p:nvSpPr>
          <p:cNvPr id="5" name="TextBox 4"/>
          <p:cNvSpPr txBox="1"/>
          <p:nvPr>
            <p:custDataLst>
              <p:tags r:id="rId2"/>
            </p:custDataLst>
          </p:nvPr>
        </p:nvSpPr>
        <p:spPr>
          <a:xfrm>
            <a:off x="610462" y="1875005"/>
            <a:ext cx="3350276"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where City like "New%";</a:t>
            </a:r>
          </a:p>
        </p:txBody>
      </p:sp>
      <p:graphicFrame>
        <p:nvGraphicFramePr>
          <p:cNvPr id="3" name="Table 2"/>
          <p:cNvGraphicFramePr>
            <a:graphicFrameLocks noGrp="1"/>
          </p:cNvGraphicFramePr>
          <p:nvPr>
            <p:extLst>
              <p:ext uri="{D42A27DB-BD31-4B8C-83A1-F6EECF244321}">
                <p14:modId xmlns:p14="http://schemas.microsoft.com/office/powerpoint/2010/main" val="601581706"/>
              </p:ext>
            </p:extLst>
          </p:nvPr>
        </p:nvGraphicFramePr>
        <p:xfrm>
          <a:off x="1633137" y="2399833"/>
          <a:ext cx="1304925" cy="1837080"/>
        </p:xfrm>
        <a:graphic>
          <a:graphicData uri="http://schemas.openxmlformats.org/drawingml/2006/table">
            <a:tbl>
              <a:tblPr firstRow="1" bandRow="1">
                <a:tableStyleId>{5C22544A-7EE6-4342-B048-85BDC9FD1C3A}</a:tableStyleId>
              </a:tblPr>
              <a:tblGrid>
                <a:gridCol w="1304925">
                  <a:extLst>
                    <a:ext uri="{9D8B030D-6E8A-4147-A177-3AD203B41FA5}">
                      <a16:colId xmlns:a16="http://schemas.microsoft.com/office/drawing/2014/main" val="20000"/>
                    </a:ext>
                  </a:extLst>
                </a:gridCol>
              </a:tblGrid>
              <a:tr h="374040">
                <a:tc>
                  <a:txBody>
                    <a:bodyPr/>
                    <a:lstStyle/>
                    <a:p>
                      <a:pPr algn="l"/>
                      <a:r>
                        <a:rPr lang="en-US" b="0" dirty="0">
                          <a:solidFill>
                            <a:srgbClr val="000000"/>
                          </a:solidFill>
                          <a:latin typeface="Calibri Light" panose="020F0302020204030204" pitchFamily="34" charset="0"/>
                        </a:rPr>
                        <a:t>New York</a:t>
                      </a:r>
                    </a:p>
                  </a:txBody>
                  <a:tcPr>
                    <a:lnL w="12700" cmpd="sng">
                      <a:solidFill>
                        <a:srgbClr val="000000"/>
                      </a:solidFill>
                    </a:lnL>
                    <a:lnR w="12700" cmpd="sng">
                      <a:solidFill>
                        <a:srgbClr val="000000"/>
                      </a:solidFill>
                    </a:lnR>
                    <a:lnT w="12700" cmpd="sng">
                      <a:solidFill>
                        <a:srgbClr val="000000"/>
                      </a:solidFill>
                    </a:lnT>
                    <a:lnB w="12700" cmpd="sng">
                      <a:solidFill>
                        <a:srgbClr val="FFFFFF"/>
                      </a:solidFill>
                    </a:lnB>
                    <a:solidFill>
                      <a:srgbClr val="F2F2F2"/>
                    </a:solidFill>
                  </a:tcPr>
                </a:tc>
                <a:extLst>
                  <a:ext uri="{0D108BD9-81ED-4DB2-BD59-A6C34878D82A}">
                    <a16:rowId xmlns:a16="http://schemas.microsoft.com/office/drawing/2014/main" val="10000"/>
                  </a:ext>
                </a:extLst>
              </a:tr>
              <a:tr h="358140">
                <a:tc>
                  <a:txBody>
                    <a:bodyPr/>
                    <a:lstStyle/>
                    <a:p>
                      <a:pPr algn="l"/>
                      <a:r>
                        <a:rPr lang="en-US" b="0" dirty="0">
                          <a:solidFill>
                            <a:srgbClr val="000000"/>
                          </a:solidFill>
                          <a:latin typeface="Calibri Light" panose="020F0302020204030204" pitchFamily="34" charset="0"/>
                        </a:rPr>
                        <a:t>New Delhi</a:t>
                      </a:r>
                    </a:p>
                  </a:txBody>
                  <a:tcPr>
                    <a:lnL w="12700" cmpd="sng">
                      <a:solidFill>
                        <a:srgbClr val="000000"/>
                      </a:solidFill>
                    </a:lnL>
                    <a:lnR w="12700" cmpd="sng">
                      <a:solidFill>
                        <a:srgbClr val="000000"/>
                      </a:solidFill>
                    </a:lnR>
                    <a:lnT w="12700" cmpd="sng">
                      <a:solidFill>
                        <a:srgbClr val="FFFFFF"/>
                      </a:solidFill>
                    </a:lnT>
                    <a:lnB w="12700" cmpd="sng">
                      <a:solidFill>
                        <a:srgbClr val="FFFFFF"/>
                      </a:solidFill>
                    </a:lnB>
                    <a:solidFill>
                      <a:srgbClr val="D9D9D9"/>
                    </a:solidFill>
                  </a:tcPr>
                </a:tc>
                <a:extLst>
                  <a:ext uri="{0D108BD9-81ED-4DB2-BD59-A6C34878D82A}">
                    <a16:rowId xmlns:a16="http://schemas.microsoft.com/office/drawing/2014/main" val="10001"/>
                  </a:ext>
                </a:extLst>
              </a:tr>
              <a:tr h="339090">
                <a:tc>
                  <a:txBody>
                    <a:bodyPr/>
                    <a:lstStyle/>
                    <a:p>
                      <a:pPr algn="l"/>
                      <a:r>
                        <a:rPr lang="en-US" b="0" dirty="0">
                          <a:solidFill>
                            <a:srgbClr val="000000"/>
                          </a:solidFill>
                          <a:latin typeface="Calibri Light" panose="020F0302020204030204" pitchFamily="34" charset="0"/>
                        </a:rPr>
                        <a:t>Newport</a:t>
                      </a:r>
                    </a:p>
                  </a:txBody>
                  <a:tcPr>
                    <a:lnL w="12700" cmpd="sng">
                      <a:solidFill>
                        <a:srgbClr val="000000"/>
                      </a:solidFill>
                    </a:lnL>
                    <a:lnR w="12700" cmpd="sng">
                      <a:solidFill>
                        <a:srgbClr val="000000"/>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2"/>
                  </a:ext>
                </a:extLst>
              </a:tr>
              <a:tr h="249555">
                <a:tc>
                  <a:txBody>
                    <a:bodyPr/>
                    <a:lstStyle/>
                    <a:p>
                      <a:pPr algn="l"/>
                      <a:r>
                        <a:rPr lang="en-US" b="0" dirty="0">
                          <a:solidFill>
                            <a:srgbClr val="000000"/>
                          </a:solidFill>
                          <a:latin typeface="Calibri Light" panose="020F0302020204030204" pitchFamily="34" charset="0"/>
                        </a:rPr>
                        <a:t>Newcastle</a:t>
                      </a:r>
                    </a:p>
                  </a:txBody>
                  <a:tcPr>
                    <a:lnL w="12700" cmpd="sng">
                      <a:solidFill>
                        <a:srgbClr val="000000"/>
                      </a:solidFill>
                    </a:lnL>
                    <a:lnR w="12700" cmpd="sng">
                      <a:solidFill>
                        <a:srgbClr val="000000"/>
                      </a:solidFill>
                    </a:lnR>
                    <a:lnT w="12700" cmpd="sng">
                      <a:solidFill>
                        <a:srgbClr val="FFFFFF"/>
                      </a:solidFill>
                    </a:lnT>
                    <a:lnB w="127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0003"/>
                  </a:ext>
                </a:extLst>
              </a:tr>
              <a:tr h="249555">
                <a:tc>
                  <a:txBody>
                    <a:bodyPr/>
                    <a:lstStyle/>
                    <a:p>
                      <a:pPr algn="l"/>
                      <a:r>
                        <a:rPr lang="en-US" b="0" dirty="0">
                          <a:solidFill>
                            <a:srgbClr val="000000"/>
                          </a:solidFill>
                          <a:latin typeface="Calibri Light" panose="020F0302020204030204" pitchFamily="34" charset="0"/>
                        </a:rPr>
                        <a:t>New</a:t>
                      </a:r>
                    </a:p>
                  </a:txBody>
                  <a:tcPr>
                    <a:lnL w="12700" cmpd="sng">
                      <a:solidFill>
                        <a:srgbClr val="000000"/>
                      </a:solidFill>
                    </a:lnL>
                    <a:lnR w="12700" cmpd="sng">
                      <a:solidFill>
                        <a:srgbClr val="000000"/>
                      </a:solidFill>
                    </a:lnR>
                    <a:lnT w="12700" cmpd="sng">
                      <a:solidFill>
                        <a:srgbClr val="FFFFFF"/>
                      </a:solidFill>
                    </a:lnT>
                    <a:lnB w="12700" cmpd="sng">
                      <a:solidFill>
                        <a:srgbClr val="000000"/>
                      </a:solidFill>
                    </a:lnB>
                    <a:solidFill>
                      <a:srgbClr val="F2F2F2"/>
                    </a:solidFill>
                  </a:tcPr>
                </a:tc>
                <a:extLst>
                  <a:ext uri="{0D108BD9-81ED-4DB2-BD59-A6C34878D82A}">
                    <a16:rowId xmlns:a16="http://schemas.microsoft.com/office/drawing/2014/main" val="10004"/>
                  </a:ext>
                </a:extLst>
              </a:tr>
            </a:tbl>
          </a:graphicData>
        </a:graphic>
      </p:graphicFrame>
      <p:sp>
        <p:nvSpPr>
          <p:cNvPr id="6" name="TextBox 5"/>
          <p:cNvSpPr txBox="1"/>
          <p:nvPr>
            <p:custDataLst>
              <p:tags r:id="rId3"/>
            </p:custDataLst>
          </p:nvPr>
        </p:nvSpPr>
        <p:spPr>
          <a:xfrm>
            <a:off x="4794426" y="1875005"/>
            <a:ext cx="3749040"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solidFill>
                  <a:srgbClr val="000000"/>
                </a:solidFill>
                <a:latin typeface="Courier New" panose="02070309020205020404" pitchFamily="49" charset="0"/>
              </a:rPr>
              <a:t>where City like "</a:t>
            </a:r>
            <a:r>
              <a:rPr lang="en-US" sz="1800" b="1" dirty="0" err="1">
                <a:solidFill>
                  <a:srgbClr val="000000"/>
                </a:solidFill>
                <a:latin typeface="Courier New" panose="02070309020205020404" pitchFamily="49" charset="0"/>
              </a:rPr>
              <a:t>Sant</a:t>
            </a:r>
            <a:r>
              <a:rPr lang="en-US" sz="1800" b="1" dirty="0">
                <a:solidFill>
                  <a:srgbClr val="000000"/>
                </a:solidFill>
                <a:latin typeface="Courier New" panose="02070309020205020404" pitchFamily="49" charset="0"/>
              </a:rPr>
              <a:t>_ %";</a:t>
            </a:r>
          </a:p>
        </p:txBody>
      </p:sp>
      <p:graphicFrame>
        <p:nvGraphicFramePr>
          <p:cNvPr id="10" name="Table 9"/>
          <p:cNvGraphicFramePr>
            <a:graphicFrameLocks noGrp="1"/>
          </p:cNvGraphicFramePr>
          <p:nvPr>
            <p:extLst>
              <p:ext uri="{D42A27DB-BD31-4B8C-83A1-F6EECF244321}">
                <p14:modId xmlns:p14="http://schemas.microsoft.com/office/powerpoint/2010/main" val="3363360053"/>
              </p:ext>
            </p:extLst>
          </p:nvPr>
        </p:nvGraphicFramePr>
        <p:xfrm>
          <a:off x="5697815" y="2399833"/>
          <a:ext cx="1617393" cy="1471320"/>
        </p:xfrm>
        <a:graphic>
          <a:graphicData uri="http://schemas.openxmlformats.org/drawingml/2006/table">
            <a:tbl>
              <a:tblPr firstRow="1" bandRow="1">
                <a:tableStyleId>{5C22544A-7EE6-4342-B048-85BDC9FD1C3A}</a:tableStyleId>
              </a:tblPr>
              <a:tblGrid>
                <a:gridCol w="1617393">
                  <a:extLst>
                    <a:ext uri="{9D8B030D-6E8A-4147-A177-3AD203B41FA5}">
                      <a16:colId xmlns:a16="http://schemas.microsoft.com/office/drawing/2014/main" val="20000"/>
                    </a:ext>
                  </a:extLst>
                </a:gridCol>
              </a:tblGrid>
              <a:tr h="374040">
                <a:tc>
                  <a:txBody>
                    <a:bodyPr/>
                    <a:lstStyle/>
                    <a:p>
                      <a:pPr algn="l"/>
                      <a:r>
                        <a:rPr lang="en-US" b="0" dirty="0">
                          <a:solidFill>
                            <a:srgbClr val="000000"/>
                          </a:solidFill>
                          <a:latin typeface="Calibri Light" panose="020F0302020204030204" pitchFamily="34" charset="0"/>
                        </a:rPr>
                        <a:t>Santa Clara</a:t>
                      </a:r>
                    </a:p>
                  </a:txBody>
                  <a:tcPr>
                    <a:lnL w="12700" cmpd="sng">
                      <a:solidFill>
                        <a:srgbClr val="000000"/>
                      </a:solidFill>
                    </a:lnL>
                    <a:lnR w="12700" cmpd="sng">
                      <a:solidFill>
                        <a:srgbClr val="000000"/>
                      </a:solidFill>
                    </a:lnR>
                    <a:lnT w="12700" cmpd="sng">
                      <a:solidFill>
                        <a:srgbClr val="000000"/>
                      </a:solidFill>
                    </a:lnT>
                    <a:lnB w="12700" cmpd="sng">
                      <a:solidFill>
                        <a:srgbClr val="FFFFFF"/>
                      </a:solidFill>
                    </a:lnB>
                    <a:solidFill>
                      <a:srgbClr val="F2F2F2"/>
                    </a:solidFill>
                  </a:tcPr>
                </a:tc>
                <a:extLst>
                  <a:ext uri="{0D108BD9-81ED-4DB2-BD59-A6C34878D82A}">
                    <a16:rowId xmlns:a16="http://schemas.microsoft.com/office/drawing/2014/main" val="10000"/>
                  </a:ext>
                </a:extLst>
              </a:tr>
              <a:tr h="358140">
                <a:tc>
                  <a:txBody>
                    <a:bodyPr/>
                    <a:lstStyle/>
                    <a:p>
                      <a:pPr algn="l"/>
                      <a:r>
                        <a:rPr lang="en-US" b="0" dirty="0">
                          <a:solidFill>
                            <a:srgbClr val="000000"/>
                          </a:solidFill>
                          <a:latin typeface="Calibri Light" panose="020F0302020204030204" pitchFamily="34" charset="0"/>
                        </a:rPr>
                        <a:t>Santa Cruz</a:t>
                      </a:r>
                    </a:p>
                  </a:txBody>
                  <a:tcPr>
                    <a:lnL w="12700" cmpd="sng">
                      <a:solidFill>
                        <a:srgbClr val="000000"/>
                      </a:solidFill>
                    </a:lnL>
                    <a:lnR w="12700" cmpd="sng">
                      <a:solidFill>
                        <a:srgbClr val="000000"/>
                      </a:solidFill>
                    </a:lnR>
                    <a:lnT w="12700" cmpd="sng">
                      <a:solidFill>
                        <a:srgbClr val="FFFFFF"/>
                      </a:solidFill>
                    </a:lnT>
                    <a:lnB w="12700" cmpd="sng">
                      <a:solidFill>
                        <a:srgbClr val="FFFFFF"/>
                      </a:solidFill>
                    </a:lnB>
                    <a:solidFill>
                      <a:srgbClr val="D9D9D9"/>
                    </a:solidFill>
                  </a:tcPr>
                </a:tc>
                <a:extLst>
                  <a:ext uri="{0D108BD9-81ED-4DB2-BD59-A6C34878D82A}">
                    <a16:rowId xmlns:a16="http://schemas.microsoft.com/office/drawing/2014/main" val="10001"/>
                  </a:ext>
                </a:extLst>
              </a:tr>
              <a:tr h="339090">
                <a:tc>
                  <a:txBody>
                    <a:bodyPr/>
                    <a:lstStyle/>
                    <a:p>
                      <a:pPr algn="l"/>
                      <a:r>
                        <a:rPr lang="en-US" b="0" dirty="0">
                          <a:solidFill>
                            <a:srgbClr val="000000"/>
                          </a:solidFill>
                          <a:latin typeface="Calibri Light" panose="020F0302020204030204" pitchFamily="34" charset="0"/>
                        </a:rPr>
                        <a:t>Santo</a:t>
                      </a:r>
                      <a:r>
                        <a:rPr lang="en-US" b="0" baseline="0" dirty="0">
                          <a:solidFill>
                            <a:srgbClr val="000000"/>
                          </a:solidFill>
                          <a:latin typeface="Calibri Light" panose="020F0302020204030204" pitchFamily="34" charset="0"/>
                        </a:rPr>
                        <a:t> Domingo</a:t>
                      </a:r>
                      <a:endParaRPr lang="en-US" b="0" dirty="0">
                        <a:solidFill>
                          <a:srgbClr val="000000"/>
                        </a:solidFill>
                        <a:latin typeface="Calibri Light" panose="020F0302020204030204" pitchFamily="34" charset="0"/>
                      </a:endParaRPr>
                    </a:p>
                  </a:txBody>
                  <a:tcPr>
                    <a:lnL w="12700" cmpd="sng">
                      <a:solidFill>
                        <a:srgbClr val="000000"/>
                      </a:solidFill>
                    </a:lnL>
                    <a:lnR w="12700" cmpd="sng">
                      <a:solidFill>
                        <a:srgbClr val="000000"/>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2"/>
                  </a:ext>
                </a:extLst>
              </a:tr>
              <a:tr h="249555">
                <a:tc>
                  <a:txBody>
                    <a:bodyPr/>
                    <a:lstStyle/>
                    <a:p>
                      <a:pPr algn="l"/>
                      <a:r>
                        <a:rPr lang="en-US" b="0" dirty="0">
                          <a:solidFill>
                            <a:srgbClr val="000000"/>
                          </a:solidFill>
                          <a:latin typeface="Calibri Light" panose="020F0302020204030204" pitchFamily="34" charset="0"/>
                        </a:rPr>
                        <a:t>Santo </a:t>
                      </a:r>
                      <a:r>
                        <a:rPr lang="en-US" b="0" u="none" dirty="0">
                          <a:solidFill>
                            <a:srgbClr val="000000"/>
                          </a:solidFill>
                          <a:latin typeface="Calibri Light" panose="020F0302020204030204" pitchFamily="34" charset="0"/>
                        </a:rPr>
                        <a:t>Tomas</a:t>
                      </a:r>
                    </a:p>
                  </a:txBody>
                  <a:tcPr>
                    <a:lnL w="12700" cmpd="sng">
                      <a:solidFill>
                        <a:srgbClr val="000000"/>
                      </a:solidFill>
                    </a:lnL>
                    <a:lnR w="12700" cmpd="sng">
                      <a:solidFill>
                        <a:srgbClr val="000000"/>
                      </a:solidFill>
                    </a:lnR>
                    <a:lnT w="12700" cmpd="sng">
                      <a:solidFill>
                        <a:srgbClr val="FFFFFF"/>
                      </a:solidFill>
                    </a:lnT>
                    <a:lnB w="12700" cmpd="sng">
                      <a:solidFill>
                        <a:srgbClr val="000000"/>
                      </a:solidFill>
                    </a:lnB>
                    <a:solidFill>
                      <a:srgbClr val="D9D9D9"/>
                    </a:solidFill>
                  </a:tcPr>
                </a:tc>
                <a:extLst>
                  <a:ext uri="{0D108BD9-81ED-4DB2-BD59-A6C34878D82A}">
                    <a16:rowId xmlns:a16="http://schemas.microsoft.com/office/drawing/2014/main" val="10003"/>
                  </a:ext>
                </a:extLst>
              </a:tr>
            </a:tbl>
          </a:graphicData>
        </a:graphic>
      </p:graphicFrame>
      <p:sp>
        <p:nvSpPr>
          <p:cNvPr id="12" name="Rectangle 11"/>
          <p:cNvSpPr/>
          <p:nvPr>
            <p:custDataLst>
              <p:tags r:id="rId4"/>
            </p:custDataLst>
          </p:nvPr>
        </p:nvSpPr>
        <p:spPr>
          <a:xfrm>
            <a:off x="7727751" y="1969780"/>
            <a:ext cx="197048" cy="26845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Line Callout 1 8"/>
          <p:cNvSpPr/>
          <p:nvPr/>
        </p:nvSpPr>
        <p:spPr>
          <a:xfrm>
            <a:off x="7577161" y="2640537"/>
            <a:ext cx="1304061" cy="977986"/>
          </a:xfrm>
          <a:prstGeom prst="borderCallout1">
            <a:avLst>
              <a:gd name="adj1" fmla="val -687"/>
              <a:gd name="adj2" fmla="val 49144"/>
              <a:gd name="adj3" fmla="val -42442"/>
              <a:gd name="adj4" fmla="val 1849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wildcard</a:t>
            </a:r>
            <a:br>
              <a:rPr lang="en-US" sz="1800" dirty="0">
                <a:solidFill>
                  <a:srgbClr val="000000"/>
                </a:solidFill>
              </a:rPr>
            </a:br>
            <a:r>
              <a:rPr lang="en-US" sz="1800" dirty="0">
                <a:solidFill>
                  <a:srgbClr val="000000"/>
                </a:solidFill>
              </a:rPr>
              <a:t>for a single character</a:t>
            </a:r>
          </a:p>
        </p:txBody>
      </p:sp>
      <p:sp>
        <p:nvSpPr>
          <p:cNvPr id="13" name="Rectangle 12"/>
          <p:cNvSpPr/>
          <p:nvPr>
            <p:custDataLst>
              <p:tags r:id="rId5"/>
            </p:custDataLst>
          </p:nvPr>
        </p:nvSpPr>
        <p:spPr>
          <a:xfrm>
            <a:off x="3415524" y="1943939"/>
            <a:ext cx="174065" cy="26845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Line Callout 1 13"/>
          <p:cNvSpPr/>
          <p:nvPr/>
        </p:nvSpPr>
        <p:spPr>
          <a:xfrm>
            <a:off x="3277265" y="2640537"/>
            <a:ext cx="1296246" cy="1166038"/>
          </a:xfrm>
          <a:prstGeom prst="borderCallout1">
            <a:avLst>
              <a:gd name="adj1" fmla="val -17"/>
              <a:gd name="adj2" fmla="val 47028"/>
              <a:gd name="adj3" fmla="val -42210"/>
              <a:gd name="adj4" fmla="val 1936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wildcard</a:t>
            </a:r>
            <a:br>
              <a:rPr lang="en-US" sz="1800" dirty="0">
                <a:solidFill>
                  <a:srgbClr val="000000"/>
                </a:solidFill>
              </a:rPr>
            </a:br>
            <a:r>
              <a:rPr lang="en-US" sz="1800" dirty="0">
                <a:solidFill>
                  <a:srgbClr val="000000"/>
                </a:solidFill>
              </a:rPr>
              <a:t>for any number of characters</a:t>
            </a:r>
          </a:p>
        </p:txBody>
      </p:sp>
    </p:spTree>
    <p:extLst>
      <p:ext uri="{BB962C8B-B14F-4D97-AF65-F5344CB8AC3E}">
        <p14:creationId xmlns:p14="http://schemas.microsoft.com/office/powerpoint/2010/main" val="37608783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3.02 Activity</a:t>
            </a:r>
            <a:endParaRPr lang="en-US" altLang="en-US" dirty="0"/>
          </a:p>
        </p:txBody>
      </p:sp>
      <p:sp>
        <p:nvSpPr>
          <p:cNvPr id="7" name="Content Placeholder 6">
            <a:extLst>
              <a:ext uri="{FF2B5EF4-FFF2-40B4-BE49-F238E27FC236}">
                <a16:creationId xmlns:a16="http://schemas.microsoft.com/office/drawing/2014/main" id="{3C43A0F3-DD33-4125-9CD3-7FBBB88DF6CC}"/>
              </a:ext>
            </a:extLst>
          </p:cNvPr>
          <p:cNvSpPr>
            <a:spLocks noGrp="1"/>
          </p:cNvSpPr>
          <p:nvPr>
            <p:ph idx="1"/>
          </p:nvPr>
        </p:nvSpPr>
        <p:spPr/>
        <p:txBody>
          <a:bodyPr/>
          <a:lstStyle/>
          <a:p>
            <a:pPr lvl="0"/>
            <a:r>
              <a:rPr lang="en-US" dirty="0"/>
              <a:t>Open </a:t>
            </a:r>
            <a:r>
              <a:rPr lang="en-US" b="1" dirty="0"/>
              <a:t>p103a02.sas</a:t>
            </a:r>
            <a:r>
              <a:rPr lang="en-US" dirty="0"/>
              <a:t> from the </a:t>
            </a:r>
            <a:r>
              <a:rPr lang="en-US" b="1" dirty="0"/>
              <a:t>activities </a:t>
            </a:r>
            <a:r>
              <a:rPr lang="en-US" dirty="0"/>
              <a:t>folder and perform the following tasks:</a:t>
            </a:r>
          </a:p>
          <a:p>
            <a:pPr marL="457200" lvl="0" indent="-457200">
              <a:buClrTx/>
              <a:buSzPct val="100000"/>
              <a:buFont typeface="+mj-lt"/>
              <a:buAutoNum type="arabicPeriod"/>
            </a:pPr>
            <a:r>
              <a:rPr lang="en-US" dirty="0"/>
              <a:t>Uncomment each WHERE statement one at a time and run the step to observe the rows that are included in the results.</a:t>
            </a:r>
          </a:p>
          <a:p>
            <a:pPr marL="457200" lvl="0" indent="-457200">
              <a:buClrTx/>
              <a:buSzPct val="100000"/>
              <a:buFont typeface="+mj-lt"/>
              <a:buAutoNum type="arabicPeriod"/>
            </a:pPr>
            <a:r>
              <a:rPr lang="en-US" dirty="0"/>
              <a:t>Comment all previous WHERE statements. Add a new WHERE statement to print storms that begin with Z. How many storms are included in the results?</a:t>
            </a:r>
          </a:p>
          <a:p>
            <a:endParaRPr lang="en-US" dirty="0"/>
          </a:p>
          <a:p>
            <a:endParaRPr lang="en-US" dirty="0"/>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ext uri="{D42A27DB-BD31-4B8C-83A1-F6EECF244321}">
                <p14:modId xmlns:p14="http://schemas.microsoft.com/office/powerpoint/2010/main" val="3278598452"/>
              </p:ext>
            </p:extLst>
          </p:nvPr>
        </p:nvGraphicFramePr>
        <p:xfrm>
          <a:off x="808909" y="329184"/>
          <a:ext cx="7526182" cy="297150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lang="en-US" dirty="0"/>
              <a:t>SAS Programming Process</a:t>
            </a:r>
          </a:p>
        </p:txBody>
      </p:sp>
      <p:sp>
        <p:nvSpPr>
          <p:cNvPr id="4" name="Freeform 5"/>
          <p:cNvSpPr>
            <a:spLocks noChangeAspect="1" noEditPoints="1"/>
          </p:cNvSpPr>
          <p:nvPr/>
        </p:nvSpPr>
        <p:spPr bwMode="auto">
          <a:xfrm>
            <a:off x="478219" y="3354144"/>
            <a:ext cx="1259447" cy="976185"/>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nvGrpSpPr>
          <p:cNvPr id="9" name="Group 8"/>
          <p:cNvGrpSpPr/>
          <p:nvPr/>
        </p:nvGrpSpPr>
        <p:grpSpPr>
          <a:xfrm>
            <a:off x="1472921" y="3918742"/>
            <a:ext cx="586338" cy="823174"/>
            <a:chOff x="7321056" y="2164265"/>
            <a:chExt cx="871359" cy="1102680"/>
          </a:xfrm>
        </p:grpSpPr>
        <p:sp>
          <p:nvSpPr>
            <p:cNvPr id="10" name="Rounded Rectangle 9"/>
            <p:cNvSpPr/>
            <p:nvPr/>
          </p:nvSpPr>
          <p:spPr>
            <a:xfrm>
              <a:off x="7321056" y="2164265"/>
              <a:ext cx="871359" cy="1102680"/>
            </a:xfrm>
            <a:prstGeom prst="roundRect">
              <a:avLst>
                <a:gd name="adj" fmla="val 5792"/>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Freeform 61"/>
            <p:cNvSpPr>
              <a:spLocks noChangeAspect="1" noEditPoints="1"/>
            </p:cNvSpPr>
            <p:nvPr/>
          </p:nvSpPr>
          <p:spPr bwMode="auto">
            <a:xfrm>
              <a:off x="7341908" y="2166888"/>
              <a:ext cx="850507" cy="1100057"/>
            </a:xfrm>
            <a:custGeom>
              <a:avLst/>
              <a:gdLst>
                <a:gd name="T0" fmla="*/ 2280 w 2671"/>
                <a:gd name="T1" fmla="*/ 3069 h 3456"/>
                <a:gd name="T2" fmla="*/ 2307 w 2671"/>
                <a:gd name="T3" fmla="*/ 3029 h 3456"/>
                <a:gd name="T4" fmla="*/ 1038 w 2671"/>
                <a:gd name="T5" fmla="*/ 3071 h 3456"/>
                <a:gd name="T6" fmla="*/ 365 w 2671"/>
                <a:gd name="T7" fmla="*/ 2643 h 3456"/>
                <a:gd name="T8" fmla="*/ 382 w 2671"/>
                <a:gd name="T9" fmla="*/ 3062 h 3456"/>
                <a:gd name="T10" fmla="*/ 945 w 2671"/>
                <a:gd name="T11" fmla="*/ 2643 h 3456"/>
                <a:gd name="T12" fmla="*/ 2307 w 2671"/>
                <a:gd name="T13" fmla="*/ 2550 h 3456"/>
                <a:gd name="T14" fmla="*/ 1038 w 2671"/>
                <a:gd name="T15" fmla="*/ 2550 h 3456"/>
                <a:gd name="T16" fmla="*/ 365 w 2671"/>
                <a:gd name="T17" fmla="*/ 2105 h 3456"/>
                <a:gd name="T18" fmla="*/ 365 w 2671"/>
                <a:gd name="T19" fmla="*/ 2105 h 3456"/>
                <a:gd name="T20" fmla="*/ 2307 w 2671"/>
                <a:gd name="T21" fmla="*/ 1589 h 3456"/>
                <a:gd name="T22" fmla="*/ 2280 w 2671"/>
                <a:gd name="T23" fmla="*/ 1550 h 3456"/>
                <a:gd name="T24" fmla="*/ 1038 w 2671"/>
                <a:gd name="T25" fmla="*/ 2012 h 3456"/>
                <a:gd name="T26" fmla="*/ 406 w 2671"/>
                <a:gd name="T27" fmla="*/ 1548 h 3456"/>
                <a:gd name="T28" fmla="*/ 367 w 2671"/>
                <a:gd name="T29" fmla="*/ 1576 h 3456"/>
                <a:gd name="T30" fmla="*/ 945 w 2671"/>
                <a:gd name="T31" fmla="*/ 1548 h 3456"/>
                <a:gd name="T32" fmla="*/ 2293 w 2671"/>
                <a:gd name="T33" fmla="*/ 1457 h 3456"/>
                <a:gd name="T34" fmla="*/ 2378 w 2671"/>
                <a:gd name="T35" fmla="*/ 1514 h 3456"/>
                <a:gd name="T36" fmla="*/ 2401 w 2671"/>
                <a:gd name="T37" fmla="*/ 3029 h 3456"/>
                <a:gd name="T38" fmla="*/ 2362 w 2671"/>
                <a:gd name="T39" fmla="*/ 3124 h 3456"/>
                <a:gd name="T40" fmla="*/ 2266 w 2671"/>
                <a:gd name="T41" fmla="*/ 3164 h 3456"/>
                <a:gd name="T42" fmla="*/ 330 w 2671"/>
                <a:gd name="T43" fmla="*/ 3141 h 3456"/>
                <a:gd name="T44" fmla="*/ 274 w 2671"/>
                <a:gd name="T45" fmla="*/ 3056 h 3456"/>
                <a:gd name="T46" fmla="*/ 282 w 2671"/>
                <a:gd name="T47" fmla="*/ 1536 h 3456"/>
                <a:gd name="T48" fmla="*/ 353 w 2671"/>
                <a:gd name="T49" fmla="*/ 1465 h 3456"/>
                <a:gd name="T50" fmla="*/ 1534 w 2671"/>
                <a:gd name="T51" fmla="*/ 1081 h 3456"/>
                <a:gd name="T52" fmla="*/ 1579 w 2671"/>
                <a:gd name="T53" fmla="*/ 1113 h 3456"/>
                <a:gd name="T54" fmla="*/ 1563 w 2671"/>
                <a:gd name="T55" fmla="*/ 1166 h 3456"/>
                <a:gd name="T56" fmla="*/ 279 w 2671"/>
                <a:gd name="T57" fmla="*/ 1172 h 3456"/>
                <a:gd name="T58" fmla="*/ 247 w 2671"/>
                <a:gd name="T59" fmla="*/ 1128 h 3456"/>
                <a:gd name="T60" fmla="*/ 279 w 2671"/>
                <a:gd name="T61" fmla="*/ 1083 h 3456"/>
                <a:gd name="T62" fmla="*/ 1549 w 2671"/>
                <a:gd name="T63" fmla="*/ 790 h 3456"/>
                <a:gd name="T64" fmla="*/ 1581 w 2671"/>
                <a:gd name="T65" fmla="*/ 835 h 3456"/>
                <a:gd name="T66" fmla="*/ 1549 w 2671"/>
                <a:gd name="T67" fmla="*/ 879 h 3456"/>
                <a:gd name="T68" fmla="*/ 266 w 2671"/>
                <a:gd name="T69" fmla="*/ 872 h 3456"/>
                <a:gd name="T70" fmla="*/ 250 w 2671"/>
                <a:gd name="T71" fmla="*/ 820 h 3456"/>
                <a:gd name="T72" fmla="*/ 295 w 2671"/>
                <a:gd name="T73" fmla="*/ 788 h 3456"/>
                <a:gd name="T74" fmla="*/ 1563 w 2671"/>
                <a:gd name="T75" fmla="*/ 504 h 3456"/>
                <a:gd name="T76" fmla="*/ 1579 w 2671"/>
                <a:gd name="T77" fmla="*/ 556 h 3456"/>
                <a:gd name="T78" fmla="*/ 1534 w 2671"/>
                <a:gd name="T79" fmla="*/ 589 h 3456"/>
                <a:gd name="T80" fmla="*/ 257 w 2671"/>
                <a:gd name="T81" fmla="*/ 569 h 3456"/>
                <a:gd name="T82" fmla="*/ 257 w 2671"/>
                <a:gd name="T83" fmla="*/ 513 h 3456"/>
                <a:gd name="T84" fmla="*/ 222 w 2671"/>
                <a:gd name="T85" fmla="*/ 93 h 3456"/>
                <a:gd name="T86" fmla="*/ 131 w 2671"/>
                <a:gd name="T87" fmla="*/ 131 h 3456"/>
                <a:gd name="T88" fmla="*/ 93 w 2671"/>
                <a:gd name="T89" fmla="*/ 223 h 3456"/>
                <a:gd name="T90" fmla="*/ 115 w 2671"/>
                <a:gd name="T91" fmla="*/ 3305 h 3456"/>
                <a:gd name="T92" fmla="*/ 197 w 2671"/>
                <a:gd name="T93" fmla="*/ 3360 h 3456"/>
                <a:gd name="T94" fmla="*/ 2499 w 2671"/>
                <a:gd name="T95" fmla="*/ 3352 h 3456"/>
                <a:gd name="T96" fmla="*/ 2567 w 2671"/>
                <a:gd name="T97" fmla="*/ 3283 h 3456"/>
                <a:gd name="T98" fmla="*/ 2574 w 2671"/>
                <a:gd name="T99" fmla="*/ 197 h 3456"/>
                <a:gd name="T100" fmla="*/ 2520 w 2671"/>
                <a:gd name="T101" fmla="*/ 115 h 3456"/>
                <a:gd name="T102" fmla="*/ 222 w 2671"/>
                <a:gd name="T103" fmla="*/ 93 h 3456"/>
                <a:gd name="T104" fmla="*/ 2519 w 2671"/>
                <a:gd name="T105" fmla="*/ 12 h 3456"/>
                <a:gd name="T106" fmla="*/ 2628 w 2671"/>
                <a:gd name="T107" fmla="*/ 91 h 3456"/>
                <a:gd name="T108" fmla="*/ 2671 w 2671"/>
                <a:gd name="T109" fmla="*/ 223 h 3456"/>
                <a:gd name="T110" fmla="*/ 2646 w 2671"/>
                <a:gd name="T111" fmla="*/ 3336 h 3456"/>
                <a:gd name="T112" fmla="*/ 2550 w 2671"/>
                <a:gd name="T113" fmla="*/ 3431 h 3456"/>
                <a:gd name="T114" fmla="*/ 222 w 2671"/>
                <a:gd name="T115" fmla="*/ 3456 h 3456"/>
                <a:gd name="T116" fmla="*/ 91 w 2671"/>
                <a:gd name="T117" fmla="*/ 3413 h 3456"/>
                <a:gd name="T118" fmla="*/ 12 w 2671"/>
                <a:gd name="T119" fmla="*/ 3304 h 3456"/>
                <a:gd name="T120" fmla="*/ 3 w 2671"/>
                <a:gd name="T121" fmla="*/ 186 h 3456"/>
                <a:gd name="T122" fmla="*/ 65 w 2671"/>
                <a:gd name="T123" fmla="*/ 65 h 3456"/>
                <a:gd name="T124" fmla="*/ 187 w 2671"/>
                <a:gd name="T125" fmla="*/ 3 h 34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671" h="3456">
                  <a:moveTo>
                    <a:pt x="1717" y="2643"/>
                  </a:moveTo>
                  <a:lnTo>
                    <a:pt x="1717" y="3071"/>
                  </a:lnTo>
                  <a:lnTo>
                    <a:pt x="2266" y="3071"/>
                  </a:lnTo>
                  <a:lnTo>
                    <a:pt x="2280" y="3069"/>
                  </a:lnTo>
                  <a:lnTo>
                    <a:pt x="2290" y="3062"/>
                  </a:lnTo>
                  <a:lnTo>
                    <a:pt x="2300" y="3054"/>
                  </a:lnTo>
                  <a:lnTo>
                    <a:pt x="2305" y="3042"/>
                  </a:lnTo>
                  <a:lnTo>
                    <a:pt x="2307" y="3029"/>
                  </a:lnTo>
                  <a:lnTo>
                    <a:pt x="2307" y="2643"/>
                  </a:lnTo>
                  <a:lnTo>
                    <a:pt x="1717" y="2643"/>
                  </a:lnTo>
                  <a:close/>
                  <a:moveTo>
                    <a:pt x="1038" y="2643"/>
                  </a:moveTo>
                  <a:lnTo>
                    <a:pt x="1038" y="3071"/>
                  </a:lnTo>
                  <a:lnTo>
                    <a:pt x="1623" y="3071"/>
                  </a:lnTo>
                  <a:lnTo>
                    <a:pt x="1623" y="2643"/>
                  </a:lnTo>
                  <a:lnTo>
                    <a:pt x="1038" y="2643"/>
                  </a:lnTo>
                  <a:close/>
                  <a:moveTo>
                    <a:pt x="365" y="2643"/>
                  </a:moveTo>
                  <a:lnTo>
                    <a:pt x="365" y="3029"/>
                  </a:lnTo>
                  <a:lnTo>
                    <a:pt x="367" y="3042"/>
                  </a:lnTo>
                  <a:lnTo>
                    <a:pt x="373" y="3054"/>
                  </a:lnTo>
                  <a:lnTo>
                    <a:pt x="382" y="3062"/>
                  </a:lnTo>
                  <a:lnTo>
                    <a:pt x="393" y="3069"/>
                  </a:lnTo>
                  <a:lnTo>
                    <a:pt x="406" y="3071"/>
                  </a:lnTo>
                  <a:lnTo>
                    <a:pt x="945" y="3071"/>
                  </a:lnTo>
                  <a:lnTo>
                    <a:pt x="945" y="2643"/>
                  </a:lnTo>
                  <a:lnTo>
                    <a:pt x="365" y="2643"/>
                  </a:lnTo>
                  <a:close/>
                  <a:moveTo>
                    <a:pt x="1717" y="2105"/>
                  </a:moveTo>
                  <a:lnTo>
                    <a:pt x="1717" y="2550"/>
                  </a:lnTo>
                  <a:lnTo>
                    <a:pt x="2307" y="2550"/>
                  </a:lnTo>
                  <a:lnTo>
                    <a:pt x="2307" y="2105"/>
                  </a:lnTo>
                  <a:lnTo>
                    <a:pt x="1717" y="2105"/>
                  </a:lnTo>
                  <a:close/>
                  <a:moveTo>
                    <a:pt x="1038" y="2105"/>
                  </a:moveTo>
                  <a:lnTo>
                    <a:pt x="1038" y="2550"/>
                  </a:lnTo>
                  <a:lnTo>
                    <a:pt x="1623" y="2550"/>
                  </a:lnTo>
                  <a:lnTo>
                    <a:pt x="1623" y="2105"/>
                  </a:lnTo>
                  <a:lnTo>
                    <a:pt x="1038" y="2105"/>
                  </a:lnTo>
                  <a:close/>
                  <a:moveTo>
                    <a:pt x="365" y="2105"/>
                  </a:moveTo>
                  <a:lnTo>
                    <a:pt x="365" y="2550"/>
                  </a:lnTo>
                  <a:lnTo>
                    <a:pt x="945" y="2550"/>
                  </a:lnTo>
                  <a:lnTo>
                    <a:pt x="945" y="2105"/>
                  </a:lnTo>
                  <a:lnTo>
                    <a:pt x="365" y="2105"/>
                  </a:lnTo>
                  <a:close/>
                  <a:moveTo>
                    <a:pt x="1717" y="1548"/>
                  </a:moveTo>
                  <a:lnTo>
                    <a:pt x="1717" y="2012"/>
                  </a:lnTo>
                  <a:lnTo>
                    <a:pt x="2307" y="2012"/>
                  </a:lnTo>
                  <a:lnTo>
                    <a:pt x="2307" y="1589"/>
                  </a:lnTo>
                  <a:lnTo>
                    <a:pt x="2305" y="1576"/>
                  </a:lnTo>
                  <a:lnTo>
                    <a:pt x="2300" y="1565"/>
                  </a:lnTo>
                  <a:lnTo>
                    <a:pt x="2290" y="1556"/>
                  </a:lnTo>
                  <a:lnTo>
                    <a:pt x="2280" y="1550"/>
                  </a:lnTo>
                  <a:lnTo>
                    <a:pt x="2266" y="1548"/>
                  </a:lnTo>
                  <a:lnTo>
                    <a:pt x="1717" y="1548"/>
                  </a:lnTo>
                  <a:close/>
                  <a:moveTo>
                    <a:pt x="1038" y="1548"/>
                  </a:moveTo>
                  <a:lnTo>
                    <a:pt x="1038" y="2012"/>
                  </a:lnTo>
                  <a:lnTo>
                    <a:pt x="1623" y="2012"/>
                  </a:lnTo>
                  <a:lnTo>
                    <a:pt x="1623" y="1548"/>
                  </a:lnTo>
                  <a:lnTo>
                    <a:pt x="1038" y="1548"/>
                  </a:lnTo>
                  <a:close/>
                  <a:moveTo>
                    <a:pt x="406" y="1548"/>
                  </a:moveTo>
                  <a:lnTo>
                    <a:pt x="393" y="1550"/>
                  </a:lnTo>
                  <a:lnTo>
                    <a:pt x="382" y="1556"/>
                  </a:lnTo>
                  <a:lnTo>
                    <a:pt x="373" y="1565"/>
                  </a:lnTo>
                  <a:lnTo>
                    <a:pt x="367" y="1576"/>
                  </a:lnTo>
                  <a:lnTo>
                    <a:pt x="365" y="1589"/>
                  </a:lnTo>
                  <a:lnTo>
                    <a:pt x="365" y="2012"/>
                  </a:lnTo>
                  <a:lnTo>
                    <a:pt x="945" y="2012"/>
                  </a:lnTo>
                  <a:lnTo>
                    <a:pt x="945" y="1548"/>
                  </a:lnTo>
                  <a:lnTo>
                    <a:pt x="406" y="1548"/>
                  </a:lnTo>
                  <a:close/>
                  <a:moveTo>
                    <a:pt x="406" y="1455"/>
                  </a:moveTo>
                  <a:lnTo>
                    <a:pt x="2266" y="1455"/>
                  </a:lnTo>
                  <a:lnTo>
                    <a:pt x="2293" y="1457"/>
                  </a:lnTo>
                  <a:lnTo>
                    <a:pt x="2319" y="1465"/>
                  </a:lnTo>
                  <a:lnTo>
                    <a:pt x="2342" y="1478"/>
                  </a:lnTo>
                  <a:lnTo>
                    <a:pt x="2362" y="1494"/>
                  </a:lnTo>
                  <a:lnTo>
                    <a:pt x="2378" y="1514"/>
                  </a:lnTo>
                  <a:lnTo>
                    <a:pt x="2391" y="1536"/>
                  </a:lnTo>
                  <a:lnTo>
                    <a:pt x="2398" y="1563"/>
                  </a:lnTo>
                  <a:lnTo>
                    <a:pt x="2401" y="1589"/>
                  </a:lnTo>
                  <a:lnTo>
                    <a:pt x="2401" y="3029"/>
                  </a:lnTo>
                  <a:lnTo>
                    <a:pt x="2398" y="3056"/>
                  </a:lnTo>
                  <a:lnTo>
                    <a:pt x="2391" y="3082"/>
                  </a:lnTo>
                  <a:lnTo>
                    <a:pt x="2378" y="3104"/>
                  </a:lnTo>
                  <a:lnTo>
                    <a:pt x="2362" y="3124"/>
                  </a:lnTo>
                  <a:lnTo>
                    <a:pt x="2342" y="3141"/>
                  </a:lnTo>
                  <a:lnTo>
                    <a:pt x="2319" y="3153"/>
                  </a:lnTo>
                  <a:lnTo>
                    <a:pt x="2293" y="3162"/>
                  </a:lnTo>
                  <a:lnTo>
                    <a:pt x="2266" y="3164"/>
                  </a:lnTo>
                  <a:lnTo>
                    <a:pt x="406" y="3164"/>
                  </a:lnTo>
                  <a:lnTo>
                    <a:pt x="379" y="3162"/>
                  </a:lnTo>
                  <a:lnTo>
                    <a:pt x="353" y="3153"/>
                  </a:lnTo>
                  <a:lnTo>
                    <a:pt x="330" y="3141"/>
                  </a:lnTo>
                  <a:lnTo>
                    <a:pt x="310" y="3124"/>
                  </a:lnTo>
                  <a:lnTo>
                    <a:pt x="295" y="3104"/>
                  </a:lnTo>
                  <a:lnTo>
                    <a:pt x="282" y="3082"/>
                  </a:lnTo>
                  <a:lnTo>
                    <a:pt x="274" y="3056"/>
                  </a:lnTo>
                  <a:lnTo>
                    <a:pt x="272" y="3029"/>
                  </a:lnTo>
                  <a:lnTo>
                    <a:pt x="272" y="1589"/>
                  </a:lnTo>
                  <a:lnTo>
                    <a:pt x="274" y="1563"/>
                  </a:lnTo>
                  <a:lnTo>
                    <a:pt x="282" y="1536"/>
                  </a:lnTo>
                  <a:lnTo>
                    <a:pt x="295" y="1514"/>
                  </a:lnTo>
                  <a:lnTo>
                    <a:pt x="310" y="1494"/>
                  </a:lnTo>
                  <a:lnTo>
                    <a:pt x="330" y="1478"/>
                  </a:lnTo>
                  <a:lnTo>
                    <a:pt x="353" y="1465"/>
                  </a:lnTo>
                  <a:lnTo>
                    <a:pt x="379" y="1457"/>
                  </a:lnTo>
                  <a:lnTo>
                    <a:pt x="406" y="1455"/>
                  </a:lnTo>
                  <a:close/>
                  <a:moveTo>
                    <a:pt x="295" y="1081"/>
                  </a:moveTo>
                  <a:lnTo>
                    <a:pt x="1534" y="1081"/>
                  </a:lnTo>
                  <a:lnTo>
                    <a:pt x="1549" y="1083"/>
                  </a:lnTo>
                  <a:lnTo>
                    <a:pt x="1563" y="1090"/>
                  </a:lnTo>
                  <a:lnTo>
                    <a:pt x="1572" y="1100"/>
                  </a:lnTo>
                  <a:lnTo>
                    <a:pt x="1579" y="1113"/>
                  </a:lnTo>
                  <a:lnTo>
                    <a:pt x="1581" y="1128"/>
                  </a:lnTo>
                  <a:lnTo>
                    <a:pt x="1579" y="1143"/>
                  </a:lnTo>
                  <a:lnTo>
                    <a:pt x="1572" y="1155"/>
                  </a:lnTo>
                  <a:lnTo>
                    <a:pt x="1563" y="1166"/>
                  </a:lnTo>
                  <a:lnTo>
                    <a:pt x="1549" y="1172"/>
                  </a:lnTo>
                  <a:lnTo>
                    <a:pt x="1534" y="1174"/>
                  </a:lnTo>
                  <a:lnTo>
                    <a:pt x="295" y="1174"/>
                  </a:lnTo>
                  <a:lnTo>
                    <a:pt x="279" y="1172"/>
                  </a:lnTo>
                  <a:lnTo>
                    <a:pt x="266" y="1166"/>
                  </a:lnTo>
                  <a:lnTo>
                    <a:pt x="257" y="1155"/>
                  </a:lnTo>
                  <a:lnTo>
                    <a:pt x="250" y="1143"/>
                  </a:lnTo>
                  <a:lnTo>
                    <a:pt x="247" y="1128"/>
                  </a:lnTo>
                  <a:lnTo>
                    <a:pt x="250" y="1113"/>
                  </a:lnTo>
                  <a:lnTo>
                    <a:pt x="257" y="1100"/>
                  </a:lnTo>
                  <a:lnTo>
                    <a:pt x="266" y="1090"/>
                  </a:lnTo>
                  <a:lnTo>
                    <a:pt x="279" y="1083"/>
                  </a:lnTo>
                  <a:lnTo>
                    <a:pt x="295" y="1081"/>
                  </a:lnTo>
                  <a:close/>
                  <a:moveTo>
                    <a:pt x="295" y="788"/>
                  </a:moveTo>
                  <a:lnTo>
                    <a:pt x="1534" y="788"/>
                  </a:lnTo>
                  <a:lnTo>
                    <a:pt x="1549" y="790"/>
                  </a:lnTo>
                  <a:lnTo>
                    <a:pt x="1563" y="797"/>
                  </a:lnTo>
                  <a:lnTo>
                    <a:pt x="1572" y="806"/>
                  </a:lnTo>
                  <a:lnTo>
                    <a:pt x="1579" y="820"/>
                  </a:lnTo>
                  <a:lnTo>
                    <a:pt x="1581" y="835"/>
                  </a:lnTo>
                  <a:lnTo>
                    <a:pt x="1579" y="849"/>
                  </a:lnTo>
                  <a:lnTo>
                    <a:pt x="1572" y="862"/>
                  </a:lnTo>
                  <a:lnTo>
                    <a:pt x="1563" y="872"/>
                  </a:lnTo>
                  <a:lnTo>
                    <a:pt x="1549" y="879"/>
                  </a:lnTo>
                  <a:lnTo>
                    <a:pt x="1534" y="881"/>
                  </a:lnTo>
                  <a:lnTo>
                    <a:pt x="295" y="881"/>
                  </a:lnTo>
                  <a:lnTo>
                    <a:pt x="279" y="879"/>
                  </a:lnTo>
                  <a:lnTo>
                    <a:pt x="266" y="872"/>
                  </a:lnTo>
                  <a:lnTo>
                    <a:pt x="257" y="862"/>
                  </a:lnTo>
                  <a:lnTo>
                    <a:pt x="250" y="849"/>
                  </a:lnTo>
                  <a:lnTo>
                    <a:pt x="247" y="835"/>
                  </a:lnTo>
                  <a:lnTo>
                    <a:pt x="250" y="820"/>
                  </a:lnTo>
                  <a:lnTo>
                    <a:pt x="257" y="806"/>
                  </a:lnTo>
                  <a:lnTo>
                    <a:pt x="266" y="797"/>
                  </a:lnTo>
                  <a:lnTo>
                    <a:pt x="279" y="790"/>
                  </a:lnTo>
                  <a:lnTo>
                    <a:pt x="295" y="788"/>
                  </a:lnTo>
                  <a:close/>
                  <a:moveTo>
                    <a:pt x="295" y="494"/>
                  </a:moveTo>
                  <a:lnTo>
                    <a:pt x="1534" y="494"/>
                  </a:lnTo>
                  <a:lnTo>
                    <a:pt x="1549" y="496"/>
                  </a:lnTo>
                  <a:lnTo>
                    <a:pt x="1563" y="504"/>
                  </a:lnTo>
                  <a:lnTo>
                    <a:pt x="1572" y="513"/>
                  </a:lnTo>
                  <a:lnTo>
                    <a:pt x="1579" y="527"/>
                  </a:lnTo>
                  <a:lnTo>
                    <a:pt x="1581" y="541"/>
                  </a:lnTo>
                  <a:lnTo>
                    <a:pt x="1579" y="556"/>
                  </a:lnTo>
                  <a:lnTo>
                    <a:pt x="1572" y="569"/>
                  </a:lnTo>
                  <a:lnTo>
                    <a:pt x="1563" y="579"/>
                  </a:lnTo>
                  <a:lnTo>
                    <a:pt x="1549" y="585"/>
                  </a:lnTo>
                  <a:lnTo>
                    <a:pt x="1534" y="589"/>
                  </a:lnTo>
                  <a:lnTo>
                    <a:pt x="295" y="589"/>
                  </a:lnTo>
                  <a:lnTo>
                    <a:pt x="279" y="585"/>
                  </a:lnTo>
                  <a:lnTo>
                    <a:pt x="266" y="579"/>
                  </a:lnTo>
                  <a:lnTo>
                    <a:pt x="257" y="569"/>
                  </a:lnTo>
                  <a:lnTo>
                    <a:pt x="250" y="556"/>
                  </a:lnTo>
                  <a:lnTo>
                    <a:pt x="247" y="541"/>
                  </a:lnTo>
                  <a:lnTo>
                    <a:pt x="250" y="527"/>
                  </a:lnTo>
                  <a:lnTo>
                    <a:pt x="257" y="513"/>
                  </a:lnTo>
                  <a:lnTo>
                    <a:pt x="266" y="504"/>
                  </a:lnTo>
                  <a:lnTo>
                    <a:pt x="279" y="496"/>
                  </a:lnTo>
                  <a:lnTo>
                    <a:pt x="295" y="494"/>
                  </a:lnTo>
                  <a:close/>
                  <a:moveTo>
                    <a:pt x="222" y="93"/>
                  </a:moveTo>
                  <a:lnTo>
                    <a:pt x="197" y="96"/>
                  </a:lnTo>
                  <a:lnTo>
                    <a:pt x="173" y="104"/>
                  </a:lnTo>
                  <a:lnTo>
                    <a:pt x="151" y="115"/>
                  </a:lnTo>
                  <a:lnTo>
                    <a:pt x="131" y="131"/>
                  </a:lnTo>
                  <a:lnTo>
                    <a:pt x="115" y="151"/>
                  </a:lnTo>
                  <a:lnTo>
                    <a:pt x="104" y="173"/>
                  </a:lnTo>
                  <a:lnTo>
                    <a:pt x="96" y="197"/>
                  </a:lnTo>
                  <a:lnTo>
                    <a:pt x="93" y="223"/>
                  </a:lnTo>
                  <a:lnTo>
                    <a:pt x="93" y="3233"/>
                  </a:lnTo>
                  <a:lnTo>
                    <a:pt x="96" y="3259"/>
                  </a:lnTo>
                  <a:lnTo>
                    <a:pt x="104" y="3283"/>
                  </a:lnTo>
                  <a:lnTo>
                    <a:pt x="115" y="3305"/>
                  </a:lnTo>
                  <a:lnTo>
                    <a:pt x="131" y="3324"/>
                  </a:lnTo>
                  <a:lnTo>
                    <a:pt x="151" y="3341"/>
                  </a:lnTo>
                  <a:lnTo>
                    <a:pt x="173" y="3352"/>
                  </a:lnTo>
                  <a:lnTo>
                    <a:pt x="197" y="3360"/>
                  </a:lnTo>
                  <a:lnTo>
                    <a:pt x="222" y="3363"/>
                  </a:lnTo>
                  <a:lnTo>
                    <a:pt x="2449" y="3363"/>
                  </a:lnTo>
                  <a:lnTo>
                    <a:pt x="2474" y="3360"/>
                  </a:lnTo>
                  <a:lnTo>
                    <a:pt x="2499" y="3352"/>
                  </a:lnTo>
                  <a:lnTo>
                    <a:pt x="2520" y="3341"/>
                  </a:lnTo>
                  <a:lnTo>
                    <a:pt x="2540" y="3324"/>
                  </a:lnTo>
                  <a:lnTo>
                    <a:pt x="2556" y="3305"/>
                  </a:lnTo>
                  <a:lnTo>
                    <a:pt x="2567" y="3283"/>
                  </a:lnTo>
                  <a:lnTo>
                    <a:pt x="2574" y="3259"/>
                  </a:lnTo>
                  <a:lnTo>
                    <a:pt x="2578" y="3233"/>
                  </a:lnTo>
                  <a:lnTo>
                    <a:pt x="2578" y="223"/>
                  </a:lnTo>
                  <a:lnTo>
                    <a:pt x="2574" y="197"/>
                  </a:lnTo>
                  <a:lnTo>
                    <a:pt x="2567" y="173"/>
                  </a:lnTo>
                  <a:lnTo>
                    <a:pt x="2556" y="151"/>
                  </a:lnTo>
                  <a:lnTo>
                    <a:pt x="2540" y="131"/>
                  </a:lnTo>
                  <a:lnTo>
                    <a:pt x="2520" y="115"/>
                  </a:lnTo>
                  <a:lnTo>
                    <a:pt x="2499" y="104"/>
                  </a:lnTo>
                  <a:lnTo>
                    <a:pt x="2474" y="96"/>
                  </a:lnTo>
                  <a:lnTo>
                    <a:pt x="2449" y="93"/>
                  </a:lnTo>
                  <a:lnTo>
                    <a:pt x="222" y="93"/>
                  </a:lnTo>
                  <a:close/>
                  <a:moveTo>
                    <a:pt x="222" y="0"/>
                  </a:moveTo>
                  <a:lnTo>
                    <a:pt x="2449" y="0"/>
                  </a:lnTo>
                  <a:lnTo>
                    <a:pt x="2484" y="3"/>
                  </a:lnTo>
                  <a:lnTo>
                    <a:pt x="2519" y="12"/>
                  </a:lnTo>
                  <a:lnTo>
                    <a:pt x="2550" y="25"/>
                  </a:lnTo>
                  <a:lnTo>
                    <a:pt x="2580" y="43"/>
                  </a:lnTo>
                  <a:lnTo>
                    <a:pt x="2606" y="65"/>
                  </a:lnTo>
                  <a:lnTo>
                    <a:pt x="2628" y="91"/>
                  </a:lnTo>
                  <a:lnTo>
                    <a:pt x="2646" y="120"/>
                  </a:lnTo>
                  <a:lnTo>
                    <a:pt x="2659" y="152"/>
                  </a:lnTo>
                  <a:lnTo>
                    <a:pt x="2668" y="186"/>
                  </a:lnTo>
                  <a:lnTo>
                    <a:pt x="2671" y="223"/>
                  </a:lnTo>
                  <a:lnTo>
                    <a:pt x="2671" y="3233"/>
                  </a:lnTo>
                  <a:lnTo>
                    <a:pt x="2668" y="3270"/>
                  </a:lnTo>
                  <a:lnTo>
                    <a:pt x="2659" y="3304"/>
                  </a:lnTo>
                  <a:lnTo>
                    <a:pt x="2646" y="3336"/>
                  </a:lnTo>
                  <a:lnTo>
                    <a:pt x="2628" y="3365"/>
                  </a:lnTo>
                  <a:lnTo>
                    <a:pt x="2606" y="3391"/>
                  </a:lnTo>
                  <a:lnTo>
                    <a:pt x="2580" y="3413"/>
                  </a:lnTo>
                  <a:lnTo>
                    <a:pt x="2550" y="3431"/>
                  </a:lnTo>
                  <a:lnTo>
                    <a:pt x="2519" y="3444"/>
                  </a:lnTo>
                  <a:lnTo>
                    <a:pt x="2484" y="3453"/>
                  </a:lnTo>
                  <a:lnTo>
                    <a:pt x="2449" y="3456"/>
                  </a:lnTo>
                  <a:lnTo>
                    <a:pt x="222" y="3456"/>
                  </a:lnTo>
                  <a:lnTo>
                    <a:pt x="187" y="3453"/>
                  </a:lnTo>
                  <a:lnTo>
                    <a:pt x="152" y="3444"/>
                  </a:lnTo>
                  <a:lnTo>
                    <a:pt x="121" y="3431"/>
                  </a:lnTo>
                  <a:lnTo>
                    <a:pt x="91" y="3413"/>
                  </a:lnTo>
                  <a:lnTo>
                    <a:pt x="65" y="3391"/>
                  </a:lnTo>
                  <a:lnTo>
                    <a:pt x="43" y="3365"/>
                  </a:lnTo>
                  <a:lnTo>
                    <a:pt x="25" y="3336"/>
                  </a:lnTo>
                  <a:lnTo>
                    <a:pt x="12" y="3304"/>
                  </a:lnTo>
                  <a:lnTo>
                    <a:pt x="3" y="3270"/>
                  </a:lnTo>
                  <a:lnTo>
                    <a:pt x="0" y="3233"/>
                  </a:lnTo>
                  <a:lnTo>
                    <a:pt x="0" y="223"/>
                  </a:lnTo>
                  <a:lnTo>
                    <a:pt x="3" y="186"/>
                  </a:lnTo>
                  <a:lnTo>
                    <a:pt x="12" y="152"/>
                  </a:lnTo>
                  <a:lnTo>
                    <a:pt x="25" y="120"/>
                  </a:lnTo>
                  <a:lnTo>
                    <a:pt x="43" y="91"/>
                  </a:lnTo>
                  <a:lnTo>
                    <a:pt x="65" y="65"/>
                  </a:lnTo>
                  <a:lnTo>
                    <a:pt x="91" y="43"/>
                  </a:lnTo>
                  <a:lnTo>
                    <a:pt x="121" y="25"/>
                  </a:lnTo>
                  <a:lnTo>
                    <a:pt x="152" y="12"/>
                  </a:lnTo>
                  <a:lnTo>
                    <a:pt x="187" y="3"/>
                  </a:lnTo>
                  <a:lnTo>
                    <a:pt x="222"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12" name="Group 11"/>
          <p:cNvGrpSpPr/>
          <p:nvPr/>
        </p:nvGrpSpPr>
        <p:grpSpPr>
          <a:xfrm>
            <a:off x="1937144" y="3581747"/>
            <a:ext cx="728443" cy="624624"/>
            <a:chOff x="6707465" y="3532861"/>
            <a:chExt cx="981072" cy="758287"/>
          </a:xfrm>
        </p:grpSpPr>
        <p:sp>
          <p:nvSpPr>
            <p:cNvPr id="13" name="Rounded Rectangle 12"/>
            <p:cNvSpPr/>
            <p:nvPr/>
          </p:nvSpPr>
          <p:spPr>
            <a:xfrm>
              <a:off x="6717007" y="3553913"/>
              <a:ext cx="971530" cy="716182"/>
            </a:xfrm>
            <a:prstGeom prst="roundRect">
              <a:avLst>
                <a:gd name="adj" fmla="val 7867"/>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Freeform 6"/>
            <p:cNvSpPr>
              <a:spLocks noChangeAspect="1" noEditPoints="1"/>
            </p:cNvSpPr>
            <p:nvPr/>
          </p:nvSpPr>
          <p:spPr bwMode="auto">
            <a:xfrm>
              <a:off x="6707465" y="3532861"/>
              <a:ext cx="981072" cy="758287"/>
            </a:xfrm>
            <a:custGeom>
              <a:avLst/>
              <a:gdLst>
                <a:gd name="T0" fmla="*/ 4685 w 5760"/>
                <a:gd name="T1" fmla="*/ 3103 h 4452"/>
                <a:gd name="T2" fmla="*/ 4699 w 5760"/>
                <a:gd name="T3" fmla="*/ 3870 h 4452"/>
                <a:gd name="T4" fmla="*/ 4611 w 5760"/>
                <a:gd name="T5" fmla="*/ 3933 h 4452"/>
                <a:gd name="T6" fmla="*/ 4524 w 5760"/>
                <a:gd name="T7" fmla="*/ 3870 h 4452"/>
                <a:gd name="T8" fmla="*/ 4538 w 5760"/>
                <a:gd name="T9" fmla="*/ 3103 h 4452"/>
                <a:gd name="T10" fmla="*/ 1149 w 5760"/>
                <a:gd name="T11" fmla="*/ 3065 h 4452"/>
                <a:gd name="T12" fmla="*/ 1234 w 5760"/>
                <a:gd name="T13" fmla="*/ 3128 h 4452"/>
                <a:gd name="T14" fmla="*/ 1222 w 5760"/>
                <a:gd name="T15" fmla="*/ 3895 h 4452"/>
                <a:gd name="T16" fmla="*/ 1119 w 5760"/>
                <a:gd name="T17" fmla="*/ 3928 h 4452"/>
                <a:gd name="T18" fmla="*/ 1058 w 5760"/>
                <a:gd name="T19" fmla="*/ 3840 h 4452"/>
                <a:gd name="T20" fmla="*/ 1094 w 5760"/>
                <a:gd name="T21" fmla="*/ 3084 h 4452"/>
                <a:gd name="T22" fmla="*/ 3948 w 5760"/>
                <a:gd name="T23" fmla="*/ 2469 h 4452"/>
                <a:gd name="T24" fmla="*/ 4009 w 5760"/>
                <a:gd name="T25" fmla="*/ 2554 h 4452"/>
                <a:gd name="T26" fmla="*/ 3973 w 5760"/>
                <a:gd name="T27" fmla="*/ 3914 h 4452"/>
                <a:gd name="T28" fmla="*/ 3864 w 5760"/>
                <a:gd name="T29" fmla="*/ 3914 h 4452"/>
                <a:gd name="T30" fmla="*/ 3828 w 5760"/>
                <a:gd name="T31" fmla="*/ 2554 h 4452"/>
                <a:gd name="T32" fmla="*/ 3891 w 5760"/>
                <a:gd name="T33" fmla="*/ 2469 h 4452"/>
                <a:gd name="T34" fmla="*/ 1896 w 5760"/>
                <a:gd name="T35" fmla="*/ 2481 h 4452"/>
                <a:gd name="T36" fmla="*/ 1932 w 5760"/>
                <a:gd name="T37" fmla="*/ 3840 h 4452"/>
                <a:gd name="T38" fmla="*/ 1869 w 5760"/>
                <a:gd name="T39" fmla="*/ 3928 h 4452"/>
                <a:gd name="T40" fmla="*/ 1768 w 5760"/>
                <a:gd name="T41" fmla="*/ 3895 h 4452"/>
                <a:gd name="T42" fmla="*/ 1754 w 5760"/>
                <a:gd name="T43" fmla="*/ 2527 h 4452"/>
                <a:gd name="T44" fmla="*/ 1841 w 5760"/>
                <a:gd name="T45" fmla="*/ 2464 h 4452"/>
                <a:gd name="T46" fmla="*/ 2608 w 5760"/>
                <a:gd name="T47" fmla="*/ 2109 h 4452"/>
                <a:gd name="T48" fmla="*/ 2620 w 5760"/>
                <a:gd name="T49" fmla="*/ 3870 h 4452"/>
                <a:gd name="T50" fmla="*/ 2534 w 5760"/>
                <a:gd name="T51" fmla="*/ 3933 h 4452"/>
                <a:gd name="T52" fmla="*/ 2447 w 5760"/>
                <a:gd name="T53" fmla="*/ 3870 h 4452"/>
                <a:gd name="T54" fmla="*/ 2459 w 5760"/>
                <a:gd name="T55" fmla="*/ 2109 h 4452"/>
                <a:gd name="T56" fmla="*/ 3226 w 5760"/>
                <a:gd name="T57" fmla="*/ 1150 h 4452"/>
                <a:gd name="T58" fmla="*/ 3313 w 5760"/>
                <a:gd name="T59" fmla="*/ 1213 h 4452"/>
                <a:gd name="T60" fmla="*/ 3301 w 5760"/>
                <a:gd name="T61" fmla="*/ 3895 h 4452"/>
                <a:gd name="T62" fmla="*/ 3198 w 5760"/>
                <a:gd name="T63" fmla="*/ 3928 h 4452"/>
                <a:gd name="T64" fmla="*/ 3135 w 5760"/>
                <a:gd name="T65" fmla="*/ 3840 h 4452"/>
                <a:gd name="T66" fmla="*/ 3173 w 5760"/>
                <a:gd name="T67" fmla="*/ 1167 h 4452"/>
                <a:gd name="T68" fmla="*/ 337 w 5760"/>
                <a:gd name="T69" fmla="*/ 187 h 4452"/>
                <a:gd name="T70" fmla="*/ 202 w 5760"/>
                <a:gd name="T71" fmla="*/ 295 h 4452"/>
                <a:gd name="T72" fmla="*/ 187 w 5760"/>
                <a:gd name="T73" fmla="*/ 4115 h 4452"/>
                <a:gd name="T74" fmla="*/ 295 w 5760"/>
                <a:gd name="T75" fmla="*/ 4249 h 4452"/>
                <a:gd name="T76" fmla="*/ 5423 w 5760"/>
                <a:gd name="T77" fmla="*/ 4265 h 4452"/>
                <a:gd name="T78" fmla="*/ 5558 w 5760"/>
                <a:gd name="T79" fmla="*/ 4157 h 4452"/>
                <a:gd name="T80" fmla="*/ 5571 w 5760"/>
                <a:gd name="T81" fmla="*/ 337 h 4452"/>
                <a:gd name="T82" fmla="*/ 5465 w 5760"/>
                <a:gd name="T83" fmla="*/ 203 h 4452"/>
                <a:gd name="T84" fmla="*/ 382 w 5760"/>
                <a:gd name="T85" fmla="*/ 0 h 4452"/>
                <a:gd name="T86" fmla="*/ 5552 w 5760"/>
                <a:gd name="T87" fmla="*/ 44 h 4452"/>
                <a:gd name="T88" fmla="*/ 5716 w 5760"/>
                <a:gd name="T89" fmla="*/ 208 h 4452"/>
                <a:gd name="T90" fmla="*/ 5760 w 5760"/>
                <a:gd name="T91" fmla="*/ 4069 h 4452"/>
                <a:gd name="T92" fmla="*/ 5687 w 5760"/>
                <a:gd name="T93" fmla="*/ 4295 h 4452"/>
                <a:gd name="T94" fmla="*/ 5498 w 5760"/>
                <a:gd name="T95" fmla="*/ 4433 h 4452"/>
                <a:gd name="T96" fmla="*/ 321 w 5760"/>
                <a:gd name="T97" fmla="*/ 4447 h 4452"/>
                <a:gd name="T98" fmla="*/ 112 w 5760"/>
                <a:gd name="T99" fmla="*/ 4340 h 4452"/>
                <a:gd name="T100" fmla="*/ 5 w 5760"/>
                <a:gd name="T101" fmla="*/ 4131 h 4452"/>
                <a:gd name="T102" fmla="*/ 19 w 5760"/>
                <a:gd name="T103" fmla="*/ 262 h 4452"/>
                <a:gd name="T104" fmla="*/ 157 w 5760"/>
                <a:gd name="T105" fmla="*/ 73 h 4452"/>
                <a:gd name="T106" fmla="*/ 382 w 5760"/>
                <a:gd name="T107" fmla="*/ 0 h 44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5760" h="4452">
                  <a:moveTo>
                    <a:pt x="4611" y="3065"/>
                  </a:moveTo>
                  <a:lnTo>
                    <a:pt x="4641" y="3070"/>
                  </a:lnTo>
                  <a:lnTo>
                    <a:pt x="4666" y="3084"/>
                  </a:lnTo>
                  <a:lnTo>
                    <a:pt x="4685" y="3103"/>
                  </a:lnTo>
                  <a:lnTo>
                    <a:pt x="4699" y="3128"/>
                  </a:lnTo>
                  <a:lnTo>
                    <a:pt x="4702" y="3157"/>
                  </a:lnTo>
                  <a:lnTo>
                    <a:pt x="4702" y="3840"/>
                  </a:lnTo>
                  <a:lnTo>
                    <a:pt x="4699" y="3870"/>
                  </a:lnTo>
                  <a:lnTo>
                    <a:pt x="4685" y="3895"/>
                  </a:lnTo>
                  <a:lnTo>
                    <a:pt x="4666" y="3914"/>
                  </a:lnTo>
                  <a:lnTo>
                    <a:pt x="4641" y="3928"/>
                  </a:lnTo>
                  <a:lnTo>
                    <a:pt x="4611" y="3933"/>
                  </a:lnTo>
                  <a:lnTo>
                    <a:pt x="4584" y="3928"/>
                  </a:lnTo>
                  <a:lnTo>
                    <a:pt x="4557" y="3914"/>
                  </a:lnTo>
                  <a:lnTo>
                    <a:pt x="4538" y="3895"/>
                  </a:lnTo>
                  <a:lnTo>
                    <a:pt x="4524" y="3870"/>
                  </a:lnTo>
                  <a:lnTo>
                    <a:pt x="4521" y="3840"/>
                  </a:lnTo>
                  <a:lnTo>
                    <a:pt x="4521" y="3157"/>
                  </a:lnTo>
                  <a:lnTo>
                    <a:pt x="4524" y="3128"/>
                  </a:lnTo>
                  <a:lnTo>
                    <a:pt x="4538" y="3103"/>
                  </a:lnTo>
                  <a:lnTo>
                    <a:pt x="4557" y="3084"/>
                  </a:lnTo>
                  <a:lnTo>
                    <a:pt x="4584" y="3070"/>
                  </a:lnTo>
                  <a:lnTo>
                    <a:pt x="4611" y="3065"/>
                  </a:lnTo>
                  <a:close/>
                  <a:moveTo>
                    <a:pt x="1149" y="3065"/>
                  </a:moveTo>
                  <a:lnTo>
                    <a:pt x="1176" y="3070"/>
                  </a:lnTo>
                  <a:lnTo>
                    <a:pt x="1203" y="3084"/>
                  </a:lnTo>
                  <a:lnTo>
                    <a:pt x="1222" y="3103"/>
                  </a:lnTo>
                  <a:lnTo>
                    <a:pt x="1234" y="3128"/>
                  </a:lnTo>
                  <a:lnTo>
                    <a:pt x="1239" y="3157"/>
                  </a:lnTo>
                  <a:lnTo>
                    <a:pt x="1239" y="3840"/>
                  </a:lnTo>
                  <a:lnTo>
                    <a:pt x="1234" y="3870"/>
                  </a:lnTo>
                  <a:lnTo>
                    <a:pt x="1222" y="3895"/>
                  </a:lnTo>
                  <a:lnTo>
                    <a:pt x="1203" y="3914"/>
                  </a:lnTo>
                  <a:lnTo>
                    <a:pt x="1176" y="3928"/>
                  </a:lnTo>
                  <a:lnTo>
                    <a:pt x="1149" y="3933"/>
                  </a:lnTo>
                  <a:lnTo>
                    <a:pt x="1119" y="3928"/>
                  </a:lnTo>
                  <a:lnTo>
                    <a:pt x="1094" y="3914"/>
                  </a:lnTo>
                  <a:lnTo>
                    <a:pt x="1075" y="3895"/>
                  </a:lnTo>
                  <a:lnTo>
                    <a:pt x="1061" y="3870"/>
                  </a:lnTo>
                  <a:lnTo>
                    <a:pt x="1058" y="3840"/>
                  </a:lnTo>
                  <a:lnTo>
                    <a:pt x="1058" y="3157"/>
                  </a:lnTo>
                  <a:lnTo>
                    <a:pt x="1061" y="3128"/>
                  </a:lnTo>
                  <a:lnTo>
                    <a:pt x="1075" y="3103"/>
                  </a:lnTo>
                  <a:lnTo>
                    <a:pt x="1094" y="3084"/>
                  </a:lnTo>
                  <a:lnTo>
                    <a:pt x="1119" y="3070"/>
                  </a:lnTo>
                  <a:lnTo>
                    <a:pt x="1149" y="3065"/>
                  </a:lnTo>
                  <a:close/>
                  <a:moveTo>
                    <a:pt x="3919" y="2464"/>
                  </a:moveTo>
                  <a:lnTo>
                    <a:pt x="3948" y="2469"/>
                  </a:lnTo>
                  <a:lnTo>
                    <a:pt x="3973" y="2481"/>
                  </a:lnTo>
                  <a:lnTo>
                    <a:pt x="3992" y="2500"/>
                  </a:lnTo>
                  <a:lnTo>
                    <a:pt x="4006" y="2527"/>
                  </a:lnTo>
                  <a:lnTo>
                    <a:pt x="4009" y="2554"/>
                  </a:lnTo>
                  <a:lnTo>
                    <a:pt x="4009" y="3840"/>
                  </a:lnTo>
                  <a:lnTo>
                    <a:pt x="4006" y="3870"/>
                  </a:lnTo>
                  <a:lnTo>
                    <a:pt x="3992" y="3895"/>
                  </a:lnTo>
                  <a:lnTo>
                    <a:pt x="3973" y="3914"/>
                  </a:lnTo>
                  <a:lnTo>
                    <a:pt x="3948" y="3928"/>
                  </a:lnTo>
                  <a:lnTo>
                    <a:pt x="3919" y="3933"/>
                  </a:lnTo>
                  <a:lnTo>
                    <a:pt x="3891" y="3928"/>
                  </a:lnTo>
                  <a:lnTo>
                    <a:pt x="3864" y="3914"/>
                  </a:lnTo>
                  <a:lnTo>
                    <a:pt x="3845" y="3895"/>
                  </a:lnTo>
                  <a:lnTo>
                    <a:pt x="3833" y="3870"/>
                  </a:lnTo>
                  <a:lnTo>
                    <a:pt x="3828" y="3840"/>
                  </a:lnTo>
                  <a:lnTo>
                    <a:pt x="3828" y="2554"/>
                  </a:lnTo>
                  <a:lnTo>
                    <a:pt x="3833" y="2527"/>
                  </a:lnTo>
                  <a:lnTo>
                    <a:pt x="3845" y="2500"/>
                  </a:lnTo>
                  <a:lnTo>
                    <a:pt x="3864" y="2481"/>
                  </a:lnTo>
                  <a:lnTo>
                    <a:pt x="3891" y="2469"/>
                  </a:lnTo>
                  <a:lnTo>
                    <a:pt x="3919" y="2464"/>
                  </a:lnTo>
                  <a:close/>
                  <a:moveTo>
                    <a:pt x="1841" y="2464"/>
                  </a:moveTo>
                  <a:lnTo>
                    <a:pt x="1869" y="2469"/>
                  </a:lnTo>
                  <a:lnTo>
                    <a:pt x="1896" y="2481"/>
                  </a:lnTo>
                  <a:lnTo>
                    <a:pt x="1915" y="2500"/>
                  </a:lnTo>
                  <a:lnTo>
                    <a:pt x="1927" y="2527"/>
                  </a:lnTo>
                  <a:lnTo>
                    <a:pt x="1932" y="2554"/>
                  </a:lnTo>
                  <a:lnTo>
                    <a:pt x="1932" y="3840"/>
                  </a:lnTo>
                  <a:lnTo>
                    <a:pt x="1927" y="3870"/>
                  </a:lnTo>
                  <a:lnTo>
                    <a:pt x="1915" y="3895"/>
                  </a:lnTo>
                  <a:lnTo>
                    <a:pt x="1896" y="3914"/>
                  </a:lnTo>
                  <a:lnTo>
                    <a:pt x="1869" y="3928"/>
                  </a:lnTo>
                  <a:lnTo>
                    <a:pt x="1841" y="3933"/>
                  </a:lnTo>
                  <a:lnTo>
                    <a:pt x="1812" y="3928"/>
                  </a:lnTo>
                  <a:lnTo>
                    <a:pt x="1787" y="3914"/>
                  </a:lnTo>
                  <a:lnTo>
                    <a:pt x="1768" y="3895"/>
                  </a:lnTo>
                  <a:lnTo>
                    <a:pt x="1754" y="3870"/>
                  </a:lnTo>
                  <a:lnTo>
                    <a:pt x="1749" y="3840"/>
                  </a:lnTo>
                  <a:lnTo>
                    <a:pt x="1749" y="2554"/>
                  </a:lnTo>
                  <a:lnTo>
                    <a:pt x="1754" y="2527"/>
                  </a:lnTo>
                  <a:lnTo>
                    <a:pt x="1768" y="2500"/>
                  </a:lnTo>
                  <a:lnTo>
                    <a:pt x="1787" y="2481"/>
                  </a:lnTo>
                  <a:lnTo>
                    <a:pt x="1812" y="2469"/>
                  </a:lnTo>
                  <a:lnTo>
                    <a:pt x="1841" y="2464"/>
                  </a:lnTo>
                  <a:close/>
                  <a:moveTo>
                    <a:pt x="2534" y="2070"/>
                  </a:moveTo>
                  <a:lnTo>
                    <a:pt x="2562" y="2076"/>
                  </a:lnTo>
                  <a:lnTo>
                    <a:pt x="2587" y="2088"/>
                  </a:lnTo>
                  <a:lnTo>
                    <a:pt x="2608" y="2109"/>
                  </a:lnTo>
                  <a:lnTo>
                    <a:pt x="2620" y="2133"/>
                  </a:lnTo>
                  <a:lnTo>
                    <a:pt x="2625" y="2163"/>
                  </a:lnTo>
                  <a:lnTo>
                    <a:pt x="2625" y="3840"/>
                  </a:lnTo>
                  <a:lnTo>
                    <a:pt x="2620" y="3870"/>
                  </a:lnTo>
                  <a:lnTo>
                    <a:pt x="2608" y="3895"/>
                  </a:lnTo>
                  <a:lnTo>
                    <a:pt x="2587" y="3914"/>
                  </a:lnTo>
                  <a:lnTo>
                    <a:pt x="2562" y="3928"/>
                  </a:lnTo>
                  <a:lnTo>
                    <a:pt x="2534" y="3933"/>
                  </a:lnTo>
                  <a:lnTo>
                    <a:pt x="2505" y="3928"/>
                  </a:lnTo>
                  <a:lnTo>
                    <a:pt x="2480" y="3914"/>
                  </a:lnTo>
                  <a:lnTo>
                    <a:pt x="2459" y="3895"/>
                  </a:lnTo>
                  <a:lnTo>
                    <a:pt x="2447" y="3870"/>
                  </a:lnTo>
                  <a:lnTo>
                    <a:pt x="2442" y="3840"/>
                  </a:lnTo>
                  <a:lnTo>
                    <a:pt x="2442" y="2163"/>
                  </a:lnTo>
                  <a:lnTo>
                    <a:pt x="2447" y="2133"/>
                  </a:lnTo>
                  <a:lnTo>
                    <a:pt x="2459" y="2109"/>
                  </a:lnTo>
                  <a:lnTo>
                    <a:pt x="2480" y="2088"/>
                  </a:lnTo>
                  <a:lnTo>
                    <a:pt x="2505" y="2076"/>
                  </a:lnTo>
                  <a:lnTo>
                    <a:pt x="2534" y="2070"/>
                  </a:lnTo>
                  <a:close/>
                  <a:moveTo>
                    <a:pt x="3226" y="1150"/>
                  </a:moveTo>
                  <a:lnTo>
                    <a:pt x="3255" y="1155"/>
                  </a:lnTo>
                  <a:lnTo>
                    <a:pt x="3280" y="1167"/>
                  </a:lnTo>
                  <a:lnTo>
                    <a:pt x="3301" y="1186"/>
                  </a:lnTo>
                  <a:lnTo>
                    <a:pt x="3313" y="1213"/>
                  </a:lnTo>
                  <a:lnTo>
                    <a:pt x="3318" y="1241"/>
                  </a:lnTo>
                  <a:lnTo>
                    <a:pt x="3318" y="3840"/>
                  </a:lnTo>
                  <a:lnTo>
                    <a:pt x="3313" y="3870"/>
                  </a:lnTo>
                  <a:lnTo>
                    <a:pt x="3301" y="3895"/>
                  </a:lnTo>
                  <a:lnTo>
                    <a:pt x="3280" y="3914"/>
                  </a:lnTo>
                  <a:lnTo>
                    <a:pt x="3255" y="3928"/>
                  </a:lnTo>
                  <a:lnTo>
                    <a:pt x="3226" y="3933"/>
                  </a:lnTo>
                  <a:lnTo>
                    <a:pt x="3198" y="3928"/>
                  </a:lnTo>
                  <a:lnTo>
                    <a:pt x="3173" y="3914"/>
                  </a:lnTo>
                  <a:lnTo>
                    <a:pt x="3152" y="3895"/>
                  </a:lnTo>
                  <a:lnTo>
                    <a:pt x="3140" y="3870"/>
                  </a:lnTo>
                  <a:lnTo>
                    <a:pt x="3135" y="3840"/>
                  </a:lnTo>
                  <a:lnTo>
                    <a:pt x="3135" y="1241"/>
                  </a:lnTo>
                  <a:lnTo>
                    <a:pt x="3140" y="1213"/>
                  </a:lnTo>
                  <a:lnTo>
                    <a:pt x="3152" y="1186"/>
                  </a:lnTo>
                  <a:lnTo>
                    <a:pt x="3173" y="1167"/>
                  </a:lnTo>
                  <a:lnTo>
                    <a:pt x="3198" y="1155"/>
                  </a:lnTo>
                  <a:lnTo>
                    <a:pt x="3226" y="1150"/>
                  </a:lnTo>
                  <a:close/>
                  <a:moveTo>
                    <a:pt x="382" y="182"/>
                  </a:moveTo>
                  <a:lnTo>
                    <a:pt x="337" y="187"/>
                  </a:lnTo>
                  <a:lnTo>
                    <a:pt x="295" y="203"/>
                  </a:lnTo>
                  <a:lnTo>
                    <a:pt x="258" y="227"/>
                  </a:lnTo>
                  <a:lnTo>
                    <a:pt x="227" y="259"/>
                  </a:lnTo>
                  <a:lnTo>
                    <a:pt x="202" y="295"/>
                  </a:lnTo>
                  <a:lnTo>
                    <a:pt x="187" y="337"/>
                  </a:lnTo>
                  <a:lnTo>
                    <a:pt x="182" y="383"/>
                  </a:lnTo>
                  <a:lnTo>
                    <a:pt x="182" y="4069"/>
                  </a:lnTo>
                  <a:lnTo>
                    <a:pt x="187" y="4115"/>
                  </a:lnTo>
                  <a:lnTo>
                    <a:pt x="202" y="4157"/>
                  </a:lnTo>
                  <a:lnTo>
                    <a:pt x="227" y="4195"/>
                  </a:lnTo>
                  <a:lnTo>
                    <a:pt x="258" y="4225"/>
                  </a:lnTo>
                  <a:lnTo>
                    <a:pt x="295" y="4249"/>
                  </a:lnTo>
                  <a:lnTo>
                    <a:pt x="337" y="4265"/>
                  </a:lnTo>
                  <a:lnTo>
                    <a:pt x="382" y="4270"/>
                  </a:lnTo>
                  <a:lnTo>
                    <a:pt x="5378" y="4270"/>
                  </a:lnTo>
                  <a:lnTo>
                    <a:pt x="5423" y="4265"/>
                  </a:lnTo>
                  <a:lnTo>
                    <a:pt x="5465" y="4249"/>
                  </a:lnTo>
                  <a:lnTo>
                    <a:pt x="5502" y="4225"/>
                  </a:lnTo>
                  <a:lnTo>
                    <a:pt x="5533" y="4195"/>
                  </a:lnTo>
                  <a:lnTo>
                    <a:pt x="5558" y="4157"/>
                  </a:lnTo>
                  <a:lnTo>
                    <a:pt x="5571" y="4115"/>
                  </a:lnTo>
                  <a:lnTo>
                    <a:pt x="5577" y="4069"/>
                  </a:lnTo>
                  <a:lnTo>
                    <a:pt x="5577" y="383"/>
                  </a:lnTo>
                  <a:lnTo>
                    <a:pt x="5571" y="337"/>
                  </a:lnTo>
                  <a:lnTo>
                    <a:pt x="5558" y="295"/>
                  </a:lnTo>
                  <a:lnTo>
                    <a:pt x="5533" y="259"/>
                  </a:lnTo>
                  <a:lnTo>
                    <a:pt x="5502" y="227"/>
                  </a:lnTo>
                  <a:lnTo>
                    <a:pt x="5465" y="203"/>
                  </a:lnTo>
                  <a:lnTo>
                    <a:pt x="5423" y="187"/>
                  </a:lnTo>
                  <a:lnTo>
                    <a:pt x="5378" y="182"/>
                  </a:lnTo>
                  <a:lnTo>
                    <a:pt x="382" y="182"/>
                  </a:lnTo>
                  <a:close/>
                  <a:moveTo>
                    <a:pt x="382" y="0"/>
                  </a:moveTo>
                  <a:lnTo>
                    <a:pt x="5378" y="0"/>
                  </a:lnTo>
                  <a:lnTo>
                    <a:pt x="5439" y="5"/>
                  </a:lnTo>
                  <a:lnTo>
                    <a:pt x="5498" y="19"/>
                  </a:lnTo>
                  <a:lnTo>
                    <a:pt x="5552" y="44"/>
                  </a:lnTo>
                  <a:lnTo>
                    <a:pt x="5603" y="73"/>
                  </a:lnTo>
                  <a:lnTo>
                    <a:pt x="5648" y="112"/>
                  </a:lnTo>
                  <a:lnTo>
                    <a:pt x="5687" y="157"/>
                  </a:lnTo>
                  <a:lnTo>
                    <a:pt x="5716" y="208"/>
                  </a:lnTo>
                  <a:lnTo>
                    <a:pt x="5741" y="262"/>
                  </a:lnTo>
                  <a:lnTo>
                    <a:pt x="5755" y="321"/>
                  </a:lnTo>
                  <a:lnTo>
                    <a:pt x="5760" y="383"/>
                  </a:lnTo>
                  <a:lnTo>
                    <a:pt x="5760" y="4069"/>
                  </a:lnTo>
                  <a:lnTo>
                    <a:pt x="5755" y="4131"/>
                  </a:lnTo>
                  <a:lnTo>
                    <a:pt x="5741" y="4190"/>
                  </a:lnTo>
                  <a:lnTo>
                    <a:pt x="5716" y="4246"/>
                  </a:lnTo>
                  <a:lnTo>
                    <a:pt x="5687" y="4295"/>
                  </a:lnTo>
                  <a:lnTo>
                    <a:pt x="5648" y="4340"/>
                  </a:lnTo>
                  <a:lnTo>
                    <a:pt x="5603" y="4379"/>
                  </a:lnTo>
                  <a:lnTo>
                    <a:pt x="5552" y="4410"/>
                  </a:lnTo>
                  <a:lnTo>
                    <a:pt x="5498" y="4433"/>
                  </a:lnTo>
                  <a:lnTo>
                    <a:pt x="5439" y="4447"/>
                  </a:lnTo>
                  <a:lnTo>
                    <a:pt x="5378" y="4452"/>
                  </a:lnTo>
                  <a:lnTo>
                    <a:pt x="382" y="4452"/>
                  </a:lnTo>
                  <a:lnTo>
                    <a:pt x="321" y="4447"/>
                  </a:lnTo>
                  <a:lnTo>
                    <a:pt x="262" y="4433"/>
                  </a:lnTo>
                  <a:lnTo>
                    <a:pt x="208" y="4410"/>
                  </a:lnTo>
                  <a:lnTo>
                    <a:pt x="157" y="4379"/>
                  </a:lnTo>
                  <a:lnTo>
                    <a:pt x="112" y="4340"/>
                  </a:lnTo>
                  <a:lnTo>
                    <a:pt x="73" y="4295"/>
                  </a:lnTo>
                  <a:lnTo>
                    <a:pt x="44" y="4246"/>
                  </a:lnTo>
                  <a:lnTo>
                    <a:pt x="19" y="4190"/>
                  </a:lnTo>
                  <a:lnTo>
                    <a:pt x="5" y="4131"/>
                  </a:lnTo>
                  <a:lnTo>
                    <a:pt x="0" y="4069"/>
                  </a:lnTo>
                  <a:lnTo>
                    <a:pt x="0" y="383"/>
                  </a:lnTo>
                  <a:lnTo>
                    <a:pt x="5" y="321"/>
                  </a:lnTo>
                  <a:lnTo>
                    <a:pt x="19" y="262"/>
                  </a:lnTo>
                  <a:lnTo>
                    <a:pt x="44" y="208"/>
                  </a:lnTo>
                  <a:lnTo>
                    <a:pt x="73" y="157"/>
                  </a:lnTo>
                  <a:lnTo>
                    <a:pt x="112" y="112"/>
                  </a:lnTo>
                  <a:lnTo>
                    <a:pt x="157" y="73"/>
                  </a:lnTo>
                  <a:lnTo>
                    <a:pt x="208" y="44"/>
                  </a:lnTo>
                  <a:lnTo>
                    <a:pt x="262" y="19"/>
                  </a:lnTo>
                  <a:lnTo>
                    <a:pt x="321" y="5"/>
                  </a:lnTo>
                  <a:lnTo>
                    <a:pt x="382" y="0"/>
                  </a:lnTo>
                  <a:close/>
                </a:path>
              </a:pathLst>
            </a:custGeom>
            <a:solidFill>
              <a:srgbClr val="7030A0"/>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grpSp>
      <p:grpSp>
        <p:nvGrpSpPr>
          <p:cNvPr id="38" name="Group 37"/>
          <p:cNvGrpSpPr/>
          <p:nvPr/>
        </p:nvGrpSpPr>
        <p:grpSpPr>
          <a:xfrm>
            <a:off x="6488721" y="3177668"/>
            <a:ext cx="1792745" cy="1428461"/>
            <a:chOff x="6488721" y="3177668"/>
            <a:chExt cx="1792745" cy="1428461"/>
          </a:xfrm>
        </p:grpSpPr>
        <p:grpSp>
          <p:nvGrpSpPr>
            <p:cNvPr id="8" name="Group 7"/>
            <p:cNvGrpSpPr/>
            <p:nvPr/>
          </p:nvGrpSpPr>
          <p:grpSpPr>
            <a:xfrm>
              <a:off x="6737639" y="3523100"/>
              <a:ext cx="1543827" cy="1083029"/>
              <a:chOff x="5756174" y="3085358"/>
              <a:chExt cx="2157821" cy="1513759"/>
            </a:xfrm>
          </p:grpSpPr>
          <p:sp>
            <p:nvSpPr>
              <p:cNvPr id="7" name="Freeform 13"/>
              <p:cNvSpPr>
                <a:spLocks noChangeAspect="1" noEditPoints="1"/>
              </p:cNvSpPr>
              <p:nvPr/>
            </p:nvSpPr>
            <p:spPr bwMode="auto">
              <a:xfrm>
                <a:off x="6177270" y="3114433"/>
                <a:ext cx="1736725" cy="1371600"/>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 name="Down Arrow 2"/>
              <p:cNvSpPr/>
              <p:nvPr/>
            </p:nvSpPr>
            <p:spPr>
              <a:xfrm>
                <a:off x="5756174" y="3085358"/>
                <a:ext cx="950976" cy="1513759"/>
              </a:xfrm>
              <a:prstGeom prst="downArrow">
                <a:avLst/>
              </a:prstGeom>
              <a:solidFill>
                <a:schemeClr val="accent2"/>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sp>
          <p:nvSpPr>
            <p:cNvPr id="32" name="Down Arrow 31"/>
            <p:cNvSpPr/>
            <p:nvPr/>
          </p:nvSpPr>
          <p:spPr>
            <a:xfrm flipV="1">
              <a:off x="6488721" y="3177668"/>
              <a:ext cx="680382" cy="1110814"/>
            </a:xfrm>
            <a:prstGeom prst="downArrow">
              <a:avLst/>
            </a:prstGeom>
            <a:solidFill>
              <a:schemeClr val="accent2"/>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grpSp>
        <p:nvGrpSpPr>
          <p:cNvPr id="37" name="Group 36"/>
          <p:cNvGrpSpPr/>
          <p:nvPr/>
        </p:nvGrpSpPr>
        <p:grpSpPr>
          <a:xfrm>
            <a:off x="3209247" y="3231354"/>
            <a:ext cx="1522915" cy="1374775"/>
            <a:chOff x="3209247" y="3231354"/>
            <a:chExt cx="1522915" cy="1374775"/>
          </a:xfrm>
        </p:grpSpPr>
        <p:sp>
          <p:nvSpPr>
            <p:cNvPr id="6" name="Freeform 5"/>
            <p:cNvSpPr>
              <a:spLocks noChangeAspect="1" noEditPoints="1"/>
            </p:cNvSpPr>
            <p:nvPr/>
          </p:nvSpPr>
          <p:spPr bwMode="auto">
            <a:xfrm>
              <a:off x="3449462" y="3231354"/>
              <a:ext cx="1282700" cy="1374775"/>
            </a:xfrm>
            <a:custGeom>
              <a:avLst/>
              <a:gdLst>
                <a:gd name="T0" fmla="*/ 2885 w 4476"/>
                <a:gd name="T1" fmla="*/ 1857 h 4799"/>
                <a:gd name="T2" fmla="*/ 2885 w 4476"/>
                <a:gd name="T3" fmla="*/ 1857 h 4799"/>
                <a:gd name="T4" fmla="*/ 2869 w 4476"/>
                <a:gd name="T5" fmla="*/ 1927 h 4799"/>
                <a:gd name="T6" fmla="*/ 2645 w 4476"/>
                <a:gd name="T7" fmla="*/ 4431 h 4799"/>
                <a:gd name="T8" fmla="*/ 2415 w 4476"/>
                <a:gd name="T9" fmla="*/ 4661 h 4799"/>
                <a:gd name="T10" fmla="*/ 2006 w 4476"/>
                <a:gd name="T11" fmla="*/ 4661 h 4799"/>
                <a:gd name="T12" fmla="*/ 1775 w 4476"/>
                <a:gd name="T13" fmla="*/ 4426 h 4799"/>
                <a:gd name="T14" fmla="*/ 1613 w 4476"/>
                <a:gd name="T15" fmla="*/ 1915 h 4799"/>
                <a:gd name="T16" fmla="*/ 1598 w 4476"/>
                <a:gd name="T17" fmla="*/ 1880 h 4799"/>
                <a:gd name="T18" fmla="*/ 1586 w 4476"/>
                <a:gd name="T19" fmla="*/ 1862 h 4799"/>
                <a:gd name="T20" fmla="*/ 385 w 4476"/>
                <a:gd name="T21" fmla="*/ 654 h 4799"/>
                <a:gd name="T22" fmla="*/ 693 w 4476"/>
                <a:gd name="T23" fmla="*/ 714 h 4799"/>
                <a:gd name="T24" fmla="*/ 2238 w 4476"/>
                <a:gd name="T25" fmla="*/ 814 h 4799"/>
                <a:gd name="T26" fmla="*/ 3783 w 4476"/>
                <a:gd name="T27" fmla="*/ 714 h 4799"/>
                <a:gd name="T28" fmla="*/ 4089 w 4476"/>
                <a:gd name="T29" fmla="*/ 654 h 4799"/>
                <a:gd name="T30" fmla="*/ 2885 w 4476"/>
                <a:gd name="T31" fmla="*/ 1857 h 4799"/>
                <a:gd name="T32" fmla="*/ 2885 w 4476"/>
                <a:gd name="T33" fmla="*/ 1857 h 4799"/>
                <a:gd name="T34" fmla="*/ 2238 w 4476"/>
                <a:gd name="T35" fmla="*/ 136 h 4799"/>
                <a:gd name="T36" fmla="*/ 2238 w 4476"/>
                <a:gd name="T37" fmla="*/ 136 h 4799"/>
                <a:gd name="T38" fmla="*/ 4338 w 4476"/>
                <a:gd name="T39" fmla="*/ 406 h 4799"/>
                <a:gd name="T40" fmla="*/ 4334 w 4476"/>
                <a:gd name="T41" fmla="*/ 410 h 4799"/>
                <a:gd name="T42" fmla="*/ 4330 w 4476"/>
                <a:gd name="T43" fmla="*/ 413 h 4799"/>
                <a:gd name="T44" fmla="*/ 4316 w 4476"/>
                <a:gd name="T45" fmla="*/ 427 h 4799"/>
                <a:gd name="T46" fmla="*/ 2238 w 4476"/>
                <a:gd name="T47" fmla="*/ 677 h 4799"/>
                <a:gd name="T48" fmla="*/ 161 w 4476"/>
                <a:gd name="T49" fmla="*/ 428 h 4799"/>
                <a:gd name="T50" fmla="*/ 139 w 4476"/>
                <a:gd name="T51" fmla="*/ 406 h 4799"/>
                <a:gd name="T52" fmla="*/ 2238 w 4476"/>
                <a:gd name="T53" fmla="*/ 136 h 4799"/>
                <a:gd name="T54" fmla="*/ 2238 w 4476"/>
                <a:gd name="T55" fmla="*/ 136 h 4799"/>
                <a:gd name="T56" fmla="*/ 4476 w 4476"/>
                <a:gd name="T57" fmla="*/ 406 h 4799"/>
                <a:gd name="T58" fmla="*/ 4476 w 4476"/>
                <a:gd name="T59" fmla="*/ 406 h 4799"/>
                <a:gd name="T60" fmla="*/ 3783 w 4476"/>
                <a:gd name="T61" fmla="*/ 99 h 4799"/>
                <a:gd name="T62" fmla="*/ 2238 w 4476"/>
                <a:gd name="T63" fmla="*/ 0 h 4799"/>
                <a:gd name="T64" fmla="*/ 693 w 4476"/>
                <a:gd name="T65" fmla="*/ 99 h 4799"/>
                <a:gd name="T66" fmla="*/ 0 w 4476"/>
                <a:gd name="T67" fmla="*/ 406 h 4799"/>
                <a:gd name="T68" fmla="*/ 62 w 4476"/>
                <a:gd name="T69" fmla="*/ 523 h 4799"/>
                <a:gd name="T70" fmla="*/ 1477 w 4476"/>
                <a:gd name="T71" fmla="*/ 1947 h 4799"/>
                <a:gd name="T72" fmla="*/ 1638 w 4476"/>
                <a:gd name="T73" fmla="*/ 4431 h 4799"/>
                <a:gd name="T74" fmla="*/ 2006 w 4476"/>
                <a:gd name="T75" fmla="*/ 4799 h 4799"/>
                <a:gd name="T76" fmla="*/ 2415 w 4476"/>
                <a:gd name="T77" fmla="*/ 4799 h 4799"/>
                <a:gd name="T78" fmla="*/ 2782 w 4476"/>
                <a:gd name="T79" fmla="*/ 4437 h 4799"/>
                <a:gd name="T80" fmla="*/ 3006 w 4476"/>
                <a:gd name="T81" fmla="*/ 1930 h 4799"/>
                <a:gd name="T82" fmla="*/ 4416 w 4476"/>
                <a:gd name="T83" fmla="*/ 521 h 4799"/>
                <a:gd name="T84" fmla="*/ 4476 w 4476"/>
                <a:gd name="T85" fmla="*/ 406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476" h="4799">
                  <a:moveTo>
                    <a:pt x="2885" y="1857"/>
                  </a:moveTo>
                  <a:lnTo>
                    <a:pt x="2885" y="1857"/>
                  </a:lnTo>
                  <a:cubicBezTo>
                    <a:pt x="2866" y="1876"/>
                    <a:pt x="2861" y="1903"/>
                    <a:pt x="2869" y="1927"/>
                  </a:cubicBezTo>
                  <a:lnTo>
                    <a:pt x="2645" y="4431"/>
                  </a:lnTo>
                  <a:cubicBezTo>
                    <a:pt x="2645" y="4558"/>
                    <a:pt x="2542" y="4661"/>
                    <a:pt x="2415" y="4661"/>
                  </a:cubicBezTo>
                  <a:lnTo>
                    <a:pt x="2006" y="4661"/>
                  </a:lnTo>
                  <a:cubicBezTo>
                    <a:pt x="1878" y="4661"/>
                    <a:pt x="1775" y="4558"/>
                    <a:pt x="1775" y="4426"/>
                  </a:cubicBezTo>
                  <a:lnTo>
                    <a:pt x="1613" y="1915"/>
                  </a:lnTo>
                  <a:cubicBezTo>
                    <a:pt x="1612" y="1902"/>
                    <a:pt x="1606" y="1890"/>
                    <a:pt x="1598" y="1880"/>
                  </a:cubicBezTo>
                  <a:cubicBezTo>
                    <a:pt x="1595" y="1873"/>
                    <a:pt x="1591" y="1867"/>
                    <a:pt x="1586" y="1862"/>
                  </a:cubicBezTo>
                  <a:lnTo>
                    <a:pt x="385" y="654"/>
                  </a:lnTo>
                  <a:cubicBezTo>
                    <a:pt x="469" y="675"/>
                    <a:pt x="570" y="695"/>
                    <a:pt x="693" y="714"/>
                  </a:cubicBezTo>
                  <a:cubicBezTo>
                    <a:pt x="1106" y="779"/>
                    <a:pt x="1655" y="814"/>
                    <a:pt x="2238" y="814"/>
                  </a:cubicBezTo>
                  <a:cubicBezTo>
                    <a:pt x="2821" y="814"/>
                    <a:pt x="3370" y="779"/>
                    <a:pt x="3783" y="714"/>
                  </a:cubicBezTo>
                  <a:cubicBezTo>
                    <a:pt x="3905" y="695"/>
                    <a:pt x="4005" y="675"/>
                    <a:pt x="4089" y="654"/>
                  </a:cubicBezTo>
                  <a:lnTo>
                    <a:pt x="2885" y="1857"/>
                  </a:lnTo>
                  <a:lnTo>
                    <a:pt x="2885" y="1857"/>
                  </a:lnTo>
                  <a:close/>
                  <a:moveTo>
                    <a:pt x="2238" y="136"/>
                  </a:moveTo>
                  <a:lnTo>
                    <a:pt x="2238" y="136"/>
                  </a:lnTo>
                  <a:cubicBezTo>
                    <a:pt x="3541" y="136"/>
                    <a:pt x="4277" y="307"/>
                    <a:pt x="4338" y="406"/>
                  </a:cubicBezTo>
                  <a:cubicBezTo>
                    <a:pt x="4337" y="408"/>
                    <a:pt x="4336" y="409"/>
                    <a:pt x="4334" y="410"/>
                  </a:cubicBezTo>
                  <a:cubicBezTo>
                    <a:pt x="4333" y="412"/>
                    <a:pt x="4331" y="412"/>
                    <a:pt x="4330" y="413"/>
                  </a:cubicBezTo>
                  <a:lnTo>
                    <a:pt x="4316" y="427"/>
                  </a:lnTo>
                  <a:cubicBezTo>
                    <a:pt x="4175" y="528"/>
                    <a:pt x="3453" y="677"/>
                    <a:pt x="2238" y="677"/>
                  </a:cubicBezTo>
                  <a:cubicBezTo>
                    <a:pt x="1026" y="677"/>
                    <a:pt x="305" y="529"/>
                    <a:pt x="161" y="428"/>
                  </a:cubicBezTo>
                  <a:lnTo>
                    <a:pt x="139" y="406"/>
                  </a:lnTo>
                  <a:cubicBezTo>
                    <a:pt x="202" y="306"/>
                    <a:pt x="938" y="136"/>
                    <a:pt x="2238" y="136"/>
                  </a:cubicBezTo>
                  <a:lnTo>
                    <a:pt x="2238" y="136"/>
                  </a:lnTo>
                  <a:close/>
                  <a:moveTo>
                    <a:pt x="4476" y="406"/>
                  </a:moveTo>
                  <a:lnTo>
                    <a:pt x="4476" y="406"/>
                  </a:lnTo>
                  <a:cubicBezTo>
                    <a:pt x="4476" y="314"/>
                    <a:pt x="4398" y="195"/>
                    <a:pt x="3783" y="99"/>
                  </a:cubicBezTo>
                  <a:cubicBezTo>
                    <a:pt x="3370" y="34"/>
                    <a:pt x="2821" y="0"/>
                    <a:pt x="2238" y="0"/>
                  </a:cubicBezTo>
                  <a:cubicBezTo>
                    <a:pt x="1655" y="0"/>
                    <a:pt x="1106" y="34"/>
                    <a:pt x="693" y="99"/>
                  </a:cubicBezTo>
                  <a:cubicBezTo>
                    <a:pt x="78" y="195"/>
                    <a:pt x="0" y="314"/>
                    <a:pt x="0" y="406"/>
                  </a:cubicBezTo>
                  <a:cubicBezTo>
                    <a:pt x="0" y="442"/>
                    <a:pt x="12" y="482"/>
                    <a:pt x="62" y="523"/>
                  </a:cubicBezTo>
                  <a:lnTo>
                    <a:pt x="1477" y="1947"/>
                  </a:lnTo>
                  <a:lnTo>
                    <a:pt x="1638" y="4431"/>
                  </a:lnTo>
                  <a:cubicBezTo>
                    <a:pt x="1638" y="4633"/>
                    <a:pt x="1803" y="4799"/>
                    <a:pt x="2006" y="4799"/>
                  </a:cubicBezTo>
                  <a:lnTo>
                    <a:pt x="2415" y="4799"/>
                  </a:lnTo>
                  <a:cubicBezTo>
                    <a:pt x="2618" y="4799"/>
                    <a:pt x="2783" y="4633"/>
                    <a:pt x="2782" y="4437"/>
                  </a:cubicBezTo>
                  <a:lnTo>
                    <a:pt x="3006" y="1930"/>
                  </a:lnTo>
                  <a:lnTo>
                    <a:pt x="4416" y="521"/>
                  </a:lnTo>
                  <a:cubicBezTo>
                    <a:pt x="4465" y="481"/>
                    <a:pt x="4476" y="442"/>
                    <a:pt x="4476" y="40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3" name="Rounded Rectangle 32"/>
            <p:cNvSpPr/>
            <p:nvPr/>
          </p:nvSpPr>
          <p:spPr>
            <a:xfrm>
              <a:off x="3273954" y="3557944"/>
              <a:ext cx="777240" cy="622088"/>
            </a:xfrm>
            <a:prstGeom prst="roundRect">
              <a:avLst/>
            </a:prstGeom>
            <a:solidFill>
              <a:srgbClr val="FFFFFF"/>
            </a:solidFill>
            <a:ln w="38100" cap="flat" cmpd="sng" algn="ctr">
              <a:no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7" name="Freeform 13"/>
            <p:cNvSpPr>
              <a:spLocks noChangeAspect="1" noEditPoints="1"/>
            </p:cNvSpPr>
            <p:nvPr/>
          </p:nvSpPr>
          <p:spPr bwMode="auto">
            <a:xfrm>
              <a:off x="3209247" y="3547514"/>
              <a:ext cx="938218" cy="740969"/>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grpSp>
      <p:grpSp>
        <p:nvGrpSpPr>
          <p:cNvPr id="36" name="Group 35"/>
          <p:cNvGrpSpPr/>
          <p:nvPr/>
        </p:nvGrpSpPr>
        <p:grpSpPr>
          <a:xfrm>
            <a:off x="5122578" y="3551261"/>
            <a:ext cx="859536" cy="726410"/>
            <a:chOff x="4992624" y="3918742"/>
            <a:chExt cx="859536" cy="726410"/>
          </a:xfrm>
        </p:grpSpPr>
        <p:sp>
          <p:nvSpPr>
            <p:cNvPr id="34" name="Rounded Rectangle 33"/>
            <p:cNvSpPr/>
            <p:nvPr/>
          </p:nvSpPr>
          <p:spPr>
            <a:xfrm>
              <a:off x="4992624" y="3918742"/>
              <a:ext cx="859536" cy="726410"/>
            </a:xfrm>
            <a:prstGeom prst="roundRect">
              <a:avLst/>
            </a:prstGeom>
            <a:solidFill>
              <a:srgbClr val="FFFFFF"/>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5" name="TextBox 34"/>
            <p:cNvSpPr txBox="1"/>
            <p:nvPr/>
          </p:nvSpPr>
          <p:spPr>
            <a:xfrm>
              <a:off x="5094617" y="3928004"/>
              <a:ext cx="615874" cy="707886"/>
            </a:xfrm>
            <a:prstGeom prst="rect">
              <a:avLst/>
            </a:prstGeom>
            <a:noFill/>
          </p:spPr>
          <p:txBody>
            <a:bodyPr wrap="none" rtlCol="0">
              <a:spAutoFit/>
            </a:bodyPr>
            <a:lstStyle/>
            <a:p>
              <a:r>
                <a:rPr lang="en-US" sz="2000" dirty="0">
                  <a:latin typeface="Adobe Gothic Std B" panose="020B0800000000000000" pitchFamily="34" charset="-128"/>
                  <a:ea typeface="Adobe Gothic Std B" panose="020B0800000000000000" pitchFamily="34" charset="-128"/>
                </a:rPr>
                <a:t>$w.</a:t>
              </a:r>
            </a:p>
            <a:p>
              <a:r>
                <a:rPr lang="en-US" sz="2000" dirty="0">
                  <a:latin typeface="Adobe Gothic Std B" panose="020B0800000000000000" pitchFamily="34" charset="-128"/>
                  <a:ea typeface="Adobe Gothic Std B" panose="020B0800000000000000" pitchFamily="34" charset="-128"/>
                </a:rPr>
                <a:t>w.d</a:t>
              </a:r>
            </a:p>
          </p:txBody>
        </p:sp>
      </p:grpSp>
    </p:spTree>
    <p:extLst>
      <p:ext uri="{BB962C8B-B14F-4D97-AF65-F5344CB8AC3E}">
        <p14:creationId xmlns:p14="http://schemas.microsoft.com/office/powerpoint/2010/main" val="24402478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3.02 Activity – Correct Answer</a:t>
            </a:r>
            <a:endParaRPr lang="en-US" altLang="en-US" dirty="0"/>
          </a:p>
        </p:txBody>
      </p:sp>
      <p:sp>
        <p:nvSpPr>
          <p:cNvPr id="15363" name="PollQuestion"/>
          <p:cNvSpPr>
            <a:spLocks noGrp="1" noChangeArrowheads="1"/>
          </p:cNvSpPr>
          <p:nvPr>
            <p:ph idx="1"/>
          </p:nvPr>
        </p:nvSpPr>
        <p:spPr/>
        <p:txBody>
          <a:bodyPr/>
          <a:lstStyle/>
          <a:p>
            <a:r>
              <a:rPr lang="en-US"/>
              <a:t>Add a new WHERE statement to print storms that begin with Z. How many storms are included?</a:t>
            </a:r>
          </a:p>
          <a:p>
            <a:pPr lvl="0"/>
            <a:endParaRPr lang="en-US" dirty="0"/>
          </a:p>
        </p:txBody>
      </p:sp>
      <p:sp>
        <p:nvSpPr>
          <p:cNvPr id="5" name="TextBox 4"/>
          <p:cNvSpPr txBox="1"/>
          <p:nvPr>
            <p:custDataLst>
              <p:tags r:id="rId2"/>
            </p:custDataLst>
          </p:nvPr>
        </p:nvSpPr>
        <p:spPr>
          <a:xfrm>
            <a:off x="630936" y="1583787"/>
            <a:ext cx="5969583"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print data=pg1.storm_summary(obs=50);</a:t>
            </a:r>
          </a:p>
          <a:p>
            <a:pPr>
              <a:lnSpc>
                <a:spcPct val="85000"/>
              </a:lnSpc>
            </a:pPr>
            <a:r>
              <a:rPr lang="en-US" sz="1800" b="1" dirty="0">
                <a:latin typeface="Courier New" panose="02070309020205020404" pitchFamily="49" charset="0"/>
              </a:rPr>
              <a:t>   </a:t>
            </a:r>
            <a:r>
              <a:rPr lang="en-US" sz="1800" b="1" i="1" dirty="0">
                <a:latin typeface="Courier New" panose="02070309020205020404" pitchFamily="49" charset="0"/>
              </a:rPr>
              <a:t>commented</a:t>
            </a:r>
            <a:r>
              <a:rPr lang="en-US" sz="1800" b="1" dirty="0">
                <a:latin typeface="Courier New" panose="02070309020205020404" pitchFamily="49" charset="0"/>
              </a:rPr>
              <a:t> </a:t>
            </a:r>
            <a:r>
              <a:rPr lang="en-US" sz="1800" b="1" i="1" dirty="0">
                <a:latin typeface="Courier New" panose="02070309020205020404" pitchFamily="49" charset="0"/>
              </a:rPr>
              <a:t>where statements</a:t>
            </a:r>
            <a:endParaRPr lang="en-US" sz="1800" b="1" dirty="0">
              <a:latin typeface="Courier New" panose="02070309020205020404" pitchFamily="49" charset="0"/>
            </a:endParaRPr>
          </a:p>
          <a:p>
            <a:pPr>
              <a:lnSpc>
                <a:spcPct val="85000"/>
              </a:lnSpc>
            </a:pPr>
            <a:r>
              <a:rPr lang="en-US" sz="1800" b="1" dirty="0">
                <a:latin typeface="Courier New" panose="02070309020205020404" pitchFamily="49" charset="0"/>
              </a:rPr>
              <a:t>   where name like "Z%";</a:t>
            </a:r>
          </a:p>
          <a:p>
            <a:pPr>
              <a:lnSpc>
                <a:spcPct val="85000"/>
              </a:lnSpc>
            </a:pPr>
            <a:r>
              <a:rPr lang="en-US" sz="1800" b="1" dirty="0">
                <a:latin typeface="Courier New" panose="02070309020205020404" pitchFamily="49" charset="0"/>
              </a:rPr>
              <a:t>run;</a:t>
            </a:r>
          </a:p>
        </p:txBody>
      </p:sp>
      <p:sp>
        <p:nvSpPr>
          <p:cNvPr id="6" name="Rectangle 5"/>
          <p:cNvSpPr/>
          <p:nvPr>
            <p:custDataLst>
              <p:tags r:id="rId3"/>
            </p:custDataLst>
          </p:nvPr>
        </p:nvSpPr>
        <p:spPr>
          <a:xfrm>
            <a:off x="1036780" y="2125319"/>
            <a:ext cx="30036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TextBox 7"/>
          <p:cNvSpPr txBox="1"/>
          <p:nvPr/>
        </p:nvSpPr>
        <p:spPr>
          <a:xfrm>
            <a:off x="630936" y="3068823"/>
            <a:ext cx="7064755" cy="548868"/>
          </a:xfrm>
          <a:prstGeom prst="rect">
            <a:avLst/>
          </a:prstGeom>
          <a:solidFill>
            <a:srgbClr val="FFFFFF"/>
          </a:solidFill>
          <a:ln w="19050" cmpd="sng">
            <a:solidFill>
              <a:schemeClr val="tx2"/>
            </a:solidFill>
          </a:ln>
        </p:spPr>
        <p:txBody>
          <a:bodyPr vert="horz" wrap="none" lIns="88900" tIns="88900" rIns="88900" bIns="88900" rtlCol="0">
            <a:spAutoFit/>
          </a:bodyPr>
          <a:lstStyle/>
          <a:p>
            <a:r>
              <a:rPr lang="en-US" sz="1200" dirty="0">
                <a:solidFill>
                  <a:srgbClr val="0000FF"/>
                </a:solidFill>
                <a:latin typeface="SAS Monospace" panose="020B0609020202020204" pitchFamily="49" charset="0"/>
              </a:rPr>
              <a:t>NOTE: There were 24 observations read from the data set PG1.STORM_SUMMARY.</a:t>
            </a:r>
          </a:p>
          <a:p>
            <a:r>
              <a:rPr lang="en-US" sz="1200" dirty="0">
                <a:solidFill>
                  <a:srgbClr val="0000FF"/>
                </a:solidFill>
                <a:latin typeface="SAS Monospace" panose="020B0609020202020204" pitchFamily="49" charset="0"/>
              </a:rPr>
              <a:t>      WHERE name like 'Z%';</a:t>
            </a:r>
            <a:endParaRPr lang="en-US" dirty="0">
              <a:solidFill>
                <a:srgbClr val="0000FF"/>
              </a:solidFill>
              <a:latin typeface="SAS Monospace" panose="020B0609020202020204" pitchFamily="49" charset="0"/>
            </a:endParaRPr>
          </a:p>
        </p:txBody>
      </p:sp>
    </p:spTree>
    <p:custDataLst>
      <p:tags r:id="rId1"/>
    </p:custDataLst>
    <p:extLst>
      <p:ext uri="{BB962C8B-B14F-4D97-AF65-F5344CB8AC3E}">
        <p14:creationId xmlns:p14="http://schemas.microsoft.com/office/powerpoint/2010/main" val="2635193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Efficiently Changing the Filter Value</a:t>
            </a:r>
          </a:p>
        </p:txBody>
      </p:sp>
      <p:sp>
        <p:nvSpPr>
          <p:cNvPr id="11" name="Freeform 16"/>
          <p:cNvSpPr>
            <a:spLocks noChangeAspect="1" noEditPoints="1"/>
          </p:cNvSpPr>
          <p:nvPr/>
        </p:nvSpPr>
        <p:spPr bwMode="auto">
          <a:xfrm>
            <a:off x="2956376" y="4204072"/>
            <a:ext cx="732669" cy="79416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3" name="Picture 2"/>
          <p:cNvPicPr>
            <a:picLocks noChangeAspect="1"/>
          </p:cNvPicPr>
          <p:nvPr/>
        </p:nvPicPr>
        <p:blipFill rotWithShape="1">
          <a:blip r:embed="rId9" cstate="print">
            <a:extLst>
              <a:ext uri="{28A0092B-C50C-407E-A947-70E740481C1C}">
                <a14:useLocalDpi xmlns:a14="http://schemas.microsoft.com/office/drawing/2010/main" val="0"/>
              </a:ext>
            </a:extLst>
          </a:blip>
          <a:srcRect l="27124" t="6664" r="31698" b="33998"/>
          <a:stretch/>
        </p:blipFill>
        <p:spPr>
          <a:xfrm>
            <a:off x="2741282" y="3946907"/>
            <a:ext cx="367393" cy="563336"/>
          </a:xfrm>
          <a:prstGeom prst="rect">
            <a:avLst/>
          </a:prstGeom>
        </p:spPr>
      </p:pic>
      <p:sp>
        <p:nvSpPr>
          <p:cNvPr id="5" name="TextBox 4"/>
          <p:cNvSpPr txBox="1"/>
          <p:nvPr/>
        </p:nvSpPr>
        <p:spPr>
          <a:xfrm>
            <a:off x="385090" y="859536"/>
            <a:ext cx="3299301" cy="2677656"/>
          </a:xfrm>
          <a:prstGeom prst="rect">
            <a:avLst/>
          </a:prstGeom>
          <a:noFill/>
          <a:ln w="12700">
            <a:solidFill>
              <a:schemeClr val="accent1"/>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proc print data=sashelp.cars;</a:t>
            </a:r>
          </a:p>
          <a:p>
            <a:r>
              <a:rPr lang="en-US" sz="1400" b="1" dirty="0">
                <a:latin typeface="Courier New" panose="02070309020205020404" pitchFamily="49" charset="0"/>
                <a:cs typeface="Courier New" panose="02070309020205020404" pitchFamily="49" charset="0"/>
              </a:rPr>
              <a:t>    where Type="Wagon";</a:t>
            </a:r>
          </a:p>
          <a:p>
            <a:r>
              <a:rPr lang="en-US" sz="1400" b="1" dirty="0">
                <a:latin typeface="Courier New" panose="02070309020205020404" pitchFamily="49" charset="0"/>
                <a:cs typeface="Courier New" panose="02070309020205020404" pitchFamily="49" charset="0"/>
              </a:rPr>
              <a:t>    var Type Make Model MSRP;</a:t>
            </a:r>
          </a:p>
          <a:p>
            <a:r>
              <a:rPr lang="en-US" sz="1400" b="1" dirty="0">
                <a:latin typeface="Courier New" panose="02070309020205020404" pitchFamily="49" charset="0"/>
                <a:cs typeface="Courier New" panose="02070309020205020404" pitchFamily="49" charset="0"/>
              </a:rPr>
              <a:t>run;</a:t>
            </a:r>
          </a:p>
          <a:p>
            <a:r>
              <a:rPr lang="en-US" sz="1400" b="1" dirty="0">
                <a:latin typeface="Courier New" panose="02070309020205020404" pitchFamily="49" charset="0"/>
                <a:cs typeface="Courier New" panose="02070309020205020404" pitchFamily="49" charset="0"/>
              </a:rPr>
              <a:t>proc means data=sashelp.cars;</a:t>
            </a:r>
          </a:p>
          <a:p>
            <a:r>
              <a:rPr lang="en-US" sz="1400" b="1" dirty="0">
                <a:latin typeface="Courier New" panose="02070309020205020404" pitchFamily="49" charset="0"/>
                <a:cs typeface="Courier New" panose="02070309020205020404" pitchFamily="49" charset="0"/>
              </a:rPr>
              <a:t>    where Type="Wagon";</a:t>
            </a:r>
          </a:p>
          <a:p>
            <a:r>
              <a:rPr lang="en-US" sz="1400" b="1" dirty="0">
                <a:latin typeface="Courier New" panose="02070309020205020404" pitchFamily="49" charset="0"/>
                <a:cs typeface="Courier New" panose="02070309020205020404" pitchFamily="49" charset="0"/>
              </a:rPr>
              <a:t>    var MSRP MPG_Highway;</a:t>
            </a:r>
          </a:p>
          <a:p>
            <a:r>
              <a:rPr lang="en-US" sz="1400" b="1" dirty="0">
                <a:latin typeface="Courier New" panose="02070309020205020404" pitchFamily="49" charset="0"/>
                <a:cs typeface="Courier New" panose="02070309020205020404" pitchFamily="49" charset="0"/>
              </a:rPr>
              <a:t>run;</a:t>
            </a:r>
          </a:p>
          <a:p>
            <a:r>
              <a:rPr lang="en-US" sz="1400" b="1" dirty="0">
                <a:latin typeface="Courier New" panose="02070309020205020404" pitchFamily="49" charset="0"/>
                <a:cs typeface="Courier New" panose="02070309020205020404" pitchFamily="49" charset="0"/>
              </a:rPr>
              <a:t>proc freq data=sashelp.cars;</a:t>
            </a:r>
          </a:p>
          <a:p>
            <a:r>
              <a:rPr lang="en-US" sz="1400" b="1" dirty="0">
                <a:latin typeface="Courier New" panose="02070309020205020404" pitchFamily="49" charset="0"/>
                <a:cs typeface="Courier New" panose="02070309020205020404" pitchFamily="49" charset="0"/>
              </a:rPr>
              <a:t>    where Type="Wagon";</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tables Origin Make;</a:t>
            </a:r>
          </a:p>
          <a:p>
            <a:r>
              <a:rPr lang="en-US" sz="1400" b="1" dirty="0">
                <a:latin typeface="Courier New" panose="02070309020205020404" pitchFamily="49" charset="0"/>
                <a:cs typeface="Courier New" panose="02070309020205020404" pitchFamily="49" charset="0"/>
              </a:rPr>
              <a:t>run;</a:t>
            </a:r>
            <a:endParaRPr lang="en-US" altLang="en-US" sz="1400" b="1" dirty="0">
              <a:latin typeface="Courier New" panose="02070309020205020404" pitchFamily="49" charset="0"/>
              <a:cs typeface="Courier New" panose="02070309020205020404" pitchFamily="49" charset="0"/>
            </a:endParaRPr>
          </a:p>
        </p:txBody>
      </p:sp>
      <p:sp>
        <p:nvSpPr>
          <p:cNvPr id="7" name="Rectangle 6"/>
          <p:cNvSpPr/>
          <p:nvPr>
            <p:custDataLst>
              <p:tags r:id="rId1"/>
            </p:custDataLst>
          </p:nvPr>
        </p:nvSpPr>
        <p:spPr>
          <a:xfrm>
            <a:off x="2171436" y="1126193"/>
            <a:ext cx="543140" cy="178418"/>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p:cNvSpPr/>
          <p:nvPr>
            <p:custDataLst>
              <p:tags r:id="rId2"/>
            </p:custDataLst>
          </p:nvPr>
        </p:nvSpPr>
        <p:spPr>
          <a:xfrm>
            <a:off x="2164403" y="1985832"/>
            <a:ext cx="550173" cy="178418"/>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p:cNvSpPr/>
          <p:nvPr>
            <p:custDataLst>
              <p:tags r:id="rId3"/>
            </p:custDataLst>
          </p:nvPr>
        </p:nvSpPr>
        <p:spPr>
          <a:xfrm>
            <a:off x="2164402" y="2823481"/>
            <a:ext cx="550173" cy="19781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TextBox 13"/>
          <p:cNvSpPr txBox="1"/>
          <p:nvPr/>
        </p:nvSpPr>
        <p:spPr>
          <a:xfrm>
            <a:off x="5483617" y="859536"/>
            <a:ext cx="3299301" cy="2677656"/>
          </a:xfrm>
          <a:prstGeom prst="rect">
            <a:avLst/>
          </a:prstGeom>
          <a:noFill/>
          <a:ln w="12700">
            <a:solidFill>
              <a:schemeClr val="accent1"/>
            </a:solidFill>
          </a:ln>
        </p:spPr>
        <p:txBody>
          <a:bodyPr wrap="none" rtlCol="0">
            <a:spAutoFit/>
          </a:bodyPr>
          <a:lstStyle/>
          <a:p>
            <a:r>
              <a:rPr lang="en-US" sz="1400" b="1" dirty="0">
                <a:latin typeface="Courier New" panose="02070309020205020404" pitchFamily="49" charset="0"/>
                <a:cs typeface="Courier New" panose="02070309020205020404" pitchFamily="49" charset="0"/>
              </a:rPr>
              <a:t>proc print data=sashelp.cars;</a:t>
            </a:r>
          </a:p>
          <a:p>
            <a:r>
              <a:rPr lang="en-US" sz="1400" b="1" dirty="0">
                <a:latin typeface="Courier New" panose="02070309020205020404" pitchFamily="49" charset="0"/>
                <a:cs typeface="Courier New" panose="02070309020205020404" pitchFamily="49" charset="0"/>
              </a:rPr>
              <a:t>    where Type="SUV";</a:t>
            </a:r>
          </a:p>
          <a:p>
            <a:r>
              <a:rPr lang="en-US" sz="1400" b="1" dirty="0">
                <a:latin typeface="Courier New" panose="02070309020205020404" pitchFamily="49" charset="0"/>
                <a:cs typeface="Courier New" panose="02070309020205020404" pitchFamily="49" charset="0"/>
              </a:rPr>
              <a:t>    var Type Make Model MSRP;</a:t>
            </a:r>
          </a:p>
          <a:p>
            <a:r>
              <a:rPr lang="en-US" sz="1400" b="1" dirty="0">
                <a:latin typeface="Courier New" panose="02070309020205020404" pitchFamily="49" charset="0"/>
                <a:cs typeface="Courier New" panose="02070309020205020404" pitchFamily="49" charset="0"/>
              </a:rPr>
              <a:t>run;</a:t>
            </a:r>
          </a:p>
          <a:p>
            <a:r>
              <a:rPr lang="en-US" sz="1400" b="1" dirty="0">
                <a:latin typeface="Courier New" panose="02070309020205020404" pitchFamily="49" charset="0"/>
                <a:cs typeface="Courier New" panose="02070309020205020404" pitchFamily="49" charset="0"/>
              </a:rPr>
              <a:t>proc means data=sashelp.cars;</a:t>
            </a:r>
          </a:p>
          <a:p>
            <a:r>
              <a:rPr lang="en-US" sz="1400" b="1" dirty="0">
                <a:latin typeface="Courier New" panose="02070309020205020404" pitchFamily="49" charset="0"/>
                <a:cs typeface="Courier New" panose="02070309020205020404" pitchFamily="49" charset="0"/>
              </a:rPr>
              <a:t>    where Type="SUV";</a:t>
            </a:r>
          </a:p>
          <a:p>
            <a:r>
              <a:rPr lang="en-US" sz="1400" b="1" dirty="0">
                <a:latin typeface="Courier New" panose="02070309020205020404" pitchFamily="49" charset="0"/>
                <a:cs typeface="Courier New" panose="02070309020205020404" pitchFamily="49" charset="0"/>
              </a:rPr>
              <a:t>    var MSRP MPG_Highway;</a:t>
            </a:r>
          </a:p>
          <a:p>
            <a:r>
              <a:rPr lang="en-US" sz="1400" b="1" dirty="0">
                <a:latin typeface="Courier New" panose="02070309020205020404" pitchFamily="49" charset="0"/>
                <a:cs typeface="Courier New" panose="02070309020205020404" pitchFamily="49" charset="0"/>
              </a:rPr>
              <a:t>run;</a:t>
            </a:r>
          </a:p>
          <a:p>
            <a:r>
              <a:rPr lang="en-US" sz="1400" b="1" dirty="0">
                <a:latin typeface="Courier New" panose="02070309020205020404" pitchFamily="49" charset="0"/>
                <a:cs typeface="Courier New" panose="02070309020205020404" pitchFamily="49" charset="0"/>
              </a:rPr>
              <a:t>proc freq data=</a:t>
            </a:r>
            <a:r>
              <a:rPr lang="en-US" sz="1400" b="1" dirty="0" err="1">
                <a:latin typeface="Courier New" panose="02070309020205020404" pitchFamily="49" charset="0"/>
                <a:cs typeface="Courier New" panose="02070309020205020404" pitchFamily="49" charset="0"/>
              </a:rPr>
              <a:t>sashelp.cars</a:t>
            </a:r>
            <a:r>
              <a:rPr lang="en-US" sz="1400" b="1" dirty="0">
                <a:latin typeface="Courier New" panose="02070309020205020404" pitchFamily="49" charset="0"/>
                <a:cs typeface="Courier New" panose="02070309020205020404" pitchFamily="49" charset="0"/>
              </a:rPr>
              <a:t>;</a:t>
            </a:r>
            <a:br>
              <a:rPr lang="en-US" sz="1400" b="1" dirty="0">
                <a:latin typeface="Courier New" panose="02070309020205020404" pitchFamily="49" charset="0"/>
                <a:cs typeface="Courier New" panose="02070309020205020404" pitchFamily="49" charset="0"/>
              </a:rPr>
            </a:br>
            <a:r>
              <a:rPr lang="en-US" sz="1400" b="1" dirty="0">
                <a:latin typeface="Courier New" panose="02070309020205020404" pitchFamily="49" charset="0"/>
                <a:cs typeface="Courier New" panose="02070309020205020404" pitchFamily="49" charset="0"/>
              </a:rPr>
              <a:t>    where Type="SUV";</a:t>
            </a:r>
          </a:p>
          <a:p>
            <a:r>
              <a:rPr lang="en-US" sz="1400" b="1" dirty="0">
                <a:latin typeface="Courier New" panose="02070309020205020404" pitchFamily="49" charset="0"/>
                <a:cs typeface="Courier New" panose="02070309020205020404" pitchFamily="49" charset="0"/>
              </a:rPr>
              <a:t>    tables Origin Make;</a:t>
            </a:r>
          </a:p>
          <a:p>
            <a:r>
              <a:rPr lang="en-US" sz="1400" b="1" dirty="0">
                <a:latin typeface="Courier New" panose="02070309020205020404" pitchFamily="49" charset="0"/>
                <a:cs typeface="Courier New" panose="02070309020205020404" pitchFamily="49" charset="0"/>
              </a:rPr>
              <a:t>run;</a:t>
            </a:r>
            <a:endParaRPr lang="en-US" altLang="en-US" sz="1400" b="1" dirty="0">
              <a:latin typeface="Courier New" panose="02070309020205020404" pitchFamily="49" charset="0"/>
              <a:cs typeface="Courier New" panose="02070309020205020404" pitchFamily="49" charset="0"/>
            </a:endParaRPr>
          </a:p>
        </p:txBody>
      </p:sp>
      <p:sp>
        <p:nvSpPr>
          <p:cNvPr id="10" name="Oval Callout 9"/>
          <p:cNvSpPr/>
          <p:nvPr/>
        </p:nvSpPr>
        <p:spPr>
          <a:xfrm>
            <a:off x="3140072" y="2787527"/>
            <a:ext cx="2331720" cy="1600824"/>
          </a:xfrm>
          <a:prstGeom prst="wedgeEllipseCallout">
            <a:avLst/>
          </a:prstGeom>
          <a:solidFill>
            <a:schemeClr val="bg1"/>
          </a:solidFill>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How can you easily replace this value everywhere in the program?</a:t>
            </a:r>
          </a:p>
        </p:txBody>
      </p:sp>
      <p:sp>
        <p:nvSpPr>
          <p:cNvPr id="15" name="Rectangle 14"/>
          <p:cNvSpPr/>
          <p:nvPr>
            <p:custDataLst>
              <p:tags r:id="rId4"/>
            </p:custDataLst>
          </p:nvPr>
        </p:nvSpPr>
        <p:spPr>
          <a:xfrm>
            <a:off x="7249139" y="1106795"/>
            <a:ext cx="369276" cy="19781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Rectangle 18"/>
          <p:cNvSpPr/>
          <p:nvPr>
            <p:custDataLst>
              <p:tags r:id="rId5"/>
            </p:custDataLst>
          </p:nvPr>
        </p:nvSpPr>
        <p:spPr>
          <a:xfrm>
            <a:off x="7249139" y="1966434"/>
            <a:ext cx="369276" cy="19781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0" name="Rectangle 19"/>
          <p:cNvSpPr/>
          <p:nvPr>
            <p:custDataLst>
              <p:tags r:id="rId6"/>
            </p:custDataLst>
          </p:nvPr>
        </p:nvSpPr>
        <p:spPr>
          <a:xfrm>
            <a:off x="7249139" y="2823481"/>
            <a:ext cx="369276" cy="19781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1" name="TextBox 20"/>
          <p:cNvSpPr txBox="1"/>
          <p:nvPr/>
        </p:nvSpPr>
        <p:spPr>
          <a:xfrm>
            <a:off x="3741437" y="1574852"/>
            <a:ext cx="1675524" cy="461665"/>
          </a:xfrm>
          <a:prstGeom prst="rect">
            <a:avLst/>
          </a:prstGeom>
          <a:solidFill>
            <a:srgbClr val="FBCDA6"/>
          </a:solidFill>
          <a:ln>
            <a:solidFill>
              <a:schemeClr val="tx1"/>
            </a:solidFill>
          </a:ln>
        </p:spPr>
        <p:txBody>
          <a:bodyPr wrap="square" rtlCol="0">
            <a:spAutoFit/>
          </a:bodyPr>
          <a:lstStyle/>
          <a:p>
            <a:r>
              <a:rPr lang="en-US" sz="2000" dirty="0"/>
              <a:t>Wagon</a:t>
            </a:r>
            <a:r>
              <a:rPr lang="en-US" sz="2400" dirty="0"/>
              <a:t> </a:t>
            </a:r>
            <a:r>
              <a:rPr lang="en-US" sz="2000" dirty="0">
                <a:sym typeface="Wingdings" panose="05000000000000000000" pitchFamily="2" charset="2"/>
              </a:rPr>
              <a:t> SUV</a:t>
            </a:r>
            <a:endParaRPr lang="en-US" sz="2000" dirty="0"/>
          </a:p>
        </p:txBody>
      </p:sp>
    </p:spTree>
    <p:extLst>
      <p:ext uri="{BB962C8B-B14F-4D97-AF65-F5344CB8AC3E}">
        <p14:creationId xmlns:p14="http://schemas.microsoft.com/office/powerpoint/2010/main" val="14739934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Efficiently Changing the Filter Value</a:t>
            </a:r>
          </a:p>
        </p:txBody>
      </p:sp>
      <p:sp>
        <p:nvSpPr>
          <p:cNvPr id="10" name="Oval Callout 9"/>
          <p:cNvSpPr/>
          <p:nvPr/>
        </p:nvSpPr>
        <p:spPr>
          <a:xfrm>
            <a:off x="5569476" y="1323595"/>
            <a:ext cx="3154680" cy="2167103"/>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A SAS macro variable</a:t>
            </a:r>
            <a:br>
              <a:rPr lang="en-US" sz="1800" dirty="0"/>
            </a:br>
            <a:r>
              <a:rPr lang="en-US" sz="1800" dirty="0"/>
              <a:t>stores text that is substituted in your code when it runs. It’s like</a:t>
            </a:r>
            <a:br>
              <a:rPr lang="en-US" sz="1800" dirty="0"/>
            </a:br>
            <a:r>
              <a:rPr lang="en-US" sz="1800" dirty="0"/>
              <a:t>an automatic </a:t>
            </a:r>
            <a:br>
              <a:rPr lang="en-US" sz="1800" dirty="0"/>
            </a:br>
            <a:r>
              <a:rPr lang="en-US" sz="1800" dirty="0"/>
              <a:t>find-and-replace.</a:t>
            </a:r>
          </a:p>
        </p:txBody>
      </p:sp>
      <p:sp>
        <p:nvSpPr>
          <p:cNvPr id="11" name="Freeform 16"/>
          <p:cNvSpPr>
            <a:spLocks noChangeAspect="1" noEditPoints="1"/>
          </p:cNvSpPr>
          <p:nvPr/>
        </p:nvSpPr>
        <p:spPr bwMode="auto">
          <a:xfrm>
            <a:off x="5569476" y="3490698"/>
            <a:ext cx="732669" cy="79416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pic>
        <p:nvPicPr>
          <p:cNvPr id="13" name="Picture 1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41863" y="2939807"/>
            <a:ext cx="593947" cy="596016"/>
          </a:xfrm>
          <a:prstGeom prst="rect">
            <a:avLst/>
          </a:prstGeom>
        </p:spPr>
      </p:pic>
      <p:sp>
        <p:nvSpPr>
          <p:cNvPr id="26" name="Shape 25"/>
          <p:cNvSpPr/>
          <p:nvPr/>
        </p:nvSpPr>
        <p:spPr>
          <a:xfrm rot="17608293" flipH="1">
            <a:off x="2521703" y="1516701"/>
            <a:ext cx="905345" cy="820995"/>
          </a:xfrm>
          <a:prstGeom prst="swooshArrow">
            <a:avLst>
              <a:gd name="adj1" fmla="val 16310"/>
              <a:gd name="adj2" fmla="val 31370"/>
            </a:avLst>
          </a:prstGeom>
          <a:solidFill>
            <a:schemeClr val="accent6"/>
          </a:solidFill>
          <a:ln>
            <a:solidFill>
              <a:schemeClr val="accent6"/>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dirty="0"/>
          </a:p>
        </p:txBody>
      </p:sp>
      <p:sp>
        <p:nvSpPr>
          <p:cNvPr id="7" name="TextBox 6"/>
          <p:cNvSpPr txBox="1"/>
          <p:nvPr/>
        </p:nvSpPr>
        <p:spPr>
          <a:xfrm>
            <a:off x="3594762" y="1323595"/>
            <a:ext cx="919419" cy="400110"/>
          </a:xfrm>
          <a:prstGeom prst="rect">
            <a:avLst/>
          </a:prstGeom>
          <a:noFill/>
          <a:ln>
            <a:solidFill>
              <a:schemeClr val="tx1"/>
            </a:solidFill>
          </a:ln>
        </p:spPr>
        <p:txBody>
          <a:bodyPr wrap="none" rtlCol="0">
            <a:spAutoFit/>
          </a:bodyPr>
          <a:lstStyle/>
          <a:p>
            <a:r>
              <a:rPr lang="en-US" sz="2000" i="1" dirty="0"/>
              <a:t>Wagon</a:t>
            </a:r>
          </a:p>
        </p:txBody>
      </p:sp>
      <p:sp>
        <p:nvSpPr>
          <p:cNvPr id="27" name="TextBox 26"/>
          <p:cNvSpPr txBox="1"/>
          <p:nvPr/>
        </p:nvSpPr>
        <p:spPr>
          <a:xfrm>
            <a:off x="3504217" y="1906844"/>
            <a:ext cx="604653" cy="400110"/>
          </a:xfrm>
          <a:prstGeom prst="rect">
            <a:avLst/>
          </a:prstGeom>
          <a:noFill/>
          <a:ln>
            <a:solidFill>
              <a:schemeClr val="tx1"/>
            </a:solidFill>
          </a:ln>
        </p:spPr>
        <p:txBody>
          <a:bodyPr wrap="none" rtlCol="0">
            <a:spAutoFit/>
          </a:bodyPr>
          <a:lstStyle/>
          <a:p>
            <a:r>
              <a:rPr lang="en-US" sz="2000" i="1" dirty="0"/>
              <a:t>SUV</a:t>
            </a:r>
          </a:p>
        </p:txBody>
      </p:sp>
      <p:sp>
        <p:nvSpPr>
          <p:cNvPr id="28" name="TextBox 27"/>
          <p:cNvSpPr txBox="1"/>
          <p:nvPr/>
        </p:nvSpPr>
        <p:spPr>
          <a:xfrm>
            <a:off x="4222677" y="1809002"/>
            <a:ext cx="808235" cy="400110"/>
          </a:xfrm>
          <a:prstGeom prst="rect">
            <a:avLst/>
          </a:prstGeom>
          <a:noFill/>
          <a:ln>
            <a:solidFill>
              <a:schemeClr val="tx1"/>
            </a:solidFill>
          </a:ln>
        </p:spPr>
        <p:txBody>
          <a:bodyPr wrap="none" rtlCol="0">
            <a:spAutoFit/>
          </a:bodyPr>
          <a:lstStyle/>
          <a:p>
            <a:r>
              <a:rPr lang="en-US" sz="2000" i="1" dirty="0"/>
              <a:t>Sedan</a:t>
            </a:r>
          </a:p>
        </p:txBody>
      </p:sp>
      <p:sp>
        <p:nvSpPr>
          <p:cNvPr id="2" name="Rounded Rectangle 1"/>
          <p:cNvSpPr/>
          <p:nvPr/>
        </p:nvSpPr>
        <p:spPr>
          <a:xfrm>
            <a:off x="1830358" y="2306954"/>
            <a:ext cx="1307524" cy="1061763"/>
          </a:xfrm>
          <a:prstGeom prst="roundRect">
            <a:avLst/>
          </a:prstGeom>
          <a:ln w="38100">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dirty="0"/>
              <a:t>macro</a:t>
            </a:r>
          </a:p>
          <a:p>
            <a:pPr algn="ctr"/>
            <a:r>
              <a:rPr lang="en-US" sz="2000" dirty="0"/>
              <a:t>variable</a:t>
            </a:r>
          </a:p>
        </p:txBody>
      </p:sp>
    </p:spTree>
    <p:extLst>
      <p:ext uri="{BB962C8B-B14F-4D97-AF65-F5344CB8AC3E}">
        <p14:creationId xmlns:p14="http://schemas.microsoft.com/office/powerpoint/2010/main" val="4114636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custDataLst>
              <p:tags r:id="rId1"/>
            </p:custDataLst>
          </p:nvPr>
        </p:nvSpPr>
        <p:spPr>
          <a:xfrm>
            <a:off x="5760305" y="859536"/>
            <a:ext cx="3061307" cy="487313"/>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latin typeface="Calibri Light" panose="020F0302020204030204" pitchFamily="34" charset="0"/>
              </a:rPr>
              <a:t>%LET </a:t>
            </a:r>
            <a:r>
              <a:rPr lang="en-US" sz="2000" i="1" dirty="0">
                <a:latin typeface="Calibri Light" panose="020F0302020204030204" pitchFamily="34" charset="0"/>
              </a:rPr>
              <a:t>macro-variable</a:t>
            </a:r>
            <a:r>
              <a:rPr lang="en-US" sz="2000" b="1" dirty="0">
                <a:latin typeface="Calibri Light" panose="020F0302020204030204" pitchFamily="34" charset="0"/>
              </a:rPr>
              <a:t>=</a:t>
            </a:r>
            <a:r>
              <a:rPr lang="en-US" sz="2000" i="1" dirty="0">
                <a:latin typeface="Calibri Light" panose="020F0302020204030204" pitchFamily="34" charset="0"/>
              </a:rPr>
              <a:t>value</a:t>
            </a:r>
            <a:r>
              <a:rPr lang="en-US" sz="2000" b="1" dirty="0">
                <a:latin typeface="Calibri Light" panose="020F0302020204030204" pitchFamily="34" charset="0"/>
              </a:rPr>
              <a:t>;</a:t>
            </a:r>
          </a:p>
        </p:txBody>
      </p:sp>
      <p:sp>
        <p:nvSpPr>
          <p:cNvPr id="24" name="TextBox 23"/>
          <p:cNvSpPr txBox="1"/>
          <p:nvPr>
            <p:custDataLst>
              <p:tags r:id="rId2"/>
            </p:custDataLst>
          </p:nvPr>
        </p:nvSpPr>
        <p:spPr>
          <a:xfrm>
            <a:off x="1252728" y="708648"/>
            <a:ext cx="4177426" cy="4023360"/>
          </a:xfrm>
          <a:prstGeom prst="rect">
            <a:avLst/>
          </a:prstGeom>
          <a:solidFill>
            <a:srgbClr val="FFFFFF"/>
          </a:solidFill>
          <a:ln w="19050" cmpd="sng">
            <a:solidFill>
              <a:srgbClr val="0074BE"/>
            </a:solidFill>
          </a:ln>
        </p:spPr>
        <p:txBody>
          <a:bodyPr vert="horz" wrap="none" lIns="88900" tIns="88900" rIns="88900" bIns="0" rtlCol="0">
            <a:spAutoFit/>
          </a:bodyPr>
          <a:lstStyle/>
          <a:p>
            <a:r>
              <a:rPr lang="en-US" sz="1800" b="1" dirty="0">
                <a:latin typeface="Courier New" panose="02070309020205020404" pitchFamily="49" charset="0"/>
                <a:cs typeface="Courier New" panose="02070309020205020404" pitchFamily="49" charset="0"/>
              </a:rPr>
              <a:t>%let CarType=Wagon;</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print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Type="Wagon";</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Type Make Model MSRP;</a:t>
            </a:r>
          </a:p>
          <a:p>
            <a:r>
              <a:rPr lang="en-US" sz="1800" b="1" dirty="0">
                <a:latin typeface="Courier New" panose="02070309020205020404" pitchFamily="49" charset="0"/>
                <a:cs typeface="Courier New" panose="02070309020205020404" pitchFamily="49" charset="0"/>
              </a:rPr>
              <a:t>run;</a:t>
            </a:r>
          </a:p>
          <a:p>
            <a:r>
              <a:rPr lang="en-US" sz="1800" b="1" dirty="0">
                <a:latin typeface="Courier New" panose="02070309020205020404" pitchFamily="49" charset="0"/>
                <a:cs typeface="Courier New" panose="02070309020205020404" pitchFamily="49" charset="0"/>
              </a:rPr>
              <a:t>proc means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Type="Wagon";</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MSRP MPG_Highway;</a:t>
            </a:r>
          </a:p>
          <a:p>
            <a:r>
              <a:rPr lang="en-US" sz="1800" b="1" dirty="0">
                <a:latin typeface="Courier New" panose="02070309020205020404" pitchFamily="49" charset="0"/>
                <a:cs typeface="Courier New" panose="02070309020205020404" pitchFamily="49" charset="0"/>
              </a:rPr>
              <a:t>run;</a:t>
            </a:r>
          </a:p>
          <a:p>
            <a:r>
              <a:rPr lang="en-US" sz="1800" b="1" dirty="0">
                <a:latin typeface="Courier New" panose="02070309020205020404" pitchFamily="49" charset="0"/>
                <a:cs typeface="Courier New" panose="02070309020205020404" pitchFamily="49" charset="0"/>
              </a:rPr>
              <a:t>proc freq data=sashelp.cars;</a:t>
            </a:r>
          </a:p>
          <a:p>
            <a:r>
              <a:rPr lang="en-US" b="1" dirty="0">
                <a:latin typeface="Courier New" panose="02070309020205020404" pitchFamily="49" charset="0"/>
                <a:cs typeface="Courier New" panose="02070309020205020404" pitchFamily="49" charset="0"/>
              </a:rPr>
              <a:t>    where Type="Wagon";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tables Origin Make;</a:t>
            </a:r>
          </a:p>
          <a:p>
            <a:r>
              <a:rPr lang="en-US" sz="1800" b="1" dirty="0">
                <a:latin typeface="Courier New" panose="02070309020205020404" pitchFamily="49" charset="0"/>
                <a:cs typeface="Courier New" panose="02070309020205020404" pitchFamily="49" charset="0"/>
              </a:rPr>
              <a:t>run;</a:t>
            </a:r>
            <a:endParaRPr lang="en-US" altLang="en-US" sz="1800" b="1" dirty="0">
              <a:latin typeface="Courier New" panose="02070309020205020404" pitchFamily="49" charset="0"/>
              <a:cs typeface="Courier New" panose="02070309020205020404" pitchFamily="49" charset="0"/>
            </a:endParaRPr>
          </a:p>
        </p:txBody>
      </p:sp>
      <p:sp>
        <p:nvSpPr>
          <p:cNvPr id="25" name="Rectangle 24"/>
          <p:cNvSpPr/>
          <p:nvPr>
            <p:custDataLst>
              <p:tags r:id="rId3"/>
            </p:custDataLst>
          </p:nvPr>
        </p:nvSpPr>
        <p:spPr>
          <a:xfrm>
            <a:off x="1332677" y="797548"/>
            <a:ext cx="2651760"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26" name="Line Callout 1 25"/>
          <p:cNvSpPr/>
          <p:nvPr/>
        </p:nvSpPr>
        <p:spPr>
          <a:xfrm flipH="1">
            <a:off x="6056129" y="1499864"/>
            <a:ext cx="2493681" cy="1052221"/>
          </a:xfrm>
          <a:prstGeom prst="borderCallout1">
            <a:avLst>
              <a:gd name="adj1" fmla="val 9840"/>
              <a:gd name="adj2" fmla="val 100024"/>
              <a:gd name="adj3" fmla="val -51792"/>
              <a:gd name="adj4" fmla="val 18491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creates a macro variable named </a:t>
            </a:r>
            <a:r>
              <a:rPr lang="en-US" sz="1800" b="1" dirty="0">
                <a:solidFill>
                  <a:srgbClr val="000000"/>
                </a:solidFill>
              </a:rPr>
              <a:t>CarType</a:t>
            </a:r>
            <a:r>
              <a:rPr lang="en-US" sz="1800" dirty="0">
                <a:solidFill>
                  <a:srgbClr val="000000"/>
                </a:solidFill>
              </a:rPr>
              <a:t> that stores the text </a:t>
            </a:r>
            <a:r>
              <a:rPr lang="en-US" sz="1800" b="1" dirty="0">
                <a:solidFill>
                  <a:srgbClr val="000000"/>
                </a:solidFill>
              </a:rPr>
              <a:t>Wagon</a:t>
            </a:r>
            <a:endParaRPr lang="en-US" sz="1800" dirty="0">
              <a:solidFill>
                <a:srgbClr val="000000"/>
              </a:solidFill>
            </a:endParaRPr>
          </a:p>
        </p:txBody>
      </p:sp>
      <p:sp>
        <p:nvSpPr>
          <p:cNvPr id="14" name="Title 1"/>
          <p:cNvSpPr>
            <a:spLocks noGrp="1"/>
          </p:cNvSpPr>
          <p:nvPr>
            <p:ph type="title"/>
          </p:nvPr>
        </p:nvSpPr>
        <p:spPr/>
        <p:txBody>
          <a:bodyPr/>
          <a:lstStyle/>
          <a:p>
            <a:r>
              <a:rPr lang="en-US" dirty="0"/>
              <a:t>Creating and Using SAS Macro Variables</a:t>
            </a:r>
          </a:p>
        </p:txBody>
      </p:sp>
      <p:sp>
        <p:nvSpPr>
          <p:cNvPr id="16" name="Oval 15"/>
          <p:cNvSpPr/>
          <p:nvPr/>
        </p:nvSpPr>
        <p:spPr>
          <a:xfrm>
            <a:off x="55548" y="649224"/>
            <a:ext cx="1141632" cy="1141632"/>
          </a:xfrm>
          <a:prstGeom prst="ellipse">
            <a:avLst/>
          </a:prstGeom>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400" dirty="0"/>
              <a:t>create the macro variable</a:t>
            </a:r>
          </a:p>
        </p:txBody>
      </p:sp>
      <p:sp>
        <p:nvSpPr>
          <p:cNvPr id="8" name="TextBox 7"/>
          <p:cNvSpPr txBox="1"/>
          <p:nvPr>
            <p:custDataLst>
              <p:tags r:id="rId4"/>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p103d03</a:t>
            </a:r>
          </a:p>
        </p:txBody>
      </p:sp>
    </p:spTree>
    <p:extLst>
      <p:ext uri="{BB962C8B-B14F-4D97-AF65-F5344CB8AC3E}">
        <p14:creationId xmlns:p14="http://schemas.microsoft.com/office/powerpoint/2010/main" val="329949520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1248717" y="708648"/>
            <a:ext cx="4178808" cy="4023360"/>
          </a:xfrm>
          <a:prstGeom prst="rect">
            <a:avLst/>
          </a:prstGeom>
          <a:solidFill>
            <a:srgbClr val="FFFFFF"/>
          </a:solidFill>
          <a:ln w="19050" cmpd="sng">
            <a:solidFill>
              <a:srgbClr val="0074BE"/>
            </a:solidFill>
          </a:ln>
        </p:spPr>
        <p:txBody>
          <a:bodyPr vert="horz" wrap="none" lIns="88900" tIns="88900" rIns="0" bIns="0" rtlCol="0">
            <a:spAutoFit/>
          </a:bodyPr>
          <a:lstStyle/>
          <a:p>
            <a:r>
              <a:rPr lang="en-US" sz="1800" b="1" dirty="0">
                <a:latin typeface="Courier New" panose="02070309020205020404" pitchFamily="49" charset="0"/>
                <a:cs typeface="Courier New" panose="02070309020205020404" pitchFamily="49" charset="0"/>
              </a:rPr>
              <a:t>%let CarType=Wagon;</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print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Type="&amp;CarType";</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Type Make Model MSRP;</a:t>
            </a:r>
          </a:p>
          <a:p>
            <a:r>
              <a:rPr lang="en-US" sz="1800" b="1" dirty="0">
                <a:latin typeface="Courier New" panose="02070309020205020404" pitchFamily="49" charset="0"/>
                <a:cs typeface="Courier New" panose="02070309020205020404" pitchFamily="49" charset="0"/>
              </a:rPr>
              <a:t>run;</a:t>
            </a:r>
          </a:p>
          <a:p>
            <a:r>
              <a:rPr lang="en-US" sz="1800" b="1" dirty="0">
                <a:latin typeface="Courier New" panose="02070309020205020404" pitchFamily="49" charset="0"/>
                <a:cs typeface="Courier New" panose="02070309020205020404" pitchFamily="49" charset="0"/>
              </a:rPr>
              <a:t>proc means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Type="&amp;CarType";</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MSRP MPG_Highway;</a:t>
            </a:r>
          </a:p>
          <a:p>
            <a:r>
              <a:rPr lang="en-US" sz="1800" b="1" dirty="0">
                <a:latin typeface="Courier New" panose="02070309020205020404" pitchFamily="49" charset="0"/>
                <a:cs typeface="Courier New" panose="02070309020205020404" pitchFamily="49" charset="0"/>
              </a:rPr>
              <a:t>run;</a:t>
            </a:r>
          </a:p>
          <a:p>
            <a:r>
              <a:rPr lang="en-US" b="1" dirty="0">
                <a:latin typeface="Courier New" panose="02070309020205020404" pitchFamily="49" charset="0"/>
                <a:cs typeface="Courier New" panose="02070309020205020404" pitchFamily="49" charset="0"/>
              </a:rPr>
              <a:t>proc </a:t>
            </a:r>
            <a:r>
              <a:rPr lang="en-US" b="1" dirty="0" err="1">
                <a:latin typeface="Courier New" panose="02070309020205020404" pitchFamily="49" charset="0"/>
                <a:cs typeface="Courier New" panose="02070309020205020404" pitchFamily="49" charset="0"/>
              </a:rPr>
              <a:t>freq</a:t>
            </a:r>
            <a:r>
              <a:rPr lang="en-US" b="1" dirty="0">
                <a:latin typeface="Courier New" panose="02070309020205020404" pitchFamily="49" charset="0"/>
                <a:cs typeface="Courier New" panose="02070309020205020404" pitchFamily="49" charset="0"/>
              </a:rPr>
              <a:t>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where Type="&amp;</a:t>
            </a:r>
            <a:r>
              <a:rPr lang="en-US" b="1" dirty="0" err="1">
                <a:latin typeface="Courier New" panose="02070309020205020404" pitchFamily="49" charset="0"/>
                <a:cs typeface="Courier New" panose="02070309020205020404" pitchFamily="49" charset="0"/>
              </a:rPr>
              <a:t>CarType</a:t>
            </a:r>
            <a:r>
              <a:rPr lang="en-US" b="1" dirty="0">
                <a:latin typeface="Courier New" panose="02070309020205020404" pitchFamily="49" charset="0"/>
                <a:cs typeface="Courier New" panose="02070309020205020404" pitchFamily="49" charset="0"/>
              </a:rPr>
              <a:t>";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tables Origin Make;</a:t>
            </a:r>
          </a:p>
          <a:p>
            <a:r>
              <a:rPr lang="en-US" b="1" dirty="0">
                <a:latin typeface="Courier New" panose="02070309020205020404" pitchFamily="49" charset="0"/>
                <a:cs typeface="Courier New" panose="02070309020205020404" pitchFamily="49" charset="0"/>
              </a:rPr>
              <a:t>run;</a:t>
            </a:r>
            <a:endParaRPr lang="en-US" altLang="en-US" b="1" dirty="0">
              <a:latin typeface="Courier New" panose="02070309020205020404" pitchFamily="49" charset="0"/>
              <a:cs typeface="Courier New" panose="02070309020205020404" pitchFamily="49" charset="0"/>
            </a:endParaRPr>
          </a:p>
        </p:txBody>
      </p:sp>
      <p:sp>
        <p:nvSpPr>
          <p:cNvPr id="11" name="Rectangle 10"/>
          <p:cNvSpPr/>
          <p:nvPr>
            <p:custDataLst>
              <p:tags r:id="rId2"/>
            </p:custDataLst>
          </p:nvPr>
        </p:nvSpPr>
        <p:spPr>
          <a:xfrm>
            <a:off x="3531579" y="1623332"/>
            <a:ext cx="1093276" cy="28533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p:cNvSpPr/>
          <p:nvPr>
            <p:custDataLst>
              <p:tags r:id="rId3"/>
            </p:custDataLst>
          </p:nvPr>
        </p:nvSpPr>
        <p:spPr>
          <a:xfrm>
            <a:off x="3525546" y="3796803"/>
            <a:ext cx="1101159" cy="28533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p:cNvSpPr/>
          <p:nvPr>
            <p:custDataLst>
              <p:tags r:id="rId4"/>
            </p:custDataLst>
          </p:nvPr>
        </p:nvSpPr>
        <p:spPr>
          <a:xfrm>
            <a:off x="3520966" y="2708754"/>
            <a:ext cx="1084839" cy="28533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TextBox 13"/>
          <p:cNvSpPr txBox="1"/>
          <p:nvPr>
            <p:custDataLst>
              <p:tags r:id="rId5"/>
            </p:custDataLst>
          </p:nvPr>
        </p:nvSpPr>
        <p:spPr>
          <a:xfrm>
            <a:off x="6564021" y="1278688"/>
            <a:ext cx="1460493" cy="487313"/>
          </a:xfrm>
          <a:prstGeom prst="rect">
            <a:avLst/>
          </a:prstGeom>
          <a:solidFill>
            <a:srgbClr val="D6EEFD"/>
          </a:solidFill>
          <a:ln w="12700" cmpd="sng">
            <a:solidFill>
              <a:schemeClr val="tx1"/>
            </a:solidFill>
          </a:ln>
        </p:spPr>
        <p:txBody>
          <a:bodyPr wrap="square" lIns="88900" tIns="88900" rIns="88900" bIns="88900" rtlCol="0">
            <a:spAutoFit/>
          </a:bodyPr>
          <a:lstStyle/>
          <a:p>
            <a:r>
              <a:rPr lang="en-US" sz="2000" b="1" dirty="0">
                <a:latin typeface="Calibri Light" panose="020F0302020204030204" pitchFamily="34" charset="0"/>
              </a:rPr>
              <a:t>&amp;</a:t>
            </a:r>
            <a:r>
              <a:rPr lang="en-US" sz="2000" i="1" dirty="0">
                <a:latin typeface="Calibri Light" panose="020F0302020204030204" pitchFamily="34" charset="0"/>
              </a:rPr>
              <a:t>macro-var</a:t>
            </a:r>
            <a:endParaRPr lang="en-US" sz="2000" b="1" dirty="0">
              <a:latin typeface="Calibri Light" panose="020F0302020204030204" pitchFamily="34" charset="0"/>
            </a:endParaRPr>
          </a:p>
        </p:txBody>
      </p:sp>
      <p:sp>
        <p:nvSpPr>
          <p:cNvPr id="15" name="Line Callout 1 14"/>
          <p:cNvSpPr/>
          <p:nvPr/>
        </p:nvSpPr>
        <p:spPr>
          <a:xfrm flipH="1">
            <a:off x="6047428" y="2197529"/>
            <a:ext cx="2493681" cy="929913"/>
          </a:xfrm>
          <a:prstGeom prst="borderCallout1">
            <a:avLst>
              <a:gd name="adj1" fmla="val 49872"/>
              <a:gd name="adj2" fmla="val 100049"/>
              <a:gd name="adj3" fmla="val -38409"/>
              <a:gd name="adj4" fmla="val 15204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U</a:t>
            </a:r>
            <a:r>
              <a:rPr lang="en-US" sz="1800" dirty="0">
                <a:solidFill>
                  <a:srgbClr val="000000"/>
                </a:solidFill>
              </a:rPr>
              <a:t>se the macro variable in place of the value in the program.</a:t>
            </a:r>
          </a:p>
        </p:txBody>
      </p:sp>
      <p:cxnSp>
        <p:nvCxnSpPr>
          <p:cNvPr id="6" name="Straight Arrow Connector 5"/>
          <p:cNvCxnSpPr>
            <a:stCxn id="15" idx="0"/>
          </p:cNvCxnSpPr>
          <p:nvPr/>
        </p:nvCxnSpPr>
        <p:spPr>
          <a:xfrm flipH="1">
            <a:off x="4766088" y="2662486"/>
            <a:ext cx="1281340" cy="206471"/>
          </a:xfrm>
          <a:prstGeom prst="straightConnector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cxnSp>
        <p:nvCxnSpPr>
          <p:cNvPr id="17" name="Straight Arrow Connector 16"/>
          <p:cNvCxnSpPr>
            <a:cxnSpLocks/>
            <a:stCxn id="15" idx="0"/>
          </p:cNvCxnSpPr>
          <p:nvPr/>
        </p:nvCxnSpPr>
        <p:spPr>
          <a:xfrm flipH="1">
            <a:off x="4624856" y="2662486"/>
            <a:ext cx="1422572" cy="1341103"/>
          </a:xfrm>
          <a:prstGeom prst="straightConnector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cxnSp>
      <p:sp>
        <p:nvSpPr>
          <p:cNvPr id="21" name="Title 1"/>
          <p:cNvSpPr>
            <a:spLocks noGrp="1"/>
          </p:cNvSpPr>
          <p:nvPr>
            <p:ph type="title"/>
          </p:nvPr>
        </p:nvSpPr>
        <p:spPr/>
        <p:txBody>
          <a:bodyPr/>
          <a:lstStyle/>
          <a:p>
            <a:r>
              <a:rPr lang="en-US" dirty="0"/>
              <a:t>Creating and Using SAS Macro Variables</a:t>
            </a:r>
          </a:p>
        </p:txBody>
      </p:sp>
      <p:sp>
        <p:nvSpPr>
          <p:cNvPr id="23" name="Oval 22"/>
          <p:cNvSpPr/>
          <p:nvPr/>
        </p:nvSpPr>
        <p:spPr>
          <a:xfrm>
            <a:off x="55548" y="649224"/>
            <a:ext cx="1141632" cy="1141632"/>
          </a:xfrm>
          <a:prstGeom prst="ellipse">
            <a:avLst/>
          </a:prstGeom>
          <a:solidFill>
            <a:schemeClr val="accent3"/>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400" dirty="0"/>
              <a:t>use the macro variable</a:t>
            </a:r>
          </a:p>
        </p:txBody>
      </p:sp>
      <p:sp>
        <p:nvSpPr>
          <p:cNvPr id="16" name="Rectangle 15"/>
          <p:cNvSpPr/>
          <p:nvPr>
            <p:custDataLst>
              <p:tags r:id="rId6"/>
            </p:custDataLst>
          </p:nvPr>
        </p:nvSpPr>
        <p:spPr>
          <a:xfrm>
            <a:off x="1980780" y="792031"/>
            <a:ext cx="994895" cy="285339"/>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40" name="TextBox 39"/>
          <p:cNvSpPr txBox="1"/>
          <p:nvPr>
            <p:custDataLst>
              <p:tags r:id="rId7"/>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p103d03</a:t>
            </a:r>
          </a:p>
        </p:txBody>
      </p:sp>
    </p:spTree>
    <p:extLst>
      <p:ext uri="{BB962C8B-B14F-4D97-AF65-F5344CB8AC3E}">
        <p14:creationId xmlns:p14="http://schemas.microsoft.com/office/powerpoint/2010/main" val="20870490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1252728" y="708647"/>
            <a:ext cx="4087657" cy="3967753"/>
          </a:xfrm>
          <a:prstGeom prst="rect">
            <a:avLst/>
          </a:prstGeom>
          <a:solidFill>
            <a:srgbClr val="FFFFFF"/>
          </a:solidFill>
          <a:ln w="19050" cmpd="sng">
            <a:solidFill>
              <a:srgbClr val="0074BE"/>
            </a:solidFill>
          </a:ln>
        </p:spPr>
        <p:txBody>
          <a:bodyPr vert="horz" wrap="none" lIns="88900" tIns="88900" rIns="0" bIns="0" rtlCol="0">
            <a:spAutoFit/>
          </a:bodyPr>
          <a:lstStyle/>
          <a:p>
            <a:r>
              <a:rPr lang="en-US" sz="1800" b="1" dirty="0">
                <a:latin typeface="Courier New" panose="02070309020205020404" pitchFamily="49" charset="0"/>
                <a:cs typeface="Courier New" panose="02070309020205020404" pitchFamily="49" charset="0"/>
              </a:rPr>
              <a:t>%let CarType=Wagon;</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print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a:t>
            </a:r>
            <a:r>
              <a:rPr lang="en-US" b="1" dirty="0">
                <a:latin typeface="Courier New" panose="02070309020205020404" pitchFamily="49" charset="0"/>
                <a:cs typeface="Courier New" panose="02070309020205020404" pitchFamily="49" charset="0"/>
              </a:rPr>
              <a:t>="Wagon</a:t>
            </a:r>
            <a:r>
              <a:rPr lang="en-US" sz="1800"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Type Make Model MSRP;</a:t>
            </a:r>
          </a:p>
          <a:p>
            <a:r>
              <a:rPr lang="en-US" sz="1800" b="1" dirty="0">
                <a:latin typeface="Courier New" panose="02070309020205020404" pitchFamily="49" charset="0"/>
                <a:cs typeface="Courier New" panose="02070309020205020404" pitchFamily="49" charset="0"/>
              </a:rPr>
              <a:t>run;</a:t>
            </a:r>
          </a:p>
          <a:p>
            <a:r>
              <a:rPr lang="en-US" sz="1800" b="1" dirty="0">
                <a:latin typeface="Courier New" panose="02070309020205020404" pitchFamily="49" charset="0"/>
                <a:cs typeface="Courier New" panose="02070309020205020404" pitchFamily="49" charset="0"/>
              </a:rPr>
              <a:t>proc means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a:t>
            </a:r>
            <a:r>
              <a:rPr lang="en-US" b="1" dirty="0">
                <a:latin typeface="Courier New" panose="02070309020205020404" pitchFamily="49" charset="0"/>
                <a:cs typeface="Courier New" panose="02070309020205020404" pitchFamily="49" charset="0"/>
              </a:rPr>
              <a:t>"Wagon";</a:t>
            </a:r>
            <a:endParaRPr lang="en-US" sz="18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MSRP MPG_Highway;</a:t>
            </a:r>
          </a:p>
          <a:p>
            <a:r>
              <a:rPr lang="en-US" sz="1800" b="1" dirty="0">
                <a:latin typeface="Courier New" panose="02070309020205020404" pitchFamily="49" charset="0"/>
                <a:cs typeface="Courier New" panose="02070309020205020404" pitchFamily="49" charset="0"/>
              </a:rPr>
              <a:t>run;</a:t>
            </a:r>
          </a:p>
          <a:p>
            <a:r>
              <a:rPr lang="en-US" b="1" dirty="0">
                <a:latin typeface="Courier New" panose="02070309020205020404" pitchFamily="49" charset="0"/>
                <a:cs typeface="Courier New" panose="02070309020205020404" pitchFamily="49" charset="0"/>
              </a:rPr>
              <a:t>proc </a:t>
            </a:r>
            <a:r>
              <a:rPr lang="en-US" b="1" dirty="0" err="1">
                <a:latin typeface="Courier New" panose="02070309020205020404" pitchFamily="49" charset="0"/>
                <a:cs typeface="Courier New" panose="02070309020205020404" pitchFamily="49" charset="0"/>
              </a:rPr>
              <a:t>freq</a:t>
            </a:r>
            <a:r>
              <a:rPr lang="en-US" b="1" dirty="0">
                <a:latin typeface="Courier New" panose="02070309020205020404" pitchFamily="49" charset="0"/>
                <a:cs typeface="Courier New" panose="02070309020205020404" pitchFamily="49" charset="0"/>
              </a:rPr>
              <a:t> data=</a:t>
            </a:r>
            <a:r>
              <a:rPr lang="en-US" b="1" dirty="0" err="1">
                <a:latin typeface="Courier New" panose="02070309020205020404" pitchFamily="49" charset="0"/>
                <a:cs typeface="Courier New" panose="02070309020205020404" pitchFamily="49" charset="0"/>
              </a:rPr>
              <a:t>sashelp.cars</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where Type="Wagon";    </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    tables Origin Make;</a:t>
            </a:r>
          </a:p>
          <a:p>
            <a:r>
              <a:rPr lang="en-US" b="1" dirty="0">
                <a:latin typeface="Courier New" panose="02070309020205020404" pitchFamily="49" charset="0"/>
                <a:cs typeface="Courier New" panose="02070309020205020404" pitchFamily="49" charset="0"/>
              </a:rPr>
              <a:t>run;</a:t>
            </a:r>
            <a:endParaRPr lang="en-US" altLang="en-US" b="1" dirty="0">
              <a:latin typeface="Courier New" panose="02070309020205020404" pitchFamily="49" charset="0"/>
              <a:cs typeface="Courier New" panose="02070309020205020404" pitchFamily="49" charset="0"/>
            </a:endParaRPr>
          </a:p>
        </p:txBody>
      </p:sp>
      <p:sp>
        <p:nvSpPr>
          <p:cNvPr id="18" name="Oval Callout 17"/>
          <p:cNvSpPr/>
          <p:nvPr/>
        </p:nvSpPr>
        <p:spPr>
          <a:xfrm>
            <a:off x="5875302" y="2103120"/>
            <a:ext cx="2560320" cy="1767285"/>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SAS replaces </a:t>
            </a:r>
            <a:r>
              <a:rPr lang="en-US" sz="1800" b="1" dirty="0">
                <a:solidFill>
                  <a:srgbClr val="000000"/>
                </a:solidFill>
              </a:rPr>
              <a:t>&amp;CarType </a:t>
            </a:r>
            <a:r>
              <a:rPr lang="en-US" sz="1800" dirty="0">
                <a:solidFill>
                  <a:srgbClr val="000000"/>
                </a:solidFill>
              </a:rPr>
              <a:t>with </a:t>
            </a:r>
            <a:r>
              <a:rPr lang="en-US" sz="1800" b="1" dirty="0">
                <a:solidFill>
                  <a:srgbClr val="000000"/>
                </a:solidFill>
              </a:rPr>
              <a:t>Wagon </a:t>
            </a:r>
            <a:r>
              <a:rPr lang="en-US" sz="1800" dirty="0">
                <a:solidFill>
                  <a:srgbClr val="000000"/>
                </a:solidFill>
              </a:rPr>
              <a:t>when the program runs.</a:t>
            </a:r>
          </a:p>
        </p:txBody>
      </p:sp>
      <p:sp>
        <p:nvSpPr>
          <p:cNvPr id="14" name="Title 1"/>
          <p:cNvSpPr>
            <a:spLocks noGrp="1"/>
          </p:cNvSpPr>
          <p:nvPr>
            <p:ph type="title"/>
          </p:nvPr>
        </p:nvSpPr>
        <p:spPr/>
        <p:txBody>
          <a:bodyPr/>
          <a:lstStyle/>
          <a:p>
            <a:r>
              <a:rPr lang="en-US" dirty="0"/>
              <a:t>Creating and Using SAS Macro Variables</a:t>
            </a:r>
          </a:p>
        </p:txBody>
      </p:sp>
      <p:sp>
        <p:nvSpPr>
          <p:cNvPr id="17" name="Oval 16"/>
          <p:cNvSpPr/>
          <p:nvPr/>
        </p:nvSpPr>
        <p:spPr>
          <a:xfrm>
            <a:off x="55548" y="649224"/>
            <a:ext cx="1141632" cy="1141632"/>
          </a:xfrm>
          <a:prstGeom prst="ellipse">
            <a:avLst/>
          </a:prstGeom>
          <a:solidFill>
            <a:schemeClr val="accent3"/>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400" dirty="0"/>
              <a:t>use the macro variable</a:t>
            </a:r>
          </a:p>
        </p:txBody>
      </p:sp>
      <p:sp>
        <p:nvSpPr>
          <p:cNvPr id="13" name="TextBox 12"/>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p103d03</a:t>
            </a:r>
          </a:p>
        </p:txBody>
      </p:sp>
      <p:sp>
        <p:nvSpPr>
          <p:cNvPr id="15" name="Freeform 16">
            <a:extLst>
              <a:ext uri="{FF2B5EF4-FFF2-40B4-BE49-F238E27FC236}">
                <a16:creationId xmlns:a16="http://schemas.microsoft.com/office/drawing/2014/main" id="{A47303C0-7AFF-49D9-B485-ADA4C19EA613}"/>
              </a:ext>
            </a:extLst>
          </p:cNvPr>
          <p:cNvSpPr>
            <a:spLocks noChangeAspect="1" noEditPoints="1"/>
          </p:cNvSpPr>
          <p:nvPr/>
        </p:nvSpPr>
        <p:spPr bwMode="auto">
          <a:xfrm>
            <a:off x="5807314" y="3810678"/>
            <a:ext cx="732669" cy="79416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4" name="Rectangle 3">
            <a:extLst>
              <a:ext uri="{FF2B5EF4-FFF2-40B4-BE49-F238E27FC236}">
                <a16:creationId xmlns:a16="http://schemas.microsoft.com/office/drawing/2014/main" id="{4C2FAF1F-6D88-475D-A5B7-A6F3973DD52E}"/>
              </a:ext>
            </a:extLst>
          </p:cNvPr>
          <p:cNvSpPr/>
          <p:nvPr>
            <p:custDataLst>
              <p:tags r:id="rId3"/>
            </p:custDataLst>
          </p:nvPr>
        </p:nvSpPr>
        <p:spPr>
          <a:xfrm>
            <a:off x="3116453" y="797547"/>
            <a:ext cx="68268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5" name="Rectangle 4">
            <a:extLst>
              <a:ext uri="{FF2B5EF4-FFF2-40B4-BE49-F238E27FC236}">
                <a16:creationId xmlns:a16="http://schemas.microsoft.com/office/drawing/2014/main" id="{7512B0E3-8401-471B-BFDD-AB82CD424F6A}"/>
              </a:ext>
            </a:extLst>
          </p:cNvPr>
          <p:cNvSpPr/>
          <p:nvPr>
            <p:custDataLst>
              <p:tags r:id="rId4"/>
            </p:custDataLst>
          </p:nvPr>
        </p:nvSpPr>
        <p:spPr>
          <a:xfrm>
            <a:off x="3526028" y="1620507"/>
            <a:ext cx="68268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7" name="Rectangle 6">
            <a:extLst>
              <a:ext uri="{FF2B5EF4-FFF2-40B4-BE49-F238E27FC236}">
                <a16:creationId xmlns:a16="http://schemas.microsoft.com/office/drawing/2014/main" id="{3FFD7869-E293-4A15-B4B6-C92DACFFA563}"/>
              </a:ext>
            </a:extLst>
          </p:cNvPr>
          <p:cNvSpPr/>
          <p:nvPr>
            <p:custDataLst>
              <p:tags r:id="rId5"/>
            </p:custDataLst>
          </p:nvPr>
        </p:nvSpPr>
        <p:spPr>
          <a:xfrm>
            <a:off x="3526028" y="2717787"/>
            <a:ext cx="68268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8" name="Rectangle 7">
            <a:extLst>
              <a:ext uri="{FF2B5EF4-FFF2-40B4-BE49-F238E27FC236}">
                <a16:creationId xmlns:a16="http://schemas.microsoft.com/office/drawing/2014/main" id="{0432D882-BBAD-4EEF-8A88-A0B173444C88}"/>
              </a:ext>
            </a:extLst>
          </p:cNvPr>
          <p:cNvSpPr/>
          <p:nvPr>
            <p:custDataLst>
              <p:tags r:id="rId6"/>
            </p:custDataLst>
          </p:nvPr>
        </p:nvSpPr>
        <p:spPr>
          <a:xfrm>
            <a:off x="3526028" y="3815067"/>
            <a:ext cx="682689" cy="27432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374895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custDataLst>
              <p:tags r:id="rId1"/>
            </p:custDataLst>
          </p:nvPr>
        </p:nvSpPr>
        <p:spPr>
          <a:xfrm>
            <a:off x="1252728" y="708647"/>
            <a:ext cx="4177426" cy="4023360"/>
          </a:xfrm>
          <a:prstGeom prst="rect">
            <a:avLst/>
          </a:prstGeom>
          <a:solidFill>
            <a:srgbClr val="FFFFFF"/>
          </a:solidFill>
          <a:ln w="19050" cmpd="sng">
            <a:solidFill>
              <a:srgbClr val="0074BE"/>
            </a:solidFill>
          </a:ln>
        </p:spPr>
        <p:txBody>
          <a:bodyPr vert="horz" wrap="none" lIns="88900" tIns="88900" rIns="0" bIns="0" rtlCol="0">
            <a:spAutoFit/>
          </a:bodyPr>
          <a:lstStyle/>
          <a:p>
            <a:r>
              <a:rPr lang="en-US" sz="1800" b="1" dirty="0">
                <a:latin typeface="Courier New" panose="02070309020205020404" pitchFamily="49" charset="0"/>
                <a:cs typeface="Courier New" panose="02070309020205020404" pitchFamily="49" charset="0"/>
              </a:rPr>
              <a:t>%let CarType=SUV;</a:t>
            </a:r>
          </a:p>
          <a:p>
            <a:endParaRPr lang="en-US" sz="1800" b="1" dirty="0">
              <a:latin typeface="Courier New" panose="02070309020205020404" pitchFamily="49" charset="0"/>
              <a:cs typeface="Courier New" panose="02070309020205020404" pitchFamily="49" charset="0"/>
            </a:endParaRPr>
          </a:p>
          <a:p>
            <a:r>
              <a:rPr lang="en-US" sz="1800" b="1" dirty="0">
                <a:latin typeface="Courier New" panose="02070309020205020404" pitchFamily="49" charset="0"/>
                <a:cs typeface="Courier New" panose="02070309020205020404" pitchFamily="49" charset="0"/>
              </a:rPr>
              <a:t>proc print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a:t>
            </a:r>
            <a:r>
              <a:rPr lang="en-US" b="1" dirty="0">
                <a:latin typeface="Courier New" panose="02070309020205020404" pitchFamily="49" charset="0"/>
                <a:cs typeface="Courier New" panose="02070309020205020404" pitchFamily="49" charset="0"/>
              </a:rPr>
              <a:t>="SUV</a:t>
            </a:r>
            <a:r>
              <a:rPr lang="en-US" sz="1800"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Type Make Model MSRP;</a:t>
            </a:r>
          </a:p>
          <a:p>
            <a:r>
              <a:rPr lang="en-US" sz="1800" b="1" dirty="0">
                <a:latin typeface="Courier New" panose="02070309020205020404" pitchFamily="49" charset="0"/>
                <a:cs typeface="Courier New" panose="02070309020205020404" pitchFamily="49" charset="0"/>
              </a:rPr>
              <a:t>run;</a:t>
            </a:r>
          </a:p>
          <a:p>
            <a:r>
              <a:rPr lang="en-US" sz="1800" b="1" dirty="0">
                <a:latin typeface="Courier New" panose="02070309020205020404" pitchFamily="49" charset="0"/>
                <a:cs typeface="Courier New" panose="02070309020205020404" pitchFamily="49" charset="0"/>
              </a:rPr>
              <a:t>proc means data=sashelp.cars;</a:t>
            </a: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where Type=</a:t>
            </a:r>
            <a:r>
              <a:rPr lang="en-US" b="1" dirty="0">
                <a:latin typeface="Courier New" panose="02070309020205020404" pitchFamily="49" charset="0"/>
                <a:cs typeface="Courier New" panose="02070309020205020404" pitchFamily="49" charset="0"/>
              </a:rPr>
              <a:t>"SUV";</a:t>
            </a:r>
            <a:endParaRPr lang="en-US" sz="18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var MSRP MPG_Highway;</a:t>
            </a:r>
          </a:p>
          <a:p>
            <a:r>
              <a:rPr lang="en-US" sz="1800" b="1" dirty="0">
                <a:latin typeface="Courier New" panose="02070309020205020404" pitchFamily="49" charset="0"/>
                <a:cs typeface="Courier New" panose="02070309020205020404" pitchFamily="49" charset="0"/>
              </a:rPr>
              <a:t>run;</a:t>
            </a:r>
          </a:p>
          <a:p>
            <a:r>
              <a:rPr lang="en-US" sz="1800" b="1" dirty="0">
                <a:latin typeface="Courier New" panose="02070309020205020404" pitchFamily="49" charset="0"/>
                <a:cs typeface="Courier New" panose="02070309020205020404" pitchFamily="49" charset="0"/>
              </a:rPr>
              <a:t>proc freq data=</a:t>
            </a:r>
            <a:r>
              <a:rPr lang="en-US" sz="1800" b="1" dirty="0" err="1">
                <a:latin typeface="Courier New" panose="02070309020205020404" pitchFamily="49" charset="0"/>
                <a:cs typeface="Courier New" panose="02070309020205020404" pitchFamily="49" charset="0"/>
              </a:rPr>
              <a:t>sashelp.cars</a:t>
            </a:r>
            <a:r>
              <a:rPr lang="en-US" sz="1800"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where Type="SUV";</a:t>
            </a:r>
            <a:endParaRPr lang="en-US" sz="1800"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tables Origin Make;</a:t>
            </a:r>
          </a:p>
          <a:p>
            <a:r>
              <a:rPr lang="en-US" sz="1800" b="1" dirty="0">
                <a:latin typeface="Courier New" panose="02070309020205020404" pitchFamily="49" charset="0"/>
                <a:cs typeface="Courier New" panose="02070309020205020404" pitchFamily="49" charset="0"/>
              </a:rPr>
              <a:t>run;</a:t>
            </a:r>
            <a:endParaRPr lang="en-US" altLang="en-US" sz="1800" b="1" dirty="0">
              <a:latin typeface="Courier New" panose="02070309020205020404" pitchFamily="49" charset="0"/>
              <a:cs typeface="Courier New" panose="02070309020205020404" pitchFamily="49" charset="0"/>
            </a:endParaRPr>
          </a:p>
        </p:txBody>
      </p:sp>
      <p:sp>
        <p:nvSpPr>
          <p:cNvPr id="18" name="Oval Callout 17"/>
          <p:cNvSpPr/>
          <p:nvPr/>
        </p:nvSpPr>
        <p:spPr>
          <a:xfrm>
            <a:off x="5734373" y="1920240"/>
            <a:ext cx="2926080" cy="1920240"/>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You </a:t>
            </a:r>
            <a:r>
              <a:rPr lang="en-US" sz="1800" dirty="0">
                <a:solidFill>
                  <a:srgbClr val="000000"/>
                </a:solidFill>
              </a:rPr>
              <a:t>must</a:t>
            </a:r>
            <a:r>
              <a:rPr lang="en-US" sz="1800" dirty="0"/>
              <a:t> change the value only in the %LET statement to change the filter value in all three procedures!</a:t>
            </a:r>
          </a:p>
        </p:txBody>
      </p:sp>
      <p:sp>
        <p:nvSpPr>
          <p:cNvPr id="19" name="Freeform 16"/>
          <p:cNvSpPr>
            <a:spLocks noChangeAspect="1" noEditPoints="1"/>
          </p:cNvSpPr>
          <p:nvPr/>
        </p:nvSpPr>
        <p:spPr bwMode="auto">
          <a:xfrm>
            <a:off x="5807314" y="3810678"/>
            <a:ext cx="732669" cy="79416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4" name="Title 1"/>
          <p:cNvSpPr>
            <a:spLocks noGrp="1"/>
          </p:cNvSpPr>
          <p:nvPr>
            <p:ph type="title"/>
          </p:nvPr>
        </p:nvSpPr>
        <p:spPr/>
        <p:txBody>
          <a:bodyPr/>
          <a:lstStyle/>
          <a:p>
            <a:r>
              <a:rPr lang="en-US" dirty="0"/>
              <a:t>Creating and Using SAS Macro Variables</a:t>
            </a:r>
          </a:p>
        </p:txBody>
      </p:sp>
      <p:sp>
        <p:nvSpPr>
          <p:cNvPr id="17" name="Oval 16"/>
          <p:cNvSpPr/>
          <p:nvPr/>
        </p:nvSpPr>
        <p:spPr>
          <a:xfrm>
            <a:off x="55548" y="649224"/>
            <a:ext cx="1141632" cy="1141632"/>
          </a:xfrm>
          <a:prstGeom prst="ellipse">
            <a:avLst/>
          </a:prstGeom>
          <a:solidFill>
            <a:schemeClr val="accent3"/>
          </a:solidFill>
          <a:ln>
            <a:noFill/>
            <a:headEnd type="none" w="med" len="med"/>
            <a:tailEnd type="none" w="med" len="med"/>
          </a:ln>
        </p:spPr>
        <p:style>
          <a:lnRef idx="3">
            <a:schemeClr val="lt1"/>
          </a:lnRef>
          <a:fillRef idx="1">
            <a:schemeClr val="accent1"/>
          </a:fillRef>
          <a:effectRef idx="1">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400" dirty="0"/>
              <a:t>use the macro variable</a:t>
            </a:r>
          </a:p>
        </p:txBody>
      </p:sp>
      <p:sp>
        <p:nvSpPr>
          <p:cNvPr id="15" name="TextBox 14"/>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p103d03</a:t>
            </a:r>
          </a:p>
        </p:txBody>
      </p:sp>
      <p:sp>
        <p:nvSpPr>
          <p:cNvPr id="8" name="Rectangle 7">
            <a:extLst>
              <a:ext uri="{FF2B5EF4-FFF2-40B4-BE49-F238E27FC236}">
                <a16:creationId xmlns:a16="http://schemas.microsoft.com/office/drawing/2014/main" id="{31B67924-C307-462F-AF35-8A9C9A94F677}"/>
              </a:ext>
            </a:extLst>
          </p:cNvPr>
          <p:cNvSpPr/>
          <p:nvPr>
            <p:custDataLst>
              <p:tags r:id="rId3"/>
            </p:custDataLst>
          </p:nvPr>
        </p:nvSpPr>
        <p:spPr>
          <a:xfrm>
            <a:off x="3116453" y="797547"/>
            <a:ext cx="409639" cy="274320"/>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9" name="Rectangle 8">
            <a:extLst>
              <a:ext uri="{FF2B5EF4-FFF2-40B4-BE49-F238E27FC236}">
                <a16:creationId xmlns:a16="http://schemas.microsoft.com/office/drawing/2014/main" id="{81408788-668E-4509-B713-AB8897B16681}"/>
              </a:ext>
            </a:extLst>
          </p:cNvPr>
          <p:cNvSpPr/>
          <p:nvPr>
            <p:custDataLst>
              <p:tags r:id="rId4"/>
            </p:custDataLst>
          </p:nvPr>
        </p:nvSpPr>
        <p:spPr>
          <a:xfrm>
            <a:off x="3526028" y="1620507"/>
            <a:ext cx="409639" cy="274320"/>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6" name="Rectangle 15">
            <a:extLst>
              <a:ext uri="{FF2B5EF4-FFF2-40B4-BE49-F238E27FC236}">
                <a16:creationId xmlns:a16="http://schemas.microsoft.com/office/drawing/2014/main" id="{38E698F3-4971-449E-98E7-3E5DDF5F9AE5}"/>
              </a:ext>
            </a:extLst>
          </p:cNvPr>
          <p:cNvSpPr/>
          <p:nvPr>
            <p:custDataLst>
              <p:tags r:id="rId5"/>
            </p:custDataLst>
          </p:nvPr>
        </p:nvSpPr>
        <p:spPr>
          <a:xfrm>
            <a:off x="3526028" y="2717787"/>
            <a:ext cx="409639" cy="274320"/>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21" name="Rectangle 20">
            <a:extLst>
              <a:ext uri="{FF2B5EF4-FFF2-40B4-BE49-F238E27FC236}">
                <a16:creationId xmlns:a16="http://schemas.microsoft.com/office/drawing/2014/main" id="{D4169045-7CAB-4059-B8A4-75AC08A83110}"/>
              </a:ext>
            </a:extLst>
          </p:cNvPr>
          <p:cNvSpPr/>
          <p:nvPr>
            <p:custDataLst>
              <p:tags r:id="rId6"/>
            </p:custDataLst>
          </p:nvPr>
        </p:nvSpPr>
        <p:spPr>
          <a:xfrm>
            <a:off x="3526028" y="3815067"/>
            <a:ext cx="409639" cy="274320"/>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extLst>
      <p:ext uri="{BB962C8B-B14F-4D97-AF65-F5344CB8AC3E}">
        <p14:creationId xmlns:p14="http://schemas.microsoft.com/office/powerpoint/2010/main" val="57197240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Creating and Using SAS Macro Variables</a:t>
            </a:r>
          </a:p>
        </p:txBody>
      </p:sp>
      <p:sp>
        <p:nvSpPr>
          <p:cNvPr id="12" name="Freeform 17"/>
          <p:cNvSpPr>
            <a:spLocks noChangeAspect="1" noEditPoints="1"/>
          </p:cNvSpPr>
          <p:nvPr/>
        </p:nvSpPr>
        <p:spPr bwMode="auto">
          <a:xfrm>
            <a:off x="4234904" y="1683693"/>
            <a:ext cx="1161732" cy="898836"/>
          </a:xfrm>
          <a:custGeom>
            <a:avLst/>
            <a:gdLst>
              <a:gd name="T0" fmla="*/ 2246 w 4800"/>
              <a:gd name="T1" fmla="*/ 2629 h 3708"/>
              <a:gd name="T2" fmla="*/ 2246 w 4800"/>
              <a:gd name="T3" fmla="*/ 2629 h 3708"/>
              <a:gd name="T4" fmla="*/ 1880 w 4800"/>
              <a:gd name="T5" fmla="*/ 2295 h 3708"/>
              <a:gd name="T6" fmla="*/ 2201 w 4800"/>
              <a:gd name="T7" fmla="*/ 1887 h 3708"/>
              <a:gd name="T8" fmla="*/ 2664 w 4800"/>
              <a:gd name="T9" fmla="*/ 2372 h 3708"/>
              <a:gd name="T10" fmla="*/ 2246 w 4800"/>
              <a:gd name="T11" fmla="*/ 2629 h 3708"/>
              <a:gd name="T12" fmla="*/ 2246 w 4800"/>
              <a:gd name="T13" fmla="*/ 2629 h 3708"/>
              <a:gd name="T14" fmla="*/ 2063 w 4800"/>
              <a:gd name="T15" fmla="*/ 1368 h 3708"/>
              <a:gd name="T16" fmla="*/ 2063 w 4800"/>
              <a:gd name="T17" fmla="*/ 1368 h 3708"/>
              <a:gd name="T18" fmla="*/ 2327 w 4800"/>
              <a:gd name="T19" fmla="*/ 1098 h 3708"/>
              <a:gd name="T20" fmla="*/ 2575 w 4800"/>
              <a:gd name="T21" fmla="*/ 1346 h 3708"/>
              <a:gd name="T22" fmla="*/ 2253 w 4800"/>
              <a:gd name="T23" fmla="*/ 1699 h 3708"/>
              <a:gd name="T24" fmla="*/ 2063 w 4800"/>
              <a:gd name="T25" fmla="*/ 1368 h 3708"/>
              <a:gd name="T26" fmla="*/ 2063 w 4800"/>
              <a:gd name="T27" fmla="*/ 1368 h 3708"/>
              <a:gd name="T28" fmla="*/ 3205 w 4800"/>
              <a:gd name="T29" fmla="*/ 1801 h 3708"/>
              <a:gd name="T30" fmla="*/ 3205 w 4800"/>
              <a:gd name="T31" fmla="*/ 1801 h 3708"/>
              <a:gd name="T32" fmla="*/ 3005 w 4800"/>
              <a:gd name="T33" fmla="*/ 1801 h 3708"/>
              <a:gd name="T34" fmla="*/ 2762 w 4800"/>
              <a:gd name="T35" fmla="*/ 2226 h 3708"/>
              <a:gd name="T36" fmla="*/ 2354 w 4800"/>
              <a:gd name="T37" fmla="*/ 1806 h 3708"/>
              <a:gd name="T38" fmla="*/ 2748 w 4800"/>
              <a:gd name="T39" fmla="*/ 1346 h 3708"/>
              <a:gd name="T40" fmla="*/ 2325 w 4800"/>
              <a:gd name="T41" fmla="*/ 952 h 3708"/>
              <a:gd name="T42" fmla="*/ 1890 w 4800"/>
              <a:gd name="T43" fmla="*/ 1365 h 3708"/>
              <a:gd name="T44" fmla="*/ 2102 w 4800"/>
              <a:gd name="T45" fmla="*/ 1773 h 3708"/>
              <a:gd name="T46" fmla="*/ 1697 w 4800"/>
              <a:gd name="T47" fmla="*/ 2293 h 3708"/>
              <a:gd name="T48" fmla="*/ 2243 w 4800"/>
              <a:gd name="T49" fmla="*/ 2777 h 3708"/>
              <a:gd name="T50" fmla="*/ 2782 w 4800"/>
              <a:gd name="T51" fmla="*/ 2488 h 3708"/>
              <a:gd name="T52" fmla="*/ 3030 w 4800"/>
              <a:gd name="T53" fmla="*/ 2748 h 3708"/>
              <a:gd name="T54" fmla="*/ 3277 w 4800"/>
              <a:gd name="T55" fmla="*/ 2748 h 3708"/>
              <a:gd name="T56" fmla="*/ 2884 w 4800"/>
              <a:gd name="T57" fmla="*/ 2342 h 3708"/>
              <a:gd name="T58" fmla="*/ 3205 w 4800"/>
              <a:gd name="T59" fmla="*/ 1801 h 3708"/>
              <a:gd name="T60" fmla="*/ 3205 w 4800"/>
              <a:gd name="T61" fmla="*/ 1801 h 3708"/>
              <a:gd name="T62" fmla="*/ 4670 w 4800"/>
              <a:gd name="T63" fmla="*/ 3398 h 3708"/>
              <a:gd name="T64" fmla="*/ 4670 w 4800"/>
              <a:gd name="T65" fmla="*/ 3398 h 3708"/>
              <a:gd name="T66" fmla="*/ 4490 w 4800"/>
              <a:gd name="T67" fmla="*/ 3578 h 3708"/>
              <a:gd name="T68" fmla="*/ 309 w 4800"/>
              <a:gd name="T69" fmla="*/ 3578 h 3708"/>
              <a:gd name="T70" fmla="*/ 129 w 4800"/>
              <a:gd name="T71" fmla="*/ 3398 h 3708"/>
              <a:gd name="T72" fmla="*/ 129 w 4800"/>
              <a:gd name="T73" fmla="*/ 309 h 3708"/>
              <a:gd name="T74" fmla="*/ 309 w 4800"/>
              <a:gd name="T75" fmla="*/ 129 h 3708"/>
              <a:gd name="T76" fmla="*/ 4490 w 4800"/>
              <a:gd name="T77" fmla="*/ 129 h 3708"/>
              <a:gd name="T78" fmla="*/ 4670 w 4800"/>
              <a:gd name="T79" fmla="*/ 309 h 3708"/>
              <a:gd name="T80" fmla="*/ 4670 w 4800"/>
              <a:gd name="T81" fmla="*/ 3398 h 3708"/>
              <a:gd name="T82" fmla="*/ 4670 w 4800"/>
              <a:gd name="T83" fmla="*/ 3398 h 3708"/>
              <a:gd name="T84" fmla="*/ 4490 w 4800"/>
              <a:gd name="T85" fmla="*/ 0 h 3708"/>
              <a:gd name="T86" fmla="*/ 4490 w 4800"/>
              <a:gd name="T87" fmla="*/ 0 h 3708"/>
              <a:gd name="T88" fmla="*/ 309 w 4800"/>
              <a:gd name="T89" fmla="*/ 0 h 3708"/>
              <a:gd name="T90" fmla="*/ 0 w 4800"/>
              <a:gd name="T91" fmla="*/ 309 h 3708"/>
              <a:gd name="T92" fmla="*/ 0 w 4800"/>
              <a:gd name="T93" fmla="*/ 3398 h 3708"/>
              <a:gd name="T94" fmla="*/ 309 w 4800"/>
              <a:gd name="T95" fmla="*/ 3708 h 3708"/>
              <a:gd name="T96" fmla="*/ 4490 w 4800"/>
              <a:gd name="T97" fmla="*/ 3708 h 3708"/>
              <a:gd name="T98" fmla="*/ 4800 w 4800"/>
              <a:gd name="T99" fmla="*/ 3398 h 3708"/>
              <a:gd name="T100" fmla="*/ 4800 w 4800"/>
              <a:gd name="T101" fmla="*/ 309 h 3708"/>
              <a:gd name="T102" fmla="*/ 4490 w 4800"/>
              <a:gd name="T103" fmla="*/ 0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800" h="3708">
                <a:moveTo>
                  <a:pt x="2246" y="2629"/>
                </a:moveTo>
                <a:lnTo>
                  <a:pt x="2246" y="2629"/>
                </a:lnTo>
                <a:cubicBezTo>
                  <a:pt x="2045" y="2629"/>
                  <a:pt x="1880" y="2493"/>
                  <a:pt x="1880" y="2295"/>
                </a:cubicBezTo>
                <a:cubicBezTo>
                  <a:pt x="1880" y="2107"/>
                  <a:pt x="1991" y="1981"/>
                  <a:pt x="2201" y="1887"/>
                </a:cubicBezTo>
                <a:lnTo>
                  <a:pt x="2664" y="2372"/>
                </a:lnTo>
                <a:cubicBezTo>
                  <a:pt x="2552" y="2543"/>
                  <a:pt x="2436" y="2629"/>
                  <a:pt x="2246" y="2629"/>
                </a:cubicBezTo>
                <a:lnTo>
                  <a:pt x="2246" y="2629"/>
                </a:lnTo>
                <a:close/>
                <a:moveTo>
                  <a:pt x="2063" y="1368"/>
                </a:moveTo>
                <a:lnTo>
                  <a:pt x="2063" y="1368"/>
                </a:lnTo>
                <a:cubicBezTo>
                  <a:pt x="2063" y="1205"/>
                  <a:pt x="2174" y="1098"/>
                  <a:pt x="2327" y="1098"/>
                </a:cubicBezTo>
                <a:cubicBezTo>
                  <a:pt x="2468" y="1098"/>
                  <a:pt x="2575" y="1202"/>
                  <a:pt x="2575" y="1346"/>
                </a:cubicBezTo>
                <a:cubicBezTo>
                  <a:pt x="2575" y="1526"/>
                  <a:pt x="2409" y="1628"/>
                  <a:pt x="2253" y="1699"/>
                </a:cubicBezTo>
                <a:cubicBezTo>
                  <a:pt x="2186" y="1645"/>
                  <a:pt x="2063" y="1494"/>
                  <a:pt x="2063" y="1368"/>
                </a:cubicBezTo>
                <a:lnTo>
                  <a:pt x="2063" y="1368"/>
                </a:lnTo>
                <a:close/>
                <a:moveTo>
                  <a:pt x="3205" y="1801"/>
                </a:moveTo>
                <a:lnTo>
                  <a:pt x="3205" y="1801"/>
                </a:lnTo>
                <a:lnTo>
                  <a:pt x="3005" y="1801"/>
                </a:lnTo>
                <a:lnTo>
                  <a:pt x="2762" y="2226"/>
                </a:lnTo>
                <a:lnTo>
                  <a:pt x="2354" y="1806"/>
                </a:lnTo>
                <a:cubicBezTo>
                  <a:pt x="2550" y="1709"/>
                  <a:pt x="2748" y="1576"/>
                  <a:pt x="2748" y="1346"/>
                </a:cubicBezTo>
                <a:cubicBezTo>
                  <a:pt x="2748" y="1096"/>
                  <a:pt x="2557" y="952"/>
                  <a:pt x="2325" y="952"/>
                </a:cubicBezTo>
                <a:cubicBezTo>
                  <a:pt x="2085" y="952"/>
                  <a:pt x="1890" y="1103"/>
                  <a:pt x="1890" y="1365"/>
                </a:cubicBezTo>
                <a:cubicBezTo>
                  <a:pt x="1890" y="1526"/>
                  <a:pt x="1996" y="1665"/>
                  <a:pt x="2102" y="1773"/>
                </a:cubicBezTo>
                <a:cubicBezTo>
                  <a:pt x="1872" y="1875"/>
                  <a:pt x="1697" y="2028"/>
                  <a:pt x="1697" y="2293"/>
                </a:cubicBezTo>
                <a:cubicBezTo>
                  <a:pt x="1697" y="2607"/>
                  <a:pt x="1944" y="2777"/>
                  <a:pt x="2243" y="2777"/>
                </a:cubicBezTo>
                <a:cubicBezTo>
                  <a:pt x="2481" y="2777"/>
                  <a:pt x="2639" y="2686"/>
                  <a:pt x="2782" y="2488"/>
                </a:cubicBezTo>
                <a:lnTo>
                  <a:pt x="3030" y="2748"/>
                </a:lnTo>
                <a:lnTo>
                  <a:pt x="3277" y="2748"/>
                </a:lnTo>
                <a:lnTo>
                  <a:pt x="2884" y="2342"/>
                </a:lnTo>
                <a:lnTo>
                  <a:pt x="3205" y="1801"/>
                </a:lnTo>
                <a:lnTo>
                  <a:pt x="3205" y="1801"/>
                </a:lnTo>
                <a:close/>
                <a:moveTo>
                  <a:pt x="4670" y="3398"/>
                </a:moveTo>
                <a:lnTo>
                  <a:pt x="4670" y="3398"/>
                </a:lnTo>
                <a:cubicBezTo>
                  <a:pt x="4670" y="3498"/>
                  <a:pt x="4590" y="3578"/>
                  <a:pt x="4490" y="3578"/>
                </a:cubicBezTo>
                <a:lnTo>
                  <a:pt x="309" y="3578"/>
                </a:lnTo>
                <a:cubicBezTo>
                  <a:pt x="209" y="3578"/>
                  <a:pt x="129" y="3498"/>
                  <a:pt x="129" y="3398"/>
                </a:cubicBezTo>
                <a:lnTo>
                  <a:pt x="129" y="309"/>
                </a:lnTo>
                <a:cubicBezTo>
                  <a:pt x="129" y="210"/>
                  <a:pt x="209" y="129"/>
                  <a:pt x="309" y="129"/>
                </a:cubicBezTo>
                <a:lnTo>
                  <a:pt x="4490" y="129"/>
                </a:lnTo>
                <a:cubicBezTo>
                  <a:pt x="4590"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800" y="3569"/>
                  <a:pt x="4800" y="3398"/>
                </a:cubicBezTo>
                <a:lnTo>
                  <a:pt x="4800" y="309"/>
                </a:lnTo>
                <a:cubicBezTo>
                  <a:pt x="4800" y="139"/>
                  <a:pt x="4661" y="0"/>
                  <a:pt x="4490"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6" name="&quot;No&quot; Symbol 15"/>
          <p:cNvSpPr/>
          <p:nvPr/>
        </p:nvSpPr>
        <p:spPr>
          <a:xfrm>
            <a:off x="4437880" y="1782223"/>
            <a:ext cx="755779" cy="752182"/>
          </a:xfrm>
          <a:prstGeom prst="noSmoking">
            <a:avLst>
              <a:gd name="adj" fmla="val 11307"/>
            </a:avLst>
          </a:prstGeom>
          <a:solidFill>
            <a:srgbClr val="FF000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solidFill>
                <a:schemeClr val="tx1"/>
              </a:solidFill>
            </a:endParaRPr>
          </a:p>
        </p:txBody>
      </p:sp>
      <p:sp>
        <p:nvSpPr>
          <p:cNvPr id="17" name="Freeform 11"/>
          <p:cNvSpPr>
            <a:spLocks noChangeAspect="1" noEditPoints="1"/>
          </p:cNvSpPr>
          <p:nvPr/>
        </p:nvSpPr>
        <p:spPr bwMode="auto">
          <a:xfrm>
            <a:off x="1562158" y="1484931"/>
            <a:ext cx="1651000" cy="1368425"/>
          </a:xfrm>
          <a:custGeom>
            <a:avLst/>
            <a:gdLst>
              <a:gd name="T0" fmla="*/ 3124 w 4160"/>
              <a:gd name="T1" fmla="*/ 3349 h 3450"/>
              <a:gd name="T2" fmla="*/ 3144 w 4160"/>
              <a:gd name="T3" fmla="*/ 3412 h 3450"/>
              <a:gd name="T4" fmla="*/ 3090 w 4160"/>
              <a:gd name="T5" fmla="*/ 3450 h 3450"/>
              <a:gd name="T6" fmla="*/ 957 w 4160"/>
              <a:gd name="T7" fmla="*/ 3427 h 3450"/>
              <a:gd name="T8" fmla="*/ 957 w 4160"/>
              <a:gd name="T9" fmla="*/ 3360 h 3450"/>
              <a:gd name="T10" fmla="*/ 2079 w 4160"/>
              <a:gd name="T11" fmla="*/ 2797 h 3450"/>
              <a:gd name="T12" fmla="*/ 2009 w 4160"/>
              <a:gd name="T13" fmla="*/ 2848 h 3450"/>
              <a:gd name="T14" fmla="*/ 2036 w 4160"/>
              <a:gd name="T15" fmla="*/ 2932 h 3450"/>
              <a:gd name="T16" fmla="*/ 2124 w 4160"/>
              <a:gd name="T17" fmla="*/ 2932 h 3450"/>
              <a:gd name="T18" fmla="*/ 2151 w 4160"/>
              <a:gd name="T19" fmla="*/ 2848 h 3450"/>
              <a:gd name="T20" fmla="*/ 2079 w 4160"/>
              <a:gd name="T21" fmla="*/ 2797 h 3450"/>
              <a:gd name="T22" fmla="*/ 2168 w 4160"/>
              <a:gd name="T23" fmla="*/ 2761 h 3450"/>
              <a:gd name="T24" fmla="*/ 2221 w 4160"/>
              <a:gd name="T25" fmla="*/ 2871 h 3450"/>
              <a:gd name="T26" fmla="*/ 2168 w 4160"/>
              <a:gd name="T27" fmla="*/ 2981 h 3450"/>
              <a:gd name="T28" fmla="*/ 2047 w 4160"/>
              <a:gd name="T29" fmla="*/ 3009 h 3450"/>
              <a:gd name="T30" fmla="*/ 1953 w 4160"/>
              <a:gd name="T31" fmla="*/ 2933 h 3450"/>
              <a:gd name="T32" fmla="*/ 1953 w 4160"/>
              <a:gd name="T33" fmla="*/ 2809 h 3450"/>
              <a:gd name="T34" fmla="*/ 2047 w 4160"/>
              <a:gd name="T35" fmla="*/ 2734 h 3450"/>
              <a:gd name="T36" fmla="*/ 473 w 4160"/>
              <a:gd name="T37" fmla="*/ 439 h 3450"/>
              <a:gd name="T38" fmla="*/ 413 w 4160"/>
              <a:gd name="T39" fmla="*/ 512 h 3450"/>
              <a:gd name="T40" fmla="*/ 422 w 4160"/>
              <a:gd name="T41" fmla="*/ 2490 h 3450"/>
              <a:gd name="T42" fmla="*/ 495 w 4160"/>
              <a:gd name="T43" fmla="*/ 2549 h 3450"/>
              <a:gd name="T44" fmla="*/ 3685 w 4160"/>
              <a:gd name="T45" fmla="*/ 2541 h 3450"/>
              <a:gd name="T46" fmla="*/ 3743 w 4160"/>
              <a:gd name="T47" fmla="*/ 2467 h 3450"/>
              <a:gd name="T48" fmla="*/ 3735 w 4160"/>
              <a:gd name="T49" fmla="*/ 490 h 3450"/>
              <a:gd name="T50" fmla="*/ 3661 w 4160"/>
              <a:gd name="T51" fmla="*/ 432 h 3450"/>
              <a:gd name="T52" fmla="*/ 3636 w 4160"/>
              <a:gd name="T53" fmla="*/ 316 h 3450"/>
              <a:gd name="T54" fmla="*/ 3779 w 4160"/>
              <a:gd name="T55" fmla="*/ 367 h 3450"/>
              <a:gd name="T56" fmla="*/ 3855 w 4160"/>
              <a:gd name="T57" fmla="*/ 499 h 3450"/>
              <a:gd name="T58" fmla="*/ 3845 w 4160"/>
              <a:gd name="T59" fmla="*/ 2520 h 3450"/>
              <a:gd name="T60" fmla="*/ 3748 w 4160"/>
              <a:gd name="T61" fmla="*/ 2635 h 3450"/>
              <a:gd name="T62" fmla="*/ 521 w 4160"/>
              <a:gd name="T63" fmla="*/ 2665 h 3450"/>
              <a:gd name="T64" fmla="*/ 377 w 4160"/>
              <a:gd name="T65" fmla="*/ 2612 h 3450"/>
              <a:gd name="T66" fmla="*/ 301 w 4160"/>
              <a:gd name="T67" fmla="*/ 2483 h 3450"/>
              <a:gd name="T68" fmla="*/ 311 w 4160"/>
              <a:gd name="T69" fmla="*/ 461 h 3450"/>
              <a:gd name="T70" fmla="*/ 408 w 4160"/>
              <a:gd name="T71" fmla="*/ 346 h 3450"/>
              <a:gd name="T72" fmla="*/ 269 w 4160"/>
              <a:gd name="T73" fmla="*/ 113 h 3450"/>
              <a:gd name="T74" fmla="*/ 159 w 4160"/>
              <a:gd name="T75" fmla="*/ 159 h 3450"/>
              <a:gd name="T76" fmla="*/ 112 w 4160"/>
              <a:gd name="T77" fmla="*/ 269 h 3450"/>
              <a:gd name="T78" fmla="*/ 140 w 4160"/>
              <a:gd name="T79" fmla="*/ 3038 h 3450"/>
              <a:gd name="T80" fmla="*/ 237 w 4160"/>
              <a:gd name="T81" fmla="*/ 3103 h 3450"/>
              <a:gd name="T82" fmla="*/ 3952 w 4160"/>
              <a:gd name="T83" fmla="*/ 3094 h 3450"/>
              <a:gd name="T84" fmla="*/ 4035 w 4160"/>
              <a:gd name="T85" fmla="*/ 3011 h 3450"/>
              <a:gd name="T86" fmla="*/ 4044 w 4160"/>
              <a:gd name="T87" fmla="*/ 237 h 3450"/>
              <a:gd name="T88" fmla="*/ 3978 w 4160"/>
              <a:gd name="T89" fmla="*/ 139 h 3450"/>
              <a:gd name="T90" fmla="*/ 269 w 4160"/>
              <a:gd name="T91" fmla="*/ 113 h 3450"/>
              <a:gd name="T92" fmla="*/ 3976 w 4160"/>
              <a:gd name="T93" fmla="*/ 14 h 3450"/>
              <a:gd name="T94" fmla="*/ 4108 w 4160"/>
              <a:gd name="T95" fmla="*/ 110 h 3450"/>
              <a:gd name="T96" fmla="*/ 4160 w 4160"/>
              <a:gd name="T97" fmla="*/ 269 h 3450"/>
              <a:gd name="T98" fmla="*/ 4130 w 4160"/>
              <a:gd name="T99" fmla="*/ 3074 h 3450"/>
              <a:gd name="T100" fmla="*/ 4015 w 4160"/>
              <a:gd name="T101" fmla="*/ 3190 h 3450"/>
              <a:gd name="T102" fmla="*/ 269 w 4160"/>
              <a:gd name="T103" fmla="*/ 3219 h 3450"/>
              <a:gd name="T104" fmla="*/ 110 w 4160"/>
              <a:gd name="T105" fmla="*/ 3167 h 3450"/>
              <a:gd name="T106" fmla="*/ 14 w 4160"/>
              <a:gd name="T107" fmla="*/ 3036 h 3450"/>
              <a:gd name="T108" fmla="*/ 4 w 4160"/>
              <a:gd name="T109" fmla="*/ 225 h 3450"/>
              <a:gd name="T110" fmla="*/ 78 w 4160"/>
              <a:gd name="T111" fmla="*/ 79 h 3450"/>
              <a:gd name="T112" fmla="*/ 226 w 4160"/>
              <a:gd name="T113" fmla="*/ 4 h 34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160" h="3450">
                <a:moveTo>
                  <a:pt x="1002" y="3338"/>
                </a:moveTo>
                <a:lnTo>
                  <a:pt x="3090" y="3338"/>
                </a:lnTo>
                <a:lnTo>
                  <a:pt x="3109" y="3340"/>
                </a:lnTo>
                <a:lnTo>
                  <a:pt x="3124" y="3349"/>
                </a:lnTo>
                <a:lnTo>
                  <a:pt x="3136" y="3360"/>
                </a:lnTo>
                <a:lnTo>
                  <a:pt x="3144" y="3377"/>
                </a:lnTo>
                <a:lnTo>
                  <a:pt x="3146" y="3395"/>
                </a:lnTo>
                <a:lnTo>
                  <a:pt x="3144" y="3412"/>
                </a:lnTo>
                <a:lnTo>
                  <a:pt x="3136" y="3427"/>
                </a:lnTo>
                <a:lnTo>
                  <a:pt x="3124" y="3440"/>
                </a:lnTo>
                <a:lnTo>
                  <a:pt x="3109" y="3447"/>
                </a:lnTo>
                <a:lnTo>
                  <a:pt x="3090" y="3450"/>
                </a:lnTo>
                <a:lnTo>
                  <a:pt x="1002" y="3450"/>
                </a:lnTo>
                <a:lnTo>
                  <a:pt x="985" y="3447"/>
                </a:lnTo>
                <a:lnTo>
                  <a:pt x="968" y="3440"/>
                </a:lnTo>
                <a:lnTo>
                  <a:pt x="957" y="3427"/>
                </a:lnTo>
                <a:lnTo>
                  <a:pt x="948" y="3412"/>
                </a:lnTo>
                <a:lnTo>
                  <a:pt x="945" y="3395"/>
                </a:lnTo>
                <a:lnTo>
                  <a:pt x="948" y="3377"/>
                </a:lnTo>
                <a:lnTo>
                  <a:pt x="957" y="3360"/>
                </a:lnTo>
                <a:lnTo>
                  <a:pt x="968" y="3349"/>
                </a:lnTo>
                <a:lnTo>
                  <a:pt x="985" y="3340"/>
                </a:lnTo>
                <a:lnTo>
                  <a:pt x="1002" y="3338"/>
                </a:lnTo>
                <a:close/>
                <a:moveTo>
                  <a:pt x="2079" y="2797"/>
                </a:moveTo>
                <a:lnTo>
                  <a:pt x="2056" y="2800"/>
                </a:lnTo>
                <a:lnTo>
                  <a:pt x="2036" y="2811"/>
                </a:lnTo>
                <a:lnTo>
                  <a:pt x="2019" y="2827"/>
                </a:lnTo>
                <a:lnTo>
                  <a:pt x="2009" y="2848"/>
                </a:lnTo>
                <a:lnTo>
                  <a:pt x="2006" y="2871"/>
                </a:lnTo>
                <a:lnTo>
                  <a:pt x="2009" y="2895"/>
                </a:lnTo>
                <a:lnTo>
                  <a:pt x="2019" y="2915"/>
                </a:lnTo>
                <a:lnTo>
                  <a:pt x="2036" y="2932"/>
                </a:lnTo>
                <a:lnTo>
                  <a:pt x="2056" y="2942"/>
                </a:lnTo>
                <a:lnTo>
                  <a:pt x="2079" y="2945"/>
                </a:lnTo>
                <a:lnTo>
                  <a:pt x="2103" y="2942"/>
                </a:lnTo>
                <a:lnTo>
                  <a:pt x="2124" y="2932"/>
                </a:lnTo>
                <a:lnTo>
                  <a:pt x="2141" y="2915"/>
                </a:lnTo>
                <a:lnTo>
                  <a:pt x="2151" y="2895"/>
                </a:lnTo>
                <a:lnTo>
                  <a:pt x="2154" y="2871"/>
                </a:lnTo>
                <a:lnTo>
                  <a:pt x="2151" y="2848"/>
                </a:lnTo>
                <a:lnTo>
                  <a:pt x="2141" y="2827"/>
                </a:lnTo>
                <a:lnTo>
                  <a:pt x="2124" y="2811"/>
                </a:lnTo>
                <a:lnTo>
                  <a:pt x="2103" y="2800"/>
                </a:lnTo>
                <a:lnTo>
                  <a:pt x="2079" y="2797"/>
                </a:lnTo>
                <a:close/>
                <a:moveTo>
                  <a:pt x="2079" y="2730"/>
                </a:moveTo>
                <a:lnTo>
                  <a:pt x="2112" y="2734"/>
                </a:lnTo>
                <a:lnTo>
                  <a:pt x="2142" y="2745"/>
                </a:lnTo>
                <a:lnTo>
                  <a:pt x="2168" y="2761"/>
                </a:lnTo>
                <a:lnTo>
                  <a:pt x="2190" y="2783"/>
                </a:lnTo>
                <a:lnTo>
                  <a:pt x="2206" y="2809"/>
                </a:lnTo>
                <a:lnTo>
                  <a:pt x="2217" y="2840"/>
                </a:lnTo>
                <a:lnTo>
                  <a:pt x="2221" y="2871"/>
                </a:lnTo>
                <a:lnTo>
                  <a:pt x="2217" y="2904"/>
                </a:lnTo>
                <a:lnTo>
                  <a:pt x="2206" y="2933"/>
                </a:lnTo>
                <a:lnTo>
                  <a:pt x="2190" y="2959"/>
                </a:lnTo>
                <a:lnTo>
                  <a:pt x="2168" y="2981"/>
                </a:lnTo>
                <a:lnTo>
                  <a:pt x="2142" y="2998"/>
                </a:lnTo>
                <a:lnTo>
                  <a:pt x="2112" y="3009"/>
                </a:lnTo>
                <a:lnTo>
                  <a:pt x="2079" y="3012"/>
                </a:lnTo>
                <a:lnTo>
                  <a:pt x="2047" y="3009"/>
                </a:lnTo>
                <a:lnTo>
                  <a:pt x="2018" y="2998"/>
                </a:lnTo>
                <a:lnTo>
                  <a:pt x="1992" y="2981"/>
                </a:lnTo>
                <a:lnTo>
                  <a:pt x="1969" y="2959"/>
                </a:lnTo>
                <a:lnTo>
                  <a:pt x="1953" y="2933"/>
                </a:lnTo>
                <a:lnTo>
                  <a:pt x="1943" y="2904"/>
                </a:lnTo>
                <a:lnTo>
                  <a:pt x="1939" y="2871"/>
                </a:lnTo>
                <a:lnTo>
                  <a:pt x="1943" y="2840"/>
                </a:lnTo>
                <a:lnTo>
                  <a:pt x="1953" y="2809"/>
                </a:lnTo>
                <a:lnTo>
                  <a:pt x="1969" y="2783"/>
                </a:lnTo>
                <a:lnTo>
                  <a:pt x="1992" y="2761"/>
                </a:lnTo>
                <a:lnTo>
                  <a:pt x="2018" y="2745"/>
                </a:lnTo>
                <a:lnTo>
                  <a:pt x="2047" y="2734"/>
                </a:lnTo>
                <a:lnTo>
                  <a:pt x="2079" y="2730"/>
                </a:lnTo>
                <a:close/>
                <a:moveTo>
                  <a:pt x="521" y="428"/>
                </a:moveTo>
                <a:lnTo>
                  <a:pt x="495" y="432"/>
                </a:lnTo>
                <a:lnTo>
                  <a:pt x="473" y="439"/>
                </a:lnTo>
                <a:lnTo>
                  <a:pt x="453" y="452"/>
                </a:lnTo>
                <a:lnTo>
                  <a:pt x="435" y="470"/>
                </a:lnTo>
                <a:lnTo>
                  <a:pt x="422" y="490"/>
                </a:lnTo>
                <a:lnTo>
                  <a:pt x="413" y="512"/>
                </a:lnTo>
                <a:lnTo>
                  <a:pt x="411" y="538"/>
                </a:lnTo>
                <a:lnTo>
                  <a:pt x="411" y="2442"/>
                </a:lnTo>
                <a:lnTo>
                  <a:pt x="413" y="2467"/>
                </a:lnTo>
                <a:lnTo>
                  <a:pt x="422" y="2490"/>
                </a:lnTo>
                <a:lnTo>
                  <a:pt x="435" y="2512"/>
                </a:lnTo>
                <a:lnTo>
                  <a:pt x="453" y="2528"/>
                </a:lnTo>
                <a:lnTo>
                  <a:pt x="473" y="2541"/>
                </a:lnTo>
                <a:lnTo>
                  <a:pt x="495" y="2549"/>
                </a:lnTo>
                <a:lnTo>
                  <a:pt x="521" y="2552"/>
                </a:lnTo>
                <a:lnTo>
                  <a:pt x="3636" y="2552"/>
                </a:lnTo>
                <a:lnTo>
                  <a:pt x="3661" y="2549"/>
                </a:lnTo>
                <a:lnTo>
                  <a:pt x="3685" y="2541"/>
                </a:lnTo>
                <a:lnTo>
                  <a:pt x="3705" y="2528"/>
                </a:lnTo>
                <a:lnTo>
                  <a:pt x="3721" y="2512"/>
                </a:lnTo>
                <a:lnTo>
                  <a:pt x="3735" y="2490"/>
                </a:lnTo>
                <a:lnTo>
                  <a:pt x="3743" y="2467"/>
                </a:lnTo>
                <a:lnTo>
                  <a:pt x="3745" y="2442"/>
                </a:lnTo>
                <a:lnTo>
                  <a:pt x="3745" y="538"/>
                </a:lnTo>
                <a:lnTo>
                  <a:pt x="3743" y="512"/>
                </a:lnTo>
                <a:lnTo>
                  <a:pt x="3735" y="490"/>
                </a:lnTo>
                <a:lnTo>
                  <a:pt x="3721" y="470"/>
                </a:lnTo>
                <a:lnTo>
                  <a:pt x="3705" y="452"/>
                </a:lnTo>
                <a:lnTo>
                  <a:pt x="3685" y="439"/>
                </a:lnTo>
                <a:lnTo>
                  <a:pt x="3661" y="432"/>
                </a:lnTo>
                <a:lnTo>
                  <a:pt x="3636" y="428"/>
                </a:lnTo>
                <a:lnTo>
                  <a:pt x="521" y="428"/>
                </a:lnTo>
                <a:close/>
                <a:moveTo>
                  <a:pt x="521" y="316"/>
                </a:moveTo>
                <a:lnTo>
                  <a:pt x="3636" y="316"/>
                </a:lnTo>
                <a:lnTo>
                  <a:pt x="3676" y="319"/>
                </a:lnTo>
                <a:lnTo>
                  <a:pt x="3714" y="330"/>
                </a:lnTo>
                <a:lnTo>
                  <a:pt x="3748" y="346"/>
                </a:lnTo>
                <a:lnTo>
                  <a:pt x="3779" y="367"/>
                </a:lnTo>
                <a:lnTo>
                  <a:pt x="3806" y="395"/>
                </a:lnTo>
                <a:lnTo>
                  <a:pt x="3828" y="425"/>
                </a:lnTo>
                <a:lnTo>
                  <a:pt x="3845" y="461"/>
                </a:lnTo>
                <a:lnTo>
                  <a:pt x="3855" y="499"/>
                </a:lnTo>
                <a:lnTo>
                  <a:pt x="3859" y="538"/>
                </a:lnTo>
                <a:lnTo>
                  <a:pt x="3859" y="2442"/>
                </a:lnTo>
                <a:lnTo>
                  <a:pt x="3855" y="2483"/>
                </a:lnTo>
                <a:lnTo>
                  <a:pt x="3845" y="2520"/>
                </a:lnTo>
                <a:lnTo>
                  <a:pt x="3828" y="2554"/>
                </a:lnTo>
                <a:lnTo>
                  <a:pt x="3806" y="2586"/>
                </a:lnTo>
                <a:lnTo>
                  <a:pt x="3779" y="2612"/>
                </a:lnTo>
                <a:lnTo>
                  <a:pt x="3748" y="2635"/>
                </a:lnTo>
                <a:lnTo>
                  <a:pt x="3714" y="2652"/>
                </a:lnTo>
                <a:lnTo>
                  <a:pt x="3676" y="2662"/>
                </a:lnTo>
                <a:lnTo>
                  <a:pt x="3636" y="2665"/>
                </a:lnTo>
                <a:lnTo>
                  <a:pt x="521" y="2665"/>
                </a:lnTo>
                <a:lnTo>
                  <a:pt x="480" y="2662"/>
                </a:lnTo>
                <a:lnTo>
                  <a:pt x="442" y="2652"/>
                </a:lnTo>
                <a:lnTo>
                  <a:pt x="408" y="2635"/>
                </a:lnTo>
                <a:lnTo>
                  <a:pt x="377" y="2612"/>
                </a:lnTo>
                <a:lnTo>
                  <a:pt x="350" y="2586"/>
                </a:lnTo>
                <a:lnTo>
                  <a:pt x="329" y="2554"/>
                </a:lnTo>
                <a:lnTo>
                  <a:pt x="311" y="2520"/>
                </a:lnTo>
                <a:lnTo>
                  <a:pt x="301" y="2483"/>
                </a:lnTo>
                <a:lnTo>
                  <a:pt x="298" y="2442"/>
                </a:lnTo>
                <a:lnTo>
                  <a:pt x="298" y="538"/>
                </a:lnTo>
                <a:lnTo>
                  <a:pt x="301" y="499"/>
                </a:lnTo>
                <a:lnTo>
                  <a:pt x="311" y="461"/>
                </a:lnTo>
                <a:lnTo>
                  <a:pt x="329" y="425"/>
                </a:lnTo>
                <a:lnTo>
                  <a:pt x="350" y="395"/>
                </a:lnTo>
                <a:lnTo>
                  <a:pt x="377" y="367"/>
                </a:lnTo>
                <a:lnTo>
                  <a:pt x="408" y="346"/>
                </a:lnTo>
                <a:lnTo>
                  <a:pt x="442" y="330"/>
                </a:lnTo>
                <a:lnTo>
                  <a:pt x="480" y="319"/>
                </a:lnTo>
                <a:lnTo>
                  <a:pt x="521" y="316"/>
                </a:lnTo>
                <a:close/>
                <a:moveTo>
                  <a:pt x="269" y="113"/>
                </a:moveTo>
                <a:lnTo>
                  <a:pt x="237" y="116"/>
                </a:lnTo>
                <a:lnTo>
                  <a:pt x="208" y="125"/>
                </a:lnTo>
                <a:lnTo>
                  <a:pt x="182" y="139"/>
                </a:lnTo>
                <a:lnTo>
                  <a:pt x="159" y="159"/>
                </a:lnTo>
                <a:lnTo>
                  <a:pt x="140" y="182"/>
                </a:lnTo>
                <a:lnTo>
                  <a:pt x="125" y="208"/>
                </a:lnTo>
                <a:lnTo>
                  <a:pt x="116" y="237"/>
                </a:lnTo>
                <a:lnTo>
                  <a:pt x="112" y="269"/>
                </a:lnTo>
                <a:lnTo>
                  <a:pt x="112" y="2951"/>
                </a:lnTo>
                <a:lnTo>
                  <a:pt x="116" y="2982"/>
                </a:lnTo>
                <a:lnTo>
                  <a:pt x="125" y="3011"/>
                </a:lnTo>
                <a:lnTo>
                  <a:pt x="140" y="3038"/>
                </a:lnTo>
                <a:lnTo>
                  <a:pt x="159" y="3062"/>
                </a:lnTo>
                <a:lnTo>
                  <a:pt x="182" y="3080"/>
                </a:lnTo>
                <a:lnTo>
                  <a:pt x="208" y="3094"/>
                </a:lnTo>
                <a:lnTo>
                  <a:pt x="237" y="3103"/>
                </a:lnTo>
                <a:lnTo>
                  <a:pt x="269" y="3107"/>
                </a:lnTo>
                <a:lnTo>
                  <a:pt x="3891" y="3107"/>
                </a:lnTo>
                <a:lnTo>
                  <a:pt x="3923" y="3103"/>
                </a:lnTo>
                <a:lnTo>
                  <a:pt x="3952" y="3094"/>
                </a:lnTo>
                <a:lnTo>
                  <a:pt x="3978" y="3080"/>
                </a:lnTo>
                <a:lnTo>
                  <a:pt x="4001" y="3062"/>
                </a:lnTo>
                <a:lnTo>
                  <a:pt x="4020" y="3038"/>
                </a:lnTo>
                <a:lnTo>
                  <a:pt x="4035" y="3011"/>
                </a:lnTo>
                <a:lnTo>
                  <a:pt x="4044" y="2982"/>
                </a:lnTo>
                <a:lnTo>
                  <a:pt x="4048" y="2951"/>
                </a:lnTo>
                <a:lnTo>
                  <a:pt x="4048" y="269"/>
                </a:lnTo>
                <a:lnTo>
                  <a:pt x="4044" y="237"/>
                </a:lnTo>
                <a:lnTo>
                  <a:pt x="4035" y="208"/>
                </a:lnTo>
                <a:lnTo>
                  <a:pt x="4020" y="182"/>
                </a:lnTo>
                <a:lnTo>
                  <a:pt x="4001" y="159"/>
                </a:lnTo>
                <a:lnTo>
                  <a:pt x="3978" y="139"/>
                </a:lnTo>
                <a:lnTo>
                  <a:pt x="3952" y="125"/>
                </a:lnTo>
                <a:lnTo>
                  <a:pt x="3923" y="116"/>
                </a:lnTo>
                <a:lnTo>
                  <a:pt x="3891" y="113"/>
                </a:lnTo>
                <a:lnTo>
                  <a:pt x="269" y="113"/>
                </a:lnTo>
                <a:close/>
                <a:moveTo>
                  <a:pt x="269" y="0"/>
                </a:moveTo>
                <a:lnTo>
                  <a:pt x="3891" y="0"/>
                </a:lnTo>
                <a:lnTo>
                  <a:pt x="3934" y="4"/>
                </a:lnTo>
                <a:lnTo>
                  <a:pt x="3976" y="14"/>
                </a:lnTo>
                <a:lnTo>
                  <a:pt x="4015" y="31"/>
                </a:lnTo>
                <a:lnTo>
                  <a:pt x="4050" y="52"/>
                </a:lnTo>
                <a:lnTo>
                  <a:pt x="4082" y="79"/>
                </a:lnTo>
                <a:lnTo>
                  <a:pt x="4108" y="110"/>
                </a:lnTo>
                <a:lnTo>
                  <a:pt x="4130" y="145"/>
                </a:lnTo>
                <a:lnTo>
                  <a:pt x="4146" y="184"/>
                </a:lnTo>
                <a:lnTo>
                  <a:pt x="4156" y="225"/>
                </a:lnTo>
                <a:lnTo>
                  <a:pt x="4160" y="269"/>
                </a:lnTo>
                <a:lnTo>
                  <a:pt x="4160" y="2951"/>
                </a:lnTo>
                <a:lnTo>
                  <a:pt x="4156" y="2995"/>
                </a:lnTo>
                <a:lnTo>
                  <a:pt x="4146" y="3036"/>
                </a:lnTo>
                <a:lnTo>
                  <a:pt x="4130" y="3074"/>
                </a:lnTo>
                <a:lnTo>
                  <a:pt x="4108" y="3109"/>
                </a:lnTo>
                <a:lnTo>
                  <a:pt x="4082" y="3141"/>
                </a:lnTo>
                <a:lnTo>
                  <a:pt x="4050" y="3167"/>
                </a:lnTo>
                <a:lnTo>
                  <a:pt x="4015" y="3190"/>
                </a:lnTo>
                <a:lnTo>
                  <a:pt x="3976" y="3207"/>
                </a:lnTo>
                <a:lnTo>
                  <a:pt x="3934" y="3217"/>
                </a:lnTo>
                <a:lnTo>
                  <a:pt x="3891" y="3219"/>
                </a:lnTo>
                <a:lnTo>
                  <a:pt x="269" y="3219"/>
                </a:lnTo>
                <a:lnTo>
                  <a:pt x="226" y="3217"/>
                </a:lnTo>
                <a:lnTo>
                  <a:pt x="184" y="3207"/>
                </a:lnTo>
                <a:lnTo>
                  <a:pt x="145" y="3190"/>
                </a:lnTo>
                <a:lnTo>
                  <a:pt x="110" y="3167"/>
                </a:lnTo>
                <a:lnTo>
                  <a:pt x="78" y="3141"/>
                </a:lnTo>
                <a:lnTo>
                  <a:pt x="52" y="3109"/>
                </a:lnTo>
                <a:lnTo>
                  <a:pt x="30" y="3074"/>
                </a:lnTo>
                <a:lnTo>
                  <a:pt x="14" y="3036"/>
                </a:lnTo>
                <a:lnTo>
                  <a:pt x="4" y="2995"/>
                </a:lnTo>
                <a:lnTo>
                  <a:pt x="0" y="2951"/>
                </a:lnTo>
                <a:lnTo>
                  <a:pt x="0" y="269"/>
                </a:lnTo>
                <a:lnTo>
                  <a:pt x="4" y="225"/>
                </a:lnTo>
                <a:lnTo>
                  <a:pt x="14" y="184"/>
                </a:lnTo>
                <a:lnTo>
                  <a:pt x="30" y="145"/>
                </a:lnTo>
                <a:lnTo>
                  <a:pt x="52" y="110"/>
                </a:lnTo>
                <a:lnTo>
                  <a:pt x="78" y="79"/>
                </a:lnTo>
                <a:lnTo>
                  <a:pt x="110" y="52"/>
                </a:lnTo>
                <a:lnTo>
                  <a:pt x="145" y="31"/>
                </a:lnTo>
                <a:lnTo>
                  <a:pt x="184" y="14"/>
                </a:lnTo>
                <a:lnTo>
                  <a:pt x="226" y="4"/>
                </a:lnTo>
                <a:lnTo>
                  <a:pt x="26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8" name="Rounded Rectangle 17"/>
          <p:cNvSpPr/>
          <p:nvPr/>
        </p:nvSpPr>
        <p:spPr>
          <a:xfrm>
            <a:off x="2051818" y="1852759"/>
            <a:ext cx="636666" cy="342858"/>
          </a:xfrm>
          <a:prstGeom prst="roundRect">
            <a:avLst/>
          </a:prstGeom>
          <a:solidFill>
            <a:schemeClr val="accent1"/>
          </a:solidFill>
          <a:ln w="38100" cap="flat" cmpd="sng" algn="ctr">
            <a:solidFill>
              <a:schemeClr val="accent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600" dirty="0">
                <a:solidFill>
                  <a:schemeClr val="bg1"/>
                </a:solidFill>
              </a:rPr>
              <a:t>EXIT</a:t>
            </a:r>
          </a:p>
        </p:txBody>
      </p:sp>
      <p:sp>
        <p:nvSpPr>
          <p:cNvPr id="4" name="Right Arrow 3"/>
          <p:cNvSpPr/>
          <p:nvPr/>
        </p:nvSpPr>
        <p:spPr>
          <a:xfrm>
            <a:off x="3341127" y="1842359"/>
            <a:ext cx="765808" cy="572298"/>
          </a:xfrm>
          <a:prstGeom prst="rightArrow">
            <a:avLst/>
          </a:prstGeom>
          <a:solidFill>
            <a:schemeClr val="accent2"/>
          </a:solidFill>
          <a:ln w="38100" cap="flat" cmpd="sng" algn="ctr">
            <a:solidFill>
              <a:schemeClr val="accent2"/>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9" name="Oval Callout 18"/>
          <p:cNvSpPr/>
          <p:nvPr/>
        </p:nvSpPr>
        <p:spPr>
          <a:xfrm>
            <a:off x="5803647" y="2195617"/>
            <a:ext cx="2651760" cy="1578779"/>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solidFill>
                  <a:srgbClr val="000000"/>
                </a:solidFill>
              </a:rPr>
              <a:t>Macro variables and their values are deleted when the SAS session ends.</a:t>
            </a:r>
          </a:p>
        </p:txBody>
      </p:sp>
      <p:sp>
        <p:nvSpPr>
          <p:cNvPr id="10" name="Freeform 16">
            <a:extLst>
              <a:ext uri="{FF2B5EF4-FFF2-40B4-BE49-F238E27FC236}">
                <a16:creationId xmlns:a16="http://schemas.microsoft.com/office/drawing/2014/main" id="{C6B2C19E-D7BE-436E-B9FD-D5F28157568D}"/>
              </a:ext>
            </a:extLst>
          </p:cNvPr>
          <p:cNvSpPr>
            <a:spLocks noChangeAspect="1" noEditPoints="1"/>
          </p:cNvSpPr>
          <p:nvPr/>
        </p:nvSpPr>
        <p:spPr bwMode="auto">
          <a:xfrm>
            <a:off x="5807314" y="3810678"/>
            <a:ext cx="732669" cy="79416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6755002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Filtering Rows Using Macro Variables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modifying a program to use SAS macro variables to filter data in multiple procedures.</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p103d03</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3.03 </a:t>
            </a:r>
            <a:r>
              <a:rPr altLang="en-US">
                <a:solidFill>
                  <a:schemeClr val="tx2"/>
                </a:solidFill>
                <a:latin typeface="Calibri" panose="020F0502020204030204" pitchFamily="34" charset="0"/>
              </a:rPr>
              <a:t>Activity</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a:buClrTx/>
              <a:buSzPct val="100000"/>
            </a:pPr>
            <a:r>
              <a:rPr lang="en-US" altLang="en-US" dirty="0"/>
              <a:t>Open </a:t>
            </a:r>
            <a:r>
              <a:rPr lang="en-US" altLang="en-US" b="1" dirty="0"/>
              <a:t>p103a03.sas</a:t>
            </a:r>
            <a:r>
              <a:rPr lang="en-US" altLang="en-US" dirty="0"/>
              <a:t> from the </a:t>
            </a:r>
            <a:r>
              <a:rPr lang="en-US" altLang="en-US" b="1" dirty="0"/>
              <a:t>activities</a:t>
            </a:r>
            <a:r>
              <a:rPr lang="en-US" altLang="en-US" dirty="0"/>
              <a:t> folder and perform the following tasks: </a:t>
            </a:r>
          </a:p>
          <a:p>
            <a:pPr marL="457200" indent="-457200">
              <a:buClrTx/>
              <a:buSzPct val="100000"/>
              <a:buFont typeface="+mj-lt"/>
              <a:buAutoNum type="arabicPeriod"/>
            </a:pPr>
            <a:r>
              <a:rPr lang="en-US" altLang="en-US" dirty="0"/>
              <a:t>Change the value in the %LET statement from </a:t>
            </a:r>
            <a:r>
              <a:rPr lang="en-US" altLang="en-US" b="1" dirty="0"/>
              <a:t>NA</a:t>
            </a:r>
            <a:r>
              <a:rPr lang="en-US" altLang="en-US" dirty="0"/>
              <a:t> to </a:t>
            </a:r>
            <a:r>
              <a:rPr lang="en-US" altLang="en-US" b="1" dirty="0"/>
              <a:t>SP</a:t>
            </a:r>
            <a:r>
              <a:rPr lang="en-US" altLang="en-US" dirty="0"/>
              <a:t>.</a:t>
            </a:r>
          </a:p>
          <a:p>
            <a:pPr marL="457200" indent="-457200">
              <a:buClrTx/>
              <a:buSzPct val="100000"/>
              <a:buFont typeface="+mj-lt"/>
              <a:buAutoNum type="arabicPeriod"/>
            </a:pPr>
            <a:r>
              <a:rPr lang="en-US" altLang="en-US" dirty="0"/>
              <a:t>Run the program and carefully read the log. </a:t>
            </a:r>
            <a:br>
              <a:rPr lang="en-US" altLang="en-US" dirty="0"/>
            </a:br>
            <a:r>
              <a:rPr lang="en-US" altLang="en-US" dirty="0"/>
              <a:t>Which procedure did not produce a report? </a:t>
            </a:r>
            <a:br>
              <a:rPr lang="en-US" altLang="en-US" dirty="0"/>
            </a:br>
            <a:r>
              <a:rPr lang="en-US" altLang="en-US" dirty="0"/>
              <a:t>What is different about the WHERE statement in that step?</a:t>
            </a:r>
          </a:p>
        </p:txBody>
      </p:sp>
    </p:spTree>
    <p:custDataLst>
      <p:tags r:id="rId1"/>
    </p:custData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17"/>
          <p:cNvSpPr>
            <a:spLocks noChangeAspect="1" noEditPoints="1"/>
          </p:cNvSpPr>
          <p:nvPr/>
        </p:nvSpPr>
        <p:spPr bwMode="auto">
          <a:xfrm>
            <a:off x="2690394" y="1096071"/>
            <a:ext cx="999209" cy="773784"/>
          </a:xfrm>
          <a:custGeom>
            <a:avLst/>
            <a:gdLst>
              <a:gd name="T0" fmla="*/ 129 w 4799"/>
              <a:gd name="T1" fmla="*/ 3398 h 3708"/>
              <a:gd name="T2" fmla="*/ 4670 w 4799"/>
              <a:gd name="T3" fmla="*/ 3398 h 3708"/>
              <a:gd name="T4" fmla="*/ 0 w 4799"/>
              <a:gd name="T5" fmla="*/ 309 h 3708"/>
              <a:gd name="T6" fmla="*/ 4799 w 4799"/>
              <a:gd name="T7" fmla="*/ 309 h 3708"/>
              <a:gd name="T8" fmla="*/ 4072 w 4799"/>
              <a:gd name="T9" fmla="*/ 2986 h 3708"/>
              <a:gd name="T10" fmla="*/ 4072 w 4799"/>
              <a:gd name="T11" fmla="*/ 2387 h 3708"/>
              <a:gd name="T12" fmla="*/ 4072 w 4799"/>
              <a:gd name="T13" fmla="*/ 2257 h 3708"/>
              <a:gd name="T14" fmla="*/ 4072 w 4799"/>
              <a:gd name="T15" fmla="*/ 3116 h 3708"/>
              <a:gd name="T16" fmla="*/ 3171 w 4799"/>
              <a:gd name="T17" fmla="*/ 2932 h 3708"/>
              <a:gd name="T18" fmla="*/ 2572 w 4799"/>
              <a:gd name="T19" fmla="*/ 2441 h 3708"/>
              <a:gd name="T20" fmla="*/ 3171 w 4799"/>
              <a:gd name="T21" fmla="*/ 2932 h 3708"/>
              <a:gd name="T22" fmla="*/ 2442 w 4799"/>
              <a:gd name="T23" fmla="*/ 2932 h 3708"/>
              <a:gd name="T24" fmla="*/ 3117 w 4799"/>
              <a:gd name="T25" fmla="*/ 2257 h 3708"/>
              <a:gd name="T26" fmla="*/ 1671 w 4799"/>
              <a:gd name="T27" fmla="*/ 2986 h 3708"/>
              <a:gd name="T28" fmla="*/ 2216 w 4799"/>
              <a:gd name="T29" fmla="*/ 2441 h 3708"/>
              <a:gd name="T30" fmla="*/ 1671 w 4799"/>
              <a:gd name="T31" fmla="*/ 2257 h 3708"/>
              <a:gd name="T32" fmla="*/ 2346 w 4799"/>
              <a:gd name="T33" fmla="*/ 2932 h 3708"/>
              <a:gd name="T34" fmla="*/ 1261 w 4799"/>
              <a:gd name="T35" fmla="*/ 2932 h 3708"/>
              <a:gd name="T36" fmla="*/ 716 w 4799"/>
              <a:gd name="T37" fmla="*/ 2387 h 3708"/>
              <a:gd name="T38" fmla="*/ 1208 w 4799"/>
              <a:gd name="T39" fmla="*/ 2257 h 3708"/>
              <a:gd name="T40" fmla="*/ 716 w 4799"/>
              <a:gd name="T41" fmla="*/ 3116 h 3708"/>
              <a:gd name="T42" fmla="*/ 1208 w 4799"/>
              <a:gd name="T43" fmla="*/ 2257 h 3708"/>
              <a:gd name="T44" fmla="*/ 3527 w 4799"/>
              <a:gd name="T45" fmla="*/ 2007 h 3708"/>
              <a:gd name="T46" fmla="*/ 4126 w 4799"/>
              <a:gd name="T47" fmla="*/ 2007 h 3708"/>
              <a:gd name="T48" fmla="*/ 3397 w 4799"/>
              <a:gd name="T49" fmla="*/ 1516 h 3708"/>
              <a:gd name="T50" fmla="*/ 4256 w 4799"/>
              <a:gd name="T51" fmla="*/ 1516 h 3708"/>
              <a:gd name="T52" fmla="*/ 3117 w 4799"/>
              <a:gd name="T53" fmla="*/ 2061 h 3708"/>
              <a:gd name="T54" fmla="*/ 3117 w 4799"/>
              <a:gd name="T55" fmla="*/ 1462 h 3708"/>
              <a:gd name="T56" fmla="*/ 3117 w 4799"/>
              <a:gd name="T57" fmla="*/ 1332 h 3708"/>
              <a:gd name="T58" fmla="*/ 3117 w 4799"/>
              <a:gd name="T59" fmla="*/ 2191 h 3708"/>
              <a:gd name="T60" fmla="*/ 2216 w 4799"/>
              <a:gd name="T61" fmla="*/ 2007 h 3708"/>
              <a:gd name="T62" fmla="*/ 1617 w 4799"/>
              <a:gd name="T63" fmla="*/ 1516 h 3708"/>
              <a:gd name="T64" fmla="*/ 2216 w 4799"/>
              <a:gd name="T65" fmla="*/ 2007 h 3708"/>
              <a:gd name="T66" fmla="*/ 1487 w 4799"/>
              <a:gd name="T67" fmla="*/ 2007 h 3708"/>
              <a:gd name="T68" fmla="*/ 2162 w 4799"/>
              <a:gd name="T69" fmla="*/ 1332 h 3708"/>
              <a:gd name="T70" fmla="*/ 716 w 4799"/>
              <a:gd name="T71" fmla="*/ 2061 h 3708"/>
              <a:gd name="T72" fmla="*/ 1261 w 4799"/>
              <a:gd name="T73" fmla="*/ 1516 h 3708"/>
              <a:gd name="T74" fmla="*/ 716 w 4799"/>
              <a:gd name="T75" fmla="*/ 1332 h 3708"/>
              <a:gd name="T76" fmla="*/ 1391 w 4799"/>
              <a:gd name="T77" fmla="*/ 2007 h 3708"/>
              <a:gd name="T78" fmla="*/ 4126 w 4799"/>
              <a:gd name="T79" fmla="*/ 1082 h 3708"/>
              <a:gd name="T80" fmla="*/ 3581 w 4799"/>
              <a:gd name="T81" fmla="*/ 537 h 3708"/>
              <a:gd name="T82" fmla="*/ 4072 w 4799"/>
              <a:gd name="T83" fmla="*/ 408 h 3708"/>
              <a:gd name="T84" fmla="*/ 3581 w 4799"/>
              <a:gd name="T85" fmla="*/ 1266 h 3708"/>
              <a:gd name="T86" fmla="*/ 4072 w 4799"/>
              <a:gd name="T87" fmla="*/ 408 h 3708"/>
              <a:gd name="T88" fmla="*/ 2572 w 4799"/>
              <a:gd name="T89" fmla="*/ 1082 h 3708"/>
              <a:gd name="T90" fmla="*/ 3171 w 4799"/>
              <a:gd name="T91" fmla="*/ 1082 h 3708"/>
              <a:gd name="T92" fmla="*/ 2442 w 4799"/>
              <a:gd name="T93" fmla="*/ 591 h 3708"/>
              <a:gd name="T94" fmla="*/ 3301 w 4799"/>
              <a:gd name="T95" fmla="*/ 591 h 3708"/>
              <a:gd name="T96" fmla="*/ 2162 w 4799"/>
              <a:gd name="T97" fmla="*/ 1136 h 3708"/>
              <a:gd name="T98" fmla="*/ 2162 w 4799"/>
              <a:gd name="T99" fmla="*/ 537 h 3708"/>
              <a:gd name="T100" fmla="*/ 2162 w 4799"/>
              <a:gd name="T101" fmla="*/ 408 h 3708"/>
              <a:gd name="T102" fmla="*/ 2162 w 4799"/>
              <a:gd name="T103" fmla="*/ 1266 h 3708"/>
              <a:gd name="T104" fmla="*/ 1261 w 4799"/>
              <a:gd name="T105" fmla="*/ 1082 h 3708"/>
              <a:gd name="T106" fmla="*/ 662 w 4799"/>
              <a:gd name="T107" fmla="*/ 591 h 3708"/>
              <a:gd name="T108" fmla="*/ 1261 w 4799"/>
              <a:gd name="T109" fmla="*/ 1082 h 3708"/>
              <a:gd name="T110" fmla="*/ 533 w 4799"/>
              <a:gd name="T111" fmla="*/ 1082 h 3708"/>
              <a:gd name="T112" fmla="*/ 1208 w 4799"/>
              <a:gd name="T113" fmla="*/ 408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29"/>
                  <a:pt x="309" y="129"/>
                </a:cubicBezTo>
                <a:lnTo>
                  <a:pt x="4490" y="129"/>
                </a:lnTo>
                <a:cubicBezTo>
                  <a:pt x="4589" y="129"/>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126" y="2932"/>
                </a:moveTo>
                <a:lnTo>
                  <a:pt x="4126" y="2932"/>
                </a:lnTo>
                <a:cubicBezTo>
                  <a:pt x="4126" y="2962"/>
                  <a:pt x="4102" y="2986"/>
                  <a:pt x="4072" y="2986"/>
                </a:cubicBezTo>
                <a:lnTo>
                  <a:pt x="3581" y="2986"/>
                </a:lnTo>
                <a:cubicBezTo>
                  <a:pt x="3551" y="2986"/>
                  <a:pt x="3527" y="2962"/>
                  <a:pt x="3527" y="2932"/>
                </a:cubicBezTo>
                <a:lnTo>
                  <a:pt x="3527" y="2441"/>
                </a:lnTo>
                <a:cubicBezTo>
                  <a:pt x="3527" y="2411"/>
                  <a:pt x="3551" y="2387"/>
                  <a:pt x="3581" y="2387"/>
                </a:cubicBezTo>
                <a:lnTo>
                  <a:pt x="4072" y="2387"/>
                </a:lnTo>
                <a:cubicBezTo>
                  <a:pt x="4102" y="2387"/>
                  <a:pt x="4126" y="2411"/>
                  <a:pt x="4126" y="2441"/>
                </a:cubicBezTo>
                <a:lnTo>
                  <a:pt x="4126" y="2932"/>
                </a:lnTo>
                <a:lnTo>
                  <a:pt x="4126" y="2932"/>
                </a:lnTo>
                <a:close/>
                <a:moveTo>
                  <a:pt x="4072" y="2257"/>
                </a:moveTo>
                <a:lnTo>
                  <a:pt x="4072" y="2257"/>
                </a:lnTo>
                <a:lnTo>
                  <a:pt x="3581" y="2257"/>
                </a:lnTo>
                <a:cubicBezTo>
                  <a:pt x="3479" y="2257"/>
                  <a:pt x="3397" y="2340"/>
                  <a:pt x="3397" y="2441"/>
                </a:cubicBezTo>
                <a:lnTo>
                  <a:pt x="3397" y="2932"/>
                </a:lnTo>
                <a:cubicBezTo>
                  <a:pt x="3397" y="3033"/>
                  <a:pt x="3479" y="3116"/>
                  <a:pt x="3581" y="3116"/>
                </a:cubicBezTo>
                <a:lnTo>
                  <a:pt x="4072" y="3116"/>
                </a:lnTo>
                <a:cubicBezTo>
                  <a:pt x="4173" y="3116"/>
                  <a:pt x="4256" y="3033"/>
                  <a:pt x="4256" y="2932"/>
                </a:cubicBezTo>
                <a:lnTo>
                  <a:pt x="4256" y="2441"/>
                </a:lnTo>
                <a:cubicBezTo>
                  <a:pt x="4256" y="2340"/>
                  <a:pt x="4173" y="2257"/>
                  <a:pt x="4072" y="2257"/>
                </a:cubicBezTo>
                <a:lnTo>
                  <a:pt x="4072" y="2257"/>
                </a:lnTo>
                <a:close/>
                <a:moveTo>
                  <a:pt x="3171" y="2932"/>
                </a:moveTo>
                <a:lnTo>
                  <a:pt x="3171" y="2932"/>
                </a:lnTo>
                <a:cubicBezTo>
                  <a:pt x="3171" y="2962"/>
                  <a:pt x="3147" y="2986"/>
                  <a:pt x="3117" y="2986"/>
                </a:cubicBezTo>
                <a:lnTo>
                  <a:pt x="2626" y="2986"/>
                </a:lnTo>
                <a:cubicBezTo>
                  <a:pt x="2596" y="2986"/>
                  <a:pt x="2572" y="2962"/>
                  <a:pt x="2572" y="2932"/>
                </a:cubicBezTo>
                <a:lnTo>
                  <a:pt x="2572" y="2441"/>
                </a:lnTo>
                <a:cubicBezTo>
                  <a:pt x="2572" y="2411"/>
                  <a:pt x="2596" y="2387"/>
                  <a:pt x="2626" y="2387"/>
                </a:cubicBezTo>
                <a:lnTo>
                  <a:pt x="3117" y="2387"/>
                </a:lnTo>
                <a:cubicBezTo>
                  <a:pt x="3147" y="2387"/>
                  <a:pt x="3171" y="2411"/>
                  <a:pt x="3171" y="2441"/>
                </a:cubicBezTo>
                <a:lnTo>
                  <a:pt x="3171" y="2932"/>
                </a:lnTo>
                <a:lnTo>
                  <a:pt x="3171" y="2932"/>
                </a:lnTo>
                <a:close/>
                <a:moveTo>
                  <a:pt x="3117" y="2257"/>
                </a:moveTo>
                <a:lnTo>
                  <a:pt x="3117" y="2257"/>
                </a:lnTo>
                <a:lnTo>
                  <a:pt x="2626" y="2257"/>
                </a:lnTo>
                <a:cubicBezTo>
                  <a:pt x="2525" y="2257"/>
                  <a:pt x="2442" y="2340"/>
                  <a:pt x="2442" y="2441"/>
                </a:cubicBezTo>
                <a:lnTo>
                  <a:pt x="2442" y="2932"/>
                </a:lnTo>
                <a:cubicBezTo>
                  <a:pt x="2442" y="3033"/>
                  <a:pt x="2525" y="3116"/>
                  <a:pt x="2626" y="3116"/>
                </a:cubicBezTo>
                <a:lnTo>
                  <a:pt x="3117" y="3116"/>
                </a:lnTo>
                <a:cubicBezTo>
                  <a:pt x="3218" y="3116"/>
                  <a:pt x="3301" y="3033"/>
                  <a:pt x="3301" y="2932"/>
                </a:cubicBezTo>
                <a:lnTo>
                  <a:pt x="3301" y="2441"/>
                </a:lnTo>
                <a:cubicBezTo>
                  <a:pt x="3301" y="2340"/>
                  <a:pt x="3218" y="2257"/>
                  <a:pt x="3117" y="2257"/>
                </a:cubicBezTo>
                <a:lnTo>
                  <a:pt x="3117" y="2257"/>
                </a:lnTo>
                <a:close/>
                <a:moveTo>
                  <a:pt x="2216" y="2932"/>
                </a:moveTo>
                <a:lnTo>
                  <a:pt x="2216" y="2932"/>
                </a:lnTo>
                <a:cubicBezTo>
                  <a:pt x="2216" y="2962"/>
                  <a:pt x="2192" y="2986"/>
                  <a:pt x="2162" y="2986"/>
                </a:cubicBezTo>
                <a:lnTo>
                  <a:pt x="1671" y="2986"/>
                </a:lnTo>
                <a:cubicBezTo>
                  <a:pt x="1641" y="2986"/>
                  <a:pt x="1617" y="2962"/>
                  <a:pt x="1617" y="2932"/>
                </a:cubicBezTo>
                <a:lnTo>
                  <a:pt x="1617" y="2441"/>
                </a:lnTo>
                <a:cubicBezTo>
                  <a:pt x="1617" y="2411"/>
                  <a:pt x="1641" y="2387"/>
                  <a:pt x="1671" y="2387"/>
                </a:cubicBezTo>
                <a:lnTo>
                  <a:pt x="2162" y="2387"/>
                </a:lnTo>
                <a:cubicBezTo>
                  <a:pt x="2192" y="2387"/>
                  <a:pt x="2216" y="2411"/>
                  <a:pt x="2216" y="2441"/>
                </a:cubicBezTo>
                <a:lnTo>
                  <a:pt x="2216" y="2932"/>
                </a:lnTo>
                <a:lnTo>
                  <a:pt x="2216" y="2932"/>
                </a:lnTo>
                <a:close/>
                <a:moveTo>
                  <a:pt x="2162" y="2257"/>
                </a:moveTo>
                <a:lnTo>
                  <a:pt x="2162" y="2257"/>
                </a:lnTo>
                <a:lnTo>
                  <a:pt x="1671" y="2257"/>
                </a:lnTo>
                <a:cubicBezTo>
                  <a:pt x="1570" y="2257"/>
                  <a:pt x="1487" y="2340"/>
                  <a:pt x="1487" y="2441"/>
                </a:cubicBezTo>
                <a:lnTo>
                  <a:pt x="1487" y="2932"/>
                </a:lnTo>
                <a:cubicBezTo>
                  <a:pt x="1487" y="3033"/>
                  <a:pt x="1570" y="3116"/>
                  <a:pt x="1671" y="3116"/>
                </a:cubicBezTo>
                <a:lnTo>
                  <a:pt x="2162" y="3116"/>
                </a:lnTo>
                <a:cubicBezTo>
                  <a:pt x="2264" y="3116"/>
                  <a:pt x="2346" y="3033"/>
                  <a:pt x="2346" y="2932"/>
                </a:cubicBezTo>
                <a:lnTo>
                  <a:pt x="2346" y="2441"/>
                </a:lnTo>
                <a:cubicBezTo>
                  <a:pt x="2346" y="2340"/>
                  <a:pt x="2264" y="2257"/>
                  <a:pt x="2162" y="2257"/>
                </a:cubicBezTo>
                <a:lnTo>
                  <a:pt x="2162" y="2257"/>
                </a:lnTo>
                <a:close/>
                <a:moveTo>
                  <a:pt x="1261" y="2932"/>
                </a:moveTo>
                <a:lnTo>
                  <a:pt x="1261" y="2932"/>
                </a:lnTo>
                <a:cubicBezTo>
                  <a:pt x="1261" y="2962"/>
                  <a:pt x="1237" y="2986"/>
                  <a:pt x="1208" y="2986"/>
                </a:cubicBezTo>
                <a:lnTo>
                  <a:pt x="716" y="2986"/>
                </a:lnTo>
                <a:cubicBezTo>
                  <a:pt x="686" y="2986"/>
                  <a:pt x="662" y="2962"/>
                  <a:pt x="662" y="2932"/>
                </a:cubicBezTo>
                <a:lnTo>
                  <a:pt x="662" y="2441"/>
                </a:lnTo>
                <a:cubicBezTo>
                  <a:pt x="662" y="2411"/>
                  <a:pt x="686" y="2387"/>
                  <a:pt x="716" y="2387"/>
                </a:cubicBezTo>
                <a:lnTo>
                  <a:pt x="1208" y="2387"/>
                </a:lnTo>
                <a:cubicBezTo>
                  <a:pt x="1237" y="2387"/>
                  <a:pt x="1261" y="2411"/>
                  <a:pt x="1261" y="2441"/>
                </a:cubicBezTo>
                <a:lnTo>
                  <a:pt x="1261" y="2932"/>
                </a:lnTo>
                <a:lnTo>
                  <a:pt x="1261" y="2932"/>
                </a:lnTo>
                <a:close/>
                <a:moveTo>
                  <a:pt x="1208" y="2257"/>
                </a:moveTo>
                <a:lnTo>
                  <a:pt x="1208" y="2257"/>
                </a:lnTo>
                <a:lnTo>
                  <a:pt x="716" y="2257"/>
                </a:lnTo>
                <a:cubicBezTo>
                  <a:pt x="615" y="2257"/>
                  <a:pt x="533" y="2340"/>
                  <a:pt x="533" y="2441"/>
                </a:cubicBezTo>
                <a:lnTo>
                  <a:pt x="533" y="2932"/>
                </a:lnTo>
                <a:cubicBezTo>
                  <a:pt x="533" y="3033"/>
                  <a:pt x="615" y="3116"/>
                  <a:pt x="716" y="3116"/>
                </a:cubicBezTo>
                <a:lnTo>
                  <a:pt x="1208" y="3116"/>
                </a:lnTo>
                <a:cubicBezTo>
                  <a:pt x="1309" y="3116"/>
                  <a:pt x="1391" y="3033"/>
                  <a:pt x="1391" y="2932"/>
                </a:cubicBezTo>
                <a:lnTo>
                  <a:pt x="1391" y="2441"/>
                </a:lnTo>
                <a:cubicBezTo>
                  <a:pt x="1391" y="2340"/>
                  <a:pt x="1309" y="2257"/>
                  <a:pt x="1208" y="2257"/>
                </a:cubicBezTo>
                <a:lnTo>
                  <a:pt x="1208" y="2257"/>
                </a:lnTo>
                <a:close/>
                <a:moveTo>
                  <a:pt x="4126" y="2007"/>
                </a:moveTo>
                <a:lnTo>
                  <a:pt x="4126" y="2007"/>
                </a:lnTo>
                <a:cubicBezTo>
                  <a:pt x="4126" y="2037"/>
                  <a:pt x="4102" y="2061"/>
                  <a:pt x="4072" y="2061"/>
                </a:cubicBezTo>
                <a:lnTo>
                  <a:pt x="3581" y="2061"/>
                </a:lnTo>
                <a:cubicBezTo>
                  <a:pt x="3551" y="2061"/>
                  <a:pt x="3527" y="2037"/>
                  <a:pt x="3527" y="2007"/>
                </a:cubicBezTo>
                <a:lnTo>
                  <a:pt x="3527" y="1516"/>
                </a:lnTo>
                <a:cubicBezTo>
                  <a:pt x="3527" y="1486"/>
                  <a:pt x="3551" y="1462"/>
                  <a:pt x="3581" y="1462"/>
                </a:cubicBezTo>
                <a:lnTo>
                  <a:pt x="4072" y="1462"/>
                </a:lnTo>
                <a:cubicBezTo>
                  <a:pt x="4102" y="1462"/>
                  <a:pt x="4126" y="1486"/>
                  <a:pt x="4126" y="1516"/>
                </a:cubicBezTo>
                <a:lnTo>
                  <a:pt x="4126" y="2007"/>
                </a:lnTo>
                <a:lnTo>
                  <a:pt x="4126" y="2007"/>
                </a:lnTo>
                <a:close/>
                <a:moveTo>
                  <a:pt x="4072" y="1332"/>
                </a:moveTo>
                <a:lnTo>
                  <a:pt x="4072" y="1332"/>
                </a:lnTo>
                <a:lnTo>
                  <a:pt x="3581" y="1332"/>
                </a:lnTo>
                <a:cubicBezTo>
                  <a:pt x="3479" y="1332"/>
                  <a:pt x="3397" y="1415"/>
                  <a:pt x="3397" y="1516"/>
                </a:cubicBezTo>
                <a:lnTo>
                  <a:pt x="3397" y="2007"/>
                </a:lnTo>
                <a:cubicBezTo>
                  <a:pt x="3397" y="2108"/>
                  <a:pt x="3479" y="2191"/>
                  <a:pt x="3581" y="2191"/>
                </a:cubicBezTo>
                <a:lnTo>
                  <a:pt x="4072" y="2191"/>
                </a:lnTo>
                <a:cubicBezTo>
                  <a:pt x="4173" y="2191"/>
                  <a:pt x="4256" y="2108"/>
                  <a:pt x="4256" y="2007"/>
                </a:cubicBezTo>
                <a:lnTo>
                  <a:pt x="4256" y="1516"/>
                </a:lnTo>
                <a:cubicBezTo>
                  <a:pt x="4256" y="1415"/>
                  <a:pt x="4173" y="1332"/>
                  <a:pt x="4072" y="1332"/>
                </a:cubicBezTo>
                <a:lnTo>
                  <a:pt x="4072" y="1332"/>
                </a:lnTo>
                <a:close/>
                <a:moveTo>
                  <a:pt x="3171" y="2007"/>
                </a:moveTo>
                <a:lnTo>
                  <a:pt x="3171" y="2007"/>
                </a:lnTo>
                <a:cubicBezTo>
                  <a:pt x="3171" y="2037"/>
                  <a:pt x="3147" y="2061"/>
                  <a:pt x="3117" y="2061"/>
                </a:cubicBezTo>
                <a:lnTo>
                  <a:pt x="2626" y="2061"/>
                </a:lnTo>
                <a:cubicBezTo>
                  <a:pt x="2596" y="2061"/>
                  <a:pt x="2572" y="2037"/>
                  <a:pt x="2572" y="2007"/>
                </a:cubicBezTo>
                <a:lnTo>
                  <a:pt x="2572" y="1516"/>
                </a:lnTo>
                <a:cubicBezTo>
                  <a:pt x="2572" y="1486"/>
                  <a:pt x="2596" y="1462"/>
                  <a:pt x="2626" y="1462"/>
                </a:cubicBezTo>
                <a:lnTo>
                  <a:pt x="3117" y="1462"/>
                </a:lnTo>
                <a:cubicBezTo>
                  <a:pt x="3147" y="1462"/>
                  <a:pt x="3171" y="1486"/>
                  <a:pt x="3171" y="1516"/>
                </a:cubicBezTo>
                <a:lnTo>
                  <a:pt x="3171" y="2007"/>
                </a:lnTo>
                <a:lnTo>
                  <a:pt x="3171" y="2007"/>
                </a:lnTo>
                <a:close/>
                <a:moveTo>
                  <a:pt x="3117" y="1332"/>
                </a:moveTo>
                <a:lnTo>
                  <a:pt x="3117" y="1332"/>
                </a:lnTo>
                <a:lnTo>
                  <a:pt x="2626" y="1332"/>
                </a:lnTo>
                <a:cubicBezTo>
                  <a:pt x="2525" y="1332"/>
                  <a:pt x="2442" y="1415"/>
                  <a:pt x="2442" y="1516"/>
                </a:cubicBezTo>
                <a:lnTo>
                  <a:pt x="2442" y="2007"/>
                </a:lnTo>
                <a:cubicBezTo>
                  <a:pt x="2442" y="2108"/>
                  <a:pt x="2525" y="2191"/>
                  <a:pt x="2626" y="2191"/>
                </a:cubicBezTo>
                <a:lnTo>
                  <a:pt x="3117" y="2191"/>
                </a:lnTo>
                <a:cubicBezTo>
                  <a:pt x="3218" y="2191"/>
                  <a:pt x="3301" y="2108"/>
                  <a:pt x="3301" y="2007"/>
                </a:cubicBezTo>
                <a:lnTo>
                  <a:pt x="3301" y="1516"/>
                </a:lnTo>
                <a:cubicBezTo>
                  <a:pt x="3301" y="1415"/>
                  <a:pt x="3218" y="1332"/>
                  <a:pt x="3117" y="1332"/>
                </a:cubicBezTo>
                <a:lnTo>
                  <a:pt x="3117" y="1332"/>
                </a:lnTo>
                <a:close/>
                <a:moveTo>
                  <a:pt x="2216" y="2007"/>
                </a:moveTo>
                <a:lnTo>
                  <a:pt x="2216" y="2007"/>
                </a:lnTo>
                <a:cubicBezTo>
                  <a:pt x="2216" y="2037"/>
                  <a:pt x="2192" y="2061"/>
                  <a:pt x="2162" y="2061"/>
                </a:cubicBezTo>
                <a:lnTo>
                  <a:pt x="1671" y="2061"/>
                </a:lnTo>
                <a:cubicBezTo>
                  <a:pt x="1641" y="2061"/>
                  <a:pt x="1617" y="2037"/>
                  <a:pt x="1617" y="2007"/>
                </a:cubicBezTo>
                <a:lnTo>
                  <a:pt x="1617" y="1516"/>
                </a:lnTo>
                <a:cubicBezTo>
                  <a:pt x="1617" y="1486"/>
                  <a:pt x="1641" y="1462"/>
                  <a:pt x="1671" y="1462"/>
                </a:cubicBezTo>
                <a:lnTo>
                  <a:pt x="2162" y="1462"/>
                </a:lnTo>
                <a:cubicBezTo>
                  <a:pt x="2192" y="1462"/>
                  <a:pt x="2216" y="1486"/>
                  <a:pt x="2216" y="1516"/>
                </a:cubicBezTo>
                <a:lnTo>
                  <a:pt x="2216" y="2007"/>
                </a:lnTo>
                <a:lnTo>
                  <a:pt x="2216" y="2007"/>
                </a:lnTo>
                <a:close/>
                <a:moveTo>
                  <a:pt x="2162" y="1332"/>
                </a:moveTo>
                <a:lnTo>
                  <a:pt x="2162" y="1332"/>
                </a:lnTo>
                <a:lnTo>
                  <a:pt x="1671" y="1332"/>
                </a:lnTo>
                <a:cubicBezTo>
                  <a:pt x="1570" y="1332"/>
                  <a:pt x="1487" y="1415"/>
                  <a:pt x="1487" y="1516"/>
                </a:cubicBezTo>
                <a:lnTo>
                  <a:pt x="1487" y="2007"/>
                </a:lnTo>
                <a:cubicBezTo>
                  <a:pt x="1487" y="2108"/>
                  <a:pt x="1570" y="2191"/>
                  <a:pt x="1671" y="2191"/>
                </a:cubicBezTo>
                <a:lnTo>
                  <a:pt x="2162" y="2191"/>
                </a:lnTo>
                <a:cubicBezTo>
                  <a:pt x="2264" y="2191"/>
                  <a:pt x="2346" y="2108"/>
                  <a:pt x="2346" y="2007"/>
                </a:cubicBezTo>
                <a:lnTo>
                  <a:pt x="2346" y="1516"/>
                </a:lnTo>
                <a:cubicBezTo>
                  <a:pt x="2346" y="1415"/>
                  <a:pt x="2264" y="1332"/>
                  <a:pt x="2162" y="1332"/>
                </a:cubicBezTo>
                <a:lnTo>
                  <a:pt x="2162" y="1332"/>
                </a:lnTo>
                <a:close/>
                <a:moveTo>
                  <a:pt x="1261" y="2007"/>
                </a:moveTo>
                <a:lnTo>
                  <a:pt x="1261" y="2007"/>
                </a:lnTo>
                <a:cubicBezTo>
                  <a:pt x="1261" y="2037"/>
                  <a:pt x="1237" y="2061"/>
                  <a:pt x="1208" y="2061"/>
                </a:cubicBezTo>
                <a:lnTo>
                  <a:pt x="716" y="2061"/>
                </a:lnTo>
                <a:cubicBezTo>
                  <a:pt x="686" y="2061"/>
                  <a:pt x="662" y="2037"/>
                  <a:pt x="662" y="2007"/>
                </a:cubicBezTo>
                <a:lnTo>
                  <a:pt x="662" y="1516"/>
                </a:lnTo>
                <a:cubicBezTo>
                  <a:pt x="662" y="1486"/>
                  <a:pt x="686" y="1462"/>
                  <a:pt x="716" y="1462"/>
                </a:cubicBezTo>
                <a:lnTo>
                  <a:pt x="1208" y="1462"/>
                </a:lnTo>
                <a:cubicBezTo>
                  <a:pt x="1237" y="1462"/>
                  <a:pt x="1261" y="1486"/>
                  <a:pt x="1261" y="1516"/>
                </a:cubicBezTo>
                <a:lnTo>
                  <a:pt x="1261" y="2007"/>
                </a:lnTo>
                <a:lnTo>
                  <a:pt x="1261" y="2007"/>
                </a:lnTo>
                <a:close/>
                <a:moveTo>
                  <a:pt x="1208" y="1332"/>
                </a:moveTo>
                <a:lnTo>
                  <a:pt x="1208" y="1332"/>
                </a:lnTo>
                <a:lnTo>
                  <a:pt x="716" y="1332"/>
                </a:lnTo>
                <a:cubicBezTo>
                  <a:pt x="615" y="1332"/>
                  <a:pt x="533" y="1415"/>
                  <a:pt x="533" y="1516"/>
                </a:cubicBezTo>
                <a:lnTo>
                  <a:pt x="533" y="2007"/>
                </a:lnTo>
                <a:cubicBezTo>
                  <a:pt x="533" y="2108"/>
                  <a:pt x="615" y="2191"/>
                  <a:pt x="716" y="2191"/>
                </a:cubicBezTo>
                <a:lnTo>
                  <a:pt x="1208" y="2191"/>
                </a:lnTo>
                <a:cubicBezTo>
                  <a:pt x="1309" y="2191"/>
                  <a:pt x="1391" y="2108"/>
                  <a:pt x="1391" y="2007"/>
                </a:cubicBezTo>
                <a:lnTo>
                  <a:pt x="1391" y="1516"/>
                </a:lnTo>
                <a:cubicBezTo>
                  <a:pt x="1391" y="1415"/>
                  <a:pt x="1309" y="1332"/>
                  <a:pt x="1208" y="1332"/>
                </a:cubicBezTo>
                <a:lnTo>
                  <a:pt x="1208" y="1332"/>
                </a:lnTo>
                <a:close/>
                <a:moveTo>
                  <a:pt x="4126" y="1082"/>
                </a:moveTo>
                <a:lnTo>
                  <a:pt x="4126" y="1082"/>
                </a:lnTo>
                <a:cubicBezTo>
                  <a:pt x="4126" y="1112"/>
                  <a:pt x="4102" y="1136"/>
                  <a:pt x="4072" y="1136"/>
                </a:cubicBezTo>
                <a:lnTo>
                  <a:pt x="3581" y="1136"/>
                </a:lnTo>
                <a:cubicBezTo>
                  <a:pt x="3551" y="1136"/>
                  <a:pt x="3527" y="1112"/>
                  <a:pt x="3527" y="1082"/>
                </a:cubicBezTo>
                <a:lnTo>
                  <a:pt x="3527" y="591"/>
                </a:lnTo>
                <a:cubicBezTo>
                  <a:pt x="3527" y="561"/>
                  <a:pt x="3551" y="537"/>
                  <a:pt x="3581" y="537"/>
                </a:cubicBezTo>
                <a:lnTo>
                  <a:pt x="4072" y="537"/>
                </a:lnTo>
                <a:cubicBezTo>
                  <a:pt x="4102" y="537"/>
                  <a:pt x="4126" y="561"/>
                  <a:pt x="4126" y="591"/>
                </a:cubicBezTo>
                <a:lnTo>
                  <a:pt x="4126" y="1082"/>
                </a:lnTo>
                <a:lnTo>
                  <a:pt x="4126" y="1082"/>
                </a:lnTo>
                <a:close/>
                <a:moveTo>
                  <a:pt x="4072" y="408"/>
                </a:moveTo>
                <a:lnTo>
                  <a:pt x="4072" y="408"/>
                </a:lnTo>
                <a:lnTo>
                  <a:pt x="3581" y="408"/>
                </a:lnTo>
                <a:cubicBezTo>
                  <a:pt x="3479" y="408"/>
                  <a:pt x="3397" y="490"/>
                  <a:pt x="3397" y="591"/>
                </a:cubicBezTo>
                <a:lnTo>
                  <a:pt x="3397" y="1082"/>
                </a:lnTo>
                <a:cubicBezTo>
                  <a:pt x="3397" y="1184"/>
                  <a:pt x="3479" y="1266"/>
                  <a:pt x="3581" y="1266"/>
                </a:cubicBezTo>
                <a:lnTo>
                  <a:pt x="4072" y="1266"/>
                </a:lnTo>
                <a:cubicBezTo>
                  <a:pt x="4173" y="1266"/>
                  <a:pt x="4256" y="1184"/>
                  <a:pt x="4256" y="1082"/>
                </a:cubicBezTo>
                <a:lnTo>
                  <a:pt x="4256" y="591"/>
                </a:lnTo>
                <a:cubicBezTo>
                  <a:pt x="4256" y="490"/>
                  <a:pt x="4173" y="408"/>
                  <a:pt x="4072" y="408"/>
                </a:cubicBezTo>
                <a:lnTo>
                  <a:pt x="4072" y="408"/>
                </a:lnTo>
                <a:close/>
                <a:moveTo>
                  <a:pt x="3171" y="1082"/>
                </a:moveTo>
                <a:lnTo>
                  <a:pt x="3171" y="1082"/>
                </a:lnTo>
                <a:cubicBezTo>
                  <a:pt x="3171" y="1112"/>
                  <a:pt x="3147" y="1136"/>
                  <a:pt x="3117" y="1136"/>
                </a:cubicBezTo>
                <a:lnTo>
                  <a:pt x="2626" y="1136"/>
                </a:lnTo>
                <a:cubicBezTo>
                  <a:pt x="2596" y="1136"/>
                  <a:pt x="2572" y="1112"/>
                  <a:pt x="2572" y="1082"/>
                </a:cubicBezTo>
                <a:lnTo>
                  <a:pt x="2572" y="591"/>
                </a:lnTo>
                <a:cubicBezTo>
                  <a:pt x="2572" y="561"/>
                  <a:pt x="2596" y="537"/>
                  <a:pt x="2626" y="537"/>
                </a:cubicBezTo>
                <a:lnTo>
                  <a:pt x="3117" y="537"/>
                </a:lnTo>
                <a:cubicBezTo>
                  <a:pt x="3147" y="537"/>
                  <a:pt x="3171" y="561"/>
                  <a:pt x="3171" y="591"/>
                </a:cubicBezTo>
                <a:lnTo>
                  <a:pt x="3171" y="1082"/>
                </a:lnTo>
                <a:lnTo>
                  <a:pt x="3171" y="1082"/>
                </a:lnTo>
                <a:close/>
                <a:moveTo>
                  <a:pt x="3117" y="408"/>
                </a:moveTo>
                <a:lnTo>
                  <a:pt x="3117" y="408"/>
                </a:lnTo>
                <a:lnTo>
                  <a:pt x="2626" y="408"/>
                </a:lnTo>
                <a:cubicBezTo>
                  <a:pt x="2525" y="408"/>
                  <a:pt x="2442" y="490"/>
                  <a:pt x="2442" y="591"/>
                </a:cubicBezTo>
                <a:lnTo>
                  <a:pt x="2442" y="1082"/>
                </a:lnTo>
                <a:cubicBezTo>
                  <a:pt x="2442" y="1184"/>
                  <a:pt x="2525" y="1266"/>
                  <a:pt x="2626" y="1266"/>
                </a:cubicBezTo>
                <a:lnTo>
                  <a:pt x="3117" y="1266"/>
                </a:lnTo>
                <a:cubicBezTo>
                  <a:pt x="3218" y="1266"/>
                  <a:pt x="3301" y="1184"/>
                  <a:pt x="3301" y="1082"/>
                </a:cubicBezTo>
                <a:lnTo>
                  <a:pt x="3301" y="591"/>
                </a:lnTo>
                <a:cubicBezTo>
                  <a:pt x="3301" y="490"/>
                  <a:pt x="3218" y="408"/>
                  <a:pt x="3117" y="408"/>
                </a:cubicBezTo>
                <a:lnTo>
                  <a:pt x="3117" y="408"/>
                </a:lnTo>
                <a:close/>
                <a:moveTo>
                  <a:pt x="2216" y="1082"/>
                </a:moveTo>
                <a:lnTo>
                  <a:pt x="2216" y="1082"/>
                </a:lnTo>
                <a:cubicBezTo>
                  <a:pt x="2216" y="1112"/>
                  <a:pt x="2192" y="1136"/>
                  <a:pt x="2162" y="1136"/>
                </a:cubicBezTo>
                <a:lnTo>
                  <a:pt x="1671" y="1136"/>
                </a:lnTo>
                <a:cubicBezTo>
                  <a:pt x="1641" y="1136"/>
                  <a:pt x="1617" y="1112"/>
                  <a:pt x="1617" y="1082"/>
                </a:cubicBezTo>
                <a:lnTo>
                  <a:pt x="1617" y="591"/>
                </a:lnTo>
                <a:cubicBezTo>
                  <a:pt x="1617" y="561"/>
                  <a:pt x="1641" y="537"/>
                  <a:pt x="1671" y="537"/>
                </a:cubicBezTo>
                <a:lnTo>
                  <a:pt x="2162" y="537"/>
                </a:lnTo>
                <a:cubicBezTo>
                  <a:pt x="2192" y="537"/>
                  <a:pt x="2216" y="561"/>
                  <a:pt x="2216" y="591"/>
                </a:cubicBezTo>
                <a:lnTo>
                  <a:pt x="2216" y="1082"/>
                </a:lnTo>
                <a:lnTo>
                  <a:pt x="2216" y="1082"/>
                </a:lnTo>
                <a:close/>
                <a:moveTo>
                  <a:pt x="2162" y="408"/>
                </a:moveTo>
                <a:lnTo>
                  <a:pt x="2162" y="408"/>
                </a:lnTo>
                <a:lnTo>
                  <a:pt x="1671" y="408"/>
                </a:lnTo>
                <a:cubicBezTo>
                  <a:pt x="1570" y="408"/>
                  <a:pt x="1487" y="490"/>
                  <a:pt x="1487" y="591"/>
                </a:cubicBezTo>
                <a:lnTo>
                  <a:pt x="1487" y="1082"/>
                </a:lnTo>
                <a:cubicBezTo>
                  <a:pt x="1487" y="1184"/>
                  <a:pt x="1570" y="1266"/>
                  <a:pt x="1671" y="1266"/>
                </a:cubicBezTo>
                <a:lnTo>
                  <a:pt x="2162" y="1266"/>
                </a:lnTo>
                <a:cubicBezTo>
                  <a:pt x="2264" y="1266"/>
                  <a:pt x="2346" y="1184"/>
                  <a:pt x="2346" y="1082"/>
                </a:cubicBezTo>
                <a:lnTo>
                  <a:pt x="2346" y="591"/>
                </a:lnTo>
                <a:cubicBezTo>
                  <a:pt x="2346" y="490"/>
                  <a:pt x="2264" y="408"/>
                  <a:pt x="2162" y="408"/>
                </a:cubicBezTo>
                <a:lnTo>
                  <a:pt x="2162" y="408"/>
                </a:lnTo>
                <a:close/>
                <a:moveTo>
                  <a:pt x="1261" y="1082"/>
                </a:moveTo>
                <a:lnTo>
                  <a:pt x="1261" y="1082"/>
                </a:lnTo>
                <a:cubicBezTo>
                  <a:pt x="1261" y="1112"/>
                  <a:pt x="1237" y="1136"/>
                  <a:pt x="1208" y="1136"/>
                </a:cubicBezTo>
                <a:lnTo>
                  <a:pt x="716" y="1136"/>
                </a:lnTo>
                <a:cubicBezTo>
                  <a:pt x="686" y="1136"/>
                  <a:pt x="662" y="1112"/>
                  <a:pt x="662" y="1082"/>
                </a:cubicBezTo>
                <a:lnTo>
                  <a:pt x="662" y="591"/>
                </a:lnTo>
                <a:cubicBezTo>
                  <a:pt x="662" y="561"/>
                  <a:pt x="686" y="537"/>
                  <a:pt x="716" y="537"/>
                </a:cubicBezTo>
                <a:lnTo>
                  <a:pt x="1208" y="537"/>
                </a:lnTo>
                <a:cubicBezTo>
                  <a:pt x="1237" y="537"/>
                  <a:pt x="1261" y="561"/>
                  <a:pt x="1261" y="591"/>
                </a:cubicBezTo>
                <a:lnTo>
                  <a:pt x="1261" y="1082"/>
                </a:lnTo>
                <a:lnTo>
                  <a:pt x="1261" y="1082"/>
                </a:lnTo>
                <a:close/>
                <a:moveTo>
                  <a:pt x="1208" y="408"/>
                </a:moveTo>
                <a:lnTo>
                  <a:pt x="1208" y="408"/>
                </a:lnTo>
                <a:lnTo>
                  <a:pt x="716" y="408"/>
                </a:lnTo>
                <a:cubicBezTo>
                  <a:pt x="615" y="408"/>
                  <a:pt x="533" y="490"/>
                  <a:pt x="533" y="591"/>
                </a:cubicBezTo>
                <a:lnTo>
                  <a:pt x="533" y="1082"/>
                </a:lnTo>
                <a:cubicBezTo>
                  <a:pt x="533" y="1184"/>
                  <a:pt x="615" y="1266"/>
                  <a:pt x="716" y="1266"/>
                </a:cubicBezTo>
                <a:lnTo>
                  <a:pt x="1208" y="1266"/>
                </a:lnTo>
                <a:cubicBezTo>
                  <a:pt x="1309" y="1266"/>
                  <a:pt x="1391" y="1184"/>
                  <a:pt x="1391" y="1082"/>
                </a:cubicBezTo>
                <a:lnTo>
                  <a:pt x="1391" y="591"/>
                </a:lnTo>
                <a:cubicBezTo>
                  <a:pt x="1391" y="490"/>
                  <a:pt x="1309" y="408"/>
                  <a:pt x="1208" y="408"/>
                </a:cubicBezTo>
                <a:close/>
              </a:path>
            </a:pathLst>
          </a:custGeom>
          <a:solidFill>
            <a:schemeClr val="bg2">
              <a:lumMod val="90000"/>
            </a:schemeClr>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 name="Title 1"/>
          <p:cNvSpPr>
            <a:spLocks noGrp="1"/>
          </p:cNvSpPr>
          <p:nvPr>
            <p:ph type="title"/>
          </p:nvPr>
        </p:nvSpPr>
        <p:spPr/>
        <p:txBody>
          <a:bodyPr/>
          <a:lstStyle/>
          <a:p>
            <a:r>
              <a:rPr lang="en-US" dirty="0"/>
              <a:t>Exploring Data with Procedures</a:t>
            </a:r>
          </a:p>
        </p:txBody>
      </p:sp>
      <p:sp>
        <p:nvSpPr>
          <p:cNvPr id="8" name="Freeform 17"/>
          <p:cNvSpPr>
            <a:spLocks noChangeAspect="1" noEditPoints="1"/>
          </p:cNvSpPr>
          <p:nvPr/>
        </p:nvSpPr>
        <p:spPr bwMode="auto">
          <a:xfrm>
            <a:off x="2402359" y="857250"/>
            <a:ext cx="1575281" cy="1675913"/>
          </a:xfrm>
          <a:custGeom>
            <a:avLst/>
            <a:gdLst>
              <a:gd name="T0" fmla="*/ 2437 w 4510"/>
              <a:gd name="T1" fmla="*/ 2684 h 4799"/>
              <a:gd name="T2" fmla="*/ 2437 w 4510"/>
              <a:gd name="T3" fmla="*/ 2684 h 4799"/>
              <a:gd name="T4" fmla="*/ 2239 w 4510"/>
              <a:gd name="T5" fmla="*/ 2879 h 4799"/>
              <a:gd name="T6" fmla="*/ 2041 w 4510"/>
              <a:gd name="T7" fmla="*/ 2687 h 4799"/>
              <a:gd name="T8" fmla="*/ 2239 w 4510"/>
              <a:gd name="T9" fmla="*/ 2492 h 4799"/>
              <a:gd name="T10" fmla="*/ 2437 w 4510"/>
              <a:gd name="T11" fmla="*/ 2684 h 4799"/>
              <a:gd name="T12" fmla="*/ 2437 w 4510"/>
              <a:gd name="T13" fmla="*/ 2684 h 4799"/>
              <a:gd name="T14" fmla="*/ 2857 w 4510"/>
              <a:gd name="T15" fmla="*/ 1272 h 4799"/>
              <a:gd name="T16" fmla="*/ 2857 w 4510"/>
              <a:gd name="T17" fmla="*/ 1272 h 4799"/>
              <a:gd name="T18" fmla="*/ 2573 w 4510"/>
              <a:gd name="T19" fmla="*/ 1777 h 4799"/>
              <a:gd name="T20" fmla="*/ 2364 w 4510"/>
              <a:gd name="T21" fmla="*/ 2164 h 4799"/>
              <a:gd name="T22" fmla="*/ 2364 w 4510"/>
              <a:gd name="T23" fmla="*/ 2267 h 4799"/>
              <a:gd name="T24" fmla="*/ 2086 w 4510"/>
              <a:gd name="T25" fmla="*/ 2267 h 4799"/>
              <a:gd name="T26" fmla="*/ 2086 w 4510"/>
              <a:gd name="T27" fmla="*/ 2126 h 4799"/>
              <a:gd name="T28" fmla="*/ 2301 w 4510"/>
              <a:gd name="T29" fmla="*/ 1685 h 4799"/>
              <a:gd name="T30" fmla="*/ 2411 w 4510"/>
              <a:gd name="T31" fmla="*/ 1582 h 4799"/>
              <a:gd name="T32" fmla="*/ 2561 w 4510"/>
              <a:gd name="T33" fmla="*/ 1289 h 4799"/>
              <a:gd name="T34" fmla="*/ 2239 w 4510"/>
              <a:gd name="T35" fmla="*/ 979 h 4799"/>
              <a:gd name="T36" fmla="*/ 1900 w 4510"/>
              <a:gd name="T37" fmla="*/ 1304 h 4799"/>
              <a:gd name="T38" fmla="*/ 1616 w 4510"/>
              <a:gd name="T39" fmla="*/ 1272 h 4799"/>
              <a:gd name="T40" fmla="*/ 2257 w 4510"/>
              <a:gd name="T41" fmla="*/ 725 h 4799"/>
              <a:gd name="T42" fmla="*/ 2857 w 4510"/>
              <a:gd name="T43" fmla="*/ 1272 h 4799"/>
              <a:gd name="T44" fmla="*/ 2857 w 4510"/>
              <a:gd name="T45" fmla="*/ 1272 h 4799"/>
              <a:gd name="T46" fmla="*/ 4381 w 4510"/>
              <a:gd name="T47" fmla="*/ 3220 h 4799"/>
              <a:gd name="T48" fmla="*/ 4381 w 4510"/>
              <a:gd name="T49" fmla="*/ 3220 h 4799"/>
              <a:gd name="T50" fmla="*/ 4186 w 4510"/>
              <a:gd name="T51" fmla="*/ 3414 h 4799"/>
              <a:gd name="T52" fmla="*/ 2253 w 4510"/>
              <a:gd name="T53" fmla="*/ 3414 h 4799"/>
              <a:gd name="T54" fmla="*/ 2207 w 4510"/>
              <a:gd name="T55" fmla="*/ 3433 h 4799"/>
              <a:gd name="T56" fmla="*/ 1063 w 4510"/>
              <a:gd name="T57" fmla="*/ 4578 h 4799"/>
              <a:gd name="T58" fmla="*/ 1063 w 4510"/>
              <a:gd name="T59" fmla="*/ 3479 h 4799"/>
              <a:gd name="T60" fmla="*/ 1044 w 4510"/>
              <a:gd name="T61" fmla="*/ 3433 h 4799"/>
              <a:gd name="T62" fmla="*/ 999 w 4510"/>
              <a:gd name="T63" fmla="*/ 3414 h 4799"/>
              <a:gd name="T64" fmla="*/ 323 w 4510"/>
              <a:gd name="T65" fmla="*/ 3414 h 4799"/>
              <a:gd name="T66" fmla="*/ 128 w 4510"/>
              <a:gd name="T67" fmla="*/ 3220 h 4799"/>
              <a:gd name="T68" fmla="*/ 128 w 4510"/>
              <a:gd name="T69" fmla="*/ 322 h 4799"/>
              <a:gd name="T70" fmla="*/ 323 w 4510"/>
              <a:gd name="T71" fmla="*/ 127 h 4799"/>
              <a:gd name="T72" fmla="*/ 4186 w 4510"/>
              <a:gd name="T73" fmla="*/ 127 h 4799"/>
              <a:gd name="T74" fmla="*/ 4381 w 4510"/>
              <a:gd name="T75" fmla="*/ 322 h 4799"/>
              <a:gd name="T76" fmla="*/ 4381 w 4510"/>
              <a:gd name="T77" fmla="*/ 3220 h 4799"/>
              <a:gd name="T78" fmla="*/ 4381 w 4510"/>
              <a:gd name="T79" fmla="*/ 3220 h 4799"/>
              <a:gd name="T80" fmla="*/ 4186 w 4510"/>
              <a:gd name="T81" fmla="*/ 0 h 4799"/>
              <a:gd name="T82" fmla="*/ 4186 w 4510"/>
              <a:gd name="T83" fmla="*/ 0 h 4799"/>
              <a:gd name="T84" fmla="*/ 323 w 4510"/>
              <a:gd name="T85" fmla="*/ 0 h 4799"/>
              <a:gd name="T86" fmla="*/ 0 w 4510"/>
              <a:gd name="T87" fmla="*/ 322 h 4799"/>
              <a:gd name="T88" fmla="*/ 0 w 4510"/>
              <a:gd name="T89" fmla="*/ 3220 h 4799"/>
              <a:gd name="T90" fmla="*/ 323 w 4510"/>
              <a:gd name="T91" fmla="*/ 3543 h 4799"/>
              <a:gd name="T92" fmla="*/ 934 w 4510"/>
              <a:gd name="T93" fmla="*/ 3543 h 4799"/>
              <a:gd name="T94" fmla="*/ 934 w 4510"/>
              <a:gd name="T95" fmla="*/ 4734 h 4799"/>
              <a:gd name="T96" fmla="*/ 974 w 4510"/>
              <a:gd name="T97" fmla="*/ 4794 h 4799"/>
              <a:gd name="T98" fmla="*/ 999 w 4510"/>
              <a:gd name="T99" fmla="*/ 4799 h 4799"/>
              <a:gd name="T100" fmla="*/ 1044 w 4510"/>
              <a:gd name="T101" fmla="*/ 4780 h 4799"/>
              <a:gd name="T102" fmla="*/ 2279 w 4510"/>
              <a:gd name="T103" fmla="*/ 3543 h 4799"/>
              <a:gd name="T104" fmla="*/ 4186 w 4510"/>
              <a:gd name="T105" fmla="*/ 3543 h 4799"/>
              <a:gd name="T106" fmla="*/ 4510 w 4510"/>
              <a:gd name="T107" fmla="*/ 3220 h 4799"/>
              <a:gd name="T108" fmla="*/ 4510 w 4510"/>
              <a:gd name="T109" fmla="*/ 322 h 4799"/>
              <a:gd name="T110" fmla="*/ 4186 w 4510"/>
              <a:gd name="T111" fmla="*/ 0 h 47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4510" h="4799">
                <a:moveTo>
                  <a:pt x="2437" y="2684"/>
                </a:moveTo>
                <a:lnTo>
                  <a:pt x="2437" y="2684"/>
                </a:lnTo>
                <a:cubicBezTo>
                  <a:pt x="2437" y="2787"/>
                  <a:pt x="2352" y="2879"/>
                  <a:pt x="2239" y="2879"/>
                </a:cubicBezTo>
                <a:cubicBezTo>
                  <a:pt x="2130" y="2879"/>
                  <a:pt x="2041" y="2790"/>
                  <a:pt x="2041" y="2687"/>
                </a:cubicBezTo>
                <a:cubicBezTo>
                  <a:pt x="2041" y="2581"/>
                  <a:pt x="2127" y="2492"/>
                  <a:pt x="2239" y="2492"/>
                </a:cubicBezTo>
                <a:cubicBezTo>
                  <a:pt x="2352" y="2492"/>
                  <a:pt x="2437" y="2578"/>
                  <a:pt x="2437" y="2684"/>
                </a:cubicBezTo>
                <a:lnTo>
                  <a:pt x="2437" y="2684"/>
                </a:lnTo>
                <a:close/>
                <a:moveTo>
                  <a:pt x="2857" y="1272"/>
                </a:moveTo>
                <a:lnTo>
                  <a:pt x="2857" y="1272"/>
                </a:lnTo>
                <a:cubicBezTo>
                  <a:pt x="2857" y="1523"/>
                  <a:pt x="2742" y="1635"/>
                  <a:pt x="2573" y="1777"/>
                </a:cubicBezTo>
                <a:cubicBezTo>
                  <a:pt x="2414" y="1913"/>
                  <a:pt x="2364" y="1969"/>
                  <a:pt x="2364" y="2164"/>
                </a:cubicBezTo>
                <a:lnTo>
                  <a:pt x="2364" y="2267"/>
                </a:lnTo>
                <a:lnTo>
                  <a:pt x="2086" y="2267"/>
                </a:lnTo>
                <a:lnTo>
                  <a:pt x="2086" y="2126"/>
                </a:lnTo>
                <a:cubicBezTo>
                  <a:pt x="2086" y="1919"/>
                  <a:pt x="2166" y="1809"/>
                  <a:pt x="2301" y="1685"/>
                </a:cubicBezTo>
                <a:lnTo>
                  <a:pt x="2411" y="1582"/>
                </a:lnTo>
                <a:cubicBezTo>
                  <a:pt x="2496" y="1508"/>
                  <a:pt x="2561" y="1425"/>
                  <a:pt x="2561" y="1289"/>
                </a:cubicBezTo>
                <a:cubicBezTo>
                  <a:pt x="2561" y="1100"/>
                  <a:pt x="2429" y="979"/>
                  <a:pt x="2239" y="979"/>
                </a:cubicBezTo>
                <a:cubicBezTo>
                  <a:pt x="2044" y="979"/>
                  <a:pt x="1917" y="1124"/>
                  <a:pt x="1900" y="1304"/>
                </a:cubicBezTo>
                <a:lnTo>
                  <a:pt x="1616" y="1272"/>
                </a:lnTo>
                <a:cubicBezTo>
                  <a:pt x="1666" y="932"/>
                  <a:pt x="1923" y="725"/>
                  <a:pt x="2257" y="725"/>
                </a:cubicBezTo>
                <a:cubicBezTo>
                  <a:pt x="2585" y="725"/>
                  <a:pt x="2857" y="917"/>
                  <a:pt x="2857" y="1272"/>
                </a:cubicBezTo>
                <a:lnTo>
                  <a:pt x="2857" y="1272"/>
                </a:lnTo>
                <a:close/>
                <a:moveTo>
                  <a:pt x="4381" y="3220"/>
                </a:moveTo>
                <a:lnTo>
                  <a:pt x="4381" y="3220"/>
                </a:lnTo>
                <a:cubicBezTo>
                  <a:pt x="4381" y="3327"/>
                  <a:pt x="4294" y="3414"/>
                  <a:pt x="4186" y="3414"/>
                </a:cubicBezTo>
                <a:lnTo>
                  <a:pt x="2253" y="3414"/>
                </a:lnTo>
                <a:cubicBezTo>
                  <a:pt x="2236" y="3414"/>
                  <a:pt x="2219" y="3421"/>
                  <a:pt x="2207" y="3433"/>
                </a:cubicBezTo>
                <a:lnTo>
                  <a:pt x="1063" y="4578"/>
                </a:lnTo>
                <a:lnTo>
                  <a:pt x="1063" y="3479"/>
                </a:lnTo>
                <a:cubicBezTo>
                  <a:pt x="1063" y="3462"/>
                  <a:pt x="1057" y="3445"/>
                  <a:pt x="1044" y="3433"/>
                </a:cubicBezTo>
                <a:cubicBezTo>
                  <a:pt x="1032" y="3421"/>
                  <a:pt x="1016" y="3414"/>
                  <a:pt x="999" y="3414"/>
                </a:cubicBezTo>
                <a:lnTo>
                  <a:pt x="323" y="3414"/>
                </a:lnTo>
                <a:cubicBezTo>
                  <a:pt x="216" y="3414"/>
                  <a:pt x="128" y="3327"/>
                  <a:pt x="128" y="3220"/>
                </a:cubicBezTo>
                <a:lnTo>
                  <a:pt x="128" y="322"/>
                </a:lnTo>
                <a:cubicBezTo>
                  <a:pt x="128" y="215"/>
                  <a:pt x="216" y="127"/>
                  <a:pt x="323" y="127"/>
                </a:cubicBezTo>
                <a:lnTo>
                  <a:pt x="4186" y="127"/>
                </a:lnTo>
                <a:cubicBezTo>
                  <a:pt x="4294" y="127"/>
                  <a:pt x="4381" y="215"/>
                  <a:pt x="4381" y="322"/>
                </a:cubicBezTo>
                <a:lnTo>
                  <a:pt x="4381" y="3220"/>
                </a:lnTo>
                <a:lnTo>
                  <a:pt x="4381" y="3220"/>
                </a:lnTo>
                <a:close/>
                <a:moveTo>
                  <a:pt x="4186" y="0"/>
                </a:moveTo>
                <a:lnTo>
                  <a:pt x="4186" y="0"/>
                </a:lnTo>
                <a:lnTo>
                  <a:pt x="323" y="0"/>
                </a:lnTo>
                <a:cubicBezTo>
                  <a:pt x="144" y="0"/>
                  <a:pt x="0" y="143"/>
                  <a:pt x="0" y="322"/>
                </a:cubicBezTo>
                <a:lnTo>
                  <a:pt x="0" y="3220"/>
                </a:lnTo>
                <a:cubicBezTo>
                  <a:pt x="0" y="3398"/>
                  <a:pt x="144" y="3543"/>
                  <a:pt x="323" y="3543"/>
                </a:cubicBezTo>
                <a:lnTo>
                  <a:pt x="934" y="3543"/>
                </a:lnTo>
                <a:lnTo>
                  <a:pt x="934" y="4734"/>
                </a:lnTo>
                <a:cubicBezTo>
                  <a:pt x="934" y="4760"/>
                  <a:pt x="950" y="4784"/>
                  <a:pt x="974" y="4794"/>
                </a:cubicBezTo>
                <a:cubicBezTo>
                  <a:pt x="982" y="4797"/>
                  <a:pt x="990" y="4799"/>
                  <a:pt x="999" y="4799"/>
                </a:cubicBezTo>
                <a:cubicBezTo>
                  <a:pt x="1015" y="4799"/>
                  <a:pt x="1032" y="4792"/>
                  <a:pt x="1044" y="4780"/>
                </a:cubicBezTo>
                <a:lnTo>
                  <a:pt x="2279" y="3543"/>
                </a:lnTo>
                <a:lnTo>
                  <a:pt x="4186" y="3543"/>
                </a:lnTo>
                <a:cubicBezTo>
                  <a:pt x="4365" y="3543"/>
                  <a:pt x="4510" y="3398"/>
                  <a:pt x="4510" y="3220"/>
                </a:cubicBezTo>
                <a:lnTo>
                  <a:pt x="4510" y="322"/>
                </a:lnTo>
                <a:cubicBezTo>
                  <a:pt x="4510" y="143"/>
                  <a:pt x="4365" y="0"/>
                  <a:pt x="4186" y="0"/>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9" name="Freeform 16"/>
          <p:cNvSpPr>
            <a:spLocks noChangeAspect="1" noEditPoints="1"/>
          </p:cNvSpPr>
          <p:nvPr/>
        </p:nvSpPr>
        <p:spPr bwMode="auto">
          <a:xfrm>
            <a:off x="1127231" y="2053483"/>
            <a:ext cx="1476296" cy="1600200"/>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 name="Rectangle 4" hidden="1"/>
          <p:cNvSpPr/>
          <p:nvPr/>
        </p:nvSpPr>
        <p:spPr>
          <a:xfrm>
            <a:off x="2522486" y="1431852"/>
            <a:ext cx="1335024" cy="987552"/>
          </a:xfrm>
          <a:prstGeom prst="rect">
            <a:avLst/>
          </a:prstGeom>
          <a:solidFill>
            <a:srgbClr val="FFFFFF"/>
          </a:solidFill>
          <a:ln w="38100" cap="flat" cmpd="sng" algn="ctr">
            <a:solidFill>
              <a:schemeClr val="bg1"/>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0" name="Freeform 5"/>
          <p:cNvSpPr>
            <a:spLocks noChangeAspect="1" noEditPoints="1"/>
          </p:cNvSpPr>
          <p:nvPr/>
        </p:nvSpPr>
        <p:spPr bwMode="auto">
          <a:xfrm>
            <a:off x="5690299" y="857250"/>
            <a:ext cx="1544891" cy="1197430"/>
          </a:xfrm>
          <a:custGeom>
            <a:avLst/>
            <a:gdLst>
              <a:gd name="T0" fmla="*/ 129 w 4799"/>
              <a:gd name="T1" fmla="*/ 3398 h 3708"/>
              <a:gd name="T2" fmla="*/ 4670 w 4799"/>
              <a:gd name="T3" fmla="*/ 3398 h 3708"/>
              <a:gd name="T4" fmla="*/ 0 w 4799"/>
              <a:gd name="T5" fmla="*/ 309 h 3708"/>
              <a:gd name="T6" fmla="*/ 4799 w 4799"/>
              <a:gd name="T7" fmla="*/ 309 h 3708"/>
              <a:gd name="T8" fmla="*/ 4170 w 4799"/>
              <a:gd name="T9" fmla="*/ 1649 h 3708"/>
              <a:gd name="T10" fmla="*/ 3879 w 4799"/>
              <a:gd name="T11" fmla="*/ 1801 h 3708"/>
              <a:gd name="T12" fmla="*/ 3780 w 4799"/>
              <a:gd name="T13" fmla="*/ 1991 h 3708"/>
              <a:gd name="T14" fmla="*/ 3427 w 4799"/>
              <a:gd name="T15" fmla="*/ 2014 h 3708"/>
              <a:gd name="T16" fmla="*/ 3281 w 4799"/>
              <a:gd name="T17" fmla="*/ 1800 h 3708"/>
              <a:gd name="T18" fmla="*/ 3005 w 4799"/>
              <a:gd name="T19" fmla="*/ 1727 h 3708"/>
              <a:gd name="T20" fmla="*/ 3057 w 4799"/>
              <a:gd name="T21" fmla="*/ 1476 h 3708"/>
              <a:gd name="T22" fmla="*/ 2905 w 4799"/>
              <a:gd name="T23" fmla="*/ 1218 h 3708"/>
              <a:gd name="T24" fmla="*/ 3142 w 4799"/>
              <a:gd name="T25" fmla="*/ 1065 h 3708"/>
              <a:gd name="T26" fmla="*/ 3199 w 4799"/>
              <a:gd name="T27" fmla="*/ 795 h 3708"/>
              <a:gd name="T28" fmla="*/ 3455 w 4799"/>
              <a:gd name="T29" fmla="*/ 860 h 3708"/>
              <a:gd name="T30" fmla="*/ 3850 w 4799"/>
              <a:gd name="T31" fmla="*/ 753 h 3708"/>
              <a:gd name="T32" fmla="*/ 4014 w 4799"/>
              <a:gd name="T33" fmla="*/ 1045 h 3708"/>
              <a:gd name="T34" fmla="*/ 4192 w 4799"/>
              <a:gd name="T35" fmla="*/ 1143 h 3708"/>
              <a:gd name="T36" fmla="*/ 4215 w 4799"/>
              <a:gd name="T37" fmla="*/ 1496 h 3708"/>
              <a:gd name="T38" fmla="*/ 4251 w 4799"/>
              <a:gd name="T39" fmla="*/ 1389 h 3708"/>
              <a:gd name="T40" fmla="*/ 4228 w 4799"/>
              <a:gd name="T41" fmla="*/ 948 h 3708"/>
              <a:gd name="T42" fmla="*/ 3954 w 4799"/>
              <a:gd name="T43" fmla="*/ 707 h 3708"/>
              <a:gd name="T44" fmla="*/ 3475 w 4799"/>
              <a:gd name="T45" fmla="*/ 742 h 3708"/>
              <a:gd name="T46" fmla="*/ 3089 w 4799"/>
              <a:gd name="T47" fmla="*/ 763 h 3708"/>
              <a:gd name="T48" fmla="*/ 2849 w 4799"/>
              <a:gd name="T49" fmla="*/ 1037 h 3708"/>
              <a:gd name="T50" fmla="*/ 2882 w 4799"/>
              <a:gd name="T51" fmla="*/ 1478 h 3708"/>
              <a:gd name="T52" fmla="*/ 3108 w 4799"/>
              <a:gd name="T53" fmla="*/ 1801 h 3708"/>
              <a:gd name="T54" fmla="*/ 3383 w 4799"/>
              <a:gd name="T55" fmla="*/ 2124 h 3708"/>
              <a:gd name="T56" fmla="*/ 3654 w 4799"/>
              <a:gd name="T57" fmla="*/ 1989 h 3708"/>
              <a:gd name="T58" fmla="*/ 4004 w 4799"/>
              <a:gd name="T59" fmla="*/ 1817 h 3708"/>
              <a:gd name="T60" fmla="*/ 4325 w 4799"/>
              <a:gd name="T61" fmla="*/ 1540 h 3708"/>
              <a:gd name="T62" fmla="*/ 3695 w 4799"/>
              <a:gd name="T63" fmla="*/ 1630 h 3708"/>
              <a:gd name="T64" fmla="*/ 3695 w 4799"/>
              <a:gd name="T65" fmla="*/ 1630 h 3708"/>
              <a:gd name="T66" fmla="*/ 3204 w 4799"/>
              <a:gd name="T67" fmla="*/ 1547 h 3708"/>
              <a:gd name="T68" fmla="*/ 3928 w 4799"/>
              <a:gd name="T69" fmla="*/ 1190 h 3708"/>
              <a:gd name="T70" fmla="*/ 2796 w 4799"/>
              <a:gd name="T71" fmla="*/ 2301 h 3708"/>
              <a:gd name="T72" fmla="*/ 2599 w 4799"/>
              <a:gd name="T73" fmla="*/ 2778 h 3708"/>
              <a:gd name="T74" fmla="*/ 2167 w 4799"/>
              <a:gd name="T75" fmla="*/ 2897 h 3708"/>
              <a:gd name="T76" fmla="*/ 1576 w 4799"/>
              <a:gd name="T77" fmla="*/ 3268 h 3708"/>
              <a:gd name="T78" fmla="*/ 1208 w 4799"/>
              <a:gd name="T79" fmla="*/ 2890 h 3708"/>
              <a:gd name="T80" fmla="*/ 792 w 4799"/>
              <a:gd name="T81" fmla="*/ 2811 h 3708"/>
              <a:gd name="T82" fmla="*/ 828 w 4799"/>
              <a:gd name="T83" fmla="*/ 2332 h 3708"/>
              <a:gd name="T84" fmla="*/ 608 w 4799"/>
              <a:gd name="T85" fmla="*/ 1953 h 3708"/>
              <a:gd name="T86" fmla="*/ 926 w 4799"/>
              <a:gd name="T87" fmla="*/ 1597 h 3708"/>
              <a:gd name="T88" fmla="*/ 1052 w 4799"/>
              <a:gd name="T89" fmla="*/ 1231 h 3708"/>
              <a:gd name="T90" fmla="*/ 1508 w 4799"/>
              <a:gd name="T91" fmla="*/ 1257 h 3708"/>
              <a:gd name="T92" fmla="*/ 1876 w 4799"/>
              <a:gd name="T93" fmla="*/ 1033 h 3708"/>
              <a:gd name="T94" fmla="*/ 2226 w 4799"/>
              <a:gd name="T95" fmla="*/ 1357 h 3708"/>
              <a:gd name="T96" fmla="*/ 2472 w 4799"/>
              <a:gd name="T97" fmla="*/ 1602 h 3708"/>
              <a:gd name="T98" fmla="*/ 2796 w 4799"/>
              <a:gd name="T99" fmla="*/ 1953 h 3708"/>
              <a:gd name="T100" fmla="*/ 2796 w 4799"/>
              <a:gd name="T101" fmla="*/ 1841 h 3708"/>
              <a:gd name="T102" fmla="*/ 2499 w 4799"/>
              <a:gd name="T103" fmla="*/ 1151 h 3708"/>
              <a:gd name="T104" fmla="*/ 1829 w 4799"/>
              <a:gd name="T105" fmla="*/ 874 h 3708"/>
              <a:gd name="T106" fmla="*/ 1131 w 4799"/>
              <a:gd name="T107" fmla="*/ 1151 h 3708"/>
              <a:gd name="T108" fmla="*/ 740 w 4799"/>
              <a:gd name="T109" fmla="*/ 1841 h 3708"/>
              <a:gd name="T110" fmla="*/ 734 w 4799"/>
              <a:gd name="T111" fmla="*/ 2413 h 3708"/>
              <a:gd name="T112" fmla="*/ 1131 w 4799"/>
              <a:gd name="T113" fmla="*/ 3103 h 3708"/>
              <a:gd name="T114" fmla="*/ 1829 w 4799"/>
              <a:gd name="T115" fmla="*/ 3380 h 3708"/>
              <a:gd name="T116" fmla="*/ 2499 w 4799"/>
              <a:gd name="T117" fmla="*/ 3103 h 3708"/>
              <a:gd name="T118" fmla="*/ 2796 w 4799"/>
              <a:gd name="T119" fmla="*/ 2413 h 3708"/>
              <a:gd name="T120" fmla="*/ 1702 w 4799"/>
              <a:gd name="T121" fmla="*/ 2660 h 3708"/>
              <a:gd name="T122" fmla="*/ 1702 w 4799"/>
              <a:gd name="T123" fmla="*/ 2660 h 3708"/>
              <a:gd name="T124" fmla="*/ 1702 w 4799"/>
              <a:gd name="T125" fmla="*/ 2772 h 37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4799" h="3708">
                <a:moveTo>
                  <a:pt x="4670" y="3398"/>
                </a:moveTo>
                <a:lnTo>
                  <a:pt x="4670" y="3398"/>
                </a:lnTo>
                <a:cubicBezTo>
                  <a:pt x="4670" y="3497"/>
                  <a:pt x="4589" y="3578"/>
                  <a:pt x="4490" y="3578"/>
                </a:cubicBezTo>
                <a:lnTo>
                  <a:pt x="309" y="3578"/>
                </a:lnTo>
                <a:cubicBezTo>
                  <a:pt x="210" y="3578"/>
                  <a:pt x="129" y="3497"/>
                  <a:pt x="129" y="3398"/>
                </a:cubicBezTo>
                <a:lnTo>
                  <a:pt x="129" y="309"/>
                </a:lnTo>
                <a:cubicBezTo>
                  <a:pt x="129" y="210"/>
                  <a:pt x="210" y="130"/>
                  <a:pt x="309" y="130"/>
                </a:cubicBezTo>
                <a:lnTo>
                  <a:pt x="4490" y="130"/>
                </a:lnTo>
                <a:cubicBezTo>
                  <a:pt x="4589" y="130"/>
                  <a:pt x="4670" y="210"/>
                  <a:pt x="4670" y="309"/>
                </a:cubicBezTo>
                <a:lnTo>
                  <a:pt x="4670" y="3398"/>
                </a:lnTo>
                <a:lnTo>
                  <a:pt x="4670" y="3398"/>
                </a:lnTo>
                <a:close/>
                <a:moveTo>
                  <a:pt x="4490" y="0"/>
                </a:moveTo>
                <a:lnTo>
                  <a:pt x="4490" y="0"/>
                </a:lnTo>
                <a:lnTo>
                  <a:pt x="309" y="0"/>
                </a:lnTo>
                <a:cubicBezTo>
                  <a:pt x="138" y="0"/>
                  <a:pt x="0" y="139"/>
                  <a:pt x="0" y="309"/>
                </a:cubicBezTo>
                <a:lnTo>
                  <a:pt x="0" y="3398"/>
                </a:lnTo>
                <a:cubicBezTo>
                  <a:pt x="0" y="3569"/>
                  <a:pt x="138" y="3708"/>
                  <a:pt x="309" y="3708"/>
                </a:cubicBezTo>
                <a:lnTo>
                  <a:pt x="4490" y="3708"/>
                </a:lnTo>
                <a:cubicBezTo>
                  <a:pt x="4661" y="3708"/>
                  <a:pt x="4799" y="3569"/>
                  <a:pt x="4799" y="3398"/>
                </a:cubicBezTo>
                <a:lnTo>
                  <a:pt x="4799" y="309"/>
                </a:lnTo>
                <a:cubicBezTo>
                  <a:pt x="4799" y="139"/>
                  <a:pt x="4661" y="0"/>
                  <a:pt x="4490" y="0"/>
                </a:cubicBezTo>
                <a:lnTo>
                  <a:pt x="4490" y="0"/>
                </a:lnTo>
                <a:close/>
                <a:moveTo>
                  <a:pt x="4219" y="1504"/>
                </a:moveTo>
                <a:lnTo>
                  <a:pt x="4219" y="1504"/>
                </a:lnTo>
                <a:lnTo>
                  <a:pt x="4170" y="1649"/>
                </a:lnTo>
                <a:cubicBezTo>
                  <a:pt x="4170" y="1649"/>
                  <a:pt x="4162" y="1652"/>
                  <a:pt x="4162" y="1652"/>
                </a:cubicBezTo>
                <a:lnTo>
                  <a:pt x="4067" y="1620"/>
                </a:lnTo>
                <a:cubicBezTo>
                  <a:pt x="4042" y="1612"/>
                  <a:pt x="4015" y="1621"/>
                  <a:pt x="4001" y="1643"/>
                </a:cubicBezTo>
                <a:cubicBezTo>
                  <a:pt x="3973" y="1688"/>
                  <a:pt x="3939" y="1727"/>
                  <a:pt x="3899" y="1761"/>
                </a:cubicBezTo>
                <a:cubicBezTo>
                  <a:pt x="3887" y="1771"/>
                  <a:pt x="3880" y="1786"/>
                  <a:pt x="3879" y="1801"/>
                </a:cubicBezTo>
                <a:cubicBezTo>
                  <a:pt x="3878" y="1811"/>
                  <a:pt x="3881" y="1821"/>
                  <a:pt x="3885" y="1830"/>
                </a:cubicBezTo>
                <a:lnTo>
                  <a:pt x="3928" y="1918"/>
                </a:lnTo>
                <a:cubicBezTo>
                  <a:pt x="3930" y="1921"/>
                  <a:pt x="3929" y="1925"/>
                  <a:pt x="3926" y="1926"/>
                </a:cubicBezTo>
                <a:lnTo>
                  <a:pt x="3788" y="1994"/>
                </a:lnTo>
                <a:cubicBezTo>
                  <a:pt x="3785" y="1995"/>
                  <a:pt x="3781" y="1994"/>
                  <a:pt x="3780" y="1991"/>
                </a:cubicBezTo>
                <a:lnTo>
                  <a:pt x="3736" y="1902"/>
                </a:lnTo>
                <a:cubicBezTo>
                  <a:pt x="3725" y="1879"/>
                  <a:pt x="3698" y="1867"/>
                  <a:pt x="3673" y="1872"/>
                </a:cubicBezTo>
                <a:cubicBezTo>
                  <a:pt x="3622" y="1883"/>
                  <a:pt x="3570" y="1887"/>
                  <a:pt x="3518" y="1882"/>
                </a:cubicBezTo>
                <a:cubicBezTo>
                  <a:pt x="3492" y="1880"/>
                  <a:pt x="3468" y="1895"/>
                  <a:pt x="3459" y="1919"/>
                </a:cubicBezTo>
                <a:lnTo>
                  <a:pt x="3427" y="2014"/>
                </a:lnTo>
                <a:cubicBezTo>
                  <a:pt x="3426" y="2017"/>
                  <a:pt x="3422" y="2018"/>
                  <a:pt x="3419" y="2018"/>
                </a:cubicBezTo>
                <a:lnTo>
                  <a:pt x="3274" y="1968"/>
                </a:lnTo>
                <a:cubicBezTo>
                  <a:pt x="3271" y="1967"/>
                  <a:pt x="3269" y="1963"/>
                  <a:pt x="3270" y="1960"/>
                </a:cubicBezTo>
                <a:lnTo>
                  <a:pt x="3303" y="1865"/>
                </a:lnTo>
                <a:cubicBezTo>
                  <a:pt x="3311" y="1840"/>
                  <a:pt x="3302" y="1813"/>
                  <a:pt x="3281" y="1800"/>
                </a:cubicBezTo>
                <a:cubicBezTo>
                  <a:pt x="3237" y="1771"/>
                  <a:pt x="3198" y="1737"/>
                  <a:pt x="3165" y="1697"/>
                </a:cubicBezTo>
                <a:cubicBezTo>
                  <a:pt x="3160" y="1691"/>
                  <a:pt x="3154" y="1686"/>
                  <a:pt x="3147" y="1682"/>
                </a:cubicBezTo>
                <a:cubicBezTo>
                  <a:pt x="3139" y="1678"/>
                  <a:pt x="3130" y="1676"/>
                  <a:pt x="3122" y="1676"/>
                </a:cubicBezTo>
                <a:cubicBezTo>
                  <a:pt x="3113" y="1676"/>
                  <a:pt x="3105" y="1678"/>
                  <a:pt x="3097" y="1682"/>
                </a:cubicBezTo>
                <a:lnTo>
                  <a:pt x="3005" y="1727"/>
                </a:lnTo>
                <a:cubicBezTo>
                  <a:pt x="3002" y="1728"/>
                  <a:pt x="2998" y="1727"/>
                  <a:pt x="2997" y="1724"/>
                </a:cubicBezTo>
                <a:lnTo>
                  <a:pt x="2929" y="1587"/>
                </a:lnTo>
                <a:cubicBezTo>
                  <a:pt x="2928" y="1584"/>
                  <a:pt x="2929" y="1580"/>
                  <a:pt x="2932" y="1579"/>
                </a:cubicBezTo>
                <a:lnTo>
                  <a:pt x="3026" y="1532"/>
                </a:lnTo>
                <a:cubicBezTo>
                  <a:pt x="3047" y="1522"/>
                  <a:pt x="3059" y="1499"/>
                  <a:pt x="3057" y="1476"/>
                </a:cubicBezTo>
                <a:cubicBezTo>
                  <a:pt x="3057" y="1474"/>
                  <a:pt x="3057" y="1472"/>
                  <a:pt x="3056" y="1470"/>
                </a:cubicBezTo>
                <a:cubicBezTo>
                  <a:pt x="3046" y="1420"/>
                  <a:pt x="3043" y="1369"/>
                  <a:pt x="3048" y="1319"/>
                </a:cubicBezTo>
                <a:cubicBezTo>
                  <a:pt x="3050" y="1293"/>
                  <a:pt x="3031" y="1268"/>
                  <a:pt x="3007" y="1259"/>
                </a:cubicBezTo>
                <a:lnTo>
                  <a:pt x="2909" y="1226"/>
                </a:lnTo>
                <a:cubicBezTo>
                  <a:pt x="2906" y="1225"/>
                  <a:pt x="2904" y="1221"/>
                  <a:pt x="2905" y="1218"/>
                </a:cubicBezTo>
                <a:lnTo>
                  <a:pt x="2955" y="1073"/>
                </a:lnTo>
                <a:cubicBezTo>
                  <a:pt x="2956" y="1070"/>
                  <a:pt x="2959" y="1068"/>
                  <a:pt x="2963" y="1069"/>
                </a:cubicBezTo>
                <a:lnTo>
                  <a:pt x="3069" y="1105"/>
                </a:lnTo>
                <a:cubicBezTo>
                  <a:pt x="3098" y="1116"/>
                  <a:pt x="3131" y="1100"/>
                  <a:pt x="3140" y="1070"/>
                </a:cubicBezTo>
                <a:cubicBezTo>
                  <a:pt x="3141" y="1069"/>
                  <a:pt x="3142" y="1067"/>
                  <a:pt x="3142" y="1065"/>
                </a:cubicBezTo>
                <a:cubicBezTo>
                  <a:pt x="3167" y="1030"/>
                  <a:pt x="3197" y="998"/>
                  <a:pt x="3229" y="970"/>
                </a:cubicBezTo>
                <a:cubicBezTo>
                  <a:pt x="3235" y="965"/>
                  <a:pt x="3241" y="959"/>
                  <a:pt x="3244" y="952"/>
                </a:cubicBezTo>
                <a:cubicBezTo>
                  <a:pt x="3252" y="936"/>
                  <a:pt x="3251" y="916"/>
                  <a:pt x="3243" y="900"/>
                </a:cubicBezTo>
                <a:lnTo>
                  <a:pt x="3196" y="804"/>
                </a:lnTo>
                <a:cubicBezTo>
                  <a:pt x="3194" y="801"/>
                  <a:pt x="3196" y="797"/>
                  <a:pt x="3199" y="795"/>
                </a:cubicBezTo>
                <a:lnTo>
                  <a:pt x="3336" y="728"/>
                </a:lnTo>
                <a:cubicBezTo>
                  <a:pt x="3339" y="727"/>
                  <a:pt x="3343" y="728"/>
                  <a:pt x="3344" y="731"/>
                </a:cubicBezTo>
                <a:lnTo>
                  <a:pt x="3392" y="828"/>
                </a:lnTo>
                <a:cubicBezTo>
                  <a:pt x="3394" y="831"/>
                  <a:pt x="3396" y="834"/>
                  <a:pt x="3397" y="836"/>
                </a:cubicBezTo>
                <a:cubicBezTo>
                  <a:pt x="3410" y="855"/>
                  <a:pt x="3433" y="864"/>
                  <a:pt x="3455" y="860"/>
                </a:cubicBezTo>
                <a:cubicBezTo>
                  <a:pt x="3504" y="849"/>
                  <a:pt x="3554" y="846"/>
                  <a:pt x="3604" y="850"/>
                </a:cubicBezTo>
                <a:cubicBezTo>
                  <a:pt x="3630" y="852"/>
                  <a:pt x="3654" y="835"/>
                  <a:pt x="3662" y="810"/>
                </a:cubicBezTo>
                <a:lnTo>
                  <a:pt x="3697" y="708"/>
                </a:lnTo>
                <a:cubicBezTo>
                  <a:pt x="3698" y="705"/>
                  <a:pt x="3702" y="703"/>
                  <a:pt x="3705" y="704"/>
                </a:cubicBezTo>
                <a:lnTo>
                  <a:pt x="3850" y="753"/>
                </a:lnTo>
                <a:cubicBezTo>
                  <a:pt x="3850" y="753"/>
                  <a:pt x="3854" y="761"/>
                  <a:pt x="3854" y="761"/>
                </a:cubicBezTo>
                <a:lnTo>
                  <a:pt x="3818" y="863"/>
                </a:lnTo>
                <a:cubicBezTo>
                  <a:pt x="3810" y="888"/>
                  <a:pt x="3819" y="915"/>
                  <a:pt x="3841" y="929"/>
                </a:cubicBezTo>
                <a:cubicBezTo>
                  <a:pt x="3884" y="956"/>
                  <a:pt x="3922" y="989"/>
                  <a:pt x="3953" y="1024"/>
                </a:cubicBezTo>
                <a:cubicBezTo>
                  <a:pt x="3966" y="1043"/>
                  <a:pt x="3991" y="1051"/>
                  <a:pt x="4014" y="1045"/>
                </a:cubicBezTo>
                <a:cubicBezTo>
                  <a:pt x="4017" y="1044"/>
                  <a:pt x="4021" y="1043"/>
                  <a:pt x="4024" y="1041"/>
                </a:cubicBezTo>
                <a:lnTo>
                  <a:pt x="4119" y="995"/>
                </a:lnTo>
                <a:cubicBezTo>
                  <a:pt x="4122" y="993"/>
                  <a:pt x="4126" y="995"/>
                  <a:pt x="4128" y="997"/>
                </a:cubicBezTo>
                <a:lnTo>
                  <a:pt x="4195" y="1135"/>
                </a:lnTo>
                <a:cubicBezTo>
                  <a:pt x="4197" y="1138"/>
                  <a:pt x="4195" y="1142"/>
                  <a:pt x="4192" y="1143"/>
                </a:cubicBezTo>
                <a:lnTo>
                  <a:pt x="4098" y="1189"/>
                </a:lnTo>
                <a:cubicBezTo>
                  <a:pt x="4075" y="1201"/>
                  <a:pt x="4063" y="1227"/>
                  <a:pt x="4069" y="1252"/>
                </a:cubicBezTo>
                <a:cubicBezTo>
                  <a:pt x="4080" y="1302"/>
                  <a:pt x="4084" y="1354"/>
                  <a:pt x="4080" y="1406"/>
                </a:cubicBezTo>
                <a:cubicBezTo>
                  <a:pt x="4078" y="1431"/>
                  <a:pt x="4094" y="1455"/>
                  <a:pt x="4118" y="1463"/>
                </a:cubicBezTo>
                <a:lnTo>
                  <a:pt x="4215" y="1496"/>
                </a:lnTo>
                <a:lnTo>
                  <a:pt x="4233" y="1443"/>
                </a:lnTo>
                <a:lnTo>
                  <a:pt x="4219" y="1504"/>
                </a:lnTo>
                <a:lnTo>
                  <a:pt x="4219" y="1504"/>
                </a:lnTo>
                <a:close/>
                <a:moveTo>
                  <a:pt x="4251" y="1389"/>
                </a:moveTo>
                <a:lnTo>
                  <a:pt x="4251" y="1389"/>
                </a:lnTo>
                <a:lnTo>
                  <a:pt x="4194" y="1370"/>
                </a:lnTo>
                <a:cubicBezTo>
                  <a:pt x="4194" y="1337"/>
                  <a:pt x="4192" y="1304"/>
                  <a:pt x="4187" y="1271"/>
                </a:cubicBezTo>
                <a:lnTo>
                  <a:pt x="4242" y="1244"/>
                </a:lnTo>
                <a:cubicBezTo>
                  <a:pt x="4300" y="1215"/>
                  <a:pt x="4325" y="1144"/>
                  <a:pt x="4296" y="1085"/>
                </a:cubicBezTo>
                <a:lnTo>
                  <a:pt x="4228" y="948"/>
                </a:lnTo>
                <a:cubicBezTo>
                  <a:pt x="4199" y="889"/>
                  <a:pt x="4128" y="865"/>
                  <a:pt x="4070" y="894"/>
                </a:cubicBezTo>
                <a:lnTo>
                  <a:pt x="4011" y="923"/>
                </a:lnTo>
                <a:cubicBezTo>
                  <a:pt x="3989" y="900"/>
                  <a:pt x="3964" y="879"/>
                  <a:pt x="3938" y="859"/>
                </a:cubicBezTo>
                <a:lnTo>
                  <a:pt x="3960" y="797"/>
                </a:lnTo>
                <a:cubicBezTo>
                  <a:pt x="3970" y="768"/>
                  <a:pt x="3968" y="735"/>
                  <a:pt x="3954" y="707"/>
                </a:cubicBezTo>
                <a:cubicBezTo>
                  <a:pt x="3940" y="679"/>
                  <a:pt x="3916" y="657"/>
                  <a:pt x="3886" y="647"/>
                </a:cubicBezTo>
                <a:lnTo>
                  <a:pt x="3741" y="598"/>
                </a:lnTo>
                <a:cubicBezTo>
                  <a:pt x="3679" y="577"/>
                  <a:pt x="3612" y="610"/>
                  <a:pt x="3591" y="672"/>
                </a:cubicBezTo>
                <a:lnTo>
                  <a:pt x="3569" y="736"/>
                </a:lnTo>
                <a:cubicBezTo>
                  <a:pt x="3537" y="735"/>
                  <a:pt x="3506" y="738"/>
                  <a:pt x="3475" y="742"/>
                </a:cubicBezTo>
                <a:lnTo>
                  <a:pt x="3445" y="681"/>
                </a:lnTo>
                <a:cubicBezTo>
                  <a:pt x="3431" y="653"/>
                  <a:pt x="3407" y="632"/>
                  <a:pt x="3377" y="621"/>
                </a:cubicBezTo>
                <a:cubicBezTo>
                  <a:pt x="3347" y="611"/>
                  <a:pt x="3315" y="613"/>
                  <a:pt x="3287" y="627"/>
                </a:cubicBezTo>
                <a:lnTo>
                  <a:pt x="3149" y="695"/>
                </a:lnTo>
                <a:cubicBezTo>
                  <a:pt x="3121" y="709"/>
                  <a:pt x="3100" y="733"/>
                  <a:pt x="3089" y="763"/>
                </a:cubicBezTo>
                <a:cubicBezTo>
                  <a:pt x="3079" y="793"/>
                  <a:pt x="3081" y="825"/>
                  <a:pt x="3095" y="853"/>
                </a:cubicBezTo>
                <a:lnTo>
                  <a:pt x="3125" y="914"/>
                </a:lnTo>
                <a:cubicBezTo>
                  <a:pt x="3102" y="936"/>
                  <a:pt x="3081" y="959"/>
                  <a:pt x="3062" y="985"/>
                </a:cubicBezTo>
                <a:lnTo>
                  <a:pt x="2999" y="963"/>
                </a:lnTo>
                <a:cubicBezTo>
                  <a:pt x="2937" y="942"/>
                  <a:pt x="2870" y="975"/>
                  <a:pt x="2849" y="1037"/>
                </a:cubicBezTo>
                <a:lnTo>
                  <a:pt x="2799" y="1182"/>
                </a:lnTo>
                <a:cubicBezTo>
                  <a:pt x="2778" y="1244"/>
                  <a:pt x="2811" y="1311"/>
                  <a:pt x="2873" y="1332"/>
                </a:cubicBezTo>
                <a:lnTo>
                  <a:pt x="2934" y="1353"/>
                </a:lnTo>
                <a:cubicBezTo>
                  <a:pt x="2933" y="1386"/>
                  <a:pt x="2935" y="1419"/>
                  <a:pt x="2939" y="1450"/>
                </a:cubicBezTo>
                <a:lnTo>
                  <a:pt x="2882" y="1478"/>
                </a:lnTo>
                <a:cubicBezTo>
                  <a:pt x="2824" y="1507"/>
                  <a:pt x="2800" y="1578"/>
                  <a:pt x="2828" y="1636"/>
                </a:cubicBezTo>
                <a:lnTo>
                  <a:pt x="2896" y="1774"/>
                </a:lnTo>
                <a:cubicBezTo>
                  <a:pt x="2910" y="1802"/>
                  <a:pt x="2934" y="1823"/>
                  <a:pt x="2964" y="1834"/>
                </a:cubicBezTo>
                <a:cubicBezTo>
                  <a:pt x="2994" y="1844"/>
                  <a:pt x="3026" y="1842"/>
                  <a:pt x="3055" y="1828"/>
                </a:cubicBezTo>
                <a:lnTo>
                  <a:pt x="3108" y="1801"/>
                </a:lnTo>
                <a:cubicBezTo>
                  <a:pt x="3131" y="1826"/>
                  <a:pt x="3156" y="1848"/>
                  <a:pt x="3183" y="1868"/>
                </a:cubicBezTo>
                <a:lnTo>
                  <a:pt x="3164" y="1924"/>
                </a:lnTo>
                <a:cubicBezTo>
                  <a:pt x="3154" y="1954"/>
                  <a:pt x="3156" y="1986"/>
                  <a:pt x="3170" y="2015"/>
                </a:cubicBezTo>
                <a:cubicBezTo>
                  <a:pt x="3184" y="2043"/>
                  <a:pt x="3208" y="2064"/>
                  <a:pt x="3238" y="2074"/>
                </a:cubicBezTo>
                <a:lnTo>
                  <a:pt x="3383" y="2124"/>
                </a:lnTo>
                <a:cubicBezTo>
                  <a:pt x="3396" y="2128"/>
                  <a:pt x="3409" y="2130"/>
                  <a:pt x="3421" y="2130"/>
                </a:cubicBezTo>
                <a:cubicBezTo>
                  <a:pt x="3439" y="2130"/>
                  <a:pt x="3457" y="2126"/>
                  <a:pt x="3474" y="2118"/>
                </a:cubicBezTo>
                <a:cubicBezTo>
                  <a:pt x="3502" y="2104"/>
                  <a:pt x="3523" y="2080"/>
                  <a:pt x="3533" y="2050"/>
                </a:cubicBezTo>
                <a:lnTo>
                  <a:pt x="3552" y="1996"/>
                </a:lnTo>
                <a:cubicBezTo>
                  <a:pt x="3586" y="1996"/>
                  <a:pt x="3620" y="1994"/>
                  <a:pt x="3654" y="1989"/>
                </a:cubicBezTo>
                <a:lnTo>
                  <a:pt x="3679" y="2041"/>
                </a:lnTo>
                <a:cubicBezTo>
                  <a:pt x="3708" y="2099"/>
                  <a:pt x="3779" y="2123"/>
                  <a:pt x="3838" y="2094"/>
                </a:cubicBezTo>
                <a:lnTo>
                  <a:pt x="3975" y="2027"/>
                </a:lnTo>
                <a:cubicBezTo>
                  <a:pt x="4034" y="1998"/>
                  <a:pt x="4058" y="1927"/>
                  <a:pt x="4029" y="1868"/>
                </a:cubicBezTo>
                <a:lnTo>
                  <a:pt x="4004" y="1817"/>
                </a:lnTo>
                <a:cubicBezTo>
                  <a:pt x="4028" y="1793"/>
                  <a:pt x="4051" y="1767"/>
                  <a:pt x="4071" y="1740"/>
                </a:cubicBezTo>
                <a:lnTo>
                  <a:pt x="4126" y="1759"/>
                </a:lnTo>
                <a:cubicBezTo>
                  <a:pt x="4155" y="1769"/>
                  <a:pt x="4187" y="1767"/>
                  <a:pt x="4216" y="1753"/>
                </a:cubicBezTo>
                <a:cubicBezTo>
                  <a:pt x="4244" y="1739"/>
                  <a:pt x="4266" y="1715"/>
                  <a:pt x="4276" y="1685"/>
                </a:cubicBezTo>
                <a:lnTo>
                  <a:pt x="4325" y="1540"/>
                </a:lnTo>
                <a:cubicBezTo>
                  <a:pt x="4335" y="1510"/>
                  <a:pt x="4333" y="1478"/>
                  <a:pt x="4319" y="1449"/>
                </a:cubicBezTo>
                <a:cubicBezTo>
                  <a:pt x="4305" y="1421"/>
                  <a:pt x="4281" y="1400"/>
                  <a:pt x="4251" y="1389"/>
                </a:cubicBezTo>
                <a:lnTo>
                  <a:pt x="4251" y="1389"/>
                </a:lnTo>
                <a:close/>
                <a:moveTo>
                  <a:pt x="3695" y="1630"/>
                </a:moveTo>
                <a:lnTo>
                  <a:pt x="3695" y="1630"/>
                </a:lnTo>
                <a:cubicBezTo>
                  <a:pt x="3625" y="1665"/>
                  <a:pt x="3546" y="1670"/>
                  <a:pt x="3472" y="1644"/>
                </a:cubicBezTo>
                <a:cubicBezTo>
                  <a:pt x="3398" y="1619"/>
                  <a:pt x="3339" y="1567"/>
                  <a:pt x="3304" y="1497"/>
                </a:cubicBezTo>
                <a:cubicBezTo>
                  <a:pt x="3234" y="1353"/>
                  <a:pt x="3293" y="1178"/>
                  <a:pt x="3437" y="1107"/>
                </a:cubicBezTo>
                <a:cubicBezTo>
                  <a:pt x="3582" y="1036"/>
                  <a:pt x="3757" y="1096"/>
                  <a:pt x="3828" y="1240"/>
                </a:cubicBezTo>
                <a:cubicBezTo>
                  <a:pt x="3898" y="1384"/>
                  <a:pt x="3839" y="1559"/>
                  <a:pt x="3695" y="1630"/>
                </a:cubicBezTo>
                <a:lnTo>
                  <a:pt x="3695" y="1630"/>
                </a:lnTo>
                <a:close/>
                <a:moveTo>
                  <a:pt x="3696" y="986"/>
                </a:moveTo>
                <a:lnTo>
                  <a:pt x="3696" y="986"/>
                </a:lnTo>
                <a:cubicBezTo>
                  <a:pt x="3594" y="952"/>
                  <a:pt x="3485" y="959"/>
                  <a:pt x="3388" y="1006"/>
                </a:cubicBezTo>
                <a:cubicBezTo>
                  <a:pt x="3188" y="1105"/>
                  <a:pt x="3106" y="1347"/>
                  <a:pt x="3204" y="1547"/>
                </a:cubicBezTo>
                <a:cubicBezTo>
                  <a:pt x="3251" y="1643"/>
                  <a:pt x="3334" y="1716"/>
                  <a:pt x="3436" y="1751"/>
                </a:cubicBezTo>
                <a:cubicBezTo>
                  <a:pt x="3479" y="1765"/>
                  <a:pt x="3523" y="1772"/>
                  <a:pt x="3566" y="1772"/>
                </a:cubicBezTo>
                <a:cubicBezTo>
                  <a:pt x="3627" y="1772"/>
                  <a:pt x="3688" y="1758"/>
                  <a:pt x="3744" y="1731"/>
                </a:cubicBezTo>
                <a:cubicBezTo>
                  <a:pt x="3841" y="1683"/>
                  <a:pt x="3913" y="1601"/>
                  <a:pt x="3948" y="1499"/>
                </a:cubicBezTo>
                <a:cubicBezTo>
                  <a:pt x="3983" y="1397"/>
                  <a:pt x="3976" y="1287"/>
                  <a:pt x="3928" y="1190"/>
                </a:cubicBezTo>
                <a:cubicBezTo>
                  <a:pt x="3881" y="1094"/>
                  <a:pt x="3798" y="1021"/>
                  <a:pt x="3696" y="986"/>
                </a:cubicBezTo>
                <a:lnTo>
                  <a:pt x="3696" y="986"/>
                </a:lnTo>
                <a:close/>
                <a:moveTo>
                  <a:pt x="2843" y="2254"/>
                </a:moveTo>
                <a:lnTo>
                  <a:pt x="2843" y="2254"/>
                </a:lnTo>
                <a:cubicBezTo>
                  <a:pt x="2843" y="2279"/>
                  <a:pt x="2822" y="2301"/>
                  <a:pt x="2796" y="2301"/>
                </a:cubicBezTo>
                <a:lnTo>
                  <a:pt x="2625" y="2300"/>
                </a:lnTo>
                <a:cubicBezTo>
                  <a:pt x="2598" y="2300"/>
                  <a:pt x="2576" y="2318"/>
                  <a:pt x="2569" y="2344"/>
                </a:cubicBezTo>
                <a:cubicBezTo>
                  <a:pt x="2549" y="2430"/>
                  <a:pt x="2515" y="2513"/>
                  <a:pt x="2470" y="2590"/>
                </a:cubicBezTo>
                <a:cubicBezTo>
                  <a:pt x="2457" y="2612"/>
                  <a:pt x="2460" y="2640"/>
                  <a:pt x="2478" y="2658"/>
                </a:cubicBezTo>
                <a:lnTo>
                  <a:pt x="2599" y="2778"/>
                </a:lnTo>
                <a:cubicBezTo>
                  <a:pt x="2617" y="2796"/>
                  <a:pt x="2617" y="2826"/>
                  <a:pt x="2599" y="2844"/>
                </a:cubicBezTo>
                <a:lnTo>
                  <a:pt x="2420" y="3023"/>
                </a:lnTo>
                <a:cubicBezTo>
                  <a:pt x="2402" y="3041"/>
                  <a:pt x="2371" y="3041"/>
                  <a:pt x="2353" y="3023"/>
                </a:cubicBezTo>
                <a:lnTo>
                  <a:pt x="2236" y="2906"/>
                </a:lnTo>
                <a:cubicBezTo>
                  <a:pt x="2218" y="2887"/>
                  <a:pt x="2189" y="2884"/>
                  <a:pt x="2167" y="2897"/>
                </a:cubicBezTo>
                <a:cubicBezTo>
                  <a:pt x="2090" y="2945"/>
                  <a:pt x="2006" y="2980"/>
                  <a:pt x="1918" y="3002"/>
                </a:cubicBezTo>
                <a:cubicBezTo>
                  <a:pt x="1893" y="3008"/>
                  <a:pt x="1875" y="3032"/>
                  <a:pt x="1876" y="3058"/>
                </a:cubicBezTo>
                <a:lnTo>
                  <a:pt x="1876" y="3221"/>
                </a:lnTo>
                <a:cubicBezTo>
                  <a:pt x="1876" y="3247"/>
                  <a:pt x="1855" y="3268"/>
                  <a:pt x="1829" y="3268"/>
                </a:cubicBezTo>
                <a:lnTo>
                  <a:pt x="1576" y="3268"/>
                </a:lnTo>
                <a:cubicBezTo>
                  <a:pt x="1550" y="3268"/>
                  <a:pt x="1529" y="3247"/>
                  <a:pt x="1529" y="3221"/>
                </a:cubicBezTo>
                <a:lnTo>
                  <a:pt x="1529" y="3057"/>
                </a:lnTo>
                <a:cubicBezTo>
                  <a:pt x="1529" y="3031"/>
                  <a:pt x="1510" y="3008"/>
                  <a:pt x="1485" y="3002"/>
                </a:cubicBezTo>
                <a:cubicBezTo>
                  <a:pt x="1397" y="2981"/>
                  <a:pt x="1314" y="2946"/>
                  <a:pt x="1237" y="2899"/>
                </a:cubicBezTo>
                <a:cubicBezTo>
                  <a:pt x="1228" y="2893"/>
                  <a:pt x="1218" y="2890"/>
                  <a:pt x="1208" y="2890"/>
                </a:cubicBezTo>
                <a:cubicBezTo>
                  <a:pt x="1193" y="2890"/>
                  <a:pt x="1179" y="2896"/>
                  <a:pt x="1168" y="2907"/>
                </a:cubicBezTo>
                <a:lnTo>
                  <a:pt x="1052" y="3023"/>
                </a:lnTo>
                <a:cubicBezTo>
                  <a:pt x="1034" y="3041"/>
                  <a:pt x="1003" y="3041"/>
                  <a:pt x="985" y="3023"/>
                </a:cubicBezTo>
                <a:lnTo>
                  <a:pt x="806" y="2844"/>
                </a:lnTo>
                <a:cubicBezTo>
                  <a:pt x="797" y="2835"/>
                  <a:pt x="792" y="2824"/>
                  <a:pt x="792" y="2811"/>
                </a:cubicBezTo>
                <a:cubicBezTo>
                  <a:pt x="792" y="2798"/>
                  <a:pt x="797" y="2787"/>
                  <a:pt x="806" y="2778"/>
                </a:cubicBezTo>
                <a:lnTo>
                  <a:pt x="924" y="2660"/>
                </a:lnTo>
                <a:cubicBezTo>
                  <a:pt x="942" y="2641"/>
                  <a:pt x="946" y="2613"/>
                  <a:pt x="933" y="2591"/>
                </a:cubicBezTo>
                <a:cubicBezTo>
                  <a:pt x="887" y="2514"/>
                  <a:pt x="853" y="2430"/>
                  <a:pt x="832" y="2344"/>
                </a:cubicBezTo>
                <a:cubicBezTo>
                  <a:pt x="831" y="2340"/>
                  <a:pt x="830" y="2335"/>
                  <a:pt x="828" y="2332"/>
                </a:cubicBezTo>
                <a:cubicBezTo>
                  <a:pt x="818" y="2313"/>
                  <a:pt x="799" y="2301"/>
                  <a:pt x="778" y="2301"/>
                </a:cubicBezTo>
                <a:lnTo>
                  <a:pt x="608" y="2301"/>
                </a:lnTo>
                <a:cubicBezTo>
                  <a:pt x="582" y="2301"/>
                  <a:pt x="561" y="2279"/>
                  <a:pt x="561" y="2254"/>
                </a:cubicBezTo>
                <a:lnTo>
                  <a:pt x="561" y="2000"/>
                </a:lnTo>
                <a:cubicBezTo>
                  <a:pt x="561" y="1974"/>
                  <a:pt x="582" y="1953"/>
                  <a:pt x="608" y="1953"/>
                </a:cubicBezTo>
                <a:lnTo>
                  <a:pt x="782" y="1953"/>
                </a:lnTo>
                <a:cubicBezTo>
                  <a:pt x="807" y="1953"/>
                  <a:pt x="830" y="1935"/>
                  <a:pt x="837" y="1910"/>
                </a:cubicBezTo>
                <a:cubicBezTo>
                  <a:pt x="859" y="1825"/>
                  <a:pt x="893" y="1745"/>
                  <a:pt x="939" y="1670"/>
                </a:cubicBezTo>
                <a:cubicBezTo>
                  <a:pt x="952" y="1648"/>
                  <a:pt x="949" y="1621"/>
                  <a:pt x="932" y="1602"/>
                </a:cubicBezTo>
                <a:cubicBezTo>
                  <a:pt x="931" y="1602"/>
                  <a:pt x="927" y="1597"/>
                  <a:pt x="926" y="1597"/>
                </a:cubicBezTo>
                <a:lnTo>
                  <a:pt x="806" y="1476"/>
                </a:lnTo>
                <a:cubicBezTo>
                  <a:pt x="797" y="1467"/>
                  <a:pt x="792" y="1456"/>
                  <a:pt x="792" y="1443"/>
                </a:cubicBezTo>
                <a:cubicBezTo>
                  <a:pt x="792" y="1430"/>
                  <a:pt x="797" y="1418"/>
                  <a:pt x="806" y="1410"/>
                </a:cubicBezTo>
                <a:lnTo>
                  <a:pt x="985" y="1231"/>
                </a:lnTo>
                <a:cubicBezTo>
                  <a:pt x="1003" y="1213"/>
                  <a:pt x="1034" y="1213"/>
                  <a:pt x="1052" y="1231"/>
                </a:cubicBezTo>
                <a:lnTo>
                  <a:pt x="1183" y="1362"/>
                </a:lnTo>
                <a:cubicBezTo>
                  <a:pt x="1205" y="1384"/>
                  <a:pt x="1241" y="1384"/>
                  <a:pt x="1263" y="1362"/>
                </a:cubicBezTo>
                <a:cubicBezTo>
                  <a:pt x="1265" y="1360"/>
                  <a:pt x="1268" y="1357"/>
                  <a:pt x="1270" y="1353"/>
                </a:cubicBezTo>
                <a:cubicBezTo>
                  <a:pt x="1338" y="1316"/>
                  <a:pt x="1410" y="1288"/>
                  <a:pt x="1485" y="1269"/>
                </a:cubicBezTo>
                <a:cubicBezTo>
                  <a:pt x="1493" y="1267"/>
                  <a:pt x="1502" y="1262"/>
                  <a:pt x="1508" y="1257"/>
                </a:cubicBezTo>
                <a:cubicBezTo>
                  <a:pt x="1521" y="1246"/>
                  <a:pt x="1529" y="1227"/>
                  <a:pt x="1529" y="1210"/>
                </a:cubicBezTo>
                <a:lnTo>
                  <a:pt x="1529" y="1033"/>
                </a:lnTo>
                <a:cubicBezTo>
                  <a:pt x="1529" y="1007"/>
                  <a:pt x="1550" y="986"/>
                  <a:pt x="1576" y="986"/>
                </a:cubicBezTo>
                <a:lnTo>
                  <a:pt x="1829" y="986"/>
                </a:lnTo>
                <a:cubicBezTo>
                  <a:pt x="1855" y="986"/>
                  <a:pt x="1876" y="1007"/>
                  <a:pt x="1876" y="1033"/>
                </a:cubicBezTo>
                <a:lnTo>
                  <a:pt x="1876" y="1213"/>
                </a:lnTo>
                <a:cubicBezTo>
                  <a:pt x="1876" y="1216"/>
                  <a:pt x="1877" y="1221"/>
                  <a:pt x="1877" y="1224"/>
                </a:cubicBezTo>
                <a:cubicBezTo>
                  <a:pt x="1881" y="1246"/>
                  <a:pt x="1897" y="1264"/>
                  <a:pt x="1919" y="1270"/>
                </a:cubicBezTo>
                <a:cubicBezTo>
                  <a:pt x="2002" y="1291"/>
                  <a:pt x="2082" y="1324"/>
                  <a:pt x="2156" y="1368"/>
                </a:cubicBezTo>
                <a:cubicBezTo>
                  <a:pt x="2179" y="1381"/>
                  <a:pt x="2208" y="1376"/>
                  <a:pt x="2226" y="1357"/>
                </a:cubicBezTo>
                <a:lnTo>
                  <a:pt x="2353" y="1231"/>
                </a:lnTo>
                <a:cubicBezTo>
                  <a:pt x="2371" y="1213"/>
                  <a:pt x="2402" y="1213"/>
                  <a:pt x="2420" y="1231"/>
                </a:cubicBezTo>
                <a:lnTo>
                  <a:pt x="2599" y="1410"/>
                </a:lnTo>
                <a:cubicBezTo>
                  <a:pt x="2617" y="1428"/>
                  <a:pt x="2617" y="1458"/>
                  <a:pt x="2599" y="1476"/>
                </a:cubicBezTo>
                <a:lnTo>
                  <a:pt x="2472" y="1602"/>
                </a:lnTo>
                <a:cubicBezTo>
                  <a:pt x="2453" y="1620"/>
                  <a:pt x="2450" y="1648"/>
                  <a:pt x="2463" y="1671"/>
                </a:cubicBezTo>
                <a:cubicBezTo>
                  <a:pt x="2509" y="1745"/>
                  <a:pt x="2543" y="1825"/>
                  <a:pt x="2564" y="1907"/>
                </a:cubicBezTo>
                <a:cubicBezTo>
                  <a:pt x="2568" y="1929"/>
                  <a:pt x="2587" y="1947"/>
                  <a:pt x="2609" y="1952"/>
                </a:cubicBezTo>
                <a:cubicBezTo>
                  <a:pt x="2613" y="1953"/>
                  <a:pt x="2617" y="1953"/>
                  <a:pt x="2621" y="1953"/>
                </a:cubicBezTo>
                <a:lnTo>
                  <a:pt x="2796" y="1953"/>
                </a:lnTo>
                <a:cubicBezTo>
                  <a:pt x="2822" y="1953"/>
                  <a:pt x="2843" y="1974"/>
                  <a:pt x="2843" y="2000"/>
                </a:cubicBezTo>
                <a:lnTo>
                  <a:pt x="2843" y="2254"/>
                </a:lnTo>
                <a:lnTo>
                  <a:pt x="2843" y="2254"/>
                </a:lnTo>
                <a:close/>
                <a:moveTo>
                  <a:pt x="2796" y="1841"/>
                </a:moveTo>
                <a:lnTo>
                  <a:pt x="2796" y="1841"/>
                </a:lnTo>
                <a:lnTo>
                  <a:pt x="2662" y="1841"/>
                </a:lnTo>
                <a:cubicBezTo>
                  <a:pt x="2642" y="1775"/>
                  <a:pt x="2615" y="1711"/>
                  <a:pt x="2581" y="1651"/>
                </a:cubicBezTo>
                <a:lnTo>
                  <a:pt x="2678" y="1555"/>
                </a:lnTo>
                <a:cubicBezTo>
                  <a:pt x="2740" y="1493"/>
                  <a:pt x="2740" y="1392"/>
                  <a:pt x="2678" y="1330"/>
                </a:cubicBezTo>
                <a:lnTo>
                  <a:pt x="2499" y="1151"/>
                </a:lnTo>
                <a:cubicBezTo>
                  <a:pt x="2437" y="1089"/>
                  <a:pt x="2336" y="1089"/>
                  <a:pt x="2274" y="1151"/>
                </a:cubicBezTo>
                <a:lnTo>
                  <a:pt x="2175" y="1250"/>
                </a:lnTo>
                <a:cubicBezTo>
                  <a:pt x="2116" y="1218"/>
                  <a:pt x="2053" y="1192"/>
                  <a:pt x="1988" y="1172"/>
                </a:cubicBezTo>
                <a:lnTo>
                  <a:pt x="1988" y="1033"/>
                </a:lnTo>
                <a:cubicBezTo>
                  <a:pt x="1988" y="945"/>
                  <a:pt x="1917" y="874"/>
                  <a:pt x="1829" y="874"/>
                </a:cubicBezTo>
                <a:lnTo>
                  <a:pt x="1576" y="874"/>
                </a:lnTo>
                <a:cubicBezTo>
                  <a:pt x="1488" y="874"/>
                  <a:pt x="1417" y="945"/>
                  <a:pt x="1417" y="1033"/>
                </a:cubicBezTo>
                <a:lnTo>
                  <a:pt x="1417" y="1171"/>
                </a:lnTo>
                <a:cubicBezTo>
                  <a:pt x="1351" y="1191"/>
                  <a:pt x="1288" y="1216"/>
                  <a:pt x="1228" y="1249"/>
                </a:cubicBezTo>
                <a:lnTo>
                  <a:pt x="1131" y="1151"/>
                </a:lnTo>
                <a:cubicBezTo>
                  <a:pt x="1069" y="1089"/>
                  <a:pt x="968" y="1089"/>
                  <a:pt x="906" y="1151"/>
                </a:cubicBezTo>
                <a:lnTo>
                  <a:pt x="727" y="1330"/>
                </a:lnTo>
                <a:cubicBezTo>
                  <a:pt x="665" y="1392"/>
                  <a:pt x="665" y="1493"/>
                  <a:pt x="727" y="1555"/>
                </a:cubicBezTo>
                <a:lnTo>
                  <a:pt x="821" y="1650"/>
                </a:lnTo>
                <a:cubicBezTo>
                  <a:pt x="787" y="1711"/>
                  <a:pt x="760" y="1775"/>
                  <a:pt x="740" y="1841"/>
                </a:cubicBezTo>
                <a:lnTo>
                  <a:pt x="608" y="1841"/>
                </a:lnTo>
                <a:cubicBezTo>
                  <a:pt x="521" y="1841"/>
                  <a:pt x="449" y="1913"/>
                  <a:pt x="449" y="2000"/>
                </a:cubicBezTo>
                <a:lnTo>
                  <a:pt x="449" y="2254"/>
                </a:lnTo>
                <a:cubicBezTo>
                  <a:pt x="449" y="2341"/>
                  <a:pt x="521" y="2413"/>
                  <a:pt x="608" y="2413"/>
                </a:cubicBezTo>
                <a:lnTo>
                  <a:pt x="734" y="2413"/>
                </a:lnTo>
                <a:cubicBezTo>
                  <a:pt x="754" y="2481"/>
                  <a:pt x="781" y="2547"/>
                  <a:pt x="815" y="2610"/>
                </a:cubicBezTo>
                <a:lnTo>
                  <a:pt x="727" y="2699"/>
                </a:lnTo>
                <a:cubicBezTo>
                  <a:pt x="665" y="2761"/>
                  <a:pt x="665" y="2861"/>
                  <a:pt x="727" y="2923"/>
                </a:cubicBezTo>
                <a:lnTo>
                  <a:pt x="906" y="3103"/>
                </a:lnTo>
                <a:cubicBezTo>
                  <a:pt x="968" y="3165"/>
                  <a:pt x="1069" y="3165"/>
                  <a:pt x="1131" y="3103"/>
                </a:cubicBezTo>
                <a:lnTo>
                  <a:pt x="1217" y="3017"/>
                </a:lnTo>
                <a:cubicBezTo>
                  <a:pt x="1280" y="3052"/>
                  <a:pt x="1347" y="3079"/>
                  <a:pt x="1417" y="3100"/>
                </a:cubicBezTo>
                <a:lnTo>
                  <a:pt x="1417" y="3221"/>
                </a:lnTo>
                <a:cubicBezTo>
                  <a:pt x="1417" y="3309"/>
                  <a:pt x="1488" y="3380"/>
                  <a:pt x="1576" y="3380"/>
                </a:cubicBezTo>
                <a:lnTo>
                  <a:pt x="1829" y="3380"/>
                </a:lnTo>
                <a:cubicBezTo>
                  <a:pt x="1917" y="3380"/>
                  <a:pt x="1988" y="3309"/>
                  <a:pt x="1988" y="3221"/>
                </a:cubicBezTo>
                <a:lnTo>
                  <a:pt x="1988" y="3099"/>
                </a:lnTo>
                <a:cubicBezTo>
                  <a:pt x="2057" y="3078"/>
                  <a:pt x="2124" y="3050"/>
                  <a:pt x="2187" y="3015"/>
                </a:cubicBezTo>
                <a:lnTo>
                  <a:pt x="2274" y="3103"/>
                </a:lnTo>
                <a:cubicBezTo>
                  <a:pt x="2336" y="3165"/>
                  <a:pt x="2437" y="3165"/>
                  <a:pt x="2499" y="3103"/>
                </a:cubicBezTo>
                <a:lnTo>
                  <a:pt x="2678" y="2923"/>
                </a:lnTo>
                <a:cubicBezTo>
                  <a:pt x="2740" y="2861"/>
                  <a:pt x="2740" y="2761"/>
                  <a:pt x="2678" y="2698"/>
                </a:cubicBezTo>
                <a:lnTo>
                  <a:pt x="2588" y="2609"/>
                </a:lnTo>
                <a:cubicBezTo>
                  <a:pt x="2621" y="2546"/>
                  <a:pt x="2648" y="2481"/>
                  <a:pt x="2667" y="2413"/>
                </a:cubicBezTo>
                <a:lnTo>
                  <a:pt x="2796" y="2413"/>
                </a:lnTo>
                <a:cubicBezTo>
                  <a:pt x="2884" y="2413"/>
                  <a:pt x="2955" y="2341"/>
                  <a:pt x="2955" y="2254"/>
                </a:cubicBezTo>
                <a:lnTo>
                  <a:pt x="2955" y="2000"/>
                </a:lnTo>
                <a:cubicBezTo>
                  <a:pt x="2955" y="1913"/>
                  <a:pt x="2884" y="1841"/>
                  <a:pt x="2796" y="1841"/>
                </a:cubicBezTo>
                <a:lnTo>
                  <a:pt x="2796" y="1841"/>
                </a:lnTo>
                <a:close/>
                <a:moveTo>
                  <a:pt x="1702" y="2660"/>
                </a:moveTo>
                <a:lnTo>
                  <a:pt x="1702" y="2660"/>
                </a:lnTo>
                <a:cubicBezTo>
                  <a:pt x="1416" y="2660"/>
                  <a:pt x="1184" y="2427"/>
                  <a:pt x="1184" y="2141"/>
                </a:cubicBezTo>
                <a:cubicBezTo>
                  <a:pt x="1184" y="1855"/>
                  <a:pt x="1416" y="1622"/>
                  <a:pt x="1702" y="1622"/>
                </a:cubicBezTo>
                <a:cubicBezTo>
                  <a:pt x="1988" y="1622"/>
                  <a:pt x="2221" y="1855"/>
                  <a:pt x="2221" y="2141"/>
                </a:cubicBezTo>
                <a:cubicBezTo>
                  <a:pt x="2221" y="2427"/>
                  <a:pt x="1988" y="2660"/>
                  <a:pt x="1702" y="2660"/>
                </a:cubicBezTo>
                <a:lnTo>
                  <a:pt x="1702" y="2660"/>
                </a:lnTo>
                <a:close/>
                <a:moveTo>
                  <a:pt x="1702" y="1510"/>
                </a:moveTo>
                <a:lnTo>
                  <a:pt x="1702" y="1510"/>
                </a:lnTo>
                <a:cubicBezTo>
                  <a:pt x="1355" y="1510"/>
                  <a:pt x="1072" y="1793"/>
                  <a:pt x="1072" y="2141"/>
                </a:cubicBezTo>
                <a:cubicBezTo>
                  <a:pt x="1072" y="2489"/>
                  <a:pt x="1355" y="2772"/>
                  <a:pt x="1702" y="2772"/>
                </a:cubicBezTo>
                <a:cubicBezTo>
                  <a:pt x="2050" y="2772"/>
                  <a:pt x="2333" y="2489"/>
                  <a:pt x="2333" y="2141"/>
                </a:cubicBezTo>
                <a:cubicBezTo>
                  <a:pt x="2333" y="1793"/>
                  <a:pt x="2050" y="1510"/>
                  <a:pt x="1702" y="1510"/>
                </a:cubicBezTo>
                <a:close/>
              </a:path>
            </a:pathLst>
          </a:custGeom>
          <a:solidFill>
            <a:schemeClr val="accent6"/>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1" name="TextBox 10"/>
          <p:cNvSpPr txBox="1"/>
          <p:nvPr/>
        </p:nvSpPr>
        <p:spPr>
          <a:xfrm>
            <a:off x="5584436" y="2258591"/>
            <a:ext cx="1756616" cy="369332"/>
          </a:xfrm>
          <a:prstGeom prst="rect">
            <a:avLst/>
          </a:prstGeom>
          <a:solidFill>
            <a:srgbClr val="D7EAA0"/>
          </a:solidFill>
          <a:ln>
            <a:solidFill>
              <a:schemeClr val="tx1"/>
            </a:solidFill>
          </a:ln>
        </p:spPr>
        <p:txBody>
          <a:bodyPr wrap="square" rtlCol="0">
            <a:spAutoFit/>
          </a:bodyPr>
          <a:lstStyle/>
          <a:p>
            <a:pPr algn="ctr"/>
            <a:r>
              <a:rPr lang="en-US" sz="1800" dirty="0"/>
              <a:t>PRINT</a:t>
            </a:r>
          </a:p>
        </p:txBody>
      </p:sp>
      <p:sp>
        <p:nvSpPr>
          <p:cNvPr id="12" name="TextBox 11"/>
          <p:cNvSpPr txBox="1"/>
          <p:nvPr/>
        </p:nvSpPr>
        <p:spPr>
          <a:xfrm>
            <a:off x="5584436" y="2732967"/>
            <a:ext cx="1756616" cy="369332"/>
          </a:xfrm>
          <a:prstGeom prst="rect">
            <a:avLst/>
          </a:prstGeom>
          <a:solidFill>
            <a:srgbClr val="D7EAA0"/>
          </a:solidFill>
          <a:ln>
            <a:solidFill>
              <a:schemeClr val="tx1"/>
            </a:solidFill>
          </a:ln>
        </p:spPr>
        <p:txBody>
          <a:bodyPr wrap="square" rtlCol="0">
            <a:spAutoFit/>
          </a:bodyPr>
          <a:lstStyle/>
          <a:p>
            <a:pPr algn="ctr"/>
            <a:r>
              <a:rPr lang="en-US" sz="1800" dirty="0"/>
              <a:t>MEANS</a:t>
            </a:r>
          </a:p>
        </p:txBody>
      </p:sp>
      <p:sp>
        <p:nvSpPr>
          <p:cNvPr id="13" name="TextBox 12"/>
          <p:cNvSpPr txBox="1"/>
          <p:nvPr/>
        </p:nvSpPr>
        <p:spPr>
          <a:xfrm>
            <a:off x="5584436" y="3207343"/>
            <a:ext cx="1756616" cy="369332"/>
          </a:xfrm>
          <a:prstGeom prst="rect">
            <a:avLst/>
          </a:prstGeom>
          <a:solidFill>
            <a:srgbClr val="D7EAA0"/>
          </a:solidFill>
          <a:ln>
            <a:solidFill>
              <a:schemeClr val="tx1"/>
            </a:solidFill>
          </a:ln>
        </p:spPr>
        <p:txBody>
          <a:bodyPr wrap="square" rtlCol="0">
            <a:spAutoFit/>
          </a:bodyPr>
          <a:lstStyle/>
          <a:p>
            <a:pPr algn="ctr"/>
            <a:r>
              <a:rPr lang="en-US" sz="1800" dirty="0"/>
              <a:t>UNIVARIATE</a:t>
            </a:r>
          </a:p>
        </p:txBody>
      </p:sp>
      <p:sp>
        <p:nvSpPr>
          <p:cNvPr id="14" name="TextBox 13"/>
          <p:cNvSpPr txBox="1"/>
          <p:nvPr/>
        </p:nvSpPr>
        <p:spPr>
          <a:xfrm>
            <a:off x="5584436" y="3685221"/>
            <a:ext cx="1756616" cy="369332"/>
          </a:xfrm>
          <a:prstGeom prst="rect">
            <a:avLst/>
          </a:prstGeom>
          <a:solidFill>
            <a:srgbClr val="D7EAA0"/>
          </a:solidFill>
          <a:ln>
            <a:solidFill>
              <a:schemeClr val="tx1"/>
            </a:solidFill>
          </a:ln>
        </p:spPr>
        <p:txBody>
          <a:bodyPr wrap="square" rtlCol="0">
            <a:spAutoFit/>
          </a:bodyPr>
          <a:lstStyle/>
          <a:p>
            <a:pPr algn="ctr"/>
            <a:r>
              <a:rPr lang="en-US" sz="1800" dirty="0"/>
              <a:t>FREQ</a:t>
            </a:r>
          </a:p>
        </p:txBody>
      </p:sp>
    </p:spTree>
    <p:extLst>
      <p:ext uri="{BB962C8B-B14F-4D97-AF65-F5344CB8AC3E}">
        <p14:creationId xmlns:p14="http://schemas.microsoft.com/office/powerpoint/2010/main" val="24280635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3.03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r>
              <a:rPr lang="en-US" altLang="en-US" dirty="0"/>
              <a:t>Which procedure did not produce a report? </a:t>
            </a:r>
            <a:r>
              <a:rPr lang="en-US" altLang="en-US" b="1" dirty="0"/>
              <a:t>PROC FREQ</a:t>
            </a:r>
          </a:p>
          <a:p>
            <a:r>
              <a:rPr lang="en-US" altLang="en-US" dirty="0"/>
              <a:t>What is different about the WHERE statement in that step? </a:t>
            </a:r>
            <a:br>
              <a:rPr lang="en-US" altLang="en-US" dirty="0"/>
            </a:br>
            <a:r>
              <a:rPr lang="en-US" altLang="en-US" b="1" dirty="0"/>
              <a:t>Single </a:t>
            </a:r>
            <a:r>
              <a:rPr lang="en-US" altLang="en-US" b="1" dirty="0">
                <a:solidFill>
                  <a:srgbClr val="000000"/>
                </a:solidFill>
              </a:rPr>
              <a:t>quotation marks</a:t>
            </a:r>
            <a:r>
              <a:rPr lang="en-US" altLang="en-US" b="1" dirty="0"/>
              <a:t> were used around the macro variable &amp;BasinCode rather than double </a:t>
            </a:r>
            <a:r>
              <a:rPr lang="en-US" altLang="en-US" b="1" dirty="0">
                <a:solidFill>
                  <a:srgbClr val="000000"/>
                </a:solidFill>
              </a:rPr>
              <a:t>quotation marks</a:t>
            </a:r>
            <a:r>
              <a:rPr lang="en-US" altLang="en-US" b="1" dirty="0"/>
              <a:t>.</a:t>
            </a:r>
          </a:p>
        </p:txBody>
      </p:sp>
      <p:sp>
        <p:nvSpPr>
          <p:cNvPr id="3" name="TextBox 2"/>
          <p:cNvSpPr txBox="1"/>
          <p:nvPr/>
        </p:nvSpPr>
        <p:spPr>
          <a:xfrm>
            <a:off x="626364" y="2245179"/>
            <a:ext cx="4660900" cy="2026196"/>
          </a:xfrm>
          <a:prstGeom prst="rect">
            <a:avLst/>
          </a:prstGeom>
          <a:solidFill>
            <a:srgbClr val="FFFFFF"/>
          </a:solidFill>
          <a:ln w="19050" cmpd="sng">
            <a:solidFill>
              <a:schemeClr val="tx2"/>
            </a:solidFill>
          </a:ln>
        </p:spPr>
        <p:txBody>
          <a:bodyPr vert="horz" wrap="square" lIns="88900" tIns="88900" rIns="88900" bIns="88900" rtlCol="0">
            <a:spAutoFit/>
          </a:bodyPr>
          <a:lstStyle/>
          <a:p>
            <a:r>
              <a:rPr lang="en-US" sz="1200" dirty="0">
                <a:solidFill>
                  <a:srgbClr val="000000"/>
                </a:solidFill>
                <a:latin typeface="SAS Monospace" panose="020B0609020202020204" pitchFamily="49" charset="0"/>
              </a:rPr>
              <a:t>48         proc freq data=pg1.storm_summary;</a:t>
            </a:r>
          </a:p>
          <a:p>
            <a:r>
              <a:rPr lang="en-US" sz="1200" dirty="0">
                <a:solidFill>
                  <a:srgbClr val="000000"/>
                </a:solidFill>
                <a:latin typeface="SAS Monospace" panose="020B0609020202020204" pitchFamily="49" charset="0"/>
              </a:rPr>
              <a:t>49         	where Basin='&amp;BasinCode';</a:t>
            </a:r>
          </a:p>
          <a:p>
            <a:r>
              <a:rPr lang="en-US" sz="1200" dirty="0">
                <a:solidFill>
                  <a:srgbClr val="000000"/>
                </a:solidFill>
                <a:latin typeface="SAS Monospace" panose="020B0609020202020204" pitchFamily="49" charset="0"/>
              </a:rPr>
              <a:t>50         	tables Type;</a:t>
            </a:r>
          </a:p>
          <a:p>
            <a:r>
              <a:rPr lang="en-US" sz="1200" dirty="0">
                <a:solidFill>
                  <a:srgbClr val="000000"/>
                </a:solidFill>
                <a:latin typeface="SAS Monospace" panose="020B0609020202020204" pitchFamily="49" charset="0"/>
              </a:rPr>
              <a:t>51         run;</a:t>
            </a:r>
          </a:p>
          <a:p>
            <a:endParaRPr lang="en-US" sz="1200" dirty="0">
              <a:solidFill>
                <a:srgbClr val="000000"/>
              </a:solidFill>
              <a:latin typeface="SAS Monospace" panose="020B0609020202020204" pitchFamily="49" charset="0"/>
            </a:endParaRPr>
          </a:p>
          <a:p>
            <a:r>
              <a:rPr lang="en-US" sz="1200" dirty="0">
                <a:solidFill>
                  <a:srgbClr val="0000FF"/>
                </a:solidFill>
                <a:latin typeface="SAS Monospace" panose="020B0609020202020204" pitchFamily="49" charset="0"/>
              </a:rPr>
              <a:t>NOTE: No observations were selected from data set PG1.STORM_SUMMARY.</a:t>
            </a:r>
          </a:p>
          <a:p>
            <a:r>
              <a:rPr lang="en-US" sz="1200" dirty="0">
                <a:solidFill>
                  <a:srgbClr val="0000FF"/>
                </a:solidFill>
                <a:latin typeface="SAS Monospace" panose="020B0609020202020204" pitchFamily="49" charset="0"/>
              </a:rPr>
              <a:t>NOTE: There were 0 observations read from the data set PG1.STORM_SUMMARY. </a:t>
            </a:r>
          </a:p>
          <a:p>
            <a:r>
              <a:rPr lang="en-US" sz="1200" dirty="0">
                <a:solidFill>
                  <a:srgbClr val="0000FF"/>
                </a:solidFill>
                <a:latin typeface="SAS Monospace" panose="020B0609020202020204" pitchFamily="49" charset="0"/>
              </a:rPr>
              <a:t>WHERE 0 /* an obviously FALSE WHERE clause */ ;</a:t>
            </a:r>
            <a:endParaRPr lang="en-US" dirty="0">
              <a:solidFill>
                <a:srgbClr val="0000FF"/>
              </a:solidFill>
              <a:latin typeface="SAS Monospace" panose="020B0609020202020204" pitchFamily="49" charset="0"/>
            </a:endParaRPr>
          </a:p>
        </p:txBody>
      </p:sp>
      <p:sp>
        <p:nvSpPr>
          <p:cNvPr id="7" name="Oval Callout 6"/>
          <p:cNvSpPr/>
          <p:nvPr/>
        </p:nvSpPr>
        <p:spPr>
          <a:xfrm>
            <a:off x="5947316" y="2245179"/>
            <a:ext cx="2560320" cy="1579715"/>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Double </a:t>
            </a:r>
            <a:r>
              <a:rPr lang="en-US" sz="1800" dirty="0">
                <a:solidFill>
                  <a:srgbClr val="000000"/>
                </a:solidFill>
              </a:rPr>
              <a:t>quotation marks</a:t>
            </a:r>
            <a:r>
              <a:rPr lang="en-US" sz="1800" dirty="0"/>
              <a:t> must</a:t>
            </a:r>
            <a:br>
              <a:rPr lang="en-US" sz="1800" dirty="0"/>
            </a:br>
            <a:r>
              <a:rPr lang="en-US" sz="1800" dirty="0"/>
              <a:t>be used around</a:t>
            </a:r>
            <a:br>
              <a:rPr lang="en-US" sz="1800" dirty="0"/>
            </a:br>
            <a:r>
              <a:rPr lang="en-US" sz="1800" dirty="0"/>
              <a:t>macro variables.</a:t>
            </a:r>
          </a:p>
        </p:txBody>
      </p:sp>
      <p:sp>
        <p:nvSpPr>
          <p:cNvPr id="8" name="Freeform 16"/>
          <p:cNvSpPr>
            <a:spLocks noChangeAspect="1" noEditPoints="1"/>
          </p:cNvSpPr>
          <p:nvPr/>
        </p:nvSpPr>
        <p:spPr bwMode="auto">
          <a:xfrm>
            <a:off x="5947316" y="3824894"/>
            <a:ext cx="732669" cy="79416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custDataLst>
      <p:tags r:id="rId1"/>
    </p:custDataLst>
    <p:extLst>
      <p:ext uri="{BB962C8B-B14F-4D97-AF65-F5344CB8AC3E}">
        <p14:creationId xmlns:p14="http://schemas.microsoft.com/office/powerpoint/2010/main" val="2941466014"/>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3: Exploring and Validating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213907491"/>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873125">
                <a:tc>
                  <a:txBody>
                    <a:bodyPr/>
                    <a:lstStyle/>
                    <a:p>
                      <a:r>
                        <a:rPr lang="en-US" b="0" dirty="0">
                          <a:solidFill>
                            <a:schemeClr val="bg1"/>
                          </a:solidFill>
                        </a:rPr>
                        <a:t>3.1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3.2 Filtering Rows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b="1" dirty="0">
                          <a:solidFill>
                            <a:srgbClr val="FFFFFF"/>
                          </a:solidFill>
                        </a:rPr>
                        <a:t>3.3 Formatting Columns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2"/>
                  </a:ext>
                </a:extLst>
              </a:tr>
              <a:tr h="873125">
                <a:tc>
                  <a:txBody>
                    <a:bodyPr/>
                    <a:lstStyle/>
                    <a:p>
                      <a:r>
                        <a:rPr lang="en-US" dirty="0">
                          <a:solidFill>
                            <a:schemeClr val="bg1"/>
                          </a:solidFill>
                        </a:rPr>
                        <a:t>3.4 Sorting Data and Removing Duplicates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407068105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053972" y="1150888"/>
            <a:ext cx="2885714" cy="1142857"/>
          </a:xfrm>
          <a:prstGeom prst="rect">
            <a:avLst/>
          </a:prstGeom>
        </p:spPr>
      </p:pic>
      <p:pic>
        <p:nvPicPr>
          <p:cNvPr id="6" name="Picture 5"/>
          <p:cNvPicPr>
            <a:picLocks noChangeAspect="1"/>
          </p:cNvPicPr>
          <p:nvPr/>
        </p:nvPicPr>
        <p:blipFill>
          <a:blip r:embed="rId4"/>
          <a:stretch>
            <a:fillRect/>
          </a:stretch>
        </p:blipFill>
        <p:spPr>
          <a:xfrm>
            <a:off x="5645921" y="1150888"/>
            <a:ext cx="1994805" cy="1142857"/>
          </a:xfrm>
          <a:prstGeom prst="rect">
            <a:avLst/>
          </a:prstGeom>
        </p:spPr>
      </p:pic>
      <p:sp>
        <p:nvSpPr>
          <p:cNvPr id="2" name="Title 1"/>
          <p:cNvSpPr>
            <a:spLocks noGrp="1"/>
          </p:cNvSpPr>
          <p:nvPr>
            <p:ph type="title"/>
          </p:nvPr>
        </p:nvSpPr>
        <p:spPr/>
        <p:txBody>
          <a:bodyPr/>
          <a:lstStyle/>
          <a:p>
            <a:r>
              <a:rPr lang="en-US" dirty="0"/>
              <a:t>Formatting Data Values in Results</a:t>
            </a:r>
          </a:p>
        </p:txBody>
      </p:sp>
      <p:sp>
        <p:nvSpPr>
          <p:cNvPr id="9" name="Oval Callout 8"/>
          <p:cNvSpPr/>
          <p:nvPr/>
        </p:nvSpPr>
        <p:spPr>
          <a:xfrm>
            <a:off x="6245217" y="2330197"/>
            <a:ext cx="2286000" cy="1566337"/>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Changing how values appear makes it easier to interpret them.</a:t>
            </a:r>
          </a:p>
        </p:txBody>
      </p:sp>
      <p:sp>
        <p:nvSpPr>
          <p:cNvPr id="13" name="TextBox 12"/>
          <p:cNvSpPr txBox="1"/>
          <p:nvPr/>
        </p:nvSpPr>
        <p:spPr>
          <a:xfrm>
            <a:off x="7433792" y="859556"/>
            <a:ext cx="811861" cy="369332"/>
          </a:xfrm>
          <a:prstGeom prst="rect">
            <a:avLst/>
          </a:prstGeom>
          <a:solidFill>
            <a:srgbClr val="D7EAA0"/>
          </a:solidFill>
          <a:ln>
            <a:solidFill>
              <a:schemeClr val="tx1"/>
            </a:solidFill>
          </a:ln>
        </p:spPr>
        <p:txBody>
          <a:bodyPr wrap="square" rtlCol="0">
            <a:spAutoFit/>
          </a:bodyPr>
          <a:lstStyle/>
          <a:p>
            <a:pPr algn="ctr"/>
            <a:r>
              <a:rPr lang="en-US" sz="1800" dirty="0"/>
              <a:t>report</a:t>
            </a:r>
          </a:p>
        </p:txBody>
      </p:sp>
      <p:sp>
        <p:nvSpPr>
          <p:cNvPr id="16" name="Arrow: Right 26"/>
          <p:cNvSpPr/>
          <p:nvPr/>
        </p:nvSpPr>
        <p:spPr>
          <a:xfrm>
            <a:off x="4011625" y="1432139"/>
            <a:ext cx="1567909" cy="462752"/>
          </a:xfrm>
          <a:prstGeom prst="rightArrow">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solidFill>
                <a:schemeClr val="accent1"/>
              </a:solidFill>
            </a:endParaRPr>
          </a:p>
        </p:txBody>
      </p:sp>
      <p:grpSp>
        <p:nvGrpSpPr>
          <p:cNvPr id="10" name="Group 9"/>
          <p:cNvGrpSpPr/>
          <p:nvPr/>
        </p:nvGrpSpPr>
        <p:grpSpPr>
          <a:xfrm>
            <a:off x="4315356" y="1313980"/>
            <a:ext cx="859536" cy="726410"/>
            <a:chOff x="4992624" y="3918742"/>
            <a:chExt cx="859536" cy="726410"/>
          </a:xfrm>
        </p:grpSpPr>
        <p:sp>
          <p:nvSpPr>
            <p:cNvPr id="11" name="Rounded Rectangle 10"/>
            <p:cNvSpPr/>
            <p:nvPr/>
          </p:nvSpPr>
          <p:spPr>
            <a:xfrm>
              <a:off x="4992624" y="3918742"/>
              <a:ext cx="859536" cy="726410"/>
            </a:xfrm>
            <a:prstGeom prst="roundRect">
              <a:avLst/>
            </a:prstGeom>
            <a:solidFill>
              <a:schemeClr val="bg1"/>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TextBox 13"/>
            <p:cNvSpPr txBox="1"/>
            <p:nvPr/>
          </p:nvSpPr>
          <p:spPr>
            <a:xfrm>
              <a:off x="5094617" y="3928004"/>
              <a:ext cx="615874" cy="707886"/>
            </a:xfrm>
            <a:prstGeom prst="rect">
              <a:avLst/>
            </a:prstGeom>
            <a:noFill/>
          </p:spPr>
          <p:txBody>
            <a:bodyPr wrap="none" rtlCol="0">
              <a:spAutoFit/>
            </a:bodyPr>
            <a:lstStyle/>
            <a:p>
              <a:r>
                <a:rPr lang="en-US" sz="2000" dirty="0">
                  <a:latin typeface="Adobe Gothic Std B" panose="020B0800000000000000" pitchFamily="34" charset="-128"/>
                  <a:ea typeface="Adobe Gothic Std B" panose="020B0800000000000000" pitchFamily="34" charset="-128"/>
                </a:rPr>
                <a:t>$w.</a:t>
              </a:r>
            </a:p>
            <a:p>
              <a:r>
                <a:rPr lang="en-US" sz="2000" dirty="0">
                  <a:latin typeface="Adobe Gothic Std B" panose="020B0800000000000000" pitchFamily="34" charset="-128"/>
                  <a:ea typeface="Adobe Gothic Std B" panose="020B0800000000000000" pitchFamily="34" charset="-128"/>
                </a:rPr>
                <a:t>w.d</a:t>
              </a:r>
            </a:p>
          </p:txBody>
        </p:sp>
      </p:grpSp>
      <p:sp>
        <p:nvSpPr>
          <p:cNvPr id="12" name="TextBox 11"/>
          <p:cNvSpPr txBox="1"/>
          <p:nvPr/>
        </p:nvSpPr>
        <p:spPr>
          <a:xfrm>
            <a:off x="630936" y="857250"/>
            <a:ext cx="647597" cy="369332"/>
          </a:xfrm>
          <a:prstGeom prst="rect">
            <a:avLst/>
          </a:prstGeom>
          <a:solidFill>
            <a:srgbClr val="D7EAA0"/>
          </a:solidFill>
          <a:ln>
            <a:solidFill>
              <a:schemeClr val="tx1"/>
            </a:solidFill>
          </a:ln>
        </p:spPr>
        <p:txBody>
          <a:bodyPr wrap="square" rtlCol="0">
            <a:spAutoFit/>
          </a:bodyPr>
          <a:lstStyle/>
          <a:p>
            <a:pPr algn="ctr"/>
            <a:r>
              <a:rPr lang="en-US" sz="1800" dirty="0"/>
              <a:t>data</a:t>
            </a:r>
          </a:p>
        </p:txBody>
      </p:sp>
      <p:sp>
        <p:nvSpPr>
          <p:cNvPr id="15" name="Freeform 16"/>
          <p:cNvSpPr>
            <a:spLocks noChangeAspect="1" noEditPoints="1"/>
          </p:cNvSpPr>
          <p:nvPr/>
        </p:nvSpPr>
        <p:spPr bwMode="auto">
          <a:xfrm>
            <a:off x="6126343" y="3791483"/>
            <a:ext cx="732669" cy="79416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5548493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Data Values in Results</a:t>
            </a:r>
          </a:p>
        </p:txBody>
      </p:sp>
      <p:sp>
        <p:nvSpPr>
          <p:cNvPr id="15" name="TextBox 14"/>
          <p:cNvSpPr txBox="1"/>
          <p:nvPr>
            <p:custDataLst>
              <p:tags r:id="rId1"/>
            </p:custDataLst>
          </p:nvPr>
        </p:nvSpPr>
        <p:spPr>
          <a:xfrm>
            <a:off x="630936" y="859536"/>
            <a:ext cx="3714799" cy="1102866"/>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PRINT DATA=</a:t>
            </a:r>
            <a:r>
              <a:rPr lang="en-US" sz="2000" i="1" dirty="0">
                <a:latin typeface="Calibri Light" panose="020F0302020204030204" pitchFamily="34" charset="0"/>
              </a:rPr>
              <a:t>input-table</a:t>
            </a:r>
            <a:r>
              <a:rPr lang="en-US" sz="2000" b="1" dirty="0">
                <a:latin typeface="Calibri Light" panose="020F0302020204030204" pitchFamily="34" charset="0"/>
              </a:rPr>
              <a:t>;</a:t>
            </a:r>
          </a:p>
          <a:p>
            <a:r>
              <a:rPr lang="en-US" sz="2000" b="1" dirty="0">
                <a:latin typeface="Calibri Light" panose="020F0302020204030204" pitchFamily="34" charset="0"/>
              </a:rPr>
              <a:t>         FORMAT </a:t>
            </a:r>
            <a:r>
              <a:rPr lang="en-US" sz="2000" i="1" dirty="0">
                <a:latin typeface="Calibri Light" panose="020F0302020204030204" pitchFamily="34" charset="0"/>
              </a:rPr>
              <a:t>col-name</a:t>
            </a:r>
            <a:r>
              <a:rPr lang="en-US" sz="2000" dirty="0">
                <a:latin typeface="Calibri Light" panose="020F0302020204030204" pitchFamily="34" charset="0"/>
              </a:rPr>
              <a:t>(</a:t>
            </a:r>
            <a:r>
              <a:rPr lang="en-US" sz="2000" i="1" dirty="0">
                <a:latin typeface="Calibri Light" panose="020F0302020204030204" pitchFamily="34" charset="0"/>
              </a:rPr>
              <a:t>s</a:t>
            </a:r>
            <a:r>
              <a:rPr lang="en-US" sz="2000" dirty="0">
                <a:latin typeface="Calibri Light" panose="020F0302020204030204" pitchFamily="34" charset="0"/>
              </a:rPr>
              <a:t>)</a:t>
            </a:r>
            <a:r>
              <a:rPr lang="en-US" sz="2000" i="1" dirty="0">
                <a:latin typeface="Calibri Light" panose="020F0302020204030204" pitchFamily="34" charset="0"/>
              </a:rPr>
              <a:t> </a:t>
            </a:r>
            <a:r>
              <a:rPr lang="en-US" sz="2000" b="1" dirty="0">
                <a:latin typeface="Calibri Light" panose="020F0302020204030204" pitchFamily="34" charset="0"/>
              </a:rPr>
              <a:t> </a:t>
            </a:r>
            <a:r>
              <a:rPr lang="en-US" sz="2000" i="1" dirty="0">
                <a:latin typeface="Calibri Light" panose="020F0302020204030204" pitchFamily="34" charset="0"/>
              </a:rPr>
              <a:t>format</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12" name="Rectangle 11"/>
          <p:cNvSpPr/>
          <p:nvPr/>
        </p:nvSpPr>
        <p:spPr>
          <a:xfrm>
            <a:off x="3345155" y="2041795"/>
            <a:ext cx="2964446" cy="775349"/>
          </a:xfrm>
          <a:prstGeom prst="rect">
            <a:avLst/>
          </a:pr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8" name="TextBox 7"/>
          <p:cNvSpPr txBox="1"/>
          <p:nvPr>
            <p:custDataLst>
              <p:tags r:id="rId2"/>
            </p:custDataLst>
          </p:nvPr>
        </p:nvSpPr>
        <p:spPr>
          <a:xfrm>
            <a:off x="3446160" y="2198053"/>
            <a:ext cx="2809295" cy="487313"/>
          </a:xfrm>
          <a:prstGeom prst="rect">
            <a:avLst/>
          </a:prstGeom>
          <a:solidFill>
            <a:schemeClr val="bg1"/>
          </a:solidFill>
          <a:ln w="12700" cmpd="sng">
            <a:solidFill>
              <a:schemeClr val="tx1"/>
            </a:solidFill>
          </a:ln>
        </p:spPr>
        <p:txBody>
          <a:bodyPr wrap="none" lIns="88900" tIns="88900" rIns="88900" bIns="88900" rtlCol="0">
            <a:spAutoFit/>
          </a:bodyPr>
          <a:lstStyle/>
          <a:p>
            <a:r>
              <a:rPr lang="en-US" sz="2000" dirty="0">
                <a:latin typeface="Calibri Light" panose="020F0302020204030204" pitchFamily="34" charset="0"/>
              </a:rPr>
              <a:t>&lt;</a:t>
            </a:r>
            <a:r>
              <a:rPr lang="en-US" sz="2000" b="1" dirty="0">
                <a:latin typeface="Calibri Light" panose="020F0302020204030204" pitchFamily="34" charset="0"/>
              </a:rPr>
              <a:t>$</a:t>
            </a:r>
            <a:r>
              <a:rPr lang="en-US" sz="2000" dirty="0">
                <a:latin typeface="Calibri Light" panose="020F0302020204030204" pitchFamily="34" charset="0"/>
              </a:rPr>
              <a:t>&gt;</a:t>
            </a:r>
            <a:r>
              <a:rPr lang="en-US" sz="2000" i="1" dirty="0">
                <a:latin typeface="Calibri Light" panose="020F0302020204030204" pitchFamily="34" charset="0"/>
              </a:rPr>
              <a:t>format-name</a:t>
            </a:r>
            <a:r>
              <a:rPr lang="en-US" sz="2000" dirty="0">
                <a:latin typeface="Calibri Light" panose="020F0302020204030204" pitchFamily="34" charset="0"/>
              </a:rPr>
              <a:t>&lt;</a:t>
            </a:r>
            <a:r>
              <a:rPr lang="en-US" sz="2000" i="1" dirty="0">
                <a:latin typeface="Calibri Light" panose="020F0302020204030204" pitchFamily="34" charset="0"/>
              </a:rPr>
              <a:t>w</a:t>
            </a:r>
            <a:r>
              <a:rPr lang="en-US" sz="2000" dirty="0">
                <a:latin typeface="Calibri Light" panose="020F0302020204030204" pitchFamily="34" charset="0"/>
              </a:rPr>
              <a:t>&gt;</a:t>
            </a:r>
            <a:r>
              <a:rPr lang="en-US" sz="2000" b="1" dirty="0">
                <a:latin typeface="Calibri Light" panose="020F0302020204030204" pitchFamily="34" charset="0"/>
              </a:rPr>
              <a:t>.</a:t>
            </a:r>
            <a:r>
              <a:rPr lang="en-US" sz="2000" dirty="0">
                <a:latin typeface="Calibri Light" panose="020F0302020204030204" pitchFamily="34" charset="0"/>
              </a:rPr>
              <a:t>&lt;</a:t>
            </a:r>
            <a:r>
              <a:rPr lang="en-US" sz="2000" i="1" dirty="0">
                <a:latin typeface="Calibri Light" panose="020F0302020204030204" pitchFamily="34" charset="0"/>
              </a:rPr>
              <a:t>d</a:t>
            </a:r>
            <a:r>
              <a:rPr lang="en-US" sz="2000" dirty="0">
                <a:latin typeface="Calibri Light" panose="020F0302020204030204" pitchFamily="34" charset="0"/>
              </a:rPr>
              <a:t>&gt;</a:t>
            </a:r>
          </a:p>
        </p:txBody>
      </p:sp>
      <p:sp>
        <p:nvSpPr>
          <p:cNvPr id="18" name="Isosceles Triangle 18"/>
          <p:cNvSpPr/>
          <p:nvPr/>
        </p:nvSpPr>
        <p:spPr>
          <a:xfrm>
            <a:off x="3702476" y="1581693"/>
            <a:ext cx="1105150" cy="476558"/>
          </a:xfrm>
          <a:custGeom>
            <a:avLst/>
            <a:gdLst>
              <a:gd name="connsiteX0" fmla="*/ 0 w 1324181"/>
              <a:gd name="connsiteY0" fmla="*/ 592768 h 592768"/>
              <a:gd name="connsiteX1" fmla="*/ 662091 w 1324181"/>
              <a:gd name="connsiteY1" fmla="*/ 0 h 592768"/>
              <a:gd name="connsiteX2" fmla="*/ 1324181 w 1324181"/>
              <a:gd name="connsiteY2" fmla="*/ 592768 h 592768"/>
              <a:gd name="connsiteX3" fmla="*/ 0 w 1324181"/>
              <a:gd name="connsiteY3" fmla="*/ 592768 h 592768"/>
              <a:gd name="connsiteX0" fmla="*/ 0 w 1324181"/>
              <a:gd name="connsiteY0" fmla="*/ 423085 h 423085"/>
              <a:gd name="connsiteX1" fmla="*/ 322726 w 1324181"/>
              <a:gd name="connsiteY1" fmla="*/ 0 h 423085"/>
              <a:gd name="connsiteX2" fmla="*/ 1324181 w 1324181"/>
              <a:gd name="connsiteY2" fmla="*/ 423085 h 423085"/>
              <a:gd name="connsiteX3" fmla="*/ 0 w 1324181"/>
              <a:gd name="connsiteY3" fmla="*/ 423085 h 423085"/>
              <a:gd name="connsiteX0" fmla="*/ 0 w 1324181"/>
              <a:gd name="connsiteY0" fmla="*/ 404231 h 404231"/>
              <a:gd name="connsiteX1" fmla="*/ 209604 w 1324181"/>
              <a:gd name="connsiteY1" fmla="*/ 0 h 404231"/>
              <a:gd name="connsiteX2" fmla="*/ 1324181 w 1324181"/>
              <a:gd name="connsiteY2" fmla="*/ 404231 h 404231"/>
              <a:gd name="connsiteX3" fmla="*/ 0 w 1324181"/>
              <a:gd name="connsiteY3" fmla="*/ 404231 h 404231"/>
              <a:gd name="connsiteX0" fmla="*/ 357954 w 1114577"/>
              <a:gd name="connsiteY0" fmla="*/ 427880 h 427880"/>
              <a:gd name="connsiteX1" fmla="*/ 0 w 1114577"/>
              <a:gd name="connsiteY1" fmla="*/ 0 h 427880"/>
              <a:gd name="connsiteX2" fmla="*/ 1114577 w 1114577"/>
              <a:gd name="connsiteY2" fmla="*/ 404231 h 427880"/>
              <a:gd name="connsiteX3" fmla="*/ 357954 w 1114577"/>
              <a:gd name="connsiteY3" fmla="*/ 427880 h 427880"/>
              <a:gd name="connsiteX0" fmla="*/ 357954 w 1114577"/>
              <a:gd name="connsiteY0" fmla="*/ 419997 h 419997"/>
              <a:gd name="connsiteX1" fmla="*/ 0 w 1114577"/>
              <a:gd name="connsiteY1" fmla="*/ 0 h 419997"/>
              <a:gd name="connsiteX2" fmla="*/ 1114577 w 1114577"/>
              <a:gd name="connsiteY2" fmla="*/ 404231 h 419997"/>
              <a:gd name="connsiteX3" fmla="*/ 357954 w 1114577"/>
              <a:gd name="connsiteY3" fmla="*/ 419997 h 419997"/>
              <a:gd name="connsiteX0" fmla="*/ 357954 w 1105150"/>
              <a:gd name="connsiteY0" fmla="*/ 419997 h 470219"/>
              <a:gd name="connsiteX1" fmla="*/ 0 w 1105150"/>
              <a:gd name="connsiteY1" fmla="*/ 0 h 470219"/>
              <a:gd name="connsiteX2" fmla="*/ 1105150 w 1105150"/>
              <a:gd name="connsiteY2" fmla="*/ 470219 h 470219"/>
              <a:gd name="connsiteX3" fmla="*/ 357954 w 1105150"/>
              <a:gd name="connsiteY3" fmla="*/ 419997 h 470219"/>
              <a:gd name="connsiteX0" fmla="*/ 357954 w 1105150"/>
              <a:gd name="connsiteY0" fmla="*/ 476558 h 476558"/>
              <a:gd name="connsiteX1" fmla="*/ 0 w 1105150"/>
              <a:gd name="connsiteY1" fmla="*/ 0 h 476558"/>
              <a:gd name="connsiteX2" fmla="*/ 1105150 w 1105150"/>
              <a:gd name="connsiteY2" fmla="*/ 470219 h 476558"/>
              <a:gd name="connsiteX3" fmla="*/ 357954 w 1105150"/>
              <a:gd name="connsiteY3" fmla="*/ 476558 h 476558"/>
            </a:gdLst>
            <a:ahLst/>
            <a:cxnLst>
              <a:cxn ang="0">
                <a:pos x="connsiteX0" y="connsiteY0"/>
              </a:cxn>
              <a:cxn ang="0">
                <a:pos x="connsiteX1" y="connsiteY1"/>
              </a:cxn>
              <a:cxn ang="0">
                <a:pos x="connsiteX2" y="connsiteY2"/>
              </a:cxn>
              <a:cxn ang="0">
                <a:pos x="connsiteX3" y="connsiteY3"/>
              </a:cxn>
            </a:cxnLst>
            <a:rect l="l" t="t" r="r" b="b"/>
            <a:pathLst>
              <a:path w="1105150" h="476558">
                <a:moveTo>
                  <a:pt x="357954" y="476558"/>
                </a:moveTo>
                <a:lnTo>
                  <a:pt x="0" y="0"/>
                </a:lnTo>
                <a:lnTo>
                  <a:pt x="1105150" y="470219"/>
                </a:lnTo>
                <a:lnTo>
                  <a:pt x="357954" y="476558"/>
                </a:lnTo>
                <a:close/>
              </a:path>
            </a:pathLst>
          </a:custGeom>
          <a:solidFill>
            <a:schemeClr val="accent6">
              <a:lumMod val="40000"/>
              <a:lumOff val="60000"/>
            </a:schemeClr>
          </a:solidFill>
          <a:ln w="38100" cap="flat" cmpd="sng" algn="ctr">
            <a:solidFill>
              <a:schemeClr val="accent6">
                <a:lumMod val="40000"/>
                <a:lumOff val="60000"/>
              </a:schemeClr>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Line Callout 1 8"/>
          <p:cNvSpPr/>
          <p:nvPr/>
        </p:nvSpPr>
        <p:spPr>
          <a:xfrm flipH="1">
            <a:off x="1766021" y="2817143"/>
            <a:ext cx="1581912" cy="914400"/>
          </a:xfrm>
          <a:prstGeom prst="borderCallout1">
            <a:avLst>
              <a:gd name="adj1" fmla="val 18750"/>
              <a:gd name="adj2" fmla="val 0"/>
              <a:gd name="adj3" fmla="val -24616"/>
              <a:gd name="adj4" fmla="val -2408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indicates a character format</a:t>
            </a:r>
            <a:endParaRPr lang="en-US" sz="1800" dirty="0">
              <a:solidFill>
                <a:schemeClr val="tx1"/>
              </a:solidFill>
            </a:endParaRPr>
          </a:p>
        </p:txBody>
      </p:sp>
      <p:sp>
        <p:nvSpPr>
          <p:cNvPr id="10" name="Line Callout 1 9"/>
          <p:cNvSpPr/>
          <p:nvPr/>
        </p:nvSpPr>
        <p:spPr>
          <a:xfrm flipH="1">
            <a:off x="3620689" y="3206707"/>
            <a:ext cx="1581912" cy="914400"/>
          </a:xfrm>
          <a:prstGeom prst="borderCallout1">
            <a:avLst>
              <a:gd name="adj1" fmla="val 18750"/>
              <a:gd name="adj2" fmla="val 0"/>
              <a:gd name="adj3" fmla="val -72373"/>
              <a:gd name="adj4" fmla="val -1644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total width of the formatted value</a:t>
            </a:r>
            <a:endParaRPr lang="en-US" sz="1800" dirty="0">
              <a:solidFill>
                <a:schemeClr val="tx1"/>
              </a:solidFill>
            </a:endParaRPr>
          </a:p>
        </p:txBody>
      </p:sp>
      <p:sp>
        <p:nvSpPr>
          <p:cNvPr id="11" name="Line Callout 1 10"/>
          <p:cNvSpPr/>
          <p:nvPr/>
        </p:nvSpPr>
        <p:spPr>
          <a:xfrm>
            <a:off x="6950614" y="1581693"/>
            <a:ext cx="1579134" cy="1266320"/>
          </a:xfrm>
          <a:prstGeom prst="borderCallout1">
            <a:avLst>
              <a:gd name="adj1" fmla="val 18750"/>
              <a:gd name="adj2" fmla="val 0"/>
              <a:gd name="adj3" fmla="val 64168"/>
              <a:gd name="adj4" fmla="val -6013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the number of decimal places for numeric formats</a:t>
            </a:r>
            <a:endParaRPr lang="en-US" sz="1800" dirty="0">
              <a:solidFill>
                <a:schemeClr val="tx1"/>
              </a:solidFill>
            </a:endParaRPr>
          </a:p>
        </p:txBody>
      </p:sp>
      <p:sp>
        <p:nvSpPr>
          <p:cNvPr id="14" name="Line Callout 1 13"/>
          <p:cNvSpPr/>
          <p:nvPr/>
        </p:nvSpPr>
        <p:spPr>
          <a:xfrm>
            <a:off x="5913047" y="3210603"/>
            <a:ext cx="1581912" cy="914400"/>
          </a:xfrm>
          <a:prstGeom prst="borderCallout1">
            <a:avLst>
              <a:gd name="adj1" fmla="val 18750"/>
              <a:gd name="adj2" fmla="val 0"/>
              <a:gd name="adj3" fmla="val -70109"/>
              <a:gd name="adj4" fmla="val -1011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All formats include a period.</a:t>
            </a:r>
            <a:endParaRPr lang="en-US" sz="1800" dirty="0">
              <a:solidFill>
                <a:schemeClr val="tx1"/>
              </a:solidFill>
            </a:endParaRPr>
          </a:p>
        </p:txBody>
      </p:sp>
    </p:spTree>
    <p:extLst>
      <p:ext uri="{BB962C8B-B14F-4D97-AF65-F5344CB8AC3E}">
        <p14:creationId xmlns:p14="http://schemas.microsoft.com/office/powerpoint/2010/main" val="15247594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Formats for Numeric Values</a:t>
            </a:r>
          </a:p>
        </p:txBody>
      </p:sp>
      <p:graphicFrame>
        <p:nvGraphicFramePr>
          <p:cNvPr id="3" name="Table 2"/>
          <p:cNvGraphicFramePr>
            <a:graphicFrameLocks noGrp="1"/>
          </p:cNvGraphicFramePr>
          <p:nvPr>
            <p:extLst>
              <p:ext uri="{D42A27DB-BD31-4B8C-83A1-F6EECF244321}">
                <p14:modId xmlns:p14="http://schemas.microsoft.com/office/powerpoint/2010/main" val="1731431150"/>
              </p:ext>
            </p:extLst>
          </p:nvPr>
        </p:nvGraphicFramePr>
        <p:xfrm>
          <a:off x="1637892" y="1065602"/>
          <a:ext cx="5875020" cy="3028949"/>
        </p:xfrm>
        <a:graphic>
          <a:graphicData uri="http://schemas.openxmlformats.org/drawingml/2006/table">
            <a:tbl>
              <a:tblPr firstRow="1" bandRow="1">
                <a:tableStyleId>{5C22544A-7EE6-4342-B048-85BDC9FD1C3A}</a:tableStyleId>
              </a:tblPr>
              <a:tblGrid>
                <a:gridCol w="1468755">
                  <a:extLst>
                    <a:ext uri="{9D8B030D-6E8A-4147-A177-3AD203B41FA5}">
                      <a16:colId xmlns:a16="http://schemas.microsoft.com/office/drawing/2014/main" val="20003"/>
                    </a:ext>
                  </a:extLst>
                </a:gridCol>
                <a:gridCol w="1468755">
                  <a:extLst>
                    <a:ext uri="{9D8B030D-6E8A-4147-A177-3AD203B41FA5}">
                      <a16:colId xmlns:a16="http://schemas.microsoft.com/office/drawing/2014/main" val="20000"/>
                    </a:ext>
                  </a:extLst>
                </a:gridCol>
                <a:gridCol w="1468755">
                  <a:extLst>
                    <a:ext uri="{9D8B030D-6E8A-4147-A177-3AD203B41FA5}">
                      <a16:colId xmlns:a16="http://schemas.microsoft.com/office/drawing/2014/main" val="20001"/>
                    </a:ext>
                  </a:extLst>
                </a:gridCol>
                <a:gridCol w="1468755">
                  <a:extLst>
                    <a:ext uri="{9D8B030D-6E8A-4147-A177-3AD203B41FA5}">
                      <a16:colId xmlns:a16="http://schemas.microsoft.com/office/drawing/2014/main" val="20002"/>
                    </a:ext>
                  </a:extLst>
                </a:gridCol>
              </a:tblGrid>
              <a:tr h="457200">
                <a:tc>
                  <a:txBody>
                    <a:bodyPr/>
                    <a:lstStyle/>
                    <a:p>
                      <a:pPr algn="ctr"/>
                      <a:r>
                        <a:rPr lang="en-US" sz="1600" b="1" dirty="0">
                          <a:solidFill>
                            <a:srgbClr val="FFFFFF"/>
                          </a:solidFill>
                          <a:latin typeface="Calibri" panose="020F0502020204030204" pitchFamily="34" charset="0"/>
                        </a:rPr>
                        <a:t>Format</a:t>
                      </a:r>
                      <a:br>
                        <a:rPr lang="en-US" sz="1600" b="1" baseline="0" dirty="0">
                          <a:solidFill>
                            <a:srgbClr val="FFFFFF"/>
                          </a:solidFill>
                          <a:latin typeface="Calibri" panose="020F0502020204030204" pitchFamily="34" charset="0"/>
                        </a:rPr>
                      </a:br>
                      <a:r>
                        <a:rPr lang="en-US" sz="1600" b="1" baseline="0" dirty="0">
                          <a:solidFill>
                            <a:srgbClr val="FFFFFF"/>
                          </a:solidFill>
                          <a:latin typeface="Calibri" panose="020F0502020204030204" pitchFamily="34" charset="0"/>
                        </a:rPr>
                        <a:t>Name</a:t>
                      </a:r>
                      <a:endParaRPr lang="en-US" sz="1600" b="1" dirty="0">
                        <a:solidFill>
                          <a:srgbClr val="FFFFFF"/>
                        </a:solidFill>
                        <a:latin typeface="Calibri" panose="020F0502020204030204" pitchFamily="34" charset="0"/>
                      </a:endParaRPr>
                    </a:p>
                  </a:txBody>
                  <a:tcPr>
                    <a:lnL w="12700" cmpd="sng">
                      <a:solidFill>
                        <a:srgbClr val="000000"/>
                      </a:solidFill>
                    </a:lnL>
                    <a:lnR w="12700" cmpd="sng">
                      <a:solidFill>
                        <a:srgbClr val="FFFFFF"/>
                      </a:solidFill>
                    </a:lnR>
                    <a:lnT w="12700" cmpd="sng">
                      <a:solidFill>
                        <a:srgbClr val="000000"/>
                      </a:solidFill>
                    </a:lnT>
                    <a:lnB w="12700" cap="flat" cmpd="sng" algn="ctr">
                      <a:solidFill>
                        <a:srgbClr val="FFFFFF"/>
                      </a:solidFill>
                      <a:prstDash val="solid"/>
                      <a:round/>
                      <a:headEnd type="none" w="med" len="med"/>
                      <a:tailEnd type="none" w="med" len="med"/>
                    </a:lnB>
                    <a:solidFill>
                      <a:srgbClr val="003A5F"/>
                    </a:solidFill>
                  </a:tcPr>
                </a:tc>
                <a:tc>
                  <a:txBody>
                    <a:bodyPr/>
                    <a:lstStyle/>
                    <a:p>
                      <a:pPr algn="ctr"/>
                      <a:r>
                        <a:rPr lang="en-US" sz="1600" b="1" dirty="0">
                          <a:solidFill>
                            <a:srgbClr val="FFFFFF"/>
                          </a:solidFill>
                          <a:latin typeface="Calibri" panose="020F0502020204030204" pitchFamily="34" charset="0"/>
                        </a:rPr>
                        <a:t>Example Value </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000000"/>
                      </a:solidFill>
                    </a:lnT>
                    <a:lnB w="12700" cap="flat" cmpd="sng" algn="ctr">
                      <a:solidFill>
                        <a:srgbClr val="FFFFFF"/>
                      </a:solidFill>
                      <a:prstDash val="solid"/>
                      <a:round/>
                      <a:headEnd type="none" w="med" len="med"/>
                      <a:tailEnd type="none" w="med" len="med"/>
                    </a:lnB>
                    <a:solidFill>
                      <a:srgbClr val="003A5F"/>
                    </a:solidFill>
                  </a:tcPr>
                </a:tc>
                <a:tc>
                  <a:txBody>
                    <a:bodyPr/>
                    <a:lstStyle/>
                    <a:p>
                      <a:pPr algn="ctr"/>
                      <a:r>
                        <a:rPr lang="en-US" sz="1600" b="1" dirty="0">
                          <a:solidFill>
                            <a:srgbClr val="FFFFFF"/>
                          </a:solidFill>
                          <a:latin typeface="Calibri" panose="020F0502020204030204" pitchFamily="34" charset="0"/>
                        </a:rPr>
                        <a:t>Format</a:t>
                      </a:r>
                    </a:p>
                    <a:p>
                      <a:pPr algn="ctr"/>
                      <a:r>
                        <a:rPr lang="en-US" sz="1600" b="1" dirty="0">
                          <a:solidFill>
                            <a:srgbClr val="FFFFFF"/>
                          </a:solidFill>
                          <a:latin typeface="Calibri" panose="020F0502020204030204" pitchFamily="34" charset="0"/>
                        </a:rPr>
                        <a:t>Applied</a:t>
                      </a:r>
                    </a:p>
                  </a:txBody>
                  <a:tcPr>
                    <a:lnL w="12700" cmpd="sng">
                      <a:solidFill>
                        <a:srgbClr val="FFFFFF"/>
                      </a:solidFill>
                    </a:lnL>
                    <a:lnR w="12700" cmpd="sng">
                      <a:solidFill>
                        <a:srgbClr val="FFFFFF"/>
                      </a:solidFill>
                    </a:lnR>
                    <a:lnT w="12700" cmpd="sng">
                      <a:solidFill>
                        <a:srgbClr val="000000"/>
                      </a:solidFill>
                    </a:lnT>
                    <a:lnB w="12700" cmpd="sng">
                      <a:solidFill>
                        <a:srgbClr val="FFFFFF"/>
                      </a:solidFill>
                    </a:lnB>
                    <a:solidFill>
                      <a:srgbClr val="003A5F"/>
                    </a:solidFill>
                  </a:tcPr>
                </a:tc>
                <a:tc>
                  <a:txBody>
                    <a:bodyPr/>
                    <a:lstStyle/>
                    <a:p>
                      <a:pPr algn="ctr"/>
                      <a:r>
                        <a:rPr lang="en-US" sz="1600" b="1" dirty="0">
                          <a:solidFill>
                            <a:srgbClr val="FFFFFF"/>
                          </a:solidFill>
                          <a:latin typeface="Calibri" panose="020F0502020204030204" pitchFamily="34" charset="0"/>
                        </a:rPr>
                        <a:t>Formatted Value</a:t>
                      </a:r>
                    </a:p>
                  </a:txBody>
                  <a:tcPr>
                    <a:lnL w="12700" cmpd="sng">
                      <a:solidFill>
                        <a:srgbClr val="FFFFFF"/>
                      </a:solidFill>
                    </a:lnL>
                    <a:lnR w="12700" cmpd="sng">
                      <a:solidFill>
                        <a:srgbClr val="000000"/>
                      </a:solidFill>
                    </a:lnR>
                    <a:lnT w="12700" cmpd="sng">
                      <a:solidFill>
                        <a:srgbClr val="000000"/>
                      </a:solidFill>
                    </a:lnT>
                    <a:lnB w="12700" cmpd="sng">
                      <a:solidFill>
                        <a:srgbClr val="FFFFFF"/>
                      </a:solidFill>
                    </a:lnB>
                    <a:solidFill>
                      <a:srgbClr val="003A5F"/>
                    </a:solidFill>
                  </a:tcPr>
                </a:tc>
                <a:extLst>
                  <a:ext uri="{0D108BD9-81ED-4DB2-BD59-A6C34878D82A}">
                    <a16:rowId xmlns:a16="http://schemas.microsoft.com/office/drawing/2014/main" val="10000"/>
                  </a:ext>
                </a:extLst>
              </a:tr>
              <a:tr h="330490">
                <a:tc>
                  <a:txBody>
                    <a:bodyPr/>
                    <a:lstStyle/>
                    <a:p>
                      <a:pPr algn="ctr"/>
                      <a:r>
                        <a:rPr lang="en-US" sz="1600" b="0" i="1" dirty="0" err="1">
                          <a:solidFill>
                            <a:srgbClr val="000000"/>
                          </a:solidFill>
                          <a:latin typeface="Calibri Light" panose="020F0302020204030204" pitchFamily="34" charset="0"/>
                        </a:rPr>
                        <a:t>w</a:t>
                      </a:r>
                      <a:r>
                        <a:rPr lang="en-US" sz="1600" b="0" dirty="0" err="1">
                          <a:solidFill>
                            <a:srgbClr val="000000"/>
                          </a:solidFill>
                          <a:latin typeface="Calibri Light" panose="020F0302020204030204" pitchFamily="34" charset="0"/>
                        </a:rPr>
                        <a:t>.</a:t>
                      </a:r>
                      <a:r>
                        <a:rPr lang="en-US" sz="1600" b="0" i="1" dirty="0" err="1">
                          <a:solidFill>
                            <a:srgbClr val="000000"/>
                          </a:solidFill>
                          <a:latin typeface="Calibri Light" panose="020F0302020204030204" pitchFamily="34" charset="0"/>
                        </a:rPr>
                        <a:t>d</a:t>
                      </a:r>
                      <a:endParaRPr lang="en-US" sz="1600" b="0" i="1" dirty="0">
                        <a:solidFill>
                          <a:srgbClr val="000000"/>
                        </a:solidFill>
                        <a:latin typeface="Calibri Light" panose="020F0302020204030204" pitchFamily="34" charset="0"/>
                      </a:endParaRPr>
                    </a:p>
                  </a:txBody>
                  <a:tcPr>
                    <a:lnL w="12700" cmpd="sng">
                      <a:solidFill>
                        <a:srgbClr val="000000"/>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sz="1600" b="0" dirty="0">
                          <a:solidFill>
                            <a:srgbClr val="000000"/>
                          </a:solidFill>
                          <a:latin typeface="Calibri Light" panose="020F0302020204030204" pitchFamily="34" charset="0"/>
                        </a:rPr>
                        <a:t> 12345.67</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sz="1600" b="0" dirty="0">
                          <a:solidFill>
                            <a:srgbClr val="000000"/>
                          </a:solidFill>
                          <a:latin typeface="Calibri Light" panose="020F0302020204030204" pitchFamily="34" charset="0"/>
                        </a:rPr>
                        <a:t>5.</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sz="1600" b="0" dirty="0">
                          <a:solidFill>
                            <a:srgbClr val="000000"/>
                          </a:solidFill>
                          <a:latin typeface="Calibri Light" panose="020F0302020204030204" pitchFamily="34" charset="0"/>
                        </a:rPr>
                        <a:t>12346</a:t>
                      </a:r>
                    </a:p>
                  </a:txBody>
                  <a:tcPr>
                    <a:lnL w="12700" cmpd="sng">
                      <a:solidFill>
                        <a:srgbClr val="FFFFFF"/>
                      </a:solidFill>
                    </a:lnL>
                    <a:lnR w="12700" cmpd="sng">
                      <a:solidFill>
                        <a:srgbClr val="000000"/>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351064">
                <a:tc>
                  <a:txBody>
                    <a:bodyPr/>
                    <a:lstStyle/>
                    <a:p>
                      <a:pPr algn="ctr"/>
                      <a:r>
                        <a:rPr lang="en-US" sz="1600" b="0" i="1" dirty="0" err="1">
                          <a:solidFill>
                            <a:srgbClr val="000000"/>
                          </a:solidFill>
                          <a:latin typeface="Calibri Light" panose="020F0302020204030204" pitchFamily="34" charset="0"/>
                        </a:rPr>
                        <a:t>w</a:t>
                      </a:r>
                      <a:r>
                        <a:rPr lang="en-US" sz="1600" b="0" dirty="0" err="1">
                          <a:solidFill>
                            <a:srgbClr val="000000"/>
                          </a:solidFill>
                          <a:latin typeface="Calibri Light" panose="020F0302020204030204" pitchFamily="34" charset="0"/>
                        </a:rPr>
                        <a:t>.</a:t>
                      </a:r>
                      <a:r>
                        <a:rPr lang="en-US" sz="1600" b="0" i="1" dirty="0" err="1">
                          <a:solidFill>
                            <a:srgbClr val="000000"/>
                          </a:solidFill>
                          <a:latin typeface="Calibri Light" panose="020F0302020204030204" pitchFamily="34" charset="0"/>
                        </a:rPr>
                        <a:t>d</a:t>
                      </a:r>
                      <a:endParaRPr lang="en-US" sz="1600" b="0" i="1" dirty="0">
                        <a:solidFill>
                          <a:srgbClr val="000000"/>
                        </a:solidFill>
                        <a:latin typeface="Calibri Light" panose="020F0302020204030204" pitchFamily="34" charset="0"/>
                      </a:endParaRPr>
                    </a:p>
                  </a:txBody>
                  <a:tcPr>
                    <a:lnL w="12700" cmpd="sng">
                      <a:solidFill>
                        <a:srgbClr val="000000"/>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sz="1600" b="0" dirty="0">
                          <a:solidFill>
                            <a:srgbClr val="000000"/>
                          </a:solidFill>
                          <a:latin typeface="Calibri Light" panose="020F0302020204030204" pitchFamily="34" charset="0"/>
                        </a:rPr>
                        <a:t> 12345.67</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sz="1600" b="0" dirty="0">
                          <a:solidFill>
                            <a:srgbClr val="000000"/>
                          </a:solidFill>
                          <a:latin typeface="Calibri Light" panose="020F0302020204030204" pitchFamily="34" charset="0"/>
                        </a:rPr>
                        <a:t>8.1</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sz="1600" b="0" dirty="0">
                          <a:solidFill>
                            <a:srgbClr val="000000"/>
                          </a:solidFill>
                          <a:latin typeface="Calibri Light" panose="020F0302020204030204" pitchFamily="34" charset="0"/>
                        </a:rPr>
                        <a:t>12345.7</a:t>
                      </a:r>
                    </a:p>
                  </a:txBody>
                  <a:tcPr>
                    <a:lnL w="12700" cmpd="sng">
                      <a:solidFill>
                        <a:srgbClr val="FFFFFF"/>
                      </a:solidFill>
                    </a:lnL>
                    <a:lnR w="12700" cmpd="sng">
                      <a:solidFill>
                        <a:srgbClr val="000000"/>
                      </a:solidFill>
                    </a:lnR>
                    <a:lnT w="12700" cmpd="sng">
                      <a:solidFill>
                        <a:srgbClr val="FFFFFF"/>
                      </a:solidFill>
                    </a:lnT>
                    <a:lnB w="127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351065">
                <a:tc>
                  <a:txBody>
                    <a:bodyPr/>
                    <a:lstStyle/>
                    <a:p>
                      <a:pPr algn="ctr"/>
                      <a:r>
                        <a:rPr lang="en-US" sz="1600" b="0" dirty="0" err="1">
                          <a:solidFill>
                            <a:srgbClr val="000000"/>
                          </a:solidFill>
                          <a:latin typeface="Calibri Light" panose="020F0302020204030204" pitchFamily="34" charset="0"/>
                        </a:rPr>
                        <a:t>COMMA</a:t>
                      </a:r>
                      <a:r>
                        <a:rPr lang="en-US" sz="1600" b="0" i="1" dirty="0" err="1">
                          <a:solidFill>
                            <a:srgbClr val="000000"/>
                          </a:solidFill>
                          <a:latin typeface="Calibri Light" panose="020F0302020204030204" pitchFamily="34" charset="0"/>
                        </a:rPr>
                        <a:t>w</a:t>
                      </a:r>
                      <a:r>
                        <a:rPr lang="en-US" sz="1600" b="0" dirty="0" err="1">
                          <a:solidFill>
                            <a:srgbClr val="000000"/>
                          </a:solidFill>
                          <a:latin typeface="Calibri Light" panose="020F0302020204030204" pitchFamily="34" charset="0"/>
                        </a:rPr>
                        <a:t>.</a:t>
                      </a:r>
                      <a:r>
                        <a:rPr lang="en-US" sz="1600" b="0" i="1" dirty="0" err="1">
                          <a:solidFill>
                            <a:srgbClr val="000000"/>
                          </a:solidFill>
                          <a:latin typeface="Calibri Light" panose="020F0302020204030204" pitchFamily="34" charset="0"/>
                        </a:rPr>
                        <a:t>d</a:t>
                      </a:r>
                      <a:endParaRPr lang="en-US" sz="1600" b="0" i="1" dirty="0">
                        <a:solidFill>
                          <a:srgbClr val="000000"/>
                        </a:solidFill>
                        <a:latin typeface="Calibri Light" panose="020F0302020204030204" pitchFamily="34" charset="0"/>
                      </a:endParaRPr>
                    </a:p>
                  </a:txBody>
                  <a:tcPr>
                    <a:lnL w="12700" cmpd="sng">
                      <a:solidFill>
                        <a:srgbClr val="000000"/>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sz="1600" b="0" dirty="0">
                          <a:solidFill>
                            <a:srgbClr val="000000"/>
                          </a:solidFill>
                          <a:latin typeface="Calibri Light" panose="020F0302020204030204" pitchFamily="34" charset="0"/>
                        </a:rPr>
                        <a:t> 12345.67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sz="1600" b="0" dirty="0">
                          <a:solidFill>
                            <a:srgbClr val="000000"/>
                          </a:solidFill>
                          <a:latin typeface="Calibri Light" panose="020F0302020204030204" pitchFamily="34" charset="0"/>
                        </a:rPr>
                        <a:t>COMMA8.1</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sz="1600" b="0" dirty="0">
                          <a:solidFill>
                            <a:srgbClr val="000000"/>
                          </a:solidFill>
                          <a:latin typeface="Calibri Light" panose="020F0302020204030204" pitchFamily="34" charset="0"/>
                        </a:rPr>
                        <a:t> 12,345.7</a:t>
                      </a:r>
                    </a:p>
                  </a:txBody>
                  <a:tcPr>
                    <a:lnL w="12700" cmpd="sng">
                      <a:solidFill>
                        <a:srgbClr val="FFFFFF"/>
                      </a:solidFill>
                    </a:lnL>
                    <a:lnR w="12700" cmpd="sng">
                      <a:solidFill>
                        <a:srgbClr val="000000"/>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3"/>
                  </a:ext>
                </a:extLst>
              </a:tr>
              <a:tr h="367392">
                <a:tc>
                  <a:txBody>
                    <a:bodyPr/>
                    <a:lstStyle/>
                    <a:p>
                      <a:pPr algn="ctr"/>
                      <a:r>
                        <a:rPr lang="en-US" sz="1600" b="0" dirty="0" err="1">
                          <a:solidFill>
                            <a:srgbClr val="000000"/>
                          </a:solidFill>
                          <a:latin typeface="Calibri Light" panose="020F0302020204030204" pitchFamily="34" charset="0"/>
                        </a:rPr>
                        <a:t>DOLLAR</a:t>
                      </a:r>
                      <a:r>
                        <a:rPr lang="en-US" sz="1600" b="0" i="1" dirty="0" err="1">
                          <a:solidFill>
                            <a:srgbClr val="000000"/>
                          </a:solidFill>
                          <a:latin typeface="Calibri Light" panose="020F0302020204030204" pitchFamily="34" charset="0"/>
                        </a:rPr>
                        <a:t>w</a:t>
                      </a:r>
                      <a:r>
                        <a:rPr lang="en-US" sz="1600" b="0" dirty="0" err="1">
                          <a:solidFill>
                            <a:srgbClr val="000000"/>
                          </a:solidFill>
                          <a:latin typeface="Calibri Light" panose="020F0302020204030204" pitchFamily="34" charset="0"/>
                        </a:rPr>
                        <a:t>.</a:t>
                      </a:r>
                      <a:r>
                        <a:rPr lang="en-US" sz="1600" b="0" i="1" dirty="0" err="1">
                          <a:solidFill>
                            <a:srgbClr val="000000"/>
                          </a:solidFill>
                          <a:latin typeface="Calibri Light" panose="020F0302020204030204" pitchFamily="34" charset="0"/>
                        </a:rPr>
                        <a:t>d</a:t>
                      </a:r>
                      <a:endParaRPr lang="en-US" sz="1600" b="0" i="1" dirty="0">
                        <a:solidFill>
                          <a:srgbClr val="000000"/>
                        </a:solidFill>
                        <a:latin typeface="Calibri Light" panose="020F0302020204030204" pitchFamily="34" charset="0"/>
                      </a:endParaRPr>
                    </a:p>
                  </a:txBody>
                  <a:tcPr>
                    <a:lnL w="12700" cmpd="sng">
                      <a:solidFill>
                        <a:srgbClr val="000000"/>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sz="1600" b="0" dirty="0">
                          <a:solidFill>
                            <a:srgbClr val="000000"/>
                          </a:solidFill>
                          <a:latin typeface="Calibri Light" panose="020F0302020204030204" pitchFamily="34" charset="0"/>
                        </a:rPr>
                        <a:t> 12345.67</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D9D9D9"/>
                    </a:solidFill>
                  </a:tcPr>
                </a:tc>
                <a:tc>
                  <a:txBody>
                    <a:bodyPr/>
                    <a:lstStyle/>
                    <a:p>
                      <a:pPr algn="ctr"/>
                      <a:r>
                        <a:rPr lang="en-US" sz="1600" b="0" dirty="0">
                          <a:solidFill>
                            <a:srgbClr val="000000"/>
                          </a:solidFill>
                          <a:latin typeface="Calibri Light" panose="020F0302020204030204" pitchFamily="34" charset="0"/>
                        </a:rPr>
                        <a:t>DOLLAR10.2</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D9D9D9"/>
                    </a:solidFill>
                  </a:tcPr>
                </a:tc>
                <a:tc>
                  <a:txBody>
                    <a:bodyPr/>
                    <a:lstStyle/>
                    <a:p>
                      <a:pPr algn="ctr"/>
                      <a:r>
                        <a:rPr lang="en-US" sz="1600" b="0" dirty="0">
                          <a:solidFill>
                            <a:srgbClr val="000000"/>
                          </a:solidFill>
                          <a:latin typeface="Calibri Light" panose="020F0302020204030204" pitchFamily="34" charset="0"/>
                        </a:rPr>
                        <a:t> $12,345.67</a:t>
                      </a:r>
                    </a:p>
                  </a:txBody>
                  <a:tcPr>
                    <a:lnL w="12700" cmpd="sng">
                      <a:solidFill>
                        <a:srgbClr val="FFFFFF"/>
                      </a:solidFill>
                    </a:lnL>
                    <a:lnR w="12700" cmpd="sng">
                      <a:solidFill>
                        <a:srgbClr val="000000"/>
                      </a:solidFill>
                    </a:lnR>
                    <a:lnT w="12700" cap="flat" cmpd="sng" algn="ctr">
                      <a:solidFill>
                        <a:srgbClr val="FFFFFF"/>
                      </a:solidFill>
                      <a:prstDash val="solid"/>
                      <a:round/>
                      <a:headEnd type="none" w="med" len="med"/>
                      <a:tailEnd type="none" w="med" len="med"/>
                    </a:lnT>
                    <a:lnB w="12700" cmpd="sng">
                      <a:solidFill>
                        <a:srgbClr val="FFFFFF"/>
                      </a:solidFill>
                    </a:lnB>
                    <a:solidFill>
                      <a:srgbClr val="D9D9D9"/>
                    </a:solidFill>
                  </a:tcPr>
                </a:tc>
                <a:extLst>
                  <a:ext uri="{0D108BD9-81ED-4DB2-BD59-A6C34878D82A}">
                    <a16:rowId xmlns:a16="http://schemas.microsoft.com/office/drawing/2014/main" val="10004"/>
                  </a:ext>
                </a:extLst>
              </a:tr>
              <a:tr h="367393">
                <a:tc>
                  <a:txBody>
                    <a:bodyPr/>
                    <a:lstStyle/>
                    <a:p>
                      <a:pPr algn="ctr"/>
                      <a:r>
                        <a:rPr lang="en-US" sz="1600" b="0" dirty="0" err="1">
                          <a:solidFill>
                            <a:srgbClr val="000000"/>
                          </a:solidFill>
                          <a:latin typeface="Calibri Light" panose="020F0302020204030204" pitchFamily="34" charset="0"/>
                        </a:rPr>
                        <a:t>DOLLAR</a:t>
                      </a:r>
                      <a:r>
                        <a:rPr lang="en-US" sz="1600" b="0" i="1" dirty="0" err="1">
                          <a:solidFill>
                            <a:srgbClr val="000000"/>
                          </a:solidFill>
                          <a:latin typeface="Calibri Light" panose="020F0302020204030204" pitchFamily="34" charset="0"/>
                        </a:rPr>
                        <a:t>w</a:t>
                      </a:r>
                      <a:r>
                        <a:rPr lang="en-US" sz="1600" b="0" dirty="0" err="1">
                          <a:solidFill>
                            <a:srgbClr val="000000"/>
                          </a:solidFill>
                          <a:latin typeface="Calibri Light" panose="020F0302020204030204" pitchFamily="34" charset="0"/>
                        </a:rPr>
                        <a:t>.</a:t>
                      </a:r>
                      <a:r>
                        <a:rPr lang="en-US" sz="1600" b="0" i="1" dirty="0" err="1">
                          <a:solidFill>
                            <a:srgbClr val="000000"/>
                          </a:solidFill>
                          <a:latin typeface="Calibri Light" panose="020F0302020204030204" pitchFamily="34" charset="0"/>
                        </a:rPr>
                        <a:t>d</a:t>
                      </a:r>
                      <a:endParaRPr lang="en-US" sz="1600" b="0" i="1" dirty="0">
                        <a:solidFill>
                          <a:srgbClr val="000000"/>
                        </a:solidFill>
                        <a:latin typeface="Calibri Light" panose="020F0302020204030204" pitchFamily="34" charset="0"/>
                      </a:endParaRPr>
                    </a:p>
                  </a:txBody>
                  <a:tcPr>
                    <a:lnL w="12700" cmpd="sng">
                      <a:solidFill>
                        <a:srgbClr val="000000"/>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sz="1600" b="0" dirty="0">
                          <a:solidFill>
                            <a:srgbClr val="000000"/>
                          </a:solidFill>
                          <a:latin typeface="Calibri Light" panose="020F0302020204030204" pitchFamily="34" charset="0"/>
                        </a:rPr>
                        <a:t> 12345.67</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1600" b="0" dirty="0">
                          <a:solidFill>
                            <a:srgbClr val="000000"/>
                          </a:solidFill>
                          <a:latin typeface="Calibri Light" panose="020F0302020204030204" pitchFamily="34" charset="0"/>
                        </a:rPr>
                        <a:t>DOLLAR10.</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solidFill>
                      <a:srgbClr val="F2F2F2"/>
                    </a:solidFill>
                  </a:tcPr>
                </a:tc>
                <a:tc>
                  <a:txBody>
                    <a:bodyPr/>
                    <a:lstStyle/>
                    <a:p>
                      <a:pPr algn="ctr"/>
                      <a:r>
                        <a:rPr lang="en-US" sz="1600" b="0" dirty="0">
                          <a:solidFill>
                            <a:srgbClr val="000000"/>
                          </a:solidFill>
                          <a:latin typeface="Calibri Light" panose="020F0302020204030204" pitchFamily="34" charset="0"/>
                        </a:rPr>
                        <a:t> $12,346</a:t>
                      </a:r>
                    </a:p>
                  </a:txBody>
                  <a:tcPr>
                    <a:lnL w="12700" cmpd="sng">
                      <a:solidFill>
                        <a:srgbClr val="FFFFFF"/>
                      </a:solidFill>
                    </a:lnL>
                    <a:lnR w="12700" cmpd="sng">
                      <a:solidFill>
                        <a:srgbClr val="000000"/>
                      </a:solidFill>
                    </a:lnR>
                    <a:lnT w="12700" cmpd="sng">
                      <a:solidFill>
                        <a:srgbClr val="FFFFFF"/>
                      </a:solidFill>
                    </a:lnT>
                    <a:lnB w="12700" cmpd="sng">
                      <a:solidFill>
                        <a:srgbClr val="FFFFFF"/>
                      </a:solidFill>
                    </a:lnB>
                    <a:solidFill>
                      <a:srgbClr val="F2F2F2"/>
                    </a:solidFill>
                  </a:tcPr>
                </a:tc>
                <a:extLst>
                  <a:ext uri="{0D108BD9-81ED-4DB2-BD59-A6C34878D82A}">
                    <a16:rowId xmlns:a16="http://schemas.microsoft.com/office/drawing/2014/main" val="10005"/>
                  </a:ext>
                </a:extLst>
              </a:tr>
              <a:tr h="334735">
                <a:tc>
                  <a:txBody>
                    <a:bodyPr/>
                    <a:lstStyle/>
                    <a:p>
                      <a:pPr algn="ctr"/>
                      <a:r>
                        <a:rPr lang="en-US" sz="1600" b="0" dirty="0" err="1">
                          <a:solidFill>
                            <a:srgbClr val="000000"/>
                          </a:solidFill>
                          <a:latin typeface="Calibri Light" panose="020F0302020204030204" pitchFamily="34" charset="0"/>
                        </a:rPr>
                        <a:t>YEN</a:t>
                      </a:r>
                      <a:r>
                        <a:rPr lang="en-US" sz="1600" b="0" i="1" dirty="0" err="1">
                          <a:solidFill>
                            <a:srgbClr val="000000"/>
                          </a:solidFill>
                          <a:latin typeface="Calibri Light" panose="020F0302020204030204" pitchFamily="34" charset="0"/>
                        </a:rPr>
                        <a:t>w</a:t>
                      </a:r>
                      <a:r>
                        <a:rPr lang="en-US" sz="1600" b="0" dirty="0" err="1">
                          <a:solidFill>
                            <a:srgbClr val="000000"/>
                          </a:solidFill>
                          <a:latin typeface="Calibri Light" panose="020F0302020204030204" pitchFamily="34" charset="0"/>
                        </a:rPr>
                        <a:t>.</a:t>
                      </a:r>
                      <a:r>
                        <a:rPr lang="en-US" sz="1600" b="0" i="1" dirty="0" err="1">
                          <a:solidFill>
                            <a:srgbClr val="000000"/>
                          </a:solidFill>
                          <a:latin typeface="Calibri Light" panose="020F0302020204030204" pitchFamily="34" charset="0"/>
                        </a:rPr>
                        <a:t>d</a:t>
                      </a:r>
                      <a:endParaRPr lang="en-US" sz="1600" b="0" i="1" dirty="0">
                        <a:solidFill>
                          <a:srgbClr val="000000"/>
                        </a:solidFill>
                        <a:latin typeface="Calibri Light" panose="020F0302020204030204" pitchFamily="34" charset="0"/>
                      </a:endParaRPr>
                    </a:p>
                  </a:txBody>
                  <a:tcPr>
                    <a:lnL w="12700" cmpd="sng">
                      <a:solidFill>
                        <a:srgbClr val="000000"/>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sz="1600" b="0" dirty="0">
                          <a:solidFill>
                            <a:srgbClr val="000000"/>
                          </a:solidFill>
                          <a:latin typeface="Calibri Light" panose="020F0302020204030204" pitchFamily="34" charset="0"/>
                        </a:rPr>
                        <a:t> 12345.67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sz="1600" b="0" dirty="0">
                          <a:solidFill>
                            <a:srgbClr val="000000"/>
                          </a:solidFill>
                          <a:latin typeface="Calibri Light" panose="020F0302020204030204" pitchFamily="34" charset="0"/>
                        </a:rPr>
                        <a:t>YEN7.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sz="1600" b="0" dirty="0">
                          <a:solidFill>
                            <a:srgbClr val="000000"/>
                          </a:solidFill>
                          <a:effectLst/>
                          <a:latin typeface="Calibri Light" panose="020F0302020204030204" pitchFamily="34" charset="0"/>
                        </a:rPr>
                        <a:t>¥</a:t>
                      </a:r>
                      <a:r>
                        <a:rPr lang="en-US" sz="1600" b="0" dirty="0">
                          <a:solidFill>
                            <a:srgbClr val="000000"/>
                          </a:solidFill>
                          <a:latin typeface="Calibri Light" panose="020F0302020204030204" pitchFamily="34" charset="0"/>
                        </a:rPr>
                        <a:t>12,346</a:t>
                      </a:r>
                    </a:p>
                  </a:txBody>
                  <a:tcPr>
                    <a:lnL w="12700" cap="flat" cmpd="sng" algn="ctr">
                      <a:solidFill>
                        <a:srgbClr val="FFFFFF"/>
                      </a:solidFill>
                      <a:prstDash val="solid"/>
                      <a:round/>
                      <a:headEnd type="none" w="med" len="med"/>
                      <a:tailEnd type="none" w="med" len="med"/>
                    </a:lnL>
                    <a:lnR w="12700" cmpd="sng">
                      <a:solidFill>
                        <a:srgbClr val="000000"/>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0006"/>
                  </a:ext>
                </a:extLst>
              </a:tr>
              <a:tr h="342355">
                <a:tc>
                  <a:txBody>
                    <a:bodyPr/>
                    <a:lstStyle/>
                    <a:p>
                      <a:pPr algn="ctr"/>
                      <a:r>
                        <a:rPr lang="en-US" sz="1600" b="0" kern="1200" dirty="0" err="1">
                          <a:solidFill>
                            <a:srgbClr val="000000"/>
                          </a:solidFill>
                          <a:latin typeface="Calibri Light" panose="020F0302020204030204" pitchFamily="34" charset="0"/>
                          <a:ea typeface="+mn-ea"/>
                          <a:cs typeface="+mn-cs"/>
                        </a:rPr>
                        <a:t>EUROX</a:t>
                      </a:r>
                      <a:r>
                        <a:rPr lang="en-US" sz="1600" b="0" i="1" kern="1200" dirty="0" err="1">
                          <a:solidFill>
                            <a:srgbClr val="000000"/>
                          </a:solidFill>
                          <a:latin typeface="Calibri Light" panose="020F0302020204030204" pitchFamily="34" charset="0"/>
                          <a:ea typeface="+mn-ea"/>
                          <a:cs typeface="+mn-cs"/>
                        </a:rPr>
                        <a:t>w</a:t>
                      </a:r>
                      <a:r>
                        <a:rPr lang="en-US" sz="1600" b="0" kern="1200" dirty="0" err="1">
                          <a:solidFill>
                            <a:srgbClr val="000000"/>
                          </a:solidFill>
                          <a:latin typeface="Calibri Light" panose="020F0302020204030204" pitchFamily="34" charset="0"/>
                          <a:ea typeface="+mn-ea"/>
                          <a:cs typeface="+mn-cs"/>
                        </a:rPr>
                        <a:t>.</a:t>
                      </a:r>
                      <a:r>
                        <a:rPr lang="en-US" sz="1600" b="0" i="1" kern="1200" dirty="0" err="1">
                          <a:solidFill>
                            <a:srgbClr val="000000"/>
                          </a:solidFill>
                          <a:latin typeface="Calibri Light" panose="020F0302020204030204" pitchFamily="34" charset="0"/>
                          <a:ea typeface="+mn-ea"/>
                          <a:cs typeface="+mn-cs"/>
                        </a:rPr>
                        <a:t>d</a:t>
                      </a:r>
                      <a:endParaRPr lang="en-US" sz="1600" b="0" i="1" kern="1200" dirty="0">
                        <a:solidFill>
                          <a:srgbClr val="000000"/>
                        </a:solidFill>
                        <a:latin typeface="Calibri Light" panose="020F0302020204030204" pitchFamily="34" charset="0"/>
                        <a:ea typeface="+mn-ea"/>
                        <a:cs typeface="+mn-cs"/>
                      </a:endParaRPr>
                    </a:p>
                  </a:txBody>
                  <a:tcPr>
                    <a:lnL w="12700" cmpd="sng">
                      <a:solidFill>
                        <a:srgbClr val="000000"/>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000000"/>
                      </a:solidFill>
                    </a:lnB>
                    <a:solidFill>
                      <a:srgbClr val="F2F2F2"/>
                    </a:solidFill>
                  </a:tcPr>
                </a:tc>
                <a:tc>
                  <a:txBody>
                    <a:bodyPr/>
                    <a:lstStyle/>
                    <a:p>
                      <a:pPr algn="ctr"/>
                      <a:r>
                        <a:rPr lang="en-US" sz="1600" b="0" kern="1200" dirty="0">
                          <a:solidFill>
                            <a:srgbClr val="000000"/>
                          </a:solidFill>
                          <a:latin typeface="Calibri Light" panose="020F0302020204030204" pitchFamily="34" charset="0"/>
                          <a:ea typeface="+mn-ea"/>
                          <a:cs typeface="+mn-cs"/>
                        </a:rPr>
                        <a:t> 12345.67</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000000"/>
                      </a:solidFill>
                    </a:lnB>
                    <a:solidFill>
                      <a:srgbClr val="F2F2F2"/>
                    </a:solidFill>
                  </a:tcPr>
                </a:tc>
                <a:tc>
                  <a:txBody>
                    <a:bodyPr/>
                    <a:lstStyle/>
                    <a:p>
                      <a:pPr algn="ctr"/>
                      <a:r>
                        <a:rPr lang="en-US" sz="1600" b="0" kern="1200" dirty="0">
                          <a:solidFill>
                            <a:srgbClr val="000000"/>
                          </a:solidFill>
                          <a:latin typeface="Calibri Light" panose="020F0302020204030204" pitchFamily="34" charset="0"/>
                          <a:ea typeface="+mn-ea"/>
                          <a:cs typeface="+mn-cs"/>
                        </a:rPr>
                        <a:t>EUROX10.2</a:t>
                      </a:r>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000000"/>
                      </a:solidFill>
                    </a:lnB>
                    <a:solidFill>
                      <a:srgbClr val="F2F2F2"/>
                    </a:solidFill>
                  </a:tcPr>
                </a:tc>
                <a:tc>
                  <a:txBody>
                    <a:bodyPr/>
                    <a:lstStyle/>
                    <a:p>
                      <a:pPr algn="ctr"/>
                      <a:r>
                        <a:rPr lang="en-US" sz="1600" b="0" kern="1200" dirty="0">
                          <a:solidFill>
                            <a:srgbClr val="000000"/>
                          </a:solidFill>
                          <a:latin typeface="Calibri Light" panose="020F0302020204030204" pitchFamily="34" charset="0"/>
                          <a:ea typeface="+mn-ea"/>
                          <a:cs typeface="+mn-cs"/>
                        </a:rPr>
                        <a:t>€12.345,67</a:t>
                      </a:r>
                    </a:p>
                  </a:txBody>
                  <a:tcPr>
                    <a:lnL w="12700" cap="flat" cmpd="sng" algn="ctr">
                      <a:solidFill>
                        <a:srgbClr val="FFFFFF"/>
                      </a:solidFill>
                      <a:prstDash val="solid"/>
                      <a:round/>
                      <a:headEnd type="none" w="med" len="med"/>
                      <a:tailEnd type="none" w="med" len="med"/>
                    </a:lnL>
                    <a:lnR w="12700" cmpd="sng">
                      <a:solidFill>
                        <a:srgbClr val="000000"/>
                      </a:solidFill>
                    </a:lnR>
                    <a:lnT w="12700" cap="flat" cmpd="sng" algn="ctr">
                      <a:solidFill>
                        <a:srgbClr val="FFFFFF"/>
                      </a:solidFill>
                      <a:prstDash val="solid"/>
                      <a:round/>
                      <a:headEnd type="none" w="med" len="med"/>
                      <a:tailEnd type="none" w="med" len="med"/>
                    </a:lnT>
                    <a:lnB w="12700" cmpd="sng">
                      <a:solidFill>
                        <a:srgbClr val="000000"/>
                      </a:solidFill>
                    </a:lnB>
                    <a:solidFill>
                      <a:srgbClr val="F2F2F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07377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dirty="0">
                <a:solidFill>
                  <a:schemeClr val="tx2"/>
                </a:solidFill>
                <a:latin typeface="Calibri" panose="020F0502020204030204" pitchFamily="34" charset="0"/>
              </a:rPr>
              <a:t>3.04 </a:t>
            </a:r>
            <a:r>
              <a:rPr altLang="en-US" dirty="0">
                <a:solidFill>
                  <a:schemeClr val="tx2"/>
                </a:solidFill>
                <a:latin typeface="Calibri" panose="020F0502020204030204" pitchFamily="34" charset="0"/>
              </a:rPr>
              <a:t>Activity</a:t>
            </a:r>
          </a:p>
        </p:txBody>
      </p:sp>
      <p:sp>
        <p:nvSpPr>
          <p:cNvPr id="15363" name="PollQuestion"/>
          <p:cNvSpPr>
            <a:spLocks noGrp="1" noChangeArrowheads="1"/>
          </p:cNvSpPr>
          <p:nvPr>
            <p:ph idx="1"/>
          </p:nvPr>
        </p:nvSpPr>
        <p:spPr/>
        <p:txBody>
          <a:bodyPr/>
          <a:lstStyle/>
          <a:p>
            <a:pPr marL="457200" indent="-457200">
              <a:buClrTx/>
              <a:buSzPct val="100000"/>
              <a:buFont typeface="+mj-lt"/>
              <a:buAutoNum type="arabicPeriod"/>
            </a:pPr>
            <a:r>
              <a:rPr lang="en-US" altLang="en-US" dirty="0"/>
              <a:t>Go to </a:t>
            </a:r>
            <a:r>
              <a:rPr lang="en-US" altLang="en-US" dirty="0">
                <a:hlinkClick r:id="rId4"/>
              </a:rPr>
              <a:t>support.sas.com/documentation</a:t>
            </a:r>
            <a:r>
              <a:rPr lang="en-US" altLang="en-US" dirty="0"/>
              <a:t>. Click </a:t>
            </a:r>
            <a:r>
              <a:rPr lang="en-US" altLang="en-US" b="1" dirty="0"/>
              <a:t>Programming: SAS 9.4 and Viya</a:t>
            </a:r>
            <a:r>
              <a:rPr lang="en-US" altLang="en-US" dirty="0"/>
              <a:t>.</a:t>
            </a:r>
          </a:p>
          <a:p>
            <a:pPr marL="457200" indent="-457200">
              <a:buClrTx/>
              <a:buSzPct val="100000"/>
              <a:buFont typeface="+mj-lt"/>
              <a:buAutoNum type="arabicPeriod"/>
            </a:pPr>
            <a:r>
              <a:rPr lang="en-US" altLang="en-US" dirty="0"/>
              <a:t>In the </a:t>
            </a:r>
            <a:r>
              <a:rPr lang="en-US" altLang="en-US" b="1" dirty="0"/>
              <a:t>Syntax - Quick Links</a:t>
            </a:r>
            <a:r>
              <a:rPr lang="en-US" altLang="en-US" dirty="0"/>
              <a:t> section, under </a:t>
            </a:r>
            <a:r>
              <a:rPr lang="en-US" altLang="en-US" b="1" dirty="0"/>
              <a:t>Language Elements</a:t>
            </a:r>
            <a:r>
              <a:rPr lang="en-US" altLang="en-US" dirty="0"/>
              <a:t>, select </a:t>
            </a:r>
            <a:r>
              <a:rPr lang="en-US" altLang="en-US" b="1" dirty="0"/>
              <a:t>Formats</a:t>
            </a:r>
            <a:r>
              <a:rPr lang="en-US" altLang="en-US" dirty="0"/>
              <a:t>.</a:t>
            </a:r>
          </a:p>
          <a:p>
            <a:pPr marL="457200" indent="-457200">
              <a:buClrTx/>
              <a:buSzPct val="100000"/>
              <a:buFont typeface="+mj-lt"/>
              <a:buAutoNum type="arabicPeriod"/>
            </a:pPr>
            <a:r>
              <a:rPr lang="en-US" altLang="en-US" dirty="0"/>
              <a:t>What does the Z</a:t>
            </a:r>
            <a:r>
              <a:rPr lang="en-US" altLang="en-US" i="1" dirty="0"/>
              <a:t>w</a:t>
            </a:r>
            <a:r>
              <a:rPr lang="en-US" altLang="en-US" dirty="0"/>
              <a:t>.</a:t>
            </a:r>
            <a:r>
              <a:rPr lang="en-US" altLang="en-US" i="1" dirty="0"/>
              <a:t>d</a:t>
            </a:r>
            <a:r>
              <a:rPr lang="en-US" altLang="en-US" dirty="0"/>
              <a:t> format do?</a:t>
            </a:r>
          </a:p>
        </p:txBody>
      </p:sp>
    </p:spTree>
    <p:custDataLst>
      <p:tags r:id="rId1"/>
    </p:custData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solidFill>
                  <a:schemeClr val="tx2"/>
                </a:solidFill>
                <a:latin typeface="Calibri" panose="020F0502020204030204" pitchFamily="34" charset="0"/>
              </a:rPr>
              <a:t>3.04 </a:t>
            </a:r>
            <a:r>
              <a:rPr altLang="en-US">
                <a:solidFill>
                  <a:schemeClr val="tx2"/>
                </a:solidFill>
                <a:latin typeface="Calibri" panose="020F0502020204030204" pitchFamily="34" charset="0"/>
              </a:rPr>
              <a:t>Activity </a:t>
            </a:r>
            <a:r>
              <a:rPr lang="en-US" altLang="en-US" dirty="0">
                <a:solidFill>
                  <a:schemeClr val="tx2"/>
                </a:solidFill>
                <a:latin typeface="Calibri" panose="020F0502020204030204" pitchFamily="34" charset="0"/>
              </a:rPr>
              <a:t>– Correct Answer</a:t>
            </a:r>
            <a:endParaRPr altLang="en-US" dirty="0">
              <a:solidFill>
                <a:schemeClr val="tx2"/>
              </a:solidFill>
              <a:latin typeface="Calibri" panose="020F0502020204030204" pitchFamily="34" charset="0"/>
            </a:endParaRPr>
          </a:p>
        </p:txBody>
      </p:sp>
      <p:sp>
        <p:nvSpPr>
          <p:cNvPr id="15363" name="PollQuestion"/>
          <p:cNvSpPr>
            <a:spLocks noGrp="1" noChangeArrowheads="1"/>
          </p:cNvSpPr>
          <p:nvPr>
            <p:ph idx="1"/>
          </p:nvPr>
        </p:nvSpPr>
        <p:spPr/>
        <p:txBody>
          <a:bodyPr/>
          <a:lstStyle/>
          <a:p>
            <a:pPr marL="457200" indent="-457200">
              <a:buClrTx/>
              <a:buSzPct val="100000"/>
              <a:buFont typeface="+mj-lt"/>
              <a:buAutoNum type="arabicPeriod"/>
            </a:pPr>
            <a:r>
              <a:rPr lang="en-US" altLang="en-US" dirty="0"/>
              <a:t>Go to </a:t>
            </a:r>
            <a:r>
              <a:rPr lang="en-US" altLang="en-US" dirty="0">
                <a:hlinkClick r:id="rId4"/>
              </a:rPr>
              <a:t>support.sas.com/documentation</a:t>
            </a:r>
            <a:r>
              <a:rPr lang="en-US" altLang="en-US" dirty="0"/>
              <a:t>. Click </a:t>
            </a:r>
            <a:r>
              <a:rPr lang="en-US" altLang="en-US" b="1" dirty="0"/>
              <a:t>Programming: SAS 9.4 and Viya</a:t>
            </a:r>
            <a:r>
              <a:rPr lang="en-US" altLang="en-US" dirty="0"/>
              <a:t>.</a:t>
            </a:r>
          </a:p>
          <a:p>
            <a:pPr marL="457200" indent="-457200">
              <a:buClrTx/>
              <a:buSzPct val="100000"/>
              <a:buFont typeface="+mj-lt"/>
              <a:buAutoNum type="arabicPeriod"/>
            </a:pPr>
            <a:r>
              <a:rPr lang="en-US" dirty="0"/>
              <a:t>In the </a:t>
            </a:r>
            <a:r>
              <a:rPr lang="en-US" b="1" dirty="0"/>
              <a:t>Syntax - Quick Links </a:t>
            </a:r>
            <a:r>
              <a:rPr lang="en-US" dirty="0"/>
              <a:t>section, under </a:t>
            </a:r>
            <a:r>
              <a:rPr lang="en-US" b="1" dirty="0"/>
              <a:t>Language Elements</a:t>
            </a:r>
            <a:r>
              <a:rPr lang="en-US" dirty="0"/>
              <a:t>,</a:t>
            </a:r>
            <a:r>
              <a:rPr lang="en-US" b="1" dirty="0"/>
              <a:t> </a:t>
            </a:r>
            <a:r>
              <a:rPr lang="en-US" dirty="0"/>
              <a:t>select </a:t>
            </a:r>
            <a:r>
              <a:rPr lang="en-US" b="1" dirty="0"/>
              <a:t>Formats</a:t>
            </a:r>
            <a:r>
              <a:rPr lang="en-US" dirty="0"/>
              <a:t>.</a:t>
            </a:r>
            <a:endParaRPr lang="en-US" altLang="en-US" dirty="0"/>
          </a:p>
          <a:p>
            <a:pPr marL="457200" indent="-457200">
              <a:buClrTx/>
              <a:buSzPct val="100000"/>
              <a:buFont typeface="+mj-lt"/>
              <a:buAutoNum type="arabicPeriod"/>
            </a:pPr>
            <a:r>
              <a:rPr lang="en-US" altLang="en-US" dirty="0"/>
              <a:t>What does the </a:t>
            </a:r>
            <a:r>
              <a:rPr lang="en-US" altLang="en-US" dirty="0" err="1"/>
              <a:t>Z</a:t>
            </a:r>
            <a:r>
              <a:rPr lang="en-US" altLang="en-US" i="1" dirty="0" err="1"/>
              <a:t>w</a:t>
            </a:r>
            <a:r>
              <a:rPr lang="en-US" altLang="en-US" dirty="0" err="1"/>
              <a:t>.</a:t>
            </a:r>
            <a:r>
              <a:rPr lang="en-US" altLang="en-US" i="1" dirty="0" err="1"/>
              <a:t>d</a:t>
            </a:r>
            <a:r>
              <a:rPr lang="en-US" altLang="en-US" dirty="0"/>
              <a:t> format do?</a:t>
            </a:r>
          </a:p>
          <a:p>
            <a:br>
              <a:rPr lang="en-US" altLang="en-US" dirty="0"/>
            </a:br>
            <a:r>
              <a:rPr lang="en-US" altLang="en-US" b="1" dirty="0"/>
              <a:t>The format displays standard numeric data with leading zeros.</a:t>
            </a:r>
          </a:p>
        </p:txBody>
      </p:sp>
      <p:sp>
        <p:nvSpPr>
          <p:cNvPr id="6" name="TextBox 5"/>
          <p:cNvSpPr txBox="1"/>
          <p:nvPr/>
        </p:nvSpPr>
        <p:spPr>
          <a:xfrm>
            <a:off x="2891411" y="3935984"/>
            <a:ext cx="1042416" cy="461665"/>
          </a:xfrm>
          <a:prstGeom prst="rect">
            <a:avLst/>
          </a:prstGeom>
          <a:solidFill>
            <a:srgbClr val="D7EAA0"/>
          </a:solidFill>
          <a:ln>
            <a:solidFill>
              <a:schemeClr val="tx1"/>
            </a:solidFill>
          </a:ln>
        </p:spPr>
        <p:txBody>
          <a:bodyPr wrap="square" rtlCol="0">
            <a:spAutoFit/>
          </a:bodyPr>
          <a:lstStyle/>
          <a:p>
            <a:pPr algn="ctr"/>
            <a:r>
              <a:rPr lang="en-US" sz="2400" dirty="0"/>
              <a:t>1350</a:t>
            </a:r>
          </a:p>
        </p:txBody>
      </p:sp>
      <p:sp>
        <p:nvSpPr>
          <p:cNvPr id="7" name="TextBox 6"/>
          <p:cNvSpPr txBox="1"/>
          <p:nvPr/>
        </p:nvSpPr>
        <p:spPr>
          <a:xfrm>
            <a:off x="5176839" y="3925197"/>
            <a:ext cx="1726881" cy="461665"/>
          </a:xfrm>
          <a:prstGeom prst="rect">
            <a:avLst/>
          </a:prstGeom>
          <a:solidFill>
            <a:srgbClr val="D7EAA0"/>
          </a:solidFill>
          <a:ln>
            <a:solidFill>
              <a:schemeClr val="tx1"/>
            </a:solidFill>
          </a:ln>
        </p:spPr>
        <p:txBody>
          <a:bodyPr wrap="square" rtlCol="0">
            <a:spAutoFit/>
          </a:bodyPr>
          <a:lstStyle/>
          <a:p>
            <a:pPr algn="ctr"/>
            <a:r>
              <a:rPr lang="en-US" sz="2400" dirty="0"/>
              <a:t>00001350</a:t>
            </a:r>
          </a:p>
        </p:txBody>
      </p:sp>
      <p:sp>
        <p:nvSpPr>
          <p:cNvPr id="8" name="Right Arrow 7"/>
          <p:cNvSpPr/>
          <p:nvPr/>
        </p:nvSpPr>
        <p:spPr>
          <a:xfrm>
            <a:off x="4100513" y="3852616"/>
            <a:ext cx="928687" cy="628400"/>
          </a:xfrm>
          <a:prstGeom prst="rightArrow">
            <a:avLst/>
          </a:prstGeom>
          <a:solidFill>
            <a:schemeClr val="accent1"/>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TextBox 8"/>
          <p:cNvSpPr txBox="1"/>
          <p:nvPr/>
        </p:nvSpPr>
        <p:spPr>
          <a:xfrm>
            <a:off x="4187285" y="3332604"/>
            <a:ext cx="755142" cy="523220"/>
          </a:xfrm>
          <a:prstGeom prst="rect">
            <a:avLst/>
          </a:prstGeom>
          <a:noFill/>
          <a:ln>
            <a:solidFill>
              <a:schemeClr val="tx1"/>
            </a:solidFill>
          </a:ln>
        </p:spPr>
        <p:txBody>
          <a:bodyPr wrap="square" rtlCol="0">
            <a:spAutoFit/>
          </a:bodyPr>
          <a:lstStyle/>
          <a:p>
            <a:pPr algn="ctr"/>
            <a:r>
              <a:rPr lang="en-US" sz="2800" dirty="0"/>
              <a:t>Z8</a:t>
            </a:r>
            <a:r>
              <a:rPr lang="en-US" sz="2400" dirty="0"/>
              <a:t>.</a:t>
            </a:r>
          </a:p>
        </p:txBody>
      </p:sp>
    </p:spTree>
    <p:custDataLst>
      <p:tags r:id="rId1"/>
    </p:custDataLst>
    <p:extLst>
      <p:ext uri="{BB962C8B-B14F-4D97-AF65-F5344CB8AC3E}">
        <p14:creationId xmlns:p14="http://schemas.microsoft.com/office/powerpoint/2010/main" val="3964050956"/>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Common Formats for Date Values</a:t>
            </a:r>
          </a:p>
        </p:txBody>
      </p:sp>
      <p:graphicFrame>
        <p:nvGraphicFramePr>
          <p:cNvPr id="4" name="Table 3"/>
          <p:cNvGraphicFramePr>
            <a:graphicFrameLocks noGrp="1"/>
          </p:cNvGraphicFramePr>
          <p:nvPr>
            <p:extLst>
              <p:ext uri="{D42A27DB-BD31-4B8C-83A1-F6EECF244321}">
                <p14:modId xmlns:p14="http://schemas.microsoft.com/office/powerpoint/2010/main" val="4031107640"/>
              </p:ext>
            </p:extLst>
          </p:nvPr>
        </p:nvGraphicFramePr>
        <p:xfrm>
          <a:off x="1728019" y="862781"/>
          <a:ext cx="5687961" cy="3657600"/>
        </p:xfrm>
        <a:graphic>
          <a:graphicData uri="http://schemas.openxmlformats.org/drawingml/2006/table">
            <a:tbl>
              <a:tblPr firstRow="1" bandRow="1">
                <a:tableStyleId>{5C22544A-7EE6-4342-B048-85BDC9FD1C3A}</a:tableStyleId>
              </a:tblPr>
              <a:tblGrid>
                <a:gridCol w="1115961">
                  <a:extLst>
                    <a:ext uri="{9D8B030D-6E8A-4147-A177-3AD203B41FA5}">
                      <a16:colId xmlns:a16="http://schemas.microsoft.com/office/drawing/2014/main" val="20000"/>
                    </a:ext>
                  </a:extLst>
                </a:gridCol>
                <a:gridCol w="1895475">
                  <a:extLst>
                    <a:ext uri="{9D8B030D-6E8A-4147-A177-3AD203B41FA5}">
                      <a16:colId xmlns:a16="http://schemas.microsoft.com/office/drawing/2014/main" val="20001"/>
                    </a:ext>
                  </a:extLst>
                </a:gridCol>
                <a:gridCol w="2676525">
                  <a:extLst>
                    <a:ext uri="{9D8B030D-6E8A-4147-A177-3AD203B41FA5}">
                      <a16:colId xmlns:a16="http://schemas.microsoft.com/office/drawing/2014/main" val="20002"/>
                    </a:ext>
                  </a:extLst>
                </a:gridCol>
              </a:tblGrid>
              <a:tr h="457200">
                <a:tc>
                  <a:txBody>
                    <a:bodyPr/>
                    <a:lstStyle/>
                    <a:p>
                      <a:pPr algn="ctr"/>
                      <a:r>
                        <a:rPr lang="en-US" b="1" dirty="0">
                          <a:solidFill>
                            <a:srgbClr val="FFFFFF"/>
                          </a:solidFill>
                          <a:latin typeface="Calibri" panose="020F0502020204030204" pitchFamily="34" charset="0"/>
                        </a:rPr>
                        <a:t>Value </a:t>
                      </a:r>
                    </a:p>
                  </a:txBody>
                  <a:tcPr>
                    <a:lnL w="12700" cmpd="sng">
                      <a:solidFill>
                        <a:srgbClr val="000000"/>
                      </a:solidFill>
                    </a:lnL>
                    <a:lnR w="12700" cmpd="sng">
                      <a:solidFill>
                        <a:srgbClr val="FFFFFF"/>
                      </a:solidFill>
                    </a:lnR>
                    <a:lnT w="12700" cmpd="sng">
                      <a:solidFill>
                        <a:srgbClr val="000000"/>
                      </a:solidFill>
                    </a:lnT>
                    <a:lnB w="12700" cap="flat" cmpd="sng" algn="ctr">
                      <a:solidFill>
                        <a:srgbClr val="FFFFFF"/>
                      </a:solidFill>
                      <a:prstDash val="solid"/>
                      <a:round/>
                      <a:headEnd type="none" w="med" len="med"/>
                      <a:tailEnd type="none" w="med" len="med"/>
                    </a:lnB>
                    <a:solidFill>
                      <a:srgbClr val="003A5F"/>
                    </a:solidFill>
                  </a:tcPr>
                </a:tc>
                <a:tc>
                  <a:txBody>
                    <a:bodyPr/>
                    <a:lstStyle/>
                    <a:p>
                      <a:pPr algn="ctr"/>
                      <a:r>
                        <a:rPr lang="en-US" b="1" dirty="0">
                          <a:solidFill>
                            <a:srgbClr val="FFFFFF"/>
                          </a:solidFill>
                          <a:latin typeface="Calibri" panose="020F0502020204030204" pitchFamily="34" charset="0"/>
                        </a:rPr>
                        <a:t>Format</a:t>
                      </a:r>
                    </a:p>
                  </a:txBody>
                  <a:tcPr>
                    <a:lnL w="12700" cmpd="sng">
                      <a:solidFill>
                        <a:srgbClr val="FFFFFF"/>
                      </a:solidFill>
                    </a:lnL>
                    <a:lnR w="12700" cmpd="sng">
                      <a:solidFill>
                        <a:srgbClr val="FFFFFF"/>
                      </a:solidFill>
                    </a:lnR>
                    <a:lnT w="12700" cmpd="sng">
                      <a:solidFill>
                        <a:srgbClr val="000000"/>
                      </a:solidFill>
                    </a:lnT>
                    <a:lnB w="12700" cap="flat" cmpd="sng" algn="ctr">
                      <a:solidFill>
                        <a:srgbClr val="FFFFFF"/>
                      </a:solidFill>
                      <a:prstDash val="solid"/>
                      <a:round/>
                      <a:headEnd type="none" w="med" len="med"/>
                      <a:tailEnd type="none" w="med" len="med"/>
                    </a:lnB>
                    <a:solidFill>
                      <a:srgbClr val="003A5F"/>
                    </a:solidFill>
                  </a:tcPr>
                </a:tc>
                <a:tc>
                  <a:txBody>
                    <a:bodyPr/>
                    <a:lstStyle/>
                    <a:p>
                      <a:pPr algn="ctr"/>
                      <a:r>
                        <a:rPr lang="en-US" b="1" dirty="0">
                          <a:solidFill>
                            <a:srgbClr val="FFFFFF"/>
                          </a:solidFill>
                          <a:latin typeface="Calibri" panose="020F0502020204030204" pitchFamily="34" charset="0"/>
                        </a:rPr>
                        <a:t>Formatted Value</a:t>
                      </a:r>
                    </a:p>
                  </a:txBody>
                  <a:tcPr>
                    <a:lnL w="12700" cmpd="sng">
                      <a:solidFill>
                        <a:srgbClr val="FFFFFF"/>
                      </a:solidFill>
                    </a:lnL>
                    <a:lnR w="12700" cmpd="sng">
                      <a:solidFill>
                        <a:srgbClr val="000000"/>
                      </a:solidFill>
                    </a:lnR>
                    <a:lnT w="12700" cmpd="sng">
                      <a:solidFill>
                        <a:srgbClr val="000000"/>
                      </a:solidFill>
                    </a:lnT>
                    <a:lnB w="12700" cap="flat" cmpd="sng" algn="ctr">
                      <a:solidFill>
                        <a:srgbClr val="FFFFFF"/>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457200">
                <a:tc>
                  <a:txBody>
                    <a:bodyPr/>
                    <a:lstStyle/>
                    <a:p>
                      <a:pPr algn="ctr"/>
                      <a:r>
                        <a:rPr lang="en-US" b="0" dirty="0">
                          <a:solidFill>
                            <a:srgbClr val="000000"/>
                          </a:solidFill>
                          <a:latin typeface="Calibri Light" panose="020F0302020204030204" pitchFamily="34" charset="0"/>
                        </a:rPr>
                        <a:t> 21199</a:t>
                      </a:r>
                    </a:p>
                  </a:txBody>
                  <a:tcPr>
                    <a:lnL w="12700" cmpd="sng">
                      <a:solidFill>
                        <a:srgbClr val="000000"/>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b="0" dirty="0">
                          <a:solidFill>
                            <a:srgbClr val="000000"/>
                          </a:solidFill>
                          <a:latin typeface="Calibri Light" panose="020F0302020204030204" pitchFamily="34" charset="0"/>
                        </a:rPr>
                        <a:t> DATE7.</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tc>
                  <a:txBody>
                    <a:bodyPr/>
                    <a:lstStyle/>
                    <a:p>
                      <a:pPr algn="ctr"/>
                      <a:r>
                        <a:rPr lang="en-US" b="0" dirty="0">
                          <a:solidFill>
                            <a:srgbClr val="000000"/>
                          </a:solidFill>
                          <a:latin typeface="Calibri Light" panose="020F0302020204030204" pitchFamily="34" charset="0"/>
                        </a:rPr>
                        <a:t>15JAN18</a:t>
                      </a:r>
                    </a:p>
                  </a:txBody>
                  <a:tcPr>
                    <a:lnL w="12700" cmpd="sng">
                      <a:solidFill>
                        <a:srgbClr val="FFFFFF"/>
                      </a:solidFill>
                    </a:lnL>
                    <a:lnR w="12700" cmpd="sng">
                      <a:solidFill>
                        <a:srgbClr val="000000"/>
                      </a:solidFill>
                    </a:lnR>
                    <a:lnT w="12700" cmpd="sng">
                      <a:solidFill>
                        <a:srgbClr val="FFFFFF"/>
                      </a:solidFill>
                    </a:lnT>
                    <a:lnB w="12700" cap="flat" cmpd="sng" algn="ctr">
                      <a:solidFill>
                        <a:srgbClr val="FFFFFF"/>
                      </a:solidFill>
                      <a:prstDash val="solid"/>
                      <a:round/>
                      <a:headEnd type="none" w="med" len="med"/>
                      <a:tailEnd type="none" w="med" len="med"/>
                    </a:lnB>
                    <a:solidFill>
                      <a:srgbClr val="F2F2F2"/>
                    </a:solidFill>
                  </a:tcPr>
                </a:tc>
                <a:extLst>
                  <a:ext uri="{0D108BD9-81ED-4DB2-BD59-A6C34878D82A}">
                    <a16:rowId xmlns:a16="http://schemas.microsoft.com/office/drawing/2014/main" val="10001"/>
                  </a:ext>
                </a:extLst>
              </a:tr>
              <a:tr h="457200">
                <a:tc>
                  <a:txBody>
                    <a:bodyPr/>
                    <a:lstStyle/>
                    <a:p>
                      <a:pPr algn="ctr"/>
                      <a:r>
                        <a:rPr lang="en-US" b="0" dirty="0">
                          <a:solidFill>
                            <a:srgbClr val="000000"/>
                          </a:solidFill>
                          <a:latin typeface="Calibri Light" panose="020F0302020204030204" pitchFamily="34" charset="0"/>
                        </a:rPr>
                        <a:t> 21199</a:t>
                      </a:r>
                    </a:p>
                  </a:txBody>
                  <a:tcPr>
                    <a:lnL w="12700" cmpd="sng">
                      <a:solidFill>
                        <a:srgbClr val="000000"/>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b="0" dirty="0">
                          <a:solidFill>
                            <a:srgbClr val="000000"/>
                          </a:solidFill>
                          <a:latin typeface="Calibri Light" panose="020F0302020204030204" pitchFamily="34" charset="0"/>
                        </a:rPr>
                        <a:t> DATE9.</a:t>
                      </a: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b="0" dirty="0">
                          <a:solidFill>
                            <a:srgbClr val="000000"/>
                          </a:solidFill>
                          <a:latin typeface="Calibri Light" panose="020F0302020204030204" pitchFamily="34" charset="0"/>
                        </a:rPr>
                        <a:t>15JAN2018</a:t>
                      </a:r>
                    </a:p>
                  </a:txBody>
                  <a:tcPr>
                    <a:lnL w="12700" cmpd="sng">
                      <a:solidFill>
                        <a:srgbClr val="FFFFFF"/>
                      </a:solidFill>
                    </a:lnL>
                    <a:lnR w="12700" cmpd="sng">
                      <a:solidFill>
                        <a:srgbClr val="000000"/>
                      </a:solidFill>
                    </a:lnR>
                    <a:lnT w="12700" cmpd="sng">
                      <a:solidFill>
                        <a:srgbClr val="FFFFFF"/>
                      </a:solidFill>
                    </a:lnT>
                    <a:lnB w="12700" cap="flat" cmpd="sng" algn="ctr">
                      <a:solidFill>
                        <a:srgbClr val="FFFFFF"/>
                      </a:solidFill>
                      <a:prstDash val="solid"/>
                      <a:round/>
                      <a:headEnd type="none" w="med" len="med"/>
                      <a:tailEnd type="none" w="med" len="med"/>
                    </a:lnB>
                    <a:solidFill>
                      <a:srgbClr val="D9D9D9"/>
                    </a:solidFill>
                  </a:tcPr>
                </a:tc>
                <a:extLst>
                  <a:ext uri="{0D108BD9-81ED-4DB2-BD59-A6C34878D82A}">
                    <a16:rowId xmlns:a16="http://schemas.microsoft.com/office/drawing/2014/main" val="10002"/>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21199</a:t>
                      </a:r>
                    </a:p>
                  </a:txBody>
                  <a:tcPr>
                    <a:lnL w="12700" cmpd="sng">
                      <a:solidFill>
                        <a:srgbClr val="000000"/>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b="0" dirty="0">
                          <a:solidFill>
                            <a:srgbClr val="000000"/>
                          </a:solidFill>
                          <a:latin typeface="Calibri Light" panose="020F0302020204030204" pitchFamily="34" charset="0"/>
                        </a:rPr>
                        <a:t> MMDDYY10.</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b="0" dirty="0">
                          <a:solidFill>
                            <a:srgbClr val="000000"/>
                          </a:solidFill>
                          <a:latin typeface="Calibri Light" panose="020F0302020204030204" pitchFamily="34" charset="0"/>
                        </a:rPr>
                        <a:t>01/15/2018</a:t>
                      </a:r>
                    </a:p>
                  </a:txBody>
                  <a:tcPr>
                    <a:lnL w="12700" cmpd="sng">
                      <a:solidFill>
                        <a:srgbClr val="FFFFFF"/>
                      </a:solidFill>
                    </a:lnL>
                    <a:lnR w="12700" cmpd="sng">
                      <a:solidFill>
                        <a:srgbClr val="000000"/>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extLst>
                  <a:ext uri="{0D108BD9-81ED-4DB2-BD59-A6C34878D82A}">
                    <a16:rowId xmlns:a16="http://schemas.microsoft.com/office/drawing/2014/main" val="10003"/>
                  </a:ext>
                </a:extLst>
              </a:tr>
              <a:tr h="457200">
                <a:tc>
                  <a:txBody>
                    <a:bodyPr/>
                    <a:lstStyle/>
                    <a:p>
                      <a:pPr algn="ctr"/>
                      <a:r>
                        <a:rPr lang="en-US" b="0" dirty="0">
                          <a:solidFill>
                            <a:srgbClr val="000000"/>
                          </a:solidFill>
                          <a:latin typeface="Calibri Light" panose="020F0302020204030204" pitchFamily="34" charset="0"/>
                        </a:rPr>
                        <a:t> 21199</a:t>
                      </a:r>
                    </a:p>
                  </a:txBody>
                  <a:tcPr>
                    <a:lnL w="12700" cmpd="sng">
                      <a:solidFill>
                        <a:srgbClr val="000000"/>
                      </a:solidFill>
                    </a:lnL>
                    <a:lnR w="12700" cmpd="sng">
                      <a:solidFill>
                        <a:srgbClr val="FFFFFF"/>
                      </a:solidFill>
                    </a:lnR>
                    <a:lnT w="12700" cap="flat" cmpd="sng" algn="ctr">
                      <a:solidFill>
                        <a:srgbClr val="FFFFFF"/>
                      </a:solidFill>
                      <a:prstDash val="solid"/>
                      <a:round/>
                      <a:headEnd type="none" w="med" len="med"/>
                      <a:tailEnd type="none" w="med" len="med"/>
                    </a:lnT>
                    <a:lnB w="12700" cap="flat" cmpd="sng" algn="ctr">
                      <a:solidFill>
                        <a:srgbClr val="FFFFFF"/>
                      </a:solidFill>
                      <a:prstDash val="solid"/>
                      <a:round/>
                      <a:headEnd type="none" w="med" len="med"/>
                      <a:tailEnd type="none" w="med" len="med"/>
                    </a:lnB>
                    <a:solidFill>
                      <a:srgbClr val="D9D9D9"/>
                    </a:solidFill>
                  </a:tcPr>
                </a:tc>
                <a:tc>
                  <a:txBody>
                    <a:bodyPr/>
                    <a:lstStyle/>
                    <a:p>
                      <a:pPr algn="ctr"/>
                      <a:r>
                        <a:rPr lang="en-US" b="0" dirty="0">
                          <a:solidFill>
                            <a:srgbClr val="000000"/>
                          </a:solidFill>
                          <a:latin typeface="Calibri Light" panose="020F0302020204030204" pitchFamily="34" charset="0"/>
                        </a:rPr>
                        <a:t> DDMMYY8.</a:t>
                      </a:r>
                    </a:p>
                  </a:txBody>
                  <a:tcPr>
                    <a:lnL w="12700" cmpd="sng">
                      <a:solidFill>
                        <a:srgbClr val="FFFFFF"/>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D9D9D9"/>
                    </a:solidFill>
                  </a:tcPr>
                </a:tc>
                <a:tc>
                  <a:txBody>
                    <a:bodyPr/>
                    <a:lstStyle/>
                    <a:p>
                      <a:pPr algn="ctr"/>
                      <a:r>
                        <a:rPr lang="en-US" b="0" dirty="0">
                          <a:solidFill>
                            <a:srgbClr val="000000"/>
                          </a:solidFill>
                          <a:latin typeface="Calibri Light" panose="020F0302020204030204" pitchFamily="34" charset="0"/>
                        </a:rPr>
                        <a:t> 15/01/18</a:t>
                      </a:r>
                    </a:p>
                  </a:txBody>
                  <a:tcPr>
                    <a:lnL w="12700" cmpd="sng">
                      <a:solidFill>
                        <a:srgbClr val="FFFFFF"/>
                      </a:solidFill>
                    </a:lnL>
                    <a:lnR w="12700" cmpd="sng">
                      <a:solidFill>
                        <a:srgbClr val="000000"/>
                      </a:solidFill>
                    </a:lnR>
                    <a:lnT w="12700" cap="flat" cmpd="sng" algn="ctr">
                      <a:solidFill>
                        <a:srgbClr val="FFFFFF"/>
                      </a:solidFill>
                      <a:prstDash val="solid"/>
                      <a:round/>
                      <a:headEnd type="none" w="med" len="med"/>
                      <a:tailEnd type="none" w="med" len="med"/>
                    </a:lnT>
                    <a:lnB w="12700" cmpd="sng">
                      <a:solidFill>
                        <a:srgbClr val="FFFFFF"/>
                      </a:solidFill>
                    </a:lnB>
                    <a:solidFill>
                      <a:srgbClr val="D9D9D9"/>
                    </a:solidFill>
                  </a:tcPr>
                </a:tc>
                <a:extLst>
                  <a:ext uri="{0D108BD9-81ED-4DB2-BD59-A6C34878D82A}">
                    <a16:rowId xmlns:a16="http://schemas.microsoft.com/office/drawing/2014/main" val="10004"/>
                  </a:ext>
                </a:extLst>
              </a:tr>
              <a:tr h="457200">
                <a:tc>
                  <a:txBody>
                    <a:bodyPr/>
                    <a:lstStyle/>
                    <a:p>
                      <a:pPr algn="ctr"/>
                      <a:r>
                        <a:rPr lang="en-US" b="0" dirty="0">
                          <a:solidFill>
                            <a:srgbClr val="000000"/>
                          </a:solidFill>
                          <a:latin typeface="Calibri Light" panose="020F0302020204030204" pitchFamily="34" charset="0"/>
                        </a:rPr>
                        <a:t> 21199</a:t>
                      </a:r>
                    </a:p>
                  </a:txBody>
                  <a:tcPr>
                    <a:lnL w="12700" cmpd="sng">
                      <a:solidFill>
                        <a:srgbClr val="000000"/>
                      </a:solidFill>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dirty="0"/>
                        <a:t>MONYY7.</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tc>
                  <a:txBody>
                    <a:bodyPr/>
                    <a:lstStyle/>
                    <a:p>
                      <a:pPr algn="ctr"/>
                      <a:r>
                        <a:rPr lang="en-US" dirty="0"/>
                        <a:t>JAN2018</a:t>
                      </a:r>
                    </a:p>
                  </a:txBody>
                  <a:tcPr>
                    <a:lnL w="12700" cmpd="sng">
                      <a:solidFill>
                        <a:srgbClr val="FFFFFF"/>
                      </a:solidFill>
                    </a:lnL>
                    <a:lnR w="12700" cmpd="sng">
                      <a:solidFill>
                        <a:srgbClr val="000000"/>
                      </a:solidFill>
                    </a:lnR>
                    <a:lnT w="12700" cap="flat" cmpd="sng" algn="ctr">
                      <a:solidFill>
                        <a:srgbClr val="FFFFFF"/>
                      </a:solidFill>
                      <a:prstDash val="solid"/>
                      <a:round/>
                      <a:headEnd type="none" w="med" len="med"/>
                      <a:tailEnd type="none" w="med" len="med"/>
                    </a:lnT>
                    <a:lnB w="12700" cmpd="sng">
                      <a:solidFill>
                        <a:srgbClr val="FFFFFF"/>
                      </a:solidFill>
                    </a:lnB>
                    <a:solidFill>
                      <a:srgbClr val="F2F2F2"/>
                    </a:solidFill>
                  </a:tcPr>
                </a:tc>
                <a:extLst>
                  <a:ext uri="{0D108BD9-81ED-4DB2-BD59-A6C34878D82A}">
                    <a16:rowId xmlns:a16="http://schemas.microsoft.com/office/drawing/2014/main" val="10005"/>
                  </a:ext>
                </a:extLst>
              </a:tr>
              <a:tr h="45720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b="0" dirty="0">
                          <a:solidFill>
                            <a:srgbClr val="000000"/>
                          </a:solidFill>
                          <a:latin typeface="Calibri Light" panose="020F0302020204030204" pitchFamily="34" charset="0"/>
                        </a:rPr>
                        <a:t> 21199</a:t>
                      </a:r>
                    </a:p>
                  </a:txBody>
                  <a:tcPr>
                    <a:lnL w="12700" cmpd="sng">
                      <a:solidFill>
                        <a:srgbClr val="000000"/>
                      </a:solidFill>
                    </a:lnL>
                    <a:lnR w="12700" cmpd="sng">
                      <a:solidFill>
                        <a:srgbClr val="FFFFFF"/>
                      </a:solidFill>
                    </a:lnR>
                    <a:lnT w="12700" cmpd="sng">
                      <a:solidFill>
                        <a:srgbClr val="FFFFFF"/>
                      </a:solidFill>
                    </a:lnT>
                    <a:lnB w="12700" cmpd="sng">
                      <a:solidFill>
                        <a:srgbClr val="FFFFFF"/>
                      </a:solidFill>
                    </a:lnB>
                    <a:solidFill>
                      <a:srgbClr val="D9D9D9"/>
                    </a:solidFill>
                  </a:tcPr>
                </a:tc>
                <a:tc>
                  <a:txBody>
                    <a:bodyPr/>
                    <a:lstStyle/>
                    <a:p>
                      <a:pPr algn="ctr"/>
                      <a:r>
                        <a:rPr lang="en-US" dirty="0"/>
                        <a:t>MONNAME.</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solidFill>
                      <a:srgbClr val="D9D9D9"/>
                    </a:solidFill>
                  </a:tcPr>
                </a:tc>
                <a:tc>
                  <a:txBody>
                    <a:bodyPr/>
                    <a:lstStyle/>
                    <a:p>
                      <a:pPr algn="ctr"/>
                      <a:r>
                        <a:rPr lang="en-US" dirty="0"/>
                        <a:t>January</a:t>
                      </a:r>
                    </a:p>
                  </a:txBody>
                  <a:tcPr>
                    <a:lnL w="12700" cmpd="sng">
                      <a:solidFill>
                        <a:srgbClr val="FFFFFF"/>
                      </a:solidFill>
                    </a:lnL>
                    <a:lnR w="12700" cmpd="sng">
                      <a:solidFill>
                        <a:srgbClr val="000000"/>
                      </a:solidFill>
                    </a:lnR>
                    <a:lnT w="12700" cmpd="sng">
                      <a:solidFill>
                        <a:srgbClr val="FFFFFF"/>
                      </a:solidFill>
                    </a:lnT>
                    <a:lnB w="12700" cmpd="sng">
                      <a:solidFill>
                        <a:srgbClr val="FFFFFF"/>
                      </a:solidFill>
                    </a:lnB>
                    <a:solidFill>
                      <a:srgbClr val="D9D9D9"/>
                    </a:solidFill>
                  </a:tcPr>
                </a:tc>
                <a:extLst>
                  <a:ext uri="{0D108BD9-81ED-4DB2-BD59-A6C34878D82A}">
                    <a16:rowId xmlns:a16="http://schemas.microsoft.com/office/drawing/2014/main" val="10006"/>
                  </a:ext>
                </a:extLst>
              </a:tr>
              <a:tr h="457200">
                <a:tc>
                  <a:txBody>
                    <a:bodyPr/>
                    <a:lstStyle/>
                    <a:p>
                      <a:pPr algn="ctr"/>
                      <a:r>
                        <a:rPr lang="en-US" b="0" dirty="0">
                          <a:solidFill>
                            <a:srgbClr val="000000"/>
                          </a:solidFill>
                          <a:latin typeface="Calibri Light" panose="020F0302020204030204" pitchFamily="34" charset="0"/>
                        </a:rPr>
                        <a:t> 21199</a:t>
                      </a:r>
                    </a:p>
                  </a:txBody>
                  <a:tcPr>
                    <a:lnL w="12700" cmpd="sng">
                      <a:solidFill>
                        <a:srgbClr val="000000"/>
                      </a:solidFill>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dirty="0"/>
                        <a:t>WEEKDATE.</a:t>
                      </a:r>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000000"/>
                      </a:solidFill>
                    </a:lnB>
                    <a:solidFill>
                      <a:srgbClr val="F2F2F2"/>
                    </a:solidFill>
                  </a:tcPr>
                </a:tc>
                <a:tc>
                  <a:txBody>
                    <a:bodyPr/>
                    <a:lstStyle/>
                    <a:p>
                      <a:pPr algn="ctr"/>
                      <a:r>
                        <a:rPr lang="en-US" dirty="0"/>
                        <a:t>Monday, January 15, 2018</a:t>
                      </a:r>
                    </a:p>
                  </a:txBody>
                  <a:tcPr>
                    <a:lnL w="12700" cmpd="sng">
                      <a:solidFill>
                        <a:srgbClr val="FFFFFF"/>
                      </a:solidFill>
                    </a:lnL>
                    <a:lnR w="12700" cmpd="sng">
                      <a:solidFill>
                        <a:srgbClr val="000000"/>
                      </a:solidFill>
                    </a:lnR>
                    <a:lnT w="12700" cmpd="sng">
                      <a:solidFill>
                        <a:srgbClr val="FFFFFF"/>
                      </a:solidFill>
                    </a:lnT>
                    <a:lnB w="12700" cmpd="sng">
                      <a:solidFill>
                        <a:srgbClr val="000000"/>
                      </a:solidFill>
                    </a:lnB>
                    <a:solidFill>
                      <a:srgbClr val="F2F2F2"/>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3203322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Formatting Multiple Columns</a:t>
            </a:r>
          </a:p>
        </p:txBody>
      </p:sp>
      <p:sp>
        <p:nvSpPr>
          <p:cNvPr id="8" name="TextBox 7"/>
          <p:cNvSpPr txBox="1"/>
          <p:nvPr>
            <p:custDataLst>
              <p:tags r:id="rId1"/>
            </p:custDataLst>
          </p:nvPr>
        </p:nvSpPr>
        <p:spPr>
          <a:xfrm>
            <a:off x="1371744" y="862012"/>
            <a:ext cx="6400800" cy="1010533"/>
          </a:xfrm>
          <a:prstGeom prst="rect">
            <a:avLst/>
          </a:prstGeom>
          <a:solidFill>
            <a:srgbClr val="FFFFFF"/>
          </a:solidFill>
          <a:ln w="19050" cmpd="sng">
            <a:solidFill>
              <a:srgbClr val="0074BE"/>
            </a:solidFill>
          </a:ln>
        </p:spPr>
        <p:txBody>
          <a:bodyPr vert="horz" wrap="none" lIns="88900" tIns="88900" rIns="0" bIns="88900" rtlCol="0">
            <a:spAutoFit/>
          </a:bodyPr>
          <a:lstStyle/>
          <a:p>
            <a:r>
              <a:rPr lang="en-US" sz="1800" b="1" dirty="0">
                <a:latin typeface="Courier New" panose="02070309020205020404" pitchFamily="49" charset="0"/>
                <a:cs typeface="Courier New" panose="02070309020205020404" pitchFamily="49" charset="0"/>
              </a:rPr>
              <a:t>proc print data=pg1.class_birthdate;</a:t>
            </a:r>
          </a:p>
          <a:p>
            <a:r>
              <a:rPr lang="en-US" sz="1800" b="1"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a:t>
            </a:r>
            <a:r>
              <a:rPr lang="en-US" sz="1800" b="1" dirty="0">
                <a:latin typeface="Courier New" panose="02070309020205020404" pitchFamily="49" charset="0"/>
                <a:cs typeface="Courier New" panose="02070309020205020404" pitchFamily="49" charset="0"/>
              </a:rPr>
              <a:t>format </a:t>
            </a:r>
            <a:r>
              <a:rPr lang="en-US" b="1" dirty="0">
                <a:latin typeface="Courier New" panose="02070309020205020404" pitchFamily="49" charset="0"/>
                <a:cs typeface="Courier New" panose="02070309020205020404" pitchFamily="49" charset="0"/>
              </a:rPr>
              <a:t>Height Weight 3. Birthdate </a:t>
            </a:r>
            <a:r>
              <a:rPr lang="en-US" sz="1800" b="1" dirty="0">
                <a:latin typeface="Courier New" panose="02070309020205020404" pitchFamily="49" charset="0"/>
                <a:cs typeface="Courier New" panose="02070309020205020404" pitchFamily="49" charset="0"/>
              </a:rPr>
              <a:t>date9.;</a:t>
            </a:r>
          </a:p>
          <a:p>
            <a:r>
              <a:rPr lang="en-US" sz="1800" b="1" dirty="0">
                <a:latin typeface="Courier New" panose="02070309020205020404" pitchFamily="49" charset="0"/>
                <a:cs typeface="Courier New" panose="02070309020205020404" pitchFamily="49" charset="0"/>
              </a:rPr>
              <a:t>run;</a:t>
            </a:r>
          </a:p>
        </p:txBody>
      </p:sp>
      <p:pic>
        <p:nvPicPr>
          <p:cNvPr id="7" name="Picture 6"/>
          <p:cNvPicPr>
            <a:picLocks noChangeAspect="1"/>
          </p:cNvPicPr>
          <p:nvPr/>
        </p:nvPicPr>
        <p:blipFill rotWithShape="1">
          <a:blip r:embed="rId9"/>
          <a:srcRect l="9687" b="54528"/>
          <a:stretch/>
        </p:blipFill>
        <p:spPr>
          <a:xfrm>
            <a:off x="5480102" y="2504837"/>
            <a:ext cx="3053449" cy="1294866"/>
          </a:xfrm>
          <a:prstGeom prst="rect">
            <a:avLst/>
          </a:prstGeom>
          <a:ln>
            <a:solidFill>
              <a:schemeClr val="tx1"/>
            </a:solidFill>
          </a:ln>
        </p:spPr>
      </p:pic>
      <p:pic>
        <p:nvPicPr>
          <p:cNvPr id="4" name="Picture 3"/>
          <p:cNvPicPr>
            <a:picLocks noChangeAspect="1"/>
          </p:cNvPicPr>
          <p:nvPr/>
        </p:nvPicPr>
        <p:blipFill>
          <a:blip r:embed="rId10"/>
          <a:stretch>
            <a:fillRect/>
          </a:stretch>
        </p:blipFill>
        <p:spPr>
          <a:xfrm>
            <a:off x="627553" y="2504837"/>
            <a:ext cx="4572000" cy="1077479"/>
          </a:xfrm>
          <a:prstGeom prst="rect">
            <a:avLst/>
          </a:prstGeom>
          <a:ln>
            <a:solidFill>
              <a:schemeClr val="tx1"/>
            </a:solidFill>
          </a:ln>
        </p:spPr>
      </p:pic>
      <p:sp>
        <p:nvSpPr>
          <p:cNvPr id="10" name="Rectangle 9"/>
          <p:cNvSpPr/>
          <p:nvPr>
            <p:custDataLst>
              <p:tags r:id="rId2"/>
            </p:custDataLst>
          </p:nvPr>
        </p:nvSpPr>
        <p:spPr>
          <a:xfrm>
            <a:off x="5250270" y="1258473"/>
            <a:ext cx="2256678" cy="20785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Rectangle 10"/>
          <p:cNvSpPr/>
          <p:nvPr>
            <p:custDataLst>
              <p:tags r:id="rId3"/>
            </p:custDataLst>
          </p:nvPr>
        </p:nvSpPr>
        <p:spPr>
          <a:xfrm>
            <a:off x="2937905" y="1263352"/>
            <a:ext cx="2185350" cy="207851"/>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p:cNvSpPr/>
          <p:nvPr>
            <p:custDataLst>
              <p:tags r:id="rId4"/>
            </p:custDataLst>
          </p:nvPr>
        </p:nvSpPr>
        <p:spPr>
          <a:xfrm>
            <a:off x="6730546" y="2756761"/>
            <a:ext cx="1026543" cy="1042942"/>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p:cNvSpPr/>
          <p:nvPr>
            <p:custDataLst>
              <p:tags r:id="rId5"/>
            </p:custDataLst>
          </p:nvPr>
        </p:nvSpPr>
        <p:spPr>
          <a:xfrm>
            <a:off x="7757089" y="2756760"/>
            <a:ext cx="784700" cy="1042943"/>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3" name="TextBox 2"/>
          <p:cNvSpPr txBox="1"/>
          <p:nvPr>
            <p:custDataLst>
              <p:tags r:id="rId6"/>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p103d04</a:t>
            </a:r>
          </a:p>
        </p:txBody>
      </p:sp>
    </p:spTree>
    <p:extLst>
      <p:ext uri="{BB962C8B-B14F-4D97-AF65-F5344CB8AC3E}">
        <p14:creationId xmlns:p14="http://schemas.microsoft.com/office/powerpoint/2010/main" val="15785334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Procedure</a:t>
            </a:r>
          </a:p>
        </p:txBody>
      </p:sp>
      <p:sp>
        <p:nvSpPr>
          <p:cNvPr id="4" name="TextBox 3"/>
          <p:cNvSpPr txBox="1"/>
          <p:nvPr>
            <p:custDataLst>
              <p:tags r:id="rId1"/>
            </p:custDataLst>
          </p:nvPr>
        </p:nvSpPr>
        <p:spPr>
          <a:xfrm>
            <a:off x="2279470" y="1004105"/>
            <a:ext cx="4171783" cy="795089"/>
          </a:xfrm>
          <a:prstGeom prst="rect">
            <a:avLst/>
          </a:prstGeom>
          <a:solidFill>
            <a:srgbClr val="D6EEFD"/>
          </a:solidFill>
          <a:ln w="12700" cmpd="sng">
            <a:solidFill>
              <a:schemeClr val="tx1"/>
            </a:solidFill>
          </a:ln>
        </p:spPr>
        <p:txBody>
          <a:bodyPr wrap="none" lIns="88900" tIns="88900" rIns="88900" bIns="88900" rtlCol="0">
            <a:spAutoFit/>
          </a:bodyPr>
          <a:lstStyle/>
          <a:p>
            <a:r>
              <a:rPr lang="en-US" sz="2000" b="1" dirty="0">
                <a:latin typeface="Calibri Light" panose="020F0302020204030204" pitchFamily="34" charset="0"/>
              </a:rPr>
              <a:t>PROC PRINT DATA=</a:t>
            </a:r>
            <a:r>
              <a:rPr lang="en-US" sz="2000" i="1" dirty="0">
                <a:latin typeface="Calibri Light" panose="020F0302020204030204" pitchFamily="34" charset="0"/>
              </a:rPr>
              <a:t>input-table </a:t>
            </a:r>
            <a:r>
              <a:rPr lang="en-US" sz="2000" b="1" dirty="0">
                <a:latin typeface="Calibri Light" panose="020F0302020204030204" pitchFamily="34" charset="0"/>
              </a:rPr>
              <a:t>(OBS</a:t>
            </a:r>
            <a:r>
              <a:rPr lang="en-US" sz="2000" i="1" dirty="0">
                <a:latin typeface="Calibri Light" panose="020F0302020204030204" pitchFamily="34" charset="0"/>
              </a:rPr>
              <a:t>=n</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8" name="Line Callout 1 7"/>
          <p:cNvSpPr/>
          <p:nvPr/>
        </p:nvSpPr>
        <p:spPr>
          <a:xfrm>
            <a:off x="3139710" y="1985107"/>
            <a:ext cx="2573029" cy="817295"/>
          </a:xfrm>
          <a:prstGeom prst="borderCallout1">
            <a:avLst>
              <a:gd name="adj1" fmla="val 308"/>
              <a:gd name="adj2" fmla="val 78345"/>
              <a:gd name="adj3" fmla="val -67870"/>
              <a:gd name="adj4" fmla="val 98605"/>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use to specify </a:t>
            </a:r>
            <a:r>
              <a:rPr lang="en-US" dirty="0">
                <a:solidFill>
                  <a:srgbClr val="000000"/>
                </a:solidFill>
              </a:rPr>
              <a:t>the last</a:t>
            </a:r>
            <a:br>
              <a:rPr lang="en-US" dirty="0">
                <a:solidFill>
                  <a:srgbClr val="000000"/>
                </a:solidFill>
              </a:rPr>
            </a:br>
            <a:r>
              <a:rPr lang="en-US" dirty="0">
                <a:solidFill>
                  <a:srgbClr val="000000"/>
                </a:solidFill>
              </a:rPr>
              <a:t>observation (row) to read</a:t>
            </a:r>
            <a:endParaRPr lang="en-US" sz="1800" dirty="0">
              <a:solidFill>
                <a:srgbClr val="000000"/>
              </a:solidFill>
            </a:endParaRPr>
          </a:p>
        </p:txBody>
      </p:sp>
      <p:sp>
        <p:nvSpPr>
          <p:cNvPr id="10" name="Oval Callout 9"/>
          <p:cNvSpPr/>
          <p:nvPr/>
        </p:nvSpPr>
        <p:spPr>
          <a:xfrm>
            <a:off x="6166551" y="1985107"/>
            <a:ext cx="2377440" cy="1637531"/>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By default, PROC PRINT lists all columns and rows in the input table.</a:t>
            </a:r>
          </a:p>
        </p:txBody>
      </p:sp>
      <p:sp>
        <p:nvSpPr>
          <p:cNvPr id="12" name="Freeform 16"/>
          <p:cNvSpPr>
            <a:spLocks noChangeAspect="1" noEditPoints="1"/>
          </p:cNvSpPr>
          <p:nvPr/>
        </p:nvSpPr>
        <p:spPr bwMode="auto">
          <a:xfrm>
            <a:off x="6004173" y="3507358"/>
            <a:ext cx="762438" cy="826429"/>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7" name="TextBox 6"/>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111938621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Formatting Data Values in Results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the FORMAT </a:t>
            </a:r>
            <a:br>
              <a:rPr lang="en-US" dirty="0"/>
            </a:br>
            <a:r>
              <a:rPr lang="en-US" dirty="0"/>
              <a:t>statement in a procedure to display data values as </a:t>
            </a:r>
            <a:br>
              <a:rPr lang="en-US" dirty="0"/>
            </a:br>
            <a:r>
              <a:rPr lang="en-US" dirty="0"/>
              <a:t>dates and currency.</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p103d04</a:t>
            </a:r>
          </a:p>
        </p:txBody>
      </p:sp>
    </p:spTree>
    <p:custDataLst>
      <p:tags r:id="rId1"/>
    </p:custDataLst>
    <p:extLst>
      <p:ext uri="{BB962C8B-B14F-4D97-AF65-F5344CB8AC3E}">
        <p14:creationId xmlns:p14="http://schemas.microsoft.com/office/powerpoint/2010/main" val="387082901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3.05 Activity</a:t>
            </a:r>
            <a:endParaRPr lang="en-US" altLang="en-US" dirty="0"/>
          </a:p>
        </p:txBody>
      </p:sp>
      <p:sp>
        <p:nvSpPr>
          <p:cNvPr id="4" name="Content Placeholder 3">
            <a:extLst>
              <a:ext uri="{FF2B5EF4-FFF2-40B4-BE49-F238E27FC236}">
                <a16:creationId xmlns:a16="http://schemas.microsoft.com/office/drawing/2014/main" id="{776E22A1-E0A8-4CA7-975E-CF31B285743F}"/>
              </a:ext>
            </a:extLst>
          </p:cNvPr>
          <p:cNvSpPr>
            <a:spLocks noGrp="1"/>
          </p:cNvSpPr>
          <p:nvPr>
            <p:ph idx="1"/>
          </p:nvPr>
        </p:nvSpPr>
        <p:spPr/>
        <p:txBody>
          <a:bodyPr/>
          <a:lstStyle/>
          <a:p>
            <a:pPr>
              <a:buClrTx/>
              <a:buSzPct val="100000"/>
            </a:pPr>
            <a:r>
              <a:rPr lang="en-US" dirty="0"/>
              <a:t>Open </a:t>
            </a:r>
            <a:r>
              <a:rPr lang="en-US" b="1" dirty="0"/>
              <a:t>p103a05.sas</a:t>
            </a:r>
            <a:r>
              <a:rPr lang="en-US" dirty="0"/>
              <a:t> from the </a:t>
            </a:r>
            <a:r>
              <a:rPr lang="en-US" b="1" dirty="0"/>
              <a:t>activities</a:t>
            </a:r>
            <a:r>
              <a:rPr lang="en-US" dirty="0"/>
              <a:t> folder and perform the following tasks: </a:t>
            </a:r>
          </a:p>
          <a:p>
            <a:pPr marL="457200" indent="-457200">
              <a:buClrTx/>
              <a:buSzPct val="100000"/>
              <a:buFont typeface="+mj-lt"/>
              <a:buAutoNum type="arabicPeriod"/>
            </a:pPr>
            <a:r>
              <a:rPr lang="en-US" dirty="0"/>
              <a:t>Highlight the PROC PRINT step and run the selected code.  Notice how the values of </a:t>
            </a:r>
            <a:r>
              <a:rPr lang="en-US" b="1" dirty="0"/>
              <a:t>Lat</a:t>
            </a:r>
            <a:r>
              <a:rPr lang="en-US" dirty="0"/>
              <a:t>, </a:t>
            </a:r>
            <a:r>
              <a:rPr lang="en-US" b="1" dirty="0"/>
              <a:t>Lon</a:t>
            </a:r>
            <a:r>
              <a:rPr lang="en-US" dirty="0"/>
              <a:t>, </a:t>
            </a:r>
            <a:r>
              <a:rPr lang="en-US" b="1" dirty="0" err="1"/>
              <a:t>StartDate</a:t>
            </a:r>
            <a:r>
              <a:rPr lang="en-US" dirty="0"/>
              <a:t>, and </a:t>
            </a:r>
            <a:r>
              <a:rPr lang="en-US" b="1" dirty="0" err="1"/>
              <a:t>EndDate</a:t>
            </a:r>
            <a:r>
              <a:rPr lang="en-US" dirty="0"/>
              <a:t> are displayed in the report.</a:t>
            </a:r>
          </a:p>
          <a:p>
            <a:pPr marL="457200" indent="-457200">
              <a:buClrTx/>
              <a:buSzPct val="100000"/>
              <a:buFont typeface="+mj-lt"/>
              <a:buAutoNum type="arabicPeriod"/>
            </a:pPr>
            <a:r>
              <a:rPr lang="en-US" dirty="0"/>
              <a:t>Change the width of the DATE format to 7 and run the PROC PRINT step. How does the display of </a:t>
            </a:r>
            <a:r>
              <a:rPr lang="en-US" b="1" dirty="0" err="1"/>
              <a:t>StartDate</a:t>
            </a:r>
            <a:r>
              <a:rPr lang="en-US" dirty="0"/>
              <a:t> and </a:t>
            </a:r>
            <a:r>
              <a:rPr lang="en-US" b="1" dirty="0" err="1"/>
              <a:t>EndDate</a:t>
            </a:r>
            <a:r>
              <a:rPr lang="en-US" dirty="0"/>
              <a:t> change?</a:t>
            </a:r>
          </a:p>
          <a:p>
            <a:pPr marL="457200" indent="-457200">
              <a:buClrTx/>
              <a:buSzPct val="100000"/>
              <a:buFont typeface="+mj-lt"/>
              <a:buAutoNum type="arabicPeriod"/>
            </a:pPr>
            <a:r>
              <a:rPr lang="en-US" dirty="0"/>
              <a:t>Change the width of the DATE format to 11 and run the PROC PRINT step. How does the display of </a:t>
            </a:r>
            <a:r>
              <a:rPr lang="en-US" b="1" dirty="0" err="1"/>
              <a:t>StartDate</a:t>
            </a:r>
            <a:r>
              <a:rPr lang="en-US" dirty="0"/>
              <a:t> and </a:t>
            </a:r>
            <a:r>
              <a:rPr lang="en-US" b="1" dirty="0" err="1"/>
              <a:t>EndDate</a:t>
            </a:r>
            <a:r>
              <a:rPr lang="en-US" dirty="0"/>
              <a:t> change?</a:t>
            </a:r>
          </a:p>
          <a:p>
            <a:pPr marL="457200" indent="-457200">
              <a:buClrTx/>
              <a:buSzPct val="100000"/>
              <a:buFont typeface="+mj-lt"/>
              <a:buAutoNum type="arabicPeriod"/>
            </a:pPr>
            <a:r>
              <a:rPr lang="en-US" dirty="0"/>
              <a:t>Highlight the PROC FREQ step and run the selected code. Notice that the report includes the number of storms for each </a:t>
            </a:r>
            <a:r>
              <a:rPr lang="en-US" b="1" dirty="0" err="1"/>
              <a:t>StartDate</a:t>
            </a:r>
            <a:r>
              <a:rPr lang="en-US" dirty="0"/>
              <a:t>.</a:t>
            </a:r>
          </a:p>
          <a:p>
            <a:pPr marL="457200" indent="-457200">
              <a:buClrTx/>
              <a:buSzPct val="100000"/>
              <a:buFont typeface="+mj-lt"/>
              <a:buAutoNum type="arabicPeriod"/>
            </a:pPr>
            <a:r>
              <a:rPr lang="en-US" dirty="0"/>
              <a:t>Add a FORMAT statement to apply the MONNAME. format to </a:t>
            </a:r>
            <a:r>
              <a:rPr lang="en-US" b="1" dirty="0" err="1"/>
              <a:t>StartDate</a:t>
            </a:r>
            <a:r>
              <a:rPr lang="en-US" dirty="0"/>
              <a:t> and run the PROC FREQ step. How many rows are in the report?   </a:t>
            </a:r>
          </a:p>
          <a:p>
            <a:endParaRPr lang="en-US" dirty="0"/>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3.05 Activity </a:t>
            </a:r>
            <a:r>
              <a:rPr lang="en-US" altLang="en-US" dirty="0"/>
              <a:t>– Correct Answer</a:t>
            </a:r>
          </a:p>
        </p:txBody>
      </p:sp>
      <p:sp>
        <p:nvSpPr>
          <p:cNvPr id="7" name="Content Placeholder 6">
            <a:extLst>
              <a:ext uri="{FF2B5EF4-FFF2-40B4-BE49-F238E27FC236}">
                <a16:creationId xmlns:a16="http://schemas.microsoft.com/office/drawing/2014/main" id="{373C55D3-7748-4802-8900-B668ADCE0A50}"/>
              </a:ext>
            </a:extLst>
          </p:cNvPr>
          <p:cNvSpPr>
            <a:spLocks noGrp="1"/>
          </p:cNvSpPr>
          <p:nvPr>
            <p:ph idx="1"/>
          </p:nvPr>
        </p:nvSpPr>
        <p:spPr/>
        <p:txBody>
          <a:bodyPr/>
          <a:lstStyle/>
          <a:p>
            <a:pPr marL="457200" indent="-457200">
              <a:buClrTx/>
              <a:buSzPct val="100000"/>
              <a:buFont typeface="+mj-lt"/>
              <a:buAutoNum type="arabicPeriod" startAt="2"/>
            </a:pPr>
            <a:r>
              <a:rPr lang="en-US" dirty="0"/>
              <a:t>Change the width of the DATE format to 7 and run the PROC PRINT step. How does the display of </a:t>
            </a:r>
            <a:r>
              <a:rPr lang="en-US" b="1" dirty="0" err="1"/>
              <a:t>StartDate</a:t>
            </a:r>
            <a:r>
              <a:rPr lang="en-US" dirty="0"/>
              <a:t> and </a:t>
            </a:r>
            <a:r>
              <a:rPr lang="en-US" b="1" dirty="0" err="1"/>
              <a:t>EndDate</a:t>
            </a:r>
            <a:r>
              <a:rPr lang="en-US" dirty="0"/>
              <a:t> change?</a:t>
            </a:r>
          </a:p>
          <a:p>
            <a:pPr marL="457200" indent="-457200">
              <a:buClrTx/>
              <a:buSzPct val="100000"/>
              <a:buFont typeface="+mj-lt"/>
              <a:buAutoNum type="arabicPeriod" startAt="2"/>
            </a:pPr>
            <a:r>
              <a:rPr lang="en-US" dirty="0"/>
              <a:t>Change the width of the DATE format to 11 and run the PROC PRINT step. How does the display of </a:t>
            </a:r>
            <a:r>
              <a:rPr lang="en-US" b="1" dirty="0" err="1"/>
              <a:t>StartDate</a:t>
            </a:r>
            <a:r>
              <a:rPr lang="en-US" dirty="0"/>
              <a:t> and </a:t>
            </a:r>
            <a:r>
              <a:rPr lang="en-US" b="1" dirty="0" err="1"/>
              <a:t>EndDate</a:t>
            </a:r>
            <a:r>
              <a:rPr lang="en-US" dirty="0"/>
              <a:t> change?</a:t>
            </a:r>
          </a:p>
          <a:p>
            <a:endParaRPr lang="en-US" b="1" dirty="0"/>
          </a:p>
          <a:p>
            <a:endParaRPr lang="en-US" dirty="0"/>
          </a:p>
        </p:txBody>
      </p:sp>
      <p:pic>
        <p:nvPicPr>
          <p:cNvPr id="2" name="Picture 1">
            <a:extLst>
              <a:ext uri="{FF2B5EF4-FFF2-40B4-BE49-F238E27FC236}">
                <a16:creationId xmlns:a16="http://schemas.microsoft.com/office/drawing/2014/main" id="{B1EE062F-E66C-4ADF-99E2-CE7264B9010E}"/>
              </a:ext>
            </a:extLst>
          </p:cNvPr>
          <p:cNvPicPr>
            <a:picLocks noChangeAspect="1"/>
          </p:cNvPicPr>
          <p:nvPr/>
        </p:nvPicPr>
        <p:blipFill>
          <a:blip r:embed="rId5"/>
          <a:stretch>
            <a:fillRect/>
          </a:stretch>
        </p:blipFill>
        <p:spPr>
          <a:xfrm>
            <a:off x="2034573" y="2391644"/>
            <a:ext cx="1323810" cy="1552381"/>
          </a:xfrm>
          <a:prstGeom prst="rect">
            <a:avLst/>
          </a:prstGeom>
        </p:spPr>
      </p:pic>
      <p:pic>
        <p:nvPicPr>
          <p:cNvPr id="4" name="Picture 3">
            <a:extLst>
              <a:ext uri="{FF2B5EF4-FFF2-40B4-BE49-F238E27FC236}">
                <a16:creationId xmlns:a16="http://schemas.microsoft.com/office/drawing/2014/main" id="{F9943BFF-B32F-4141-A9CE-424F46D9C405}"/>
              </a:ext>
            </a:extLst>
          </p:cNvPr>
          <p:cNvPicPr>
            <a:picLocks noChangeAspect="1"/>
          </p:cNvPicPr>
          <p:nvPr/>
        </p:nvPicPr>
        <p:blipFill>
          <a:blip r:embed="rId6"/>
          <a:stretch>
            <a:fillRect/>
          </a:stretch>
        </p:blipFill>
        <p:spPr>
          <a:xfrm>
            <a:off x="4214199" y="2391644"/>
            <a:ext cx="1723810" cy="1552381"/>
          </a:xfrm>
          <a:prstGeom prst="rect">
            <a:avLst/>
          </a:prstGeom>
        </p:spPr>
      </p:pic>
      <p:sp>
        <p:nvSpPr>
          <p:cNvPr id="8" name="Callout: Line 7">
            <a:extLst>
              <a:ext uri="{FF2B5EF4-FFF2-40B4-BE49-F238E27FC236}">
                <a16:creationId xmlns:a16="http://schemas.microsoft.com/office/drawing/2014/main" id="{70401A15-81E8-4181-A3E4-B3C6718E105A}"/>
              </a:ext>
            </a:extLst>
          </p:cNvPr>
          <p:cNvSpPr/>
          <p:nvPr/>
        </p:nvSpPr>
        <p:spPr>
          <a:xfrm>
            <a:off x="626364" y="4226812"/>
            <a:ext cx="1718672" cy="596390"/>
          </a:xfrm>
          <a:prstGeom prst="borderCallout1">
            <a:avLst>
              <a:gd name="adj1" fmla="val 26584"/>
              <a:gd name="adj2" fmla="val 99806"/>
              <a:gd name="adj3" fmla="val -39704"/>
              <a:gd name="adj4" fmla="val 12067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DATE7. displays a two-digit year.</a:t>
            </a:r>
          </a:p>
        </p:txBody>
      </p:sp>
      <p:sp>
        <p:nvSpPr>
          <p:cNvPr id="9" name="Callout: Line 8">
            <a:extLst>
              <a:ext uri="{FF2B5EF4-FFF2-40B4-BE49-F238E27FC236}">
                <a16:creationId xmlns:a16="http://schemas.microsoft.com/office/drawing/2014/main" id="{CE0B845A-523C-4FBF-B97C-AD0D952D5603}"/>
              </a:ext>
            </a:extLst>
          </p:cNvPr>
          <p:cNvSpPr/>
          <p:nvPr/>
        </p:nvSpPr>
        <p:spPr>
          <a:xfrm>
            <a:off x="5076104" y="4216904"/>
            <a:ext cx="2936240" cy="594360"/>
          </a:xfrm>
          <a:prstGeom prst="borderCallout1">
            <a:avLst>
              <a:gd name="adj1" fmla="val 18750"/>
              <a:gd name="adj2" fmla="val 0"/>
              <a:gd name="adj3" fmla="val -41032"/>
              <a:gd name="adj4" fmla="val -10464"/>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 DATE11. displays a four-digit </a:t>
            </a:r>
          </a:p>
          <a:p>
            <a:pPr algn="ctr"/>
            <a:r>
              <a:rPr lang="en-US" dirty="0">
                <a:solidFill>
                  <a:srgbClr val="000000"/>
                </a:solidFill>
              </a:rPr>
              <a:t>year and adds dashes.</a:t>
            </a:r>
          </a:p>
        </p:txBody>
      </p:sp>
      <p:sp>
        <p:nvSpPr>
          <p:cNvPr id="3" name="TextBox 2">
            <a:extLst>
              <a:ext uri="{FF2B5EF4-FFF2-40B4-BE49-F238E27FC236}">
                <a16:creationId xmlns:a16="http://schemas.microsoft.com/office/drawing/2014/main" id="{C497AFFF-C4A2-409E-9021-409BAD152AB2}"/>
              </a:ext>
            </a:extLst>
          </p:cNvPr>
          <p:cNvSpPr txBox="1"/>
          <p:nvPr>
            <p:custDataLst>
              <p:tags r:id="rId2"/>
            </p:custDataLst>
          </p:nvPr>
        </p:nvSpPr>
        <p:spPr>
          <a:xfrm>
            <a:off x="7882128" y="-45720"/>
            <a:ext cx="1166538" cy="338554"/>
          </a:xfrm>
          <a:prstGeom prst="rect">
            <a:avLst/>
          </a:prstGeom>
          <a:noFill/>
        </p:spPr>
        <p:txBody>
          <a:bodyPr vert="horz" wrap="none" rtlCol="0">
            <a:spAutoFit/>
          </a:bodyPr>
          <a:lstStyle/>
          <a:p>
            <a:r>
              <a:rPr lang="en-US" sz="1600" i="1" dirty="0">
                <a:latin typeface="Calibri Light" panose="020F0302020204030204" pitchFamily="34" charset="0"/>
              </a:rPr>
              <a:t>continued...</a:t>
            </a:r>
          </a:p>
        </p:txBody>
      </p:sp>
    </p:spTree>
    <p:custDataLst>
      <p:tags r:id="rId1"/>
    </p:custDataLst>
    <p:extLst>
      <p:ext uri="{BB962C8B-B14F-4D97-AF65-F5344CB8AC3E}">
        <p14:creationId xmlns:p14="http://schemas.microsoft.com/office/powerpoint/2010/main" val="157661018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3.05 Activity – Correct Answer</a:t>
            </a:r>
            <a:endParaRPr lang="en-US" altLang="en-US" dirty="0"/>
          </a:p>
        </p:txBody>
      </p:sp>
      <p:sp>
        <p:nvSpPr>
          <p:cNvPr id="5" name="Content Placeholder 4">
            <a:extLst>
              <a:ext uri="{FF2B5EF4-FFF2-40B4-BE49-F238E27FC236}">
                <a16:creationId xmlns:a16="http://schemas.microsoft.com/office/drawing/2014/main" id="{A1C96619-F879-4E66-88B3-FFC4F4848142}"/>
              </a:ext>
            </a:extLst>
          </p:cNvPr>
          <p:cNvSpPr>
            <a:spLocks noGrp="1"/>
          </p:cNvSpPr>
          <p:nvPr>
            <p:ph idx="1"/>
          </p:nvPr>
        </p:nvSpPr>
        <p:spPr/>
        <p:txBody>
          <a:bodyPr/>
          <a:lstStyle/>
          <a:p>
            <a:pPr marL="457200" indent="-457200">
              <a:buClrTx/>
              <a:buSzPct val="100000"/>
              <a:buFont typeface="+mj-lt"/>
              <a:buAutoNum type="arabicPeriod" startAt="5"/>
            </a:pPr>
            <a:r>
              <a:rPr lang="en-US" dirty="0"/>
              <a:t>Add a FORMAT statement to apply the MONNAME. format to </a:t>
            </a:r>
            <a:r>
              <a:rPr lang="en-US" b="1" dirty="0" err="1"/>
              <a:t>StartDate</a:t>
            </a:r>
            <a:r>
              <a:rPr lang="en-US" dirty="0"/>
              <a:t> and run the PROC FREQ step. How many rows are in the report?   </a:t>
            </a:r>
          </a:p>
          <a:p>
            <a:endParaRPr lang="en-US" b="1" dirty="0"/>
          </a:p>
          <a:p>
            <a:endParaRPr lang="en-US" dirty="0"/>
          </a:p>
        </p:txBody>
      </p:sp>
      <p:sp>
        <p:nvSpPr>
          <p:cNvPr id="8" name="TextBox 7">
            <a:extLst>
              <a:ext uri="{FF2B5EF4-FFF2-40B4-BE49-F238E27FC236}">
                <a16:creationId xmlns:a16="http://schemas.microsoft.com/office/drawing/2014/main" id="{38432641-0431-4051-A6B8-2825131B539D}"/>
              </a:ext>
            </a:extLst>
          </p:cNvPr>
          <p:cNvSpPr txBox="1"/>
          <p:nvPr>
            <p:custDataLst>
              <p:tags r:id="rId2"/>
            </p:custDataLst>
          </p:nvPr>
        </p:nvSpPr>
        <p:spPr>
          <a:xfrm>
            <a:off x="519263" y="1545606"/>
            <a:ext cx="6245299" cy="1131720"/>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dirty="0">
                <a:latin typeface="Courier New" panose="02070309020205020404" pitchFamily="49" charset="0"/>
              </a:rPr>
              <a:t>proc </a:t>
            </a:r>
            <a:r>
              <a:rPr lang="en-US" b="1" dirty="0" err="1">
                <a:latin typeface="Courier New" panose="02070309020205020404" pitchFamily="49" charset="0"/>
              </a:rPr>
              <a:t>freq</a:t>
            </a:r>
            <a:r>
              <a:rPr lang="en-US" b="1" dirty="0">
                <a:latin typeface="Courier New" panose="02070309020205020404" pitchFamily="49" charset="0"/>
              </a:rPr>
              <a:t> data=pg1.storm_summary order=</a:t>
            </a:r>
            <a:r>
              <a:rPr lang="en-US" b="1" dirty="0" err="1">
                <a:latin typeface="Courier New" panose="02070309020205020404" pitchFamily="49" charset="0"/>
              </a:rPr>
              <a:t>freq</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tables </a:t>
            </a:r>
            <a:r>
              <a:rPr lang="en-US" b="1" dirty="0" err="1">
                <a:latin typeface="Courier New" panose="02070309020205020404" pitchFamily="49" charset="0"/>
              </a:rPr>
              <a:t>StartDate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    format </a:t>
            </a:r>
            <a:r>
              <a:rPr lang="en-US" b="1" dirty="0" err="1">
                <a:latin typeface="Courier New" panose="02070309020205020404" pitchFamily="49" charset="0"/>
              </a:rPr>
              <a:t>startdate</a:t>
            </a:r>
            <a:r>
              <a:rPr lang="en-US" b="1" dirty="0">
                <a:latin typeface="Courier New" panose="02070309020205020404" pitchFamily="49" charset="0"/>
              </a:rPr>
              <a:t> </a:t>
            </a:r>
            <a:r>
              <a:rPr lang="en-US" b="1" dirty="0" err="1">
                <a:latin typeface="Courier New" panose="02070309020205020404" pitchFamily="49" charset="0"/>
              </a:rPr>
              <a:t>monname</a:t>
            </a:r>
            <a:r>
              <a:rPr lang="en-US" b="1" dirty="0">
                <a:latin typeface="Courier New" panose="02070309020205020404" pitchFamily="49" charset="0"/>
              </a:rPr>
              <a:t>.;</a:t>
            </a:r>
          </a:p>
          <a:p>
            <a:pPr>
              <a:lnSpc>
                <a:spcPct val="85000"/>
              </a:lnSpc>
            </a:pPr>
            <a:r>
              <a:rPr lang="en-US" b="1" dirty="0">
                <a:latin typeface="Courier New" panose="02070309020205020404" pitchFamily="49" charset="0"/>
              </a:rPr>
              <a:t>run;</a:t>
            </a:r>
          </a:p>
        </p:txBody>
      </p:sp>
      <p:pic>
        <p:nvPicPr>
          <p:cNvPr id="9" name="Picture 8">
            <a:extLst>
              <a:ext uri="{FF2B5EF4-FFF2-40B4-BE49-F238E27FC236}">
                <a16:creationId xmlns:a16="http://schemas.microsoft.com/office/drawing/2014/main" id="{03266477-E9A2-403F-86BC-483A24C62946}"/>
              </a:ext>
            </a:extLst>
          </p:cNvPr>
          <p:cNvPicPr>
            <a:picLocks noChangeAspect="1"/>
          </p:cNvPicPr>
          <p:nvPr/>
        </p:nvPicPr>
        <p:blipFill>
          <a:blip r:embed="rId7"/>
          <a:stretch>
            <a:fillRect/>
          </a:stretch>
        </p:blipFill>
        <p:spPr>
          <a:xfrm>
            <a:off x="1594751" y="2494617"/>
            <a:ext cx="2356525" cy="2458202"/>
          </a:xfrm>
          <a:prstGeom prst="rect">
            <a:avLst/>
          </a:prstGeom>
        </p:spPr>
      </p:pic>
      <p:sp>
        <p:nvSpPr>
          <p:cNvPr id="10" name="Rectangle 9">
            <a:extLst>
              <a:ext uri="{FF2B5EF4-FFF2-40B4-BE49-F238E27FC236}">
                <a16:creationId xmlns:a16="http://schemas.microsoft.com/office/drawing/2014/main" id="{9D261C61-5415-4641-B410-657F4A224A4D}"/>
              </a:ext>
            </a:extLst>
          </p:cNvPr>
          <p:cNvSpPr/>
          <p:nvPr>
            <p:custDataLst>
              <p:tags r:id="rId3"/>
            </p:custDataLst>
          </p:nvPr>
        </p:nvSpPr>
        <p:spPr>
          <a:xfrm>
            <a:off x="1146643" y="2100850"/>
            <a:ext cx="3549714" cy="233172"/>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
        <p:nvSpPr>
          <p:cNvPr id="15" name="Oval Callout 6">
            <a:extLst>
              <a:ext uri="{FF2B5EF4-FFF2-40B4-BE49-F238E27FC236}">
                <a16:creationId xmlns:a16="http://schemas.microsoft.com/office/drawing/2014/main" id="{0A8397AC-E187-473F-9F0F-9D3E8679FA5F}"/>
              </a:ext>
            </a:extLst>
          </p:cNvPr>
          <p:cNvSpPr/>
          <p:nvPr/>
        </p:nvSpPr>
        <p:spPr>
          <a:xfrm>
            <a:off x="6444977" y="2684520"/>
            <a:ext cx="2286000" cy="139899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Formats are an easy way to group data in procedures!</a:t>
            </a:r>
          </a:p>
        </p:txBody>
      </p:sp>
      <p:sp>
        <p:nvSpPr>
          <p:cNvPr id="16" name="Freeform 16">
            <a:extLst>
              <a:ext uri="{FF2B5EF4-FFF2-40B4-BE49-F238E27FC236}">
                <a16:creationId xmlns:a16="http://schemas.microsoft.com/office/drawing/2014/main" id="{2DD27721-81DA-4079-B6B0-B856B448B57A}"/>
              </a:ext>
            </a:extLst>
          </p:cNvPr>
          <p:cNvSpPr>
            <a:spLocks noChangeAspect="1" noEditPoints="1"/>
          </p:cNvSpPr>
          <p:nvPr/>
        </p:nvSpPr>
        <p:spPr bwMode="auto">
          <a:xfrm>
            <a:off x="6375268" y="4157453"/>
            <a:ext cx="673375" cy="72989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13" name="Rectangle 12">
            <a:extLst>
              <a:ext uri="{FF2B5EF4-FFF2-40B4-BE49-F238E27FC236}">
                <a16:creationId xmlns:a16="http://schemas.microsoft.com/office/drawing/2014/main" id="{2E5031EF-01BA-45BF-A890-7AC7C82E16C3}"/>
              </a:ext>
            </a:extLst>
          </p:cNvPr>
          <p:cNvSpPr/>
          <p:nvPr>
            <p:custDataLst>
              <p:tags r:id="rId4"/>
            </p:custDataLst>
          </p:nvPr>
        </p:nvSpPr>
        <p:spPr>
          <a:xfrm>
            <a:off x="4163781" y="3245036"/>
            <a:ext cx="1511764" cy="912417"/>
          </a:xfrm>
          <a:prstGeom prst="rect">
            <a:avLst/>
          </a:prstGeom>
          <a:solidFill>
            <a:srgbClr val="D7EAA0"/>
          </a:solidFill>
          <a:ln w="127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The new report has 12 rows.</a:t>
            </a:r>
          </a:p>
        </p:txBody>
      </p:sp>
    </p:spTree>
    <p:custDataLst>
      <p:tags r:id="rId1"/>
    </p:custDataLst>
    <p:extLst>
      <p:ext uri="{BB962C8B-B14F-4D97-AF65-F5344CB8AC3E}">
        <p14:creationId xmlns:p14="http://schemas.microsoft.com/office/powerpoint/2010/main" val="7355210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Organizer"/>
          <p:cNvSpPr>
            <a:spLocks noGrp="1"/>
          </p:cNvSpPr>
          <p:nvPr>
            <p:ph type="title"/>
          </p:nvPr>
        </p:nvSpPr>
        <p:spPr>
          <a:xfrm>
            <a:off x="0" y="268128"/>
            <a:ext cx="9144000" cy="492443"/>
          </a:xfrm>
        </p:spPr>
        <p:txBody>
          <a:bodyPr/>
          <a:lstStyle/>
          <a:p>
            <a:r>
              <a:rPr lang="en-US" dirty="0"/>
              <a:t>Lesson 3: Exploring and Validating Data</a:t>
            </a:r>
            <a:endParaRPr lang="en-US" sz="2400" baseline="40000" dirty="0"/>
          </a:p>
        </p:txBody>
      </p:sp>
      <p:graphicFrame>
        <p:nvGraphicFramePr>
          <p:cNvPr id="3" name="Group Organizer"/>
          <p:cNvGraphicFramePr>
            <a:graphicFrameLocks noGrp="1"/>
          </p:cNvGraphicFramePr>
          <p:nvPr>
            <p:extLst>
              <p:ext uri="{D42A27DB-BD31-4B8C-83A1-F6EECF244321}">
                <p14:modId xmlns:p14="http://schemas.microsoft.com/office/powerpoint/2010/main" val="2152906311"/>
              </p:ext>
            </p:extLst>
          </p:nvPr>
        </p:nvGraphicFramePr>
        <p:xfrm>
          <a:off x="1524000" y="1001235"/>
          <a:ext cx="6096000" cy="3492500"/>
        </p:xfrm>
        <a:graphic>
          <a:graphicData uri="http://schemas.openxmlformats.org/drawingml/2006/table">
            <a:tbl>
              <a:tblPr firstRow="1" bandRow="1">
                <a:tableStyleId>{D7AC3CCA-C797-4891-BE02-D94E43425B78}</a:tableStyleId>
              </a:tblPr>
              <a:tblGrid>
                <a:gridCol w="6096000">
                  <a:extLst>
                    <a:ext uri="{9D8B030D-6E8A-4147-A177-3AD203B41FA5}">
                      <a16:colId xmlns:a16="http://schemas.microsoft.com/office/drawing/2014/main" val="20000"/>
                    </a:ext>
                  </a:extLst>
                </a:gridCol>
              </a:tblGrid>
              <a:tr h="873125">
                <a:tc>
                  <a:txBody>
                    <a:bodyPr/>
                    <a:lstStyle/>
                    <a:p>
                      <a:r>
                        <a:rPr lang="en-US" b="0" dirty="0">
                          <a:solidFill>
                            <a:schemeClr val="bg1"/>
                          </a:solidFill>
                        </a:rPr>
                        <a:t>3.1 Exploring Data</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0"/>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3.2 Filtering Rows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1"/>
                  </a:ext>
                </a:extLst>
              </a:tr>
              <a:tr h="87312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chemeClr val="bg1"/>
                          </a:solidFill>
                        </a:rPr>
                        <a:t>3.3 Formatting Columns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003A5F"/>
                    </a:solidFill>
                  </a:tcPr>
                </a:tc>
                <a:extLst>
                  <a:ext uri="{0D108BD9-81ED-4DB2-BD59-A6C34878D82A}">
                    <a16:rowId xmlns:a16="http://schemas.microsoft.com/office/drawing/2014/main" val="10002"/>
                  </a:ext>
                </a:extLst>
              </a:tr>
              <a:tr h="873125">
                <a:tc>
                  <a:txBody>
                    <a:bodyPr/>
                    <a:lstStyle/>
                    <a:p>
                      <a:r>
                        <a:rPr lang="en-US" sz="2000" b="1" dirty="0">
                          <a:solidFill>
                            <a:srgbClr val="FFFFFF"/>
                          </a:solidFill>
                        </a:rPr>
                        <a:t>3.4 Sorting Data and Removing Duplicates</a:t>
                      </a:r>
                    </a:p>
                  </a:txBody>
                  <a:tcPr anchor="ctr">
                    <a:lnL w="19050" cap="flat" cmpd="sng" algn="ctr">
                      <a:solidFill>
                        <a:srgbClr val="7192A6"/>
                      </a:solidFill>
                      <a:prstDash val="solid"/>
                      <a:round/>
                      <a:headEnd type="none" w="med" len="med"/>
                      <a:tailEnd type="none" w="med" len="med"/>
                    </a:lnL>
                    <a:lnR w="19050" cap="flat" cmpd="sng" algn="ctr">
                      <a:solidFill>
                        <a:srgbClr val="7192A6"/>
                      </a:solidFill>
                      <a:prstDash val="solid"/>
                      <a:round/>
                      <a:headEnd type="none" w="med" len="med"/>
                      <a:tailEnd type="none" w="med" len="med"/>
                    </a:lnR>
                    <a:lnT w="19050" cap="flat" cmpd="sng" algn="ctr">
                      <a:solidFill>
                        <a:srgbClr val="7192A6"/>
                      </a:solidFill>
                      <a:prstDash val="solid"/>
                      <a:round/>
                      <a:headEnd type="none" w="med" len="med"/>
                      <a:tailEnd type="none" w="med" len="med"/>
                    </a:lnT>
                    <a:lnB w="19050" cap="flat" cmpd="sng" algn="ctr">
                      <a:solidFill>
                        <a:srgbClr val="7192A6"/>
                      </a:solidFill>
                      <a:prstDash val="solid"/>
                      <a:round/>
                      <a:headEnd type="none" w="med" len="med"/>
                      <a:tailEnd type="none" w="med" len="med"/>
                    </a:lnB>
                    <a:solidFill>
                      <a:srgbClr val="7192A6">
                        <a:alpha val="85000"/>
                      </a:srgbClr>
                    </a:solidFill>
                  </a:tcPr>
                </a:tc>
                <a:extLst>
                  <a:ext uri="{0D108BD9-81ED-4DB2-BD59-A6C34878D82A}">
                    <a16:rowId xmlns:a16="http://schemas.microsoft.com/office/drawing/2014/main" val="10003"/>
                  </a:ext>
                </a:extLst>
              </a:tr>
            </a:tbl>
          </a:graphicData>
        </a:graphic>
      </p:graphicFrame>
    </p:spTree>
    <p:custDataLst>
      <p:tags r:id="rId1"/>
    </p:custDataLst>
    <p:extLst>
      <p:ext uri="{BB962C8B-B14F-4D97-AF65-F5344CB8AC3E}">
        <p14:creationId xmlns:p14="http://schemas.microsoft.com/office/powerpoint/2010/main" val="36807043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a:t>
            </a:r>
          </a:p>
        </p:txBody>
      </p:sp>
      <p:sp>
        <p:nvSpPr>
          <p:cNvPr id="12" name="TextBox 11"/>
          <p:cNvSpPr txBox="1"/>
          <p:nvPr/>
        </p:nvSpPr>
        <p:spPr>
          <a:xfrm>
            <a:off x="4407705" y="1198114"/>
            <a:ext cx="2760350" cy="646331"/>
          </a:xfrm>
          <a:prstGeom prst="rect">
            <a:avLst/>
          </a:prstGeom>
          <a:solidFill>
            <a:srgbClr val="D7EAA0"/>
          </a:solidFill>
          <a:ln>
            <a:solidFill>
              <a:schemeClr val="tx1"/>
            </a:solidFill>
          </a:ln>
        </p:spPr>
        <p:txBody>
          <a:bodyPr wrap="square" rtlCol="0">
            <a:spAutoFit/>
          </a:bodyPr>
          <a:lstStyle/>
          <a:p>
            <a:pPr algn="ctr"/>
            <a:r>
              <a:rPr lang="en-US" sz="1800" dirty="0"/>
              <a:t>improve visual arrangement of the data</a:t>
            </a:r>
          </a:p>
        </p:txBody>
      </p:sp>
      <p:sp>
        <p:nvSpPr>
          <p:cNvPr id="13" name="TextBox 12"/>
          <p:cNvSpPr txBox="1"/>
          <p:nvPr/>
        </p:nvSpPr>
        <p:spPr>
          <a:xfrm>
            <a:off x="4407705" y="2772600"/>
            <a:ext cx="2760350" cy="646331"/>
          </a:xfrm>
          <a:prstGeom prst="rect">
            <a:avLst/>
          </a:prstGeom>
          <a:solidFill>
            <a:srgbClr val="D7EAA0"/>
          </a:solidFill>
          <a:ln>
            <a:solidFill>
              <a:schemeClr val="tx1"/>
            </a:solidFill>
          </a:ln>
        </p:spPr>
        <p:txBody>
          <a:bodyPr wrap="square" rtlCol="0">
            <a:spAutoFit/>
          </a:bodyPr>
          <a:lstStyle/>
          <a:p>
            <a:pPr algn="ctr"/>
            <a:r>
              <a:rPr lang="en-US" sz="1800" dirty="0"/>
              <a:t>prepare data for certain data processing steps</a:t>
            </a:r>
          </a:p>
        </p:txBody>
      </p:sp>
      <p:sp>
        <p:nvSpPr>
          <p:cNvPr id="14" name="TextBox 13"/>
          <p:cNvSpPr txBox="1"/>
          <p:nvPr/>
        </p:nvSpPr>
        <p:spPr>
          <a:xfrm>
            <a:off x="4407705" y="2000650"/>
            <a:ext cx="2760350" cy="646331"/>
          </a:xfrm>
          <a:prstGeom prst="rect">
            <a:avLst/>
          </a:prstGeom>
          <a:solidFill>
            <a:srgbClr val="D7EAA0"/>
          </a:solidFill>
          <a:ln>
            <a:solidFill>
              <a:schemeClr val="tx1"/>
            </a:solidFill>
          </a:ln>
        </p:spPr>
        <p:txBody>
          <a:bodyPr wrap="square" rtlCol="0">
            <a:spAutoFit/>
          </a:bodyPr>
          <a:lstStyle/>
          <a:p>
            <a:pPr algn="ctr"/>
            <a:r>
              <a:rPr lang="en-US" sz="1800" dirty="0"/>
              <a:t>identify and remove duplicate rows</a:t>
            </a:r>
          </a:p>
        </p:txBody>
      </p:sp>
      <p:grpSp>
        <p:nvGrpSpPr>
          <p:cNvPr id="20" name="Group 19"/>
          <p:cNvGrpSpPr/>
          <p:nvPr/>
        </p:nvGrpSpPr>
        <p:grpSpPr>
          <a:xfrm>
            <a:off x="2095398" y="1130214"/>
            <a:ext cx="1876455" cy="1428461"/>
            <a:chOff x="6405011" y="3177668"/>
            <a:chExt cx="1876455" cy="1428461"/>
          </a:xfrm>
        </p:grpSpPr>
        <p:grpSp>
          <p:nvGrpSpPr>
            <p:cNvPr id="21" name="Group 20"/>
            <p:cNvGrpSpPr/>
            <p:nvPr/>
          </p:nvGrpSpPr>
          <p:grpSpPr>
            <a:xfrm>
              <a:off x="6737639" y="3523100"/>
              <a:ext cx="1543827" cy="1083029"/>
              <a:chOff x="5756174" y="3085358"/>
              <a:chExt cx="2157821" cy="1513759"/>
            </a:xfrm>
          </p:grpSpPr>
          <p:sp>
            <p:nvSpPr>
              <p:cNvPr id="23" name="Freeform 13"/>
              <p:cNvSpPr>
                <a:spLocks noChangeAspect="1" noEditPoints="1"/>
              </p:cNvSpPr>
              <p:nvPr/>
            </p:nvSpPr>
            <p:spPr bwMode="auto">
              <a:xfrm>
                <a:off x="6177270" y="3114433"/>
                <a:ext cx="1736725" cy="1371600"/>
              </a:xfrm>
              <a:custGeom>
                <a:avLst/>
                <a:gdLst>
                  <a:gd name="T0" fmla="*/ 4669 w 4800"/>
                  <a:gd name="T1" fmla="*/ 3234 h 3789"/>
                  <a:gd name="T2" fmla="*/ 130 w 4800"/>
                  <a:gd name="T3" fmla="*/ 3107 h 3789"/>
                  <a:gd name="T4" fmla="*/ 4261 w 4800"/>
                  <a:gd name="T5" fmla="*/ 2680 h 3789"/>
                  <a:gd name="T6" fmla="*/ 288 w 4800"/>
                  <a:gd name="T7" fmla="*/ 3265 h 3789"/>
                  <a:gd name="T8" fmla="*/ 288 w 4800"/>
                  <a:gd name="T9" fmla="*/ 0 h 3789"/>
                  <a:gd name="T10" fmla="*/ 4245 w 4800"/>
                  <a:gd name="T11" fmla="*/ 3789 h 3789"/>
                  <a:gd name="T12" fmla="*/ 3230 w 4800"/>
                  <a:gd name="T13" fmla="*/ 2682 h 3789"/>
                  <a:gd name="T14" fmla="*/ 3765 w 4800"/>
                  <a:gd name="T15" fmla="*/ 2682 h 3789"/>
                  <a:gd name="T16" fmla="*/ 3895 w 4800"/>
                  <a:gd name="T17" fmla="*/ 2682 h 3789"/>
                  <a:gd name="T18" fmla="*/ 3100 w 4800"/>
                  <a:gd name="T19" fmla="*/ 2234 h 3789"/>
                  <a:gd name="T20" fmla="*/ 3895 w 4800"/>
                  <a:gd name="T21" fmla="*/ 2682 h 3789"/>
                  <a:gd name="T22" fmla="*/ 2359 w 4800"/>
                  <a:gd name="T23" fmla="*/ 2682 h 3789"/>
                  <a:gd name="T24" fmla="*/ 2894 w 4800"/>
                  <a:gd name="T25" fmla="*/ 2682 h 3789"/>
                  <a:gd name="T26" fmla="*/ 2229 w 4800"/>
                  <a:gd name="T27" fmla="*/ 2234 h 3789"/>
                  <a:gd name="T28" fmla="*/ 3024 w 4800"/>
                  <a:gd name="T29" fmla="*/ 2234 h 3789"/>
                  <a:gd name="T30" fmla="*/ 1979 w 4800"/>
                  <a:gd name="T31" fmla="*/ 2725 h 3789"/>
                  <a:gd name="T32" fmla="*/ 1979 w 4800"/>
                  <a:gd name="T33" fmla="*/ 2190 h 3789"/>
                  <a:gd name="T34" fmla="*/ 1979 w 4800"/>
                  <a:gd name="T35" fmla="*/ 2060 h 3789"/>
                  <a:gd name="T36" fmla="*/ 1979 w 4800"/>
                  <a:gd name="T37" fmla="*/ 2855 h 3789"/>
                  <a:gd name="T38" fmla="*/ 1151 w 4800"/>
                  <a:gd name="T39" fmla="*/ 2682 h 3789"/>
                  <a:gd name="T40" fmla="*/ 616 w 4800"/>
                  <a:gd name="T41" fmla="*/ 2234 h 3789"/>
                  <a:gd name="T42" fmla="*/ 1151 w 4800"/>
                  <a:gd name="T43" fmla="*/ 2682 h 3789"/>
                  <a:gd name="T44" fmla="*/ 486 w 4800"/>
                  <a:gd name="T45" fmla="*/ 2682 h 3789"/>
                  <a:gd name="T46" fmla="*/ 1108 w 4800"/>
                  <a:gd name="T47" fmla="*/ 2060 h 3789"/>
                  <a:gd name="T48" fmla="*/ 3722 w 4800"/>
                  <a:gd name="T49" fmla="*/ 1346 h 3789"/>
                  <a:gd name="T50" fmla="*/ 3230 w 4800"/>
                  <a:gd name="T51" fmla="*/ 1838 h 3789"/>
                  <a:gd name="T52" fmla="*/ 3722 w 4800"/>
                  <a:gd name="T53" fmla="*/ 2011 h 3789"/>
                  <a:gd name="T54" fmla="*/ 3100 w 4800"/>
                  <a:gd name="T55" fmla="*/ 1390 h 3789"/>
                  <a:gd name="T56" fmla="*/ 2894 w 4800"/>
                  <a:gd name="T57" fmla="*/ 1838 h 3789"/>
                  <a:gd name="T58" fmla="*/ 2402 w 4800"/>
                  <a:gd name="T59" fmla="*/ 1346 h 3789"/>
                  <a:gd name="T60" fmla="*/ 2850 w 4800"/>
                  <a:gd name="T61" fmla="*/ 1216 h 3789"/>
                  <a:gd name="T62" fmla="*/ 2402 w 4800"/>
                  <a:gd name="T63" fmla="*/ 2011 h 3789"/>
                  <a:gd name="T64" fmla="*/ 2850 w 4800"/>
                  <a:gd name="T65" fmla="*/ 1216 h 3789"/>
                  <a:gd name="T66" fmla="*/ 1487 w 4800"/>
                  <a:gd name="T67" fmla="*/ 1838 h 3789"/>
                  <a:gd name="T68" fmla="*/ 2022 w 4800"/>
                  <a:gd name="T69" fmla="*/ 1838 h 3789"/>
                  <a:gd name="T70" fmla="*/ 1357 w 4800"/>
                  <a:gd name="T71" fmla="*/ 1390 h 3789"/>
                  <a:gd name="T72" fmla="*/ 2152 w 4800"/>
                  <a:gd name="T73" fmla="*/ 1390 h 3789"/>
                  <a:gd name="T74" fmla="*/ 1108 w 4800"/>
                  <a:gd name="T75" fmla="*/ 1881 h 3789"/>
                  <a:gd name="T76" fmla="*/ 1108 w 4800"/>
                  <a:gd name="T77" fmla="*/ 1346 h 3789"/>
                  <a:gd name="T78" fmla="*/ 1108 w 4800"/>
                  <a:gd name="T79" fmla="*/ 1216 h 3789"/>
                  <a:gd name="T80" fmla="*/ 1108 w 4800"/>
                  <a:gd name="T81" fmla="*/ 2011 h 3789"/>
                  <a:gd name="T82" fmla="*/ 3230 w 4800"/>
                  <a:gd name="T83" fmla="*/ 546 h 3789"/>
                  <a:gd name="T84" fmla="*/ 3765 w 4800"/>
                  <a:gd name="T85" fmla="*/ 994 h 3789"/>
                  <a:gd name="T86" fmla="*/ 3230 w 4800"/>
                  <a:gd name="T87" fmla="*/ 546 h 3789"/>
                  <a:gd name="T88" fmla="*/ 3895 w 4800"/>
                  <a:gd name="T89" fmla="*/ 546 h 3789"/>
                  <a:gd name="T90" fmla="*/ 3273 w 4800"/>
                  <a:gd name="T91" fmla="*/ 1167 h 3789"/>
                  <a:gd name="T92" fmla="*/ 2402 w 4800"/>
                  <a:gd name="T93" fmla="*/ 1037 h 3789"/>
                  <a:gd name="T94" fmla="*/ 2894 w 4800"/>
                  <a:gd name="T95" fmla="*/ 546 h 3789"/>
                  <a:gd name="T96" fmla="*/ 2402 w 4800"/>
                  <a:gd name="T97" fmla="*/ 372 h 3789"/>
                  <a:gd name="T98" fmla="*/ 3024 w 4800"/>
                  <a:gd name="T99" fmla="*/ 994 h 3789"/>
                  <a:gd name="T100" fmla="*/ 2022 w 4800"/>
                  <a:gd name="T101" fmla="*/ 994 h 3789"/>
                  <a:gd name="T102" fmla="*/ 1531 w 4800"/>
                  <a:gd name="T103" fmla="*/ 502 h 3789"/>
                  <a:gd name="T104" fmla="*/ 1979 w 4800"/>
                  <a:gd name="T105" fmla="*/ 372 h 3789"/>
                  <a:gd name="T106" fmla="*/ 1531 w 4800"/>
                  <a:gd name="T107" fmla="*/ 1167 h 3789"/>
                  <a:gd name="T108" fmla="*/ 1979 w 4800"/>
                  <a:gd name="T109" fmla="*/ 372 h 3789"/>
                  <a:gd name="T110" fmla="*/ 616 w 4800"/>
                  <a:gd name="T111" fmla="*/ 994 h 3789"/>
                  <a:gd name="T112" fmla="*/ 1151 w 4800"/>
                  <a:gd name="T113" fmla="*/ 994 h 3789"/>
                  <a:gd name="T114" fmla="*/ 486 w 4800"/>
                  <a:gd name="T115" fmla="*/ 546 h 3789"/>
                  <a:gd name="T116" fmla="*/ 1281 w 4800"/>
                  <a:gd name="T117" fmla="*/ 546 h 37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4800" h="3789">
                    <a:moveTo>
                      <a:pt x="4245" y="3658"/>
                    </a:moveTo>
                    <a:lnTo>
                      <a:pt x="4245" y="3658"/>
                    </a:lnTo>
                    <a:cubicBezTo>
                      <a:pt x="4011" y="3658"/>
                      <a:pt x="3820" y="3468"/>
                      <a:pt x="3820" y="3234"/>
                    </a:cubicBezTo>
                    <a:cubicBezTo>
                      <a:pt x="3820" y="3000"/>
                      <a:pt x="4011" y="2809"/>
                      <a:pt x="4245" y="2809"/>
                    </a:cubicBezTo>
                    <a:cubicBezTo>
                      <a:pt x="4479" y="2809"/>
                      <a:pt x="4669" y="3000"/>
                      <a:pt x="4669" y="3234"/>
                    </a:cubicBezTo>
                    <a:cubicBezTo>
                      <a:pt x="4669" y="3468"/>
                      <a:pt x="4479" y="3658"/>
                      <a:pt x="4245" y="3658"/>
                    </a:cubicBezTo>
                    <a:lnTo>
                      <a:pt x="4245" y="3658"/>
                    </a:lnTo>
                    <a:close/>
                    <a:moveTo>
                      <a:pt x="288" y="3265"/>
                    </a:moveTo>
                    <a:lnTo>
                      <a:pt x="288" y="3265"/>
                    </a:lnTo>
                    <a:cubicBezTo>
                      <a:pt x="201" y="3265"/>
                      <a:pt x="130" y="3194"/>
                      <a:pt x="130" y="3107"/>
                    </a:cubicBezTo>
                    <a:lnTo>
                      <a:pt x="130" y="289"/>
                    </a:lnTo>
                    <a:cubicBezTo>
                      <a:pt x="130" y="201"/>
                      <a:pt x="201" y="130"/>
                      <a:pt x="288" y="130"/>
                    </a:cubicBezTo>
                    <a:lnTo>
                      <a:pt x="4103" y="130"/>
                    </a:lnTo>
                    <a:cubicBezTo>
                      <a:pt x="4190" y="130"/>
                      <a:pt x="4261" y="201"/>
                      <a:pt x="4261" y="289"/>
                    </a:cubicBezTo>
                    <a:lnTo>
                      <a:pt x="4261" y="2680"/>
                    </a:lnTo>
                    <a:cubicBezTo>
                      <a:pt x="4256" y="2680"/>
                      <a:pt x="4250" y="2679"/>
                      <a:pt x="4245" y="2679"/>
                    </a:cubicBezTo>
                    <a:cubicBezTo>
                      <a:pt x="3939" y="2679"/>
                      <a:pt x="3690" y="2928"/>
                      <a:pt x="3690" y="3234"/>
                    </a:cubicBezTo>
                    <a:cubicBezTo>
                      <a:pt x="3690" y="3244"/>
                      <a:pt x="3691" y="3255"/>
                      <a:pt x="3692" y="3265"/>
                    </a:cubicBezTo>
                    <a:lnTo>
                      <a:pt x="288" y="3265"/>
                    </a:lnTo>
                    <a:lnTo>
                      <a:pt x="288" y="3265"/>
                    </a:lnTo>
                    <a:close/>
                    <a:moveTo>
                      <a:pt x="4391" y="2700"/>
                    </a:moveTo>
                    <a:lnTo>
                      <a:pt x="4391" y="2700"/>
                    </a:lnTo>
                    <a:lnTo>
                      <a:pt x="4391" y="289"/>
                    </a:lnTo>
                    <a:cubicBezTo>
                      <a:pt x="4391" y="130"/>
                      <a:pt x="4262" y="0"/>
                      <a:pt x="4103" y="0"/>
                    </a:cubicBezTo>
                    <a:lnTo>
                      <a:pt x="288" y="0"/>
                    </a:lnTo>
                    <a:cubicBezTo>
                      <a:pt x="129" y="0"/>
                      <a:pt x="0" y="130"/>
                      <a:pt x="0" y="289"/>
                    </a:cubicBezTo>
                    <a:lnTo>
                      <a:pt x="0" y="3107"/>
                    </a:lnTo>
                    <a:cubicBezTo>
                      <a:pt x="0" y="3266"/>
                      <a:pt x="129" y="3395"/>
                      <a:pt x="288" y="3395"/>
                    </a:cubicBezTo>
                    <a:lnTo>
                      <a:pt x="3714" y="3395"/>
                    </a:lnTo>
                    <a:cubicBezTo>
                      <a:pt x="3784" y="3623"/>
                      <a:pt x="3995" y="3789"/>
                      <a:pt x="4245" y="3789"/>
                    </a:cubicBezTo>
                    <a:cubicBezTo>
                      <a:pt x="4551" y="3789"/>
                      <a:pt x="4800" y="3540"/>
                      <a:pt x="4800" y="3234"/>
                    </a:cubicBezTo>
                    <a:cubicBezTo>
                      <a:pt x="4800" y="2979"/>
                      <a:pt x="4626" y="2764"/>
                      <a:pt x="4391" y="2700"/>
                    </a:cubicBezTo>
                    <a:lnTo>
                      <a:pt x="4391" y="2700"/>
                    </a:lnTo>
                    <a:close/>
                    <a:moveTo>
                      <a:pt x="3230" y="2682"/>
                    </a:moveTo>
                    <a:lnTo>
                      <a:pt x="3230" y="2682"/>
                    </a:lnTo>
                    <a:lnTo>
                      <a:pt x="3230" y="2234"/>
                    </a:lnTo>
                    <a:cubicBezTo>
                      <a:pt x="3230" y="2210"/>
                      <a:pt x="3249" y="2190"/>
                      <a:pt x="3273" y="2190"/>
                    </a:cubicBezTo>
                    <a:lnTo>
                      <a:pt x="3722" y="2190"/>
                    </a:lnTo>
                    <a:cubicBezTo>
                      <a:pt x="3746" y="2190"/>
                      <a:pt x="3765" y="2210"/>
                      <a:pt x="3765" y="2234"/>
                    </a:cubicBezTo>
                    <a:lnTo>
                      <a:pt x="3765" y="2682"/>
                    </a:lnTo>
                    <a:cubicBezTo>
                      <a:pt x="3765" y="2706"/>
                      <a:pt x="3746" y="2725"/>
                      <a:pt x="3722" y="2725"/>
                    </a:cubicBezTo>
                    <a:lnTo>
                      <a:pt x="3273" y="2725"/>
                    </a:lnTo>
                    <a:cubicBezTo>
                      <a:pt x="3249" y="2725"/>
                      <a:pt x="3230" y="2706"/>
                      <a:pt x="3230" y="2682"/>
                    </a:cubicBezTo>
                    <a:lnTo>
                      <a:pt x="3230" y="2682"/>
                    </a:lnTo>
                    <a:close/>
                    <a:moveTo>
                      <a:pt x="3895" y="2682"/>
                    </a:moveTo>
                    <a:lnTo>
                      <a:pt x="3895" y="2682"/>
                    </a:lnTo>
                    <a:lnTo>
                      <a:pt x="3895" y="2234"/>
                    </a:lnTo>
                    <a:cubicBezTo>
                      <a:pt x="3895" y="2138"/>
                      <a:pt x="3817" y="2060"/>
                      <a:pt x="3722" y="2060"/>
                    </a:cubicBezTo>
                    <a:lnTo>
                      <a:pt x="3273" y="2060"/>
                    </a:lnTo>
                    <a:cubicBezTo>
                      <a:pt x="3178" y="2060"/>
                      <a:pt x="3100" y="2138"/>
                      <a:pt x="3100" y="2234"/>
                    </a:cubicBezTo>
                    <a:lnTo>
                      <a:pt x="3100" y="2682"/>
                    </a:lnTo>
                    <a:cubicBezTo>
                      <a:pt x="3100" y="2778"/>
                      <a:pt x="3178" y="2855"/>
                      <a:pt x="3273" y="2855"/>
                    </a:cubicBezTo>
                    <a:lnTo>
                      <a:pt x="3722" y="2855"/>
                    </a:lnTo>
                    <a:cubicBezTo>
                      <a:pt x="3817" y="2855"/>
                      <a:pt x="3895" y="2778"/>
                      <a:pt x="3895" y="2682"/>
                    </a:cubicBezTo>
                    <a:lnTo>
                      <a:pt x="3895" y="2682"/>
                    </a:lnTo>
                    <a:close/>
                    <a:moveTo>
                      <a:pt x="2894" y="2682"/>
                    </a:moveTo>
                    <a:lnTo>
                      <a:pt x="2894" y="2682"/>
                    </a:lnTo>
                    <a:cubicBezTo>
                      <a:pt x="2894" y="2706"/>
                      <a:pt x="2874" y="2725"/>
                      <a:pt x="2850" y="2725"/>
                    </a:cubicBezTo>
                    <a:lnTo>
                      <a:pt x="2402" y="2725"/>
                    </a:lnTo>
                    <a:cubicBezTo>
                      <a:pt x="2378" y="2725"/>
                      <a:pt x="2359" y="2706"/>
                      <a:pt x="2359" y="2682"/>
                    </a:cubicBezTo>
                    <a:lnTo>
                      <a:pt x="2359" y="2234"/>
                    </a:lnTo>
                    <a:cubicBezTo>
                      <a:pt x="2359" y="2210"/>
                      <a:pt x="2378" y="2190"/>
                      <a:pt x="2402" y="2190"/>
                    </a:cubicBezTo>
                    <a:lnTo>
                      <a:pt x="2850" y="2190"/>
                    </a:lnTo>
                    <a:cubicBezTo>
                      <a:pt x="2874" y="2190"/>
                      <a:pt x="2894" y="2210"/>
                      <a:pt x="2894" y="2234"/>
                    </a:cubicBezTo>
                    <a:lnTo>
                      <a:pt x="2894" y="2682"/>
                    </a:lnTo>
                    <a:lnTo>
                      <a:pt x="2894" y="2682"/>
                    </a:lnTo>
                    <a:close/>
                    <a:moveTo>
                      <a:pt x="2850" y="2060"/>
                    </a:moveTo>
                    <a:lnTo>
                      <a:pt x="2850" y="2060"/>
                    </a:lnTo>
                    <a:lnTo>
                      <a:pt x="2402" y="2060"/>
                    </a:lnTo>
                    <a:cubicBezTo>
                      <a:pt x="2306" y="2060"/>
                      <a:pt x="2229" y="2138"/>
                      <a:pt x="2229" y="2234"/>
                    </a:cubicBezTo>
                    <a:lnTo>
                      <a:pt x="2229" y="2682"/>
                    </a:lnTo>
                    <a:cubicBezTo>
                      <a:pt x="2229" y="2778"/>
                      <a:pt x="2306" y="2855"/>
                      <a:pt x="2402" y="2855"/>
                    </a:cubicBezTo>
                    <a:lnTo>
                      <a:pt x="2850" y="2855"/>
                    </a:lnTo>
                    <a:cubicBezTo>
                      <a:pt x="2946" y="2855"/>
                      <a:pt x="3024" y="2778"/>
                      <a:pt x="3024" y="2682"/>
                    </a:cubicBezTo>
                    <a:lnTo>
                      <a:pt x="3024" y="2234"/>
                    </a:lnTo>
                    <a:cubicBezTo>
                      <a:pt x="3024" y="2138"/>
                      <a:pt x="2946" y="2060"/>
                      <a:pt x="2850" y="2060"/>
                    </a:cubicBezTo>
                    <a:lnTo>
                      <a:pt x="2850" y="2060"/>
                    </a:lnTo>
                    <a:close/>
                    <a:moveTo>
                      <a:pt x="2022" y="2682"/>
                    </a:moveTo>
                    <a:lnTo>
                      <a:pt x="2022" y="2682"/>
                    </a:lnTo>
                    <a:cubicBezTo>
                      <a:pt x="2022" y="2706"/>
                      <a:pt x="2003" y="2725"/>
                      <a:pt x="1979" y="2725"/>
                    </a:cubicBezTo>
                    <a:lnTo>
                      <a:pt x="1531" y="2725"/>
                    </a:lnTo>
                    <a:cubicBezTo>
                      <a:pt x="1507" y="2725"/>
                      <a:pt x="1487" y="2706"/>
                      <a:pt x="1487" y="2682"/>
                    </a:cubicBezTo>
                    <a:lnTo>
                      <a:pt x="1487" y="2234"/>
                    </a:lnTo>
                    <a:cubicBezTo>
                      <a:pt x="1487" y="2210"/>
                      <a:pt x="1507" y="2190"/>
                      <a:pt x="1531" y="2190"/>
                    </a:cubicBezTo>
                    <a:lnTo>
                      <a:pt x="1979" y="2190"/>
                    </a:lnTo>
                    <a:cubicBezTo>
                      <a:pt x="2003" y="2190"/>
                      <a:pt x="2022" y="2210"/>
                      <a:pt x="2022" y="2234"/>
                    </a:cubicBezTo>
                    <a:lnTo>
                      <a:pt x="2022" y="2682"/>
                    </a:lnTo>
                    <a:lnTo>
                      <a:pt x="2022" y="2682"/>
                    </a:lnTo>
                    <a:close/>
                    <a:moveTo>
                      <a:pt x="1979" y="2060"/>
                    </a:moveTo>
                    <a:lnTo>
                      <a:pt x="1979" y="2060"/>
                    </a:lnTo>
                    <a:lnTo>
                      <a:pt x="1531" y="2060"/>
                    </a:lnTo>
                    <a:cubicBezTo>
                      <a:pt x="1435" y="2060"/>
                      <a:pt x="1357" y="2138"/>
                      <a:pt x="1357" y="2234"/>
                    </a:cubicBezTo>
                    <a:lnTo>
                      <a:pt x="1357" y="2682"/>
                    </a:lnTo>
                    <a:cubicBezTo>
                      <a:pt x="1357" y="2778"/>
                      <a:pt x="1435" y="2855"/>
                      <a:pt x="1531" y="2855"/>
                    </a:cubicBezTo>
                    <a:lnTo>
                      <a:pt x="1979" y="2855"/>
                    </a:lnTo>
                    <a:cubicBezTo>
                      <a:pt x="2075" y="2855"/>
                      <a:pt x="2152" y="2778"/>
                      <a:pt x="2152" y="2682"/>
                    </a:cubicBezTo>
                    <a:lnTo>
                      <a:pt x="2152" y="2234"/>
                    </a:lnTo>
                    <a:cubicBezTo>
                      <a:pt x="2152" y="2138"/>
                      <a:pt x="2075" y="2060"/>
                      <a:pt x="1979" y="2060"/>
                    </a:cubicBezTo>
                    <a:lnTo>
                      <a:pt x="1979" y="2060"/>
                    </a:lnTo>
                    <a:close/>
                    <a:moveTo>
                      <a:pt x="1151" y="2682"/>
                    </a:moveTo>
                    <a:lnTo>
                      <a:pt x="1151" y="2682"/>
                    </a:lnTo>
                    <a:cubicBezTo>
                      <a:pt x="1151" y="2706"/>
                      <a:pt x="1132" y="2725"/>
                      <a:pt x="1108" y="2725"/>
                    </a:cubicBezTo>
                    <a:lnTo>
                      <a:pt x="659" y="2725"/>
                    </a:lnTo>
                    <a:cubicBezTo>
                      <a:pt x="636" y="2725"/>
                      <a:pt x="616" y="2706"/>
                      <a:pt x="616" y="2682"/>
                    </a:cubicBezTo>
                    <a:lnTo>
                      <a:pt x="616" y="2234"/>
                    </a:lnTo>
                    <a:cubicBezTo>
                      <a:pt x="616" y="2210"/>
                      <a:pt x="636" y="2190"/>
                      <a:pt x="659" y="2190"/>
                    </a:cubicBezTo>
                    <a:lnTo>
                      <a:pt x="1108" y="2190"/>
                    </a:lnTo>
                    <a:cubicBezTo>
                      <a:pt x="1132" y="2190"/>
                      <a:pt x="1151" y="2210"/>
                      <a:pt x="1151" y="2234"/>
                    </a:cubicBezTo>
                    <a:lnTo>
                      <a:pt x="1151" y="2682"/>
                    </a:lnTo>
                    <a:lnTo>
                      <a:pt x="1151" y="2682"/>
                    </a:lnTo>
                    <a:close/>
                    <a:moveTo>
                      <a:pt x="1108" y="2060"/>
                    </a:moveTo>
                    <a:lnTo>
                      <a:pt x="1108" y="2060"/>
                    </a:lnTo>
                    <a:lnTo>
                      <a:pt x="659" y="2060"/>
                    </a:lnTo>
                    <a:cubicBezTo>
                      <a:pt x="564" y="2060"/>
                      <a:pt x="486" y="2138"/>
                      <a:pt x="486" y="2234"/>
                    </a:cubicBezTo>
                    <a:lnTo>
                      <a:pt x="486" y="2682"/>
                    </a:lnTo>
                    <a:cubicBezTo>
                      <a:pt x="486" y="2778"/>
                      <a:pt x="564" y="2855"/>
                      <a:pt x="659" y="2855"/>
                    </a:cubicBezTo>
                    <a:lnTo>
                      <a:pt x="1108" y="2855"/>
                    </a:lnTo>
                    <a:cubicBezTo>
                      <a:pt x="1203" y="2855"/>
                      <a:pt x="1281" y="2778"/>
                      <a:pt x="1281" y="2682"/>
                    </a:cubicBezTo>
                    <a:lnTo>
                      <a:pt x="1281" y="2234"/>
                    </a:lnTo>
                    <a:cubicBezTo>
                      <a:pt x="1281" y="2138"/>
                      <a:pt x="1203" y="2060"/>
                      <a:pt x="1108" y="2060"/>
                    </a:cubicBezTo>
                    <a:lnTo>
                      <a:pt x="1108" y="2060"/>
                    </a:lnTo>
                    <a:close/>
                    <a:moveTo>
                      <a:pt x="3230" y="1390"/>
                    </a:moveTo>
                    <a:lnTo>
                      <a:pt x="3230" y="1390"/>
                    </a:lnTo>
                    <a:cubicBezTo>
                      <a:pt x="3230" y="1366"/>
                      <a:pt x="3249" y="1346"/>
                      <a:pt x="3273" y="1346"/>
                    </a:cubicBezTo>
                    <a:lnTo>
                      <a:pt x="3722" y="1346"/>
                    </a:lnTo>
                    <a:cubicBezTo>
                      <a:pt x="3746" y="1346"/>
                      <a:pt x="3765" y="1366"/>
                      <a:pt x="3765" y="1390"/>
                    </a:cubicBezTo>
                    <a:lnTo>
                      <a:pt x="3765" y="1838"/>
                    </a:lnTo>
                    <a:cubicBezTo>
                      <a:pt x="3765" y="1862"/>
                      <a:pt x="3746" y="1881"/>
                      <a:pt x="3722" y="1881"/>
                    </a:cubicBezTo>
                    <a:lnTo>
                      <a:pt x="3273" y="1881"/>
                    </a:lnTo>
                    <a:cubicBezTo>
                      <a:pt x="3249" y="1881"/>
                      <a:pt x="3230" y="1862"/>
                      <a:pt x="3230" y="1838"/>
                    </a:cubicBezTo>
                    <a:lnTo>
                      <a:pt x="3230" y="1390"/>
                    </a:lnTo>
                    <a:lnTo>
                      <a:pt x="3230" y="1390"/>
                    </a:lnTo>
                    <a:close/>
                    <a:moveTo>
                      <a:pt x="3273" y="2011"/>
                    </a:moveTo>
                    <a:lnTo>
                      <a:pt x="3273" y="2011"/>
                    </a:lnTo>
                    <a:lnTo>
                      <a:pt x="3722" y="2011"/>
                    </a:lnTo>
                    <a:cubicBezTo>
                      <a:pt x="3817" y="2011"/>
                      <a:pt x="3895" y="1934"/>
                      <a:pt x="3895" y="1838"/>
                    </a:cubicBezTo>
                    <a:lnTo>
                      <a:pt x="3895" y="1390"/>
                    </a:lnTo>
                    <a:cubicBezTo>
                      <a:pt x="3895" y="1294"/>
                      <a:pt x="3817" y="1216"/>
                      <a:pt x="3722" y="1216"/>
                    </a:cubicBezTo>
                    <a:lnTo>
                      <a:pt x="3273" y="1216"/>
                    </a:lnTo>
                    <a:cubicBezTo>
                      <a:pt x="3178" y="1216"/>
                      <a:pt x="3100" y="1294"/>
                      <a:pt x="3100" y="1390"/>
                    </a:cubicBezTo>
                    <a:lnTo>
                      <a:pt x="3100" y="1838"/>
                    </a:lnTo>
                    <a:cubicBezTo>
                      <a:pt x="3100" y="1934"/>
                      <a:pt x="3178" y="2011"/>
                      <a:pt x="3273" y="2011"/>
                    </a:cubicBezTo>
                    <a:lnTo>
                      <a:pt x="3273" y="2011"/>
                    </a:lnTo>
                    <a:close/>
                    <a:moveTo>
                      <a:pt x="2894" y="1838"/>
                    </a:moveTo>
                    <a:lnTo>
                      <a:pt x="2894" y="1838"/>
                    </a:lnTo>
                    <a:cubicBezTo>
                      <a:pt x="2894" y="1862"/>
                      <a:pt x="2874" y="1881"/>
                      <a:pt x="2850" y="1881"/>
                    </a:cubicBezTo>
                    <a:lnTo>
                      <a:pt x="2402" y="1881"/>
                    </a:lnTo>
                    <a:cubicBezTo>
                      <a:pt x="2378" y="1881"/>
                      <a:pt x="2359" y="1862"/>
                      <a:pt x="2359" y="1838"/>
                    </a:cubicBezTo>
                    <a:lnTo>
                      <a:pt x="2359" y="1390"/>
                    </a:lnTo>
                    <a:cubicBezTo>
                      <a:pt x="2359" y="1366"/>
                      <a:pt x="2378" y="1346"/>
                      <a:pt x="2402" y="1346"/>
                    </a:cubicBezTo>
                    <a:lnTo>
                      <a:pt x="2850" y="1346"/>
                    </a:lnTo>
                    <a:cubicBezTo>
                      <a:pt x="2874" y="1346"/>
                      <a:pt x="2894" y="1366"/>
                      <a:pt x="2894" y="1390"/>
                    </a:cubicBezTo>
                    <a:lnTo>
                      <a:pt x="2894" y="1838"/>
                    </a:lnTo>
                    <a:lnTo>
                      <a:pt x="2894" y="1838"/>
                    </a:lnTo>
                    <a:close/>
                    <a:moveTo>
                      <a:pt x="2850" y="1216"/>
                    </a:moveTo>
                    <a:lnTo>
                      <a:pt x="2850" y="1216"/>
                    </a:lnTo>
                    <a:lnTo>
                      <a:pt x="2402" y="1216"/>
                    </a:lnTo>
                    <a:cubicBezTo>
                      <a:pt x="2306" y="1216"/>
                      <a:pt x="2229" y="1294"/>
                      <a:pt x="2229" y="1390"/>
                    </a:cubicBezTo>
                    <a:lnTo>
                      <a:pt x="2229" y="1838"/>
                    </a:lnTo>
                    <a:cubicBezTo>
                      <a:pt x="2229" y="1934"/>
                      <a:pt x="2306" y="2011"/>
                      <a:pt x="2402" y="2011"/>
                    </a:cubicBezTo>
                    <a:lnTo>
                      <a:pt x="2850" y="2011"/>
                    </a:lnTo>
                    <a:cubicBezTo>
                      <a:pt x="2946" y="2011"/>
                      <a:pt x="3024" y="1934"/>
                      <a:pt x="3024" y="1838"/>
                    </a:cubicBezTo>
                    <a:lnTo>
                      <a:pt x="3024" y="1390"/>
                    </a:lnTo>
                    <a:cubicBezTo>
                      <a:pt x="3024" y="1294"/>
                      <a:pt x="2946" y="1216"/>
                      <a:pt x="2850" y="1216"/>
                    </a:cubicBezTo>
                    <a:lnTo>
                      <a:pt x="2850" y="1216"/>
                    </a:lnTo>
                    <a:close/>
                    <a:moveTo>
                      <a:pt x="2022" y="1838"/>
                    </a:moveTo>
                    <a:lnTo>
                      <a:pt x="2022" y="1838"/>
                    </a:lnTo>
                    <a:cubicBezTo>
                      <a:pt x="2022" y="1862"/>
                      <a:pt x="2003" y="1881"/>
                      <a:pt x="1979" y="1881"/>
                    </a:cubicBezTo>
                    <a:lnTo>
                      <a:pt x="1531" y="1881"/>
                    </a:lnTo>
                    <a:cubicBezTo>
                      <a:pt x="1507" y="1881"/>
                      <a:pt x="1487" y="1862"/>
                      <a:pt x="1487" y="1838"/>
                    </a:cubicBezTo>
                    <a:lnTo>
                      <a:pt x="1487" y="1390"/>
                    </a:lnTo>
                    <a:cubicBezTo>
                      <a:pt x="1487" y="1366"/>
                      <a:pt x="1507" y="1346"/>
                      <a:pt x="1531" y="1346"/>
                    </a:cubicBezTo>
                    <a:lnTo>
                      <a:pt x="1979" y="1346"/>
                    </a:lnTo>
                    <a:cubicBezTo>
                      <a:pt x="2003" y="1346"/>
                      <a:pt x="2022" y="1366"/>
                      <a:pt x="2022" y="1390"/>
                    </a:cubicBezTo>
                    <a:lnTo>
                      <a:pt x="2022" y="1838"/>
                    </a:lnTo>
                    <a:lnTo>
                      <a:pt x="2022" y="1838"/>
                    </a:lnTo>
                    <a:close/>
                    <a:moveTo>
                      <a:pt x="1979" y="1216"/>
                    </a:moveTo>
                    <a:lnTo>
                      <a:pt x="1979" y="1216"/>
                    </a:lnTo>
                    <a:lnTo>
                      <a:pt x="1531" y="1216"/>
                    </a:lnTo>
                    <a:cubicBezTo>
                      <a:pt x="1435" y="1216"/>
                      <a:pt x="1357" y="1294"/>
                      <a:pt x="1357" y="1390"/>
                    </a:cubicBezTo>
                    <a:lnTo>
                      <a:pt x="1357" y="1838"/>
                    </a:lnTo>
                    <a:cubicBezTo>
                      <a:pt x="1357" y="1934"/>
                      <a:pt x="1435" y="2011"/>
                      <a:pt x="1531" y="2011"/>
                    </a:cubicBezTo>
                    <a:lnTo>
                      <a:pt x="1979" y="2011"/>
                    </a:lnTo>
                    <a:cubicBezTo>
                      <a:pt x="2075" y="2011"/>
                      <a:pt x="2152" y="1934"/>
                      <a:pt x="2152" y="1838"/>
                    </a:cubicBezTo>
                    <a:lnTo>
                      <a:pt x="2152" y="1390"/>
                    </a:lnTo>
                    <a:cubicBezTo>
                      <a:pt x="2152" y="1294"/>
                      <a:pt x="2075" y="1216"/>
                      <a:pt x="1979" y="1216"/>
                    </a:cubicBezTo>
                    <a:lnTo>
                      <a:pt x="1979" y="1216"/>
                    </a:lnTo>
                    <a:close/>
                    <a:moveTo>
                      <a:pt x="1151" y="1838"/>
                    </a:moveTo>
                    <a:lnTo>
                      <a:pt x="1151" y="1838"/>
                    </a:lnTo>
                    <a:cubicBezTo>
                      <a:pt x="1151" y="1862"/>
                      <a:pt x="1132" y="1881"/>
                      <a:pt x="1108" y="1881"/>
                    </a:cubicBezTo>
                    <a:lnTo>
                      <a:pt x="659" y="1881"/>
                    </a:lnTo>
                    <a:cubicBezTo>
                      <a:pt x="636" y="1881"/>
                      <a:pt x="616" y="1862"/>
                      <a:pt x="616" y="1838"/>
                    </a:cubicBezTo>
                    <a:lnTo>
                      <a:pt x="616" y="1390"/>
                    </a:lnTo>
                    <a:cubicBezTo>
                      <a:pt x="616" y="1366"/>
                      <a:pt x="636" y="1346"/>
                      <a:pt x="659" y="1346"/>
                    </a:cubicBezTo>
                    <a:lnTo>
                      <a:pt x="1108" y="1346"/>
                    </a:lnTo>
                    <a:cubicBezTo>
                      <a:pt x="1132" y="1346"/>
                      <a:pt x="1151" y="1366"/>
                      <a:pt x="1151" y="1390"/>
                    </a:cubicBezTo>
                    <a:lnTo>
                      <a:pt x="1151" y="1838"/>
                    </a:lnTo>
                    <a:lnTo>
                      <a:pt x="1151" y="1838"/>
                    </a:lnTo>
                    <a:close/>
                    <a:moveTo>
                      <a:pt x="1108" y="1216"/>
                    </a:moveTo>
                    <a:lnTo>
                      <a:pt x="1108" y="1216"/>
                    </a:lnTo>
                    <a:lnTo>
                      <a:pt x="659" y="1216"/>
                    </a:lnTo>
                    <a:cubicBezTo>
                      <a:pt x="564" y="1216"/>
                      <a:pt x="486" y="1294"/>
                      <a:pt x="486" y="1390"/>
                    </a:cubicBezTo>
                    <a:lnTo>
                      <a:pt x="486" y="1838"/>
                    </a:lnTo>
                    <a:cubicBezTo>
                      <a:pt x="486" y="1934"/>
                      <a:pt x="564" y="2011"/>
                      <a:pt x="659" y="2011"/>
                    </a:cubicBezTo>
                    <a:lnTo>
                      <a:pt x="1108" y="2011"/>
                    </a:lnTo>
                    <a:cubicBezTo>
                      <a:pt x="1203" y="2011"/>
                      <a:pt x="1281" y="1934"/>
                      <a:pt x="1281" y="1838"/>
                    </a:cubicBezTo>
                    <a:lnTo>
                      <a:pt x="1281" y="1390"/>
                    </a:lnTo>
                    <a:cubicBezTo>
                      <a:pt x="1281" y="1294"/>
                      <a:pt x="1203" y="1216"/>
                      <a:pt x="1108" y="1216"/>
                    </a:cubicBezTo>
                    <a:lnTo>
                      <a:pt x="1108" y="1216"/>
                    </a:lnTo>
                    <a:close/>
                    <a:moveTo>
                      <a:pt x="3230" y="546"/>
                    </a:moveTo>
                    <a:lnTo>
                      <a:pt x="3230" y="546"/>
                    </a:lnTo>
                    <a:cubicBezTo>
                      <a:pt x="3230" y="522"/>
                      <a:pt x="3249" y="502"/>
                      <a:pt x="3273" y="502"/>
                    </a:cubicBezTo>
                    <a:lnTo>
                      <a:pt x="3722" y="502"/>
                    </a:lnTo>
                    <a:cubicBezTo>
                      <a:pt x="3746" y="502"/>
                      <a:pt x="3765" y="522"/>
                      <a:pt x="3765" y="546"/>
                    </a:cubicBezTo>
                    <a:lnTo>
                      <a:pt x="3765" y="994"/>
                    </a:lnTo>
                    <a:cubicBezTo>
                      <a:pt x="3765" y="1018"/>
                      <a:pt x="3746" y="1037"/>
                      <a:pt x="3722" y="1037"/>
                    </a:cubicBezTo>
                    <a:lnTo>
                      <a:pt x="3273" y="1037"/>
                    </a:lnTo>
                    <a:cubicBezTo>
                      <a:pt x="3249" y="1037"/>
                      <a:pt x="3230" y="1018"/>
                      <a:pt x="3230" y="994"/>
                    </a:cubicBezTo>
                    <a:lnTo>
                      <a:pt x="3230" y="546"/>
                    </a:lnTo>
                    <a:lnTo>
                      <a:pt x="3230" y="546"/>
                    </a:lnTo>
                    <a:close/>
                    <a:moveTo>
                      <a:pt x="3273" y="1167"/>
                    </a:moveTo>
                    <a:lnTo>
                      <a:pt x="3273" y="1167"/>
                    </a:lnTo>
                    <a:lnTo>
                      <a:pt x="3722" y="1167"/>
                    </a:lnTo>
                    <a:cubicBezTo>
                      <a:pt x="3817" y="1167"/>
                      <a:pt x="3895" y="1090"/>
                      <a:pt x="3895" y="994"/>
                    </a:cubicBezTo>
                    <a:lnTo>
                      <a:pt x="3895" y="546"/>
                    </a:lnTo>
                    <a:cubicBezTo>
                      <a:pt x="3895" y="450"/>
                      <a:pt x="3817" y="372"/>
                      <a:pt x="3722" y="372"/>
                    </a:cubicBezTo>
                    <a:lnTo>
                      <a:pt x="3273" y="372"/>
                    </a:lnTo>
                    <a:cubicBezTo>
                      <a:pt x="3178" y="372"/>
                      <a:pt x="3100" y="450"/>
                      <a:pt x="3100" y="546"/>
                    </a:cubicBezTo>
                    <a:lnTo>
                      <a:pt x="3100" y="994"/>
                    </a:lnTo>
                    <a:cubicBezTo>
                      <a:pt x="3100" y="1090"/>
                      <a:pt x="3178" y="1167"/>
                      <a:pt x="3273" y="1167"/>
                    </a:cubicBezTo>
                    <a:lnTo>
                      <a:pt x="3273" y="1167"/>
                    </a:lnTo>
                    <a:close/>
                    <a:moveTo>
                      <a:pt x="2894" y="994"/>
                    </a:moveTo>
                    <a:lnTo>
                      <a:pt x="2894" y="994"/>
                    </a:lnTo>
                    <a:cubicBezTo>
                      <a:pt x="2894" y="1018"/>
                      <a:pt x="2874" y="1037"/>
                      <a:pt x="2850" y="1037"/>
                    </a:cubicBezTo>
                    <a:lnTo>
                      <a:pt x="2402" y="1037"/>
                    </a:lnTo>
                    <a:cubicBezTo>
                      <a:pt x="2378" y="1037"/>
                      <a:pt x="2359" y="1018"/>
                      <a:pt x="2359" y="994"/>
                    </a:cubicBezTo>
                    <a:lnTo>
                      <a:pt x="2359" y="546"/>
                    </a:lnTo>
                    <a:cubicBezTo>
                      <a:pt x="2359" y="522"/>
                      <a:pt x="2378" y="502"/>
                      <a:pt x="2402" y="502"/>
                    </a:cubicBezTo>
                    <a:lnTo>
                      <a:pt x="2850" y="502"/>
                    </a:lnTo>
                    <a:cubicBezTo>
                      <a:pt x="2874" y="502"/>
                      <a:pt x="2894" y="522"/>
                      <a:pt x="2894" y="546"/>
                    </a:cubicBezTo>
                    <a:lnTo>
                      <a:pt x="2894" y="994"/>
                    </a:lnTo>
                    <a:lnTo>
                      <a:pt x="2894" y="994"/>
                    </a:lnTo>
                    <a:close/>
                    <a:moveTo>
                      <a:pt x="2850" y="372"/>
                    </a:moveTo>
                    <a:lnTo>
                      <a:pt x="2850" y="372"/>
                    </a:lnTo>
                    <a:lnTo>
                      <a:pt x="2402" y="372"/>
                    </a:lnTo>
                    <a:cubicBezTo>
                      <a:pt x="2306" y="372"/>
                      <a:pt x="2229" y="450"/>
                      <a:pt x="2229" y="546"/>
                    </a:cubicBezTo>
                    <a:lnTo>
                      <a:pt x="2229" y="994"/>
                    </a:lnTo>
                    <a:cubicBezTo>
                      <a:pt x="2229" y="1090"/>
                      <a:pt x="2306" y="1167"/>
                      <a:pt x="2402" y="1167"/>
                    </a:cubicBezTo>
                    <a:lnTo>
                      <a:pt x="2850" y="1167"/>
                    </a:lnTo>
                    <a:cubicBezTo>
                      <a:pt x="2946" y="1167"/>
                      <a:pt x="3024" y="1090"/>
                      <a:pt x="3024" y="994"/>
                    </a:cubicBezTo>
                    <a:lnTo>
                      <a:pt x="3024" y="546"/>
                    </a:lnTo>
                    <a:cubicBezTo>
                      <a:pt x="3024" y="450"/>
                      <a:pt x="2946" y="372"/>
                      <a:pt x="2850" y="372"/>
                    </a:cubicBezTo>
                    <a:lnTo>
                      <a:pt x="2850" y="372"/>
                    </a:lnTo>
                    <a:close/>
                    <a:moveTo>
                      <a:pt x="2022" y="994"/>
                    </a:moveTo>
                    <a:lnTo>
                      <a:pt x="2022" y="994"/>
                    </a:lnTo>
                    <a:cubicBezTo>
                      <a:pt x="2022" y="1018"/>
                      <a:pt x="2003" y="1037"/>
                      <a:pt x="1979" y="1037"/>
                    </a:cubicBezTo>
                    <a:lnTo>
                      <a:pt x="1531" y="1037"/>
                    </a:lnTo>
                    <a:cubicBezTo>
                      <a:pt x="1507" y="1037"/>
                      <a:pt x="1487" y="1018"/>
                      <a:pt x="1487" y="994"/>
                    </a:cubicBezTo>
                    <a:lnTo>
                      <a:pt x="1487" y="546"/>
                    </a:lnTo>
                    <a:cubicBezTo>
                      <a:pt x="1487" y="522"/>
                      <a:pt x="1507" y="502"/>
                      <a:pt x="1531" y="502"/>
                    </a:cubicBezTo>
                    <a:lnTo>
                      <a:pt x="1979" y="502"/>
                    </a:lnTo>
                    <a:cubicBezTo>
                      <a:pt x="2003" y="502"/>
                      <a:pt x="2022" y="522"/>
                      <a:pt x="2022" y="546"/>
                    </a:cubicBezTo>
                    <a:lnTo>
                      <a:pt x="2022" y="994"/>
                    </a:lnTo>
                    <a:lnTo>
                      <a:pt x="2022" y="994"/>
                    </a:lnTo>
                    <a:close/>
                    <a:moveTo>
                      <a:pt x="1979" y="372"/>
                    </a:moveTo>
                    <a:lnTo>
                      <a:pt x="1979" y="372"/>
                    </a:lnTo>
                    <a:lnTo>
                      <a:pt x="1531" y="372"/>
                    </a:lnTo>
                    <a:cubicBezTo>
                      <a:pt x="1435" y="372"/>
                      <a:pt x="1357" y="450"/>
                      <a:pt x="1357" y="546"/>
                    </a:cubicBezTo>
                    <a:lnTo>
                      <a:pt x="1357" y="994"/>
                    </a:lnTo>
                    <a:cubicBezTo>
                      <a:pt x="1357" y="1090"/>
                      <a:pt x="1435" y="1167"/>
                      <a:pt x="1531" y="1167"/>
                    </a:cubicBezTo>
                    <a:lnTo>
                      <a:pt x="1979" y="1167"/>
                    </a:lnTo>
                    <a:cubicBezTo>
                      <a:pt x="2075" y="1167"/>
                      <a:pt x="2152" y="1090"/>
                      <a:pt x="2152" y="994"/>
                    </a:cubicBezTo>
                    <a:lnTo>
                      <a:pt x="2152" y="546"/>
                    </a:lnTo>
                    <a:cubicBezTo>
                      <a:pt x="2152" y="450"/>
                      <a:pt x="2075" y="372"/>
                      <a:pt x="1979" y="372"/>
                    </a:cubicBezTo>
                    <a:lnTo>
                      <a:pt x="1979" y="372"/>
                    </a:lnTo>
                    <a:close/>
                    <a:moveTo>
                      <a:pt x="1151" y="994"/>
                    </a:moveTo>
                    <a:lnTo>
                      <a:pt x="1151" y="994"/>
                    </a:lnTo>
                    <a:cubicBezTo>
                      <a:pt x="1151" y="1018"/>
                      <a:pt x="1132" y="1037"/>
                      <a:pt x="1108" y="1037"/>
                    </a:cubicBezTo>
                    <a:lnTo>
                      <a:pt x="659" y="1037"/>
                    </a:lnTo>
                    <a:cubicBezTo>
                      <a:pt x="636" y="1037"/>
                      <a:pt x="616" y="1018"/>
                      <a:pt x="616" y="994"/>
                    </a:cubicBezTo>
                    <a:lnTo>
                      <a:pt x="616" y="546"/>
                    </a:lnTo>
                    <a:cubicBezTo>
                      <a:pt x="616" y="522"/>
                      <a:pt x="636" y="502"/>
                      <a:pt x="659" y="502"/>
                    </a:cubicBezTo>
                    <a:lnTo>
                      <a:pt x="1108" y="502"/>
                    </a:lnTo>
                    <a:cubicBezTo>
                      <a:pt x="1132" y="502"/>
                      <a:pt x="1151" y="522"/>
                      <a:pt x="1151" y="546"/>
                    </a:cubicBezTo>
                    <a:lnTo>
                      <a:pt x="1151" y="994"/>
                    </a:lnTo>
                    <a:lnTo>
                      <a:pt x="1151" y="994"/>
                    </a:lnTo>
                    <a:close/>
                    <a:moveTo>
                      <a:pt x="1108" y="372"/>
                    </a:moveTo>
                    <a:lnTo>
                      <a:pt x="1108" y="372"/>
                    </a:lnTo>
                    <a:lnTo>
                      <a:pt x="659" y="372"/>
                    </a:lnTo>
                    <a:cubicBezTo>
                      <a:pt x="564" y="372"/>
                      <a:pt x="486" y="450"/>
                      <a:pt x="486" y="546"/>
                    </a:cubicBezTo>
                    <a:lnTo>
                      <a:pt x="486" y="994"/>
                    </a:lnTo>
                    <a:cubicBezTo>
                      <a:pt x="486" y="1090"/>
                      <a:pt x="564" y="1167"/>
                      <a:pt x="659" y="1167"/>
                    </a:cubicBezTo>
                    <a:lnTo>
                      <a:pt x="1108" y="1167"/>
                    </a:lnTo>
                    <a:cubicBezTo>
                      <a:pt x="1203" y="1167"/>
                      <a:pt x="1281" y="1090"/>
                      <a:pt x="1281" y="994"/>
                    </a:cubicBezTo>
                    <a:lnTo>
                      <a:pt x="1281" y="546"/>
                    </a:lnTo>
                    <a:cubicBezTo>
                      <a:pt x="1281" y="450"/>
                      <a:pt x="1203" y="372"/>
                      <a:pt x="1108" y="372"/>
                    </a:cubicBez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24" name="Down Arrow 23"/>
              <p:cNvSpPr/>
              <p:nvPr/>
            </p:nvSpPr>
            <p:spPr>
              <a:xfrm>
                <a:off x="5756174" y="3085358"/>
                <a:ext cx="950976" cy="1513759"/>
              </a:xfrm>
              <a:prstGeom prst="downArrow">
                <a:avLst/>
              </a:prstGeom>
              <a:solidFill>
                <a:schemeClr val="accent2"/>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sp>
          <p:nvSpPr>
            <p:cNvPr id="22" name="Down Arrow 21"/>
            <p:cNvSpPr/>
            <p:nvPr/>
          </p:nvSpPr>
          <p:spPr>
            <a:xfrm flipV="1">
              <a:off x="6405011" y="3177668"/>
              <a:ext cx="680382" cy="1110814"/>
            </a:xfrm>
            <a:prstGeom prst="downArrow">
              <a:avLst/>
            </a:prstGeom>
            <a:solidFill>
              <a:schemeClr val="accent2"/>
            </a:solidFill>
            <a:ln w="38100" cap="flat" cmpd="sng" algn="ctr">
              <a:solidFill>
                <a:srgbClr val="000000"/>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grpSp>
    </p:spTree>
    <p:extLst>
      <p:ext uri="{BB962C8B-B14F-4D97-AF65-F5344CB8AC3E}">
        <p14:creationId xmlns:p14="http://schemas.microsoft.com/office/powerpoint/2010/main" val="19082914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a:t>
            </a:r>
          </a:p>
        </p:txBody>
      </p:sp>
      <p:sp>
        <p:nvSpPr>
          <p:cNvPr id="4" name="Rectangle 3"/>
          <p:cNvSpPr/>
          <p:nvPr>
            <p:custDataLst>
              <p:tags r:id="rId1"/>
            </p:custDataLst>
          </p:nvPr>
        </p:nvSpPr>
        <p:spPr>
          <a:xfrm>
            <a:off x="1850922" y="857250"/>
            <a:ext cx="5442156" cy="1102866"/>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PROC SORT DATA=</a:t>
            </a:r>
            <a:r>
              <a:rPr lang="en-US" sz="2000" i="1" dirty="0">
                <a:latin typeface="Calibri Light" panose="020F0302020204030204" pitchFamily="34" charset="0"/>
              </a:rPr>
              <a:t>input-table</a:t>
            </a:r>
            <a:r>
              <a:rPr lang="en-US" sz="2000" dirty="0">
                <a:latin typeface="Calibri Light" panose="020F0302020204030204" pitchFamily="34" charset="0"/>
              </a:rPr>
              <a:t> &lt;</a:t>
            </a:r>
            <a:r>
              <a:rPr lang="en-US" sz="2000" b="1" dirty="0">
                <a:latin typeface="Calibri Light" panose="020F0302020204030204" pitchFamily="34" charset="0"/>
              </a:rPr>
              <a:t>OUT=</a:t>
            </a:r>
            <a:r>
              <a:rPr lang="en-US" sz="2000" i="1" dirty="0">
                <a:latin typeface="Calibri Light" panose="020F0302020204030204" pitchFamily="34" charset="0"/>
              </a:rPr>
              <a:t>output-table</a:t>
            </a:r>
            <a:r>
              <a:rPr lang="en-US" sz="2000" dirty="0">
                <a:latin typeface="Calibri Light" panose="020F0302020204030204" pitchFamily="34" charset="0"/>
              </a:rPr>
              <a:t>&gt;</a:t>
            </a:r>
            <a:r>
              <a:rPr lang="en-US" sz="2000" b="1" dirty="0">
                <a:latin typeface="Calibri Light" panose="020F0302020204030204" pitchFamily="34" charset="0"/>
              </a:rPr>
              <a:t>;</a:t>
            </a:r>
            <a:endParaRPr lang="en-US" sz="2000" dirty="0">
              <a:latin typeface="Calibri Light" panose="020F0302020204030204" pitchFamily="34" charset="0"/>
            </a:endParaRPr>
          </a:p>
          <a:p>
            <a:r>
              <a:rPr lang="en-US" sz="2000" dirty="0">
                <a:latin typeface="Calibri Light" panose="020F0302020204030204" pitchFamily="34" charset="0"/>
              </a:rPr>
              <a:t>         </a:t>
            </a:r>
            <a:r>
              <a:rPr lang="en-US" sz="2000" b="1" dirty="0">
                <a:latin typeface="Calibri Light" panose="020F0302020204030204" pitchFamily="34" charset="0"/>
              </a:rPr>
              <a:t>BY </a:t>
            </a:r>
            <a:r>
              <a:rPr lang="en-US" sz="2000" dirty="0">
                <a:latin typeface="Calibri Light" panose="020F0302020204030204" pitchFamily="34" charset="0"/>
              </a:rPr>
              <a:t>&lt;</a:t>
            </a:r>
            <a:r>
              <a:rPr lang="en-US" sz="2000" b="1" dirty="0">
                <a:latin typeface="Calibri Light" panose="020F0302020204030204" pitchFamily="34" charset="0"/>
              </a:rPr>
              <a:t>DESCENDING</a:t>
            </a:r>
            <a:r>
              <a:rPr lang="en-US" sz="2000" dirty="0">
                <a:latin typeface="Calibri Light" panose="020F0302020204030204" pitchFamily="34" charset="0"/>
              </a:rPr>
              <a:t>&gt; </a:t>
            </a:r>
            <a:r>
              <a:rPr lang="en-US" sz="2000" i="1" dirty="0">
                <a:latin typeface="Calibri Light" panose="020F0302020204030204" pitchFamily="34" charset="0"/>
              </a:rPr>
              <a:t>col-name(s)</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5" name="Line Callout 1 4"/>
          <p:cNvSpPr/>
          <p:nvPr/>
        </p:nvSpPr>
        <p:spPr>
          <a:xfrm flipH="1">
            <a:off x="1402155" y="2121486"/>
            <a:ext cx="1929560" cy="998332"/>
          </a:xfrm>
          <a:prstGeom prst="borderCallout1">
            <a:avLst>
              <a:gd name="adj1" fmla="val 19"/>
              <a:gd name="adj2" fmla="val 34030"/>
              <a:gd name="adj3" fmla="val -58986"/>
              <a:gd name="adj4" fmla="val 498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overrides the default ascending sort order </a:t>
            </a:r>
            <a:endParaRPr lang="en-US" sz="1800" dirty="0">
              <a:solidFill>
                <a:schemeClr val="tx1"/>
              </a:solidFill>
            </a:endParaRPr>
          </a:p>
        </p:txBody>
      </p:sp>
      <p:sp>
        <p:nvSpPr>
          <p:cNvPr id="6" name="Line Callout 1 5"/>
          <p:cNvSpPr/>
          <p:nvPr/>
        </p:nvSpPr>
        <p:spPr>
          <a:xfrm>
            <a:off x="4254689" y="2121486"/>
            <a:ext cx="1982898" cy="998332"/>
          </a:xfrm>
          <a:prstGeom prst="borderCallout1">
            <a:avLst>
              <a:gd name="adj1" fmla="val 809"/>
              <a:gd name="adj2" fmla="val 37557"/>
              <a:gd name="adj3" fmla="val -59238"/>
              <a:gd name="adj4" fmla="val 15889"/>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c</a:t>
            </a:r>
            <a:r>
              <a:rPr lang="en-US" sz="1800" dirty="0">
                <a:solidFill>
                  <a:srgbClr val="000000"/>
                </a:solidFill>
              </a:rPr>
              <a:t>olumns (character,  numeric, or both) to sort by</a:t>
            </a:r>
            <a:endParaRPr lang="en-US" sz="1800" dirty="0">
              <a:solidFill>
                <a:schemeClr val="tx1"/>
              </a:solidFill>
            </a:endParaRPr>
          </a:p>
        </p:txBody>
      </p:sp>
      <p:sp>
        <p:nvSpPr>
          <p:cNvPr id="7" name="Oval Callout 6"/>
          <p:cNvSpPr/>
          <p:nvPr/>
        </p:nvSpPr>
        <p:spPr>
          <a:xfrm>
            <a:off x="6237587" y="2737915"/>
            <a:ext cx="2286000" cy="1398998"/>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If you </a:t>
            </a:r>
            <a:r>
              <a:rPr lang="en-US" sz="1800" dirty="0">
                <a:solidFill>
                  <a:srgbClr val="000000"/>
                </a:solidFill>
              </a:rPr>
              <a:t>don't</a:t>
            </a:r>
            <a:r>
              <a:rPr lang="en-US" sz="1800" dirty="0"/>
              <a:t> use the OUT= option, SAS overwrites the input table.</a:t>
            </a:r>
          </a:p>
        </p:txBody>
      </p:sp>
      <p:sp>
        <p:nvSpPr>
          <p:cNvPr id="9" name="Freeform 16"/>
          <p:cNvSpPr>
            <a:spLocks noChangeAspect="1" noEditPoints="1"/>
          </p:cNvSpPr>
          <p:nvPr/>
        </p:nvSpPr>
        <p:spPr bwMode="auto">
          <a:xfrm>
            <a:off x="6108290" y="4007883"/>
            <a:ext cx="673375" cy="72989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88630173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a:t>
            </a:r>
          </a:p>
        </p:txBody>
      </p:sp>
      <p:sp>
        <p:nvSpPr>
          <p:cNvPr id="8" name="TextBox 7"/>
          <p:cNvSpPr txBox="1"/>
          <p:nvPr>
            <p:custDataLst>
              <p:tags r:id="rId1"/>
            </p:custDataLst>
          </p:nvPr>
        </p:nvSpPr>
        <p:spPr>
          <a:xfrm>
            <a:off x="1380547" y="857250"/>
            <a:ext cx="6383158"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sort data=pg1.class_test2 out=test_sort;</a:t>
            </a:r>
          </a:p>
          <a:p>
            <a:r>
              <a:rPr lang="en-US" sz="1800" b="1" dirty="0">
                <a:latin typeface="Courier New" panose="02070309020205020404" pitchFamily="49" charset="0"/>
                <a:cs typeface="Courier New" panose="02070309020205020404" pitchFamily="49" charset="0"/>
              </a:rPr>
              <a:t>    by Name;</a:t>
            </a:r>
          </a:p>
          <a:p>
            <a:r>
              <a:rPr lang="en-US" sz="1800" b="1" dirty="0">
                <a:latin typeface="Courier New" panose="02070309020205020404" pitchFamily="49" charset="0"/>
                <a:cs typeface="Courier New" panose="02070309020205020404" pitchFamily="49" charset="0"/>
              </a:rPr>
              <a:t>run;</a:t>
            </a:r>
          </a:p>
        </p:txBody>
      </p:sp>
      <p:sp>
        <p:nvSpPr>
          <p:cNvPr id="6" name="Line Callout 1 5"/>
          <p:cNvSpPr/>
          <p:nvPr/>
        </p:nvSpPr>
        <p:spPr>
          <a:xfrm flipH="1">
            <a:off x="630936" y="2011680"/>
            <a:ext cx="1895782" cy="704575"/>
          </a:xfrm>
          <a:prstGeom prst="borderCallout1">
            <a:avLst>
              <a:gd name="adj1" fmla="val 1212"/>
              <a:gd name="adj2" fmla="val 22161"/>
              <a:gd name="adj3" fmla="val -81889"/>
              <a:gd name="adj4" fmla="val -1761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ascending order </a:t>
            </a:r>
            <a:r>
              <a:rPr lang="en-US" dirty="0">
                <a:solidFill>
                  <a:srgbClr val="000000"/>
                </a:solidFill>
              </a:rPr>
              <a:t>by</a:t>
            </a:r>
            <a:r>
              <a:rPr lang="en-US" sz="1800" dirty="0">
                <a:solidFill>
                  <a:srgbClr val="000000"/>
                </a:solidFill>
              </a:rPr>
              <a:t> </a:t>
            </a:r>
            <a:r>
              <a:rPr lang="en-US" sz="1800" b="1" dirty="0">
                <a:solidFill>
                  <a:srgbClr val="000000"/>
                </a:solidFill>
              </a:rPr>
              <a:t>Name</a:t>
            </a:r>
            <a:endParaRPr lang="en-US" sz="1800" b="1" dirty="0">
              <a:solidFill>
                <a:schemeClr val="tx1"/>
              </a:solidFill>
            </a:endParaRPr>
          </a:p>
        </p:txBody>
      </p:sp>
      <p:pic>
        <p:nvPicPr>
          <p:cNvPr id="3" name="Picture 2"/>
          <p:cNvPicPr>
            <a:picLocks noChangeAspect="1"/>
          </p:cNvPicPr>
          <p:nvPr/>
        </p:nvPicPr>
        <p:blipFill>
          <a:blip r:embed="rId5"/>
          <a:stretch>
            <a:fillRect/>
          </a:stretch>
        </p:blipFill>
        <p:spPr>
          <a:xfrm>
            <a:off x="5519352" y="1664208"/>
            <a:ext cx="3011178" cy="2359152"/>
          </a:xfrm>
          <a:prstGeom prst="rect">
            <a:avLst/>
          </a:prstGeom>
          <a:ln>
            <a:solidFill>
              <a:schemeClr val="tx1">
                <a:lumMod val="75000"/>
                <a:lumOff val="25000"/>
              </a:schemeClr>
            </a:solidFill>
          </a:ln>
        </p:spPr>
      </p:pic>
      <p:sp>
        <p:nvSpPr>
          <p:cNvPr id="7" name="Rectangle 6"/>
          <p:cNvSpPr/>
          <p:nvPr>
            <p:custDataLst>
              <p:tags r:id="rId2"/>
            </p:custDataLst>
          </p:nvPr>
        </p:nvSpPr>
        <p:spPr>
          <a:xfrm>
            <a:off x="2010987" y="1262182"/>
            <a:ext cx="1093938" cy="200668"/>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8139265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a:t>
            </a:r>
          </a:p>
        </p:txBody>
      </p:sp>
      <p:sp>
        <p:nvSpPr>
          <p:cNvPr id="8" name="TextBox 7"/>
          <p:cNvSpPr txBox="1"/>
          <p:nvPr>
            <p:custDataLst>
              <p:tags r:id="rId1"/>
            </p:custDataLst>
          </p:nvPr>
        </p:nvSpPr>
        <p:spPr>
          <a:xfrm>
            <a:off x="1380744" y="857250"/>
            <a:ext cx="6383158"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sort data=pg1.class_test2 out=test_sort;</a:t>
            </a:r>
          </a:p>
          <a:p>
            <a:r>
              <a:rPr lang="en-US" sz="1800" b="1" dirty="0">
                <a:latin typeface="Courier New" panose="02070309020205020404" pitchFamily="49" charset="0"/>
                <a:cs typeface="Courier New" panose="02070309020205020404" pitchFamily="49" charset="0"/>
              </a:rPr>
              <a:t>    by Name TestScore;</a:t>
            </a:r>
          </a:p>
          <a:p>
            <a:r>
              <a:rPr lang="en-US" sz="1800" b="1" dirty="0">
                <a:latin typeface="Courier New" panose="02070309020205020404" pitchFamily="49" charset="0"/>
                <a:cs typeface="Courier New" panose="02070309020205020404" pitchFamily="49" charset="0"/>
              </a:rPr>
              <a:t>run;</a:t>
            </a:r>
          </a:p>
        </p:txBody>
      </p:sp>
      <p:pic>
        <p:nvPicPr>
          <p:cNvPr id="3" name="Picture 2"/>
          <p:cNvPicPr>
            <a:picLocks noChangeAspect="1"/>
          </p:cNvPicPr>
          <p:nvPr/>
        </p:nvPicPr>
        <p:blipFill>
          <a:blip r:embed="rId5"/>
          <a:stretch>
            <a:fillRect/>
          </a:stretch>
        </p:blipFill>
        <p:spPr>
          <a:xfrm>
            <a:off x="5511114" y="1664208"/>
            <a:ext cx="3023033" cy="2359152"/>
          </a:xfrm>
          <a:prstGeom prst="rect">
            <a:avLst/>
          </a:prstGeom>
          <a:ln>
            <a:solidFill>
              <a:schemeClr val="tx1">
                <a:lumMod val="75000"/>
                <a:lumOff val="25000"/>
              </a:schemeClr>
            </a:solidFill>
          </a:ln>
        </p:spPr>
      </p:pic>
      <p:sp>
        <p:nvSpPr>
          <p:cNvPr id="7" name="Rectangle 6"/>
          <p:cNvSpPr/>
          <p:nvPr>
            <p:custDataLst>
              <p:tags r:id="rId2"/>
            </p:custDataLst>
          </p:nvPr>
        </p:nvSpPr>
        <p:spPr>
          <a:xfrm>
            <a:off x="2003962" y="1250014"/>
            <a:ext cx="2426124" cy="224315"/>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Line Callout 1 8"/>
          <p:cNvSpPr/>
          <p:nvPr/>
        </p:nvSpPr>
        <p:spPr>
          <a:xfrm flipH="1">
            <a:off x="630936" y="2011680"/>
            <a:ext cx="2091262" cy="1343932"/>
          </a:xfrm>
          <a:prstGeom prst="borderCallout1">
            <a:avLst>
              <a:gd name="adj1" fmla="val 974"/>
              <a:gd name="adj2" fmla="val 28362"/>
              <a:gd name="adj3" fmla="val -41754"/>
              <a:gd name="adj4" fmla="val -6366"/>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ascending order</a:t>
            </a:r>
            <a:br>
              <a:rPr lang="en-US" sz="1800" dirty="0">
                <a:solidFill>
                  <a:srgbClr val="000000"/>
                </a:solidFill>
              </a:rPr>
            </a:br>
            <a:r>
              <a:rPr lang="en-US" dirty="0">
                <a:solidFill>
                  <a:srgbClr val="000000"/>
                </a:solidFill>
              </a:rPr>
              <a:t>by</a:t>
            </a:r>
            <a:r>
              <a:rPr lang="en-US" sz="1800" dirty="0">
                <a:solidFill>
                  <a:srgbClr val="000000"/>
                </a:solidFill>
              </a:rPr>
              <a:t> </a:t>
            </a:r>
            <a:r>
              <a:rPr lang="en-US" sz="1800" b="1" dirty="0">
                <a:solidFill>
                  <a:srgbClr val="000000"/>
                </a:solidFill>
              </a:rPr>
              <a:t>Name</a:t>
            </a:r>
            <a:r>
              <a:rPr lang="en-US" b="1" dirty="0">
                <a:solidFill>
                  <a:srgbClr val="000000"/>
                </a:solidFill>
              </a:rPr>
              <a:t> </a:t>
            </a:r>
            <a:r>
              <a:rPr lang="en-US" dirty="0">
                <a:solidFill>
                  <a:srgbClr val="000000"/>
                </a:solidFill>
              </a:rPr>
              <a:t>and</a:t>
            </a:r>
            <a:r>
              <a:rPr lang="en-US" b="1" dirty="0">
                <a:solidFill>
                  <a:srgbClr val="000000"/>
                </a:solidFill>
              </a:rPr>
              <a:t> </a:t>
            </a:r>
            <a:r>
              <a:rPr lang="en-US" sz="1800" dirty="0">
                <a:solidFill>
                  <a:srgbClr val="000000"/>
                </a:solidFill>
              </a:rPr>
              <a:t>then within </a:t>
            </a:r>
            <a:r>
              <a:rPr lang="en-US" sz="1800" b="1" dirty="0">
                <a:solidFill>
                  <a:srgbClr val="000000"/>
                </a:solidFill>
              </a:rPr>
              <a:t>Name</a:t>
            </a:r>
            <a:r>
              <a:rPr lang="en-US" sz="1800" dirty="0">
                <a:solidFill>
                  <a:srgbClr val="000000"/>
                </a:solidFill>
              </a:rPr>
              <a:t> by ascending </a:t>
            </a:r>
            <a:r>
              <a:rPr lang="en-US" sz="1800" b="1" dirty="0" err="1">
                <a:solidFill>
                  <a:srgbClr val="000000"/>
                </a:solidFill>
              </a:rPr>
              <a:t>TestScore</a:t>
            </a:r>
            <a:endParaRPr lang="en-US" sz="1800" b="1" dirty="0">
              <a:solidFill>
                <a:schemeClr val="tx1"/>
              </a:solidFill>
            </a:endParaRPr>
          </a:p>
        </p:txBody>
      </p:sp>
    </p:spTree>
    <p:extLst>
      <p:ext uri="{BB962C8B-B14F-4D97-AF65-F5344CB8AC3E}">
        <p14:creationId xmlns:p14="http://schemas.microsoft.com/office/powerpoint/2010/main" val="22202348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Sorting Data</a:t>
            </a:r>
          </a:p>
        </p:txBody>
      </p:sp>
      <p:sp>
        <p:nvSpPr>
          <p:cNvPr id="8" name="TextBox 7"/>
          <p:cNvSpPr txBox="1"/>
          <p:nvPr>
            <p:custDataLst>
              <p:tags r:id="rId1"/>
            </p:custDataLst>
          </p:nvPr>
        </p:nvSpPr>
        <p:spPr>
          <a:xfrm>
            <a:off x="1380546" y="857250"/>
            <a:ext cx="6383158"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sort data=pg1.class_test2 out=test_sort;</a:t>
            </a:r>
          </a:p>
          <a:p>
            <a:r>
              <a:rPr lang="en-US" sz="1800" b="1" dirty="0">
                <a:latin typeface="Courier New" panose="02070309020205020404" pitchFamily="49" charset="0"/>
                <a:cs typeface="Courier New" panose="02070309020205020404" pitchFamily="49" charset="0"/>
              </a:rPr>
              <a:t>    by Subject descending TestScore;</a:t>
            </a:r>
          </a:p>
          <a:p>
            <a:r>
              <a:rPr lang="en-US" sz="1800" b="1" dirty="0">
                <a:latin typeface="Courier New" panose="02070309020205020404" pitchFamily="49" charset="0"/>
                <a:cs typeface="Courier New" panose="02070309020205020404" pitchFamily="49" charset="0"/>
              </a:rPr>
              <a:t>run;</a:t>
            </a:r>
          </a:p>
        </p:txBody>
      </p:sp>
      <p:pic>
        <p:nvPicPr>
          <p:cNvPr id="3" name="Picture 2"/>
          <p:cNvPicPr>
            <a:picLocks noChangeAspect="1"/>
          </p:cNvPicPr>
          <p:nvPr/>
        </p:nvPicPr>
        <p:blipFill>
          <a:blip r:embed="rId5"/>
          <a:stretch>
            <a:fillRect/>
          </a:stretch>
        </p:blipFill>
        <p:spPr>
          <a:xfrm>
            <a:off x="5513832" y="1664398"/>
            <a:ext cx="3023619" cy="2359609"/>
          </a:xfrm>
          <a:prstGeom prst="rect">
            <a:avLst/>
          </a:prstGeom>
          <a:ln>
            <a:solidFill>
              <a:schemeClr val="tx1">
                <a:lumMod val="75000"/>
                <a:lumOff val="25000"/>
              </a:schemeClr>
            </a:solidFill>
          </a:ln>
        </p:spPr>
      </p:pic>
      <p:sp>
        <p:nvSpPr>
          <p:cNvPr id="7" name="Rectangle 6"/>
          <p:cNvSpPr/>
          <p:nvPr>
            <p:custDataLst>
              <p:tags r:id="rId2"/>
            </p:custDataLst>
          </p:nvPr>
        </p:nvSpPr>
        <p:spPr>
          <a:xfrm>
            <a:off x="2004156" y="1250014"/>
            <a:ext cx="4357400" cy="224316"/>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9" name="Line Callout 1 8"/>
          <p:cNvSpPr/>
          <p:nvPr/>
        </p:nvSpPr>
        <p:spPr>
          <a:xfrm flipH="1">
            <a:off x="630936" y="2011680"/>
            <a:ext cx="2218008" cy="1343932"/>
          </a:xfrm>
          <a:prstGeom prst="borderCallout1">
            <a:avLst>
              <a:gd name="adj1" fmla="val -865"/>
              <a:gd name="adj2" fmla="val 31941"/>
              <a:gd name="adj3" fmla="val -41698"/>
              <a:gd name="adj4" fmla="val 861"/>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ascending order</a:t>
            </a:r>
            <a:br>
              <a:rPr lang="en-US" sz="1800" dirty="0">
                <a:solidFill>
                  <a:srgbClr val="000000"/>
                </a:solidFill>
              </a:rPr>
            </a:br>
            <a:r>
              <a:rPr lang="en-US" sz="1800" dirty="0">
                <a:solidFill>
                  <a:srgbClr val="000000"/>
                </a:solidFill>
              </a:rPr>
              <a:t>by </a:t>
            </a:r>
            <a:r>
              <a:rPr lang="en-US" sz="1800" b="1" dirty="0">
                <a:solidFill>
                  <a:srgbClr val="000000"/>
                </a:solidFill>
              </a:rPr>
              <a:t>Subject</a:t>
            </a:r>
            <a:r>
              <a:rPr lang="en-US" sz="1800" dirty="0">
                <a:solidFill>
                  <a:srgbClr val="000000"/>
                </a:solidFill>
              </a:rPr>
              <a:t> and then within </a:t>
            </a:r>
            <a:r>
              <a:rPr lang="en-US" sz="1800" b="1" dirty="0">
                <a:solidFill>
                  <a:srgbClr val="000000"/>
                </a:solidFill>
              </a:rPr>
              <a:t>Subject</a:t>
            </a:r>
            <a:r>
              <a:rPr lang="en-US" sz="1800" dirty="0">
                <a:solidFill>
                  <a:srgbClr val="000000"/>
                </a:solidFill>
              </a:rPr>
              <a:t> by descending </a:t>
            </a:r>
            <a:r>
              <a:rPr lang="en-US" sz="1800" b="1" dirty="0" err="1">
                <a:solidFill>
                  <a:srgbClr val="000000"/>
                </a:solidFill>
              </a:rPr>
              <a:t>TestScore</a:t>
            </a:r>
            <a:endParaRPr lang="en-US" sz="1800" b="1" dirty="0">
              <a:solidFill>
                <a:schemeClr val="tx1"/>
              </a:solidFill>
            </a:endParaRPr>
          </a:p>
        </p:txBody>
      </p:sp>
    </p:spTree>
    <p:extLst>
      <p:ext uri="{BB962C8B-B14F-4D97-AF65-F5344CB8AC3E}">
        <p14:creationId xmlns:p14="http://schemas.microsoft.com/office/powerpoint/2010/main" val="1878927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title"/>
          </p:nvPr>
        </p:nvSpPr>
        <p:spPr/>
        <p:txBody>
          <a:bodyPr/>
          <a:lstStyle/>
          <a:p>
            <a:pPr defTabSz="182876">
              <a:defRPr/>
            </a:pPr>
            <a:r>
              <a:rPr altLang="en-US" dirty="0"/>
              <a:t>Setup for the Question</a:t>
            </a:r>
          </a:p>
        </p:txBody>
      </p:sp>
      <p:sp>
        <p:nvSpPr>
          <p:cNvPr id="15364" name="Rectangle 5"/>
          <p:cNvSpPr>
            <a:spLocks noGrp="1" noChangeArrowheads="1"/>
          </p:cNvSpPr>
          <p:nvPr>
            <p:ph idx="1"/>
          </p:nvPr>
        </p:nvSpPr>
        <p:spPr bwMode="auto"/>
        <p:txBody>
          <a:bodyPr wrap="square" numCol="1" compatLnSpc="1">
            <a:prstTxWarp prst="textNoShape">
              <a:avLst/>
            </a:prstTxWarp>
          </a:bodyPr>
          <a:lstStyle/>
          <a:p>
            <a:pPr marL="457200" indent="-457200">
              <a:buClrTx/>
              <a:buSzPct val="100000"/>
              <a:buFont typeface="+mj-lt"/>
              <a:buAutoNum type="arabicPeriod"/>
            </a:pPr>
            <a:r>
              <a:rPr lang="en-US" altLang="en-US" dirty="0"/>
              <a:t>Go to </a:t>
            </a:r>
            <a:r>
              <a:rPr lang="en-US" altLang="en-US" dirty="0">
                <a:hlinkClick r:id="rId4"/>
              </a:rPr>
              <a:t>support.sas.com/documentation</a:t>
            </a:r>
            <a:r>
              <a:rPr lang="en-US" altLang="en-US" dirty="0"/>
              <a:t>. Click </a:t>
            </a:r>
            <a:r>
              <a:rPr lang="en-US" altLang="en-US" b="1" dirty="0"/>
              <a:t>Programming: SAS 9.4 and Viya</a:t>
            </a:r>
            <a:r>
              <a:rPr lang="en-US" altLang="en-US" dirty="0"/>
              <a:t>.</a:t>
            </a:r>
            <a:endParaRPr lang="en-US" dirty="0"/>
          </a:p>
          <a:p>
            <a:pPr marL="457200" indent="-457200">
              <a:buClrTx/>
              <a:buSzPct val="100000"/>
              <a:buFont typeface="+mj-lt"/>
              <a:buAutoNum type="arabicPeriod"/>
            </a:pPr>
            <a:r>
              <a:rPr lang="en-US" altLang="en-US" dirty="0"/>
              <a:t>Under </a:t>
            </a:r>
            <a:r>
              <a:rPr lang="en-US" altLang="en-US" b="1" dirty="0"/>
              <a:t>Syntax - Quick Links</a:t>
            </a:r>
            <a:r>
              <a:rPr lang="en-US" altLang="en-US" dirty="0"/>
              <a:t>, click </a:t>
            </a:r>
            <a:r>
              <a:rPr lang="en-US" altLang="en-US" b="1" dirty="0"/>
              <a:t>By Name </a:t>
            </a:r>
            <a:r>
              <a:rPr lang="en-US" altLang="en-US" dirty="0"/>
              <a:t>in the </a:t>
            </a:r>
            <a:r>
              <a:rPr lang="en-US" altLang="en-US" b="1" dirty="0"/>
              <a:t>Procedures</a:t>
            </a:r>
            <a:r>
              <a:rPr lang="en-US" altLang="en-US" dirty="0"/>
              <a:t> group and find </a:t>
            </a:r>
            <a:r>
              <a:rPr lang="en-US" altLang="en-US" b="1" dirty="0"/>
              <a:t>PRINT</a:t>
            </a:r>
            <a:r>
              <a:rPr lang="en-US" altLang="en-US" dirty="0"/>
              <a:t>. Examine the syntax and the table of procedure tasks and examples.</a:t>
            </a:r>
          </a:p>
        </p:txBody>
      </p:sp>
      <p:pic>
        <p:nvPicPr>
          <p:cNvPr id="2050" name="Picture 2" descr="C:\Users\stever\AppData\Local\Temp\SNAGHTML323998dc.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58017" y="2114649"/>
            <a:ext cx="4428442" cy="274320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3.06 Activity</a:t>
            </a:r>
            <a:endParaRPr lang="en-US" altLang="en-US" dirty="0"/>
          </a:p>
        </p:txBody>
      </p:sp>
      <p:sp>
        <p:nvSpPr>
          <p:cNvPr id="4" name="Content Placeholder 3">
            <a:extLst>
              <a:ext uri="{FF2B5EF4-FFF2-40B4-BE49-F238E27FC236}">
                <a16:creationId xmlns:a16="http://schemas.microsoft.com/office/drawing/2014/main" id="{4B4328E8-F74A-43D4-8B1D-597CA53FFED3}"/>
              </a:ext>
            </a:extLst>
          </p:cNvPr>
          <p:cNvSpPr>
            <a:spLocks noGrp="1"/>
          </p:cNvSpPr>
          <p:nvPr>
            <p:ph idx="1"/>
          </p:nvPr>
        </p:nvSpPr>
        <p:spPr/>
        <p:txBody>
          <a:bodyPr/>
          <a:lstStyle/>
          <a:p>
            <a:pPr>
              <a:buClrTx/>
              <a:buSzPct val="100000"/>
            </a:pPr>
            <a:r>
              <a:rPr lang="en-US" altLang="en-US" dirty="0"/>
              <a:t>Open </a:t>
            </a:r>
            <a:r>
              <a:rPr lang="en-US" altLang="en-US" b="1" dirty="0"/>
              <a:t>p103a06.sas</a:t>
            </a:r>
            <a:r>
              <a:rPr lang="en-US" altLang="en-US" dirty="0"/>
              <a:t> from the </a:t>
            </a:r>
            <a:r>
              <a:rPr lang="en-US" altLang="en-US" b="1" dirty="0"/>
              <a:t>activities</a:t>
            </a:r>
            <a:r>
              <a:rPr lang="en-US" altLang="en-US" dirty="0"/>
              <a:t> folder and perform the following tasks: </a:t>
            </a:r>
          </a:p>
          <a:p>
            <a:pPr marL="457200" indent="-457200">
              <a:buClrTx/>
              <a:buSzPct val="100000"/>
              <a:buFont typeface="+mj-lt"/>
              <a:buAutoNum type="arabicPeriod"/>
            </a:pPr>
            <a:r>
              <a:rPr lang="en-US" altLang="en-US" dirty="0"/>
              <a:t>Modify the OUT= option in the PROC SORT statement to create </a:t>
            </a:r>
            <a:br>
              <a:rPr lang="en-US" altLang="en-US" dirty="0"/>
            </a:br>
            <a:r>
              <a:rPr lang="en-US" altLang="en-US" dirty="0"/>
              <a:t>a temporary table named </a:t>
            </a:r>
            <a:r>
              <a:rPr lang="en-US" altLang="en-US" b="1" dirty="0" err="1"/>
              <a:t>storm_sort</a:t>
            </a:r>
            <a:r>
              <a:rPr lang="en-US" altLang="en-US" dirty="0"/>
              <a:t>.</a:t>
            </a:r>
          </a:p>
          <a:p>
            <a:pPr marL="457200" indent="-457200">
              <a:buClr>
                <a:schemeClr val="tx1"/>
              </a:buClr>
              <a:buSzPct val="100000"/>
              <a:buFont typeface="+mj-lt"/>
              <a:buAutoNum type="arabicPeriod"/>
            </a:pPr>
            <a:r>
              <a:rPr lang="en-US" altLang="en-US" dirty="0"/>
              <a:t>Complete the WHERE and BY statements to answer the following question: Which storm in the North Atlantic basin (</a:t>
            </a:r>
            <a:r>
              <a:rPr lang="en-US" altLang="en-US" i="1" dirty="0"/>
              <a:t>NA</a:t>
            </a:r>
            <a:r>
              <a:rPr lang="en-US" altLang="en-US" dirty="0"/>
              <a:t> or </a:t>
            </a:r>
            <a:r>
              <a:rPr lang="en-US" altLang="en-US" i="1" dirty="0" err="1">
                <a:solidFill>
                  <a:srgbClr val="000000"/>
                </a:solidFill>
              </a:rPr>
              <a:t>na</a:t>
            </a:r>
            <a:r>
              <a:rPr lang="en-US" altLang="en-US" dirty="0"/>
              <a:t>) had </a:t>
            </a:r>
            <a:br>
              <a:rPr lang="en-US" altLang="en-US" dirty="0"/>
            </a:br>
            <a:r>
              <a:rPr lang="en-US" altLang="en-US" dirty="0"/>
              <a:t>the strongest </a:t>
            </a:r>
            <a:r>
              <a:rPr lang="en-US" altLang="en-US" b="1" dirty="0" err="1"/>
              <a:t>MaxWindMPH</a:t>
            </a:r>
            <a:r>
              <a:rPr lang="en-US" altLang="en-US" dirty="0"/>
              <a:t>?</a:t>
            </a:r>
            <a:endParaRPr lang="en-US" altLang="en-US" b="1" dirty="0"/>
          </a:p>
          <a:p>
            <a:endParaRPr lang="en-US" dirty="0"/>
          </a:p>
        </p:txBody>
      </p:sp>
      <p:sp>
        <p:nvSpPr>
          <p:cNvPr id="5" name="Rectangle 4"/>
          <p:cNvSpPr/>
          <p:nvPr>
            <p:custDataLst>
              <p:tags r:id="rId2"/>
            </p:custDataLst>
          </p:nvPr>
        </p:nvSpPr>
        <p:spPr>
          <a:xfrm>
            <a:off x="1850922" y="3019236"/>
            <a:ext cx="5442156" cy="1410643"/>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PROC SORT DATA=</a:t>
            </a:r>
            <a:r>
              <a:rPr lang="en-US" sz="2000" i="1" dirty="0">
                <a:latin typeface="Calibri Light" panose="020F0302020204030204" pitchFamily="34" charset="0"/>
              </a:rPr>
              <a:t>input-table</a:t>
            </a:r>
            <a:r>
              <a:rPr lang="en-US" sz="2000" dirty="0">
                <a:latin typeface="Calibri Light" panose="020F0302020204030204" pitchFamily="34" charset="0"/>
              </a:rPr>
              <a:t> &lt;</a:t>
            </a:r>
            <a:r>
              <a:rPr lang="en-US" sz="2000" b="1" dirty="0">
                <a:latin typeface="Calibri Light" panose="020F0302020204030204" pitchFamily="34" charset="0"/>
              </a:rPr>
              <a:t>OUT=</a:t>
            </a:r>
            <a:r>
              <a:rPr lang="en-US" sz="2000" i="1" dirty="0">
                <a:latin typeface="Calibri Light" panose="020F0302020204030204" pitchFamily="34" charset="0"/>
              </a:rPr>
              <a:t>output-table</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         WHERE </a:t>
            </a:r>
            <a:r>
              <a:rPr lang="en-US" sz="2000" i="1" dirty="0">
                <a:latin typeface="Calibri Light" panose="020F0302020204030204" pitchFamily="34" charset="0"/>
              </a:rPr>
              <a:t>expression</a:t>
            </a:r>
            <a:r>
              <a:rPr lang="en-US" sz="2000" b="1" dirty="0">
                <a:latin typeface="Calibri Light" panose="020F0302020204030204" pitchFamily="34" charset="0"/>
              </a:rPr>
              <a:t>;</a:t>
            </a:r>
            <a:endParaRPr lang="en-US" sz="2000" dirty="0">
              <a:latin typeface="Calibri Light" panose="020F0302020204030204" pitchFamily="34" charset="0"/>
            </a:endParaRPr>
          </a:p>
          <a:p>
            <a:r>
              <a:rPr lang="en-US" sz="2000" b="1" dirty="0">
                <a:latin typeface="Calibri Light" panose="020F0302020204030204" pitchFamily="34" charset="0"/>
              </a:rPr>
              <a:t>         BY </a:t>
            </a:r>
            <a:r>
              <a:rPr lang="en-US" sz="2000" dirty="0">
                <a:latin typeface="Calibri Light" panose="020F0302020204030204" pitchFamily="34" charset="0"/>
              </a:rPr>
              <a:t>&lt;</a:t>
            </a:r>
            <a:r>
              <a:rPr lang="en-US" sz="2000" b="1" dirty="0">
                <a:latin typeface="Calibri Light" panose="020F0302020204030204" pitchFamily="34" charset="0"/>
              </a:rPr>
              <a:t>DESCENDING</a:t>
            </a:r>
            <a:r>
              <a:rPr lang="en-US" sz="2000" dirty="0">
                <a:latin typeface="Calibri Light" panose="020F0302020204030204" pitchFamily="34" charset="0"/>
              </a:rPr>
              <a:t>&gt; </a:t>
            </a:r>
            <a:r>
              <a:rPr lang="en-US" sz="2000" i="1" dirty="0">
                <a:latin typeface="Calibri Light" panose="020F0302020204030204" pitchFamily="34" charset="0"/>
              </a:rPr>
              <a:t>col-name(s)</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Tree>
    <p:custDataLst>
      <p:tags r:id="rId1"/>
    </p:custData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PollTitle"/>
          <p:cNvSpPr>
            <a:spLocks noGrp="1" noChangeArrowheads="1"/>
          </p:cNvSpPr>
          <p:nvPr>
            <p:ph type="title"/>
          </p:nvPr>
        </p:nvSpPr>
        <p:spPr/>
        <p:txBody>
          <a:bodyPr/>
          <a:lstStyle/>
          <a:p>
            <a:r>
              <a:rPr lang="en-US" altLang="en-US"/>
              <a:t>3.06 Activity – Correct Answer</a:t>
            </a:r>
            <a:endParaRPr lang="en-US" altLang="en-US" dirty="0"/>
          </a:p>
        </p:txBody>
      </p:sp>
      <p:sp>
        <p:nvSpPr>
          <p:cNvPr id="4" name="Content Placeholder 3">
            <a:extLst>
              <a:ext uri="{FF2B5EF4-FFF2-40B4-BE49-F238E27FC236}">
                <a16:creationId xmlns:a16="http://schemas.microsoft.com/office/drawing/2014/main" id="{96CF7F13-F54C-4A2B-BDB3-021C4721D60D}"/>
              </a:ext>
            </a:extLst>
          </p:cNvPr>
          <p:cNvSpPr>
            <a:spLocks noGrp="1"/>
          </p:cNvSpPr>
          <p:nvPr>
            <p:ph idx="1"/>
          </p:nvPr>
        </p:nvSpPr>
        <p:spPr/>
        <p:txBody>
          <a:bodyPr/>
          <a:lstStyle/>
          <a:p>
            <a:pPr>
              <a:buClrTx/>
              <a:buSzPct val="100000"/>
            </a:pPr>
            <a:r>
              <a:rPr lang="en-US" altLang="en-US" dirty="0"/>
              <a:t>Open </a:t>
            </a:r>
            <a:r>
              <a:rPr lang="en-US" altLang="en-US" b="1" dirty="0"/>
              <a:t>p103a06.sas</a:t>
            </a:r>
            <a:r>
              <a:rPr lang="en-US" altLang="en-US" dirty="0"/>
              <a:t> from the </a:t>
            </a:r>
            <a:r>
              <a:rPr lang="en-US" altLang="en-US" b="1" dirty="0"/>
              <a:t>activities</a:t>
            </a:r>
            <a:r>
              <a:rPr lang="en-US" altLang="en-US" dirty="0"/>
              <a:t> folder and perform the following tasks: </a:t>
            </a:r>
          </a:p>
          <a:p>
            <a:pPr marL="457200" indent="-457200">
              <a:buClrTx/>
              <a:buSzPct val="100000"/>
              <a:buFont typeface="+mj-lt"/>
              <a:buAutoNum type="arabicPeriod"/>
            </a:pPr>
            <a:r>
              <a:rPr lang="en-US" altLang="en-US" dirty="0"/>
              <a:t>Modify the OUT= option in the PROC SORT statement to create </a:t>
            </a:r>
            <a:br>
              <a:rPr lang="en-US" altLang="en-US" dirty="0"/>
            </a:br>
            <a:r>
              <a:rPr lang="en-US" altLang="en-US" dirty="0"/>
              <a:t>a temporary table named </a:t>
            </a:r>
            <a:r>
              <a:rPr lang="en-US" altLang="en-US" b="1" dirty="0" err="1"/>
              <a:t>storm_sort</a:t>
            </a:r>
            <a:r>
              <a:rPr lang="en-US" altLang="en-US" dirty="0"/>
              <a:t>.</a:t>
            </a:r>
          </a:p>
          <a:p>
            <a:pPr marL="457200" indent="-457200">
              <a:buClrTx/>
              <a:buSzPct val="100000"/>
              <a:buFont typeface="+mj-lt"/>
              <a:buAutoNum type="arabicPeriod"/>
            </a:pPr>
            <a:r>
              <a:rPr lang="en-US" altLang="en-US" dirty="0"/>
              <a:t>Complete the WHERE and BY statements to answer the following question: Which storm in the North Atlantic Basin (</a:t>
            </a:r>
            <a:r>
              <a:rPr lang="en-US" altLang="en-US" i="1" dirty="0"/>
              <a:t>NA</a:t>
            </a:r>
            <a:r>
              <a:rPr lang="en-US" altLang="en-US" dirty="0"/>
              <a:t> or </a:t>
            </a:r>
            <a:r>
              <a:rPr lang="en-US" altLang="en-US" i="1" dirty="0" err="1">
                <a:solidFill>
                  <a:srgbClr val="000000"/>
                </a:solidFill>
              </a:rPr>
              <a:t>na</a:t>
            </a:r>
            <a:r>
              <a:rPr lang="en-US" altLang="en-US" dirty="0"/>
              <a:t>) had </a:t>
            </a:r>
            <a:br>
              <a:rPr lang="en-US" altLang="en-US" dirty="0"/>
            </a:br>
            <a:r>
              <a:rPr lang="en-US" altLang="en-US" dirty="0"/>
              <a:t>the strongest </a:t>
            </a:r>
            <a:r>
              <a:rPr lang="en-US" altLang="en-US" b="1" dirty="0" err="1"/>
              <a:t>MaxWindMPH</a:t>
            </a:r>
            <a:r>
              <a:rPr lang="en-US" altLang="en-US" dirty="0"/>
              <a:t>? </a:t>
            </a:r>
            <a:r>
              <a:rPr lang="en-US" altLang="en-US" b="1" dirty="0"/>
              <a:t>Allen</a:t>
            </a:r>
          </a:p>
          <a:p>
            <a:endParaRPr lang="en-US" altLang="en-US" b="1" dirty="0"/>
          </a:p>
          <a:p>
            <a:r>
              <a:rPr lang="en-US" altLang="en-US" b="1" dirty="0"/>
              <a:t>		Allen, 190</a:t>
            </a:r>
          </a:p>
          <a:p>
            <a:endParaRPr lang="en-US" dirty="0"/>
          </a:p>
        </p:txBody>
      </p:sp>
      <p:sp>
        <p:nvSpPr>
          <p:cNvPr id="6" name="TextBox 5"/>
          <p:cNvSpPr txBox="1"/>
          <p:nvPr>
            <p:custDataLst>
              <p:tags r:id="rId2"/>
            </p:custDataLst>
          </p:nvPr>
        </p:nvSpPr>
        <p:spPr>
          <a:xfrm>
            <a:off x="889455" y="3079340"/>
            <a:ext cx="6796732"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sort data=pg1.storm_summary out=storm_sort;</a:t>
            </a:r>
          </a:p>
          <a:p>
            <a:pPr>
              <a:lnSpc>
                <a:spcPct val="85000"/>
              </a:lnSpc>
            </a:pPr>
            <a:r>
              <a:rPr lang="en-US" sz="1800" b="1" dirty="0">
                <a:latin typeface="Courier New" panose="02070309020205020404" pitchFamily="49" charset="0"/>
              </a:rPr>
              <a:t>    where Basin in("NA" "na");</a:t>
            </a:r>
          </a:p>
          <a:p>
            <a:pPr>
              <a:lnSpc>
                <a:spcPct val="85000"/>
              </a:lnSpc>
            </a:pPr>
            <a:r>
              <a:rPr lang="en-US" sz="1800" b="1" dirty="0">
                <a:latin typeface="Courier New" panose="02070309020205020404" pitchFamily="49" charset="0"/>
              </a:rPr>
              <a:t>    by descending MaxWindMPH;</a:t>
            </a:r>
          </a:p>
          <a:p>
            <a:pPr>
              <a:lnSpc>
                <a:spcPct val="85000"/>
              </a:lnSpc>
            </a:pPr>
            <a:r>
              <a:rPr 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38856305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and Removing Duplicate Rows</a:t>
            </a:r>
          </a:p>
        </p:txBody>
      </p:sp>
      <p:sp>
        <p:nvSpPr>
          <p:cNvPr id="4" name="Rectangle 3"/>
          <p:cNvSpPr/>
          <p:nvPr>
            <p:custDataLst>
              <p:tags r:id="rId1"/>
            </p:custDataLst>
          </p:nvPr>
        </p:nvSpPr>
        <p:spPr>
          <a:xfrm>
            <a:off x="1408682" y="1186111"/>
            <a:ext cx="5577792" cy="1410643"/>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PROC SORT DATA=</a:t>
            </a:r>
            <a:r>
              <a:rPr lang="en-US" sz="2000" i="1" dirty="0">
                <a:latin typeface="Calibri Light" panose="020F0302020204030204" pitchFamily="34" charset="0"/>
              </a:rPr>
              <a:t>input-table</a:t>
            </a:r>
            <a:r>
              <a:rPr lang="en-US" sz="2000" dirty="0">
                <a:latin typeface="Calibri Light" panose="020F0302020204030204" pitchFamily="34" charset="0"/>
              </a:rPr>
              <a:t> &lt;</a:t>
            </a:r>
            <a:r>
              <a:rPr lang="en-US" sz="2000" b="1" dirty="0">
                <a:latin typeface="Calibri Light" panose="020F0302020204030204" pitchFamily="34" charset="0"/>
              </a:rPr>
              <a:t>OUT=</a:t>
            </a:r>
            <a:r>
              <a:rPr lang="en-US" sz="2000" i="1" dirty="0">
                <a:latin typeface="Calibri Light" panose="020F0302020204030204" pitchFamily="34" charset="0"/>
              </a:rPr>
              <a:t>output-table</a:t>
            </a:r>
            <a:r>
              <a:rPr lang="en-US" sz="2000" dirty="0">
                <a:latin typeface="Calibri Light" panose="020F0302020204030204" pitchFamily="34" charset="0"/>
              </a:rPr>
              <a:t>&gt;</a:t>
            </a:r>
          </a:p>
          <a:p>
            <a:r>
              <a:rPr lang="en-US" sz="2000" b="1" dirty="0">
                <a:latin typeface="Calibri Light" panose="020F0302020204030204" pitchFamily="34" charset="0"/>
              </a:rPr>
              <a:t>                     NODUPKEY </a:t>
            </a:r>
            <a:r>
              <a:rPr lang="en-US" sz="2000" dirty="0">
                <a:latin typeface="Calibri Light" panose="020F0302020204030204" pitchFamily="34" charset="0"/>
              </a:rPr>
              <a:t>&lt;</a:t>
            </a:r>
            <a:r>
              <a:rPr lang="en-US" sz="2000" b="1" dirty="0">
                <a:latin typeface="Calibri Light" panose="020F0302020204030204" pitchFamily="34" charset="0"/>
              </a:rPr>
              <a:t>DUPOUT=</a:t>
            </a:r>
            <a:r>
              <a:rPr lang="en-US" sz="2000" i="1" dirty="0">
                <a:latin typeface="Calibri Light" panose="020F0302020204030204" pitchFamily="34" charset="0"/>
              </a:rPr>
              <a:t>output-table</a:t>
            </a:r>
            <a:r>
              <a:rPr lang="en-US" sz="2000" dirty="0">
                <a:latin typeface="Calibri Light" panose="020F0302020204030204" pitchFamily="34" charset="0"/>
              </a:rPr>
              <a:t>&gt;</a:t>
            </a:r>
            <a:r>
              <a:rPr lang="en-US" sz="2000" b="1" dirty="0">
                <a:latin typeface="Calibri Light" panose="020F0302020204030204" pitchFamily="34" charset="0"/>
              </a:rPr>
              <a:t>;</a:t>
            </a:r>
          </a:p>
          <a:p>
            <a:r>
              <a:rPr lang="en-US" sz="2000" b="1" dirty="0">
                <a:latin typeface="Calibri Light" panose="020F0302020204030204" pitchFamily="34" charset="0"/>
              </a:rPr>
              <a:t>         BY _ALL_;</a:t>
            </a:r>
          </a:p>
          <a:p>
            <a:r>
              <a:rPr lang="en-US" sz="2000" b="1" dirty="0">
                <a:latin typeface="Calibri Light" panose="020F0302020204030204" pitchFamily="34" charset="0"/>
              </a:rPr>
              <a:t>RUN;</a:t>
            </a:r>
          </a:p>
        </p:txBody>
      </p:sp>
      <p:sp>
        <p:nvSpPr>
          <p:cNvPr id="6" name="Line Callout 1 5"/>
          <p:cNvSpPr/>
          <p:nvPr/>
        </p:nvSpPr>
        <p:spPr>
          <a:xfrm>
            <a:off x="4197578" y="2768803"/>
            <a:ext cx="2259404" cy="1044379"/>
          </a:xfrm>
          <a:prstGeom prst="borderCallout1">
            <a:avLst>
              <a:gd name="adj1" fmla="val 496"/>
              <a:gd name="adj2" fmla="val 22358"/>
              <a:gd name="adj3" fmla="val -83919"/>
              <a:gd name="adj4" fmla="val -14048"/>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chemeClr val="tx1"/>
                </a:solidFill>
              </a:rPr>
              <a:t>removes adjacent rows with duplicate BY values</a:t>
            </a:r>
            <a:endParaRPr lang="en-US" sz="1800" dirty="0">
              <a:solidFill>
                <a:schemeClr val="tx1"/>
              </a:solidFill>
            </a:endParaRPr>
          </a:p>
        </p:txBody>
      </p:sp>
      <p:sp>
        <p:nvSpPr>
          <p:cNvPr id="10" name="Line Callout 1 9"/>
          <p:cNvSpPr/>
          <p:nvPr/>
        </p:nvSpPr>
        <p:spPr>
          <a:xfrm>
            <a:off x="7143257" y="2007418"/>
            <a:ext cx="1554480" cy="707628"/>
          </a:xfrm>
          <a:prstGeom prst="borderCallout1">
            <a:avLst>
              <a:gd name="adj1" fmla="val 47604"/>
              <a:gd name="adj2" fmla="val -15"/>
              <a:gd name="adj3" fmla="val -22674"/>
              <a:gd name="adj4" fmla="val -68973"/>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output table</a:t>
            </a:r>
            <a:br>
              <a:rPr lang="en-US" sz="1800" dirty="0">
                <a:solidFill>
                  <a:srgbClr val="000000"/>
                </a:solidFill>
              </a:rPr>
            </a:br>
            <a:r>
              <a:rPr lang="en-US" sz="1800" dirty="0">
                <a:solidFill>
                  <a:srgbClr val="000000"/>
                </a:solidFill>
              </a:rPr>
              <a:t>of duplicates</a:t>
            </a:r>
            <a:endParaRPr lang="en-US" sz="1800" dirty="0">
              <a:solidFill>
                <a:schemeClr val="tx1"/>
              </a:solidFill>
            </a:endParaRPr>
          </a:p>
        </p:txBody>
      </p:sp>
      <p:sp>
        <p:nvSpPr>
          <p:cNvPr id="7" name="Line Callout 1 6"/>
          <p:cNvSpPr/>
          <p:nvPr/>
        </p:nvSpPr>
        <p:spPr>
          <a:xfrm>
            <a:off x="1329645" y="2768803"/>
            <a:ext cx="2258568" cy="1044379"/>
          </a:xfrm>
          <a:prstGeom prst="borderCallout1">
            <a:avLst>
              <a:gd name="adj1" fmla="val -403"/>
              <a:gd name="adj2" fmla="val 44373"/>
              <a:gd name="adj3" fmla="val -45728"/>
              <a:gd name="adj4" fmla="val 56207"/>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dirty="0">
                <a:solidFill>
                  <a:srgbClr val="000000"/>
                </a:solidFill>
              </a:rPr>
              <a:t>s</a:t>
            </a:r>
            <a:r>
              <a:rPr lang="en-US" sz="1800" dirty="0">
                <a:solidFill>
                  <a:srgbClr val="000000"/>
                </a:solidFill>
              </a:rPr>
              <a:t>orts by all columns to ensure that duplicate rows are adjacent</a:t>
            </a:r>
            <a:endParaRPr lang="en-US" sz="1800" dirty="0">
              <a:solidFill>
                <a:schemeClr val="tx1"/>
              </a:solidFill>
            </a:endParaRPr>
          </a:p>
        </p:txBody>
      </p:sp>
    </p:spTree>
    <p:extLst>
      <p:ext uri="{BB962C8B-B14F-4D97-AF65-F5344CB8AC3E}">
        <p14:creationId xmlns:p14="http://schemas.microsoft.com/office/powerpoint/2010/main" val="161576004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Identifying and Removing Duplicate Rows</a:t>
            </a:r>
          </a:p>
        </p:txBody>
      </p:sp>
      <p:sp>
        <p:nvSpPr>
          <p:cNvPr id="8" name="TextBox 7"/>
          <p:cNvSpPr txBox="1"/>
          <p:nvPr>
            <p:custDataLst>
              <p:tags r:id="rId1"/>
            </p:custDataLst>
          </p:nvPr>
        </p:nvSpPr>
        <p:spPr>
          <a:xfrm>
            <a:off x="2271691" y="857250"/>
            <a:ext cx="4453142" cy="1592231"/>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sort data=pg1.class_test3 </a:t>
            </a:r>
            <a:br>
              <a:rPr lang="en-US" b="1" dirty="0">
                <a:latin typeface="Courier New" panose="02070309020205020404" pitchFamily="49" charset="0"/>
              </a:rPr>
            </a:br>
            <a:r>
              <a:rPr lang="en-US" b="1" dirty="0">
                <a:latin typeface="Courier New" panose="02070309020205020404" pitchFamily="49" charset="0"/>
              </a:rPr>
              <a:t>          </a:t>
            </a:r>
            <a:r>
              <a:rPr lang="en-US" sz="1800" b="1" dirty="0">
                <a:latin typeface="Courier New" panose="02070309020205020404" pitchFamily="49" charset="0"/>
              </a:rPr>
              <a:t>out=test_clean </a:t>
            </a:r>
          </a:p>
          <a:p>
            <a:pPr>
              <a:lnSpc>
                <a:spcPct val="85000"/>
              </a:lnSpc>
            </a:pPr>
            <a:r>
              <a:rPr lang="en-US" b="1" dirty="0">
                <a:latin typeface="Courier New" panose="02070309020205020404" pitchFamily="49" charset="0"/>
              </a:rPr>
              <a:t>          </a:t>
            </a:r>
            <a:r>
              <a:rPr lang="en-US" sz="1800" b="1" dirty="0" err="1">
                <a:latin typeface="Courier New" panose="02070309020205020404" pitchFamily="49" charset="0"/>
              </a:rPr>
              <a:t>nodupkey</a:t>
            </a:r>
            <a:r>
              <a:rPr lang="en-US" sz="1800" b="1" dirty="0">
                <a:latin typeface="Courier New" panose="02070309020205020404" pitchFamily="49" charset="0"/>
              </a:rPr>
              <a:t> </a:t>
            </a:r>
          </a:p>
          <a:p>
            <a:pPr>
              <a:lnSpc>
                <a:spcPct val="85000"/>
              </a:lnSpc>
            </a:pPr>
            <a:r>
              <a:rPr lang="en-US" b="1" dirty="0">
                <a:latin typeface="Courier New" panose="02070309020205020404" pitchFamily="49" charset="0"/>
              </a:rPr>
              <a:t>          </a:t>
            </a:r>
            <a:r>
              <a:rPr lang="en-US" sz="1800" b="1" dirty="0">
                <a:latin typeface="Courier New" panose="02070309020205020404" pitchFamily="49" charset="0"/>
              </a:rPr>
              <a:t>dupout=test_dups;</a:t>
            </a:r>
          </a:p>
          <a:p>
            <a:pPr>
              <a:lnSpc>
                <a:spcPct val="85000"/>
              </a:lnSpc>
            </a:pPr>
            <a:r>
              <a:rPr lang="en-US" sz="1800" b="1" dirty="0">
                <a:latin typeface="Courier New" panose="02070309020205020404" pitchFamily="49" charset="0"/>
              </a:rPr>
              <a:t>    by _all_;</a:t>
            </a:r>
          </a:p>
          <a:p>
            <a:pPr>
              <a:lnSpc>
                <a:spcPct val="85000"/>
              </a:lnSpc>
            </a:pPr>
            <a:r>
              <a:rPr lang="en-US" sz="1800" b="1" dirty="0">
                <a:latin typeface="Courier New" panose="02070309020205020404" pitchFamily="49" charset="0"/>
              </a:rPr>
              <a:t>run;</a:t>
            </a:r>
          </a:p>
        </p:txBody>
      </p:sp>
      <p:sp>
        <p:nvSpPr>
          <p:cNvPr id="14" name="TextBox 13"/>
          <p:cNvSpPr txBox="1"/>
          <p:nvPr/>
        </p:nvSpPr>
        <p:spPr>
          <a:xfrm>
            <a:off x="6079018" y="2623776"/>
            <a:ext cx="893065" cy="276999"/>
          </a:xfrm>
          <a:prstGeom prst="rect">
            <a:avLst/>
          </a:prstGeom>
          <a:noFill/>
          <a:ln w="12700">
            <a:noFill/>
          </a:ln>
        </p:spPr>
        <p:txBody>
          <a:bodyPr wrap="none" lIns="0" tIns="0" rIns="0" bIns="0" rtlCol="0">
            <a:spAutoFit/>
          </a:bodyPr>
          <a:lstStyle/>
          <a:p>
            <a:r>
              <a:rPr lang="en-US" sz="1800" b="1" dirty="0"/>
              <a:t>test_dups</a:t>
            </a:r>
          </a:p>
        </p:txBody>
      </p:sp>
      <p:pic>
        <p:nvPicPr>
          <p:cNvPr id="2" name="Picture 1"/>
          <p:cNvPicPr>
            <a:picLocks noChangeAspect="1"/>
          </p:cNvPicPr>
          <p:nvPr/>
        </p:nvPicPr>
        <p:blipFill>
          <a:blip r:embed="rId8"/>
          <a:stretch>
            <a:fillRect/>
          </a:stretch>
        </p:blipFill>
        <p:spPr>
          <a:xfrm>
            <a:off x="6079018" y="2969896"/>
            <a:ext cx="2662362" cy="459583"/>
          </a:xfrm>
          <a:prstGeom prst="rect">
            <a:avLst/>
          </a:prstGeom>
          <a:ln>
            <a:solidFill>
              <a:schemeClr val="tx1">
                <a:lumMod val="75000"/>
                <a:lumOff val="25000"/>
              </a:schemeClr>
            </a:solidFill>
          </a:ln>
        </p:spPr>
      </p:pic>
      <p:pic>
        <p:nvPicPr>
          <p:cNvPr id="3" name="Picture 2"/>
          <p:cNvPicPr>
            <a:picLocks noChangeAspect="1"/>
          </p:cNvPicPr>
          <p:nvPr/>
        </p:nvPicPr>
        <p:blipFill>
          <a:blip r:embed="rId9"/>
          <a:stretch>
            <a:fillRect/>
          </a:stretch>
        </p:blipFill>
        <p:spPr>
          <a:xfrm>
            <a:off x="3241408" y="2969896"/>
            <a:ext cx="2662362" cy="1618298"/>
          </a:xfrm>
          <a:prstGeom prst="rect">
            <a:avLst/>
          </a:prstGeom>
          <a:ln>
            <a:solidFill>
              <a:schemeClr val="tx1">
                <a:lumMod val="75000"/>
                <a:lumOff val="25000"/>
              </a:schemeClr>
            </a:solidFill>
          </a:ln>
        </p:spPr>
      </p:pic>
      <p:pic>
        <p:nvPicPr>
          <p:cNvPr id="5" name="Picture 4"/>
          <p:cNvPicPr>
            <a:picLocks noChangeAspect="1"/>
          </p:cNvPicPr>
          <p:nvPr/>
        </p:nvPicPr>
        <p:blipFill>
          <a:blip r:embed="rId10"/>
          <a:stretch>
            <a:fillRect/>
          </a:stretch>
        </p:blipFill>
        <p:spPr>
          <a:xfrm>
            <a:off x="382188" y="2969896"/>
            <a:ext cx="2662362" cy="1618298"/>
          </a:xfrm>
          <a:prstGeom prst="rect">
            <a:avLst/>
          </a:prstGeom>
          <a:ln>
            <a:solidFill>
              <a:schemeClr val="tx1"/>
            </a:solidFill>
          </a:ln>
        </p:spPr>
      </p:pic>
      <p:sp>
        <p:nvSpPr>
          <p:cNvPr id="9" name="TextBox 8"/>
          <p:cNvSpPr txBox="1"/>
          <p:nvPr/>
        </p:nvSpPr>
        <p:spPr>
          <a:xfrm>
            <a:off x="382188" y="2623776"/>
            <a:ext cx="1394356" cy="276999"/>
          </a:xfrm>
          <a:prstGeom prst="rect">
            <a:avLst/>
          </a:prstGeom>
          <a:noFill/>
          <a:ln w="12700">
            <a:noFill/>
          </a:ln>
        </p:spPr>
        <p:txBody>
          <a:bodyPr wrap="none" lIns="0" tIns="0" rIns="0" bIns="0" rtlCol="0">
            <a:spAutoFit/>
          </a:bodyPr>
          <a:lstStyle/>
          <a:p>
            <a:r>
              <a:rPr lang="en-US" sz="1800" b="1" dirty="0"/>
              <a:t>pg1.class_test3</a:t>
            </a:r>
          </a:p>
        </p:txBody>
      </p:sp>
      <p:sp>
        <p:nvSpPr>
          <p:cNvPr id="10" name="TextBox 9"/>
          <p:cNvSpPr txBox="1"/>
          <p:nvPr/>
        </p:nvSpPr>
        <p:spPr>
          <a:xfrm>
            <a:off x="3241408" y="2623776"/>
            <a:ext cx="937501" cy="276999"/>
          </a:xfrm>
          <a:prstGeom prst="rect">
            <a:avLst/>
          </a:prstGeom>
          <a:noFill/>
          <a:ln w="12700">
            <a:noFill/>
          </a:ln>
        </p:spPr>
        <p:txBody>
          <a:bodyPr wrap="none" lIns="0" tIns="0" rIns="0" bIns="0" rtlCol="0">
            <a:spAutoFit/>
          </a:bodyPr>
          <a:lstStyle/>
          <a:p>
            <a:r>
              <a:rPr lang="en-US" sz="1800" b="1" dirty="0"/>
              <a:t>test_clean</a:t>
            </a:r>
          </a:p>
        </p:txBody>
      </p:sp>
      <p:sp>
        <p:nvSpPr>
          <p:cNvPr id="6" name="Rectangle 5"/>
          <p:cNvSpPr/>
          <p:nvPr>
            <p:custDataLst>
              <p:tags r:id="rId2"/>
            </p:custDataLst>
          </p:nvPr>
        </p:nvSpPr>
        <p:spPr>
          <a:xfrm>
            <a:off x="382188" y="3662047"/>
            <a:ext cx="2662362" cy="225003"/>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1" name="Rectangle 10"/>
          <p:cNvSpPr/>
          <p:nvPr>
            <p:custDataLst>
              <p:tags r:id="rId3"/>
            </p:custDataLst>
          </p:nvPr>
        </p:nvSpPr>
        <p:spPr>
          <a:xfrm>
            <a:off x="382188" y="4128662"/>
            <a:ext cx="2662362" cy="225003"/>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2" name="Rectangle 11"/>
          <p:cNvSpPr/>
          <p:nvPr>
            <p:custDataLst>
              <p:tags r:id="rId4"/>
            </p:custDataLst>
          </p:nvPr>
        </p:nvSpPr>
        <p:spPr>
          <a:xfrm>
            <a:off x="3241408" y="3662047"/>
            <a:ext cx="2662362" cy="225003"/>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3" name="Rectangle 12"/>
          <p:cNvSpPr/>
          <p:nvPr>
            <p:custDataLst>
              <p:tags r:id="rId5"/>
            </p:custDataLst>
          </p:nvPr>
        </p:nvSpPr>
        <p:spPr>
          <a:xfrm>
            <a:off x="6079018" y="3206521"/>
            <a:ext cx="2662362" cy="225003"/>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86488679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and Removing Duplicate Key Values</a:t>
            </a:r>
          </a:p>
        </p:txBody>
      </p:sp>
      <p:sp>
        <p:nvSpPr>
          <p:cNvPr id="4" name="Rectangle 3"/>
          <p:cNvSpPr/>
          <p:nvPr>
            <p:custDataLst>
              <p:tags r:id="rId1"/>
            </p:custDataLst>
          </p:nvPr>
        </p:nvSpPr>
        <p:spPr>
          <a:xfrm>
            <a:off x="1559641" y="857250"/>
            <a:ext cx="6024717" cy="1410643"/>
          </a:xfrm>
          <a:prstGeom prst="rect">
            <a:avLst/>
          </a:prstGeom>
          <a:solidFill>
            <a:srgbClr val="D6EEFD"/>
          </a:solidFill>
          <a:ln w="12700" cmpd="sng">
            <a:solidFill>
              <a:schemeClr val="tx1"/>
            </a:solidFill>
          </a:ln>
        </p:spPr>
        <p:txBody>
          <a:bodyPr wrap="square" lIns="88900" tIns="88900" rIns="88900" bIns="88900">
            <a:spAutoFit/>
          </a:bodyPr>
          <a:lstStyle/>
          <a:p>
            <a:r>
              <a:rPr lang="en-US" sz="2000" b="1" dirty="0">
                <a:latin typeface="Calibri Light" panose="020F0302020204030204" pitchFamily="34" charset="0"/>
              </a:rPr>
              <a:t>PROC SORT DATA=</a:t>
            </a:r>
            <a:r>
              <a:rPr lang="en-US" sz="2000" i="1" dirty="0">
                <a:latin typeface="Calibri Light" panose="020F0302020204030204" pitchFamily="34" charset="0"/>
              </a:rPr>
              <a:t>input-table</a:t>
            </a:r>
            <a:r>
              <a:rPr lang="en-US" sz="2000" dirty="0">
                <a:latin typeface="Calibri Light" panose="020F0302020204030204" pitchFamily="34" charset="0"/>
              </a:rPr>
              <a:t> &lt;</a:t>
            </a:r>
            <a:r>
              <a:rPr lang="en-US" sz="2000" b="1" dirty="0">
                <a:latin typeface="Calibri Light" panose="020F0302020204030204" pitchFamily="34" charset="0"/>
              </a:rPr>
              <a:t>OUT=</a:t>
            </a:r>
            <a:r>
              <a:rPr lang="en-US" sz="2000" i="1" dirty="0">
                <a:latin typeface="Calibri Light" panose="020F0302020204030204" pitchFamily="34" charset="0"/>
              </a:rPr>
              <a:t>output-table</a:t>
            </a:r>
            <a:r>
              <a:rPr lang="en-US" sz="2000" dirty="0">
                <a:latin typeface="Calibri Light" panose="020F0302020204030204" pitchFamily="34" charset="0"/>
              </a:rPr>
              <a:t>&gt;</a:t>
            </a:r>
          </a:p>
          <a:p>
            <a:r>
              <a:rPr lang="en-US" sz="2000" b="1" dirty="0">
                <a:latin typeface="Calibri Light" panose="020F0302020204030204" pitchFamily="34" charset="0"/>
              </a:rPr>
              <a:t>                     NODUPKEY </a:t>
            </a:r>
            <a:r>
              <a:rPr lang="en-US" sz="2000" dirty="0">
                <a:latin typeface="Calibri Light" panose="020F0302020204030204" pitchFamily="34" charset="0"/>
              </a:rPr>
              <a:t>&lt;</a:t>
            </a:r>
            <a:r>
              <a:rPr lang="en-US" sz="2000" b="1" dirty="0">
                <a:latin typeface="Calibri Light" panose="020F0302020204030204" pitchFamily="34" charset="0"/>
              </a:rPr>
              <a:t>DUPOUT=</a:t>
            </a:r>
            <a:r>
              <a:rPr lang="en-US" sz="2000" i="1" dirty="0">
                <a:latin typeface="Calibri Light" panose="020F0302020204030204" pitchFamily="34" charset="0"/>
              </a:rPr>
              <a:t>output-table</a:t>
            </a:r>
            <a:r>
              <a:rPr lang="en-US" sz="2000" dirty="0">
                <a:latin typeface="Calibri Light" panose="020F0302020204030204" pitchFamily="34" charset="0"/>
              </a:rPr>
              <a:t>&gt;</a:t>
            </a:r>
            <a:r>
              <a:rPr lang="en-US" sz="2000" b="1" dirty="0">
                <a:latin typeface="Calibri Light" panose="020F0302020204030204" pitchFamily="34" charset="0"/>
              </a:rPr>
              <a:t>;</a:t>
            </a:r>
            <a:endParaRPr lang="en-US" sz="2000" dirty="0">
              <a:latin typeface="Calibri Light" panose="020F0302020204030204" pitchFamily="34" charset="0"/>
            </a:endParaRPr>
          </a:p>
          <a:p>
            <a:r>
              <a:rPr lang="en-US" sz="2000" dirty="0">
                <a:latin typeface="Calibri Light" panose="020F0302020204030204" pitchFamily="34" charset="0"/>
              </a:rPr>
              <a:t>         </a:t>
            </a:r>
            <a:r>
              <a:rPr lang="en-US" sz="2000" b="1" dirty="0">
                <a:latin typeface="Calibri Light" panose="020F0302020204030204" pitchFamily="34" charset="0"/>
              </a:rPr>
              <a:t>BY </a:t>
            </a:r>
            <a:r>
              <a:rPr lang="en-US" sz="2000" dirty="0">
                <a:latin typeface="Calibri Light" panose="020F0302020204030204" pitchFamily="34" charset="0"/>
              </a:rPr>
              <a:t>&lt;</a:t>
            </a:r>
            <a:r>
              <a:rPr lang="en-US" sz="2000" b="1" dirty="0">
                <a:latin typeface="Calibri Light" panose="020F0302020204030204" pitchFamily="34" charset="0"/>
              </a:rPr>
              <a:t>DESCENDING</a:t>
            </a:r>
            <a:r>
              <a:rPr lang="en-US" sz="2000" dirty="0">
                <a:latin typeface="Calibri Light" panose="020F0302020204030204" pitchFamily="34" charset="0"/>
              </a:rPr>
              <a:t>&gt; </a:t>
            </a:r>
            <a:r>
              <a:rPr lang="en-US" sz="2000" i="1" dirty="0">
                <a:latin typeface="Calibri Light" panose="020F0302020204030204" pitchFamily="34" charset="0"/>
              </a:rPr>
              <a:t>col-name(s)</a:t>
            </a:r>
            <a:r>
              <a:rPr lang="en-US" sz="2000" b="1" dirty="0">
                <a:latin typeface="Calibri Light" panose="020F0302020204030204" pitchFamily="34" charset="0"/>
              </a:rPr>
              <a:t>;</a:t>
            </a:r>
          </a:p>
          <a:p>
            <a:r>
              <a:rPr lang="en-US" sz="2000" b="1" dirty="0">
                <a:latin typeface="Calibri Light" panose="020F0302020204030204" pitchFamily="34" charset="0"/>
              </a:rPr>
              <a:t>RUN;</a:t>
            </a:r>
          </a:p>
        </p:txBody>
      </p:sp>
      <p:sp>
        <p:nvSpPr>
          <p:cNvPr id="6" name="Line Callout 1 5"/>
          <p:cNvSpPr/>
          <p:nvPr/>
        </p:nvSpPr>
        <p:spPr>
          <a:xfrm>
            <a:off x="1771432" y="2707252"/>
            <a:ext cx="2638164" cy="1071109"/>
          </a:xfrm>
          <a:prstGeom prst="borderCallout1">
            <a:avLst>
              <a:gd name="adj1" fmla="val -938"/>
              <a:gd name="adj2" fmla="val 94590"/>
              <a:gd name="adj3" fmla="val -112557"/>
              <a:gd name="adj4" fmla="val 84602"/>
            </a:avLst>
          </a:prstGeom>
          <a:solidFill>
            <a:srgbClr val="D7EAA0"/>
          </a:solidFill>
          <a:ln w="12700" cap="flat" cmpd="sng" algn="ctr">
            <a:solidFill>
              <a:srgbClr val="000000"/>
            </a:solidFill>
            <a:prstDash val="solid"/>
            <a:round/>
            <a:headEnd type="none" w="med" len="lg"/>
            <a:tailEnd type="triangle" w="med" len="lg"/>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1800" dirty="0">
                <a:solidFill>
                  <a:srgbClr val="000000"/>
                </a:solidFill>
              </a:rPr>
              <a:t>keeps only the first occurrence of each unique value of the BY variable</a:t>
            </a:r>
            <a:endParaRPr lang="en-US" sz="1800" dirty="0">
              <a:solidFill>
                <a:schemeClr val="tx1"/>
              </a:solidFill>
            </a:endParaRPr>
          </a:p>
        </p:txBody>
      </p:sp>
      <p:sp>
        <p:nvSpPr>
          <p:cNvPr id="7" name="Oval Callout 6"/>
          <p:cNvSpPr/>
          <p:nvPr/>
        </p:nvSpPr>
        <p:spPr>
          <a:xfrm>
            <a:off x="5728678" y="2402525"/>
            <a:ext cx="2834640" cy="1539781"/>
          </a:xfrm>
          <a:prstGeom prst="wedgeEllipseCallout">
            <a:avLst/>
          </a:prstGeom>
          <a:ln>
            <a:solidFill>
              <a:schemeClr val="accent4"/>
            </a:solidFill>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0" tIns="88900" rIns="0" bIns="88900" numCol="1" spcCol="0" rtlCol="0" fromWordArt="0" anchor="ctr" anchorCtr="0" forceAA="0" compatLnSpc="1">
            <a:prstTxWarp prst="textNoShape">
              <a:avLst/>
            </a:prstTxWarp>
            <a:noAutofit/>
          </a:bodyPr>
          <a:lstStyle/>
          <a:p>
            <a:pPr algn="ctr"/>
            <a:r>
              <a:rPr lang="en-US" sz="1800" dirty="0"/>
              <a:t>This removes duplicate values</a:t>
            </a:r>
            <a:br>
              <a:rPr lang="en-US" sz="1800" dirty="0"/>
            </a:br>
            <a:r>
              <a:rPr lang="en-US" sz="1800" dirty="0"/>
              <a:t>of the column listed</a:t>
            </a:r>
            <a:br>
              <a:rPr lang="en-US" sz="1800" dirty="0"/>
            </a:br>
            <a:r>
              <a:rPr lang="en-US" sz="1800" dirty="0"/>
              <a:t>in the BY statement.</a:t>
            </a:r>
          </a:p>
        </p:txBody>
      </p:sp>
      <p:sp>
        <p:nvSpPr>
          <p:cNvPr id="9" name="Freeform 16"/>
          <p:cNvSpPr>
            <a:spLocks noChangeAspect="1" noEditPoints="1"/>
          </p:cNvSpPr>
          <p:nvPr/>
        </p:nvSpPr>
        <p:spPr bwMode="auto">
          <a:xfrm>
            <a:off x="5728677" y="3846525"/>
            <a:ext cx="673375" cy="729891"/>
          </a:xfrm>
          <a:custGeom>
            <a:avLst/>
            <a:gdLst>
              <a:gd name="T0" fmla="*/ 344 w 5314"/>
              <a:gd name="T1" fmla="*/ 4383 h 5760"/>
              <a:gd name="T2" fmla="*/ 1013 w 5314"/>
              <a:gd name="T3" fmla="*/ 4905 h 5760"/>
              <a:gd name="T4" fmla="*/ 651 w 5314"/>
              <a:gd name="T5" fmla="*/ 3494 h 5760"/>
              <a:gd name="T6" fmla="*/ 4911 w 5314"/>
              <a:gd name="T7" fmla="*/ 3428 h 5760"/>
              <a:gd name="T8" fmla="*/ 4453 w 5314"/>
              <a:gd name="T9" fmla="*/ 4734 h 5760"/>
              <a:gd name="T10" fmla="*/ 4996 w 5314"/>
              <a:gd name="T11" fmla="*/ 4634 h 5760"/>
              <a:gd name="T12" fmla="*/ 3380 w 5314"/>
              <a:gd name="T13" fmla="*/ 2817 h 5760"/>
              <a:gd name="T14" fmla="*/ 3416 w 5314"/>
              <a:gd name="T15" fmla="*/ 3203 h 5760"/>
              <a:gd name="T16" fmla="*/ 3074 w 5314"/>
              <a:gd name="T17" fmla="*/ 3020 h 5760"/>
              <a:gd name="T18" fmla="*/ 2297 w 5314"/>
              <a:gd name="T19" fmla="*/ 2817 h 5760"/>
              <a:gd name="T20" fmla="*/ 2334 w 5314"/>
              <a:gd name="T21" fmla="*/ 3203 h 5760"/>
              <a:gd name="T22" fmla="*/ 1992 w 5314"/>
              <a:gd name="T23" fmla="*/ 3020 h 5760"/>
              <a:gd name="T24" fmla="*/ 204 w 5314"/>
              <a:gd name="T25" fmla="*/ 2658 h 5760"/>
              <a:gd name="T26" fmla="*/ 442 w 5314"/>
              <a:gd name="T27" fmla="*/ 3285 h 5760"/>
              <a:gd name="T28" fmla="*/ 318 w 5314"/>
              <a:gd name="T29" fmla="*/ 2562 h 5760"/>
              <a:gd name="T30" fmla="*/ 5106 w 5314"/>
              <a:gd name="T31" fmla="*/ 3039 h 5760"/>
              <a:gd name="T32" fmla="*/ 4888 w 5314"/>
              <a:gd name="T33" fmla="*/ 2444 h 5760"/>
              <a:gd name="T34" fmla="*/ 3729 w 5314"/>
              <a:gd name="T35" fmla="*/ 1944 h 5760"/>
              <a:gd name="T36" fmla="*/ 2154 w 5314"/>
              <a:gd name="T37" fmla="*/ 2697 h 5760"/>
              <a:gd name="T38" fmla="*/ 829 w 5314"/>
              <a:gd name="T39" fmla="*/ 3917 h 5760"/>
              <a:gd name="T40" fmla="*/ 1507 w 5314"/>
              <a:gd name="T41" fmla="*/ 5194 h 5760"/>
              <a:gd name="T42" fmla="*/ 2858 w 5314"/>
              <a:gd name="T43" fmla="*/ 5589 h 5760"/>
              <a:gd name="T44" fmla="*/ 4136 w 5314"/>
              <a:gd name="T45" fmla="*/ 4913 h 5760"/>
              <a:gd name="T46" fmla="*/ 4530 w 5314"/>
              <a:gd name="T47" fmla="*/ 1803 h 5760"/>
              <a:gd name="T48" fmla="*/ 4427 w 5314"/>
              <a:gd name="T49" fmla="*/ 1206 h 5760"/>
              <a:gd name="T50" fmla="*/ 4841 w 5314"/>
              <a:gd name="T51" fmla="*/ 2252 h 5760"/>
              <a:gd name="T52" fmla="*/ 4874 w 5314"/>
              <a:gd name="T53" fmla="*/ 1534 h 5760"/>
              <a:gd name="T54" fmla="*/ 2702 w 5314"/>
              <a:gd name="T55" fmla="*/ 1334 h 5760"/>
              <a:gd name="T56" fmla="*/ 1189 w 5314"/>
              <a:gd name="T57" fmla="*/ 2091 h 5760"/>
              <a:gd name="T58" fmla="*/ 335 w 5314"/>
              <a:gd name="T59" fmla="*/ 2395 h 5760"/>
              <a:gd name="T60" fmla="*/ 1332 w 5314"/>
              <a:gd name="T61" fmla="*/ 2578 h 5760"/>
              <a:gd name="T62" fmla="*/ 2873 w 5314"/>
              <a:gd name="T63" fmla="*/ 2297 h 5760"/>
              <a:gd name="T64" fmla="*/ 4005 w 5314"/>
              <a:gd name="T65" fmla="*/ 1452 h 5760"/>
              <a:gd name="T66" fmla="*/ 4223 w 5314"/>
              <a:gd name="T67" fmla="*/ 904 h 5760"/>
              <a:gd name="T68" fmla="*/ 3251 w 5314"/>
              <a:gd name="T69" fmla="*/ 770 h 5760"/>
              <a:gd name="T70" fmla="*/ 3933 w 5314"/>
              <a:gd name="T71" fmla="*/ 675 h 5760"/>
              <a:gd name="T72" fmla="*/ 3305 w 5314"/>
              <a:gd name="T73" fmla="*/ 325 h 5760"/>
              <a:gd name="T74" fmla="*/ 2083 w 5314"/>
              <a:gd name="T75" fmla="*/ 613 h 5760"/>
              <a:gd name="T76" fmla="*/ 862 w 5314"/>
              <a:gd name="T77" fmla="*/ 1475 h 5760"/>
              <a:gd name="T78" fmla="*/ 587 w 5314"/>
              <a:gd name="T79" fmla="*/ 2018 h 5760"/>
              <a:gd name="T80" fmla="*/ 1835 w 5314"/>
              <a:gd name="T81" fmla="*/ 1693 h 5760"/>
              <a:gd name="T82" fmla="*/ 3008 w 5314"/>
              <a:gd name="T83" fmla="*/ 799 h 5760"/>
              <a:gd name="T84" fmla="*/ 2245 w 5314"/>
              <a:gd name="T85" fmla="*/ 211 h 5760"/>
              <a:gd name="T86" fmla="*/ 854 w 5314"/>
              <a:gd name="T87" fmla="*/ 1051 h 5760"/>
              <a:gd name="T88" fmla="*/ 953 w 5314"/>
              <a:gd name="T89" fmla="*/ 1147 h 5760"/>
              <a:gd name="T90" fmla="*/ 2435 w 5314"/>
              <a:gd name="T91" fmla="*/ 314 h 5760"/>
              <a:gd name="T92" fmla="*/ 3032 w 5314"/>
              <a:gd name="T93" fmla="*/ 21 h 5760"/>
              <a:gd name="T94" fmla="*/ 4549 w 5314"/>
              <a:gd name="T95" fmla="*/ 792 h 5760"/>
              <a:gd name="T96" fmla="*/ 5293 w 5314"/>
              <a:gd name="T97" fmla="*/ 2365 h 5760"/>
              <a:gd name="T98" fmla="*/ 5274 w 5314"/>
              <a:gd name="T99" fmla="*/ 3863 h 5760"/>
              <a:gd name="T100" fmla="*/ 5014 w 5314"/>
              <a:gd name="T101" fmla="*/ 5112 h 5760"/>
              <a:gd name="T102" fmla="*/ 3839 w 5314"/>
              <a:gd name="T103" fmla="*/ 5409 h 5760"/>
              <a:gd name="T104" fmla="*/ 2498 w 5314"/>
              <a:gd name="T105" fmla="*/ 5755 h 5760"/>
              <a:gd name="T106" fmla="*/ 1344 w 5314"/>
              <a:gd name="T107" fmla="*/ 5277 h 5760"/>
              <a:gd name="T108" fmla="*/ 220 w 5314"/>
              <a:gd name="T109" fmla="*/ 4610 h 5760"/>
              <a:gd name="T110" fmla="*/ 103 w 5314"/>
              <a:gd name="T111" fmla="*/ 3309 h 5760"/>
              <a:gd name="T112" fmla="*/ 42 w 5314"/>
              <a:gd name="T113" fmla="*/ 2623 h 5760"/>
              <a:gd name="T114" fmla="*/ 569 w 5314"/>
              <a:gd name="T115" fmla="*/ 1157 h 5760"/>
              <a:gd name="T116" fmla="*/ 1919 w 5314"/>
              <a:gd name="T117" fmla="*/ 127 h 57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5314" h="5760">
                <a:moveTo>
                  <a:pt x="269" y="3372"/>
                </a:moveTo>
                <a:lnTo>
                  <a:pt x="271" y="3454"/>
                </a:lnTo>
                <a:lnTo>
                  <a:pt x="272" y="3543"/>
                </a:lnTo>
                <a:lnTo>
                  <a:pt x="276" y="3638"/>
                </a:lnTo>
                <a:lnTo>
                  <a:pt x="281" y="3737"/>
                </a:lnTo>
                <a:lnTo>
                  <a:pt x="288" y="3840"/>
                </a:lnTo>
                <a:lnTo>
                  <a:pt x="295" y="3946"/>
                </a:lnTo>
                <a:lnTo>
                  <a:pt x="304" y="4055"/>
                </a:lnTo>
                <a:lnTo>
                  <a:pt x="316" y="4165"/>
                </a:lnTo>
                <a:lnTo>
                  <a:pt x="328" y="4275"/>
                </a:lnTo>
                <a:lnTo>
                  <a:pt x="344" y="4383"/>
                </a:lnTo>
                <a:lnTo>
                  <a:pt x="363" y="4488"/>
                </a:lnTo>
                <a:lnTo>
                  <a:pt x="384" y="4592"/>
                </a:lnTo>
                <a:lnTo>
                  <a:pt x="407" y="4690"/>
                </a:lnTo>
                <a:lnTo>
                  <a:pt x="433" y="4786"/>
                </a:lnTo>
                <a:lnTo>
                  <a:pt x="464" y="4873"/>
                </a:lnTo>
                <a:lnTo>
                  <a:pt x="498" y="4955"/>
                </a:lnTo>
                <a:lnTo>
                  <a:pt x="534" y="5029"/>
                </a:lnTo>
                <a:lnTo>
                  <a:pt x="574" y="5093"/>
                </a:lnTo>
                <a:lnTo>
                  <a:pt x="1175" y="5107"/>
                </a:lnTo>
                <a:lnTo>
                  <a:pt x="1089" y="5008"/>
                </a:lnTo>
                <a:lnTo>
                  <a:pt x="1013" y="4905"/>
                </a:lnTo>
                <a:lnTo>
                  <a:pt x="941" y="4795"/>
                </a:lnTo>
                <a:lnTo>
                  <a:pt x="878" y="4681"/>
                </a:lnTo>
                <a:lnTo>
                  <a:pt x="822" y="4563"/>
                </a:lnTo>
                <a:lnTo>
                  <a:pt x="773" y="4439"/>
                </a:lnTo>
                <a:lnTo>
                  <a:pt x="733" y="4313"/>
                </a:lnTo>
                <a:lnTo>
                  <a:pt x="702" y="4182"/>
                </a:lnTo>
                <a:lnTo>
                  <a:pt x="677" y="4049"/>
                </a:lnTo>
                <a:lnTo>
                  <a:pt x="663" y="3913"/>
                </a:lnTo>
                <a:lnTo>
                  <a:pt x="660" y="3775"/>
                </a:lnTo>
                <a:lnTo>
                  <a:pt x="660" y="3493"/>
                </a:lnTo>
                <a:lnTo>
                  <a:pt x="651" y="3494"/>
                </a:lnTo>
                <a:lnTo>
                  <a:pt x="642" y="3494"/>
                </a:lnTo>
                <a:lnTo>
                  <a:pt x="560" y="3489"/>
                </a:lnTo>
                <a:lnTo>
                  <a:pt x="482" y="3473"/>
                </a:lnTo>
                <a:lnTo>
                  <a:pt x="405" y="3447"/>
                </a:lnTo>
                <a:lnTo>
                  <a:pt x="333" y="3414"/>
                </a:lnTo>
                <a:lnTo>
                  <a:pt x="269" y="3372"/>
                </a:lnTo>
                <a:close/>
                <a:moveTo>
                  <a:pt x="5139" y="3276"/>
                </a:moveTo>
                <a:lnTo>
                  <a:pt x="5089" y="3323"/>
                </a:lnTo>
                <a:lnTo>
                  <a:pt x="5033" y="3365"/>
                </a:lnTo>
                <a:lnTo>
                  <a:pt x="4974" y="3400"/>
                </a:lnTo>
                <a:lnTo>
                  <a:pt x="4911" y="3428"/>
                </a:lnTo>
                <a:lnTo>
                  <a:pt x="4843" y="3447"/>
                </a:lnTo>
                <a:lnTo>
                  <a:pt x="4773" y="3461"/>
                </a:lnTo>
                <a:lnTo>
                  <a:pt x="4700" y="3465"/>
                </a:lnTo>
                <a:lnTo>
                  <a:pt x="4700" y="3777"/>
                </a:lnTo>
                <a:lnTo>
                  <a:pt x="4694" y="3924"/>
                </a:lnTo>
                <a:lnTo>
                  <a:pt x="4679" y="4069"/>
                </a:lnTo>
                <a:lnTo>
                  <a:pt x="4652" y="4210"/>
                </a:lnTo>
                <a:lnTo>
                  <a:pt x="4616" y="4348"/>
                </a:lnTo>
                <a:lnTo>
                  <a:pt x="4570" y="4481"/>
                </a:lnTo>
                <a:lnTo>
                  <a:pt x="4516" y="4610"/>
                </a:lnTo>
                <a:lnTo>
                  <a:pt x="4453" y="4734"/>
                </a:lnTo>
                <a:lnTo>
                  <a:pt x="4382" y="4852"/>
                </a:lnTo>
                <a:lnTo>
                  <a:pt x="4302" y="4966"/>
                </a:lnTo>
                <a:lnTo>
                  <a:pt x="4216" y="5074"/>
                </a:lnTo>
                <a:lnTo>
                  <a:pt x="4122" y="5175"/>
                </a:lnTo>
                <a:lnTo>
                  <a:pt x="4776" y="5193"/>
                </a:lnTo>
                <a:lnTo>
                  <a:pt x="4820" y="5126"/>
                </a:lnTo>
                <a:lnTo>
                  <a:pt x="4860" y="5050"/>
                </a:lnTo>
                <a:lnTo>
                  <a:pt x="4899" y="4962"/>
                </a:lnTo>
                <a:lnTo>
                  <a:pt x="4933" y="4865"/>
                </a:lnTo>
                <a:lnTo>
                  <a:pt x="4967" y="4755"/>
                </a:lnTo>
                <a:lnTo>
                  <a:pt x="4996" y="4634"/>
                </a:lnTo>
                <a:lnTo>
                  <a:pt x="5024" y="4502"/>
                </a:lnTo>
                <a:lnTo>
                  <a:pt x="5049" y="4360"/>
                </a:lnTo>
                <a:lnTo>
                  <a:pt x="5071" y="4207"/>
                </a:lnTo>
                <a:lnTo>
                  <a:pt x="5091" y="4042"/>
                </a:lnTo>
                <a:lnTo>
                  <a:pt x="5106" y="3866"/>
                </a:lnTo>
                <a:lnTo>
                  <a:pt x="5120" y="3681"/>
                </a:lnTo>
                <a:lnTo>
                  <a:pt x="5131" y="3484"/>
                </a:lnTo>
                <a:lnTo>
                  <a:pt x="5139" y="3276"/>
                </a:lnTo>
                <a:close/>
                <a:moveTo>
                  <a:pt x="3294" y="2800"/>
                </a:moveTo>
                <a:lnTo>
                  <a:pt x="3338" y="2805"/>
                </a:lnTo>
                <a:lnTo>
                  <a:pt x="3380" y="2817"/>
                </a:lnTo>
                <a:lnTo>
                  <a:pt x="3416" y="2838"/>
                </a:lnTo>
                <a:lnTo>
                  <a:pt x="3450" y="2864"/>
                </a:lnTo>
                <a:lnTo>
                  <a:pt x="3476" y="2897"/>
                </a:lnTo>
                <a:lnTo>
                  <a:pt x="3497" y="2934"/>
                </a:lnTo>
                <a:lnTo>
                  <a:pt x="3509" y="2976"/>
                </a:lnTo>
                <a:lnTo>
                  <a:pt x="3514" y="3020"/>
                </a:lnTo>
                <a:lnTo>
                  <a:pt x="3509" y="3065"/>
                </a:lnTo>
                <a:lnTo>
                  <a:pt x="3497" y="3105"/>
                </a:lnTo>
                <a:lnTo>
                  <a:pt x="3476" y="3144"/>
                </a:lnTo>
                <a:lnTo>
                  <a:pt x="3450" y="3175"/>
                </a:lnTo>
                <a:lnTo>
                  <a:pt x="3416" y="3203"/>
                </a:lnTo>
                <a:lnTo>
                  <a:pt x="3380" y="3222"/>
                </a:lnTo>
                <a:lnTo>
                  <a:pt x="3338" y="3236"/>
                </a:lnTo>
                <a:lnTo>
                  <a:pt x="3294" y="3240"/>
                </a:lnTo>
                <a:lnTo>
                  <a:pt x="3249" y="3236"/>
                </a:lnTo>
                <a:lnTo>
                  <a:pt x="3209" y="3222"/>
                </a:lnTo>
                <a:lnTo>
                  <a:pt x="3170" y="3203"/>
                </a:lnTo>
                <a:lnTo>
                  <a:pt x="3139" y="3175"/>
                </a:lnTo>
                <a:lnTo>
                  <a:pt x="3111" y="3144"/>
                </a:lnTo>
                <a:lnTo>
                  <a:pt x="3092" y="3105"/>
                </a:lnTo>
                <a:lnTo>
                  <a:pt x="3078" y="3065"/>
                </a:lnTo>
                <a:lnTo>
                  <a:pt x="3074" y="3020"/>
                </a:lnTo>
                <a:lnTo>
                  <a:pt x="3078" y="2976"/>
                </a:lnTo>
                <a:lnTo>
                  <a:pt x="3092" y="2934"/>
                </a:lnTo>
                <a:lnTo>
                  <a:pt x="3111" y="2897"/>
                </a:lnTo>
                <a:lnTo>
                  <a:pt x="3139" y="2864"/>
                </a:lnTo>
                <a:lnTo>
                  <a:pt x="3170" y="2838"/>
                </a:lnTo>
                <a:lnTo>
                  <a:pt x="3209" y="2817"/>
                </a:lnTo>
                <a:lnTo>
                  <a:pt x="3249" y="2805"/>
                </a:lnTo>
                <a:lnTo>
                  <a:pt x="3294" y="2800"/>
                </a:lnTo>
                <a:close/>
                <a:moveTo>
                  <a:pt x="2212" y="2800"/>
                </a:moveTo>
                <a:lnTo>
                  <a:pt x="2255" y="2805"/>
                </a:lnTo>
                <a:lnTo>
                  <a:pt x="2297" y="2817"/>
                </a:lnTo>
                <a:lnTo>
                  <a:pt x="2334" y="2838"/>
                </a:lnTo>
                <a:lnTo>
                  <a:pt x="2367" y="2864"/>
                </a:lnTo>
                <a:lnTo>
                  <a:pt x="2393" y="2897"/>
                </a:lnTo>
                <a:lnTo>
                  <a:pt x="2414" y="2934"/>
                </a:lnTo>
                <a:lnTo>
                  <a:pt x="2427" y="2976"/>
                </a:lnTo>
                <a:lnTo>
                  <a:pt x="2432" y="3020"/>
                </a:lnTo>
                <a:lnTo>
                  <a:pt x="2427" y="3065"/>
                </a:lnTo>
                <a:lnTo>
                  <a:pt x="2414" y="3105"/>
                </a:lnTo>
                <a:lnTo>
                  <a:pt x="2393" y="3144"/>
                </a:lnTo>
                <a:lnTo>
                  <a:pt x="2367" y="3175"/>
                </a:lnTo>
                <a:lnTo>
                  <a:pt x="2334" y="3203"/>
                </a:lnTo>
                <a:lnTo>
                  <a:pt x="2297" y="3222"/>
                </a:lnTo>
                <a:lnTo>
                  <a:pt x="2255" y="3236"/>
                </a:lnTo>
                <a:lnTo>
                  <a:pt x="2212" y="3240"/>
                </a:lnTo>
                <a:lnTo>
                  <a:pt x="2168" y="3236"/>
                </a:lnTo>
                <a:lnTo>
                  <a:pt x="2126" y="3222"/>
                </a:lnTo>
                <a:lnTo>
                  <a:pt x="2090" y="3203"/>
                </a:lnTo>
                <a:lnTo>
                  <a:pt x="2056" y="3175"/>
                </a:lnTo>
                <a:lnTo>
                  <a:pt x="2030" y="3144"/>
                </a:lnTo>
                <a:lnTo>
                  <a:pt x="2009" y="3105"/>
                </a:lnTo>
                <a:lnTo>
                  <a:pt x="1997" y="3065"/>
                </a:lnTo>
                <a:lnTo>
                  <a:pt x="1992" y="3020"/>
                </a:lnTo>
                <a:lnTo>
                  <a:pt x="1997" y="2976"/>
                </a:lnTo>
                <a:lnTo>
                  <a:pt x="2009" y="2934"/>
                </a:lnTo>
                <a:lnTo>
                  <a:pt x="2030" y="2897"/>
                </a:lnTo>
                <a:lnTo>
                  <a:pt x="2056" y="2864"/>
                </a:lnTo>
                <a:lnTo>
                  <a:pt x="2090" y="2838"/>
                </a:lnTo>
                <a:lnTo>
                  <a:pt x="2126" y="2817"/>
                </a:lnTo>
                <a:lnTo>
                  <a:pt x="2168" y="2805"/>
                </a:lnTo>
                <a:lnTo>
                  <a:pt x="2212" y="2800"/>
                </a:lnTo>
                <a:close/>
                <a:moveTo>
                  <a:pt x="274" y="2547"/>
                </a:moveTo>
                <a:lnTo>
                  <a:pt x="236" y="2601"/>
                </a:lnTo>
                <a:lnTo>
                  <a:pt x="204" y="2658"/>
                </a:lnTo>
                <a:lnTo>
                  <a:pt x="183" y="2721"/>
                </a:lnTo>
                <a:lnTo>
                  <a:pt x="169" y="2784"/>
                </a:lnTo>
                <a:lnTo>
                  <a:pt x="164" y="2850"/>
                </a:lnTo>
                <a:lnTo>
                  <a:pt x="169" y="2922"/>
                </a:lnTo>
                <a:lnTo>
                  <a:pt x="185" y="2988"/>
                </a:lnTo>
                <a:lnTo>
                  <a:pt x="209" y="3053"/>
                </a:lnTo>
                <a:lnTo>
                  <a:pt x="241" y="3110"/>
                </a:lnTo>
                <a:lnTo>
                  <a:pt x="281" y="3165"/>
                </a:lnTo>
                <a:lnTo>
                  <a:pt x="330" y="3212"/>
                </a:lnTo>
                <a:lnTo>
                  <a:pt x="382" y="3252"/>
                </a:lnTo>
                <a:lnTo>
                  <a:pt x="442" y="3285"/>
                </a:lnTo>
                <a:lnTo>
                  <a:pt x="505" y="3309"/>
                </a:lnTo>
                <a:lnTo>
                  <a:pt x="573" y="3323"/>
                </a:lnTo>
                <a:lnTo>
                  <a:pt x="642" y="3329"/>
                </a:lnTo>
                <a:lnTo>
                  <a:pt x="651" y="3329"/>
                </a:lnTo>
                <a:lnTo>
                  <a:pt x="660" y="3329"/>
                </a:lnTo>
                <a:lnTo>
                  <a:pt x="660" y="2655"/>
                </a:lnTo>
                <a:lnTo>
                  <a:pt x="576" y="2636"/>
                </a:lnTo>
                <a:lnTo>
                  <a:pt x="501" y="2616"/>
                </a:lnTo>
                <a:lnTo>
                  <a:pt x="433" y="2597"/>
                </a:lnTo>
                <a:lnTo>
                  <a:pt x="372" y="2580"/>
                </a:lnTo>
                <a:lnTo>
                  <a:pt x="318" y="2562"/>
                </a:lnTo>
                <a:lnTo>
                  <a:pt x="274" y="2547"/>
                </a:lnTo>
                <a:close/>
                <a:moveTo>
                  <a:pt x="4700" y="2400"/>
                </a:moveTo>
                <a:lnTo>
                  <a:pt x="4700" y="3301"/>
                </a:lnTo>
                <a:lnTo>
                  <a:pt x="4766" y="3295"/>
                </a:lnTo>
                <a:lnTo>
                  <a:pt x="4829" y="3281"/>
                </a:lnTo>
                <a:lnTo>
                  <a:pt x="4888" y="3259"/>
                </a:lnTo>
                <a:lnTo>
                  <a:pt x="4944" y="3227"/>
                </a:lnTo>
                <a:lnTo>
                  <a:pt x="4993" y="3189"/>
                </a:lnTo>
                <a:lnTo>
                  <a:pt x="5038" y="3145"/>
                </a:lnTo>
                <a:lnTo>
                  <a:pt x="5075" y="3095"/>
                </a:lnTo>
                <a:lnTo>
                  <a:pt x="5106" y="3039"/>
                </a:lnTo>
                <a:lnTo>
                  <a:pt x="5129" y="2979"/>
                </a:lnTo>
                <a:lnTo>
                  <a:pt x="5143" y="2917"/>
                </a:lnTo>
                <a:lnTo>
                  <a:pt x="5148" y="2850"/>
                </a:lnTo>
                <a:lnTo>
                  <a:pt x="5143" y="2784"/>
                </a:lnTo>
                <a:lnTo>
                  <a:pt x="5129" y="2721"/>
                </a:lnTo>
                <a:lnTo>
                  <a:pt x="5106" y="2662"/>
                </a:lnTo>
                <a:lnTo>
                  <a:pt x="5075" y="2606"/>
                </a:lnTo>
                <a:lnTo>
                  <a:pt x="5038" y="2555"/>
                </a:lnTo>
                <a:lnTo>
                  <a:pt x="4993" y="2512"/>
                </a:lnTo>
                <a:lnTo>
                  <a:pt x="4944" y="2473"/>
                </a:lnTo>
                <a:lnTo>
                  <a:pt x="4888" y="2444"/>
                </a:lnTo>
                <a:lnTo>
                  <a:pt x="4829" y="2419"/>
                </a:lnTo>
                <a:lnTo>
                  <a:pt x="4766" y="2405"/>
                </a:lnTo>
                <a:lnTo>
                  <a:pt x="4700" y="2400"/>
                </a:lnTo>
                <a:close/>
                <a:moveTo>
                  <a:pt x="4324" y="1337"/>
                </a:moveTo>
                <a:lnTo>
                  <a:pt x="4260" y="1416"/>
                </a:lnTo>
                <a:lnTo>
                  <a:pt x="4188" y="1499"/>
                </a:lnTo>
                <a:lnTo>
                  <a:pt x="4109" y="1585"/>
                </a:lnTo>
                <a:lnTo>
                  <a:pt x="4024" y="1674"/>
                </a:lnTo>
                <a:lnTo>
                  <a:pt x="3931" y="1763"/>
                </a:lnTo>
                <a:lnTo>
                  <a:pt x="3834" y="1854"/>
                </a:lnTo>
                <a:lnTo>
                  <a:pt x="3729" y="1944"/>
                </a:lnTo>
                <a:lnTo>
                  <a:pt x="3617" y="2033"/>
                </a:lnTo>
                <a:lnTo>
                  <a:pt x="3498" y="2121"/>
                </a:lnTo>
                <a:lnTo>
                  <a:pt x="3375" y="2206"/>
                </a:lnTo>
                <a:lnTo>
                  <a:pt x="3244" y="2288"/>
                </a:lnTo>
                <a:lnTo>
                  <a:pt x="3106" y="2365"/>
                </a:lnTo>
                <a:lnTo>
                  <a:pt x="2963" y="2438"/>
                </a:lnTo>
                <a:lnTo>
                  <a:pt x="2812" y="2505"/>
                </a:lnTo>
                <a:lnTo>
                  <a:pt x="2655" y="2564"/>
                </a:lnTo>
                <a:lnTo>
                  <a:pt x="2486" y="2618"/>
                </a:lnTo>
                <a:lnTo>
                  <a:pt x="2320" y="2662"/>
                </a:lnTo>
                <a:lnTo>
                  <a:pt x="2154" y="2697"/>
                </a:lnTo>
                <a:lnTo>
                  <a:pt x="1992" y="2721"/>
                </a:lnTo>
                <a:lnTo>
                  <a:pt x="1833" y="2739"/>
                </a:lnTo>
                <a:lnTo>
                  <a:pt x="1678" y="2747"/>
                </a:lnTo>
                <a:lnTo>
                  <a:pt x="1526" y="2751"/>
                </a:lnTo>
                <a:lnTo>
                  <a:pt x="1372" y="2747"/>
                </a:lnTo>
                <a:lnTo>
                  <a:pt x="1224" y="2739"/>
                </a:lnTo>
                <a:lnTo>
                  <a:pt x="1082" y="2726"/>
                </a:lnTo>
                <a:lnTo>
                  <a:pt x="950" y="2707"/>
                </a:lnTo>
                <a:lnTo>
                  <a:pt x="824" y="2688"/>
                </a:lnTo>
                <a:lnTo>
                  <a:pt x="824" y="3775"/>
                </a:lnTo>
                <a:lnTo>
                  <a:pt x="829" y="3917"/>
                </a:lnTo>
                <a:lnTo>
                  <a:pt x="845" y="4056"/>
                </a:lnTo>
                <a:lnTo>
                  <a:pt x="871" y="4191"/>
                </a:lnTo>
                <a:lnTo>
                  <a:pt x="908" y="4323"/>
                </a:lnTo>
                <a:lnTo>
                  <a:pt x="955" y="4451"/>
                </a:lnTo>
                <a:lnTo>
                  <a:pt x="1009" y="4575"/>
                </a:lnTo>
                <a:lnTo>
                  <a:pt x="1074" y="4694"/>
                </a:lnTo>
                <a:lnTo>
                  <a:pt x="1145" y="4805"/>
                </a:lnTo>
                <a:lnTo>
                  <a:pt x="1224" y="4913"/>
                </a:lnTo>
                <a:lnTo>
                  <a:pt x="1311" y="5013"/>
                </a:lnTo>
                <a:lnTo>
                  <a:pt x="1405" y="5107"/>
                </a:lnTo>
                <a:lnTo>
                  <a:pt x="1507" y="5194"/>
                </a:lnTo>
                <a:lnTo>
                  <a:pt x="1613" y="5275"/>
                </a:lnTo>
                <a:lnTo>
                  <a:pt x="1727" y="5346"/>
                </a:lnTo>
                <a:lnTo>
                  <a:pt x="1845" y="5409"/>
                </a:lnTo>
                <a:lnTo>
                  <a:pt x="1967" y="5465"/>
                </a:lnTo>
                <a:lnTo>
                  <a:pt x="2095" y="5510"/>
                </a:lnTo>
                <a:lnTo>
                  <a:pt x="2228" y="5547"/>
                </a:lnTo>
                <a:lnTo>
                  <a:pt x="2364" y="5573"/>
                </a:lnTo>
                <a:lnTo>
                  <a:pt x="2503" y="5589"/>
                </a:lnTo>
                <a:lnTo>
                  <a:pt x="2645" y="5596"/>
                </a:lnTo>
                <a:lnTo>
                  <a:pt x="2716" y="5596"/>
                </a:lnTo>
                <a:lnTo>
                  <a:pt x="2858" y="5589"/>
                </a:lnTo>
                <a:lnTo>
                  <a:pt x="2997" y="5573"/>
                </a:lnTo>
                <a:lnTo>
                  <a:pt x="3134" y="5547"/>
                </a:lnTo>
                <a:lnTo>
                  <a:pt x="3265" y="5510"/>
                </a:lnTo>
                <a:lnTo>
                  <a:pt x="3392" y="5465"/>
                </a:lnTo>
                <a:lnTo>
                  <a:pt x="3516" y="5411"/>
                </a:lnTo>
                <a:lnTo>
                  <a:pt x="3633" y="5346"/>
                </a:lnTo>
                <a:lnTo>
                  <a:pt x="3746" y="5275"/>
                </a:lnTo>
                <a:lnTo>
                  <a:pt x="3853" y="5194"/>
                </a:lnTo>
                <a:lnTo>
                  <a:pt x="3954" y="5109"/>
                </a:lnTo>
                <a:lnTo>
                  <a:pt x="4048" y="5015"/>
                </a:lnTo>
                <a:lnTo>
                  <a:pt x="4136" y="4913"/>
                </a:lnTo>
                <a:lnTo>
                  <a:pt x="4214" y="4807"/>
                </a:lnTo>
                <a:lnTo>
                  <a:pt x="4286" y="4694"/>
                </a:lnTo>
                <a:lnTo>
                  <a:pt x="4350" y="4577"/>
                </a:lnTo>
                <a:lnTo>
                  <a:pt x="4405" y="4453"/>
                </a:lnTo>
                <a:lnTo>
                  <a:pt x="4450" y="4325"/>
                </a:lnTo>
                <a:lnTo>
                  <a:pt x="4487" y="4193"/>
                </a:lnTo>
                <a:lnTo>
                  <a:pt x="4513" y="4058"/>
                </a:lnTo>
                <a:lnTo>
                  <a:pt x="4530" y="3919"/>
                </a:lnTo>
                <a:lnTo>
                  <a:pt x="4535" y="3777"/>
                </a:lnTo>
                <a:lnTo>
                  <a:pt x="4535" y="1889"/>
                </a:lnTo>
                <a:lnTo>
                  <a:pt x="4530" y="1803"/>
                </a:lnTo>
                <a:lnTo>
                  <a:pt x="4516" y="1718"/>
                </a:lnTo>
                <a:lnTo>
                  <a:pt x="4495" y="1635"/>
                </a:lnTo>
                <a:lnTo>
                  <a:pt x="4464" y="1555"/>
                </a:lnTo>
                <a:lnTo>
                  <a:pt x="4425" y="1478"/>
                </a:lnTo>
                <a:lnTo>
                  <a:pt x="4378" y="1405"/>
                </a:lnTo>
                <a:lnTo>
                  <a:pt x="4324" y="1337"/>
                </a:lnTo>
                <a:close/>
                <a:moveTo>
                  <a:pt x="4546" y="1037"/>
                </a:moveTo>
                <a:lnTo>
                  <a:pt x="4523" y="1072"/>
                </a:lnTo>
                <a:lnTo>
                  <a:pt x="4495" y="1112"/>
                </a:lnTo>
                <a:lnTo>
                  <a:pt x="4462" y="1157"/>
                </a:lnTo>
                <a:lnTo>
                  <a:pt x="4427" y="1206"/>
                </a:lnTo>
                <a:lnTo>
                  <a:pt x="4488" y="1279"/>
                </a:lnTo>
                <a:lnTo>
                  <a:pt x="4542" y="1356"/>
                </a:lnTo>
                <a:lnTo>
                  <a:pt x="4590" y="1437"/>
                </a:lnTo>
                <a:lnTo>
                  <a:pt x="4628" y="1522"/>
                </a:lnTo>
                <a:lnTo>
                  <a:pt x="4659" y="1611"/>
                </a:lnTo>
                <a:lnTo>
                  <a:pt x="4682" y="1702"/>
                </a:lnTo>
                <a:lnTo>
                  <a:pt x="4696" y="1794"/>
                </a:lnTo>
                <a:lnTo>
                  <a:pt x="4700" y="1889"/>
                </a:lnTo>
                <a:lnTo>
                  <a:pt x="4700" y="2236"/>
                </a:lnTo>
                <a:lnTo>
                  <a:pt x="4771" y="2239"/>
                </a:lnTo>
                <a:lnTo>
                  <a:pt x="4841" y="2252"/>
                </a:lnTo>
                <a:lnTo>
                  <a:pt x="4906" y="2273"/>
                </a:lnTo>
                <a:lnTo>
                  <a:pt x="4968" y="2299"/>
                </a:lnTo>
                <a:lnTo>
                  <a:pt x="5028" y="2332"/>
                </a:lnTo>
                <a:lnTo>
                  <a:pt x="5082" y="2372"/>
                </a:lnTo>
                <a:lnTo>
                  <a:pt x="5132" y="2417"/>
                </a:lnTo>
                <a:lnTo>
                  <a:pt x="5112" y="2260"/>
                </a:lnTo>
                <a:lnTo>
                  <a:pt x="5080" y="2109"/>
                </a:lnTo>
                <a:lnTo>
                  <a:pt x="5040" y="1958"/>
                </a:lnTo>
                <a:lnTo>
                  <a:pt x="4993" y="1814"/>
                </a:lnTo>
                <a:lnTo>
                  <a:pt x="4937" y="1672"/>
                </a:lnTo>
                <a:lnTo>
                  <a:pt x="4874" y="1534"/>
                </a:lnTo>
                <a:lnTo>
                  <a:pt x="4803" y="1403"/>
                </a:lnTo>
                <a:lnTo>
                  <a:pt x="4724" y="1276"/>
                </a:lnTo>
                <a:lnTo>
                  <a:pt x="4638" y="1154"/>
                </a:lnTo>
                <a:lnTo>
                  <a:pt x="4546" y="1037"/>
                </a:lnTo>
                <a:close/>
                <a:moveTo>
                  <a:pt x="3251" y="770"/>
                </a:moveTo>
                <a:lnTo>
                  <a:pt x="3177" y="859"/>
                </a:lnTo>
                <a:lnTo>
                  <a:pt x="3097" y="950"/>
                </a:lnTo>
                <a:lnTo>
                  <a:pt x="3010" y="1044"/>
                </a:lnTo>
                <a:lnTo>
                  <a:pt x="2914" y="1140"/>
                </a:lnTo>
                <a:lnTo>
                  <a:pt x="2811" y="1236"/>
                </a:lnTo>
                <a:lnTo>
                  <a:pt x="2702" y="1334"/>
                </a:lnTo>
                <a:lnTo>
                  <a:pt x="2584" y="1428"/>
                </a:lnTo>
                <a:lnTo>
                  <a:pt x="2460" y="1520"/>
                </a:lnTo>
                <a:lnTo>
                  <a:pt x="2327" y="1609"/>
                </a:lnTo>
                <a:lnTo>
                  <a:pt x="2189" y="1695"/>
                </a:lnTo>
                <a:lnTo>
                  <a:pt x="2039" y="1777"/>
                </a:lnTo>
                <a:lnTo>
                  <a:pt x="1891" y="1850"/>
                </a:lnTo>
                <a:lnTo>
                  <a:pt x="1744" y="1913"/>
                </a:lnTo>
                <a:lnTo>
                  <a:pt x="1599" y="1969"/>
                </a:lnTo>
                <a:lnTo>
                  <a:pt x="1458" y="2016"/>
                </a:lnTo>
                <a:lnTo>
                  <a:pt x="1322" y="2056"/>
                </a:lnTo>
                <a:lnTo>
                  <a:pt x="1189" y="2091"/>
                </a:lnTo>
                <a:lnTo>
                  <a:pt x="1063" y="2119"/>
                </a:lnTo>
                <a:lnTo>
                  <a:pt x="944" y="2140"/>
                </a:lnTo>
                <a:lnTo>
                  <a:pt x="833" y="2157"/>
                </a:lnTo>
                <a:lnTo>
                  <a:pt x="730" y="2171"/>
                </a:lnTo>
                <a:lnTo>
                  <a:pt x="635" y="2180"/>
                </a:lnTo>
                <a:lnTo>
                  <a:pt x="550" y="2187"/>
                </a:lnTo>
                <a:lnTo>
                  <a:pt x="477" y="2191"/>
                </a:lnTo>
                <a:lnTo>
                  <a:pt x="433" y="2250"/>
                </a:lnTo>
                <a:lnTo>
                  <a:pt x="395" y="2304"/>
                </a:lnTo>
                <a:lnTo>
                  <a:pt x="363" y="2353"/>
                </a:lnTo>
                <a:lnTo>
                  <a:pt x="335" y="2395"/>
                </a:lnTo>
                <a:lnTo>
                  <a:pt x="386" y="2410"/>
                </a:lnTo>
                <a:lnTo>
                  <a:pt x="445" y="2428"/>
                </a:lnTo>
                <a:lnTo>
                  <a:pt x="513" y="2447"/>
                </a:lnTo>
                <a:lnTo>
                  <a:pt x="590" y="2466"/>
                </a:lnTo>
                <a:lnTo>
                  <a:pt x="676" y="2487"/>
                </a:lnTo>
                <a:lnTo>
                  <a:pt x="768" y="2506"/>
                </a:lnTo>
                <a:lnTo>
                  <a:pt x="868" y="2526"/>
                </a:lnTo>
                <a:lnTo>
                  <a:pt x="976" y="2543"/>
                </a:lnTo>
                <a:lnTo>
                  <a:pt x="1088" y="2557"/>
                </a:lnTo>
                <a:lnTo>
                  <a:pt x="1206" y="2569"/>
                </a:lnTo>
                <a:lnTo>
                  <a:pt x="1332" y="2578"/>
                </a:lnTo>
                <a:lnTo>
                  <a:pt x="1459" y="2583"/>
                </a:lnTo>
                <a:lnTo>
                  <a:pt x="1592" y="2583"/>
                </a:lnTo>
                <a:lnTo>
                  <a:pt x="1730" y="2578"/>
                </a:lnTo>
                <a:lnTo>
                  <a:pt x="1870" y="2568"/>
                </a:lnTo>
                <a:lnTo>
                  <a:pt x="2013" y="2552"/>
                </a:lnTo>
                <a:lnTo>
                  <a:pt x="2158" y="2527"/>
                </a:lnTo>
                <a:lnTo>
                  <a:pt x="2304" y="2496"/>
                </a:lnTo>
                <a:lnTo>
                  <a:pt x="2451" y="2458"/>
                </a:lnTo>
                <a:lnTo>
                  <a:pt x="2601" y="2409"/>
                </a:lnTo>
                <a:lnTo>
                  <a:pt x="2739" y="2356"/>
                </a:lnTo>
                <a:lnTo>
                  <a:pt x="2873" y="2297"/>
                </a:lnTo>
                <a:lnTo>
                  <a:pt x="3003" y="2232"/>
                </a:lnTo>
                <a:lnTo>
                  <a:pt x="3127" y="2164"/>
                </a:lnTo>
                <a:lnTo>
                  <a:pt x="3247" y="2091"/>
                </a:lnTo>
                <a:lnTo>
                  <a:pt x="3361" y="2016"/>
                </a:lnTo>
                <a:lnTo>
                  <a:pt x="3469" y="1937"/>
                </a:lnTo>
                <a:lnTo>
                  <a:pt x="3572" y="1857"/>
                </a:lnTo>
                <a:lnTo>
                  <a:pt x="3670" y="1775"/>
                </a:lnTo>
                <a:lnTo>
                  <a:pt x="3762" y="1693"/>
                </a:lnTo>
                <a:lnTo>
                  <a:pt x="3848" y="1611"/>
                </a:lnTo>
                <a:lnTo>
                  <a:pt x="3930" y="1531"/>
                </a:lnTo>
                <a:lnTo>
                  <a:pt x="4005" y="1452"/>
                </a:lnTo>
                <a:lnTo>
                  <a:pt x="4075" y="1375"/>
                </a:lnTo>
                <a:lnTo>
                  <a:pt x="4139" y="1300"/>
                </a:lnTo>
                <a:lnTo>
                  <a:pt x="4197" y="1231"/>
                </a:lnTo>
                <a:lnTo>
                  <a:pt x="4251" y="1164"/>
                </a:lnTo>
                <a:lnTo>
                  <a:pt x="4298" y="1103"/>
                </a:lnTo>
                <a:lnTo>
                  <a:pt x="4338" y="1047"/>
                </a:lnTo>
                <a:lnTo>
                  <a:pt x="4373" y="997"/>
                </a:lnTo>
                <a:lnTo>
                  <a:pt x="4403" y="955"/>
                </a:lnTo>
                <a:lnTo>
                  <a:pt x="4352" y="939"/>
                </a:lnTo>
                <a:lnTo>
                  <a:pt x="4291" y="923"/>
                </a:lnTo>
                <a:lnTo>
                  <a:pt x="4223" y="904"/>
                </a:lnTo>
                <a:lnTo>
                  <a:pt x="4144" y="887"/>
                </a:lnTo>
                <a:lnTo>
                  <a:pt x="4059" y="867"/>
                </a:lnTo>
                <a:lnTo>
                  <a:pt x="3966" y="848"/>
                </a:lnTo>
                <a:lnTo>
                  <a:pt x="3867" y="831"/>
                </a:lnTo>
                <a:lnTo>
                  <a:pt x="3760" y="815"/>
                </a:lnTo>
                <a:lnTo>
                  <a:pt x="3649" y="801"/>
                </a:lnTo>
                <a:lnTo>
                  <a:pt x="3532" y="791"/>
                </a:lnTo>
                <a:lnTo>
                  <a:pt x="3408" y="782"/>
                </a:lnTo>
                <a:lnTo>
                  <a:pt x="3282" y="777"/>
                </a:lnTo>
                <a:lnTo>
                  <a:pt x="3265" y="775"/>
                </a:lnTo>
                <a:lnTo>
                  <a:pt x="3251" y="770"/>
                </a:lnTo>
                <a:close/>
                <a:moveTo>
                  <a:pt x="3561" y="325"/>
                </a:moveTo>
                <a:lnTo>
                  <a:pt x="3540" y="358"/>
                </a:lnTo>
                <a:lnTo>
                  <a:pt x="3516" y="398"/>
                </a:lnTo>
                <a:lnTo>
                  <a:pt x="3488" y="443"/>
                </a:lnTo>
                <a:lnTo>
                  <a:pt x="3453" y="496"/>
                </a:lnTo>
                <a:lnTo>
                  <a:pt x="3413" y="553"/>
                </a:lnTo>
                <a:lnTo>
                  <a:pt x="3369" y="614"/>
                </a:lnTo>
                <a:lnTo>
                  <a:pt x="3521" y="625"/>
                </a:lnTo>
                <a:lnTo>
                  <a:pt x="3668" y="637"/>
                </a:lnTo>
                <a:lnTo>
                  <a:pt x="3804" y="655"/>
                </a:lnTo>
                <a:lnTo>
                  <a:pt x="3933" y="675"/>
                </a:lnTo>
                <a:lnTo>
                  <a:pt x="4052" y="696"/>
                </a:lnTo>
                <a:lnTo>
                  <a:pt x="4158" y="719"/>
                </a:lnTo>
                <a:lnTo>
                  <a:pt x="4256" y="744"/>
                </a:lnTo>
                <a:lnTo>
                  <a:pt x="4151" y="658"/>
                </a:lnTo>
                <a:lnTo>
                  <a:pt x="4041" y="578"/>
                </a:lnTo>
                <a:lnTo>
                  <a:pt x="3926" y="504"/>
                </a:lnTo>
                <a:lnTo>
                  <a:pt x="3807" y="438"/>
                </a:lnTo>
                <a:lnTo>
                  <a:pt x="3687" y="379"/>
                </a:lnTo>
                <a:lnTo>
                  <a:pt x="3561" y="325"/>
                </a:lnTo>
                <a:close/>
                <a:moveTo>
                  <a:pt x="3369" y="321"/>
                </a:moveTo>
                <a:lnTo>
                  <a:pt x="3305" y="325"/>
                </a:lnTo>
                <a:lnTo>
                  <a:pt x="3228" y="332"/>
                </a:lnTo>
                <a:lnTo>
                  <a:pt x="3144" y="340"/>
                </a:lnTo>
                <a:lnTo>
                  <a:pt x="3050" y="353"/>
                </a:lnTo>
                <a:lnTo>
                  <a:pt x="2949" y="368"/>
                </a:lnTo>
                <a:lnTo>
                  <a:pt x="2839" y="387"/>
                </a:lnTo>
                <a:lnTo>
                  <a:pt x="2723" y="412"/>
                </a:lnTo>
                <a:lnTo>
                  <a:pt x="2603" y="440"/>
                </a:lnTo>
                <a:lnTo>
                  <a:pt x="2479" y="475"/>
                </a:lnTo>
                <a:lnTo>
                  <a:pt x="2350" y="513"/>
                </a:lnTo>
                <a:lnTo>
                  <a:pt x="2217" y="560"/>
                </a:lnTo>
                <a:lnTo>
                  <a:pt x="2083" y="613"/>
                </a:lnTo>
                <a:lnTo>
                  <a:pt x="1948" y="672"/>
                </a:lnTo>
                <a:lnTo>
                  <a:pt x="1812" y="738"/>
                </a:lnTo>
                <a:lnTo>
                  <a:pt x="1676" y="813"/>
                </a:lnTo>
                <a:lnTo>
                  <a:pt x="1550" y="888"/>
                </a:lnTo>
                <a:lnTo>
                  <a:pt x="1433" y="969"/>
                </a:lnTo>
                <a:lnTo>
                  <a:pt x="1322" y="1051"/>
                </a:lnTo>
                <a:lnTo>
                  <a:pt x="1217" y="1135"/>
                </a:lnTo>
                <a:lnTo>
                  <a:pt x="1119" y="1220"/>
                </a:lnTo>
                <a:lnTo>
                  <a:pt x="1026" y="1306"/>
                </a:lnTo>
                <a:lnTo>
                  <a:pt x="941" y="1391"/>
                </a:lnTo>
                <a:lnTo>
                  <a:pt x="862" y="1475"/>
                </a:lnTo>
                <a:lnTo>
                  <a:pt x="789" y="1559"/>
                </a:lnTo>
                <a:lnTo>
                  <a:pt x="721" y="1639"/>
                </a:lnTo>
                <a:lnTo>
                  <a:pt x="660" y="1716"/>
                </a:lnTo>
                <a:lnTo>
                  <a:pt x="606" y="1787"/>
                </a:lnTo>
                <a:lnTo>
                  <a:pt x="557" y="1855"/>
                </a:lnTo>
                <a:lnTo>
                  <a:pt x="513" y="1918"/>
                </a:lnTo>
                <a:lnTo>
                  <a:pt x="477" y="1976"/>
                </a:lnTo>
                <a:lnTo>
                  <a:pt x="447" y="2025"/>
                </a:lnTo>
                <a:lnTo>
                  <a:pt x="450" y="2026"/>
                </a:lnTo>
                <a:lnTo>
                  <a:pt x="513" y="2023"/>
                </a:lnTo>
                <a:lnTo>
                  <a:pt x="587" y="2018"/>
                </a:lnTo>
                <a:lnTo>
                  <a:pt x="669" y="2011"/>
                </a:lnTo>
                <a:lnTo>
                  <a:pt x="759" y="2000"/>
                </a:lnTo>
                <a:lnTo>
                  <a:pt x="857" y="1986"/>
                </a:lnTo>
                <a:lnTo>
                  <a:pt x="964" y="1967"/>
                </a:lnTo>
                <a:lnTo>
                  <a:pt x="1075" y="1946"/>
                </a:lnTo>
                <a:lnTo>
                  <a:pt x="1192" y="1918"/>
                </a:lnTo>
                <a:lnTo>
                  <a:pt x="1315" y="1887"/>
                </a:lnTo>
                <a:lnTo>
                  <a:pt x="1440" y="1848"/>
                </a:lnTo>
                <a:lnTo>
                  <a:pt x="1569" y="1803"/>
                </a:lnTo>
                <a:lnTo>
                  <a:pt x="1702" y="1752"/>
                </a:lnTo>
                <a:lnTo>
                  <a:pt x="1835" y="1693"/>
                </a:lnTo>
                <a:lnTo>
                  <a:pt x="1971" y="1627"/>
                </a:lnTo>
                <a:lnTo>
                  <a:pt x="2105" y="1553"/>
                </a:lnTo>
                <a:lnTo>
                  <a:pt x="2229" y="1477"/>
                </a:lnTo>
                <a:lnTo>
                  <a:pt x="2348" y="1396"/>
                </a:lnTo>
                <a:lnTo>
                  <a:pt x="2461" y="1314"/>
                </a:lnTo>
                <a:lnTo>
                  <a:pt x="2568" y="1229"/>
                </a:lnTo>
                <a:lnTo>
                  <a:pt x="2667" y="1143"/>
                </a:lnTo>
                <a:lnTo>
                  <a:pt x="2762" y="1056"/>
                </a:lnTo>
                <a:lnTo>
                  <a:pt x="2849" y="970"/>
                </a:lnTo>
                <a:lnTo>
                  <a:pt x="2933" y="883"/>
                </a:lnTo>
                <a:lnTo>
                  <a:pt x="3008" y="799"/>
                </a:lnTo>
                <a:lnTo>
                  <a:pt x="3078" y="717"/>
                </a:lnTo>
                <a:lnTo>
                  <a:pt x="3142" y="639"/>
                </a:lnTo>
                <a:lnTo>
                  <a:pt x="3200" y="566"/>
                </a:lnTo>
                <a:lnTo>
                  <a:pt x="3251" y="496"/>
                </a:lnTo>
                <a:lnTo>
                  <a:pt x="3296" y="431"/>
                </a:lnTo>
                <a:lnTo>
                  <a:pt x="3336" y="372"/>
                </a:lnTo>
                <a:lnTo>
                  <a:pt x="3369" y="321"/>
                </a:lnTo>
                <a:close/>
                <a:moveTo>
                  <a:pt x="2706" y="164"/>
                </a:moveTo>
                <a:lnTo>
                  <a:pt x="2551" y="169"/>
                </a:lnTo>
                <a:lnTo>
                  <a:pt x="2395" y="185"/>
                </a:lnTo>
                <a:lnTo>
                  <a:pt x="2245" y="211"/>
                </a:lnTo>
                <a:lnTo>
                  <a:pt x="2097" y="244"/>
                </a:lnTo>
                <a:lnTo>
                  <a:pt x="1952" y="290"/>
                </a:lnTo>
                <a:lnTo>
                  <a:pt x="1810" y="342"/>
                </a:lnTo>
                <a:lnTo>
                  <a:pt x="1672" y="403"/>
                </a:lnTo>
                <a:lnTo>
                  <a:pt x="1540" y="473"/>
                </a:lnTo>
                <a:lnTo>
                  <a:pt x="1412" y="552"/>
                </a:lnTo>
                <a:lnTo>
                  <a:pt x="1288" y="637"/>
                </a:lnTo>
                <a:lnTo>
                  <a:pt x="1171" y="730"/>
                </a:lnTo>
                <a:lnTo>
                  <a:pt x="1060" y="831"/>
                </a:lnTo>
                <a:lnTo>
                  <a:pt x="953" y="937"/>
                </a:lnTo>
                <a:lnTo>
                  <a:pt x="854" y="1051"/>
                </a:lnTo>
                <a:lnTo>
                  <a:pt x="759" y="1171"/>
                </a:lnTo>
                <a:lnTo>
                  <a:pt x="674" y="1297"/>
                </a:lnTo>
                <a:lnTo>
                  <a:pt x="595" y="1428"/>
                </a:lnTo>
                <a:lnTo>
                  <a:pt x="524" y="1564"/>
                </a:lnTo>
                <a:lnTo>
                  <a:pt x="461" y="1707"/>
                </a:lnTo>
                <a:lnTo>
                  <a:pt x="522" y="1623"/>
                </a:lnTo>
                <a:lnTo>
                  <a:pt x="592" y="1534"/>
                </a:lnTo>
                <a:lnTo>
                  <a:pt x="670" y="1440"/>
                </a:lnTo>
                <a:lnTo>
                  <a:pt x="756" y="1344"/>
                </a:lnTo>
                <a:lnTo>
                  <a:pt x="850" y="1246"/>
                </a:lnTo>
                <a:lnTo>
                  <a:pt x="953" y="1147"/>
                </a:lnTo>
                <a:lnTo>
                  <a:pt x="1063" y="1047"/>
                </a:lnTo>
                <a:lnTo>
                  <a:pt x="1184" y="950"/>
                </a:lnTo>
                <a:lnTo>
                  <a:pt x="1311" y="854"/>
                </a:lnTo>
                <a:lnTo>
                  <a:pt x="1447" y="759"/>
                </a:lnTo>
                <a:lnTo>
                  <a:pt x="1592" y="670"/>
                </a:lnTo>
                <a:lnTo>
                  <a:pt x="1737" y="592"/>
                </a:lnTo>
                <a:lnTo>
                  <a:pt x="1880" y="522"/>
                </a:lnTo>
                <a:lnTo>
                  <a:pt x="2023" y="459"/>
                </a:lnTo>
                <a:lnTo>
                  <a:pt x="2163" y="403"/>
                </a:lnTo>
                <a:lnTo>
                  <a:pt x="2301" y="356"/>
                </a:lnTo>
                <a:lnTo>
                  <a:pt x="2435" y="314"/>
                </a:lnTo>
                <a:lnTo>
                  <a:pt x="2566" y="278"/>
                </a:lnTo>
                <a:lnTo>
                  <a:pt x="2692" y="248"/>
                </a:lnTo>
                <a:lnTo>
                  <a:pt x="2812" y="223"/>
                </a:lnTo>
                <a:lnTo>
                  <a:pt x="2924" y="204"/>
                </a:lnTo>
                <a:lnTo>
                  <a:pt x="3031" y="189"/>
                </a:lnTo>
                <a:lnTo>
                  <a:pt x="2924" y="175"/>
                </a:lnTo>
                <a:lnTo>
                  <a:pt x="2816" y="168"/>
                </a:lnTo>
                <a:lnTo>
                  <a:pt x="2706" y="164"/>
                </a:lnTo>
                <a:close/>
                <a:moveTo>
                  <a:pt x="2706" y="0"/>
                </a:moveTo>
                <a:lnTo>
                  <a:pt x="2872" y="5"/>
                </a:lnTo>
                <a:lnTo>
                  <a:pt x="3032" y="21"/>
                </a:lnTo>
                <a:lnTo>
                  <a:pt x="3191" y="47"/>
                </a:lnTo>
                <a:lnTo>
                  <a:pt x="3348" y="82"/>
                </a:lnTo>
                <a:lnTo>
                  <a:pt x="3500" y="127"/>
                </a:lnTo>
                <a:lnTo>
                  <a:pt x="3649" y="182"/>
                </a:lnTo>
                <a:lnTo>
                  <a:pt x="3792" y="246"/>
                </a:lnTo>
                <a:lnTo>
                  <a:pt x="3931" y="318"/>
                </a:lnTo>
                <a:lnTo>
                  <a:pt x="4066" y="398"/>
                </a:lnTo>
                <a:lnTo>
                  <a:pt x="4195" y="485"/>
                </a:lnTo>
                <a:lnTo>
                  <a:pt x="4319" y="581"/>
                </a:lnTo>
                <a:lnTo>
                  <a:pt x="4438" y="682"/>
                </a:lnTo>
                <a:lnTo>
                  <a:pt x="4549" y="792"/>
                </a:lnTo>
                <a:lnTo>
                  <a:pt x="4654" y="909"/>
                </a:lnTo>
                <a:lnTo>
                  <a:pt x="4754" y="1032"/>
                </a:lnTo>
                <a:lnTo>
                  <a:pt x="4846" y="1161"/>
                </a:lnTo>
                <a:lnTo>
                  <a:pt x="4930" y="1295"/>
                </a:lnTo>
                <a:lnTo>
                  <a:pt x="5007" y="1435"/>
                </a:lnTo>
                <a:lnTo>
                  <a:pt x="5077" y="1578"/>
                </a:lnTo>
                <a:lnTo>
                  <a:pt x="5138" y="1728"/>
                </a:lnTo>
                <a:lnTo>
                  <a:pt x="5190" y="1882"/>
                </a:lnTo>
                <a:lnTo>
                  <a:pt x="5234" y="2039"/>
                </a:lnTo>
                <a:lnTo>
                  <a:pt x="5269" y="2201"/>
                </a:lnTo>
                <a:lnTo>
                  <a:pt x="5293" y="2365"/>
                </a:lnTo>
                <a:lnTo>
                  <a:pt x="5309" y="2533"/>
                </a:lnTo>
                <a:lnTo>
                  <a:pt x="5314" y="2704"/>
                </a:lnTo>
                <a:lnTo>
                  <a:pt x="5312" y="2824"/>
                </a:lnTo>
                <a:lnTo>
                  <a:pt x="5312" y="2948"/>
                </a:lnTo>
                <a:lnTo>
                  <a:pt x="5311" y="3075"/>
                </a:lnTo>
                <a:lnTo>
                  <a:pt x="5307" y="3205"/>
                </a:lnTo>
                <a:lnTo>
                  <a:pt x="5304" y="3334"/>
                </a:lnTo>
                <a:lnTo>
                  <a:pt x="5298" y="3466"/>
                </a:lnTo>
                <a:lnTo>
                  <a:pt x="5293" y="3599"/>
                </a:lnTo>
                <a:lnTo>
                  <a:pt x="5284" y="3732"/>
                </a:lnTo>
                <a:lnTo>
                  <a:pt x="5274" y="3863"/>
                </a:lnTo>
                <a:lnTo>
                  <a:pt x="5263" y="3994"/>
                </a:lnTo>
                <a:lnTo>
                  <a:pt x="5249" y="4123"/>
                </a:lnTo>
                <a:lnTo>
                  <a:pt x="5234" y="4248"/>
                </a:lnTo>
                <a:lnTo>
                  <a:pt x="5216" y="4372"/>
                </a:lnTo>
                <a:lnTo>
                  <a:pt x="5195" y="4493"/>
                </a:lnTo>
                <a:lnTo>
                  <a:pt x="5173" y="4610"/>
                </a:lnTo>
                <a:lnTo>
                  <a:pt x="5146" y="4721"/>
                </a:lnTo>
                <a:lnTo>
                  <a:pt x="5119" y="4828"/>
                </a:lnTo>
                <a:lnTo>
                  <a:pt x="5085" y="4929"/>
                </a:lnTo>
                <a:lnTo>
                  <a:pt x="5052" y="5023"/>
                </a:lnTo>
                <a:lnTo>
                  <a:pt x="5014" y="5112"/>
                </a:lnTo>
                <a:lnTo>
                  <a:pt x="4972" y="5193"/>
                </a:lnTo>
                <a:lnTo>
                  <a:pt x="4926" y="5264"/>
                </a:lnTo>
                <a:lnTo>
                  <a:pt x="4878" y="5329"/>
                </a:lnTo>
                <a:lnTo>
                  <a:pt x="4858" y="5345"/>
                </a:lnTo>
                <a:lnTo>
                  <a:pt x="4837" y="5355"/>
                </a:lnTo>
                <a:lnTo>
                  <a:pt x="4815" y="5359"/>
                </a:lnTo>
                <a:lnTo>
                  <a:pt x="4813" y="5359"/>
                </a:lnTo>
                <a:lnTo>
                  <a:pt x="3956" y="5336"/>
                </a:lnTo>
                <a:lnTo>
                  <a:pt x="3949" y="5334"/>
                </a:lnTo>
                <a:lnTo>
                  <a:pt x="3944" y="5332"/>
                </a:lnTo>
                <a:lnTo>
                  <a:pt x="3839" y="5409"/>
                </a:lnTo>
                <a:lnTo>
                  <a:pt x="3731" y="5481"/>
                </a:lnTo>
                <a:lnTo>
                  <a:pt x="3617" y="5544"/>
                </a:lnTo>
                <a:lnTo>
                  <a:pt x="3498" y="5599"/>
                </a:lnTo>
                <a:lnTo>
                  <a:pt x="3376" y="5647"/>
                </a:lnTo>
                <a:lnTo>
                  <a:pt x="3251" y="5687"/>
                </a:lnTo>
                <a:lnTo>
                  <a:pt x="3121" y="5718"/>
                </a:lnTo>
                <a:lnTo>
                  <a:pt x="2989" y="5741"/>
                </a:lnTo>
                <a:lnTo>
                  <a:pt x="2854" y="5755"/>
                </a:lnTo>
                <a:lnTo>
                  <a:pt x="2716" y="5760"/>
                </a:lnTo>
                <a:lnTo>
                  <a:pt x="2645" y="5760"/>
                </a:lnTo>
                <a:lnTo>
                  <a:pt x="2498" y="5755"/>
                </a:lnTo>
                <a:lnTo>
                  <a:pt x="2353" y="5739"/>
                </a:lnTo>
                <a:lnTo>
                  <a:pt x="2212" y="5713"/>
                </a:lnTo>
                <a:lnTo>
                  <a:pt x="2074" y="5676"/>
                </a:lnTo>
                <a:lnTo>
                  <a:pt x="1941" y="5631"/>
                </a:lnTo>
                <a:lnTo>
                  <a:pt x="1812" y="5577"/>
                </a:lnTo>
                <a:lnTo>
                  <a:pt x="1688" y="5514"/>
                </a:lnTo>
                <a:lnTo>
                  <a:pt x="1569" y="5442"/>
                </a:lnTo>
                <a:lnTo>
                  <a:pt x="1454" y="5362"/>
                </a:lnTo>
                <a:lnTo>
                  <a:pt x="1348" y="5277"/>
                </a:lnTo>
                <a:lnTo>
                  <a:pt x="1346" y="5277"/>
                </a:lnTo>
                <a:lnTo>
                  <a:pt x="1344" y="5277"/>
                </a:lnTo>
                <a:lnTo>
                  <a:pt x="531" y="5257"/>
                </a:lnTo>
                <a:lnTo>
                  <a:pt x="506" y="5254"/>
                </a:lnTo>
                <a:lnTo>
                  <a:pt x="485" y="5243"/>
                </a:lnTo>
                <a:lnTo>
                  <a:pt x="468" y="5226"/>
                </a:lnTo>
                <a:lnTo>
                  <a:pt x="421" y="5161"/>
                </a:lnTo>
                <a:lnTo>
                  <a:pt x="379" y="5086"/>
                </a:lnTo>
                <a:lnTo>
                  <a:pt x="339" y="5004"/>
                </a:lnTo>
                <a:lnTo>
                  <a:pt x="304" y="4915"/>
                </a:lnTo>
                <a:lnTo>
                  <a:pt x="272" y="4819"/>
                </a:lnTo>
                <a:lnTo>
                  <a:pt x="244" y="4716"/>
                </a:lnTo>
                <a:lnTo>
                  <a:pt x="220" y="4610"/>
                </a:lnTo>
                <a:lnTo>
                  <a:pt x="197" y="4498"/>
                </a:lnTo>
                <a:lnTo>
                  <a:pt x="178" y="4385"/>
                </a:lnTo>
                <a:lnTo>
                  <a:pt x="162" y="4266"/>
                </a:lnTo>
                <a:lnTo>
                  <a:pt x="148" y="4145"/>
                </a:lnTo>
                <a:lnTo>
                  <a:pt x="136" y="4025"/>
                </a:lnTo>
                <a:lnTo>
                  <a:pt x="127" y="3903"/>
                </a:lnTo>
                <a:lnTo>
                  <a:pt x="119" y="3781"/>
                </a:lnTo>
                <a:lnTo>
                  <a:pt x="113" y="3660"/>
                </a:lnTo>
                <a:lnTo>
                  <a:pt x="108" y="3540"/>
                </a:lnTo>
                <a:lnTo>
                  <a:pt x="105" y="3423"/>
                </a:lnTo>
                <a:lnTo>
                  <a:pt x="103" y="3309"/>
                </a:lnTo>
                <a:lnTo>
                  <a:pt x="101" y="3199"/>
                </a:lnTo>
                <a:lnTo>
                  <a:pt x="101" y="3198"/>
                </a:lnTo>
                <a:lnTo>
                  <a:pt x="101" y="3196"/>
                </a:lnTo>
                <a:lnTo>
                  <a:pt x="66" y="3135"/>
                </a:lnTo>
                <a:lnTo>
                  <a:pt x="38" y="3069"/>
                </a:lnTo>
                <a:lnTo>
                  <a:pt x="17" y="2999"/>
                </a:lnTo>
                <a:lnTo>
                  <a:pt x="3" y="2925"/>
                </a:lnTo>
                <a:lnTo>
                  <a:pt x="0" y="2850"/>
                </a:lnTo>
                <a:lnTo>
                  <a:pt x="5" y="2772"/>
                </a:lnTo>
                <a:lnTo>
                  <a:pt x="19" y="2697"/>
                </a:lnTo>
                <a:lnTo>
                  <a:pt x="42" y="2623"/>
                </a:lnTo>
                <a:lnTo>
                  <a:pt x="73" y="2552"/>
                </a:lnTo>
                <a:lnTo>
                  <a:pt x="113" y="2486"/>
                </a:lnTo>
                <a:lnTo>
                  <a:pt x="119" y="2377"/>
                </a:lnTo>
                <a:lnTo>
                  <a:pt x="143" y="2210"/>
                </a:lnTo>
                <a:lnTo>
                  <a:pt x="178" y="2046"/>
                </a:lnTo>
                <a:lnTo>
                  <a:pt x="222" y="1885"/>
                </a:lnTo>
                <a:lnTo>
                  <a:pt x="274" y="1730"/>
                </a:lnTo>
                <a:lnTo>
                  <a:pt x="337" y="1580"/>
                </a:lnTo>
                <a:lnTo>
                  <a:pt x="405" y="1433"/>
                </a:lnTo>
                <a:lnTo>
                  <a:pt x="484" y="1292"/>
                </a:lnTo>
                <a:lnTo>
                  <a:pt x="569" y="1157"/>
                </a:lnTo>
                <a:lnTo>
                  <a:pt x="662" y="1028"/>
                </a:lnTo>
                <a:lnTo>
                  <a:pt x="761" y="906"/>
                </a:lnTo>
                <a:lnTo>
                  <a:pt x="868" y="789"/>
                </a:lnTo>
                <a:lnTo>
                  <a:pt x="979" y="679"/>
                </a:lnTo>
                <a:lnTo>
                  <a:pt x="1098" y="578"/>
                </a:lnTo>
                <a:lnTo>
                  <a:pt x="1222" y="482"/>
                </a:lnTo>
                <a:lnTo>
                  <a:pt x="1353" y="394"/>
                </a:lnTo>
                <a:lnTo>
                  <a:pt x="1487" y="314"/>
                </a:lnTo>
                <a:lnTo>
                  <a:pt x="1625" y="243"/>
                </a:lnTo>
                <a:lnTo>
                  <a:pt x="1770" y="180"/>
                </a:lnTo>
                <a:lnTo>
                  <a:pt x="1919" y="127"/>
                </a:lnTo>
                <a:lnTo>
                  <a:pt x="2069" y="82"/>
                </a:lnTo>
                <a:lnTo>
                  <a:pt x="2224" y="47"/>
                </a:lnTo>
                <a:lnTo>
                  <a:pt x="2383" y="21"/>
                </a:lnTo>
                <a:lnTo>
                  <a:pt x="2544" y="5"/>
                </a:lnTo>
                <a:lnTo>
                  <a:pt x="2706"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33319928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Identifying and Removing Duplicate Key Values</a:t>
            </a:r>
          </a:p>
        </p:txBody>
      </p:sp>
      <p:sp>
        <p:nvSpPr>
          <p:cNvPr id="8" name="TextBox 7"/>
          <p:cNvSpPr txBox="1"/>
          <p:nvPr>
            <p:custDataLst>
              <p:tags r:id="rId1"/>
            </p:custDataLst>
          </p:nvPr>
        </p:nvSpPr>
        <p:spPr>
          <a:xfrm>
            <a:off x="2302709" y="859536"/>
            <a:ext cx="4363374" cy="1751762"/>
          </a:xfrm>
          <a:prstGeom prst="rect">
            <a:avLst/>
          </a:prstGeom>
          <a:solidFill>
            <a:srgbClr val="FFFFFF"/>
          </a:solidFill>
          <a:ln w="19050" cmpd="sng">
            <a:solidFill>
              <a:srgbClr val="0074BE"/>
            </a:solidFill>
          </a:ln>
        </p:spPr>
        <p:txBody>
          <a:bodyPr vert="horz" wrap="none" lIns="88900" tIns="88900" rIns="0" bIns="0" rtlCol="0">
            <a:spAutoFit/>
          </a:bodyPr>
          <a:lstStyle/>
          <a:p>
            <a:r>
              <a:rPr lang="en-US" sz="1800" b="1" dirty="0">
                <a:latin typeface="Courier New" panose="02070309020205020404" pitchFamily="49" charset="0"/>
                <a:cs typeface="Courier New" panose="02070309020205020404" pitchFamily="49" charset="0"/>
              </a:rPr>
              <a:t>proc sort data=pg1.class_test2 </a:t>
            </a:r>
          </a:p>
          <a:p>
            <a:r>
              <a:rPr lang="en-US" sz="1800" b="1" dirty="0">
                <a:latin typeface="Courier New" panose="02070309020205020404" pitchFamily="49" charset="0"/>
                <a:cs typeface="Courier New" panose="02070309020205020404" pitchFamily="49" charset="0"/>
              </a:rPr>
              <a:t>          out=test_clean </a:t>
            </a:r>
          </a:p>
          <a:p>
            <a:r>
              <a:rPr lang="en-US" sz="1800" b="1" dirty="0">
                <a:latin typeface="Courier New" panose="02070309020205020404" pitchFamily="49" charset="0"/>
                <a:cs typeface="Courier New" panose="02070309020205020404" pitchFamily="49" charset="0"/>
              </a:rPr>
              <a:t>          dupout=test_dups</a:t>
            </a:r>
          </a:p>
          <a:p>
            <a:r>
              <a:rPr lang="en-US" sz="1800" b="1" dirty="0">
                <a:latin typeface="Courier New" panose="02070309020205020404" pitchFamily="49" charset="0"/>
                <a:cs typeface="Courier New" panose="02070309020205020404" pitchFamily="49" charset="0"/>
              </a:rPr>
              <a:t>          nodupkey;</a:t>
            </a:r>
          </a:p>
          <a:p>
            <a:r>
              <a:rPr lang="en-US" sz="1800" b="1" dirty="0">
                <a:latin typeface="Courier New" panose="02070309020205020404" pitchFamily="49" charset="0"/>
                <a:cs typeface="Courier New" panose="02070309020205020404" pitchFamily="49" charset="0"/>
              </a:rPr>
              <a:t>    by Name;</a:t>
            </a:r>
          </a:p>
          <a:p>
            <a:r>
              <a:rPr lang="en-US" sz="1800" b="1" dirty="0">
                <a:latin typeface="Courier New" panose="02070309020205020404" pitchFamily="49" charset="0"/>
                <a:cs typeface="Courier New" panose="02070309020205020404" pitchFamily="49" charset="0"/>
              </a:rPr>
              <a:t>run;</a:t>
            </a:r>
          </a:p>
        </p:txBody>
      </p:sp>
      <p:sp>
        <p:nvSpPr>
          <p:cNvPr id="4" name="Rectangle 3"/>
          <p:cNvSpPr/>
          <p:nvPr>
            <p:custDataLst>
              <p:tags r:id="rId2"/>
            </p:custDataLst>
          </p:nvPr>
        </p:nvSpPr>
        <p:spPr>
          <a:xfrm>
            <a:off x="3293390" y="2066219"/>
            <a:ext cx="608044" cy="221248"/>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6" name="Picture 5"/>
          <p:cNvPicPr>
            <a:picLocks noChangeAspect="1"/>
          </p:cNvPicPr>
          <p:nvPr/>
        </p:nvPicPr>
        <p:blipFill>
          <a:blip r:embed="rId9"/>
          <a:stretch>
            <a:fillRect/>
          </a:stretch>
        </p:blipFill>
        <p:spPr>
          <a:xfrm>
            <a:off x="6238410" y="2992137"/>
            <a:ext cx="2191229" cy="1716751"/>
          </a:xfrm>
          <a:prstGeom prst="rect">
            <a:avLst/>
          </a:prstGeom>
          <a:ln>
            <a:solidFill>
              <a:schemeClr val="tx1">
                <a:lumMod val="75000"/>
                <a:lumOff val="25000"/>
              </a:schemeClr>
            </a:solidFill>
          </a:ln>
        </p:spPr>
      </p:pic>
      <p:pic>
        <p:nvPicPr>
          <p:cNvPr id="7" name="Picture 6"/>
          <p:cNvPicPr>
            <a:picLocks noChangeAspect="1"/>
          </p:cNvPicPr>
          <p:nvPr/>
        </p:nvPicPr>
        <p:blipFill>
          <a:blip r:embed="rId10"/>
          <a:stretch>
            <a:fillRect/>
          </a:stretch>
        </p:blipFill>
        <p:spPr>
          <a:xfrm>
            <a:off x="3478840" y="2992137"/>
            <a:ext cx="2199856" cy="1716751"/>
          </a:xfrm>
          <a:prstGeom prst="rect">
            <a:avLst/>
          </a:prstGeom>
          <a:ln>
            <a:solidFill>
              <a:schemeClr val="tx1">
                <a:lumMod val="75000"/>
                <a:lumOff val="25000"/>
              </a:schemeClr>
            </a:solidFill>
          </a:ln>
        </p:spPr>
      </p:pic>
      <p:sp>
        <p:nvSpPr>
          <p:cNvPr id="11" name="TextBox 10"/>
          <p:cNvSpPr txBox="1"/>
          <p:nvPr/>
        </p:nvSpPr>
        <p:spPr>
          <a:xfrm>
            <a:off x="6238410" y="2707612"/>
            <a:ext cx="795987" cy="246221"/>
          </a:xfrm>
          <a:prstGeom prst="rect">
            <a:avLst/>
          </a:prstGeom>
          <a:noFill/>
          <a:ln w="12700">
            <a:noFill/>
          </a:ln>
        </p:spPr>
        <p:txBody>
          <a:bodyPr wrap="none" lIns="0" tIns="0" rIns="0" bIns="0" rtlCol="0">
            <a:spAutoFit/>
          </a:bodyPr>
          <a:lstStyle/>
          <a:p>
            <a:r>
              <a:rPr lang="en-US" sz="1600" b="1" dirty="0"/>
              <a:t>test_dups</a:t>
            </a:r>
          </a:p>
        </p:txBody>
      </p:sp>
      <p:sp>
        <p:nvSpPr>
          <p:cNvPr id="10" name="TextBox 9"/>
          <p:cNvSpPr txBox="1"/>
          <p:nvPr/>
        </p:nvSpPr>
        <p:spPr>
          <a:xfrm>
            <a:off x="3478840" y="2707612"/>
            <a:ext cx="833883" cy="246221"/>
          </a:xfrm>
          <a:prstGeom prst="rect">
            <a:avLst/>
          </a:prstGeom>
          <a:noFill/>
          <a:ln w="12700">
            <a:noFill/>
          </a:ln>
        </p:spPr>
        <p:txBody>
          <a:bodyPr wrap="none" lIns="0" tIns="0" rIns="0" bIns="0" rtlCol="0">
            <a:spAutoFit/>
          </a:bodyPr>
          <a:lstStyle/>
          <a:p>
            <a:r>
              <a:rPr lang="en-US" sz="1600" b="1" dirty="0"/>
              <a:t>test_clean</a:t>
            </a:r>
          </a:p>
        </p:txBody>
      </p:sp>
      <p:pic>
        <p:nvPicPr>
          <p:cNvPr id="3" name="Picture 2"/>
          <p:cNvPicPr>
            <a:picLocks noChangeAspect="1"/>
          </p:cNvPicPr>
          <p:nvPr/>
        </p:nvPicPr>
        <p:blipFill>
          <a:blip r:embed="rId11"/>
          <a:stretch>
            <a:fillRect/>
          </a:stretch>
        </p:blipFill>
        <p:spPr>
          <a:xfrm>
            <a:off x="626364" y="2992137"/>
            <a:ext cx="2182602" cy="1716751"/>
          </a:xfrm>
          <a:prstGeom prst="rect">
            <a:avLst/>
          </a:prstGeom>
          <a:ln>
            <a:solidFill>
              <a:schemeClr val="tx1"/>
            </a:solidFill>
          </a:ln>
        </p:spPr>
      </p:pic>
      <p:sp>
        <p:nvSpPr>
          <p:cNvPr id="12" name="TextBox 11"/>
          <p:cNvSpPr txBox="1"/>
          <p:nvPr/>
        </p:nvSpPr>
        <p:spPr>
          <a:xfrm>
            <a:off x="630936" y="2707612"/>
            <a:ext cx="1241045" cy="246221"/>
          </a:xfrm>
          <a:prstGeom prst="rect">
            <a:avLst/>
          </a:prstGeom>
          <a:noFill/>
          <a:ln w="12700">
            <a:noFill/>
          </a:ln>
        </p:spPr>
        <p:txBody>
          <a:bodyPr wrap="none" lIns="0" tIns="0" rIns="0" bIns="0" rtlCol="0">
            <a:spAutoFit/>
          </a:bodyPr>
          <a:lstStyle/>
          <a:p>
            <a:r>
              <a:rPr lang="en-US" sz="1600" b="1" dirty="0"/>
              <a:t>pg1.class_test2</a:t>
            </a:r>
          </a:p>
        </p:txBody>
      </p:sp>
      <p:sp>
        <p:nvSpPr>
          <p:cNvPr id="13" name="Rectangle 12"/>
          <p:cNvSpPr/>
          <p:nvPr>
            <p:custDataLst>
              <p:tags r:id="rId3"/>
            </p:custDataLst>
          </p:nvPr>
        </p:nvSpPr>
        <p:spPr>
          <a:xfrm>
            <a:off x="626364" y="3568505"/>
            <a:ext cx="2178288" cy="17853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4" name="Rectangle 13"/>
          <p:cNvSpPr/>
          <p:nvPr>
            <p:custDataLst>
              <p:tags r:id="rId4"/>
            </p:custDataLst>
          </p:nvPr>
        </p:nvSpPr>
        <p:spPr>
          <a:xfrm>
            <a:off x="3486861" y="3568505"/>
            <a:ext cx="2185416" cy="178530"/>
          </a:xfrm>
          <a:prstGeom prst="rect">
            <a:avLst/>
          </a:prstGeom>
          <a:solidFill>
            <a:srgbClr val="37FFD7">
              <a:alpha val="40000"/>
            </a:srgbClr>
          </a:solidFill>
          <a:ln w="38100" cap="flat" cmpd="sng" algn="ctr">
            <a:noFill/>
            <a:prstDash val="solid"/>
            <a:round/>
            <a:headEnd type="none" w="med" len="med"/>
            <a:tailEnd type="none" w="med" len="med"/>
          </a:ln>
          <a:effectLst/>
          <a:extLst>
            <a:ext uri="{91240B29-F687-4F45-9708-019B960494DF}">
              <a14:hiddenLine xmlns:a14="http://schemas.microsoft.com/office/drawing/2010/main" w="38100" cap="flat" cmpd="sng" algn="ctr">
                <a:solidFill>
                  <a:srgbClr val="000000"/>
                </a:solidFill>
                <a:prstDash val="solid"/>
                <a:round/>
                <a:headEnd type="none" w="med" len="med"/>
                <a:tailEnd type="none" w="med" len="med"/>
              </a14:hiddenLine>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5" name="Rectangle 14"/>
          <p:cNvSpPr/>
          <p:nvPr>
            <p:custDataLst>
              <p:tags r:id="rId5"/>
            </p:custDataLst>
          </p:nvPr>
        </p:nvSpPr>
        <p:spPr>
          <a:xfrm>
            <a:off x="632835" y="3761247"/>
            <a:ext cx="2178288" cy="178530"/>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
        <p:nvSpPr>
          <p:cNvPr id="16" name="Rectangle 15"/>
          <p:cNvSpPr/>
          <p:nvPr>
            <p:custDataLst>
              <p:tags r:id="rId6"/>
            </p:custDataLst>
          </p:nvPr>
        </p:nvSpPr>
        <p:spPr>
          <a:xfrm>
            <a:off x="6238410" y="3568505"/>
            <a:ext cx="2185416" cy="192024"/>
          </a:xfrm>
          <a:prstGeom prst="rect">
            <a:avLst/>
          </a:prstGeom>
          <a:solidFill>
            <a:srgbClr val="7030A0">
              <a:alpha val="40000"/>
            </a:srgbClr>
          </a:solidFill>
          <a:ln w="38100" cap="flat" cmpd="sng" algn="ctr">
            <a:noFill/>
            <a:prstDash val="solid"/>
            <a:round/>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358473730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emoTitle"/>
          <p:cNvSpPr>
            <a:spLocks noGrp="1"/>
          </p:cNvSpPr>
          <p:nvPr>
            <p:ph type="title"/>
          </p:nvPr>
        </p:nvSpPr>
        <p:spPr>
          <a:xfrm>
            <a:off x="2827020" y="1508506"/>
            <a:ext cx="6057900" cy="584775"/>
          </a:xfrm>
        </p:spPr>
        <p:txBody>
          <a:bodyPr lIns="0" tIns="0" rIns="0" bIns="0" anchor="t" anchorCtr="0">
            <a:noAutofit/>
          </a:bodyPr>
          <a:lstStyle/>
          <a:p>
            <a:pPr algn="l"/>
            <a:r>
              <a:rPr lang="en-US" dirty="0"/>
              <a:t>Identifying and Removing </a:t>
            </a:r>
            <a:br>
              <a:rPr lang="en-US" dirty="0"/>
            </a:br>
            <a:r>
              <a:rPr lang="en-US" dirty="0"/>
              <a:t>Duplicate Values</a:t>
            </a:r>
          </a:p>
        </p:txBody>
      </p:sp>
      <p:sp>
        <p:nvSpPr>
          <p:cNvPr id="3" name="DemoText"/>
          <p:cNvSpPr>
            <a:spLocks noGrp="1"/>
          </p:cNvSpPr>
          <p:nvPr>
            <p:ph type="body" sz="quarter" idx="10"/>
          </p:nvPr>
        </p:nvSpPr>
        <p:spPr>
          <a:xfrm>
            <a:off x="2827020" y="2689488"/>
            <a:ext cx="6057900" cy="445594"/>
          </a:xfrm>
        </p:spPr>
        <p:txBody>
          <a:bodyPr lIns="0" tIns="0" rIns="0" bIns="0">
            <a:noAutofit/>
          </a:bodyPr>
          <a:lstStyle/>
          <a:p>
            <a:pPr indent="0" algn="l">
              <a:lnSpc>
                <a:spcPct val="100000"/>
              </a:lnSpc>
              <a:spcAft>
                <a:spcPts val="400"/>
              </a:spcAft>
            </a:pPr>
            <a:r>
              <a:rPr lang="en-US" dirty="0"/>
              <a:t>This demonstration illustrates using the NODUPKEY option in PROC SORT to identify and remove duplicates. </a:t>
            </a:r>
          </a:p>
        </p:txBody>
      </p:sp>
      <p:sp>
        <p:nvSpPr>
          <p:cNvPr id="4" name="Freeform 16"/>
          <p:cNvSpPr>
            <a:spLocks noChangeAspect="1" noEditPoints="1"/>
          </p:cNvSpPr>
          <p:nvPr/>
        </p:nvSpPr>
        <p:spPr bwMode="auto">
          <a:xfrm>
            <a:off x="1198255" y="1391426"/>
            <a:ext cx="1392545" cy="1166683"/>
          </a:xfrm>
          <a:custGeom>
            <a:avLst/>
            <a:gdLst>
              <a:gd name="T0" fmla="*/ 1653 w 3428"/>
              <a:gd name="T1" fmla="*/ 2395 h 2872"/>
              <a:gd name="T2" fmla="*/ 1761 w 3428"/>
              <a:gd name="T3" fmla="*/ 2413 h 2872"/>
              <a:gd name="T4" fmla="*/ 1711 w 3428"/>
              <a:gd name="T5" fmla="*/ 2315 h 2872"/>
              <a:gd name="T6" fmla="*/ 1824 w 3428"/>
              <a:gd name="T7" fmla="*/ 2350 h 2872"/>
              <a:gd name="T8" fmla="*/ 1738 w 3428"/>
              <a:gd name="T9" fmla="*/ 2489 h 2872"/>
              <a:gd name="T10" fmla="*/ 1599 w 3428"/>
              <a:gd name="T11" fmla="*/ 2403 h 2872"/>
              <a:gd name="T12" fmla="*/ 1685 w 3428"/>
              <a:gd name="T13" fmla="*/ 2263 h 2872"/>
              <a:gd name="T14" fmla="*/ 1748 w 3428"/>
              <a:gd name="T15" fmla="*/ 1637 h 2872"/>
              <a:gd name="T16" fmla="*/ 1675 w 3428"/>
              <a:gd name="T17" fmla="*/ 1652 h 2872"/>
              <a:gd name="T18" fmla="*/ 1650 w 3428"/>
              <a:gd name="T19" fmla="*/ 1441 h 2872"/>
              <a:gd name="T20" fmla="*/ 1502 w 3428"/>
              <a:gd name="T21" fmla="*/ 1566 h 2872"/>
              <a:gd name="T22" fmla="*/ 1484 w 3428"/>
              <a:gd name="T23" fmla="*/ 1502 h 2872"/>
              <a:gd name="T24" fmla="*/ 1919 w 3428"/>
              <a:gd name="T25" fmla="*/ 1486 h 2872"/>
              <a:gd name="T26" fmla="*/ 2058 w 3428"/>
              <a:gd name="T27" fmla="*/ 1647 h 2872"/>
              <a:gd name="T28" fmla="*/ 1882 w 3428"/>
              <a:gd name="T29" fmla="*/ 1537 h 2872"/>
              <a:gd name="T30" fmla="*/ 1799 w 3428"/>
              <a:gd name="T31" fmla="*/ 1605 h 2872"/>
              <a:gd name="T32" fmla="*/ 2069 w 3428"/>
              <a:gd name="T33" fmla="*/ 1330 h 2872"/>
              <a:gd name="T34" fmla="*/ 1840 w 3428"/>
              <a:gd name="T35" fmla="*/ 1328 h 2872"/>
              <a:gd name="T36" fmla="*/ 1590 w 3428"/>
              <a:gd name="T37" fmla="*/ 1349 h 2872"/>
              <a:gd name="T38" fmla="*/ 1375 w 3428"/>
              <a:gd name="T39" fmla="*/ 1315 h 2872"/>
              <a:gd name="T40" fmla="*/ 1642 w 3428"/>
              <a:gd name="T41" fmla="*/ 1204 h 2872"/>
              <a:gd name="T42" fmla="*/ 1599 w 3428"/>
              <a:gd name="T43" fmla="*/ 1266 h 2872"/>
              <a:gd name="T44" fmla="*/ 1465 w 3428"/>
              <a:gd name="T45" fmla="*/ 1098 h 2872"/>
              <a:gd name="T46" fmla="*/ 1944 w 3428"/>
              <a:gd name="T47" fmla="*/ 1078 h 2872"/>
              <a:gd name="T48" fmla="*/ 1831 w 3428"/>
              <a:gd name="T49" fmla="*/ 1262 h 2872"/>
              <a:gd name="T50" fmla="*/ 1773 w 3428"/>
              <a:gd name="T51" fmla="*/ 1214 h 2872"/>
              <a:gd name="T52" fmla="*/ 1725 w 3428"/>
              <a:gd name="T53" fmla="*/ 995 h 2872"/>
              <a:gd name="T54" fmla="*/ 1692 w 3428"/>
              <a:gd name="T55" fmla="*/ 1204 h 2872"/>
              <a:gd name="T56" fmla="*/ 429 w 3428"/>
              <a:gd name="T57" fmla="*/ 353 h 2872"/>
              <a:gd name="T58" fmla="*/ 339 w 3428"/>
              <a:gd name="T59" fmla="*/ 444 h 2872"/>
              <a:gd name="T60" fmla="*/ 408 w 3428"/>
              <a:gd name="T61" fmla="*/ 2103 h 2872"/>
              <a:gd name="T62" fmla="*/ 3078 w 3428"/>
              <a:gd name="T63" fmla="*/ 2054 h 2872"/>
              <a:gd name="T64" fmla="*/ 3053 w 3428"/>
              <a:gd name="T65" fmla="*/ 373 h 2872"/>
              <a:gd name="T66" fmla="*/ 3029 w 3428"/>
              <a:gd name="T67" fmla="*/ 263 h 2872"/>
              <a:gd name="T68" fmla="*/ 3177 w 3428"/>
              <a:gd name="T69" fmla="*/ 410 h 2872"/>
              <a:gd name="T70" fmla="*/ 3114 w 3428"/>
              <a:gd name="T71" fmla="*/ 2155 h 2872"/>
              <a:gd name="T72" fmla="*/ 365 w 3428"/>
              <a:gd name="T73" fmla="*/ 2186 h 2872"/>
              <a:gd name="T74" fmla="*/ 245 w 3428"/>
              <a:gd name="T75" fmla="*/ 2015 h 2872"/>
              <a:gd name="T76" fmla="*/ 337 w 3428"/>
              <a:gd name="T77" fmla="*/ 285 h 2872"/>
              <a:gd name="T78" fmla="*/ 3276 w 3428"/>
              <a:gd name="T79" fmla="*/ 11 h 2872"/>
              <a:gd name="T80" fmla="*/ 3425 w 3428"/>
              <a:gd name="T81" fmla="*/ 186 h 2872"/>
              <a:gd name="T82" fmla="*/ 3364 w 3428"/>
              <a:gd name="T83" fmla="*/ 2591 h 2872"/>
              <a:gd name="T84" fmla="*/ 2000 w 3428"/>
              <a:gd name="T85" fmla="*/ 2659 h 2872"/>
              <a:gd name="T86" fmla="*/ 1983 w 3428"/>
              <a:gd name="T87" fmla="*/ 2768 h 2872"/>
              <a:gd name="T88" fmla="*/ 2637 w 3428"/>
              <a:gd name="T89" fmla="*/ 2779 h 2872"/>
              <a:gd name="T90" fmla="*/ 2674 w 3428"/>
              <a:gd name="T91" fmla="*/ 2853 h 2872"/>
              <a:gd name="T92" fmla="*/ 2020 w 3428"/>
              <a:gd name="T93" fmla="*/ 2872 h 2872"/>
              <a:gd name="T94" fmla="*/ 1877 w 3428"/>
              <a:gd name="T95" fmla="*/ 2777 h 2872"/>
              <a:gd name="T96" fmla="*/ 1933 w 3428"/>
              <a:gd name="T97" fmla="*/ 2589 h 2872"/>
              <a:gd name="T98" fmla="*/ 3257 w 3428"/>
              <a:gd name="T99" fmla="*/ 2553 h 2872"/>
              <a:gd name="T100" fmla="*/ 3336 w 3428"/>
              <a:gd name="T101" fmla="*/ 222 h 2872"/>
              <a:gd name="T102" fmla="*/ 3233 w 3428"/>
              <a:gd name="T103" fmla="*/ 95 h 2872"/>
              <a:gd name="T104" fmla="*/ 114 w 3428"/>
              <a:gd name="T105" fmla="*/ 149 h 2872"/>
              <a:gd name="T106" fmla="*/ 114 w 3428"/>
              <a:gd name="T107" fmla="*/ 2506 h 2872"/>
              <a:gd name="T108" fmla="*/ 1405 w 3428"/>
              <a:gd name="T109" fmla="*/ 2563 h 2872"/>
              <a:gd name="T110" fmla="*/ 1554 w 3428"/>
              <a:gd name="T111" fmla="*/ 2687 h 2872"/>
              <a:gd name="T112" fmla="*/ 1464 w 3428"/>
              <a:gd name="T113" fmla="*/ 2860 h 2872"/>
              <a:gd name="T114" fmla="*/ 749 w 3428"/>
              <a:gd name="T115" fmla="*/ 2853 h 2872"/>
              <a:gd name="T116" fmla="*/ 786 w 3428"/>
              <a:gd name="T117" fmla="*/ 2779 h 2872"/>
              <a:gd name="T118" fmla="*/ 1462 w 3428"/>
              <a:gd name="T119" fmla="*/ 2698 h 2872"/>
              <a:gd name="T120" fmla="*/ 185 w 3428"/>
              <a:gd name="T121" fmla="*/ 2652 h 2872"/>
              <a:gd name="T122" fmla="*/ 11 w 3428"/>
              <a:gd name="T123" fmla="*/ 2504 h 2872"/>
              <a:gd name="T124" fmla="*/ 43 w 3428"/>
              <a:gd name="T125" fmla="*/ 91 h 28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428" h="2872">
                <a:moveTo>
                  <a:pt x="1711" y="2315"/>
                </a:moveTo>
                <a:lnTo>
                  <a:pt x="1691" y="2318"/>
                </a:lnTo>
                <a:lnTo>
                  <a:pt x="1675" y="2327"/>
                </a:lnTo>
                <a:lnTo>
                  <a:pt x="1662" y="2340"/>
                </a:lnTo>
                <a:lnTo>
                  <a:pt x="1653" y="2357"/>
                </a:lnTo>
                <a:lnTo>
                  <a:pt x="1650" y="2377"/>
                </a:lnTo>
                <a:lnTo>
                  <a:pt x="1653" y="2395"/>
                </a:lnTo>
                <a:lnTo>
                  <a:pt x="1662" y="2413"/>
                </a:lnTo>
                <a:lnTo>
                  <a:pt x="1675" y="2426"/>
                </a:lnTo>
                <a:lnTo>
                  <a:pt x="1691" y="2435"/>
                </a:lnTo>
                <a:lnTo>
                  <a:pt x="1711" y="2438"/>
                </a:lnTo>
                <a:lnTo>
                  <a:pt x="1731" y="2435"/>
                </a:lnTo>
                <a:lnTo>
                  <a:pt x="1747" y="2426"/>
                </a:lnTo>
                <a:lnTo>
                  <a:pt x="1761" y="2413"/>
                </a:lnTo>
                <a:lnTo>
                  <a:pt x="1769" y="2395"/>
                </a:lnTo>
                <a:lnTo>
                  <a:pt x="1772" y="2377"/>
                </a:lnTo>
                <a:lnTo>
                  <a:pt x="1769" y="2357"/>
                </a:lnTo>
                <a:lnTo>
                  <a:pt x="1761" y="2340"/>
                </a:lnTo>
                <a:lnTo>
                  <a:pt x="1747" y="2327"/>
                </a:lnTo>
                <a:lnTo>
                  <a:pt x="1731" y="2318"/>
                </a:lnTo>
                <a:lnTo>
                  <a:pt x="1711" y="2315"/>
                </a:lnTo>
                <a:close/>
                <a:moveTo>
                  <a:pt x="1711" y="2260"/>
                </a:moveTo>
                <a:lnTo>
                  <a:pt x="1738" y="2263"/>
                </a:lnTo>
                <a:lnTo>
                  <a:pt x="1762" y="2273"/>
                </a:lnTo>
                <a:lnTo>
                  <a:pt x="1784" y="2286"/>
                </a:lnTo>
                <a:lnTo>
                  <a:pt x="1801" y="2304"/>
                </a:lnTo>
                <a:lnTo>
                  <a:pt x="1815" y="2326"/>
                </a:lnTo>
                <a:lnTo>
                  <a:pt x="1824" y="2350"/>
                </a:lnTo>
                <a:lnTo>
                  <a:pt x="1827" y="2377"/>
                </a:lnTo>
                <a:lnTo>
                  <a:pt x="1824" y="2403"/>
                </a:lnTo>
                <a:lnTo>
                  <a:pt x="1815" y="2428"/>
                </a:lnTo>
                <a:lnTo>
                  <a:pt x="1801" y="2450"/>
                </a:lnTo>
                <a:lnTo>
                  <a:pt x="1784" y="2467"/>
                </a:lnTo>
                <a:lnTo>
                  <a:pt x="1762" y="2481"/>
                </a:lnTo>
                <a:lnTo>
                  <a:pt x="1738" y="2489"/>
                </a:lnTo>
                <a:lnTo>
                  <a:pt x="1711" y="2492"/>
                </a:lnTo>
                <a:lnTo>
                  <a:pt x="1685" y="2489"/>
                </a:lnTo>
                <a:lnTo>
                  <a:pt x="1660" y="2481"/>
                </a:lnTo>
                <a:lnTo>
                  <a:pt x="1638" y="2467"/>
                </a:lnTo>
                <a:lnTo>
                  <a:pt x="1621" y="2450"/>
                </a:lnTo>
                <a:lnTo>
                  <a:pt x="1607" y="2428"/>
                </a:lnTo>
                <a:lnTo>
                  <a:pt x="1599" y="2403"/>
                </a:lnTo>
                <a:lnTo>
                  <a:pt x="1596" y="2377"/>
                </a:lnTo>
                <a:lnTo>
                  <a:pt x="1599" y="2350"/>
                </a:lnTo>
                <a:lnTo>
                  <a:pt x="1607" y="2326"/>
                </a:lnTo>
                <a:lnTo>
                  <a:pt x="1621" y="2304"/>
                </a:lnTo>
                <a:lnTo>
                  <a:pt x="1638" y="2286"/>
                </a:lnTo>
                <a:lnTo>
                  <a:pt x="1660" y="2273"/>
                </a:lnTo>
                <a:lnTo>
                  <a:pt x="1685" y="2263"/>
                </a:lnTo>
                <a:lnTo>
                  <a:pt x="1711" y="2260"/>
                </a:lnTo>
                <a:close/>
                <a:moveTo>
                  <a:pt x="1671" y="1446"/>
                </a:moveTo>
                <a:lnTo>
                  <a:pt x="1692" y="1451"/>
                </a:lnTo>
                <a:lnTo>
                  <a:pt x="1713" y="1453"/>
                </a:lnTo>
                <a:lnTo>
                  <a:pt x="1732" y="1452"/>
                </a:lnTo>
                <a:lnTo>
                  <a:pt x="1748" y="1448"/>
                </a:lnTo>
                <a:lnTo>
                  <a:pt x="1748" y="1637"/>
                </a:lnTo>
                <a:lnTo>
                  <a:pt x="1745" y="1652"/>
                </a:lnTo>
                <a:lnTo>
                  <a:pt x="1737" y="1664"/>
                </a:lnTo>
                <a:lnTo>
                  <a:pt x="1725" y="1672"/>
                </a:lnTo>
                <a:lnTo>
                  <a:pt x="1710" y="1675"/>
                </a:lnTo>
                <a:lnTo>
                  <a:pt x="1695" y="1672"/>
                </a:lnTo>
                <a:lnTo>
                  <a:pt x="1683" y="1664"/>
                </a:lnTo>
                <a:lnTo>
                  <a:pt x="1675" y="1652"/>
                </a:lnTo>
                <a:lnTo>
                  <a:pt x="1671" y="1637"/>
                </a:lnTo>
                <a:lnTo>
                  <a:pt x="1671" y="1446"/>
                </a:lnTo>
                <a:close/>
                <a:moveTo>
                  <a:pt x="1605" y="1388"/>
                </a:moveTo>
                <a:lnTo>
                  <a:pt x="1617" y="1407"/>
                </a:lnTo>
                <a:lnTo>
                  <a:pt x="1633" y="1423"/>
                </a:lnTo>
                <a:lnTo>
                  <a:pt x="1652" y="1436"/>
                </a:lnTo>
                <a:lnTo>
                  <a:pt x="1650" y="1441"/>
                </a:lnTo>
                <a:lnTo>
                  <a:pt x="1646" y="1448"/>
                </a:lnTo>
                <a:lnTo>
                  <a:pt x="1642" y="1452"/>
                </a:lnTo>
                <a:lnTo>
                  <a:pt x="1538" y="1556"/>
                </a:lnTo>
                <a:lnTo>
                  <a:pt x="1530" y="1562"/>
                </a:lnTo>
                <a:lnTo>
                  <a:pt x="1521" y="1566"/>
                </a:lnTo>
                <a:lnTo>
                  <a:pt x="1511" y="1567"/>
                </a:lnTo>
                <a:lnTo>
                  <a:pt x="1502" y="1566"/>
                </a:lnTo>
                <a:lnTo>
                  <a:pt x="1493" y="1562"/>
                </a:lnTo>
                <a:lnTo>
                  <a:pt x="1484" y="1556"/>
                </a:lnTo>
                <a:lnTo>
                  <a:pt x="1477" y="1546"/>
                </a:lnTo>
                <a:lnTo>
                  <a:pt x="1474" y="1535"/>
                </a:lnTo>
                <a:lnTo>
                  <a:pt x="1474" y="1524"/>
                </a:lnTo>
                <a:lnTo>
                  <a:pt x="1477" y="1512"/>
                </a:lnTo>
                <a:lnTo>
                  <a:pt x="1484" y="1502"/>
                </a:lnTo>
                <a:lnTo>
                  <a:pt x="1588" y="1398"/>
                </a:lnTo>
                <a:lnTo>
                  <a:pt x="1597" y="1392"/>
                </a:lnTo>
                <a:lnTo>
                  <a:pt x="1605" y="1388"/>
                </a:lnTo>
                <a:close/>
                <a:moveTo>
                  <a:pt x="1730" y="1347"/>
                </a:moveTo>
                <a:lnTo>
                  <a:pt x="1988" y="1415"/>
                </a:lnTo>
                <a:lnTo>
                  <a:pt x="1921" y="1483"/>
                </a:lnTo>
                <a:lnTo>
                  <a:pt x="1919" y="1486"/>
                </a:lnTo>
                <a:lnTo>
                  <a:pt x="1918" y="1489"/>
                </a:lnTo>
                <a:lnTo>
                  <a:pt x="1918" y="1492"/>
                </a:lnTo>
                <a:lnTo>
                  <a:pt x="1919" y="1495"/>
                </a:lnTo>
                <a:lnTo>
                  <a:pt x="1921" y="1499"/>
                </a:lnTo>
                <a:lnTo>
                  <a:pt x="2050" y="1628"/>
                </a:lnTo>
                <a:lnTo>
                  <a:pt x="2056" y="1637"/>
                </a:lnTo>
                <a:lnTo>
                  <a:pt x="2058" y="1647"/>
                </a:lnTo>
                <a:lnTo>
                  <a:pt x="2056" y="1658"/>
                </a:lnTo>
                <a:lnTo>
                  <a:pt x="2050" y="1666"/>
                </a:lnTo>
                <a:lnTo>
                  <a:pt x="2041" y="1672"/>
                </a:lnTo>
                <a:lnTo>
                  <a:pt x="2031" y="1674"/>
                </a:lnTo>
                <a:lnTo>
                  <a:pt x="2020" y="1672"/>
                </a:lnTo>
                <a:lnTo>
                  <a:pt x="2011" y="1666"/>
                </a:lnTo>
                <a:lnTo>
                  <a:pt x="1882" y="1537"/>
                </a:lnTo>
                <a:lnTo>
                  <a:pt x="1880" y="1536"/>
                </a:lnTo>
                <a:lnTo>
                  <a:pt x="1877" y="1535"/>
                </a:lnTo>
                <a:lnTo>
                  <a:pt x="1875" y="1534"/>
                </a:lnTo>
                <a:lnTo>
                  <a:pt x="1872" y="1535"/>
                </a:lnTo>
                <a:lnTo>
                  <a:pt x="1869" y="1536"/>
                </a:lnTo>
                <a:lnTo>
                  <a:pt x="1867" y="1537"/>
                </a:lnTo>
                <a:lnTo>
                  <a:pt x="1799" y="1605"/>
                </a:lnTo>
                <a:lnTo>
                  <a:pt x="1730" y="1347"/>
                </a:lnTo>
                <a:close/>
                <a:moveTo>
                  <a:pt x="1833" y="1292"/>
                </a:moveTo>
                <a:lnTo>
                  <a:pt x="2031" y="1292"/>
                </a:lnTo>
                <a:lnTo>
                  <a:pt x="2045" y="1295"/>
                </a:lnTo>
                <a:lnTo>
                  <a:pt x="2058" y="1303"/>
                </a:lnTo>
                <a:lnTo>
                  <a:pt x="2066" y="1315"/>
                </a:lnTo>
                <a:lnTo>
                  <a:pt x="2069" y="1330"/>
                </a:lnTo>
                <a:lnTo>
                  <a:pt x="2066" y="1345"/>
                </a:lnTo>
                <a:lnTo>
                  <a:pt x="2058" y="1357"/>
                </a:lnTo>
                <a:lnTo>
                  <a:pt x="2045" y="1365"/>
                </a:lnTo>
                <a:lnTo>
                  <a:pt x="2031" y="1369"/>
                </a:lnTo>
                <a:lnTo>
                  <a:pt x="1831" y="1369"/>
                </a:lnTo>
                <a:lnTo>
                  <a:pt x="1838" y="1349"/>
                </a:lnTo>
                <a:lnTo>
                  <a:pt x="1840" y="1328"/>
                </a:lnTo>
                <a:lnTo>
                  <a:pt x="1838" y="1309"/>
                </a:lnTo>
                <a:lnTo>
                  <a:pt x="1833" y="1292"/>
                </a:lnTo>
                <a:close/>
                <a:moveTo>
                  <a:pt x="1411" y="1292"/>
                </a:moveTo>
                <a:lnTo>
                  <a:pt x="1595" y="1292"/>
                </a:lnTo>
                <a:lnTo>
                  <a:pt x="1590" y="1309"/>
                </a:lnTo>
                <a:lnTo>
                  <a:pt x="1588" y="1328"/>
                </a:lnTo>
                <a:lnTo>
                  <a:pt x="1590" y="1349"/>
                </a:lnTo>
                <a:lnTo>
                  <a:pt x="1597" y="1369"/>
                </a:lnTo>
                <a:lnTo>
                  <a:pt x="1411" y="1369"/>
                </a:lnTo>
                <a:lnTo>
                  <a:pt x="1396" y="1365"/>
                </a:lnTo>
                <a:lnTo>
                  <a:pt x="1384" y="1357"/>
                </a:lnTo>
                <a:lnTo>
                  <a:pt x="1375" y="1345"/>
                </a:lnTo>
                <a:lnTo>
                  <a:pt x="1373" y="1330"/>
                </a:lnTo>
                <a:lnTo>
                  <a:pt x="1375" y="1315"/>
                </a:lnTo>
                <a:lnTo>
                  <a:pt x="1384" y="1303"/>
                </a:lnTo>
                <a:lnTo>
                  <a:pt x="1396" y="1295"/>
                </a:lnTo>
                <a:lnTo>
                  <a:pt x="1411" y="1292"/>
                </a:lnTo>
                <a:close/>
                <a:moveTo>
                  <a:pt x="1504" y="1077"/>
                </a:moveTo>
                <a:lnTo>
                  <a:pt x="1516" y="1080"/>
                </a:lnTo>
                <a:lnTo>
                  <a:pt x="1526" y="1088"/>
                </a:lnTo>
                <a:lnTo>
                  <a:pt x="1642" y="1204"/>
                </a:lnTo>
                <a:lnTo>
                  <a:pt x="1646" y="1209"/>
                </a:lnTo>
                <a:lnTo>
                  <a:pt x="1650" y="1215"/>
                </a:lnTo>
                <a:lnTo>
                  <a:pt x="1652" y="1220"/>
                </a:lnTo>
                <a:lnTo>
                  <a:pt x="1633" y="1233"/>
                </a:lnTo>
                <a:lnTo>
                  <a:pt x="1617" y="1249"/>
                </a:lnTo>
                <a:lnTo>
                  <a:pt x="1605" y="1268"/>
                </a:lnTo>
                <a:lnTo>
                  <a:pt x="1599" y="1266"/>
                </a:lnTo>
                <a:lnTo>
                  <a:pt x="1594" y="1262"/>
                </a:lnTo>
                <a:lnTo>
                  <a:pt x="1588" y="1258"/>
                </a:lnTo>
                <a:lnTo>
                  <a:pt x="1472" y="1142"/>
                </a:lnTo>
                <a:lnTo>
                  <a:pt x="1465" y="1132"/>
                </a:lnTo>
                <a:lnTo>
                  <a:pt x="1461" y="1121"/>
                </a:lnTo>
                <a:lnTo>
                  <a:pt x="1461" y="1108"/>
                </a:lnTo>
                <a:lnTo>
                  <a:pt x="1465" y="1098"/>
                </a:lnTo>
                <a:lnTo>
                  <a:pt x="1472" y="1088"/>
                </a:lnTo>
                <a:lnTo>
                  <a:pt x="1481" y="1080"/>
                </a:lnTo>
                <a:lnTo>
                  <a:pt x="1493" y="1077"/>
                </a:lnTo>
                <a:lnTo>
                  <a:pt x="1504" y="1077"/>
                </a:lnTo>
                <a:close/>
                <a:moveTo>
                  <a:pt x="1921" y="1075"/>
                </a:moveTo>
                <a:lnTo>
                  <a:pt x="1933" y="1075"/>
                </a:lnTo>
                <a:lnTo>
                  <a:pt x="1944" y="1078"/>
                </a:lnTo>
                <a:lnTo>
                  <a:pt x="1954" y="1086"/>
                </a:lnTo>
                <a:lnTo>
                  <a:pt x="1961" y="1096"/>
                </a:lnTo>
                <a:lnTo>
                  <a:pt x="1964" y="1107"/>
                </a:lnTo>
                <a:lnTo>
                  <a:pt x="1964" y="1119"/>
                </a:lnTo>
                <a:lnTo>
                  <a:pt x="1961" y="1130"/>
                </a:lnTo>
                <a:lnTo>
                  <a:pt x="1954" y="1140"/>
                </a:lnTo>
                <a:lnTo>
                  <a:pt x="1831" y="1262"/>
                </a:lnTo>
                <a:lnTo>
                  <a:pt x="1829" y="1264"/>
                </a:lnTo>
                <a:lnTo>
                  <a:pt x="1826" y="1267"/>
                </a:lnTo>
                <a:lnTo>
                  <a:pt x="1823" y="1268"/>
                </a:lnTo>
                <a:lnTo>
                  <a:pt x="1810" y="1248"/>
                </a:lnTo>
                <a:lnTo>
                  <a:pt x="1792" y="1230"/>
                </a:lnTo>
                <a:lnTo>
                  <a:pt x="1772" y="1218"/>
                </a:lnTo>
                <a:lnTo>
                  <a:pt x="1773" y="1214"/>
                </a:lnTo>
                <a:lnTo>
                  <a:pt x="1775" y="1211"/>
                </a:lnTo>
                <a:lnTo>
                  <a:pt x="1777" y="1208"/>
                </a:lnTo>
                <a:lnTo>
                  <a:pt x="1900" y="1086"/>
                </a:lnTo>
                <a:lnTo>
                  <a:pt x="1910" y="1078"/>
                </a:lnTo>
                <a:lnTo>
                  <a:pt x="1921" y="1075"/>
                </a:lnTo>
                <a:close/>
                <a:moveTo>
                  <a:pt x="1710" y="993"/>
                </a:moveTo>
                <a:lnTo>
                  <a:pt x="1725" y="995"/>
                </a:lnTo>
                <a:lnTo>
                  <a:pt x="1737" y="1003"/>
                </a:lnTo>
                <a:lnTo>
                  <a:pt x="1745" y="1016"/>
                </a:lnTo>
                <a:lnTo>
                  <a:pt x="1748" y="1030"/>
                </a:lnTo>
                <a:lnTo>
                  <a:pt x="1748" y="1208"/>
                </a:lnTo>
                <a:lnTo>
                  <a:pt x="1732" y="1204"/>
                </a:lnTo>
                <a:lnTo>
                  <a:pt x="1713" y="1202"/>
                </a:lnTo>
                <a:lnTo>
                  <a:pt x="1692" y="1204"/>
                </a:lnTo>
                <a:lnTo>
                  <a:pt x="1671" y="1210"/>
                </a:lnTo>
                <a:lnTo>
                  <a:pt x="1671" y="1030"/>
                </a:lnTo>
                <a:lnTo>
                  <a:pt x="1675" y="1016"/>
                </a:lnTo>
                <a:lnTo>
                  <a:pt x="1683" y="1003"/>
                </a:lnTo>
                <a:lnTo>
                  <a:pt x="1695" y="995"/>
                </a:lnTo>
                <a:lnTo>
                  <a:pt x="1710" y="993"/>
                </a:lnTo>
                <a:close/>
                <a:moveTo>
                  <a:pt x="429" y="353"/>
                </a:moveTo>
                <a:lnTo>
                  <a:pt x="408" y="355"/>
                </a:lnTo>
                <a:lnTo>
                  <a:pt x="390" y="362"/>
                </a:lnTo>
                <a:lnTo>
                  <a:pt x="372" y="373"/>
                </a:lnTo>
                <a:lnTo>
                  <a:pt x="358" y="386"/>
                </a:lnTo>
                <a:lnTo>
                  <a:pt x="347" y="404"/>
                </a:lnTo>
                <a:lnTo>
                  <a:pt x="341" y="423"/>
                </a:lnTo>
                <a:lnTo>
                  <a:pt x="339" y="444"/>
                </a:lnTo>
                <a:lnTo>
                  <a:pt x="339" y="2015"/>
                </a:lnTo>
                <a:lnTo>
                  <a:pt x="341" y="2035"/>
                </a:lnTo>
                <a:lnTo>
                  <a:pt x="347" y="2054"/>
                </a:lnTo>
                <a:lnTo>
                  <a:pt x="358" y="2072"/>
                </a:lnTo>
                <a:lnTo>
                  <a:pt x="372" y="2085"/>
                </a:lnTo>
                <a:lnTo>
                  <a:pt x="390" y="2096"/>
                </a:lnTo>
                <a:lnTo>
                  <a:pt x="408" y="2103"/>
                </a:lnTo>
                <a:lnTo>
                  <a:pt x="429" y="2105"/>
                </a:lnTo>
                <a:lnTo>
                  <a:pt x="2996" y="2105"/>
                </a:lnTo>
                <a:lnTo>
                  <a:pt x="3017" y="2103"/>
                </a:lnTo>
                <a:lnTo>
                  <a:pt x="3036" y="2096"/>
                </a:lnTo>
                <a:lnTo>
                  <a:pt x="3053" y="2085"/>
                </a:lnTo>
                <a:lnTo>
                  <a:pt x="3067" y="2072"/>
                </a:lnTo>
                <a:lnTo>
                  <a:pt x="3078" y="2054"/>
                </a:lnTo>
                <a:lnTo>
                  <a:pt x="3084" y="2035"/>
                </a:lnTo>
                <a:lnTo>
                  <a:pt x="3087" y="2015"/>
                </a:lnTo>
                <a:lnTo>
                  <a:pt x="3087" y="444"/>
                </a:lnTo>
                <a:lnTo>
                  <a:pt x="3084" y="423"/>
                </a:lnTo>
                <a:lnTo>
                  <a:pt x="3078" y="404"/>
                </a:lnTo>
                <a:lnTo>
                  <a:pt x="3067" y="386"/>
                </a:lnTo>
                <a:lnTo>
                  <a:pt x="3053" y="373"/>
                </a:lnTo>
                <a:lnTo>
                  <a:pt x="3036" y="362"/>
                </a:lnTo>
                <a:lnTo>
                  <a:pt x="3017" y="355"/>
                </a:lnTo>
                <a:lnTo>
                  <a:pt x="2996" y="353"/>
                </a:lnTo>
                <a:lnTo>
                  <a:pt x="429" y="353"/>
                </a:lnTo>
                <a:close/>
                <a:moveTo>
                  <a:pt x="429" y="260"/>
                </a:moveTo>
                <a:lnTo>
                  <a:pt x="2996" y="260"/>
                </a:lnTo>
                <a:lnTo>
                  <a:pt x="3029" y="263"/>
                </a:lnTo>
                <a:lnTo>
                  <a:pt x="3060" y="272"/>
                </a:lnTo>
                <a:lnTo>
                  <a:pt x="3088" y="285"/>
                </a:lnTo>
                <a:lnTo>
                  <a:pt x="3114" y="303"/>
                </a:lnTo>
                <a:lnTo>
                  <a:pt x="3136" y="325"/>
                </a:lnTo>
                <a:lnTo>
                  <a:pt x="3155" y="351"/>
                </a:lnTo>
                <a:lnTo>
                  <a:pt x="3168" y="380"/>
                </a:lnTo>
                <a:lnTo>
                  <a:pt x="3177" y="410"/>
                </a:lnTo>
                <a:lnTo>
                  <a:pt x="3180" y="444"/>
                </a:lnTo>
                <a:lnTo>
                  <a:pt x="3180" y="2015"/>
                </a:lnTo>
                <a:lnTo>
                  <a:pt x="3177" y="2048"/>
                </a:lnTo>
                <a:lnTo>
                  <a:pt x="3168" y="2078"/>
                </a:lnTo>
                <a:lnTo>
                  <a:pt x="3155" y="2107"/>
                </a:lnTo>
                <a:lnTo>
                  <a:pt x="3136" y="2133"/>
                </a:lnTo>
                <a:lnTo>
                  <a:pt x="3114" y="2155"/>
                </a:lnTo>
                <a:lnTo>
                  <a:pt x="3088" y="2173"/>
                </a:lnTo>
                <a:lnTo>
                  <a:pt x="3060" y="2186"/>
                </a:lnTo>
                <a:lnTo>
                  <a:pt x="3029" y="2196"/>
                </a:lnTo>
                <a:lnTo>
                  <a:pt x="2996" y="2198"/>
                </a:lnTo>
                <a:lnTo>
                  <a:pt x="429" y="2198"/>
                </a:lnTo>
                <a:lnTo>
                  <a:pt x="396" y="2196"/>
                </a:lnTo>
                <a:lnTo>
                  <a:pt x="365" y="2186"/>
                </a:lnTo>
                <a:lnTo>
                  <a:pt x="337" y="2173"/>
                </a:lnTo>
                <a:lnTo>
                  <a:pt x="311" y="2155"/>
                </a:lnTo>
                <a:lnTo>
                  <a:pt x="289" y="2133"/>
                </a:lnTo>
                <a:lnTo>
                  <a:pt x="271" y="2107"/>
                </a:lnTo>
                <a:lnTo>
                  <a:pt x="257" y="2078"/>
                </a:lnTo>
                <a:lnTo>
                  <a:pt x="248" y="2048"/>
                </a:lnTo>
                <a:lnTo>
                  <a:pt x="245" y="2015"/>
                </a:lnTo>
                <a:lnTo>
                  <a:pt x="245" y="444"/>
                </a:lnTo>
                <a:lnTo>
                  <a:pt x="248" y="410"/>
                </a:lnTo>
                <a:lnTo>
                  <a:pt x="257" y="380"/>
                </a:lnTo>
                <a:lnTo>
                  <a:pt x="271" y="351"/>
                </a:lnTo>
                <a:lnTo>
                  <a:pt x="289" y="325"/>
                </a:lnTo>
                <a:lnTo>
                  <a:pt x="311" y="303"/>
                </a:lnTo>
                <a:lnTo>
                  <a:pt x="337" y="285"/>
                </a:lnTo>
                <a:lnTo>
                  <a:pt x="365" y="272"/>
                </a:lnTo>
                <a:lnTo>
                  <a:pt x="396" y="263"/>
                </a:lnTo>
                <a:lnTo>
                  <a:pt x="429" y="260"/>
                </a:lnTo>
                <a:close/>
                <a:moveTo>
                  <a:pt x="221" y="0"/>
                </a:moveTo>
                <a:lnTo>
                  <a:pt x="3207" y="0"/>
                </a:lnTo>
                <a:lnTo>
                  <a:pt x="3243" y="2"/>
                </a:lnTo>
                <a:lnTo>
                  <a:pt x="3276" y="11"/>
                </a:lnTo>
                <a:lnTo>
                  <a:pt x="3309" y="24"/>
                </a:lnTo>
                <a:lnTo>
                  <a:pt x="3338" y="43"/>
                </a:lnTo>
                <a:lnTo>
                  <a:pt x="3364" y="65"/>
                </a:lnTo>
                <a:lnTo>
                  <a:pt x="3385" y="91"/>
                </a:lnTo>
                <a:lnTo>
                  <a:pt x="3403" y="120"/>
                </a:lnTo>
                <a:lnTo>
                  <a:pt x="3417" y="151"/>
                </a:lnTo>
                <a:lnTo>
                  <a:pt x="3425" y="186"/>
                </a:lnTo>
                <a:lnTo>
                  <a:pt x="3428" y="222"/>
                </a:lnTo>
                <a:lnTo>
                  <a:pt x="3428" y="2434"/>
                </a:lnTo>
                <a:lnTo>
                  <a:pt x="3425" y="2470"/>
                </a:lnTo>
                <a:lnTo>
                  <a:pt x="3417" y="2504"/>
                </a:lnTo>
                <a:lnTo>
                  <a:pt x="3403" y="2536"/>
                </a:lnTo>
                <a:lnTo>
                  <a:pt x="3385" y="2565"/>
                </a:lnTo>
                <a:lnTo>
                  <a:pt x="3364" y="2591"/>
                </a:lnTo>
                <a:lnTo>
                  <a:pt x="3338" y="2613"/>
                </a:lnTo>
                <a:lnTo>
                  <a:pt x="3309" y="2631"/>
                </a:lnTo>
                <a:lnTo>
                  <a:pt x="3276" y="2644"/>
                </a:lnTo>
                <a:lnTo>
                  <a:pt x="3243" y="2652"/>
                </a:lnTo>
                <a:lnTo>
                  <a:pt x="3207" y="2656"/>
                </a:lnTo>
                <a:lnTo>
                  <a:pt x="2019" y="2656"/>
                </a:lnTo>
                <a:lnTo>
                  <a:pt x="2000" y="2659"/>
                </a:lnTo>
                <a:lnTo>
                  <a:pt x="1983" y="2668"/>
                </a:lnTo>
                <a:lnTo>
                  <a:pt x="1970" y="2681"/>
                </a:lnTo>
                <a:lnTo>
                  <a:pt x="1961" y="2698"/>
                </a:lnTo>
                <a:lnTo>
                  <a:pt x="1958" y="2718"/>
                </a:lnTo>
                <a:lnTo>
                  <a:pt x="1961" y="2737"/>
                </a:lnTo>
                <a:lnTo>
                  <a:pt x="1970" y="2754"/>
                </a:lnTo>
                <a:lnTo>
                  <a:pt x="1983" y="2768"/>
                </a:lnTo>
                <a:lnTo>
                  <a:pt x="2001" y="2776"/>
                </a:lnTo>
                <a:lnTo>
                  <a:pt x="2019" y="2779"/>
                </a:lnTo>
                <a:lnTo>
                  <a:pt x="2020" y="2779"/>
                </a:lnTo>
                <a:lnTo>
                  <a:pt x="2023" y="2779"/>
                </a:lnTo>
                <a:lnTo>
                  <a:pt x="2024" y="2779"/>
                </a:lnTo>
                <a:lnTo>
                  <a:pt x="2025" y="2779"/>
                </a:lnTo>
                <a:lnTo>
                  <a:pt x="2637" y="2779"/>
                </a:lnTo>
                <a:lnTo>
                  <a:pt x="2652" y="2781"/>
                </a:lnTo>
                <a:lnTo>
                  <a:pt x="2664" y="2789"/>
                </a:lnTo>
                <a:lnTo>
                  <a:pt x="2674" y="2798"/>
                </a:lnTo>
                <a:lnTo>
                  <a:pt x="2681" y="2812"/>
                </a:lnTo>
                <a:lnTo>
                  <a:pt x="2683" y="2826"/>
                </a:lnTo>
                <a:lnTo>
                  <a:pt x="2681" y="2841"/>
                </a:lnTo>
                <a:lnTo>
                  <a:pt x="2674" y="2853"/>
                </a:lnTo>
                <a:lnTo>
                  <a:pt x="2664" y="2864"/>
                </a:lnTo>
                <a:lnTo>
                  <a:pt x="2652" y="2870"/>
                </a:lnTo>
                <a:lnTo>
                  <a:pt x="2637" y="2872"/>
                </a:lnTo>
                <a:lnTo>
                  <a:pt x="2025" y="2872"/>
                </a:lnTo>
                <a:lnTo>
                  <a:pt x="2024" y="2872"/>
                </a:lnTo>
                <a:lnTo>
                  <a:pt x="2021" y="2872"/>
                </a:lnTo>
                <a:lnTo>
                  <a:pt x="2020" y="2872"/>
                </a:lnTo>
                <a:lnTo>
                  <a:pt x="2019" y="2872"/>
                </a:lnTo>
                <a:lnTo>
                  <a:pt x="1988" y="2869"/>
                </a:lnTo>
                <a:lnTo>
                  <a:pt x="1959" y="2860"/>
                </a:lnTo>
                <a:lnTo>
                  <a:pt x="1933" y="2846"/>
                </a:lnTo>
                <a:lnTo>
                  <a:pt x="1910" y="2827"/>
                </a:lnTo>
                <a:lnTo>
                  <a:pt x="1892" y="2804"/>
                </a:lnTo>
                <a:lnTo>
                  <a:pt x="1877" y="2777"/>
                </a:lnTo>
                <a:lnTo>
                  <a:pt x="1869" y="2748"/>
                </a:lnTo>
                <a:lnTo>
                  <a:pt x="1866" y="2718"/>
                </a:lnTo>
                <a:lnTo>
                  <a:pt x="1869" y="2687"/>
                </a:lnTo>
                <a:lnTo>
                  <a:pt x="1877" y="2658"/>
                </a:lnTo>
                <a:lnTo>
                  <a:pt x="1892" y="2632"/>
                </a:lnTo>
                <a:lnTo>
                  <a:pt x="1910" y="2609"/>
                </a:lnTo>
                <a:lnTo>
                  <a:pt x="1933" y="2589"/>
                </a:lnTo>
                <a:lnTo>
                  <a:pt x="1960" y="2575"/>
                </a:lnTo>
                <a:lnTo>
                  <a:pt x="1988" y="2566"/>
                </a:lnTo>
                <a:lnTo>
                  <a:pt x="2019" y="2563"/>
                </a:lnTo>
                <a:lnTo>
                  <a:pt x="2026" y="2563"/>
                </a:lnTo>
                <a:lnTo>
                  <a:pt x="3207" y="2563"/>
                </a:lnTo>
                <a:lnTo>
                  <a:pt x="3233" y="2561"/>
                </a:lnTo>
                <a:lnTo>
                  <a:pt x="3257" y="2553"/>
                </a:lnTo>
                <a:lnTo>
                  <a:pt x="3278" y="2541"/>
                </a:lnTo>
                <a:lnTo>
                  <a:pt x="3298" y="2526"/>
                </a:lnTo>
                <a:lnTo>
                  <a:pt x="3314" y="2506"/>
                </a:lnTo>
                <a:lnTo>
                  <a:pt x="3325" y="2484"/>
                </a:lnTo>
                <a:lnTo>
                  <a:pt x="3332" y="2460"/>
                </a:lnTo>
                <a:lnTo>
                  <a:pt x="3336" y="2434"/>
                </a:lnTo>
                <a:lnTo>
                  <a:pt x="3336" y="222"/>
                </a:lnTo>
                <a:lnTo>
                  <a:pt x="3332" y="196"/>
                </a:lnTo>
                <a:lnTo>
                  <a:pt x="3325" y="171"/>
                </a:lnTo>
                <a:lnTo>
                  <a:pt x="3314" y="149"/>
                </a:lnTo>
                <a:lnTo>
                  <a:pt x="3298" y="130"/>
                </a:lnTo>
                <a:lnTo>
                  <a:pt x="3278" y="115"/>
                </a:lnTo>
                <a:lnTo>
                  <a:pt x="3257" y="102"/>
                </a:lnTo>
                <a:lnTo>
                  <a:pt x="3233" y="95"/>
                </a:lnTo>
                <a:lnTo>
                  <a:pt x="3207" y="93"/>
                </a:lnTo>
                <a:lnTo>
                  <a:pt x="221" y="93"/>
                </a:lnTo>
                <a:lnTo>
                  <a:pt x="195" y="95"/>
                </a:lnTo>
                <a:lnTo>
                  <a:pt x="171" y="102"/>
                </a:lnTo>
                <a:lnTo>
                  <a:pt x="150" y="115"/>
                </a:lnTo>
                <a:lnTo>
                  <a:pt x="130" y="130"/>
                </a:lnTo>
                <a:lnTo>
                  <a:pt x="114" y="149"/>
                </a:lnTo>
                <a:lnTo>
                  <a:pt x="103" y="171"/>
                </a:lnTo>
                <a:lnTo>
                  <a:pt x="96" y="196"/>
                </a:lnTo>
                <a:lnTo>
                  <a:pt x="92" y="222"/>
                </a:lnTo>
                <a:lnTo>
                  <a:pt x="92" y="2434"/>
                </a:lnTo>
                <a:lnTo>
                  <a:pt x="96" y="2460"/>
                </a:lnTo>
                <a:lnTo>
                  <a:pt x="103" y="2484"/>
                </a:lnTo>
                <a:lnTo>
                  <a:pt x="114" y="2506"/>
                </a:lnTo>
                <a:lnTo>
                  <a:pt x="130" y="2526"/>
                </a:lnTo>
                <a:lnTo>
                  <a:pt x="150" y="2541"/>
                </a:lnTo>
                <a:lnTo>
                  <a:pt x="171" y="2553"/>
                </a:lnTo>
                <a:lnTo>
                  <a:pt x="195" y="2561"/>
                </a:lnTo>
                <a:lnTo>
                  <a:pt x="221" y="2563"/>
                </a:lnTo>
                <a:lnTo>
                  <a:pt x="1399" y="2563"/>
                </a:lnTo>
                <a:lnTo>
                  <a:pt x="1405" y="2563"/>
                </a:lnTo>
                <a:lnTo>
                  <a:pt x="1436" y="2566"/>
                </a:lnTo>
                <a:lnTo>
                  <a:pt x="1464" y="2575"/>
                </a:lnTo>
                <a:lnTo>
                  <a:pt x="1490" y="2590"/>
                </a:lnTo>
                <a:lnTo>
                  <a:pt x="1512" y="2609"/>
                </a:lnTo>
                <a:lnTo>
                  <a:pt x="1531" y="2632"/>
                </a:lnTo>
                <a:lnTo>
                  <a:pt x="1546" y="2658"/>
                </a:lnTo>
                <a:lnTo>
                  <a:pt x="1554" y="2687"/>
                </a:lnTo>
                <a:lnTo>
                  <a:pt x="1557" y="2718"/>
                </a:lnTo>
                <a:lnTo>
                  <a:pt x="1554" y="2749"/>
                </a:lnTo>
                <a:lnTo>
                  <a:pt x="1546" y="2777"/>
                </a:lnTo>
                <a:lnTo>
                  <a:pt x="1531" y="2804"/>
                </a:lnTo>
                <a:lnTo>
                  <a:pt x="1512" y="2827"/>
                </a:lnTo>
                <a:lnTo>
                  <a:pt x="1490" y="2846"/>
                </a:lnTo>
                <a:lnTo>
                  <a:pt x="1464" y="2860"/>
                </a:lnTo>
                <a:lnTo>
                  <a:pt x="1435" y="2869"/>
                </a:lnTo>
                <a:lnTo>
                  <a:pt x="1403" y="2872"/>
                </a:lnTo>
                <a:lnTo>
                  <a:pt x="1399" y="2872"/>
                </a:lnTo>
                <a:lnTo>
                  <a:pt x="786" y="2872"/>
                </a:lnTo>
                <a:lnTo>
                  <a:pt x="771" y="2870"/>
                </a:lnTo>
                <a:lnTo>
                  <a:pt x="758" y="2864"/>
                </a:lnTo>
                <a:lnTo>
                  <a:pt x="749" y="2853"/>
                </a:lnTo>
                <a:lnTo>
                  <a:pt x="742" y="2841"/>
                </a:lnTo>
                <a:lnTo>
                  <a:pt x="740" y="2826"/>
                </a:lnTo>
                <a:lnTo>
                  <a:pt x="742" y="2812"/>
                </a:lnTo>
                <a:lnTo>
                  <a:pt x="749" y="2798"/>
                </a:lnTo>
                <a:lnTo>
                  <a:pt x="758" y="2789"/>
                </a:lnTo>
                <a:lnTo>
                  <a:pt x="771" y="2781"/>
                </a:lnTo>
                <a:lnTo>
                  <a:pt x="786" y="2779"/>
                </a:lnTo>
                <a:lnTo>
                  <a:pt x="1403" y="2779"/>
                </a:lnTo>
                <a:lnTo>
                  <a:pt x="1423" y="2776"/>
                </a:lnTo>
                <a:lnTo>
                  <a:pt x="1440" y="2768"/>
                </a:lnTo>
                <a:lnTo>
                  <a:pt x="1453" y="2754"/>
                </a:lnTo>
                <a:lnTo>
                  <a:pt x="1462" y="2737"/>
                </a:lnTo>
                <a:lnTo>
                  <a:pt x="1465" y="2718"/>
                </a:lnTo>
                <a:lnTo>
                  <a:pt x="1462" y="2698"/>
                </a:lnTo>
                <a:lnTo>
                  <a:pt x="1453" y="2682"/>
                </a:lnTo>
                <a:lnTo>
                  <a:pt x="1440" y="2668"/>
                </a:lnTo>
                <a:lnTo>
                  <a:pt x="1423" y="2660"/>
                </a:lnTo>
                <a:lnTo>
                  <a:pt x="1403" y="2657"/>
                </a:lnTo>
                <a:lnTo>
                  <a:pt x="1398" y="2656"/>
                </a:lnTo>
                <a:lnTo>
                  <a:pt x="221" y="2656"/>
                </a:lnTo>
                <a:lnTo>
                  <a:pt x="185" y="2652"/>
                </a:lnTo>
                <a:lnTo>
                  <a:pt x="152" y="2644"/>
                </a:lnTo>
                <a:lnTo>
                  <a:pt x="119" y="2631"/>
                </a:lnTo>
                <a:lnTo>
                  <a:pt x="90" y="2613"/>
                </a:lnTo>
                <a:lnTo>
                  <a:pt x="64" y="2591"/>
                </a:lnTo>
                <a:lnTo>
                  <a:pt x="43" y="2565"/>
                </a:lnTo>
                <a:lnTo>
                  <a:pt x="25" y="2536"/>
                </a:lnTo>
                <a:lnTo>
                  <a:pt x="11" y="2504"/>
                </a:lnTo>
                <a:lnTo>
                  <a:pt x="3" y="2470"/>
                </a:lnTo>
                <a:lnTo>
                  <a:pt x="0" y="2434"/>
                </a:lnTo>
                <a:lnTo>
                  <a:pt x="0" y="222"/>
                </a:lnTo>
                <a:lnTo>
                  <a:pt x="3" y="186"/>
                </a:lnTo>
                <a:lnTo>
                  <a:pt x="11" y="151"/>
                </a:lnTo>
                <a:lnTo>
                  <a:pt x="25" y="120"/>
                </a:lnTo>
                <a:lnTo>
                  <a:pt x="43" y="91"/>
                </a:lnTo>
                <a:lnTo>
                  <a:pt x="64" y="65"/>
                </a:lnTo>
                <a:lnTo>
                  <a:pt x="90" y="43"/>
                </a:lnTo>
                <a:lnTo>
                  <a:pt x="119" y="24"/>
                </a:lnTo>
                <a:lnTo>
                  <a:pt x="152" y="11"/>
                </a:lnTo>
                <a:lnTo>
                  <a:pt x="185" y="2"/>
                </a:lnTo>
                <a:lnTo>
                  <a:pt x="221" y="0"/>
                </a:lnTo>
                <a:close/>
              </a:path>
            </a:pathLst>
          </a:custGeom>
          <a:solidFill>
            <a:schemeClr val="bg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6" name="TextBox 5"/>
          <p:cNvSpPr txBox="1"/>
          <p:nvPr>
            <p:custDataLst>
              <p:tags r:id="rId2"/>
            </p:custDataLst>
          </p:nvPr>
        </p:nvSpPr>
        <p:spPr>
          <a:xfrm>
            <a:off x="7331380" y="4787900"/>
            <a:ext cx="920445" cy="338554"/>
          </a:xfrm>
          <a:prstGeom prst="rect">
            <a:avLst/>
          </a:prstGeom>
          <a:noFill/>
        </p:spPr>
        <p:txBody>
          <a:bodyPr vert="horz" wrap="none" rtlCol="0">
            <a:spAutoFit/>
          </a:bodyPr>
          <a:lstStyle/>
          <a:p>
            <a:pPr algn="r"/>
            <a:r>
              <a:rPr lang="en-US" sz="1600" dirty="0">
                <a:solidFill>
                  <a:schemeClr val="bg1"/>
                </a:solidFill>
                <a:latin typeface="Calibri Light" panose="020F0302020204030204" pitchFamily="34" charset="0"/>
              </a:rPr>
              <a:t>p103d05</a:t>
            </a:r>
          </a:p>
        </p:txBody>
      </p:sp>
    </p:spTree>
    <p:custDataLst>
      <p:tags r:id="rId1"/>
    </p:custDataLst>
    <p:extLst>
      <p:ext uri="{BB962C8B-B14F-4D97-AF65-F5344CB8AC3E}">
        <p14:creationId xmlns:p14="http://schemas.microsoft.com/office/powerpoint/2010/main" val="1608125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Beyond SAS Programming 1</a:t>
            </a:r>
          </a:p>
        </p:txBody>
      </p:sp>
      <p:sp>
        <p:nvSpPr>
          <p:cNvPr id="7" name="Text Placeholder 6"/>
          <p:cNvSpPr>
            <a:spLocks noGrp="1"/>
          </p:cNvSpPr>
          <p:nvPr>
            <p:ph type="body" sz="quarter" idx="12"/>
          </p:nvPr>
        </p:nvSpPr>
        <p:spPr/>
        <p:txBody>
          <a:bodyPr/>
          <a:lstStyle/>
          <a:p>
            <a:r>
              <a:rPr lang="en-US" dirty="0"/>
              <a:t>What if you want to ...</a:t>
            </a:r>
          </a:p>
        </p:txBody>
      </p:sp>
      <p:sp>
        <p:nvSpPr>
          <p:cNvPr id="4" name="Rounded Rectangle 3"/>
          <p:cNvSpPr/>
          <p:nvPr/>
        </p:nvSpPr>
        <p:spPr>
          <a:xfrm>
            <a:off x="182880" y="1068316"/>
            <a:ext cx="2834640" cy="3456432"/>
          </a:xfrm>
          <a:prstGeom prst="roundRect">
            <a:avLst/>
          </a:prstGeom>
          <a:solidFill>
            <a:schemeClr val="accent5">
              <a:lumMod val="20000"/>
              <a:lumOff val="80000"/>
            </a:schemeClr>
          </a:solidFill>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discover other procedures for exploring your data?</a:t>
            </a:r>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5" name="Rounded Rectangle 4"/>
          <p:cNvSpPr/>
          <p:nvPr/>
        </p:nvSpPr>
        <p:spPr>
          <a:xfrm>
            <a:off x="6129068" y="1069848"/>
            <a:ext cx="2834640" cy="3455439"/>
          </a:xfrm>
          <a:prstGeom prst="roundRect">
            <a:avLst/>
          </a:prstGeom>
          <a:solidFill>
            <a:schemeClr val="accent6">
              <a:lumMod val="20000"/>
              <a:lumOff val="80000"/>
            </a:schemeClr>
          </a:solidFill>
          <a:ln>
            <a:headEnd type="none" w="med" len="med"/>
            <a:tailEnd type="none" w="med" len="med"/>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create custom formats based</a:t>
            </a:r>
            <a:br>
              <a:rPr lang="en-US" sz="2000" b="1" dirty="0"/>
            </a:br>
            <a:r>
              <a:rPr lang="en-US" sz="2000" b="1" dirty="0"/>
              <a:t>on your data?</a:t>
            </a:r>
          </a:p>
          <a:p>
            <a:pPr algn="ctr"/>
            <a:br>
              <a:rPr lang="en-US" sz="1600" b="1" dirty="0"/>
            </a:b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6" name="Rounded Rectangle 5"/>
          <p:cNvSpPr/>
          <p:nvPr/>
        </p:nvSpPr>
        <p:spPr>
          <a:xfrm>
            <a:off x="3154680" y="1069848"/>
            <a:ext cx="2834640" cy="3455439"/>
          </a:xfrm>
          <a:prstGeom prst="roundRect">
            <a:avLst/>
          </a:prstGeom>
          <a:solidFill>
            <a:schemeClr val="accent1">
              <a:lumMod val="20000"/>
              <a:lumOff val="80000"/>
            </a:schemeClr>
          </a:solidFill>
          <a:ln>
            <a:headEnd type="none" w="med" len="med"/>
            <a:tailEnd type="none" w="med" len="med"/>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sz="2000" b="1" dirty="0"/>
              <a:t>. . . dive deeper</a:t>
            </a:r>
            <a:br>
              <a:rPr lang="en-US" sz="2000" b="1" dirty="0"/>
            </a:br>
            <a:r>
              <a:rPr lang="en-US" sz="2000" b="1" dirty="0"/>
              <a:t>into the SAS</a:t>
            </a:r>
            <a:br>
              <a:rPr lang="en-US" sz="2000" b="1" dirty="0"/>
            </a:br>
            <a:r>
              <a:rPr lang="en-US" sz="2000" b="1" dirty="0"/>
              <a:t>macro language?</a:t>
            </a:r>
          </a:p>
          <a:p>
            <a:pPr algn="ctr"/>
            <a:endParaRPr lang="en-US" sz="20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a:p>
            <a:pPr algn="ctr"/>
            <a:endParaRPr lang="en-US" sz="1600" b="1" dirty="0"/>
          </a:p>
        </p:txBody>
      </p:sp>
      <p:sp>
        <p:nvSpPr>
          <p:cNvPr id="8" name="TextBox 7"/>
          <p:cNvSpPr txBox="1"/>
          <p:nvPr/>
        </p:nvSpPr>
        <p:spPr>
          <a:xfrm>
            <a:off x="342900" y="2437521"/>
            <a:ext cx="2514600" cy="1371600"/>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Visit the </a:t>
            </a:r>
            <a:r>
              <a:rPr lang="en-US" sz="1400" dirty="0">
                <a:hlinkClick r:id="rId3"/>
              </a:rPr>
              <a:t>SAS 9.4 Procedures Help page</a:t>
            </a:r>
            <a:r>
              <a:rPr lang="en-US" sz="1400" dirty="0"/>
              <a:t>. </a:t>
            </a:r>
          </a:p>
          <a:p>
            <a:pPr marL="173038" indent="-173038">
              <a:buFont typeface="Arial" panose="020B0604020202020204" pitchFamily="34" charset="0"/>
              <a:buChar char="•"/>
            </a:pPr>
            <a:r>
              <a:rPr lang="en-US" sz="1400" dirty="0"/>
              <a:t>Browse or ask questions in the </a:t>
            </a:r>
            <a:r>
              <a:rPr lang="en-US" sz="1400" dirty="0">
                <a:hlinkClick r:id="rId4"/>
              </a:rPr>
              <a:t>SAS Procedures community</a:t>
            </a:r>
            <a:r>
              <a:rPr lang="en-US" sz="1400" dirty="0"/>
              <a:t> and see responses from other SAS programmers.</a:t>
            </a:r>
          </a:p>
        </p:txBody>
      </p:sp>
      <p:sp>
        <p:nvSpPr>
          <p:cNvPr id="9" name="TextBox 8"/>
          <p:cNvSpPr txBox="1"/>
          <p:nvPr/>
        </p:nvSpPr>
        <p:spPr>
          <a:xfrm>
            <a:off x="3312904" y="2437521"/>
            <a:ext cx="2518192" cy="954107"/>
          </a:xfrm>
          <a:prstGeom prst="rect">
            <a:avLst/>
          </a:prstGeom>
          <a:solidFill>
            <a:schemeClr val="bg1"/>
          </a:solidFill>
          <a:ln>
            <a:solidFill>
              <a:schemeClr val="tx1"/>
            </a:solidFill>
          </a:ln>
        </p:spPr>
        <p:txBody>
          <a:bodyPr wrap="square" rIns="45720" rtlCol="0">
            <a:spAutoFit/>
          </a:bodyPr>
          <a:lstStyle/>
          <a:p>
            <a:pPr marL="173038" indent="-173038">
              <a:buFont typeface="Arial" panose="020B0604020202020204" pitchFamily="34" charset="0"/>
              <a:buChar char="•"/>
            </a:pPr>
            <a:r>
              <a:rPr lang="en-US" sz="1400" dirty="0"/>
              <a:t>Take the </a:t>
            </a:r>
            <a:r>
              <a:rPr lang="en-US" sz="1400" dirty="0">
                <a:hlinkClick r:id="rId5"/>
              </a:rPr>
              <a:t>SAS Macro 1</a:t>
            </a:r>
            <a:r>
              <a:rPr lang="en-US" sz="1400" dirty="0"/>
              <a:t> course.</a:t>
            </a:r>
          </a:p>
          <a:p>
            <a:pPr marL="173038" indent="-173038">
              <a:buFont typeface="Arial" panose="020B0604020202020204" pitchFamily="34" charset="0"/>
              <a:buChar char="•"/>
            </a:pPr>
            <a:r>
              <a:rPr lang="en-US" sz="1400" dirty="0"/>
              <a:t>Read the </a:t>
            </a:r>
            <a:r>
              <a:rPr lang="en-US" sz="1400" i="1" dirty="0">
                <a:hlinkClick r:id="rId6"/>
              </a:rPr>
              <a:t>SAS Macro Programming Made Easy</a:t>
            </a:r>
            <a:r>
              <a:rPr lang="en-US" sz="1400" dirty="0"/>
              <a:t> book.</a:t>
            </a:r>
          </a:p>
        </p:txBody>
      </p:sp>
      <p:sp>
        <p:nvSpPr>
          <p:cNvPr id="10" name="TextBox 9"/>
          <p:cNvSpPr txBox="1"/>
          <p:nvPr/>
        </p:nvSpPr>
        <p:spPr>
          <a:xfrm>
            <a:off x="6289088" y="2437521"/>
            <a:ext cx="2514600" cy="954107"/>
          </a:xfrm>
          <a:prstGeom prst="rect">
            <a:avLst/>
          </a:prstGeom>
          <a:solidFill>
            <a:schemeClr val="bg1"/>
          </a:solidFill>
          <a:ln>
            <a:solidFill>
              <a:schemeClr val="tx1"/>
            </a:solidFill>
          </a:ln>
        </p:spPr>
        <p:txBody>
          <a:bodyPr wrap="square" rtlCol="0">
            <a:spAutoFit/>
          </a:bodyPr>
          <a:lstStyle/>
          <a:p>
            <a:pPr marL="173038" indent="-173038">
              <a:buFont typeface="Arial" panose="020B0604020202020204" pitchFamily="34" charset="0"/>
              <a:buChar char="•"/>
            </a:pPr>
            <a:r>
              <a:rPr lang="en-US" sz="1400" dirty="0"/>
              <a:t>Learn about </a:t>
            </a:r>
            <a:r>
              <a:rPr lang="en-US" sz="1400" dirty="0">
                <a:hlinkClick r:id="rId7"/>
              </a:rPr>
              <a:t>PROC FORMAT</a:t>
            </a:r>
            <a:br>
              <a:rPr lang="en-US" sz="1400" dirty="0">
                <a:hlinkClick r:id="rId7"/>
              </a:rPr>
            </a:br>
            <a:r>
              <a:rPr lang="en-US" sz="1400" dirty="0">
                <a:hlinkClick r:id="rId7"/>
              </a:rPr>
              <a:t>in SAS Help</a:t>
            </a:r>
            <a:r>
              <a:rPr lang="en-US" sz="1400" dirty="0"/>
              <a:t>. </a:t>
            </a:r>
          </a:p>
          <a:p>
            <a:pPr marL="173038" indent="-173038">
              <a:buFont typeface="Arial" panose="020B0604020202020204" pitchFamily="34" charset="0"/>
              <a:buChar char="•"/>
            </a:pPr>
            <a:r>
              <a:rPr lang="en-US" sz="1400" dirty="0"/>
              <a:t>Take the </a:t>
            </a:r>
            <a:r>
              <a:rPr lang="en-US" sz="1400" dirty="0">
                <a:hlinkClick r:id="rId8"/>
              </a:rPr>
              <a:t>SAS Programming 2 </a:t>
            </a:r>
            <a:r>
              <a:rPr lang="en-US" sz="1400" dirty="0"/>
              <a:t>course. </a:t>
            </a:r>
            <a:endParaRPr lang="en-US" dirty="0"/>
          </a:p>
        </p:txBody>
      </p:sp>
    </p:spTree>
    <p:extLst>
      <p:ext uri="{BB962C8B-B14F-4D97-AF65-F5344CB8AC3E}">
        <p14:creationId xmlns:p14="http://schemas.microsoft.com/office/powerpoint/2010/main" val="183407226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xerciseTitle"/>
          <p:cNvSpPr>
            <a:spLocks noGrp="1"/>
          </p:cNvSpPr>
          <p:nvPr>
            <p:ph type="title"/>
          </p:nvPr>
        </p:nvSpPr>
        <p:spPr>
          <a:xfrm>
            <a:off x="2773680" y="1802998"/>
            <a:ext cx="6141720" cy="584775"/>
          </a:xfrm>
        </p:spPr>
        <p:txBody>
          <a:bodyPr lIns="0" tIns="0" rIns="0" bIns="0">
            <a:noAutofit/>
          </a:bodyPr>
          <a:lstStyle/>
          <a:p>
            <a:pPr algn="l"/>
            <a:r>
              <a:rPr lang="en-US" dirty="0"/>
              <a:t>Practice</a:t>
            </a:r>
          </a:p>
        </p:txBody>
      </p:sp>
      <p:sp>
        <p:nvSpPr>
          <p:cNvPr id="3" name="ExerciseText"/>
          <p:cNvSpPr>
            <a:spLocks noGrp="1"/>
          </p:cNvSpPr>
          <p:nvPr>
            <p:ph type="body" sz="quarter" idx="10"/>
          </p:nvPr>
        </p:nvSpPr>
        <p:spPr>
          <a:xfrm>
            <a:off x="2804160" y="2570169"/>
            <a:ext cx="6111240" cy="307777"/>
          </a:xfrm>
        </p:spPr>
        <p:txBody>
          <a:bodyPr lIns="0" tIns="0" rIns="0" bIns="0"/>
          <a:lstStyle/>
          <a:p>
            <a:pPr algn="l">
              <a:lnSpc>
                <a:spcPct val="100000"/>
              </a:lnSpc>
              <a:spcAft>
                <a:spcPts val="400"/>
              </a:spcAft>
            </a:pPr>
            <a:r>
              <a:rPr lang="en-US" dirty="0"/>
              <a:t>This practice reinforces the concepts discussed previously.</a:t>
            </a:r>
          </a:p>
        </p:txBody>
      </p:sp>
      <p:sp>
        <p:nvSpPr>
          <p:cNvPr id="5" name="Freeform 6"/>
          <p:cNvSpPr>
            <a:spLocks noChangeAspect="1" noEditPoints="1"/>
          </p:cNvSpPr>
          <p:nvPr/>
        </p:nvSpPr>
        <p:spPr bwMode="auto">
          <a:xfrm>
            <a:off x="826850" y="1402848"/>
            <a:ext cx="1763949" cy="1303975"/>
          </a:xfrm>
          <a:custGeom>
            <a:avLst/>
            <a:gdLst>
              <a:gd name="T0" fmla="*/ 3498 w 5760"/>
              <a:gd name="T1" fmla="*/ 3177 h 4258"/>
              <a:gd name="T2" fmla="*/ 1939 w 5760"/>
              <a:gd name="T3" fmla="*/ 3050 h 4258"/>
              <a:gd name="T4" fmla="*/ 2028 w 5760"/>
              <a:gd name="T5" fmla="*/ 3263 h 4258"/>
              <a:gd name="T6" fmla="*/ 1815 w 5760"/>
              <a:gd name="T7" fmla="*/ 3174 h 4258"/>
              <a:gd name="T8" fmla="*/ 1417 w 5760"/>
              <a:gd name="T9" fmla="*/ 3066 h 4258"/>
              <a:gd name="T10" fmla="*/ 1388 w 5760"/>
              <a:gd name="T11" fmla="*/ 3294 h 4258"/>
              <a:gd name="T12" fmla="*/ 1246 w 5760"/>
              <a:gd name="T13" fmla="*/ 3111 h 4258"/>
              <a:gd name="T14" fmla="*/ 3631 w 5760"/>
              <a:gd name="T15" fmla="*/ 3008 h 4258"/>
              <a:gd name="T16" fmla="*/ 3536 w 5760"/>
              <a:gd name="T17" fmla="*/ 3282 h 4258"/>
              <a:gd name="T18" fmla="*/ 3330 w 5760"/>
              <a:gd name="T19" fmla="*/ 3076 h 4258"/>
              <a:gd name="T20" fmla="*/ 2381 w 5760"/>
              <a:gd name="T21" fmla="*/ 2830 h 4258"/>
              <a:gd name="T22" fmla="*/ 564 w 5760"/>
              <a:gd name="T23" fmla="*/ 3352 h 4258"/>
              <a:gd name="T24" fmla="*/ 986 w 5760"/>
              <a:gd name="T25" fmla="*/ 3984 h 4258"/>
              <a:gd name="T26" fmla="*/ 1862 w 5760"/>
              <a:gd name="T27" fmla="*/ 4035 h 4258"/>
              <a:gd name="T28" fmla="*/ 2428 w 5760"/>
              <a:gd name="T29" fmla="*/ 3411 h 4258"/>
              <a:gd name="T30" fmla="*/ 4927 w 5760"/>
              <a:gd name="T31" fmla="*/ 1927 h 4258"/>
              <a:gd name="T32" fmla="*/ 4880 w 5760"/>
              <a:gd name="T33" fmla="*/ 2432 h 4258"/>
              <a:gd name="T34" fmla="*/ 4833 w 5760"/>
              <a:gd name="T35" fmla="*/ 1927 h 4258"/>
              <a:gd name="T36" fmla="*/ 3133 w 5760"/>
              <a:gd name="T37" fmla="*/ 2353 h 4258"/>
              <a:gd name="T38" fmla="*/ 2978 w 5760"/>
              <a:gd name="T39" fmla="*/ 2378 h 4258"/>
              <a:gd name="T40" fmla="*/ 588 w 5760"/>
              <a:gd name="T41" fmla="*/ 1894 h 4258"/>
              <a:gd name="T42" fmla="*/ 412 w 5760"/>
              <a:gd name="T43" fmla="*/ 2139 h 4258"/>
              <a:gd name="T44" fmla="*/ 150 w 5760"/>
              <a:gd name="T45" fmla="*/ 2299 h 4258"/>
              <a:gd name="T46" fmla="*/ 333 w 5760"/>
              <a:gd name="T47" fmla="*/ 3238 h 4258"/>
              <a:gd name="T48" fmla="*/ 613 w 5760"/>
              <a:gd name="T49" fmla="*/ 2757 h 4258"/>
              <a:gd name="T50" fmla="*/ 2499 w 5760"/>
              <a:gd name="T51" fmla="*/ 2641 h 4258"/>
              <a:gd name="T52" fmla="*/ 4563 w 5760"/>
              <a:gd name="T53" fmla="*/ 1610 h 4258"/>
              <a:gd name="T54" fmla="*/ 4515 w 5760"/>
              <a:gd name="T55" fmla="*/ 2432 h 4258"/>
              <a:gd name="T56" fmla="*/ 4468 w 5760"/>
              <a:gd name="T57" fmla="*/ 1610 h 4258"/>
              <a:gd name="T58" fmla="*/ 3498 w 5760"/>
              <a:gd name="T59" fmla="*/ 2353 h 4258"/>
              <a:gd name="T60" fmla="*/ 3343 w 5760"/>
              <a:gd name="T61" fmla="*/ 2378 h 4258"/>
              <a:gd name="T62" fmla="*/ 3810 w 5760"/>
              <a:gd name="T63" fmla="*/ 1391 h 4258"/>
              <a:gd name="T64" fmla="*/ 3810 w 5760"/>
              <a:gd name="T65" fmla="*/ 2428 h 4258"/>
              <a:gd name="T66" fmla="*/ 3720 w 5760"/>
              <a:gd name="T67" fmla="*/ 1421 h 4258"/>
              <a:gd name="T68" fmla="*/ 4229 w 5760"/>
              <a:gd name="T69" fmla="*/ 981 h 4258"/>
              <a:gd name="T70" fmla="*/ 4086 w 5760"/>
              <a:gd name="T71" fmla="*/ 2400 h 4258"/>
              <a:gd name="T72" fmla="*/ 1892 w 5760"/>
              <a:gd name="T73" fmla="*/ 555 h 4258"/>
              <a:gd name="T74" fmla="*/ 2683 w 5760"/>
              <a:gd name="T75" fmla="*/ 1760 h 4258"/>
              <a:gd name="T76" fmla="*/ 5098 w 5760"/>
              <a:gd name="T77" fmla="*/ 2697 h 4258"/>
              <a:gd name="T78" fmla="*/ 5153 w 5760"/>
              <a:gd name="T79" fmla="*/ 573 h 4258"/>
              <a:gd name="T80" fmla="*/ 1400 w 5760"/>
              <a:gd name="T81" fmla="*/ 269 h 4258"/>
              <a:gd name="T82" fmla="*/ 1752 w 5760"/>
              <a:gd name="T83" fmla="*/ 438 h 4258"/>
              <a:gd name="T84" fmla="*/ 5306 w 5760"/>
              <a:gd name="T85" fmla="*/ 506 h 4258"/>
              <a:gd name="T86" fmla="*/ 5240 w 5760"/>
              <a:gd name="T87" fmla="*/ 2814 h 4258"/>
              <a:gd name="T88" fmla="*/ 2608 w 5760"/>
              <a:gd name="T89" fmla="*/ 3273 h 4258"/>
              <a:gd name="T90" fmla="*/ 5599 w 5760"/>
              <a:gd name="T91" fmla="*/ 309 h 4258"/>
              <a:gd name="T92" fmla="*/ 5451 w 5760"/>
              <a:gd name="T93" fmla="*/ 0 h 4258"/>
              <a:gd name="T94" fmla="*/ 5760 w 5760"/>
              <a:gd name="T95" fmla="*/ 309 h 4258"/>
              <a:gd name="T96" fmla="*/ 5507 w 5760"/>
              <a:gd name="T97" fmla="*/ 3506 h 4258"/>
              <a:gd name="T98" fmla="*/ 4701 w 5760"/>
              <a:gd name="T99" fmla="*/ 3691 h 4258"/>
              <a:gd name="T100" fmla="*/ 2252 w 5760"/>
              <a:gd name="T101" fmla="*/ 3951 h 4258"/>
              <a:gd name="T102" fmla="*/ 1368 w 5760"/>
              <a:gd name="T103" fmla="*/ 4253 h 4258"/>
              <a:gd name="T104" fmla="*/ 588 w 5760"/>
              <a:gd name="T105" fmla="*/ 3834 h 4258"/>
              <a:gd name="T106" fmla="*/ 166 w 5760"/>
              <a:gd name="T107" fmla="*/ 3338 h 4258"/>
              <a:gd name="T108" fmla="*/ 19 w 5760"/>
              <a:gd name="T109" fmla="*/ 2231 h 4258"/>
              <a:gd name="T110" fmla="*/ 347 w 5760"/>
              <a:gd name="T111" fmla="*/ 1905 h 4258"/>
              <a:gd name="T112" fmla="*/ 1239 w 5760"/>
              <a:gd name="T113" fmla="*/ 253 h 42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5760" h="4258">
                <a:moveTo>
                  <a:pt x="3498" y="3053"/>
                </a:moveTo>
                <a:lnTo>
                  <a:pt x="3473" y="3059"/>
                </a:lnTo>
                <a:lnTo>
                  <a:pt x="3454" y="3073"/>
                </a:lnTo>
                <a:lnTo>
                  <a:pt x="3440" y="3092"/>
                </a:lnTo>
                <a:lnTo>
                  <a:pt x="3435" y="3114"/>
                </a:lnTo>
                <a:lnTo>
                  <a:pt x="3440" y="3139"/>
                </a:lnTo>
                <a:lnTo>
                  <a:pt x="3454" y="3158"/>
                </a:lnTo>
                <a:lnTo>
                  <a:pt x="3473" y="3172"/>
                </a:lnTo>
                <a:lnTo>
                  <a:pt x="3498" y="3177"/>
                </a:lnTo>
                <a:lnTo>
                  <a:pt x="3521" y="3172"/>
                </a:lnTo>
                <a:lnTo>
                  <a:pt x="3540" y="3158"/>
                </a:lnTo>
                <a:lnTo>
                  <a:pt x="3554" y="3139"/>
                </a:lnTo>
                <a:lnTo>
                  <a:pt x="3559" y="3114"/>
                </a:lnTo>
                <a:lnTo>
                  <a:pt x="3554" y="3092"/>
                </a:lnTo>
                <a:lnTo>
                  <a:pt x="3540" y="3073"/>
                </a:lnTo>
                <a:lnTo>
                  <a:pt x="3521" y="3059"/>
                </a:lnTo>
                <a:lnTo>
                  <a:pt x="3498" y="3053"/>
                </a:lnTo>
                <a:close/>
                <a:moveTo>
                  <a:pt x="1939" y="3050"/>
                </a:moveTo>
                <a:lnTo>
                  <a:pt x="1972" y="3053"/>
                </a:lnTo>
                <a:lnTo>
                  <a:pt x="2002" y="3066"/>
                </a:lnTo>
                <a:lnTo>
                  <a:pt x="2028" y="3087"/>
                </a:lnTo>
                <a:lnTo>
                  <a:pt x="2047" y="3111"/>
                </a:lnTo>
                <a:lnTo>
                  <a:pt x="2061" y="3141"/>
                </a:lnTo>
                <a:lnTo>
                  <a:pt x="2065" y="3174"/>
                </a:lnTo>
                <a:lnTo>
                  <a:pt x="2061" y="3207"/>
                </a:lnTo>
                <a:lnTo>
                  <a:pt x="2047" y="3237"/>
                </a:lnTo>
                <a:lnTo>
                  <a:pt x="2028" y="3263"/>
                </a:lnTo>
                <a:lnTo>
                  <a:pt x="2002" y="3282"/>
                </a:lnTo>
                <a:lnTo>
                  <a:pt x="1972" y="3294"/>
                </a:lnTo>
                <a:lnTo>
                  <a:pt x="1939" y="3300"/>
                </a:lnTo>
                <a:lnTo>
                  <a:pt x="1906" y="3294"/>
                </a:lnTo>
                <a:lnTo>
                  <a:pt x="1876" y="3282"/>
                </a:lnTo>
                <a:lnTo>
                  <a:pt x="1852" y="3263"/>
                </a:lnTo>
                <a:lnTo>
                  <a:pt x="1831" y="3237"/>
                </a:lnTo>
                <a:lnTo>
                  <a:pt x="1819" y="3207"/>
                </a:lnTo>
                <a:lnTo>
                  <a:pt x="1815" y="3174"/>
                </a:lnTo>
                <a:lnTo>
                  <a:pt x="1819" y="3141"/>
                </a:lnTo>
                <a:lnTo>
                  <a:pt x="1831" y="3111"/>
                </a:lnTo>
                <a:lnTo>
                  <a:pt x="1852" y="3087"/>
                </a:lnTo>
                <a:lnTo>
                  <a:pt x="1876" y="3066"/>
                </a:lnTo>
                <a:lnTo>
                  <a:pt x="1906" y="3053"/>
                </a:lnTo>
                <a:lnTo>
                  <a:pt x="1939" y="3050"/>
                </a:lnTo>
                <a:close/>
                <a:moveTo>
                  <a:pt x="1354" y="3050"/>
                </a:moveTo>
                <a:lnTo>
                  <a:pt x="1388" y="3053"/>
                </a:lnTo>
                <a:lnTo>
                  <a:pt x="1417" y="3066"/>
                </a:lnTo>
                <a:lnTo>
                  <a:pt x="1443" y="3087"/>
                </a:lnTo>
                <a:lnTo>
                  <a:pt x="1463" y="3111"/>
                </a:lnTo>
                <a:lnTo>
                  <a:pt x="1475" y="3141"/>
                </a:lnTo>
                <a:lnTo>
                  <a:pt x="1480" y="3174"/>
                </a:lnTo>
                <a:lnTo>
                  <a:pt x="1475" y="3207"/>
                </a:lnTo>
                <a:lnTo>
                  <a:pt x="1463" y="3237"/>
                </a:lnTo>
                <a:lnTo>
                  <a:pt x="1443" y="3263"/>
                </a:lnTo>
                <a:lnTo>
                  <a:pt x="1417" y="3282"/>
                </a:lnTo>
                <a:lnTo>
                  <a:pt x="1388" y="3294"/>
                </a:lnTo>
                <a:lnTo>
                  <a:pt x="1354" y="3300"/>
                </a:lnTo>
                <a:lnTo>
                  <a:pt x="1321" y="3294"/>
                </a:lnTo>
                <a:lnTo>
                  <a:pt x="1292" y="3282"/>
                </a:lnTo>
                <a:lnTo>
                  <a:pt x="1267" y="3263"/>
                </a:lnTo>
                <a:lnTo>
                  <a:pt x="1246" y="3237"/>
                </a:lnTo>
                <a:lnTo>
                  <a:pt x="1234" y="3207"/>
                </a:lnTo>
                <a:lnTo>
                  <a:pt x="1231" y="3174"/>
                </a:lnTo>
                <a:lnTo>
                  <a:pt x="1234" y="3141"/>
                </a:lnTo>
                <a:lnTo>
                  <a:pt x="1246" y="3111"/>
                </a:lnTo>
                <a:lnTo>
                  <a:pt x="1267" y="3087"/>
                </a:lnTo>
                <a:lnTo>
                  <a:pt x="1292" y="3066"/>
                </a:lnTo>
                <a:lnTo>
                  <a:pt x="1321" y="3053"/>
                </a:lnTo>
                <a:lnTo>
                  <a:pt x="1354" y="3050"/>
                </a:lnTo>
                <a:close/>
                <a:moveTo>
                  <a:pt x="3498" y="2943"/>
                </a:moveTo>
                <a:lnTo>
                  <a:pt x="3536" y="2949"/>
                </a:lnTo>
                <a:lnTo>
                  <a:pt x="3573" y="2961"/>
                </a:lnTo>
                <a:lnTo>
                  <a:pt x="3604" y="2982"/>
                </a:lnTo>
                <a:lnTo>
                  <a:pt x="3631" y="3008"/>
                </a:lnTo>
                <a:lnTo>
                  <a:pt x="3651" y="3039"/>
                </a:lnTo>
                <a:lnTo>
                  <a:pt x="3664" y="3076"/>
                </a:lnTo>
                <a:lnTo>
                  <a:pt x="3669" y="3114"/>
                </a:lnTo>
                <a:lnTo>
                  <a:pt x="3664" y="3155"/>
                </a:lnTo>
                <a:lnTo>
                  <a:pt x="3651" y="3191"/>
                </a:lnTo>
                <a:lnTo>
                  <a:pt x="3631" y="3223"/>
                </a:lnTo>
                <a:lnTo>
                  <a:pt x="3604" y="3249"/>
                </a:lnTo>
                <a:lnTo>
                  <a:pt x="3573" y="3270"/>
                </a:lnTo>
                <a:lnTo>
                  <a:pt x="3536" y="3282"/>
                </a:lnTo>
                <a:lnTo>
                  <a:pt x="3498" y="3287"/>
                </a:lnTo>
                <a:lnTo>
                  <a:pt x="3458" y="3282"/>
                </a:lnTo>
                <a:lnTo>
                  <a:pt x="3421" y="3270"/>
                </a:lnTo>
                <a:lnTo>
                  <a:pt x="3390" y="3249"/>
                </a:lnTo>
                <a:lnTo>
                  <a:pt x="3363" y="3223"/>
                </a:lnTo>
                <a:lnTo>
                  <a:pt x="3343" y="3191"/>
                </a:lnTo>
                <a:lnTo>
                  <a:pt x="3330" y="3155"/>
                </a:lnTo>
                <a:lnTo>
                  <a:pt x="3325" y="3114"/>
                </a:lnTo>
                <a:lnTo>
                  <a:pt x="3330" y="3076"/>
                </a:lnTo>
                <a:lnTo>
                  <a:pt x="3343" y="3039"/>
                </a:lnTo>
                <a:lnTo>
                  <a:pt x="3363" y="3008"/>
                </a:lnTo>
                <a:lnTo>
                  <a:pt x="3390" y="2982"/>
                </a:lnTo>
                <a:lnTo>
                  <a:pt x="3421" y="2961"/>
                </a:lnTo>
                <a:lnTo>
                  <a:pt x="3458" y="2949"/>
                </a:lnTo>
                <a:lnTo>
                  <a:pt x="3498" y="2943"/>
                </a:lnTo>
                <a:close/>
                <a:moveTo>
                  <a:pt x="2428" y="2825"/>
                </a:moveTo>
                <a:lnTo>
                  <a:pt x="2405" y="2828"/>
                </a:lnTo>
                <a:lnTo>
                  <a:pt x="2381" y="2830"/>
                </a:lnTo>
                <a:lnTo>
                  <a:pt x="758" y="2830"/>
                </a:lnTo>
                <a:lnTo>
                  <a:pt x="758" y="3050"/>
                </a:lnTo>
                <a:lnTo>
                  <a:pt x="752" y="3106"/>
                </a:lnTo>
                <a:lnTo>
                  <a:pt x="740" y="3160"/>
                </a:lnTo>
                <a:lnTo>
                  <a:pt x="717" y="3209"/>
                </a:lnTo>
                <a:lnTo>
                  <a:pt x="688" y="3254"/>
                </a:lnTo>
                <a:lnTo>
                  <a:pt x="651" y="3293"/>
                </a:lnTo>
                <a:lnTo>
                  <a:pt x="611" y="3326"/>
                </a:lnTo>
                <a:lnTo>
                  <a:pt x="564" y="3352"/>
                </a:lnTo>
                <a:lnTo>
                  <a:pt x="511" y="3371"/>
                </a:lnTo>
                <a:lnTo>
                  <a:pt x="543" y="3467"/>
                </a:lnTo>
                <a:lnTo>
                  <a:pt x="583" y="3560"/>
                </a:lnTo>
                <a:lnTo>
                  <a:pt x="632" y="3645"/>
                </a:lnTo>
                <a:lnTo>
                  <a:pt x="689" y="3727"/>
                </a:lnTo>
                <a:lnTo>
                  <a:pt x="754" y="3802"/>
                </a:lnTo>
                <a:lnTo>
                  <a:pt x="826" y="3870"/>
                </a:lnTo>
                <a:lnTo>
                  <a:pt x="902" y="3932"/>
                </a:lnTo>
                <a:lnTo>
                  <a:pt x="986" y="3984"/>
                </a:lnTo>
                <a:lnTo>
                  <a:pt x="1075" y="4029"/>
                </a:lnTo>
                <a:lnTo>
                  <a:pt x="1169" y="4064"/>
                </a:lnTo>
                <a:lnTo>
                  <a:pt x="1269" y="4090"/>
                </a:lnTo>
                <a:lnTo>
                  <a:pt x="1370" y="4106"/>
                </a:lnTo>
                <a:lnTo>
                  <a:pt x="1475" y="4111"/>
                </a:lnTo>
                <a:lnTo>
                  <a:pt x="1578" y="4108"/>
                </a:lnTo>
                <a:lnTo>
                  <a:pt x="1676" y="4092"/>
                </a:lnTo>
                <a:lnTo>
                  <a:pt x="1772" y="4068"/>
                </a:lnTo>
                <a:lnTo>
                  <a:pt x="1862" y="4035"/>
                </a:lnTo>
                <a:lnTo>
                  <a:pt x="1950" y="3991"/>
                </a:lnTo>
                <a:lnTo>
                  <a:pt x="2033" y="3942"/>
                </a:lnTo>
                <a:lnTo>
                  <a:pt x="2110" y="3884"/>
                </a:lnTo>
                <a:lnTo>
                  <a:pt x="2180" y="3820"/>
                </a:lnTo>
                <a:lnTo>
                  <a:pt x="2245" y="3748"/>
                </a:lnTo>
                <a:lnTo>
                  <a:pt x="2302" y="3671"/>
                </a:lnTo>
                <a:lnTo>
                  <a:pt x="2353" y="3589"/>
                </a:lnTo>
                <a:lnTo>
                  <a:pt x="2395" y="3502"/>
                </a:lnTo>
                <a:lnTo>
                  <a:pt x="2428" y="3411"/>
                </a:lnTo>
                <a:lnTo>
                  <a:pt x="2452" y="3315"/>
                </a:lnTo>
                <a:lnTo>
                  <a:pt x="2468" y="3216"/>
                </a:lnTo>
                <a:lnTo>
                  <a:pt x="2473" y="3114"/>
                </a:lnTo>
                <a:lnTo>
                  <a:pt x="2468" y="3015"/>
                </a:lnTo>
                <a:lnTo>
                  <a:pt x="2452" y="2917"/>
                </a:lnTo>
                <a:lnTo>
                  <a:pt x="2428" y="2825"/>
                </a:lnTo>
                <a:close/>
                <a:moveTo>
                  <a:pt x="4880" y="1912"/>
                </a:moveTo>
                <a:lnTo>
                  <a:pt x="4906" y="1917"/>
                </a:lnTo>
                <a:lnTo>
                  <a:pt x="4927" y="1927"/>
                </a:lnTo>
                <a:lnTo>
                  <a:pt x="4945" y="1945"/>
                </a:lnTo>
                <a:lnTo>
                  <a:pt x="4957" y="1967"/>
                </a:lnTo>
                <a:lnTo>
                  <a:pt x="4961" y="1992"/>
                </a:lnTo>
                <a:lnTo>
                  <a:pt x="4961" y="2353"/>
                </a:lnTo>
                <a:lnTo>
                  <a:pt x="4957" y="2378"/>
                </a:lnTo>
                <a:lnTo>
                  <a:pt x="4945" y="2400"/>
                </a:lnTo>
                <a:lnTo>
                  <a:pt x="4927" y="2418"/>
                </a:lnTo>
                <a:lnTo>
                  <a:pt x="4906" y="2428"/>
                </a:lnTo>
                <a:lnTo>
                  <a:pt x="4880" y="2432"/>
                </a:lnTo>
                <a:lnTo>
                  <a:pt x="4856" y="2428"/>
                </a:lnTo>
                <a:lnTo>
                  <a:pt x="4833" y="2418"/>
                </a:lnTo>
                <a:lnTo>
                  <a:pt x="4816" y="2400"/>
                </a:lnTo>
                <a:lnTo>
                  <a:pt x="4805" y="2378"/>
                </a:lnTo>
                <a:lnTo>
                  <a:pt x="4802" y="2353"/>
                </a:lnTo>
                <a:lnTo>
                  <a:pt x="4802" y="1992"/>
                </a:lnTo>
                <a:lnTo>
                  <a:pt x="4805" y="1967"/>
                </a:lnTo>
                <a:lnTo>
                  <a:pt x="4816" y="1945"/>
                </a:lnTo>
                <a:lnTo>
                  <a:pt x="4833" y="1927"/>
                </a:lnTo>
                <a:lnTo>
                  <a:pt x="4856" y="1917"/>
                </a:lnTo>
                <a:lnTo>
                  <a:pt x="4880" y="1912"/>
                </a:lnTo>
                <a:close/>
                <a:moveTo>
                  <a:pt x="3053" y="1912"/>
                </a:moveTo>
                <a:lnTo>
                  <a:pt x="3079" y="1917"/>
                </a:lnTo>
                <a:lnTo>
                  <a:pt x="3100" y="1927"/>
                </a:lnTo>
                <a:lnTo>
                  <a:pt x="3117" y="1945"/>
                </a:lnTo>
                <a:lnTo>
                  <a:pt x="3130" y="1967"/>
                </a:lnTo>
                <a:lnTo>
                  <a:pt x="3133" y="1992"/>
                </a:lnTo>
                <a:lnTo>
                  <a:pt x="3133" y="2353"/>
                </a:lnTo>
                <a:lnTo>
                  <a:pt x="3130" y="2378"/>
                </a:lnTo>
                <a:lnTo>
                  <a:pt x="3117" y="2400"/>
                </a:lnTo>
                <a:lnTo>
                  <a:pt x="3100" y="2418"/>
                </a:lnTo>
                <a:lnTo>
                  <a:pt x="3079" y="2428"/>
                </a:lnTo>
                <a:lnTo>
                  <a:pt x="3053" y="2432"/>
                </a:lnTo>
                <a:lnTo>
                  <a:pt x="3028" y="2428"/>
                </a:lnTo>
                <a:lnTo>
                  <a:pt x="3006" y="2418"/>
                </a:lnTo>
                <a:lnTo>
                  <a:pt x="2988" y="2400"/>
                </a:lnTo>
                <a:lnTo>
                  <a:pt x="2978" y="2378"/>
                </a:lnTo>
                <a:lnTo>
                  <a:pt x="2974" y="2353"/>
                </a:lnTo>
                <a:lnTo>
                  <a:pt x="2974" y="1992"/>
                </a:lnTo>
                <a:lnTo>
                  <a:pt x="2978" y="1967"/>
                </a:lnTo>
                <a:lnTo>
                  <a:pt x="2988" y="1945"/>
                </a:lnTo>
                <a:lnTo>
                  <a:pt x="3006" y="1927"/>
                </a:lnTo>
                <a:lnTo>
                  <a:pt x="3028" y="1917"/>
                </a:lnTo>
                <a:lnTo>
                  <a:pt x="3053" y="1912"/>
                </a:lnTo>
                <a:close/>
                <a:moveTo>
                  <a:pt x="632" y="1891"/>
                </a:moveTo>
                <a:lnTo>
                  <a:pt x="588" y="1894"/>
                </a:lnTo>
                <a:lnTo>
                  <a:pt x="548" y="1910"/>
                </a:lnTo>
                <a:lnTo>
                  <a:pt x="513" y="1931"/>
                </a:lnTo>
                <a:lnTo>
                  <a:pt x="483" y="1961"/>
                </a:lnTo>
                <a:lnTo>
                  <a:pt x="461" y="1995"/>
                </a:lnTo>
                <a:lnTo>
                  <a:pt x="447" y="2036"/>
                </a:lnTo>
                <a:lnTo>
                  <a:pt x="442" y="2079"/>
                </a:lnTo>
                <a:lnTo>
                  <a:pt x="438" y="2102"/>
                </a:lnTo>
                <a:lnTo>
                  <a:pt x="428" y="2123"/>
                </a:lnTo>
                <a:lnTo>
                  <a:pt x="412" y="2139"/>
                </a:lnTo>
                <a:lnTo>
                  <a:pt x="393" y="2149"/>
                </a:lnTo>
                <a:lnTo>
                  <a:pt x="370" y="2153"/>
                </a:lnTo>
                <a:lnTo>
                  <a:pt x="333" y="2153"/>
                </a:lnTo>
                <a:lnTo>
                  <a:pt x="291" y="2158"/>
                </a:lnTo>
                <a:lnTo>
                  <a:pt x="251" y="2172"/>
                </a:lnTo>
                <a:lnTo>
                  <a:pt x="216" y="2194"/>
                </a:lnTo>
                <a:lnTo>
                  <a:pt x="187" y="2224"/>
                </a:lnTo>
                <a:lnTo>
                  <a:pt x="164" y="2259"/>
                </a:lnTo>
                <a:lnTo>
                  <a:pt x="150" y="2299"/>
                </a:lnTo>
                <a:lnTo>
                  <a:pt x="145" y="2343"/>
                </a:lnTo>
                <a:lnTo>
                  <a:pt x="145" y="3050"/>
                </a:lnTo>
                <a:lnTo>
                  <a:pt x="150" y="3094"/>
                </a:lnTo>
                <a:lnTo>
                  <a:pt x="164" y="3134"/>
                </a:lnTo>
                <a:lnTo>
                  <a:pt x="187" y="3169"/>
                </a:lnTo>
                <a:lnTo>
                  <a:pt x="216" y="3198"/>
                </a:lnTo>
                <a:lnTo>
                  <a:pt x="251" y="3219"/>
                </a:lnTo>
                <a:lnTo>
                  <a:pt x="291" y="3235"/>
                </a:lnTo>
                <a:lnTo>
                  <a:pt x="333" y="3238"/>
                </a:lnTo>
                <a:lnTo>
                  <a:pt x="424" y="3238"/>
                </a:lnTo>
                <a:lnTo>
                  <a:pt x="468" y="3235"/>
                </a:lnTo>
                <a:lnTo>
                  <a:pt x="506" y="3219"/>
                </a:lnTo>
                <a:lnTo>
                  <a:pt x="541" y="3198"/>
                </a:lnTo>
                <a:lnTo>
                  <a:pt x="571" y="3169"/>
                </a:lnTo>
                <a:lnTo>
                  <a:pt x="593" y="3134"/>
                </a:lnTo>
                <a:lnTo>
                  <a:pt x="607" y="3094"/>
                </a:lnTo>
                <a:lnTo>
                  <a:pt x="613" y="3050"/>
                </a:lnTo>
                <a:lnTo>
                  <a:pt x="613" y="2757"/>
                </a:lnTo>
                <a:lnTo>
                  <a:pt x="616" y="2734"/>
                </a:lnTo>
                <a:lnTo>
                  <a:pt x="627" y="2713"/>
                </a:lnTo>
                <a:lnTo>
                  <a:pt x="642" y="2697"/>
                </a:lnTo>
                <a:lnTo>
                  <a:pt x="662" y="2687"/>
                </a:lnTo>
                <a:lnTo>
                  <a:pt x="686" y="2683"/>
                </a:lnTo>
                <a:lnTo>
                  <a:pt x="2381" y="2683"/>
                </a:lnTo>
                <a:lnTo>
                  <a:pt x="2424" y="2678"/>
                </a:lnTo>
                <a:lnTo>
                  <a:pt x="2465" y="2664"/>
                </a:lnTo>
                <a:lnTo>
                  <a:pt x="2499" y="2641"/>
                </a:lnTo>
                <a:lnTo>
                  <a:pt x="2527" y="2613"/>
                </a:lnTo>
                <a:lnTo>
                  <a:pt x="2550" y="2579"/>
                </a:lnTo>
                <a:lnTo>
                  <a:pt x="2564" y="2538"/>
                </a:lnTo>
                <a:lnTo>
                  <a:pt x="2569" y="2495"/>
                </a:lnTo>
                <a:lnTo>
                  <a:pt x="2569" y="1891"/>
                </a:lnTo>
                <a:lnTo>
                  <a:pt x="632" y="1891"/>
                </a:lnTo>
                <a:close/>
                <a:moveTo>
                  <a:pt x="4515" y="1594"/>
                </a:moveTo>
                <a:lnTo>
                  <a:pt x="4540" y="1599"/>
                </a:lnTo>
                <a:lnTo>
                  <a:pt x="4563" y="1610"/>
                </a:lnTo>
                <a:lnTo>
                  <a:pt x="4580" y="1627"/>
                </a:lnTo>
                <a:lnTo>
                  <a:pt x="4591" y="1650"/>
                </a:lnTo>
                <a:lnTo>
                  <a:pt x="4596" y="1674"/>
                </a:lnTo>
                <a:lnTo>
                  <a:pt x="4596" y="2353"/>
                </a:lnTo>
                <a:lnTo>
                  <a:pt x="4591" y="2378"/>
                </a:lnTo>
                <a:lnTo>
                  <a:pt x="4580" y="2400"/>
                </a:lnTo>
                <a:lnTo>
                  <a:pt x="4563" y="2418"/>
                </a:lnTo>
                <a:lnTo>
                  <a:pt x="4540" y="2428"/>
                </a:lnTo>
                <a:lnTo>
                  <a:pt x="4515" y="2432"/>
                </a:lnTo>
                <a:lnTo>
                  <a:pt x="4489" y="2428"/>
                </a:lnTo>
                <a:lnTo>
                  <a:pt x="4468" y="2418"/>
                </a:lnTo>
                <a:lnTo>
                  <a:pt x="4451" y="2400"/>
                </a:lnTo>
                <a:lnTo>
                  <a:pt x="4439" y="2378"/>
                </a:lnTo>
                <a:lnTo>
                  <a:pt x="4435" y="2353"/>
                </a:lnTo>
                <a:lnTo>
                  <a:pt x="4435" y="1674"/>
                </a:lnTo>
                <a:lnTo>
                  <a:pt x="4439" y="1650"/>
                </a:lnTo>
                <a:lnTo>
                  <a:pt x="4451" y="1627"/>
                </a:lnTo>
                <a:lnTo>
                  <a:pt x="4468" y="1610"/>
                </a:lnTo>
                <a:lnTo>
                  <a:pt x="4489" y="1599"/>
                </a:lnTo>
                <a:lnTo>
                  <a:pt x="4515" y="1594"/>
                </a:lnTo>
                <a:close/>
                <a:moveTo>
                  <a:pt x="3419" y="1594"/>
                </a:moveTo>
                <a:lnTo>
                  <a:pt x="3444" y="1599"/>
                </a:lnTo>
                <a:lnTo>
                  <a:pt x="3466" y="1610"/>
                </a:lnTo>
                <a:lnTo>
                  <a:pt x="3484" y="1627"/>
                </a:lnTo>
                <a:lnTo>
                  <a:pt x="3494" y="1650"/>
                </a:lnTo>
                <a:lnTo>
                  <a:pt x="3498" y="1674"/>
                </a:lnTo>
                <a:lnTo>
                  <a:pt x="3498" y="2353"/>
                </a:lnTo>
                <a:lnTo>
                  <a:pt x="3494" y="2378"/>
                </a:lnTo>
                <a:lnTo>
                  <a:pt x="3484" y="2400"/>
                </a:lnTo>
                <a:lnTo>
                  <a:pt x="3466" y="2418"/>
                </a:lnTo>
                <a:lnTo>
                  <a:pt x="3444" y="2428"/>
                </a:lnTo>
                <a:lnTo>
                  <a:pt x="3419" y="2432"/>
                </a:lnTo>
                <a:lnTo>
                  <a:pt x="3393" y="2428"/>
                </a:lnTo>
                <a:lnTo>
                  <a:pt x="3372" y="2418"/>
                </a:lnTo>
                <a:lnTo>
                  <a:pt x="3355" y="2400"/>
                </a:lnTo>
                <a:lnTo>
                  <a:pt x="3343" y="2378"/>
                </a:lnTo>
                <a:lnTo>
                  <a:pt x="3339" y="2353"/>
                </a:lnTo>
                <a:lnTo>
                  <a:pt x="3339" y="1674"/>
                </a:lnTo>
                <a:lnTo>
                  <a:pt x="3343" y="1650"/>
                </a:lnTo>
                <a:lnTo>
                  <a:pt x="3355" y="1627"/>
                </a:lnTo>
                <a:lnTo>
                  <a:pt x="3372" y="1610"/>
                </a:lnTo>
                <a:lnTo>
                  <a:pt x="3393" y="1599"/>
                </a:lnTo>
                <a:lnTo>
                  <a:pt x="3419" y="1594"/>
                </a:lnTo>
                <a:close/>
                <a:moveTo>
                  <a:pt x="3784" y="1388"/>
                </a:moveTo>
                <a:lnTo>
                  <a:pt x="3810" y="1391"/>
                </a:lnTo>
                <a:lnTo>
                  <a:pt x="3831" y="1404"/>
                </a:lnTo>
                <a:lnTo>
                  <a:pt x="3849" y="1421"/>
                </a:lnTo>
                <a:lnTo>
                  <a:pt x="3861" y="1442"/>
                </a:lnTo>
                <a:lnTo>
                  <a:pt x="3864" y="1468"/>
                </a:lnTo>
                <a:lnTo>
                  <a:pt x="3864" y="2353"/>
                </a:lnTo>
                <a:lnTo>
                  <a:pt x="3861" y="2378"/>
                </a:lnTo>
                <a:lnTo>
                  <a:pt x="3849" y="2400"/>
                </a:lnTo>
                <a:lnTo>
                  <a:pt x="3831" y="2418"/>
                </a:lnTo>
                <a:lnTo>
                  <a:pt x="3810" y="2428"/>
                </a:lnTo>
                <a:lnTo>
                  <a:pt x="3784" y="2432"/>
                </a:lnTo>
                <a:lnTo>
                  <a:pt x="3760" y="2428"/>
                </a:lnTo>
                <a:lnTo>
                  <a:pt x="3737" y="2418"/>
                </a:lnTo>
                <a:lnTo>
                  <a:pt x="3720" y="2400"/>
                </a:lnTo>
                <a:lnTo>
                  <a:pt x="3709" y="2378"/>
                </a:lnTo>
                <a:lnTo>
                  <a:pt x="3704" y="2353"/>
                </a:lnTo>
                <a:lnTo>
                  <a:pt x="3704" y="1468"/>
                </a:lnTo>
                <a:lnTo>
                  <a:pt x="3709" y="1442"/>
                </a:lnTo>
                <a:lnTo>
                  <a:pt x="3720" y="1421"/>
                </a:lnTo>
                <a:lnTo>
                  <a:pt x="3737" y="1404"/>
                </a:lnTo>
                <a:lnTo>
                  <a:pt x="3760" y="1391"/>
                </a:lnTo>
                <a:lnTo>
                  <a:pt x="3784" y="1388"/>
                </a:lnTo>
                <a:close/>
                <a:moveTo>
                  <a:pt x="4149" y="903"/>
                </a:moveTo>
                <a:lnTo>
                  <a:pt x="4175" y="906"/>
                </a:lnTo>
                <a:lnTo>
                  <a:pt x="4198" y="918"/>
                </a:lnTo>
                <a:lnTo>
                  <a:pt x="4214" y="934"/>
                </a:lnTo>
                <a:lnTo>
                  <a:pt x="4226" y="957"/>
                </a:lnTo>
                <a:lnTo>
                  <a:pt x="4229" y="981"/>
                </a:lnTo>
                <a:lnTo>
                  <a:pt x="4229" y="2353"/>
                </a:lnTo>
                <a:lnTo>
                  <a:pt x="4226" y="2378"/>
                </a:lnTo>
                <a:lnTo>
                  <a:pt x="4214" y="2400"/>
                </a:lnTo>
                <a:lnTo>
                  <a:pt x="4198" y="2418"/>
                </a:lnTo>
                <a:lnTo>
                  <a:pt x="4175" y="2428"/>
                </a:lnTo>
                <a:lnTo>
                  <a:pt x="4149" y="2432"/>
                </a:lnTo>
                <a:lnTo>
                  <a:pt x="4125" y="2428"/>
                </a:lnTo>
                <a:lnTo>
                  <a:pt x="4102" y="2418"/>
                </a:lnTo>
                <a:lnTo>
                  <a:pt x="4086" y="2400"/>
                </a:lnTo>
                <a:lnTo>
                  <a:pt x="4074" y="2378"/>
                </a:lnTo>
                <a:lnTo>
                  <a:pt x="4070" y="2353"/>
                </a:lnTo>
                <a:lnTo>
                  <a:pt x="4070" y="981"/>
                </a:lnTo>
                <a:lnTo>
                  <a:pt x="4074" y="957"/>
                </a:lnTo>
                <a:lnTo>
                  <a:pt x="4086" y="934"/>
                </a:lnTo>
                <a:lnTo>
                  <a:pt x="4102" y="918"/>
                </a:lnTo>
                <a:lnTo>
                  <a:pt x="4125" y="906"/>
                </a:lnTo>
                <a:lnTo>
                  <a:pt x="4149" y="903"/>
                </a:lnTo>
                <a:close/>
                <a:moveTo>
                  <a:pt x="1892" y="555"/>
                </a:moveTo>
                <a:lnTo>
                  <a:pt x="1864" y="560"/>
                </a:lnTo>
                <a:lnTo>
                  <a:pt x="1838" y="573"/>
                </a:lnTo>
                <a:lnTo>
                  <a:pt x="1819" y="592"/>
                </a:lnTo>
                <a:lnTo>
                  <a:pt x="1805" y="618"/>
                </a:lnTo>
                <a:lnTo>
                  <a:pt x="1801" y="646"/>
                </a:lnTo>
                <a:lnTo>
                  <a:pt x="1801" y="1744"/>
                </a:lnTo>
                <a:lnTo>
                  <a:pt x="2636" y="1744"/>
                </a:lnTo>
                <a:lnTo>
                  <a:pt x="2660" y="1749"/>
                </a:lnTo>
                <a:lnTo>
                  <a:pt x="2683" y="1760"/>
                </a:lnTo>
                <a:lnTo>
                  <a:pt x="2700" y="1777"/>
                </a:lnTo>
                <a:lnTo>
                  <a:pt x="2711" y="1800"/>
                </a:lnTo>
                <a:lnTo>
                  <a:pt x="2714" y="1824"/>
                </a:lnTo>
                <a:lnTo>
                  <a:pt x="2714" y="2495"/>
                </a:lnTo>
                <a:lnTo>
                  <a:pt x="2711" y="2551"/>
                </a:lnTo>
                <a:lnTo>
                  <a:pt x="2697" y="2603"/>
                </a:lnTo>
                <a:lnTo>
                  <a:pt x="2674" y="2652"/>
                </a:lnTo>
                <a:lnTo>
                  <a:pt x="2644" y="2697"/>
                </a:lnTo>
                <a:lnTo>
                  <a:pt x="5098" y="2697"/>
                </a:lnTo>
                <a:lnTo>
                  <a:pt x="5128" y="2692"/>
                </a:lnTo>
                <a:lnTo>
                  <a:pt x="5153" y="2680"/>
                </a:lnTo>
                <a:lnTo>
                  <a:pt x="5172" y="2661"/>
                </a:lnTo>
                <a:lnTo>
                  <a:pt x="5186" y="2634"/>
                </a:lnTo>
                <a:lnTo>
                  <a:pt x="5191" y="2606"/>
                </a:lnTo>
                <a:lnTo>
                  <a:pt x="5191" y="646"/>
                </a:lnTo>
                <a:lnTo>
                  <a:pt x="5186" y="618"/>
                </a:lnTo>
                <a:lnTo>
                  <a:pt x="5172" y="592"/>
                </a:lnTo>
                <a:lnTo>
                  <a:pt x="5153" y="573"/>
                </a:lnTo>
                <a:lnTo>
                  <a:pt x="5128" y="560"/>
                </a:lnTo>
                <a:lnTo>
                  <a:pt x="5098" y="555"/>
                </a:lnTo>
                <a:lnTo>
                  <a:pt x="1892" y="555"/>
                </a:lnTo>
                <a:close/>
                <a:moveTo>
                  <a:pt x="1543" y="161"/>
                </a:moveTo>
                <a:lnTo>
                  <a:pt x="1505" y="166"/>
                </a:lnTo>
                <a:lnTo>
                  <a:pt x="1468" y="180"/>
                </a:lnTo>
                <a:lnTo>
                  <a:pt x="1438" y="204"/>
                </a:lnTo>
                <a:lnTo>
                  <a:pt x="1416" y="234"/>
                </a:lnTo>
                <a:lnTo>
                  <a:pt x="1400" y="269"/>
                </a:lnTo>
                <a:lnTo>
                  <a:pt x="1395" y="309"/>
                </a:lnTo>
                <a:lnTo>
                  <a:pt x="1395" y="1744"/>
                </a:lnTo>
                <a:lnTo>
                  <a:pt x="1641" y="1744"/>
                </a:lnTo>
                <a:lnTo>
                  <a:pt x="1641" y="646"/>
                </a:lnTo>
                <a:lnTo>
                  <a:pt x="1646" y="595"/>
                </a:lnTo>
                <a:lnTo>
                  <a:pt x="1662" y="548"/>
                </a:lnTo>
                <a:lnTo>
                  <a:pt x="1684" y="506"/>
                </a:lnTo>
                <a:lnTo>
                  <a:pt x="1714" y="470"/>
                </a:lnTo>
                <a:lnTo>
                  <a:pt x="1752" y="438"/>
                </a:lnTo>
                <a:lnTo>
                  <a:pt x="1794" y="415"/>
                </a:lnTo>
                <a:lnTo>
                  <a:pt x="1841" y="400"/>
                </a:lnTo>
                <a:lnTo>
                  <a:pt x="1892" y="396"/>
                </a:lnTo>
                <a:lnTo>
                  <a:pt x="5098" y="396"/>
                </a:lnTo>
                <a:lnTo>
                  <a:pt x="5149" y="400"/>
                </a:lnTo>
                <a:lnTo>
                  <a:pt x="5196" y="415"/>
                </a:lnTo>
                <a:lnTo>
                  <a:pt x="5240" y="438"/>
                </a:lnTo>
                <a:lnTo>
                  <a:pt x="5277" y="470"/>
                </a:lnTo>
                <a:lnTo>
                  <a:pt x="5306" y="506"/>
                </a:lnTo>
                <a:lnTo>
                  <a:pt x="5331" y="548"/>
                </a:lnTo>
                <a:lnTo>
                  <a:pt x="5345" y="595"/>
                </a:lnTo>
                <a:lnTo>
                  <a:pt x="5350" y="646"/>
                </a:lnTo>
                <a:lnTo>
                  <a:pt x="5350" y="2606"/>
                </a:lnTo>
                <a:lnTo>
                  <a:pt x="5345" y="2657"/>
                </a:lnTo>
                <a:lnTo>
                  <a:pt x="5331" y="2704"/>
                </a:lnTo>
                <a:lnTo>
                  <a:pt x="5306" y="2746"/>
                </a:lnTo>
                <a:lnTo>
                  <a:pt x="5277" y="2783"/>
                </a:lnTo>
                <a:lnTo>
                  <a:pt x="5240" y="2814"/>
                </a:lnTo>
                <a:lnTo>
                  <a:pt x="5196" y="2837"/>
                </a:lnTo>
                <a:lnTo>
                  <a:pt x="5149" y="2851"/>
                </a:lnTo>
                <a:lnTo>
                  <a:pt x="5098" y="2856"/>
                </a:lnTo>
                <a:lnTo>
                  <a:pt x="2587" y="2856"/>
                </a:lnTo>
                <a:lnTo>
                  <a:pt x="2604" y="2940"/>
                </a:lnTo>
                <a:lnTo>
                  <a:pt x="2615" y="3027"/>
                </a:lnTo>
                <a:lnTo>
                  <a:pt x="2618" y="3114"/>
                </a:lnTo>
                <a:lnTo>
                  <a:pt x="2615" y="3195"/>
                </a:lnTo>
                <a:lnTo>
                  <a:pt x="2608" y="3273"/>
                </a:lnTo>
                <a:lnTo>
                  <a:pt x="2594" y="3350"/>
                </a:lnTo>
                <a:lnTo>
                  <a:pt x="5451" y="3350"/>
                </a:lnTo>
                <a:lnTo>
                  <a:pt x="5491" y="3345"/>
                </a:lnTo>
                <a:lnTo>
                  <a:pt x="5526" y="3329"/>
                </a:lnTo>
                <a:lnTo>
                  <a:pt x="5556" y="3307"/>
                </a:lnTo>
                <a:lnTo>
                  <a:pt x="5580" y="3277"/>
                </a:lnTo>
                <a:lnTo>
                  <a:pt x="5594" y="3240"/>
                </a:lnTo>
                <a:lnTo>
                  <a:pt x="5599" y="3202"/>
                </a:lnTo>
                <a:lnTo>
                  <a:pt x="5599" y="309"/>
                </a:lnTo>
                <a:lnTo>
                  <a:pt x="5594" y="269"/>
                </a:lnTo>
                <a:lnTo>
                  <a:pt x="5580" y="234"/>
                </a:lnTo>
                <a:lnTo>
                  <a:pt x="5556" y="204"/>
                </a:lnTo>
                <a:lnTo>
                  <a:pt x="5526" y="180"/>
                </a:lnTo>
                <a:lnTo>
                  <a:pt x="5491" y="166"/>
                </a:lnTo>
                <a:lnTo>
                  <a:pt x="5451" y="161"/>
                </a:lnTo>
                <a:lnTo>
                  <a:pt x="1543" y="161"/>
                </a:lnTo>
                <a:close/>
                <a:moveTo>
                  <a:pt x="1543" y="0"/>
                </a:moveTo>
                <a:lnTo>
                  <a:pt x="5451" y="0"/>
                </a:lnTo>
                <a:lnTo>
                  <a:pt x="5507" y="5"/>
                </a:lnTo>
                <a:lnTo>
                  <a:pt x="5559" y="19"/>
                </a:lnTo>
                <a:lnTo>
                  <a:pt x="5606" y="42"/>
                </a:lnTo>
                <a:lnTo>
                  <a:pt x="5650" y="73"/>
                </a:lnTo>
                <a:lnTo>
                  <a:pt x="5687" y="110"/>
                </a:lnTo>
                <a:lnTo>
                  <a:pt x="5718" y="154"/>
                </a:lnTo>
                <a:lnTo>
                  <a:pt x="5741" y="201"/>
                </a:lnTo>
                <a:lnTo>
                  <a:pt x="5755" y="253"/>
                </a:lnTo>
                <a:lnTo>
                  <a:pt x="5760" y="309"/>
                </a:lnTo>
                <a:lnTo>
                  <a:pt x="5760" y="3202"/>
                </a:lnTo>
                <a:lnTo>
                  <a:pt x="5755" y="3256"/>
                </a:lnTo>
                <a:lnTo>
                  <a:pt x="5741" y="3308"/>
                </a:lnTo>
                <a:lnTo>
                  <a:pt x="5718" y="3357"/>
                </a:lnTo>
                <a:lnTo>
                  <a:pt x="5687" y="3401"/>
                </a:lnTo>
                <a:lnTo>
                  <a:pt x="5650" y="3437"/>
                </a:lnTo>
                <a:lnTo>
                  <a:pt x="5606" y="3467"/>
                </a:lnTo>
                <a:lnTo>
                  <a:pt x="5559" y="3490"/>
                </a:lnTo>
                <a:lnTo>
                  <a:pt x="5507" y="3506"/>
                </a:lnTo>
                <a:lnTo>
                  <a:pt x="5451" y="3511"/>
                </a:lnTo>
                <a:lnTo>
                  <a:pt x="2547" y="3511"/>
                </a:lnTo>
                <a:lnTo>
                  <a:pt x="2520" y="3574"/>
                </a:lnTo>
                <a:lnTo>
                  <a:pt x="2491" y="3636"/>
                </a:lnTo>
                <a:lnTo>
                  <a:pt x="4625" y="3636"/>
                </a:lnTo>
                <a:lnTo>
                  <a:pt x="4650" y="3640"/>
                </a:lnTo>
                <a:lnTo>
                  <a:pt x="4673" y="3652"/>
                </a:lnTo>
                <a:lnTo>
                  <a:pt x="4690" y="3670"/>
                </a:lnTo>
                <a:lnTo>
                  <a:pt x="4701" y="3691"/>
                </a:lnTo>
                <a:lnTo>
                  <a:pt x="4704" y="3717"/>
                </a:lnTo>
                <a:lnTo>
                  <a:pt x="4701" y="3741"/>
                </a:lnTo>
                <a:lnTo>
                  <a:pt x="4690" y="3764"/>
                </a:lnTo>
                <a:lnTo>
                  <a:pt x="4673" y="3781"/>
                </a:lnTo>
                <a:lnTo>
                  <a:pt x="4650" y="3792"/>
                </a:lnTo>
                <a:lnTo>
                  <a:pt x="4625" y="3797"/>
                </a:lnTo>
                <a:lnTo>
                  <a:pt x="2390" y="3797"/>
                </a:lnTo>
                <a:lnTo>
                  <a:pt x="2325" y="3877"/>
                </a:lnTo>
                <a:lnTo>
                  <a:pt x="2252" y="3951"/>
                </a:lnTo>
                <a:lnTo>
                  <a:pt x="2171" y="4019"/>
                </a:lnTo>
                <a:lnTo>
                  <a:pt x="2086" y="4080"/>
                </a:lnTo>
                <a:lnTo>
                  <a:pt x="1995" y="4132"/>
                </a:lnTo>
                <a:lnTo>
                  <a:pt x="1899" y="4176"/>
                </a:lnTo>
                <a:lnTo>
                  <a:pt x="1798" y="4211"/>
                </a:lnTo>
                <a:lnTo>
                  <a:pt x="1695" y="4237"/>
                </a:lnTo>
                <a:lnTo>
                  <a:pt x="1587" y="4253"/>
                </a:lnTo>
                <a:lnTo>
                  <a:pt x="1475" y="4258"/>
                </a:lnTo>
                <a:lnTo>
                  <a:pt x="1368" y="4253"/>
                </a:lnTo>
                <a:lnTo>
                  <a:pt x="1265" y="4239"/>
                </a:lnTo>
                <a:lnTo>
                  <a:pt x="1166" y="4214"/>
                </a:lnTo>
                <a:lnTo>
                  <a:pt x="1068" y="4183"/>
                </a:lnTo>
                <a:lnTo>
                  <a:pt x="976" y="4143"/>
                </a:lnTo>
                <a:lnTo>
                  <a:pt x="888" y="4094"/>
                </a:lnTo>
                <a:lnTo>
                  <a:pt x="805" y="4038"/>
                </a:lnTo>
                <a:lnTo>
                  <a:pt x="726" y="3977"/>
                </a:lnTo>
                <a:lnTo>
                  <a:pt x="655" y="3907"/>
                </a:lnTo>
                <a:lnTo>
                  <a:pt x="588" y="3834"/>
                </a:lnTo>
                <a:lnTo>
                  <a:pt x="529" y="3753"/>
                </a:lnTo>
                <a:lnTo>
                  <a:pt x="477" y="3668"/>
                </a:lnTo>
                <a:lnTo>
                  <a:pt x="433" y="3577"/>
                </a:lnTo>
                <a:lnTo>
                  <a:pt x="394" y="3483"/>
                </a:lnTo>
                <a:lnTo>
                  <a:pt x="367" y="3385"/>
                </a:lnTo>
                <a:lnTo>
                  <a:pt x="333" y="3385"/>
                </a:lnTo>
                <a:lnTo>
                  <a:pt x="274" y="3380"/>
                </a:lnTo>
                <a:lnTo>
                  <a:pt x="218" y="3364"/>
                </a:lnTo>
                <a:lnTo>
                  <a:pt x="166" y="3338"/>
                </a:lnTo>
                <a:lnTo>
                  <a:pt x="119" y="3307"/>
                </a:lnTo>
                <a:lnTo>
                  <a:pt x="79" y="3265"/>
                </a:lnTo>
                <a:lnTo>
                  <a:pt x="45" y="3219"/>
                </a:lnTo>
                <a:lnTo>
                  <a:pt x="21" y="3167"/>
                </a:lnTo>
                <a:lnTo>
                  <a:pt x="5" y="3111"/>
                </a:lnTo>
                <a:lnTo>
                  <a:pt x="0" y="3050"/>
                </a:lnTo>
                <a:lnTo>
                  <a:pt x="0" y="2343"/>
                </a:lnTo>
                <a:lnTo>
                  <a:pt x="5" y="2285"/>
                </a:lnTo>
                <a:lnTo>
                  <a:pt x="19" y="2231"/>
                </a:lnTo>
                <a:lnTo>
                  <a:pt x="42" y="2182"/>
                </a:lnTo>
                <a:lnTo>
                  <a:pt x="72" y="2137"/>
                </a:lnTo>
                <a:lnTo>
                  <a:pt x="108" y="2097"/>
                </a:lnTo>
                <a:lnTo>
                  <a:pt x="150" y="2064"/>
                </a:lnTo>
                <a:lnTo>
                  <a:pt x="197" y="2037"/>
                </a:lnTo>
                <a:lnTo>
                  <a:pt x="250" y="2020"/>
                </a:lnTo>
                <a:lnTo>
                  <a:pt x="304" y="2009"/>
                </a:lnTo>
                <a:lnTo>
                  <a:pt x="321" y="1955"/>
                </a:lnTo>
                <a:lnTo>
                  <a:pt x="347" y="1905"/>
                </a:lnTo>
                <a:lnTo>
                  <a:pt x="381" y="1859"/>
                </a:lnTo>
                <a:lnTo>
                  <a:pt x="421" y="1821"/>
                </a:lnTo>
                <a:lnTo>
                  <a:pt x="466" y="1788"/>
                </a:lnTo>
                <a:lnTo>
                  <a:pt x="517" y="1765"/>
                </a:lnTo>
                <a:lnTo>
                  <a:pt x="573" y="1749"/>
                </a:lnTo>
                <a:lnTo>
                  <a:pt x="632" y="1744"/>
                </a:lnTo>
                <a:lnTo>
                  <a:pt x="1236" y="1744"/>
                </a:lnTo>
                <a:lnTo>
                  <a:pt x="1236" y="309"/>
                </a:lnTo>
                <a:lnTo>
                  <a:pt x="1239" y="253"/>
                </a:lnTo>
                <a:lnTo>
                  <a:pt x="1255" y="201"/>
                </a:lnTo>
                <a:lnTo>
                  <a:pt x="1278" y="154"/>
                </a:lnTo>
                <a:lnTo>
                  <a:pt x="1307" y="110"/>
                </a:lnTo>
                <a:lnTo>
                  <a:pt x="1344" y="73"/>
                </a:lnTo>
                <a:lnTo>
                  <a:pt x="1388" y="42"/>
                </a:lnTo>
                <a:lnTo>
                  <a:pt x="1437" y="19"/>
                </a:lnTo>
                <a:lnTo>
                  <a:pt x="1489" y="5"/>
                </a:lnTo>
                <a:lnTo>
                  <a:pt x="1543" y="0"/>
                </a:lnTo>
                <a:close/>
              </a:path>
            </a:pathLst>
          </a:custGeom>
          <a:solidFill>
            <a:schemeClr val="bg1"/>
          </a:solidFill>
          <a:ln w="0">
            <a:noFill/>
            <a:prstDash val="solid"/>
            <a:round/>
            <a:headEnd/>
            <a:tailEnd/>
          </a:ln>
        </p:spPr>
        <p:txBody>
          <a:bodyPr vert="horz" wrap="square" lIns="68580" tIns="34290" rIns="68580" bIns="34290" numCol="1" anchor="t" anchorCtr="0" compatLnSpc="1">
            <a:prstTxWarp prst="textNoShape">
              <a:avLst/>
            </a:prstTxWarp>
          </a:bodyPr>
          <a:lstStyle/>
          <a:p>
            <a:endParaRPr lang="en-US" sz="1350" dirty="0"/>
          </a:p>
        </p:txBody>
      </p:sp>
    </p:spTree>
    <p:custDataLst>
      <p:tags r:id="rId1"/>
    </p:custDataLst>
    <p:extLst>
      <p:ext uri="{BB962C8B-B14F-4D97-AF65-F5344CB8AC3E}">
        <p14:creationId xmlns:p14="http://schemas.microsoft.com/office/powerpoint/2010/main" val="341228009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26"/>
          <p:cNvSpPr>
            <a:spLocks noChangeAspect="1" noEditPoints="1"/>
          </p:cNvSpPr>
          <p:nvPr/>
        </p:nvSpPr>
        <p:spPr bwMode="auto">
          <a:xfrm>
            <a:off x="3942699" y="2530825"/>
            <a:ext cx="1417637" cy="1368425"/>
          </a:xfrm>
          <a:custGeom>
            <a:avLst/>
            <a:gdLst>
              <a:gd name="T0" fmla="*/ 1376 w 3570"/>
              <a:gd name="T1" fmla="*/ 2524 h 3449"/>
              <a:gd name="T2" fmla="*/ 1249 w 3570"/>
              <a:gd name="T3" fmla="*/ 2558 h 3449"/>
              <a:gd name="T4" fmla="*/ 1282 w 3570"/>
              <a:gd name="T5" fmla="*/ 2431 h 3449"/>
              <a:gd name="T6" fmla="*/ 925 w 3570"/>
              <a:gd name="T7" fmla="*/ 2505 h 3449"/>
              <a:gd name="T8" fmla="*/ 811 w 3570"/>
              <a:gd name="T9" fmla="*/ 2570 h 3449"/>
              <a:gd name="T10" fmla="*/ 811 w 3570"/>
              <a:gd name="T11" fmla="*/ 2439 h 3449"/>
              <a:gd name="T12" fmla="*/ 1865 w 3570"/>
              <a:gd name="T13" fmla="*/ 2578 h 3449"/>
              <a:gd name="T14" fmla="*/ 1865 w 3570"/>
              <a:gd name="T15" fmla="*/ 2370 h 3449"/>
              <a:gd name="T16" fmla="*/ 340 w 3570"/>
              <a:gd name="T17" fmla="*/ 2348 h 3449"/>
              <a:gd name="T18" fmla="*/ 295 w 3570"/>
              <a:gd name="T19" fmla="*/ 2553 h 3449"/>
              <a:gd name="T20" fmla="*/ 413 w 3570"/>
              <a:gd name="T21" fmla="*/ 2332 h 3449"/>
              <a:gd name="T22" fmla="*/ 1197 w 3570"/>
              <a:gd name="T23" fmla="*/ 2009 h 3449"/>
              <a:gd name="T24" fmla="*/ 745 w 3570"/>
              <a:gd name="T25" fmla="*/ 2170 h 3449"/>
              <a:gd name="T26" fmla="*/ 506 w 3570"/>
              <a:gd name="T27" fmla="*/ 2899 h 3449"/>
              <a:gd name="T28" fmla="*/ 730 w 3570"/>
              <a:gd name="T29" fmla="*/ 3247 h 3449"/>
              <a:gd name="T30" fmla="*/ 1156 w 3570"/>
              <a:gd name="T31" fmla="*/ 3357 h 3449"/>
              <a:gd name="T32" fmla="*/ 1546 w 3570"/>
              <a:gd name="T33" fmla="*/ 3144 h 3449"/>
              <a:gd name="T34" fmla="*/ 1070 w 3570"/>
              <a:gd name="T35" fmla="*/ 1472 h 3449"/>
              <a:gd name="T36" fmla="*/ 627 w 3570"/>
              <a:gd name="T37" fmla="*/ 1640 h 3449"/>
              <a:gd name="T38" fmla="*/ 409 w 3570"/>
              <a:gd name="T39" fmla="*/ 2061 h 3449"/>
              <a:gd name="T40" fmla="*/ 463 w 3570"/>
              <a:gd name="T41" fmla="*/ 2106 h 3449"/>
              <a:gd name="T42" fmla="*/ 597 w 3570"/>
              <a:gd name="T43" fmla="*/ 1849 h 3449"/>
              <a:gd name="T44" fmla="*/ 1008 w 3570"/>
              <a:gd name="T45" fmla="*/ 1654 h 3449"/>
              <a:gd name="T46" fmla="*/ 1436 w 3570"/>
              <a:gd name="T47" fmla="*/ 1741 h 3449"/>
              <a:gd name="T48" fmla="*/ 1675 w 3570"/>
              <a:gd name="T49" fmla="*/ 2074 h 3449"/>
              <a:gd name="T50" fmla="*/ 1752 w 3570"/>
              <a:gd name="T51" fmla="*/ 2081 h 3449"/>
              <a:gd name="T52" fmla="*/ 1618 w 3570"/>
              <a:gd name="T53" fmla="*/ 1726 h 3449"/>
              <a:gd name="T54" fmla="*/ 1217 w 3570"/>
              <a:gd name="T55" fmla="*/ 1483 h 3449"/>
              <a:gd name="T56" fmla="*/ 1376 w 3570"/>
              <a:gd name="T57" fmla="*/ 1241 h 3449"/>
              <a:gd name="T58" fmla="*/ 1883 w 3570"/>
              <a:gd name="T59" fmla="*/ 1568 h 3449"/>
              <a:gd name="T60" fmla="*/ 2135 w 3570"/>
              <a:gd name="T61" fmla="*/ 2114 h 3449"/>
              <a:gd name="T62" fmla="*/ 2111 w 3570"/>
              <a:gd name="T63" fmla="*/ 3353 h 3449"/>
              <a:gd name="T64" fmla="*/ 1641 w 3570"/>
              <a:gd name="T65" fmla="*/ 3163 h 3449"/>
              <a:gd name="T66" fmla="*/ 1228 w 3570"/>
              <a:gd name="T67" fmla="*/ 3436 h 3449"/>
              <a:gd name="T68" fmla="*/ 757 w 3570"/>
              <a:gd name="T69" fmla="*/ 3369 h 3449"/>
              <a:gd name="T70" fmla="*/ 436 w 3570"/>
              <a:gd name="T71" fmla="*/ 2984 h 3449"/>
              <a:gd name="T72" fmla="*/ 2 w 3570"/>
              <a:gd name="T73" fmla="*/ 3318 h 3449"/>
              <a:gd name="T74" fmla="*/ 110 w 3570"/>
              <a:gd name="T75" fmla="*/ 1801 h 3449"/>
              <a:gd name="T76" fmla="*/ 532 w 3570"/>
              <a:gd name="T77" fmla="*/ 1346 h 3449"/>
              <a:gd name="T78" fmla="*/ 3269 w 3570"/>
              <a:gd name="T79" fmla="*/ 359 h 3449"/>
              <a:gd name="T80" fmla="*/ 3321 w 3570"/>
              <a:gd name="T81" fmla="*/ 449 h 3449"/>
              <a:gd name="T82" fmla="*/ 2477 w 3570"/>
              <a:gd name="T83" fmla="*/ 1217 h 3449"/>
              <a:gd name="T84" fmla="*/ 2228 w 3570"/>
              <a:gd name="T85" fmla="*/ 805 h 3449"/>
              <a:gd name="T86" fmla="*/ 3226 w 3570"/>
              <a:gd name="T87" fmla="*/ 377 h 3449"/>
              <a:gd name="T88" fmla="*/ 1901 w 3570"/>
              <a:gd name="T89" fmla="*/ 160 h 3449"/>
              <a:gd name="T90" fmla="*/ 1883 w 3570"/>
              <a:gd name="T91" fmla="*/ 1235 h 3449"/>
              <a:gd name="T92" fmla="*/ 2271 w 3570"/>
              <a:gd name="T93" fmla="*/ 1304 h 3449"/>
              <a:gd name="T94" fmla="*/ 2708 w 3570"/>
              <a:gd name="T95" fmla="*/ 1299 h 3449"/>
              <a:gd name="T96" fmla="*/ 3439 w 3570"/>
              <a:gd name="T97" fmla="*/ 1211 h 3449"/>
              <a:gd name="T98" fmla="*/ 3389 w 3570"/>
              <a:gd name="T99" fmla="*/ 144 h 3449"/>
              <a:gd name="T100" fmla="*/ 3392 w 3570"/>
              <a:gd name="T101" fmla="*/ 13 h 3449"/>
              <a:gd name="T102" fmla="*/ 3570 w 3570"/>
              <a:gd name="T103" fmla="*/ 259 h 3449"/>
              <a:gd name="T104" fmla="*/ 3430 w 3570"/>
              <a:gd name="T105" fmla="*/ 1388 h 3449"/>
              <a:gd name="T106" fmla="*/ 2241 w 3570"/>
              <a:gd name="T107" fmla="*/ 1900 h 3449"/>
              <a:gd name="T108" fmla="*/ 1999 w 3570"/>
              <a:gd name="T109" fmla="*/ 1416 h 3449"/>
              <a:gd name="T110" fmla="*/ 1753 w 3570"/>
              <a:gd name="T111" fmla="*/ 1239 h 3449"/>
              <a:gd name="T112" fmla="*/ 1816 w 3570"/>
              <a:gd name="T113" fmla="*/ 76 h 34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570" h="3449">
                <a:moveTo>
                  <a:pt x="1302" y="2429"/>
                </a:moveTo>
                <a:lnTo>
                  <a:pt x="1322" y="2431"/>
                </a:lnTo>
                <a:lnTo>
                  <a:pt x="1341" y="2439"/>
                </a:lnTo>
                <a:lnTo>
                  <a:pt x="1356" y="2451"/>
                </a:lnTo>
                <a:lnTo>
                  <a:pt x="1368" y="2466"/>
                </a:lnTo>
                <a:lnTo>
                  <a:pt x="1376" y="2484"/>
                </a:lnTo>
                <a:lnTo>
                  <a:pt x="1378" y="2505"/>
                </a:lnTo>
                <a:lnTo>
                  <a:pt x="1376" y="2524"/>
                </a:lnTo>
                <a:lnTo>
                  <a:pt x="1368" y="2543"/>
                </a:lnTo>
                <a:lnTo>
                  <a:pt x="1356" y="2558"/>
                </a:lnTo>
                <a:lnTo>
                  <a:pt x="1341" y="2570"/>
                </a:lnTo>
                <a:lnTo>
                  <a:pt x="1322" y="2579"/>
                </a:lnTo>
                <a:lnTo>
                  <a:pt x="1302" y="2581"/>
                </a:lnTo>
                <a:lnTo>
                  <a:pt x="1282" y="2579"/>
                </a:lnTo>
                <a:lnTo>
                  <a:pt x="1264" y="2570"/>
                </a:lnTo>
                <a:lnTo>
                  <a:pt x="1249" y="2558"/>
                </a:lnTo>
                <a:lnTo>
                  <a:pt x="1237" y="2543"/>
                </a:lnTo>
                <a:lnTo>
                  <a:pt x="1229" y="2524"/>
                </a:lnTo>
                <a:lnTo>
                  <a:pt x="1226" y="2505"/>
                </a:lnTo>
                <a:lnTo>
                  <a:pt x="1229" y="2484"/>
                </a:lnTo>
                <a:lnTo>
                  <a:pt x="1237" y="2466"/>
                </a:lnTo>
                <a:lnTo>
                  <a:pt x="1249" y="2451"/>
                </a:lnTo>
                <a:lnTo>
                  <a:pt x="1264" y="2439"/>
                </a:lnTo>
                <a:lnTo>
                  <a:pt x="1282" y="2431"/>
                </a:lnTo>
                <a:lnTo>
                  <a:pt x="1302" y="2429"/>
                </a:lnTo>
                <a:close/>
                <a:moveTo>
                  <a:pt x="849" y="2429"/>
                </a:moveTo>
                <a:lnTo>
                  <a:pt x="870" y="2431"/>
                </a:lnTo>
                <a:lnTo>
                  <a:pt x="888" y="2439"/>
                </a:lnTo>
                <a:lnTo>
                  <a:pt x="904" y="2451"/>
                </a:lnTo>
                <a:lnTo>
                  <a:pt x="916" y="2466"/>
                </a:lnTo>
                <a:lnTo>
                  <a:pt x="923" y="2484"/>
                </a:lnTo>
                <a:lnTo>
                  <a:pt x="925" y="2505"/>
                </a:lnTo>
                <a:lnTo>
                  <a:pt x="923" y="2524"/>
                </a:lnTo>
                <a:lnTo>
                  <a:pt x="916" y="2543"/>
                </a:lnTo>
                <a:lnTo>
                  <a:pt x="904" y="2558"/>
                </a:lnTo>
                <a:lnTo>
                  <a:pt x="888" y="2570"/>
                </a:lnTo>
                <a:lnTo>
                  <a:pt x="870" y="2579"/>
                </a:lnTo>
                <a:lnTo>
                  <a:pt x="849" y="2581"/>
                </a:lnTo>
                <a:lnTo>
                  <a:pt x="830" y="2579"/>
                </a:lnTo>
                <a:lnTo>
                  <a:pt x="811" y="2570"/>
                </a:lnTo>
                <a:lnTo>
                  <a:pt x="796" y="2558"/>
                </a:lnTo>
                <a:lnTo>
                  <a:pt x="784" y="2543"/>
                </a:lnTo>
                <a:lnTo>
                  <a:pt x="776" y="2524"/>
                </a:lnTo>
                <a:lnTo>
                  <a:pt x="773" y="2505"/>
                </a:lnTo>
                <a:lnTo>
                  <a:pt x="776" y="2484"/>
                </a:lnTo>
                <a:lnTo>
                  <a:pt x="784" y="2466"/>
                </a:lnTo>
                <a:lnTo>
                  <a:pt x="796" y="2451"/>
                </a:lnTo>
                <a:lnTo>
                  <a:pt x="811" y="2439"/>
                </a:lnTo>
                <a:lnTo>
                  <a:pt x="830" y="2431"/>
                </a:lnTo>
                <a:lnTo>
                  <a:pt x="849" y="2429"/>
                </a:lnTo>
                <a:close/>
                <a:moveTo>
                  <a:pt x="1763" y="2323"/>
                </a:moveTo>
                <a:lnTo>
                  <a:pt x="1763" y="2624"/>
                </a:lnTo>
                <a:lnTo>
                  <a:pt x="1792" y="2620"/>
                </a:lnTo>
                <a:lnTo>
                  <a:pt x="1819" y="2610"/>
                </a:lnTo>
                <a:lnTo>
                  <a:pt x="1843" y="2596"/>
                </a:lnTo>
                <a:lnTo>
                  <a:pt x="1865" y="2578"/>
                </a:lnTo>
                <a:lnTo>
                  <a:pt x="1882" y="2556"/>
                </a:lnTo>
                <a:lnTo>
                  <a:pt x="1895" y="2531"/>
                </a:lnTo>
                <a:lnTo>
                  <a:pt x="1904" y="2504"/>
                </a:lnTo>
                <a:lnTo>
                  <a:pt x="1906" y="2473"/>
                </a:lnTo>
                <a:lnTo>
                  <a:pt x="1904" y="2444"/>
                </a:lnTo>
                <a:lnTo>
                  <a:pt x="1895" y="2417"/>
                </a:lnTo>
                <a:lnTo>
                  <a:pt x="1882" y="2392"/>
                </a:lnTo>
                <a:lnTo>
                  <a:pt x="1865" y="2370"/>
                </a:lnTo>
                <a:lnTo>
                  <a:pt x="1843" y="2352"/>
                </a:lnTo>
                <a:lnTo>
                  <a:pt x="1819" y="2338"/>
                </a:lnTo>
                <a:lnTo>
                  <a:pt x="1792" y="2328"/>
                </a:lnTo>
                <a:lnTo>
                  <a:pt x="1763" y="2323"/>
                </a:lnTo>
                <a:close/>
                <a:moveTo>
                  <a:pt x="424" y="2322"/>
                </a:moveTo>
                <a:lnTo>
                  <a:pt x="394" y="2326"/>
                </a:lnTo>
                <a:lnTo>
                  <a:pt x="366" y="2334"/>
                </a:lnTo>
                <a:lnTo>
                  <a:pt x="340" y="2348"/>
                </a:lnTo>
                <a:lnTo>
                  <a:pt x="317" y="2367"/>
                </a:lnTo>
                <a:lnTo>
                  <a:pt x="298" y="2389"/>
                </a:lnTo>
                <a:lnTo>
                  <a:pt x="285" y="2415"/>
                </a:lnTo>
                <a:lnTo>
                  <a:pt x="276" y="2443"/>
                </a:lnTo>
                <a:lnTo>
                  <a:pt x="273" y="2473"/>
                </a:lnTo>
                <a:lnTo>
                  <a:pt x="276" y="2502"/>
                </a:lnTo>
                <a:lnTo>
                  <a:pt x="283" y="2528"/>
                </a:lnTo>
                <a:lnTo>
                  <a:pt x="295" y="2553"/>
                </a:lnTo>
                <a:lnTo>
                  <a:pt x="311" y="2573"/>
                </a:lnTo>
                <a:lnTo>
                  <a:pt x="330" y="2592"/>
                </a:lnTo>
                <a:lnTo>
                  <a:pt x="353" y="2607"/>
                </a:lnTo>
                <a:lnTo>
                  <a:pt x="378" y="2617"/>
                </a:lnTo>
                <a:lnTo>
                  <a:pt x="404" y="2623"/>
                </a:lnTo>
                <a:lnTo>
                  <a:pt x="404" y="2359"/>
                </a:lnTo>
                <a:lnTo>
                  <a:pt x="407" y="2345"/>
                </a:lnTo>
                <a:lnTo>
                  <a:pt x="413" y="2332"/>
                </a:lnTo>
                <a:lnTo>
                  <a:pt x="424" y="2323"/>
                </a:lnTo>
                <a:lnTo>
                  <a:pt x="424" y="2322"/>
                </a:lnTo>
                <a:close/>
                <a:moveTo>
                  <a:pt x="1352" y="1912"/>
                </a:moveTo>
                <a:lnTo>
                  <a:pt x="1331" y="1927"/>
                </a:lnTo>
                <a:lnTo>
                  <a:pt x="1305" y="1944"/>
                </a:lnTo>
                <a:lnTo>
                  <a:pt x="1274" y="1964"/>
                </a:lnTo>
                <a:lnTo>
                  <a:pt x="1238" y="1986"/>
                </a:lnTo>
                <a:lnTo>
                  <a:pt x="1197" y="2009"/>
                </a:lnTo>
                <a:lnTo>
                  <a:pt x="1150" y="2033"/>
                </a:lnTo>
                <a:lnTo>
                  <a:pt x="1099" y="2057"/>
                </a:lnTo>
                <a:lnTo>
                  <a:pt x="1041" y="2082"/>
                </a:lnTo>
                <a:lnTo>
                  <a:pt x="980" y="2106"/>
                </a:lnTo>
                <a:lnTo>
                  <a:pt x="917" y="2128"/>
                </a:lnTo>
                <a:lnTo>
                  <a:pt x="856" y="2146"/>
                </a:lnTo>
                <a:lnTo>
                  <a:pt x="800" y="2159"/>
                </a:lnTo>
                <a:lnTo>
                  <a:pt x="745" y="2170"/>
                </a:lnTo>
                <a:lnTo>
                  <a:pt x="695" y="2177"/>
                </a:lnTo>
                <a:lnTo>
                  <a:pt x="649" y="2182"/>
                </a:lnTo>
                <a:lnTo>
                  <a:pt x="606" y="2184"/>
                </a:lnTo>
                <a:lnTo>
                  <a:pt x="568" y="2185"/>
                </a:lnTo>
                <a:lnTo>
                  <a:pt x="536" y="2185"/>
                </a:lnTo>
                <a:lnTo>
                  <a:pt x="509" y="2184"/>
                </a:lnTo>
                <a:lnTo>
                  <a:pt x="506" y="2897"/>
                </a:lnTo>
                <a:lnTo>
                  <a:pt x="506" y="2899"/>
                </a:lnTo>
                <a:lnTo>
                  <a:pt x="506" y="2900"/>
                </a:lnTo>
                <a:lnTo>
                  <a:pt x="522" y="2960"/>
                </a:lnTo>
                <a:lnTo>
                  <a:pt x="544" y="3017"/>
                </a:lnTo>
                <a:lnTo>
                  <a:pt x="571" y="3070"/>
                </a:lnTo>
                <a:lnTo>
                  <a:pt x="604" y="3120"/>
                </a:lnTo>
                <a:lnTo>
                  <a:pt x="641" y="3167"/>
                </a:lnTo>
                <a:lnTo>
                  <a:pt x="683" y="3209"/>
                </a:lnTo>
                <a:lnTo>
                  <a:pt x="730" y="3247"/>
                </a:lnTo>
                <a:lnTo>
                  <a:pt x="780" y="3280"/>
                </a:lnTo>
                <a:lnTo>
                  <a:pt x="833" y="3308"/>
                </a:lnTo>
                <a:lnTo>
                  <a:pt x="890" y="3331"/>
                </a:lnTo>
                <a:lnTo>
                  <a:pt x="948" y="3347"/>
                </a:lnTo>
                <a:lnTo>
                  <a:pt x="1010" y="3357"/>
                </a:lnTo>
                <a:lnTo>
                  <a:pt x="1074" y="3360"/>
                </a:lnTo>
                <a:lnTo>
                  <a:pt x="1097" y="3360"/>
                </a:lnTo>
                <a:lnTo>
                  <a:pt x="1156" y="3357"/>
                </a:lnTo>
                <a:lnTo>
                  <a:pt x="1215" y="3348"/>
                </a:lnTo>
                <a:lnTo>
                  <a:pt x="1270" y="3334"/>
                </a:lnTo>
                <a:lnTo>
                  <a:pt x="1325" y="3313"/>
                </a:lnTo>
                <a:lnTo>
                  <a:pt x="1376" y="3288"/>
                </a:lnTo>
                <a:lnTo>
                  <a:pt x="1423" y="3258"/>
                </a:lnTo>
                <a:lnTo>
                  <a:pt x="1468" y="3224"/>
                </a:lnTo>
                <a:lnTo>
                  <a:pt x="1509" y="3186"/>
                </a:lnTo>
                <a:lnTo>
                  <a:pt x="1546" y="3144"/>
                </a:lnTo>
                <a:lnTo>
                  <a:pt x="1580" y="3098"/>
                </a:lnTo>
                <a:lnTo>
                  <a:pt x="1608" y="3049"/>
                </a:lnTo>
                <a:lnTo>
                  <a:pt x="1632" y="2997"/>
                </a:lnTo>
                <a:lnTo>
                  <a:pt x="1651" y="2943"/>
                </a:lnTo>
                <a:lnTo>
                  <a:pt x="1664" y="2886"/>
                </a:lnTo>
                <a:lnTo>
                  <a:pt x="1675" y="2255"/>
                </a:lnTo>
                <a:lnTo>
                  <a:pt x="1352" y="1912"/>
                </a:lnTo>
                <a:close/>
                <a:moveTo>
                  <a:pt x="1070" y="1472"/>
                </a:moveTo>
                <a:lnTo>
                  <a:pt x="1008" y="1474"/>
                </a:lnTo>
                <a:lnTo>
                  <a:pt x="946" y="1483"/>
                </a:lnTo>
                <a:lnTo>
                  <a:pt x="887" y="1497"/>
                </a:lnTo>
                <a:lnTo>
                  <a:pt x="830" y="1516"/>
                </a:lnTo>
                <a:lnTo>
                  <a:pt x="775" y="1540"/>
                </a:lnTo>
                <a:lnTo>
                  <a:pt x="723" y="1569"/>
                </a:lnTo>
                <a:lnTo>
                  <a:pt x="674" y="1602"/>
                </a:lnTo>
                <a:lnTo>
                  <a:pt x="627" y="1640"/>
                </a:lnTo>
                <a:lnTo>
                  <a:pt x="585" y="1681"/>
                </a:lnTo>
                <a:lnTo>
                  <a:pt x="547" y="1727"/>
                </a:lnTo>
                <a:lnTo>
                  <a:pt x="512" y="1775"/>
                </a:lnTo>
                <a:lnTo>
                  <a:pt x="482" y="1827"/>
                </a:lnTo>
                <a:lnTo>
                  <a:pt x="456" y="1881"/>
                </a:lnTo>
                <a:lnTo>
                  <a:pt x="435" y="1939"/>
                </a:lnTo>
                <a:lnTo>
                  <a:pt x="420" y="1999"/>
                </a:lnTo>
                <a:lnTo>
                  <a:pt x="409" y="2061"/>
                </a:lnTo>
                <a:lnTo>
                  <a:pt x="409" y="2065"/>
                </a:lnTo>
                <a:lnTo>
                  <a:pt x="409" y="2068"/>
                </a:lnTo>
                <a:lnTo>
                  <a:pt x="412" y="2083"/>
                </a:lnTo>
                <a:lnTo>
                  <a:pt x="420" y="2095"/>
                </a:lnTo>
                <a:lnTo>
                  <a:pt x="432" y="2104"/>
                </a:lnTo>
                <a:lnTo>
                  <a:pt x="447" y="2108"/>
                </a:lnTo>
                <a:lnTo>
                  <a:pt x="449" y="2108"/>
                </a:lnTo>
                <a:lnTo>
                  <a:pt x="463" y="2106"/>
                </a:lnTo>
                <a:lnTo>
                  <a:pt x="475" y="2099"/>
                </a:lnTo>
                <a:lnTo>
                  <a:pt x="485" y="2088"/>
                </a:lnTo>
                <a:lnTo>
                  <a:pt x="489" y="2074"/>
                </a:lnTo>
                <a:lnTo>
                  <a:pt x="499" y="2026"/>
                </a:lnTo>
                <a:lnTo>
                  <a:pt x="515" y="1979"/>
                </a:lnTo>
                <a:lnTo>
                  <a:pt x="537" y="1933"/>
                </a:lnTo>
                <a:lnTo>
                  <a:pt x="564" y="1890"/>
                </a:lnTo>
                <a:lnTo>
                  <a:pt x="597" y="1849"/>
                </a:lnTo>
                <a:lnTo>
                  <a:pt x="635" y="1811"/>
                </a:lnTo>
                <a:lnTo>
                  <a:pt x="677" y="1776"/>
                </a:lnTo>
                <a:lnTo>
                  <a:pt x="726" y="1743"/>
                </a:lnTo>
                <a:lnTo>
                  <a:pt x="777" y="1716"/>
                </a:lnTo>
                <a:lnTo>
                  <a:pt x="831" y="1693"/>
                </a:lnTo>
                <a:lnTo>
                  <a:pt x="888" y="1675"/>
                </a:lnTo>
                <a:lnTo>
                  <a:pt x="947" y="1662"/>
                </a:lnTo>
                <a:lnTo>
                  <a:pt x="1008" y="1654"/>
                </a:lnTo>
                <a:lnTo>
                  <a:pt x="1070" y="1651"/>
                </a:lnTo>
                <a:lnTo>
                  <a:pt x="1094" y="1651"/>
                </a:lnTo>
                <a:lnTo>
                  <a:pt x="1156" y="1654"/>
                </a:lnTo>
                <a:lnTo>
                  <a:pt x="1217" y="1662"/>
                </a:lnTo>
                <a:lnTo>
                  <a:pt x="1277" y="1675"/>
                </a:lnTo>
                <a:lnTo>
                  <a:pt x="1333" y="1692"/>
                </a:lnTo>
                <a:lnTo>
                  <a:pt x="1386" y="1715"/>
                </a:lnTo>
                <a:lnTo>
                  <a:pt x="1436" y="1741"/>
                </a:lnTo>
                <a:lnTo>
                  <a:pt x="1483" y="1772"/>
                </a:lnTo>
                <a:lnTo>
                  <a:pt x="1525" y="1806"/>
                </a:lnTo>
                <a:lnTo>
                  <a:pt x="1563" y="1843"/>
                </a:lnTo>
                <a:lnTo>
                  <a:pt x="1597" y="1885"/>
                </a:lnTo>
                <a:lnTo>
                  <a:pt x="1625" y="1928"/>
                </a:lnTo>
                <a:lnTo>
                  <a:pt x="1648" y="1975"/>
                </a:lnTo>
                <a:lnTo>
                  <a:pt x="1664" y="2022"/>
                </a:lnTo>
                <a:lnTo>
                  <a:pt x="1675" y="2074"/>
                </a:lnTo>
                <a:lnTo>
                  <a:pt x="1678" y="2086"/>
                </a:lnTo>
                <a:lnTo>
                  <a:pt x="1686" y="2095"/>
                </a:lnTo>
                <a:lnTo>
                  <a:pt x="1696" y="2103"/>
                </a:lnTo>
                <a:lnTo>
                  <a:pt x="1708" y="2107"/>
                </a:lnTo>
                <a:lnTo>
                  <a:pt x="1721" y="2107"/>
                </a:lnTo>
                <a:lnTo>
                  <a:pt x="1735" y="2103"/>
                </a:lnTo>
                <a:lnTo>
                  <a:pt x="1746" y="2093"/>
                </a:lnTo>
                <a:lnTo>
                  <a:pt x="1752" y="2081"/>
                </a:lnTo>
                <a:lnTo>
                  <a:pt x="1754" y="2066"/>
                </a:lnTo>
                <a:lnTo>
                  <a:pt x="1754" y="2059"/>
                </a:lnTo>
                <a:lnTo>
                  <a:pt x="1744" y="1998"/>
                </a:lnTo>
                <a:lnTo>
                  <a:pt x="1728" y="1938"/>
                </a:lnTo>
                <a:lnTo>
                  <a:pt x="1708" y="1881"/>
                </a:lnTo>
                <a:lnTo>
                  <a:pt x="1682" y="1826"/>
                </a:lnTo>
                <a:lnTo>
                  <a:pt x="1652" y="1775"/>
                </a:lnTo>
                <a:lnTo>
                  <a:pt x="1618" y="1726"/>
                </a:lnTo>
                <a:lnTo>
                  <a:pt x="1578" y="1681"/>
                </a:lnTo>
                <a:lnTo>
                  <a:pt x="1536" y="1640"/>
                </a:lnTo>
                <a:lnTo>
                  <a:pt x="1489" y="1602"/>
                </a:lnTo>
                <a:lnTo>
                  <a:pt x="1441" y="1569"/>
                </a:lnTo>
                <a:lnTo>
                  <a:pt x="1389" y="1540"/>
                </a:lnTo>
                <a:lnTo>
                  <a:pt x="1333" y="1516"/>
                </a:lnTo>
                <a:lnTo>
                  <a:pt x="1277" y="1497"/>
                </a:lnTo>
                <a:lnTo>
                  <a:pt x="1217" y="1483"/>
                </a:lnTo>
                <a:lnTo>
                  <a:pt x="1156" y="1474"/>
                </a:lnTo>
                <a:lnTo>
                  <a:pt x="1094" y="1472"/>
                </a:lnTo>
                <a:lnTo>
                  <a:pt x="1070" y="1472"/>
                </a:lnTo>
                <a:close/>
                <a:moveTo>
                  <a:pt x="1073" y="1199"/>
                </a:moveTo>
                <a:lnTo>
                  <a:pt x="1151" y="1201"/>
                </a:lnTo>
                <a:lnTo>
                  <a:pt x="1227" y="1210"/>
                </a:lnTo>
                <a:lnTo>
                  <a:pt x="1303" y="1223"/>
                </a:lnTo>
                <a:lnTo>
                  <a:pt x="1376" y="1241"/>
                </a:lnTo>
                <a:lnTo>
                  <a:pt x="1448" y="1265"/>
                </a:lnTo>
                <a:lnTo>
                  <a:pt x="1518" y="1295"/>
                </a:lnTo>
                <a:lnTo>
                  <a:pt x="1586" y="1328"/>
                </a:lnTo>
                <a:lnTo>
                  <a:pt x="1651" y="1367"/>
                </a:lnTo>
                <a:lnTo>
                  <a:pt x="1714" y="1411"/>
                </a:lnTo>
                <a:lnTo>
                  <a:pt x="1774" y="1459"/>
                </a:lnTo>
                <a:lnTo>
                  <a:pt x="1830" y="1512"/>
                </a:lnTo>
                <a:lnTo>
                  <a:pt x="1883" y="1568"/>
                </a:lnTo>
                <a:lnTo>
                  <a:pt x="1932" y="1628"/>
                </a:lnTo>
                <a:lnTo>
                  <a:pt x="1976" y="1690"/>
                </a:lnTo>
                <a:lnTo>
                  <a:pt x="2015" y="1756"/>
                </a:lnTo>
                <a:lnTo>
                  <a:pt x="2049" y="1824"/>
                </a:lnTo>
                <a:lnTo>
                  <a:pt x="2077" y="1893"/>
                </a:lnTo>
                <a:lnTo>
                  <a:pt x="2102" y="1965"/>
                </a:lnTo>
                <a:lnTo>
                  <a:pt x="2121" y="2039"/>
                </a:lnTo>
                <a:lnTo>
                  <a:pt x="2135" y="2114"/>
                </a:lnTo>
                <a:lnTo>
                  <a:pt x="2144" y="2191"/>
                </a:lnTo>
                <a:lnTo>
                  <a:pt x="2147" y="2268"/>
                </a:lnTo>
                <a:lnTo>
                  <a:pt x="2147" y="3310"/>
                </a:lnTo>
                <a:lnTo>
                  <a:pt x="2145" y="3323"/>
                </a:lnTo>
                <a:lnTo>
                  <a:pt x="2139" y="3335"/>
                </a:lnTo>
                <a:lnTo>
                  <a:pt x="2131" y="3345"/>
                </a:lnTo>
                <a:lnTo>
                  <a:pt x="2120" y="3351"/>
                </a:lnTo>
                <a:lnTo>
                  <a:pt x="2111" y="3353"/>
                </a:lnTo>
                <a:lnTo>
                  <a:pt x="2102" y="3354"/>
                </a:lnTo>
                <a:lnTo>
                  <a:pt x="2092" y="3353"/>
                </a:lnTo>
                <a:lnTo>
                  <a:pt x="2081" y="3349"/>
                </a:lnTo>
                <a:lnTo>
                  <a:pt x="2071" y="3341"/>
                </a:lnTo>
                <a:lnTo>
                  <a:pt x="1727" y="2994"/>
                </a:lnTo>
                <a:lnTo>
                  <a:pt x="1704" y="3054"/>
                </a:lnTo>
                <a:lnTo>
                  <a:pt x="1675" y="3110"/>
                </a:lnTo>
                <a:lnTo>
                  <a:pt x="1641" y="3163"/>
                </a:lnTo>
                <a:lnTo>
                  <a:pt x="1603" y="3213"/>
                </a:lnTo>
                <a:lnTo>
                  <a:pt x="1560" y="3259"/>
                </a:lnTo>
                <a:lnTo>
                  <a:pt x="1513" y="3301"/>
                </a:lnTo>
                <a:lnTo>
                  <a:pt x="1462" y="3338"/>
                </a:lnTo>
                <a:lnTo>
                  <a:pt x="1408" y="3371"/>
                </a:lnTo>
                <a:lnTo>
                  <a:pt x="1351" y="3398"/>
                </a:lnTo>
                <a:lnTo>
                  <a:pt x="1291" y="3420"/>
                </a:lnTo>
                <a:lnTo>
                  <a:pt x="1228" y="3436"/>
                </a:lnTo>
                <a:lnTo>
                  <a:pt x="1164" y="3446"/>
                </a:lnTo>
                <a:lnTo>
                  <a:pt x="1097" y="3449"/>
                </a:lnTo>
                <a:lnTo>
                  <a:pt x="1074" y="3449"/>
                </a:lnTo>
                <a:lnTo>
                  <a:pt x="1006" y="3445"/>
                </a:lnTo>
                <a:lnTo>
                  <a:pt x="939" y="3435"/>
                </a:lnTo>
                <a:lnTo>
                  <a:pt x="877" y="3419"/>
                </a:lnTo>
                <a:lnTo>
                  <a:pt x="815" y="3397"/>
                </a:lnTo>
                <a:lnTo>
                  <a:pt x="757" y="3369"/>
                </a:lnTo>
                <a:lnTo>
                  <a:pt x="702" y="3336"/>
                </a:lnTo>
                <a:lnTo>
                  <a:pt x="651" y="3298"/>
                </a:lnTo>
                <a:lnTo>
                  <a:pt x="603" y="3255"/>
                </a:lnTo>
                <a:lnTo>
                  <a:pt x="560" y="3208"/>
                </a:lnTo>
                <a:lnTo>
                  <a:pt x="522" y="3157"/>
                </a:lnTo>
                <a:lnTo>
                  <a:pt x="488" y="3102"/>
                </a:lnTo>
                <a:lnTo>
                  <a:pt x="460" y="3045"/>
                </a:lnTo>
                <a:lnTo>
                  <a:pt x="436" y="2984"/>
                </a:lnTo>
                <a:lnTo>
                  <a:pt x="75" y="3337"/>
                </a:lnTo>
                <a:lnTo>
                  <a:pt x="64" y="3345"/>
                </a:lnTo>
                <a:lnTo>
                  <a:pt x="52" y="3349"/>
                </a:lnTo>
                <a:lnTo>
                  <a:pt x="40" y="3349"/>
                </a:lnTo>
                <a:lnTo>
                  <a:pt x="27" y="3346"/>
                </a:lnTo>
                <a:lnTo>
                  <a:pt x="16" y="3339"/>
                </a:lnTo>
                <a:lnTo>
                  <a:pt x="8" y="3329"/>
                </a:lnTo>
                <a:lnTo>
                  <a:pt x="2" y="3318"/>
                </a:lnTo>
                <a:lnTo>
                  <a:pt x="0" y="3306"/>
                </a:lnTo>
                <a:lnTo>
                  <a:pt x="0" y="2273"/>
                </a:lnTo>
                <a:lnTo>
                  <a:pt x="3" y="2190"/>
                </a:lnTo>
                <a:lnTo>
                  <a:pt x="13" y="2107"/>
                </a:lnTo>
                <a:lnTo>
                  <a:pt x="28" y="2027"/>
                </a:lnTo>
                <a:lnTo>
                  <a:pt x="50" y="1950"/>
                </a:lnTo>
                <a:lnTo>
                  <a:pt x="77" y="1874"/>
                </a:lnTo>
                <a:lnTo>
                  <a:pt x="110" y="1801"/>
                </a:lnTo>
                <a:lnTo>
                  <a:pt x="146" y="1731"/>
                </a:lnTo>
                <a:lnTo>
                  <a:pt x="189" y="1665"/>
                </a:lnTo>
                <a:lnTo>
                  <a:pt x="236" y="1602"/>
                </a:lnTo>
                <a:lnTo>
                  <a:pt x="287" y="1542"/>
                </a:lnTo>
                <a:lnTo>
                  <a:pt x="343" y="1487"/>
                </a:lnTo>
                <a:lnTo>
                  <a:pt x="402" y="1435"/>
                </a:lnTo>
                <a:lnTo>
                  <a:pt x="465" y="1388"/>
                </a:lnTo>
                <a:lnTo>
                  <a:pt x="532" y="1346"/>
                </a:lnTo>
                <a:lnTo>
                  <a:pt x="602" y="1308"/>
                </a:lnTo>
                <a:lnTo>
                  <a:pt x="675" y="1275"/>
                </a:lnTo>
                <a:lnTo>
                  <a:pt x="750" y="1249"/>
                </a:lnTo>
                <a:lnTo>
                  <a:pt x="828" y="1227"/>
                </a:lnTo>
                <a:lnTo>
                  <a:pt x="908" y="1211"/>
                </a:lnTo>
                <a:lnTo>
                  <a:pt x="989" y="1202"/>
                </a:lnTo>
                <a:lnTo>
                  <a:pt x="1073" y="1199"/>
                </a:lnTo>
                <a:close/>
                <a:moveTo>
                  <a:pt x="3269" y="359"/>
                </a:moveTo>
                <a:lnTo>
                  <a:pt x="3284" y="361"/>
                </a:lnTo>
                <a:lnTo>
                  <a:pt x="3299" y="368"/>
                </a:lnTo>
                <a:lnTo>
                  <a:pt x="3311" y="378"/>
                </a:lnTo>
                <a:lnTo>
                  <a:pt x="3321" y="391"/>
                </a:lnTo>
                <a:lnTo>
                  <a:pt x="3327" y="405"/>
                </a:lnTo>
                <a:lnTo>
                  <a:pt x="3328" y="420"/>
                </a:lnTo>
                <a:lnTo>
                  <a:pt x="3326" y="435"/>
                </a:lnTo>
                <a:lnTo>
                  <a:pt x="3321" y="449"/>
                </a:lnTo>
                <a:lnTo>
                  <a:pt x="3311" y="462"/>
                </a:lnTo>
                <a:lnTo>
                  <a:pt x="2554" y="1212"/>
                </a:lnTo>
                <a:lnTo>
                  <a:pt x="2541" y="1222"/>
                </a:lnTo>
                <a:lnTo>
                  <a:pt x="2527" y="1227"/>
                </a:lnTo>
                <a:lnTo>
                  <a:pt x="2511" y="1229"/>
                </a:lnTo>
                <a:lnTo>
                  <a:pt x="2507" y="1229"/>
                </a:lnTo>
                <a:lnTo>
                  <a:pt x="2491" y="1226"/>
                </a:lnTo>
                <a:lnTo>
                  <a:pt x="2477" y="1217"/>
                </a:lnTo>
                <a:lnTo>
                  <a:pt x="2464" y="1207"/>
                </a:lnTo>
                <a:lnTo>
                  <a:pt x="2217" y="888"/>
                </a:lnTo>
                <a:lnTo>
                  <a:pt x="2210" y="875"/>
                </a:lnTo>
                <a:lnTo>
                  <a:pt x="2205" y="860"/>
                </a:lnTo>
                <a:lnTo>
                  <a:pt x="2205" y="845"/>
                </a:lnTo>
                <a:lnTo>
                  <a:pt x="2209" y="830"/>
                </a:lnTo>
                <a:lnTo>
                  <a:pt x="2216" y="815"/>
                </a:lnTo>
                <a:lnTo>
                  <a:pt x="2228" y="805"/>
                </a:lnTo>
                <a:lnTo>
                  <a:pt x="2242" y="796"/>
                </a:lnTo>
                <a:lnTo>
                  <a:pt x="2256" y="793"/>
                </a:lnTo>
                <a:lnTo>
                  <a:pt x="2272" y="793"/>
                </a:lnTo>
                <a:lnTo>
                  <a:pt x="2287" y="796"/>
                </a:lnTo>
                <a:lnTo>
                  <a:pt x="2301" y="803"/>
                </a:lnTo>
                <a:lnTo>
                  <a:pt x="2312" y="815"/>
                </a:lnTo>
                <a:lnTo>
                  <a:pt x="2517" y="1079"/>
                </a:lnTo>
                <a:lnTo>
                  <a:pt x="3226" y="377"/>
                </a:lnTo>
                <a:lnTo>
                  <a:pt x="3239" y="368"/>
                </a:lnTo>
                <a:lnTo>
                  <a:pt x="3253" y="361"/>
                </a:lnTo>
                <a:lnTo>
                  <a:pt x="3269" y="359"/>
                </a:lnTo>
                <a:close/>
                <a:moveTo>
                  <a:pt x="1999" y="120"/>
                </a:moveTo>
                <a:lnTo>
                  <a:pt x="1971" y="122"/>
                </a:lnTo>
                <a:lnTo>
                  <a:pt x="1945" y="131"/>
                </a:lnTo>
                <a:lnTo>
                  <a:pt x="1921" y="144"/>
                </a:lnTo>
                <a:lnTo>
                  <a:pt x="1901" y="160"/>
                </a:lnTo>
                <a:lnTo>
                  <a:pt x="1883" y="181"/>
                </a:lnTo>
                <a:lnTo>
                  <a:pt x="1871" y="205"/>
                </a:lnTo>
                <a:lnTo>
                  <a:pt x="1863" y="231"/>
                </a:lnTo>
                <a:lnTo>
                  <a:pt x="1861" y="259"/>
                </a:lnTo>
                <a:lnTo>
                  <a:pt x="1861" y="1158"/>
                </a:lnTo>
                <a:lnTo>
                  <a:pt x="1863" y="1185"/>
                </a:lnTo>
                <a:lnTo>
                  <a:pt x="1871" y="1211"/>
                </a:lnTo>
                <a:lnTo>
                  <a:pt x="1883" y="1235"/>
                </a:lnTo>
                <a:lnTo>
                  <a:pt x="1901" y="1255"/>
                </a:lnTo>
                <a:lnTo>
                  <a:pt x="1921" y="1273"/>
                </a:lnTo>
                <a:lnTo>
                  <a:pt x="1945" y="1286"/>
                </a:lnTo>
                <a:lnTo>
                  <a:pt x="1971" y="1293"/>
                </a:lnTo>
                <a:lnTo>
                  <a:pt x="1999" y="1297"/>
                </a:lnTo>
                <a:lnTo>
                  <a:pt x="2241" y="1297"/>
                </a:lnTo>
                <a:lnTo>
                  <a:pt x="2256" y="1299"/>
                </a:lnTo>
                <a:lnTo>
                  <a:pt x="2271" y="1304"/>
                </a:lnTo>
                <a:lnTo>
                  <a:pt x="2284" y="1314"/>
                </a:lnTo>
                <a:lnTo>
                  <a:pt x="2292" y="1327"/>
                </a:lnTo>
                <a:lnTo>
                  <a:pt x="2299" y="1341"/>
                </a:lnTo>
                <a:lnTo>
                  <a:pt x="2301" y="1356"/>
                </a:lnTo>
                <a:lnTo>
                  <a:pt x="2301" y="1695"/>
                </a:lnTo>
                <a:lnTo>
                  <a:pt x="2681" y="1314"/>
                </a:lnTo>
                <a:lnTo>
                  <a:pt x="2694" y="1304"/>
                </a:lnTo>
                <a:lnTo>
                  <a:pt x="2708" y="1299"/>
                </a:lnTo>
                <a:lnTo>
                  <a:pt x="2723" y="1297"/>
                </a:lnTo>
                <a:lnTo>
                  <a:pt x="3311" y="1297"/>
                </a:lnTo>
                <a:lnTo>
                  <a:pt x="3339" y="1293"/>
                </a:lnTo>
                <a:lnTo>
                  <a:pt x="3365" y="1286"/>
                </a:lnTo>
                <a:lnTo>
                  <a:pt x="3389" y="1273"/>
                </a:lnTo>
                <a:lnTo>
                  <a:pt x="3410" y="1255"/>
                </a:lnTo>
                <a:lnTo>
                  <a:pt x="3427" y="1235"/>
                </a:lnTo>
                <a:lnTo>
                  <a:pt x="3439" y="1211"/>
                </a:lnTo>
                <a:lnTo>
                  <a:pt x="3448" y="1185"/>
                </a:lnTo>
                <a:lnTo>
                  <a:pt x="3451" y="1158"/>
                </a:lnTo>
                <a:lnTo>
                  <a:pt x="3451" y="259"/>
                </a:lnTo>
                <a:lnTo>
                  <a:pt x="3448" y="231"/>
                </a:lnTo>
                <a:lnTo>
                  <a:pt x="3439" y="205"/>
                </a:lnTo>
                <a:lnTo>
                  <a:pt x="3427" y="181"/>
                </a:lnTo>
                <a:lnTo>
                  <a:pt x="3410" y="160"/>
                </a:lnTo>
                <a:lnTo>
                  <a:pt x="3389" y="144"/>
                </a:lnTo>
                <a:lnTo>
                  <a:pt x="3365" y="131"/>
                </a:lnTo>
                <a:lnTo>
                  <a:pt x="3339" y="122"/>
                </a:lnTo>
                <a:lnTo>
                  <a:pt x="3311" y="120"/>
                </a:lnTo>
                <a:lnTo>
                  <a:pt x="1999" y="120"/>
                </a:lnTo>
                <a:close/>
                <a:moveTo>
                  <a:pt x="1999" y="0"/>
                </a:moveTo>
                <a:lnTo>
                  <a:pt x="3311" y="0"/>
                </a:lnTo>
                <a:lnTo>
                  <a:pt x="3353" y="3"/>
                </a:lnTo>
                <a:lnTo>
                  <a:pt x="3392" y="13"/>
                </a:lnTo>
                <a:lnTo>
                  <a:pt x="3430" y="29"/>
                </a:lnTo>
                <a:lnTo>
                  <a:pt x="3464" y="49"/>
                </a:lnTo>
                <a:lnTo>
                  <a:pt x="3494" y="76"/>
                </a:lnTo>
                <a:lnTo>
                  <a:pt x="3520" y="106"/>
                </a:lnTo>
                <a:lnTo>
                  <a:pt x="3541" y="140"/>
                </a:lnTo>
                <a:lnTo>
                  <a:pt x="3557" y="178"/>
                </a:lnTo>
                <a:lnTo>
                  <a:pt x="3567" y="217"/>
                </a:lnTo>
                <a:lnTo>
                  <a:pt x="3570" y="259"/>
                </a:lnTo>
                <a:lnTo>
                  <a:pt x="3570" y="1158"/>
                </a:lnTo>
                <a:lnTo>
                  <a:pt x="3567" y="1199"/>
                </a:lnTo>
                <a:lnTo>
                  <a:pt x="3557" y="1239"/>
                </a:lnTo>
                <a:lnTo>
                  <a:pt x="3541" y="1276"/>
                </a:lnTo>
                <a:lnTo>
                  <a:pt x="3520" y="1310"/>
                </a:lnTo>
                <a:lnTo>
                  <a:pt x="3494" y="1340"/>
                </a:lnTo>
                <a:lnTo>
                  <a:pt x="3464" y="1366"/>
                </a:lnTo>
                <a:lnTo>
                  <a:pt x="3430" y="1388"/>
                </a:lnTo>
                <a:lnTo>
                  <a:pt x="3392" y="1403"/>
                </a:lnTo>
                <a:lnTo>
                  <a:pt x="3353" y="1413"/>
                </a:lnTo>
                <a:lnTo>
                  <a:pt x="3311" y="1416"/>
                </a:lnTo>
                <a:lnTo>
                  <a:pt x="2748" y="1416"/>
                </a:lnTo>
                <a:lnTo>
                  <a:pt x="2284" y="1882"/>
                </a:lnTo>
                <a:lnTo>
                  <a:pt x="2271" y="1892"/>
                </a:lnTo>
                <a:lnTo>
                  <a:pt x="2256" y="1898"/>
                </a:lnTo>
                <a:lnTo>
                  <a:pt x="2241" y="1900"/>
                </a:lnTo>
                <a:lnTo>
                  <a:pt x="2229" y="1899"/>
                </a:lnTo>
                <a:lnTo>
                  <a:pt x="2217" y="1895"/>
                </a:lnTo>
                <a:lnTo>
                  <a:pt x="2202" y="1886"/>
                </a:lnTo>
                <a:lnTo>
                  <a:pt x="2191" y="1873"/>
                </a:lnTo>
                <a:lnTo>
                  <a:pt x="2184" y="1857"/>
                </a:lnTo>
                <a:lnTo>
                  <a:pt x="2181" y="1840"/>
                </a:lnTo>
                <a:lnTo>
                  <a:pt x="2181" y="1416"/>
                </a:lnTo>
                <a:lnTo>
                  <a:pt x="1999" y="1416"/>
                </a:lnTo>
                <a:lnTo>
                  <a:pt x="1957" y="1413"/>
                </a:lnTo>
                <a:lnTo>
                  <a:pt x="1918" y="1403"/>
                </a:lnTo>
                <a:lnTo>
                  <a:pt x="1880" y="1388"/>
                </a:lnTo>
                <a:lnTo>
                  <a:pt x="1846" y="1366"/>
                </a:lnTo>
                <a:lnTo>
                  <a:pt x="1816" y="1340"/>
                </a:lnTo>
                <a:lnTo>
                  <a:pt x="1790" y="1310"/>
                </a:lnTo>
                <a:lnTo>
                  <a:pt x="1769" y="1276"/>
                </a:lnTo>
                <a:lnTo>
                  <a:pt x="1753" y="1239"/>
                </a:lnTo>
                <a:lnTo>
                  <a:pt x="1743" y="1199"/>
                </a:lnTo>
                <a:lnTo>
                  <a:pt x="1740" y="1158"/>
                </a:lnTo>
                <a:lnTo>
                  <a:pt x="1740" y="259"/>
                </a:lnTo>
                <a:lnTo>
                  <a:pt x="1743" y="217"/>
                </a:lnTo>
                <a:lnTo>
                  <a:pt x="1753" y="178"/>
                </a:lnTo>
                <a:lnTo>
                  <a:pt x="1769" y="140"/>
                </a:lnTo>
                <a:lnTo>
                  <a:pt x="1790" y="106"/>
                </a:lnTo>
                <a:lnTo>
                  <a:pt x="1816" y="76"/>
                </a:lnTo>
                <a:lnTo>
                  <a:pt x="1846" y="49"/>
                </a:lnTo>
                <a:lnTo>
                  <a:pt x="1880" y="29"/>
                </a:lnTo>
                <a:lnTo>
                  <a:pt x="1918" y="13"/>
                </a:lnTo>
                <a:lnTo>
                  <a:pt x="1957" y="3"/>
                </a:lnTo>
                <a:lnTo>
                  <a:pt x="1999" y="0"/>
                </a:lnTo>
                <a:close/>
              </a:path>
            </a:pathLst>
          </a:custGeom>
          <a:solidFill>
            <a:schemeClr val="tx1"/>
          </a:solidFill>
          <a:ln w="0">
            <a:noFill/>
            <a:prstDash val="solid"/>
            <a:round/>
            <a:headEnd/>
            <a:tailEnd/>
          </a:ln>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title"/>
          </p:nvPr>
        </p:nvSpPr>
        <p:spPr>
          <a:xfrm>
            <a:off x="0" y="1893227"/>
            <a:ext cx="9144000" cy="492443"/>
          </a:xfrm>
        </p:spPr>
        <p:txBody>
          <a:bodyPr/>
          <a:lstStyle/>
          <a:p>
            <a:r>
              <a:rPr lang="en-US">
                <a:solidFill>
                  <a:schemeClr val="tx1"/>
                </a:solidFill>
              </a:rPr>
              <a:t>Lesson Quiz</a:t>
            </a:r>
            <a:endParaRPr lang="en-US" dirty="0">
              <a:solidFill>
                <a:schemeClr val="tx1"/>
              </a:solidFill>
            </a:endParaRPr>
          </a:p>
        </p:txBody>
      </p:sp>
    </p:spTree>
    <p:custDataLst>
      <p:tags r:id="rId1"/>
    </p:custDataLst>
    <p:extLst>
      <p:ext uri="{BB962C8B-B14F-4D97-AF65-F5344CB8AC3E}">
        <p14:creationId xmlns:p14="http://schemas.microsoft.com/office/powerpoint/2010/main" val="8213317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Title"/>
          <p:cNvSpPr>
            <a:spLocks noGrp="1" noChangeArrowheads="1"/>
          </p:cNvSpPr>
          <p:nvPr>
            <p:ph type="title"/>
          </p:nvPr>
        </p:nvSpPr>
        <p:spPr>
          <a:prstGeom prst="rect">
            <a:avLst/>
          </a:prstGeom>
        </p:spPr>
        <p:txBody>
          <a:bodyPr/>
          <a:lstStyle/>
          <a:p>
            <a:pPr defTabSz="182876">
              <a:defRPr/>
            </a:pPr>
            <a:r>
              <a:rPr lang="en-US" altLang="en-US">
                <a:solidFill>
                  <a:srgbClr val="04304B"/>
                </a:solidFill>
              </a:rPr>
              <a:t>3.01 </a:t>
            </a:r>
            <a:r>
              <a:rPr altLang="en-US">
                <a:solidFill>
                  <a:srgbClr val="04304B"/>
                </a:solidFill>
              </a:rPr>
              <a:t>Multiple </a:t>
            </a:r>
            <a:r>
              <a:rPr altLang="en-US" dirty="0">
                <a:solidFill>
                  <a:srgbClr val="04304B"/>
                </a:solidFill>
              </a:rPr>
              <a:t>Choice Question</a:t>
            </a:r>
          </a:p>
        </p:txBody>
      </p:sp>
      <p:sp>
        <p:nvSpPr>
          <p:cNvPr id="15364" name="PollQuestion"/>
          <p:cNvSpPr>
            <a:spLocks noGrp="1" noChangeArrowheads="1"/>
          </p:cNvSpPr>
          <p:nvPr>
            <p:ph idx="1"/>
          </p:nvPr>
        </p:nvSpPr>
        <p:spPr>
          <a:prstGeom prst="rect">
            <a:avLst/>
          </a:prstGeom>
        </p:spPr>
        <p:txBody>
          <a:bodyPr/>
          <a:lstStyle/>
          <a:p>
            <a:pPr defTabSz="365751">
              <a:defRPr/>
            </a:pPr>
            <a:r>
              <a:rPr lang="en-US" altLang="en-US" dirty="0"/>
              <a:t>Which statement in PROC PRINT s</a:t>
            </a:r>
            <a:r>
              <a:rPr lang="en-US" dirty="0"/>
              <a:t>elects variables that appear in the report and determines their order?</a:t>
            </a:r>
            <a:endParaRPr lang="en-US" altLang="en-US" dirty="0"/>
          </a:p>
          <a:p>
            <a:pPr defTabSz="365751">
              <a:defRPr/>
            </a:pPr>
            <a:endParaRPr lang="en-US" altLang="en-US" dirty="0"/>
          </a:p>
          <a:p>
            <a:pPr marL="385763" lvl="1" indent="-385763" defTabSz="365751">
              <a:buClrTx/>
              <a:buSzPct val="100000"/>
              <a:buFont typeface="+mj-lt"/>
              <a:buAutoNum type="alphaLcPeriod"/>
              <a:defRPr/>
            </a:pPr>
            <a:r>
              <a:rPr lang="en-US" altLang="en-US" dirty="0"/>
              <a:t>BY</a:t>
            </a:r>
          </a:p>
          <a:p>
            <a:pPr marL="385763" lvl="1" indent="-385763" defTabSz="365751">
              <a:buClrTx/>
              <a:buSzPct val="100000"/>
              <a:buFont typeface="+mj-lt"/>
              <a:buAutoNum type="alphaLcPeriod"/>
              <a:defRPr/>
            </a:pPr>
            <a:r>
              <a:rPr lang="en-US" altLang="en-US" dirty="0"/>
              <a:t>ID</a:t>
            </a:r>
          </a:p>
          <a:p>
            <a:pPr marL="385763" lvl="1" indent="-385763" defTabSz="365751">
              <a:buClrTx/>
              <a:buSzPct val="100000"/>
              <a:buFont typeface="+mj-lt"/>
              <a:buAutoNum type="alphaLcPeriod"/>
              <a:defRPr/>
            </a:pPr>
            <a:r>
              <a:rPr lang="en-US" altLang="en-US" dirty="0"/>
              <a:t>SUM</a:t>
            </a:r>
          </a:p>
          <a:p>
            <a:pPr marL="385763" lvl="1" indent="-385763" defTabSz="365751">
              <a:buClrTx/>
              <a:buSzPct val="100000"/>
              <a:buFont typeface="+mj-lt"/>
              <a:buAutoNum type="alphaLcPeriod"/>
              <a:defRPr/>
            </a:pPr>
            <a:r>
              <a:rPr lang="en-US" altLang="en-US" dirty="0"/>
              <a:t>VAR</a:t>
            </a:r>
          </a:p>
        </p:txBody>
      </p:sp>
    </p:spTree>
    <p:custDataLst>
      <p:tags r:id="rId1"/>
    </p:custDataLst>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a:pPr>
            <a:r>
              <a:rPr lang="en-US" dirty="0"/>
              <a:t>Which of the following is a valid name for a character format?</a:t>
            </a:r>
          </a:p>
          <a:p>
            <a:pPr marL="457200" indent="-457200">
              <a:buClrTx/>
              <a:buSzPct val="100000"/>
              <a:buFont typeface="+mj-lt"/>
              <a:buAutoNum type="alphaLcPeriod"/>
            </a:pPr>
            <a:r>
              <a:rPr lang="en-US" altLang="en-US" dirty="0"/>
              <a:t>country</a:t>
            </a:r>
          </a:p>
          <a:p>
            <a:pPr marL="457200" indent="-457200">
              <a:buClrTx/>
              <a:buSzPct val="100000"/>
              <a:buFont typeface="+mj-lt"/>
              <a:buAutoNum type="alphaLcPeriod"/>
            </a:pPr>
            <a:r>
              <a:rPr lang="en-US" altLang="en-US" dirty="0"/>
              <a:t>$</a:t>
            </a:r>
            <a:r>
              <a:rPr lang="en-US" altLang="en-US" dirty="0" err="1">
                <a:solidFill>
                  <a:srgbClr val="000000"/>
                </a:solidFill>
              </a:rPr>
              <a:t>ctry</a:t>
            </a:r>
            <a:endParaRPr lang="en-US" altLang="en-US" dirty="0">
              <a:solidFill>
                <a:srgbClr val="000000"/>
              </a:solidFill>
              <a:latin typeface="Calibri Light" panose="020F0302020204030204" pitchFamily="34" charset="0"/>
            </a:endParaRPr>
          </a:p>
          <a:p>
            <a:pPr marL="457200" indent="-457200">
              <a:buClrTx/>
              <a:buSzPct val="100000"/>
              <a:buFont typeface="+mj-lt"/>
              <a:buAutoNum type="alphaLcPeriod"/>
            </a:pPr>
            <a:r>
              <a:rPr lang="en-US" altLang="en-US" dirty="0"/>
              <a:t>$country.</a:t>
            </a:r>
          </a:p>
          <a:p>
            <a:pPr marL="457200" indent="-457200">
              <a:buClrTx/>
              <a:buSzPct val="100000"/>
              <a:buFont typeface="+mj-lt"/>
              <a:buAutoNum type="alphaLcPeriod"/>
            </a:pPr>
            <a:r>
              <a:rPr lang="en-US" altLang="en-US" dirty="0"/>
              <a:t>_country </a:t>
            </a:r>
            <a:endParaRPr lang="en-US" altLang="en-US" dirty="0">
              <a:solidFill>
                <a:schemeClr val="tx1"/>
              </a:solidFill>
            </a:endParaRPr>
          </a:p>
        </p:txBody>
      </p:sp>
    </p:spTree>
    <p:custDataLst>
      <p:tags r:id="rId1"/>
    </p:custDataLst>
    <p:extLst>
      <p:ext uri="{BB962C8B-B14F-4D97-AF65-F5344CB8AC3E}">
        <p14:creationId xmlns:p14="http://schemas.microsoft.com/office/powerpoint/2010/main" val="2205070686"/>
      </p:ext>
    </p:extLst>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0F55AF45-B6B3-471A-95AF-4A3F75B1A0A0}"/>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a:pPr>
            <a:r>
              <a:rPr lang="en-US" dirty="0"/>
              <a:t>Which of the following is a valid name for a character format?</a:t>
            </a:r>
          </a:p>
          <a:p>
            <a:pPr marL="457200" indent="-457200">
              <a:buClrTx/>
              <a:buSzPct val="100000"/>
              <a:buFont typeface="+mj-lt"/>
              <a:buAutoNum type="alphaLcPeriod"/>
            </a:pPr>
            <a:r>
              <a:rPr lang="en-US" altLang="en-US" dirty="0"/>
              <a:t>country</a:t>
            </a:r>
          </a:p>
          <a:p>
            <a:pPr marL="457200" indent="-457200">
              <a:buClrTx/>
              <a:buSzPct val="100000"/>
              <a:buFont typeface="+mj-lt"/>
              <a:buAutoNum type="alphaLcPeriod"/>
            </a:pPr>
            <a:r>
              <a:rPr lang="en-US" altLang="en-US" dirty="0"/>
              <a:t>$</a:t>
            </a:r>
            <a:r>
              <a:rPr lang="en-US" altLang="en-US" dirty="0" err="1">
                <a:solidFill>
                  <a:srgbClr val="000000"/>
                </a:solidFill>
              </a:rPr>
              <a:t>ctry</a:t>
            </a:r>
            <a:endParaRPr lang="en-US" altLang="en-US" dirty="0">
              <a:solidFill>
                <a:srgbClr val="000000"/>
              </a:solidFill>
              <a:latin typeface="Calibri Light" panose="020F0302020204030204" pitchFamily="34" charset="0"/>
            </a:endParaRPr>
          </a:p>
          <a:p>
            <a:pPr marL="457200" indent="-457200">
              <a:buClrTx/>
              <a:buSzPct val="100000"/>
              <a:buFont typeface="+mj-lt"/>
              <a:buAutoNum type="alphaLcPeriod"/>
            </a:pPr>
            <a:r>
              <a:rPr lang="en-US" altLang="en-US" dirty="0"/>
              <a:t>$country.</a:t>
            </a:r>
          </a:p>
          <a:p>
            <a:pPr marL="457200" indent="-457200">
              <a:buClrTx/>
              <a:buSzPct val="100000"/>
              <a:buFont typeface="+mj-lt"/>
              <a:buAutoNum type="alphaLcPeriod"/>
            </a:pPr>
            <a:r>
              <a:rPr lang="en-US" altLang="en-US" dirty="0"/>
              <a:t>_country </a:t>
            </a:r>
            <a:endParaRPr lang="en-US" altLang="en-US" dirty="0">
              <a:solidFill>
                <a:schemeClr val="tx1"/>
              </a:solidFill>
            </a:endParaRPr>
          </a:p>
        </p:txBody>
      </p:sp>
      <p:sp>
        <p:nvSpPr>
          <p:cNvPr id="3" name="Oval 2"/>
          <p:cNvSpPr/>
          <p:nvPr>
            <p:custDataLst>
              <p:tags r:id="rId2"/>
            </p:custDataLst>
          </p:nvPr>
        </p:nvSpPr>
        <p:spPr>
          <a:xfrm>
            <a:off x="533166" y="1365598"/>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3282601898"/>
      </p:ext>
    </p:extLst>
  </p:cSld>
  <p:clrMapOvr>
    <a:masterClrMapping/>
  </p:clrMapOvr>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8158040" cy="3639312"/>
          </a:xfrm>
        </p:spPr>
        <p:txBody>
          <a:bodyPr/>
          <a:lstStyle/>
          <a:p>
            <a:pPr marL="457200" indent="-457200">
              <a:buClrTx/>
              <a:buSzPct val="100000"/>
              <a:buFont typeface="+mj-lt"/>
              <a:buAutoNum type="arabicPeriod" startAt="2"/>
            </a:pPr>
            <a:r>
              <a:rPr lang="en-US" dirty="0"/>
              <a:t>Which of the following FORMAT statements was used to create this output?</a:t>
            </a:r>
          </a:p>
          <a:p>
            <a:endParaRPr lang="en-US" dirty="0"/>
          </a:p>
          <a:p>
            <a:endParaRPr lang="en-US" dirty="0"/>
          </a:p>
          <a:p>
            <a:endParaRPr lang="en-US" dirty="0"/>
          </a:p>
          <a:p>
            <a:endParaRPr lang="en-US" dirty="0"/>
          </a:p>
          <a:p>
            <a:endParaRPr lang="en-US" dirty="0"/>
          </a:p>
          <a:p>
            <a:pPr marL="403225" indent="-403225">
              <a:buClrTx/>
              <a:buSzPct val="100000"/>
              <a:buFont typeface="+mj-lt"/>
              <a:buAutoNum type="alphaLcPeriod"/>
            </a:pPr>
            <a:r>
              <a:rPr lang="en-US" sz="1800" dirty="0">
                <a:latin typeface="Calibri Light" panose="020F0302020204030204" pitchFamily="34" charset="0"/>
                <a:cs typeface="Calibri Light" panose="020F0302020204030204" pitchFamily="34" charset="0"/>
              </a:rPr>
              <a:t> </a:t>
            </a:r>
            <a:r>
              <a:rPr lang="en-US" sz="1800" b="1" dirty="0">
                <a:latin typeface="Courier New" panose="02070309020205020404" pitchFamily="49" charset="0"/>
                <a:cs typeface="Courier New" panose="02070309020205020404" pitchFamily="49" charset="0"/>
              </a:rPr>
              <a:t>format </a:t>
            </a:r>
            <a:r>
              <a:rPr lang="en-US" sz="1800" b="1" dirty="0" err="1">
                <a:latin typeface="Courier New" panose="02070309020205020404" pitchFamily="49" charset="0"/>
                <a:cs typeface="Courier New" panose="02070309020205020404" pitchFamily="49" charset="0"/>
              </a:rPr>
              <a:t>Order_Date</a:t>
            </a:r>
            <a:r>
              <a:rPr lang="en-US" sz="1800" b="1" dirty="0">
                <a:latin typeface="Courier New" panose="02070309020205020404" pitchFamily="49" charset="0"/>
                <a:cs typeface="Courier New" panose="02070309020205020404" pitchFamily="49" charset="0"/>
              </a:rPr>
              <a:t> date9. </a:t>
            </a:r>
            <a:r>
              <a:rPr lang="en-US" sz="1800" b="1" dirty="0" err="1">
                <a:latin typeface="Courier New" panose="02070309020205020404" pitchFamily="49" charset="0"/>
                <a:cs typeface="Courier New" panose="02070309020205020404" pitchFamily="49" charset="0"/>
              </a:rPr>
              <a:t>Delivery_Date</a:t>
            </a:r>
            <a:r>
              <a:rPr lang="en-US" sz="1800" b="1" dirty="0">
                <a:latin typeface="Courier New" panose="02070309020205020404" pitchFamily="49" charset="0"/>
                <a:cs typeface="Courier New" panose="02070309020205020404" pitchFamily="49" charset="0"/>
              </a:rPr>
              <a:t> mmddyy8.;</a:t>
            </a:r>
          </a:p>
          <a:p>
            <a:pPr marL="403225" indent="-403225">
              <a:buClrTx/>
              <a:buSzPct val="100000"/>
              <a:buFont typeface="+mj-lt"/>
              <a:buAutoNum type="alphaLcPeriod"/>
            </a:pPr>
            <a:r>
              <a:rPr lang="en-US" sz="1800" dirty="0">
                <a:latin typeface="Calibri Light" panose="020F0302020204030204" pitchFamily="34" charset="0"/>
                <a:cs typeface="Calibri Light" panose="020F0302020204030204" pitchFamily="34" charset="0"/>
              </a:rPr>
              <a:t> </a:t>
            </a:r>
            <a:r>
              <a:rPr lang="en-US" sz="1800" b="1" dirty="0">
                <a:latin typeface="Courier New" panose="02070309020205020404" pitchFamily="49" charset="0"/>
                <a:cs typeface="Courier New" panose="02070309020205020404" pitchFamily="49" charset="0"/>
              </a:rPr>
              <a:t>format </a:t>
            </a:r>
            <a:r>
              <a:rPr lang="en-US" sz="1800" b="1" dirty="0" err="1">
                <a:latin typeface="Courier New" panose="02070309020205020404" pitchFamily="49" charset="0"/>
                <a:cs typeface="Courier New" panose="02070309020205020404" pitchFamily="49" charset="0"/>
              </a:rPr>
              <a:t>Order_Date</a:t>
            </a:r>
            <a:r>
              <a:rPr lang="en-US" sz="1800" b="1" dirty="0">
                <a:latin typeface="Courier New" panose="02070309020205020404" pitchFamily="49" charset="0"/>
                <a:cs typeface="Courier New" panose="02070309020205020404" pitchFamily="49" charset="0"/>
              </a:rPr>
              <a:t> date7. </a:t>
            </a:r>
            <a:r>
              <a:rPr lang="en-US" sz="1800" b="1" dirty="0" err="1">
                <a:latin typeface="Courier New" panose="02070309020205020404" pitchFamily="49" charset="0"/>
                <a:cs typeface="Courier New" panose="02070309020205020404" pitchFamily="49" charset="0"/>
              </a:rPr>
              <a:t>Delivery_Date</a:t>
            </a:r>
            <a:r>
              <a:rPr lang="en-US" sz="1800" b="1" dirty="0">
                <a:latin typeface="Courier New" panose="02070309020205020404" pitchFamily="49" charset="0"/>
                <a:cs typeface="Courier New" panose="02070309020205020404" pitchFamily="49" charset="0"/>
              </a:rPr>
              <a:t> mmddyy8.;</a:t>
            </a:r>
          </a:p>
          <a:p>
            <a:pPr marL="403225" indent="-403225">
              <a:buClrTx/>
              <a:buSzPct val="100000"/>
              <a:buFont typeface="+mj-lt"/>
              <a:buAutoNum type="alphaLcPeriod"/>
            </a:pPr>
            <a:r>
              <a:rPr lang="en-US" sz="1800" dirty="0">
                <a:latin typeface="Calibri Light" panose="020F0302020204030204" pitchFamily="34" charset="0"/>
                <a:cs typeface="Calibri Light" panose="020F0302020204030204" pitchFamily="34" charset="0"/>
              </a:rPr>
              <a:t> </a:t>
            </a:r>
            <a:r>
              <a:rPr lang="en-US" sz="1800" b="1" dirty="0">
                <a:latin typeface="Courier New" panose="02070309020205020404" pitchFamily="49" charset="0"/>
                <a:cs typeface="Courier New" panose="02070309020205020404" pitchFamily="49" charset="0"/>
              </a:rPr>
              <a:t>format </a:t>
            </a:r>
            <a:r>
              <a:rPr lang="en-US" sz="1800" b="1" dirty="0" err="1">
                <a:latin typeface="Courier New" panose="02070309020205020404" pitchFamily="49" charset="0"/>
                <a:cs typeface="Courier New" panose="02070309020205020404" pitchFamily="49" charset="0"/>
              </a:rPr>
              <a:t>Order_Date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ddmmmyy</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Delivery_Date</a:t>
            </a:r>
            <a:r>
              <a:rPr lang="en-US" sz="1800" b="1" dirty="0">
                <a:latin typeface="Courier New" panose="02070309020205020404" pitchFamily="49" charset="0"/>
                <a:cs typeface="Courier New" panose="02070309020205020404" pitchFamily="49" charset="0"/>
              </a:rPr>
              <a:t> mmddyy8.;</a:t>
            </a:r>
          </a:p>
          <a:p>
            <a:pPr marL="403225" indent="-403225">
              <a:buClrTx/>
              <a:buSzPct val="100000"/>
              <a:buFont typeface="+mj-lt"/>
              <a:buAutoNum type="alphaLcPeriod"/>
            </a:pPr>
            <a:r>
              <a:rPr lang="en-US" altLang="en-US" sz="1800"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format </a:t>
            </a:r>
            <a:r>
              <a:rPr lang="en-US" altLang="en-US" sz="1800" b="1" dirty="0" err="1">
                <a:latin typeface="Courier New" panose="02070309020205020404" pitchFamily="49" charset="0"/>
                <a:cs typeface="Courier New" panose="02070309020205020404" pitchFamily="49" charset="0"/>
              </a:rPr>
              <a:t>Order_Date</a:t>
            </a:r>
            <a:r>
              <a:rPr lang="en-US" altLang="en-US" sz="1800" b="1" dirty="0">
                <a:latin typeface="Courier New" panose="02070309020205020404" pitchFamily="49" charset="0"/>
                <a:cs typeface="Courier New" panose="02070309020205020404" pitchFamily="49" charset="0"/>
              </a:rPr>
              <a:t> monyy7. </a:t>
            </a:r>
            <a:r>
              <a:rPr lang="en-US" altLang="en-US" sz="1800" b="1" dirty="0" err="1">
                <a:latin typeface="Courier New" panose="02070309020205020404" pitchFamily="49" charset="0"/>
                <a:cs typeface="Courier New" panose="02070309020205020404" pitchFamily="49" charset="0"/>
              </a:rPr>
              <a:t>Delivery_Date</a:t>
            </a:r>
            <a:r>
              <a:rPr lang="en-US" altLang="en-US" sz="1800" b="1" dirty="0">
                <a:latin typeface="Courier New" panose="02070309020205020404" pitchFamily="49" charset="0"/>
                <a:cs typeface="Courier New" panose="02070309020205020404" pitchFamily="49" charset="0"/>
              </a:rPr>
              <a:t> mmddyy8.;</a:t>
            </a:r>
            <a:endParaRPr lang="en-US" altLang="en-US" sz="1800" b="1" dirty="0">
              <a:solidFill>
                <a:schemeClr val="tx1"/>
              </a:solidFill>
              <a:latin typeface="Courier New" panose="02070309020205020404" pitchFamily="49" charset="0"/>
              <a:cs typeface="Courier New" panose="02070309020205020404" pitchFamily="49" charset="0"/>
            </a:endParaRPr>
          </a:p>
        </p:txBody>
      </p:sp>
      <p:pic>
        <p:nvPicPr>
          <p:cNvPr id="12" name="Picture 11"/>
          <p:cNvPicPr>
            <a:picLocks noChangeAspect="1"/>
          </p:cNvPicPr>
          <p:nvPr/>
        </p:nvPicPr>
        <p:blipFill>
          <a:blip r:embed="rId4"/>
          <a:stretch>
            <a:fillRect/>
          </a:stretch>
        </p:blipFill>
        <p:spPr>
          <a:xfrm>
            <a:off x="1234598" y="1082292"/>
            <a:ext cx="4109580" cy="1625909"/>
          </a:xfrm>
          <a:prstGeom prst="rect">
            <a:avLst/>
          </a:prstGeom>
        </p:spPr>
      </p:pic>
    </p:spTree>
    <p:custDataLst>
      <p:tags r:id="rId1"/>
    </p:custDataLst>
    <p:extLst>
      <p:ext uri="{BB962C8B-B14F-4D97-AF65-F5344CB8AC3E}">
        <p14:creationId xmlns:p14="http://schemas.microsoft.com/office/powerpoint/2010/main" val="1410079392"/>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PollQuestion">
            <a:extLst>
              <a:ext uri="{FF2B5EF4-FFF2-40B4-BE49-F238E27FC236}">
                <a16:creationId xmlns:a16="http://schemas.microsoft.com/office/drawing/2014/main" id="{44E64063-23AD-44DE-BDC7-9C3100B9F88C}"/>
              </a:ext>
            </a:extLst>
          </p:cNvPr>
          <p:cNvSpPr>
            <a:spLocks noGrp="1" noChangeArrowheads="1"/>
          </p:cNvSpPr>
          <p:nvPr>
            <p:ph idx="1"/>
          </p:nvPr>
        </p:nvSpPr>
        <p:spPr>
          <a:xfrm>
            <a:off x="626364" y="599817"/>
            <a:ext cx="8158040" cy="3639312"/>
          </a:xfrm>
        </p:spPr>
        <p:txBody>
          <a:bodyPr/>
          <a:lstStyle/>
          <a:p>
            <a:pPr marL="457200" indent="-457200">
              <a:buClrTx/>
              <a:buSzPct val="100000"/>
              <a:buFont typeface="+mj-lt"/>
              <a:buAutoNum type="arabicPeriod" startAt="2"/>
            </a:pPr>
            <a:r>
              <a:rPr lang="en-US" dirty="0"/>
              <a:t>Which of the following FORMAT statements was used to create this output?</a:t>
            </a:r>
          </a:p>
          <a:p>
            <a:endParaRPr lang="en-US" dirty="0"/>
          </a:p>
          <a:p>
            <a:endParaRPr lang="en-US" dirty="0"/>
          </a:p>
          <a:p>
            <a:endParaRPr lang="en-US" dirty="0"/>
          </a:p>
          <a:p>
            <a:endParaRPr lang="en-US" dirty="0"/>
          </a:p>
          <a:p>
            <a:endParaRPr lang="en-US" dirty="0"/>
          </a:p>
          <a:p>
            <a:pPr marL="403225" indent="-403225">
              <a:buClrTx/>
              <a:buSzPct val="100000"/>
              <a:buFont typeface="+mj-lt"/>
              <a:buAutoNum type="alphaLcPeriod"/>
            </a:pPr>
            <a:r>
              <a:rPr lang="en-US" sz="1800" dirty="0">
                <a:latin typeface="Calibri Light" panose="020F0302020204030204" pitchFamily="34" charset="0"/>
                <a:cs typeface="Calibri Light" panose="020F0302020204030204" pitchFamily="34" charset="0"/>
              </a:rPr>
              <a:t> </a:t>
            </a:r>
            <a:r>
              <a:rPr lang="en-US" sz="1800" b="1" dirty="0">
                <a:latin typeface="Courier New" panose="02070309020205020404" pitchFamily="49" charset="0"/>
                <a:cs typeface="Courier New" panose="02070309020205020404" pitchFamily="49" charset="0"/>
              </a:rPr>
              <a:t>format </a:t>
            </a:r>
            <a:r>
              <a:rPr lang="en-US" sz="1800" b="1" dirty="0" err="1">
                <a:latin typeface="Courier New" panose="02070309020205020404" pitchFamily="49" charset="0"/>
                <a:cs typeface="Courier New" panose="02070309020205020404" pitchFamily="49" charset="0"/>
              </a:rPr>
              <a:t>Order_Date</a:t>
            </a:r>
            <a:r>
              <a:rPr lang="en-US" sz="1800" b="1" dirty="0">
                <a:latin typeface="Courier New" panose="02070309020205020404" pitchFamily="49" charset="0"/>
                <a:cs typeface="Courier New" panose="02070309020205020404" pitchFamily="49" charset="0"/>
              </a:rPr>
              <a:t> date9. </a:t>
            </a:r>
            <a:r>
              <a:rPr lang="en-US" sz="1800" b="1" dirty="0" err="1">
                <a:latin typeface="Courier New" panose="02070309020205020404" pitchFamily="49" charset="0"/>
                <a:cs typeface="Courier New" panose="02070309020205020404" pitchFamily="49" charset="0"/>
              </a:rPr>
              <a:t>Delivery_Date</a:t>
            </a:r>
            <a:r>
              <a:rPr lang="en-US" sz="1800" b="1" dirty="0">
                <a:latin typeface="Courier New" panose="02070309020205020404" pitchFamily="49" charset="0"/>
                <a:cs typeface="Courier New" panose="02070309020205020404" pitchFamily="49" charset="0"/>
              </a:rPr>
              <a:t> mmddyy8.;</a:t>
            </a:r>
          </a:p>
          <a:p>
            <a:pPr marL="403225" indent="-403225">
              <a:buClrTx/>
              <a:buSzPct val="100000"/>
              <a:buFont typeface="+mj-lt"/>
              <a:buAutoNum type="alphaLcPeriod"/>
            </a:pPr>
            <a:r>
              <a:rPr lang="en-US" sz="1800" dirty="0">
                <a:latin typeface="Calibri Light" panose="020F0302020204030204" pitchFamily="34" charset="0"/>
                <a:cs typeface="Calibri Light" panose="020F0302020204030204" pitchFamily="34" charset="0"/>
              </a:rPr>
              <a:t> </a:t>
            </a:r>
            <a:r>
              <a:rPr lang="en-US" sz="1800" b="1" dirty="0">
                <a:latin typeface="Courier New" panose="02070309020205020404" pitchFamily="49" charset="0"/>
                <a:cs typeface="Courier New" panose="02070309020205020404" pitchFamily="49" charset="0"/>
              </a:rPr>
              <a:t>format </a:t>
            </a:r>
            <a:r>
              <a:rPr lang="en-US" sz="1800" b="1" dirty="0" err="1">
                <a:latin typeface="Courier New" panose="02070309020205020404" pitchFamily="49" charset="0"/>
                <a:cs typeface="Courier New" panose="02070309020205020404" pitchFamily="49" charset="0"/>
              </a:rPr>
              <a:t>Order_Date</a:t>
            </a:r>
            <a:r>
              <a:rPr lang="en-US" sz="1800" b="1" dirty="0">
                <a:latin typeface="Courier New" panose="02070309020205020404" pitchFamily="49" charset="0"/>
                <a:cs typeface="Courier New" panose="02070309020205020404" pitchFamily="49" charset="0"/>
              </a:rPr>
              <a:t> date7. </a:t>
            </a:r>
            <a:r>
              <a:rPr lang="en-US" sz="1800" b="1" dirty="0" err="1">
                <a:latin typeface="Courier New" panose="02070309020205020404" pitchFamily="49" charset="0"/>
                <a:cs typeface="Courier New" panose="02070309020205020404" pitchFamily="49" charset="0"/>
              </a:rPr>
              <a:t>Delivery_Date</a:t>
            </a:r>
            <a:r>
              <a:rPr lang="en-US" sz="1800" b="1" dirty="0">
                <a:latin typeface="Courier New" panose="02070309020205020404" pitchFamily="49" charset="0"/>
                <a:cs typeface="Courier New" panose="02070309020205020404" pitchFamily="49" charset="0"/>
              </a:rPr>
              <a:t> mmddyy8.;</a:t>
            </a:r>
          </a:p>
          <a:p>
            <a:pPr marL="403225" indent="-403225">
              <a:buClrTx/>
              <a:buSzPct val="100000"/>
              <a:buFont typeface="+mj-lt"/>
              <a:buAutoNum type="alphaLcPeriod"/>
            </a:pPr>
            <a:r>
              <a:rPr lang="en-US" sz="1800" dirty="0">
                <a:latin typeface="Calibri Light" panose="020F0302020204030204" pitchFamily="34" charset="0"/>
                <a:cs typeface="Calibri Light" panose="020F0302020204030204" pitchFamily="34" charset="0"/>
              </a:rPr>
              <a:t> </a:t>
            </a:r>
            <a:r>
              <a:rPr lang="en-US" sz="1800" b="1" dirty="0">
                <a:latin typeface="Courier New" panose="02070309020205020404" pitchFamily="49" charset="0"/>
                <a:cs typeface="Courier New" panose="02070309020205020404" pitchFamily="49" charset="0"/>
              </a:rPr>
              <a:t>format </a:t>
            </a:r>
            <a:r>
              <a:rPr lang="en-US" sz="1800" b="1" dirty="0" err="1">
                <a:latin typeface="Courier New" panose="02070309020205020404" pitchFamily="49" charset="0"/>
                <a:cs typeface="Courier New" panose="02070309020205020404" pitchFamily="49" charset="0"/>
              </a:rPr>
              <a:t>Order_Date</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ddmmmyy</a:t>
            </a:r>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Delivery_Date</a:t>
            </a:r>
            <a:r>
              <a:rPr lang="en-US" sz="1800" b="1" dirty="0">
                <a:latin typeface="Courier New" panose="02070309020205020404" pitchFamily="49" charset="0"/>
                <a:cs typeface="Courier New" panose="02070309020205020404" pitchFamily="49" charset="0"/>
              </a:rPr>
              <a:t> mmddyy8.;</a:t>
            </a:r>
          </a:p>
          <a:p>
            <a:pPr marL="403225" indent="-403225">
              <a:buClrTx/>
              <a:buSzPct val="100000"/>
              <a:buFont typeface="+mj-lt"/>
              <a:buAutoNum type="alphaLcPeriod"/>
            </a:pPr>
            <a:r>
              <a:rPr lang="en-US" altLang="en-US" sz="1800"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format </a:t>
            </a:r>
            <a:r>
              <a:rPr lang="en-US" altLang="en-US" sz="1800" b="1" dirty="0" err="1">
                <a:latin typeface="Courier New" panose="02070309020205020404" pitchFamily="49" charset="0"/>
                <a:cs typeface="Courier New" panose="02070309020205020404" pitchFamily="49" charset="0"/>
              </a:rPr>
              <a:t>Order_Date</a:t>
            </a:r>
            <a:r>
              <a:rPr lang="en-US" altLang="en-US" sz="1800" b="1" dirty="0">
                <a:latin typeface="Courier New" panose="02070309020205020404" pitchFamily="49" charset="0"/>
                <a:cs typeface="Courier New" panose="02070309020205020404" pitchFamily="49" charset="0"/>
              </a:rPr>
              <a:t> monyy7. </a:t>
            </a:r>
            <a:r>
              <a:rPr lang="en-US" altLang="en-US" sz="1800" b="1" dirty="0" err="1">
                <a:latin typeface="Courier New" panose="02070309020205020404" pitchFamily="49" charset="0"/>
                <a:cs typeface="Courier New" panose="02070309020205020404" pitchFamily="49" charset="0"/>
              </a:rPr>
              <a:t>Delivery_Date</a:t>
            </a:r>
            <a:r>
              <a:rPr lang="en-US" altLang="en-US" sz="1800" b="1" dirty="0">
                <a:latin typeface="Courier New" panose="02070309020205020404" pitchFamily="49" charset="0"/>
                <a:cs typeface="Courier New" panose="02070309020205020404" pitchFamily="49" charset="0"/>
              </a:rPr>
              <a:t> mmddyy8.;</a:t>
            </a:r>
            <a:endParaRPr lang="en-US" altLang="en-US" sz="1800" b="1" dirty="0">
              <a:solidFill>
                <a:schemeClr val="tx1"/>
              </a:solidFill>
              <a:latin typeface="Courier New" panose="02070309020205020404" pitchFamily="49" charset="0"/>
              <a:cs typeface="Courier New" panose="02070309020205020404" pitchFamily="49" charset="0"/>
            </a:endParaRPr>
          </a:p>
        </p:txBody>
      </p:sp>
      <p:pic>
        <p:nvPicPr>
          <p:cNvPr id="12" name="Picture 11"/>
          <p:cNvPicPr>
            <a:picLocks noChangeAspect="1"/>
          </p:cNvPicPr>
          <p:nvPr/>
        </p:nvPicPr>
        <p:blipFill>
          <a:blip r:embed="rId5"/>
          <a:stretch>
            <a:fillRect/>
          </a:stretch>
        </p:blipFill>
        <p:spPr>
          <a:xfrm>
            <a:off x="1234598" y="1082292"/>
            <a:ext cx="4109580" cy="1625909"/>
          </a:xfrm>
          <a:prstGeom prst="rect">
            <a:avLst/>
          </a:prstGeom>
        </p:spPr>
      </p:pic>
      <p:sp>
        <p:nvSpPr>
          <p:cNvPr id="6" name="Oval 5"/>
          <p:cNvSpPr/>
          <p:nvPr>
            <p:custDataLst>
              <p:tags r:id="rId2"/>
            </p:custDataLst>
          </p:nvPr>
        </p:nvSpPr>
        <p:spPr>
          <a:xfrm>
            <a:off x="525296" y="3226267"/>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4106806343"/>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3"/>
            </a:pPr>
            <a:r>
              <a:rPr lang="en-US" dirty="0"/>
              <a:t>The format name must include a period delimiter in the FORMAT statement.</a:t>
            </a:r>
          </a:p>
          <a:p>
            <a:pPr marL="457200" indent="-457200">
              <a:buClr>
                <a:schemeClr val="tx1"/>
              </a:buClr>
              <a:buSzPct val="100000"/>
              <a:buFont typeface="+mj-lt"/>
              <a:buAutoNum type="alphaLcPeriod"/>
            </a:pPr>
            <a:r>
              <a:rPr lang="en-US" altLang="en-US" dirty="0"/>
              <a:t>True</a:t>
            </a:r>
          </a:p>
          <a:p>
            <a:pPr marL="457200" indent="-457200">
              <a:buClr>
                <a:schemeClr val="tx1"/>
              </a:buClr>
              <a:buSzPct val="100000"/>
              <a:buFont typeface="+mj-lt"/>
              <a:buAutoNum type="alphaLcPeriod"/>
            </a:pPr>
            <a:r>
              <a:rPr lang="en-US" altLang="en-US" dirty="0"/>
              <a:t>False</a:t>
            </a:r>
          </a:p>
        </p:txBody>
      </p:sp>
    </p:spTree>
    <p:custDataLst>
      <p:tags r:id="rId1"/>
    </p:custDataLst>
    <p:extLst>
      <p:ext uri="{BB962C8B-B14F-4D97-AF65-F5344CB8AC3E}">
        <p14:creationId xmlns:p14="http://schemas.microsoft.com/office/powerpoint/2010/main" val="209538378"/>
      </p:ext>
    </p:extLst>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576B1D75-DE32-43EB-9885-FCB3DD3C5FFA}"/>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3"/>
            </a:pPr>
            <a:r>
              <a:rPr lang="en-US" dirty="0"/>
              <a:t>The format name must include a period delimiter in the FORMAT statement.</a:t>
            </a:r>
          </a:p>
          <a:p>
            <a:pPr marL="457200" indent="-457200">
              <a:buClr>
                <a:schemeClr val="tx1"/>
              </a:buClr>
              <a:buSzPct val="100000"/>
              <a:buFont typeface="+mj-lt"/>
              <a:buAutoNum type="alphaLcPeriod"/>
            </a:pPr>
            <a:r>
              <a:rPr lang="en-US" altLang="en-US" dirty="0"/>
              <a:t>True</a:t>
            </a:r>
          </a:p>
          <a:p>
            <a:pPr marL="457200" indent="-457200">
              <a:buClr>
                <a:schemeClr val="tx1"/>
              </a:buClr>
              <a:buSzPct val="100000"/>
              <a:buFont typeface="+mj-lt"/>
              <a:buAutoNum type="alphaLcPeriod"/>
            </a:pPr>
            <a:r>
              <a:rPr lang="en-US" altLang="en-US" dirty="0"/>
              <a:t>False</a:t>
            </a:r>
          </a:p>
        </p:txBody>
      </p:sp>
      <p:sp>
        <p:nvSpPr>
          <p:cNvPr id="5" name="Oval 4"/>
          <p:cNvSpPr/>
          <p:nvPr>
            <p:custDataLst>
              <p:tags r:id="rId2"/>
            </p:custDataLst>
          </p:nvPr>
        </p:nvSpPr>
        <p:spPr>
          <a:xfrm>
            <a:off x="535634" y="1291304"/>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965161162"/>
      </p:ext>
    </p:extLst>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4"/>
            </a:pPr>
            <a:r>
              <a:rPr lang="en-US" dirty="0"/>
              <a:t>Which row or rows </a:t>
            </a:r>
            <a:r>
              <a:rPr lang="en-US" dirty="0">
                <a:solidFill>
                  <a:srgbClr val="000000"/>
                </a:solidFill>
              </a:rPr>
              <a:t>are selected</a:t>
            </a:r>
            <a:r>
              <a:rPr lang="en-US" dirty="0"/>
              <a:t> by the following WHERE statement?</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marL="457200" indent="-457200">
              <a:buClrTx/>
              <a:buSzPct val="100000"/>
              <a:buFont typeface="+mj-lt"/>
              <a:buAutoNum type="alphaLcPeriod"/>
            </a:pPr>
            <a:r>
              <a:rPr lang="en-US" altLang="en-US" dirty="0"/>
              <a:t>row 1</a:t>
            </a:r>
          </a:p>
          <a:p>
            <a:pPr marL="457200" indent="-457200">
              <a:buClrTx/>
              <a:buSzPct val="100000"/>
              <a:buFont typeface="+mj-lt"/>
              <a:buAutoNum type="alphaLcPeriod"/>
            </a:pPr>
            <a:r>
              <a:rPr lang="en-US" altLang="en-US" dirty="0"/>
              <a:t>row 2</a:t>
            </a:r>
          </a:p>
          <a:p>
            <a:pPr marL="457200" indent="-457200">
              <a:buClrTx/>
              <a:buSzPct val="100000"/>
              <a:buFont typeface="+mj-lt"/>
              <a:buAutoNum type="alphaLcPeriod"/>
            </a:pPr>
            <a:r>
              <a:rPr lang="en-US" altLang="en-US" dirty="0"/>
              <a:t>row 3</a:t>
            </a:r>
          </a:p>
          <a:p>
            <a:pPr marL="457200" indent="-457200">
              <a:buClrTx/>
              <a:buSzPct val="100000"/>
              <a:buFont typeface="+mj-lt"/>
              <a:buAutoNum type="alphaLcPeriod"/>
            </a:pPr>
            <a:r>
              <a:rPr lang="en-US" altLang="en-US" dirty="0"/>
              <a:t>rows 1 and 2</a:t>
            </a:r>
          </a:p>
          <a:p>
            <a:pPr marL="457200" indent="-457200">
              <a:buClrTx/>
              <a:buSzPct val="100000"/>
              <a:buFont typeface="+mj-lt"/>
              <a:buAutoNum type="alphaLcPeriod"/>
            </a:pPr>
            <a:r>
              <a:rPr lang="en-US" altLang="en-US" dirty="0"/>
              <a:t>all rows</a:t>
            </a:r>
          </a:p>
        </p:txBody>
      </p:sp>
      <p:pic>
        <p:nvPicPr>
          <p:cNvPr id="4" name="Picture 3"/>
          <p:cNvPicPr>
            <a:picLocks noChangeAspect="1"/>
          </p:cNvPicPr>
          <p:nvPr/>
        </p:nvPicPr>
        <p:blipFill>
          <a:blip r:embed="rId5"/>
          <a:stretch>
            <a:fillRect/>
          </a:stretch>
        </p:blipFill>
        <p:spPr>
          <a:xfrm>
            <a:off x="2948024" y="1760080"/>
            <a:ext cx="4901151" cy="911326"/>
          </a:xfrm>
          <a:prstGeom prst="rect">
            <a:avLst/>
          </a:prstGeom>
        </p:spPr>
      </p:pic>
      <p:sp>
        <p:nvSpPr>
          <p:cNvPr id="3" name="TextBox 2"/>
          <p:cNvSpPr txBox="1"/>
          <p:nvPr>
            <p:custDataLst>
              <p:tags r:id="rId2"/>
            </p:custDataLst>
          </p:nvPr>
        </p:nvSpPr>
        <p:spPr>
          <a:xfrm>
            <a:off x="3240957" y="1059188"/>
            <a:ext cx="4315284"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a:latin typeface="Courier New" panose="02070309020205020404" pitchFamily="49" charset="0"/>
                <a:cs typeface="Courier New" panose="02070309020205020404" pitchFamily="49" charset="0"/>
              </a:rPr>
              <a:t>where Job_Title like "Sales%";</a:t>
            </a:r>
            <a:endParaRPr lang="en-US" b="1" dirty="0">
              <a:latin typeface="Courier New" panose="02070309020205020404" pitchFamily="49" charset="0"/>
              <a:cs typeface="Courier New" panose="02070309020205020404" pitchFamily="49" charset="0"/>
            </a:endParaRPr>
          </a:p>
        </p:txBody>
      </p:sp>
    </p:spTree>
    <p:custDataLst>
      <p:tags r:id="rId1"/>
    </p:custDataLst>
    <p:extLst>
      <p:ext uri="{BB962C8B-B14F-4D97-AF65-F5344CB8AC3E}">
        <p14:creationId xmlns:p14="http://schemas.microsoft.com/office/powerpoint/2010/main" val="3550415819"/>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PollQuestion">
            <a:extLst>
              <a:ext uri="{FF2B5EF4-FFF2-40B4-BE49-F238E27FC236}">
                <a16:creationId xmlns:a16="http://schemas.microsoft.com/office/drawing/2014/main" id="{3501214D-1CDF-4FB1-90D7-D6EA71DA997C}"/>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4"/>
            </a:pPr>
            <a:r>
              <a:rPr lang="en-US" dirty="0"/>
              <a:t>Which row or rows </a:t>
            </a:r>
            <a:r>
              <a:rPr lang="en-US" dirty="0">
                <a:solidFill>
                  <a:srgbClr val="000000"/>
                </a:solidFill>
              </a:rPr>
              <a:t>are selected</a:t>
            </a:r>
            <a:r>
              <a:rPr lang="en-US" dirty="0"/>
              <a:t> by the following WHERE statement?</a:t>
            </a: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algn="ctr"/>
            <a:endParaRPr lang="en-US" dirty="0">
              <a:latin typeface="Courier New" panose="02070309020205020404" pitchFamily="49" charset="0"/>
              <a:cs typeface="Courier New" panose="02070309020205020404" pitchFamily="49" charset="0"/>
            </a:endParaRPr>
          </a:p>
          <a:p>
            <a:pPr marL="457200" indent="-457200">
              <a:buClrTx/>
              <a:buSzPct val="100000"/>
              <a:buFont typeface="+mj-lt"/>
              <a:buAutoNum type="alphaLcPeriod"/>
            </a:pPr>
            <a:r>
              <a:rPr lang="en-US" altLang="en-US" dirty="0"/>
              <a:t>row 1</a:t>
            </a:r>
          </a:p>
          <a:p>
            <a:pPr marL="457200" indent="-457200">
              <a:buClrTx/>
              <a:buSzPct val="100000"/>
              <a:buFont typeface="+mj-lt"/>
              <a:buAutoNum type="alphaLcPeriod"/>
            </a:pPr>
            <a:r>
              <a:rPr lang="en-US" altLang="en-US" dirty="0"/>
              <a:t>row 2</a:t>
            </a:r>
          </a:p>
          <a:p>
            <a:pPr marL="457200" indent="-457200">
              <a:buClrTx/>
              <a:buSzPct val="100000"/>
              <a:buFont typeface="+mj-lt"/>
              <a:buAutoNum type="alphaLcPeriod"/>
            </a:pPr>
            <a:r>
              <a:rPr lang="en-US" altLang="en-US" dirty="0"/>
              <a:t>row 3</a:t>
            </a:r>
          </a:p>
          <a:p>
            <a:pPr marL="457200" indent="-457200">
              <a:buClrTx/>
              <a:buSzPct val="100000"/>
              <a:buFont typeface="+mj-lt"/>
              <a:buAutoNum type="alphaLcPeriod"/>
            </a:pPr>
            <a:r>
              <a:rPr lang="en-US" altLang="en-US" dirty="0"/>
              <a:t>rows 1 and 2</a:t>
            </a:r>
          </a:p>
          <a:p>
            <a:pPr marL="457200" indent="-457200">
              <a:buClrTx/>
              <a:buSzPct val="100000"/>
              <a:buFont typeface="+mj-lt"/>
              <a:buAutoNum type="alphaLcPeriod"/>
            </a:pPr>
            <a:r>
              <a:rPr lang="en-US" altLang="en-US" dirty="0"/>
              <a:t>all rows</a:t>
            </a:r>
          </a:p>
        </p:txBody>
      </p:sp>
      <p:pic>
        <p:nvPicPr>
          <p:cNvPr id="4" name="Picture 3"/>
          <p:cNvPicPr>
            <a:picLocks noChangeAspect="1"/>
          </p:cNvPicPr>
          <p:nvPr/>
        </p:nvPicPr>
        <p:blipFill>
          <a:blip r:embed="rId6"/>
          <a:stretch>
            <a:fillRect/>
          </a:stretch>
        </p:blipFill>
        <p:spPr>
          <a:xfrm>
            <a:off x="2948024" y="1760080"/>
            <a:ext cx="4901151" cy="911326"/>
          </a:xfrm>
          <a:prstGeom prst="rect">
            <a:avLst/>
          </a:prstGeom>
        </p:spPr>
      </p:pic>
      <p:sp>
        <p:nvSpPr>
          <p:cNvPr id="3" name="TextBox 2"/>
          <p:cNvSpPr txBox="1"/>
          <p:nvPr>
            <p:custDataLst>
              <p:tags r:id="rId2"/>
            </p:custDataLst>
          </p:nvPr>
        </p:nvSpPr>
        <p:spPr>
          <a:xfrm>
            <a:off x="3240957" y="1059188"/>
            <a:ext cx="4315284" cy="42537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b="1">
                <a:latin typeface="Courier New" panose="02070309020205020404" pitchFamily="49" charset="0"/>
                <a:cs typeface="Courier New" panose="02070309020205020404" pitchFamily="49" charset="0"/>
              </a:rPr>
              <a:t>where Job_Title like "Sales%";</a:t>
            </a:r>
            <a:endParaRPr lang="en-US" b="1" dirty="0">
              <a:latin typeface="Courier New" panose="02070309020205020404" pitchFamily="49" charset="0"/>
              <a:cs typeface="Courier New" panose="02070309020205020404" pitchFamily="49" charset="0"/>
            </a:endParaRPr>
          </a:p>
        </p:txBody>
      </p:sp>
      <p:sp>
        <p:nvSpPr>
          <p:cNvPr id="7" name="Oval 6"/>
          <p:cNvSpPr/>
          <p:nvPr>
            <p:custDataLst>
              <p:tags r:id="rId3"/>
            </p:custDataLst>
          </p:nvPr>
        </p:nvSpPr>
        <p:spPr>
          <a:xfrm>
            <a:off x="540471" y="3278042"/>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3963430753"/>
      </p:ext>
    </p:extLst>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5"/>
            </a:pPr>
            <a:r>
              <a:rPr lang="en-US" dirty="0"/>
              <a:t>Which statement about this PROC SORT step is true?</a:t>
            </a:r>
          </a:p>
          <a:p>
            <a:endParaRPr lang="en-US" dirty="0"/>
          </a:p>
          <a:p>
            <a:endParaRPr lang="en-US" dirty="0"/>
          </a:p>
          <a:p>
            <a:endParaRPr lang="en-US" dirty="0"/>
          </a:p>
          <a:p>
            <a:pPr marL="457200" indent="-457200">
              <a:buClrTx/>
              <a:buSzPct val="100000"/>
              <a:buFont typeface="+mj-lt"/>
              <a:buAutoNum type="alphaLcPeriod"/>
            </a:pPr>
            <a:r>
              <a:rPr lang="en-US" dirty="0"/>
              <a:t>The sorted table overwrites the input table.</a:t>
            </a:r>
            <a:endParaRPr lang="en-US" altLang="en-US" dirty="0"/>
          </a:p>
          <a:p>
            <a:pPr marL="457200" indent="-457200">
              <a:buClrTx/>
              <a:buSzPct val="100000"/>
              <a:buFont typeface="+mj-lt"/>
              <a:buAutoNum type="alphaLcPeriod"/>
            </a:pPr>
            <a:r>
              <a:rPr lang="en-US" dirty="0"/>
              <a:t>The rows are sorted by </a:t>
            </a:r>
            <a:r>
              <a:rPr lang="en-US" b="1" dirty="0"/>
              <a:t>Salary</a:t>
            </a:r>
            <a:r>
              <a:rPr lang="en-US" dirty="0"/>
              <a:t> in descending order, and then by </a:t>
            </a:r>
            <a:r>
              <a:rPr lang="en-US" b="1" dirty="0" err="1"/>
              <a:t>Manager_ID</a:t>
            </a:r>
            <a:r>
              <a:rPr lang="en-US" dirty="0"/>
              <a:t> in descending order.</a:t>
            </a:r>
          </a:p>
          <a:p>
            <a:pPr marL="457200" indent="-457200">
              <a:buClrTx/>
              <a:buSzPct val="100000"/>
              <a:buFont typeface="+mj-lt"/>
              <a:buAutoNum type="alphaLcPeriod"/>
            </a:pPr>
            <a:r>
              <a:rPr lang="en-US" dirty="0"/>
              <a:t>A semicolon should not appear after the input table name.</a:t>
            </a:r>
          </a:p>
          <a:p>
            <a:pPr marL="457200" indent="-457200">
              <a:buClrTx/>
              <a:buSzPct val="100000"/>
              <a:buFont typeface="+mj-lt"/>
              <a:buAutoNum type="alphaLcPeriod"/>
            </a:pPr>
            <a:r>
              <a:rPr lang="en-US" dirty="0"/>
              <a:t>The sorted table contains only the columns specified in the BY statement.</a:t>
            </a:r>
            <a:endParaRPr lang="en-US" altLang="en-US" dirty="0"/>
          </a:p>
        </p:txBody>
      </p:sp>
      <p:sp>
        <p:nvSpPr>
          <p:cNvPr id="5" name="TextBox 4"/>
          <p:cNvSpPr txBox="1"/>
          <p:nvPr>
            <p:custDataLst>
              <p:tags r:id="rId2"/>
            </p:custDataLst>
          </p:nvPr>
        </p:nvSpPr>
        <p:spPr>
          <a:xfrm>
            <a:off x="1685440" y="973682"/>
            <a:ext cx="5142433"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sort data=</a:t>
            </a:r>
            <a:r>
              <a:rPr lang="en-US" sz="1800" b="1" dirty="0" err="1">
                <a:latin typeface="Courier New" panose="02070309020205020404" pitchFamily="49" charset="0"/>
              </a:rPr>
              <a:t>orion.staff</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          out=</a:t>
            </a:r>
            <a:r>
              <a:rPr lang="en-US" sz="1800" b="1" dirty="0" err="1">
                <a:latin typeface="Courier New" panose="02070309020205020404" pitchFamily="49" charset="0"/>
              </a:rPr>
              <a:t>work.staff</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    by descending Salary </a:t>
            </a:r>
            <a:r>
              <a:rPr lang="en-US" sz="1800" b="1" dirty="0" err="1">
                <a:latin typeface="Courier New" panose="02070309020205020404" pitchFamily="49" charset="0"/>
              </a:rPr>
              <a:t>Manager_ID</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run;</a:t>
            </a:r>
          </a:p>
        </p:txBody>
      </p:sp>
    </p:spTree>
    <p:custDataLst>
      <p:tags r:id="rId1"/>
    </p:custDataLst>
    <p:extLst>
      <p:ext uri="{BB962C8B-B14F-4D97-AF65-F5344CB8AC3E}">
        <p14:creationId xmlns:p14="http://schemas.microsoft.com/office/powerpoint/2010/main" val="731068428"/>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PollQuestion">
            <a:extLst>
              <a:ext uri="{FF2B5EF4-FFF2-40B4-BE49-F238E27FC236}">
                <a16:creationId xmlns:a16="http://schemas.microsoft.com/office/drawing/2014/main" id="{B01C9F89-8609-4717-9F90-82126E526CD6}"/>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5"/>
            </a:pPr>
            <a:r>
              <a:rPr lang="en-US" dirty="0"/>
              <a:t>Which statement about this PROC SORT step is true?</a:t>
            </a:r>
          </a:p>
          <a:p>
            <a:endParaRPr lang="en-US" dirty="0"/>
          </a:p>
          <a:p>
            <a:endParaRPr lang="en-US" dirty="0"/>
          </a:p>
          <a:p>
            <a:endParaRPr lang="en-US" dirty="0"/>
          </a:p>
          <a:p>
            <a:pPr marL="457200" indent="-457200">
              <a:buClrTx/>
              <a:buSzPct val="100000"/>
              <a:buFont typeface="+mj-lt"/>
              <a:buAutoNum type="alphaLcPeriod"/>
            </a:pPr>
            <a:r>
              <a:rPr lang="en-US" dirty="0"/>
              <a:t>The sorted table overwrites the input table.</a:t>
            </a:r>
            <a:endParaRPr lang="en-US" altLang="en-US" dirty="0"/>
          </a:p>
          <a:p>
            <a:pPr marL="457200" indent="-457200">
              <a:buClrTx/>
              <a:buSzPct val="100000"/>
              <a:buFont typeface="+mj-lt"/>
              <a:buAutoNum type="alphaLcPeriod"/>
            </a:pPr>
            <a:r>
              <a:rPr lang="en-US" dirty="0"/>
              <a:t>The rows are sorted by </a:t>
            </a:r>
            <a:r>
              <a:rPr lang="en-US" b="1" dirty="0"/>
              <a:t>Salary</a:t>
            </a:r>
            <a:r>
              <a:rPr lang="en-US" dirty="0"/>
              <a:t> in descending order, and then by </a:t>
            </a:r>
            <a:r>
              <a:rPr lang="en-US" b="1" dirty="0" err="1"/>
              <a:t>Manager_ID</a:t>
            </a:r>
            <a:r>
              <a:rPr lang="en-US" dirty="0"/>
              <a:t> in descending order.</a:t>
            </a:r>
          </a:p>
          <a:p>
            <a:pPr marL="457200" indent="-457200">
              <a:buClrTx/>
              <a:buSzPct val="100000"/>
              <a:buFont typeface="+mj-lt"/>
              <a:buAutoNum type="alphaLcPeriod"/>
            </a:pPr>
            <a:r>
              <a:rPr lang="en-US" dirty="0"/>
              <a:t>A semicolon should not appear after the input table name.</a:t>
            </a:r>
          </a:p>
          <a:p>
            <a:pPr marL="457200" indent="-457200">
              <a:buClrTx/>
              <a:buSzPct val="100000"/>
              <a:buFont typeface="+mj-lt"/>
              <a:buAutoNum type="alphaLcPeriod"/>
            </a:pPr>
            <a:r>
              <a:rPr lang="en-US" dirty="0"/>
              <a:t>The sorted table contains only the columns specified in the BY statement.</a:t>
            </a:r>
            <a:endParaRPr lang="en-US" altLang="en-US" dirty="0"/>
          </a:p>
        </p:txBody>
      </p:sp>
      <p:sp>
        <p:nvSpPr>
          <p:cNvPr id="5" name="TextBox 4"/>
          <p:cNvSpPr txBox="1"/>
          <p:nvPr>
            <p:custDataLst>
              <p:tags r:id="rId2"/>
            </p:custDataLst>
          </p:nvPr>
        </p:nvSpPr>
        <p:spPr>
          <a:xfrm>
            <a:off x="1685440" y="973682"/>
            <a:ext cx="5142433" cy="1121333"/>
          </a:xfrm>
          <a:prstGeom prst="rect">
            <a:avLst/>
          </a:prstGeom>
          <a:solidFill>
            <a:srgbClr val="FFFFFF"/>
          </a:solidFill>
          <a:ln w="19050" cmpd="sng">
            <a:solidFill>
              <a:srgbClr val="0074BE"/>
            </a:solidFill>
          </a:ln>
        </p:spPr>
        <p:txBody>
          <a:bodyPr vert="horz" wrap="none" lIns="88900" tIns="88900" rIns="88900" bIns="88900" rtlCol="0">
            <a:spAutoFit/>
          </a:bodyPr>
          <a:lstStyle/>
          <a:p>
            <a:pPr>
              <a:lnSpc>
                <a:spcPct val="85000"/>
              </a:lnSpc>
            </a:pPr>
            <a:r>
              <a:rPr lang="en-US" sz="1800" b="1" dirty="0">
                <a:latin typeface="Courier New" panose="02070309020205020404" pitchFamily="49" charset="0"/>
              </a:rPr>
              <a:t>proc sort data=</a:t>
            </a:r>
            <a:r>
              <a:rPr lang="en-US" sz="1800" b="1" dirty="0" err="1">
                <a:latin typeface="Courier New" panose="02070309020205020404" pitchFamily="49" charset="0"/>
              </a:rPr>
              <a:t>orion.staff</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          out=</a:t>
            </a:r>
            <a:r>
              <a:rPr lang="en-US" sz="1800" b="1" dirty="0" err="1">
                <a:latin typeface="Courier New" panose="02070309020205020404" pitchFamily="49" charset="0"/>
              </a:rPr>
              <a:t>work.staff</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    by descending Salary </a:t>
            </a:r>
            <a:r>
              <a:rPr lang="en-US" sz="1800" b="1" dirty="0" err="1">
                <a:latin typeface="Courier New" panose="02070309020205020404" pitchFamily="49" charset="0"/>
              </a:rPr>
              <a:t>Manager_ID</a:t>
            </a:r>
            <a:r>
              <a:rPr lang="en-US" sz="1800" b="1" dirty="0">
                <a:latin typeface="Courier New" panose="02070309020205020404" pitchFamily="49" charset="0"/>
              </a:rPr>
              <a:t>;</a:t>
            </a:r>
          </a:p>
          <a:p>
            <a:pPr>
              <a:lnSpc>
                <a:spcPct val="85000"/>
              </a:lnSpc>
            </a:pPr>
            <a:r>
              <a:rPr lang="en-US" sz="1800" b="1" dirty="0">
                <a:latin typeface="Courier New" panose="02070309020205020404" pitchFamily="49" charset="0"/>
              </a:rPr>
              <a:t>run;</a:t>
            </a:r>
          </a:p>
        </p:txBody>
      </p:sp>
      <p:sp>
        <p:nvSpPr>
          <p:cNvPr id="6" name="Oval 5"/>
          <p:cNvSpPr/>
          <p:nvPr>
            <p:custDataLst>
              <p:tags r:id="rId3"/>
            </p:custDataLst>
          </p:nvPr>
        </p:nvSpPr>
        <p:spPr>
          <a:xfrm>
            <a:off x="535506" y="3216506"/>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362441207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Title"/>
          <p:cNvSpPr>
            <a:spLocks noGrp="1" noChangeArrowheads="1"/>
          </p:cNvSpPr>
          <p:nvPr>
            <p:ph type="title"/>
          </p:nvPr>
        </p:nvSpPr>
        <p:spPr/>
        <p:txBody>
          <a:bodyPr/>
          <a:lstStyle/>
          <a:p>
            <a:pPr defTabSz="182876">
              <a:defRPr/>
            </a:pPr>
            <a:r>
              <a:rPr lang="en-US" altLang="en-US">
                <a:solidFill>
                  <a:srgbClr val="04304B"/>
                </a:solidFill>
              </a:rPr>
              <a:t>3.01 </a:t>
            </a:r>
            <a:r>
              <a:rPr altLang="en-US">
                <a:solidFill>
                  <a:srgbClr val="04304B"/>
                </a:solidFill>
              </a:rPr>
              <a:t>Multiple </a:t>
            </a:r>
            <a:r>
              <a:rPr altLang="en-US" dirty="0">
                <a:solidFill>
                  <a:srgbClr val="04304B"/>
                </a:solidFill>
              </a:rPr>
              <a:t>Choice Question </a:t>
            </a:r>
            <a:r>
              <a:rPr lang="en-US" altLang="en-US" dirty="0">
                <a:solidFill>
                  <a:srgbClr val="04304B"/>
                </a:solidFill>
              </a:rPr>
              <a:t>– Correct Answer</a:t>
            </a:r>
            <a:endParaRPr altLang="en-US" dirty="0">
              <a:solidFill>
                <a:srgbClr val="04304B"/>
              </a:solidFill>
            </a:endParaRPr>
          </a:p>
        </p:txBody>
      </p:sp>
      <p:sp>
        <p:nvSpPr>
          <p:cNvPr id="15364" name="PollQuestion"/>
          <p:cNvSpPr>
            <a:spLocks noGrp="1" noChangeArrowheads="1"/>
          </p:cNvSpPr>
          <p:nvPr>
            <p:ph idx="1"/>
          </p:nvPr>
        </p:nvSpPr>
        <p:spPr/>
        <p:txBody>
          <a:bodyPr/>
          <a:lstStyle/>
          <a:p>
            <a:pPr defTabSz="365751">
              <a:defRPr/>
            </a:pPr>
            <a:r>
              <a:rPr lang="en-US" altLang="en-US" dirty="0"/>
              <a:t>Which statement in PROC PRINT s</a:t>
            </a:r>
            <a:r>
              <a:rPr lang="en-US" dirty="0"/>
              <a:t>elects variables that appear in the report and determines their order?</a:t>
            </a:r>
            <a:endParaRPr lang="en-US" altLang="en-US" dirty="0"/>
          </a:p>
          <a:p>
            <a:pPr defTabSz="365751">
              <a:defRPr/>
            </a:pPr>
            <a:endParaRPr lang="en-US" altLang="en-US" dirty="0"/>
          </a:p>
          <a:p>
            <a:pPr marL="385763" lvl="1" indent="-385763" defTabSz="365751">
              <a:buClrTx/>
              <a:buSzPct val="100000"/>
              <a:buFont typeface="+mj-lt"/>
              <a:buAutoNum type="alphaLcPeriod"/>
              <a:defRPr/>
            </a:pPr>
            <a:r>
              <a:rPr lang="en-US" altLang="en-US" dirty="0"/>
              <a:t>BY</a:t>
            </a:r>
          </a:p>
          <a:p>
            <a:pPr marL="385763" lvl="1" indent="-385763" defTabSz="365751">
              <a:buClrTx/>
              <a:buSzPct val="100000"/>
              <a:buFont typeface="+mj-lt"/>
              <a:buAutoNum type="alphaLcPeriod"/>
              <a:defRPr/>
            </a:pPr>
            <a:r>
              <a:rPr lang="en-US" altLang="en-US" dirty="0"/>
              <a:t>ID</a:t>
            </a:r>
          </a:p>
          <a:p>
            <a:pPr marL="385763" lvl="1" indent="-385763" defTabSz="365751">
              <a:buClrTx/>
              <a:buSzPct val="100000"/>
              <a:buFont typeface="+mj-lt"/>
              <a:buAutoNum type="alphaLcPeriod"/>
              <a:defRPr/>
            </a:pPr>
            <a:r>
              <a:rPr lang="en-US" altLang="en-US" dirty="0"/>
              <a:t>SUM</a:t>
            </a:r>
          </a:p>
          <a:p>
            <a:pPr marL="385763" lvl="1" indent="-385763" defTabSz="365751">
              <a:buClrTx/>
              <a:buSzPct val="100000"/>
              <a:buFont typeface="+mj-lt"/>
              <a:buAutoNum type="alphaLcPeriod"/>
              <a:defRPr/>
            </a:pPr>
            <a:r>
              <a:rPr lang="en-US" altLang="en-US" dirty="0"/>
              <a:t>VAR</a:t>
            </a:r>
          </a:p>
        </p:txBody>
      </p:sp>
      <p:sp>
        <p:nvSpPr>
          <p:cNvPr id="3" name="Oval 2"/>
          <p:cNvSpPr/>
          <p:nvPr>
            <p:custDataLst>
              <p:tags r:id="rId2"/>
            </p:custDataLst>
          </p:nvPr>
        </p:nvSpPr>
        <p:spPr>
          <a:xfrm>
            <a:off x="540460" y="3015577"/>
            <a:ext cx="338328" cy="338328"/>
          </a:xfrm>
          <a:prstGeom prst="ellipse">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dirty="0"/>
          </a:p>
        </p:txBody>
      </p:sp>
      <p:pic>
        <p:nvPicPr>
          <p:cNvPr id="4" name="Picture 3"/>
          <p:cNvPicPr>
            <a:picLocks noChangeAspect="1"/>
          </p:cNvPicPr>
          <p:nvPr/>
        </p:nvPicPr>
        <p:blipFill>
          <a:blip r:embed="rId5"/>
          <a:stretch>
            <a:fillRect/>
          </a:stretch>
        </p:blipFill>
        <p:spPr>
          <a:xfrm>
            <a:off x="2712513" y="1681705"/>
            <a:ext cx="5669280" cy="2814607"/>
          </a:xfrm>
          <a:prstGeom prst="rect">
            <a:avLst/>
          </a:prstGeom>
        </p:spPr>
      </p:pic>
      <p:sp>
        <p:nvSpPr>
          <p:cNvPr id="5" name="Rounded Rectangle 4"/>
          <p:cNvSpPr/>
          <p:nvPr/>
        </p:nvSpPr>
        <p:spPr>
          <a:xfrm>
            <a:off x="2712513" y="4132144"/>
            <a:ext cx="5669280" cy="274320"/>
          </a:xfrm>
          <a:prstGeom prst="roundRect">
            <a:avLst/>
          </a:prstGeom>
          <a:noFill/>
          <a:ln w="19050" cap="flat" cmpd="sng" algn="ctr">
            <a:solidFill>
              <a:srgbClr val="DB385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r>
              <a:rPr lang="en-US" b="1" dirty="0"/>
              <a:t> </a:t>
            </a:r>
          </a:p>
        </p:txBody>
      </p:sp>
    </p:spTree>
    <p:custDataLst>
      <p:tags r:id="rId1"/>
    </p:custDataLst>
    <p:extLst>
      <p:ext uri="{BB962C8B-B14F-4D97-AF65-F5344CB8AC3E}">
        <p14:creationId xmlns:p14="http://schemas.microsoft.com/office/powerpoint/2010/main" val="1511160525"/>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6"/>
            </a:pPr>
            <a:r>
              <a:rPr lang="en-US" dirty="0"/>
              <a:t>Which of the following statements selects from a table only those rows where the value of the </a:t>
            </a:r>
            <a:r>
              <a:rPr lang="en-US" b="1" dirty="0"/>
              <a:t>Style</a:t>
            </a:r>
            <a:r>
              <a:rPr lang="en-US" dirty="0"/>
              <a:t> column is </a:t>
            </a:r>
            <a:r>
              <a:rPr lang="en-US" i="1" dirty="0"/>
              <a:t>RANCH</a:t>
            </a:r>
            <a:r>
              <a:rPr lang="en-US" dirty="0"/>
              <a:t>, </a:t>
            </a:r>
            <a:r>
              <a:rPr lang="en-US" i="1" dirty="0"/>
              <a:t>SPLIT</a:t>
            </a:r>
            <a:r>
              <a:rPr lang="en-US" dirty="0"/>
              <a:t>, or </a:t>
            </a:r>
            <a:r>
              <a:rPr lang="en-US" i="1" dirty="0"/>
              <a:t>TWOSTORY</a:t>
            </a:r>
            <a:r>
              <a:rPr lang="en-US" dirty="0"/>
              <a:t>?</a:t>
            </a:r>
          </a:p>
          <a:p>
            <a:endParaRPr lang="en-US" dirty="0"/>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Style='RANCH' or 'SPLIT' or 'TWOSTORY';</a:t>
            </a:r>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 in 'RANCH' or 'SPLIT' or 'TWOSTORY';</a:t>
            </a:r>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 in (RANCH, SPLIT, TWOSTORY);</a:t>
            </a:r>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 in ('RANCH', 'SPLIT', 'TWOSTORY');</a:t>
            </a:r>
          </a:p>
        </p:txBody>
      </p:sp>
    </p:spTree>
    <p:custDataLst>
      <p:tags r:id="rId1"/>
    </p:custDataLst>
    <p:extLst>
      <p:ext uri="{BB962C8B-B14F-4D97-AF65-F5344CB8AC3E}">
        <p14:creationId xmlns:p14="http://schemas.microsoft.com/office/powerpoint/2010/main" val="763217473"/>
      </p:ext>
    </p:extLst>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4AFAB70D-0FDC-47DF-A8F8-700FFEE4FE5D}"/>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6"/>
            </a:pPr>
            <a:r>
              <a:rPr lang="en-US" dirty="0"/>
              <a:t>Which of the following statements selects from a table only those rows where the value of the </a:t>
            </a:r>
            <a:r>
              <a:rPr lang="en-US" b="1" dirty="0"/>
              <a:t>Style</a:t>
            </a:r>
            <a:r>
              <a:rPr lang="en-US" dirty="0"/>
              <a:t> column is </a:t>
            </a:r>
            <a:r>
              <a:rPr lang="en-US" i="1" dirty="0"/>
              <a:t>RANCH</a:t>
            </a:r>
            <a:r>
              <a:rPr lang="en-US" dirty="0"/>
              <a:t>, </a:t>
            </a:r>
            <a:r>
              <a:rPr lang="en-US" i="1" dirty="0"/>
              <a:t>SPLIT</a:t>
            </a:r>
            <a:r>
              <a:rPr lang="en-US" dirty="0"/>
              <a:t>, or </a:t>
            </a:r>
            <a:r>
              <a:rPr lang="en-US" i="1" dirty="0"/>
              <a:t>TWOSTORY</a:t>
            </a:r>
            <a:r>
              <a:rPr lang="en-US" dirty="0"/>
              <a:t>?</a:t>
            </a:r>
          </a:p>
          <a:p>
            <a:endParaRPr lang="en-US" dirty="0"/>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Style='RANCH' or 'SPLIT' or 'TWOSTORY';</a:t>
            </a:r>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 in 'RANCH' or 'SPLIT' or 'TWOSTORY';</a:t>
            </a:r>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 in (RANCH, SPLIT, TWOSTORY);</a:t>
            </a:r>
          </a:p>
          <a:p>
            <a:pPr marL="365760" indent="-365760">
              <a:buClrTx/>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Style in ('RANCH', 'SPLIT', 'TWOSTORY');</a:t>
            </a:r>
          </a:p>
        </p:txBody>
      </p:sp>
      <p:sp>
        <p:nvSpPr>
          <p:cNvPr id="5" name="Oval 4"/>
          <p:cNvSpPr/>
          <p:nvPr>
            <p:custDataLst>
              <p:tags r:id="rId2"/>
            </p:custDataLst>
          </p:nvPr>
        </p:nvSpPr>
        <p:spPr>
          <a:xfrm>
            <a:off x="557565" y="2827345"/>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4160205563"/>
      </p:ext>
    </p:extLst>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7"/>
            </a:pPr>
            <a:r>
              <a:rPr lang="en-US" dirty="0"/>
              <a:t>Which of the following statements selects rows in which </a:t>
            </a:r>
            <a:r>
              <a:rPr lang="en-US" b="1" dirty="0"/>
              <a:t>Amount</a:t>
            </a:r>
            <a:r>
              <a:rPr lang="en-US" dirty="0"/>
              <a:t> is less than or equal to </a:t>
            </a:r>
            <a:r>
              <a:rPr lang="en-US" i="1" dirty="0"/>
              <a:t>$5,000</a:t>
            </a:r>
            <a:r>
              <a:rPr lang="en-US" dirty="0"/>
              <a:t> or </a:t>
            </a:r>
            <a:r>
              <a:rPr lang="en-US" b="1" dirty="0"/>
              <a:t>Rate</a:t>
            </a:r>
            <a:r>
              <a:rPr lang="en-US" dirty="0"/>
              <a:t> equals </a:t>
            </a:r>
            <a:r>
              <a:rPr lang="en-US" i="1" dirty="0"/>
              <a:t>0.095</a:t>
            </a:r>
            <a:r>
              <a:rPr lang="en-US" dirty="0"/>
              <a:t>?</a:t>
            </a:r>
          </a:p>
          <a:p>
            <a:endParaRPr lang="en-US" dirty="0"/>
          </a:p>
          <a:p>
            <a:pPr marL="365760" indent="-365760">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amount &lt;= 5000 or rate=0.095;</a:t>
            </a:r>
          </a:p>
          <a:p>
            <a:pPr marL="365760" indent="-365760">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amount le 5000 or rate=0.095;</a:t>
            </a:r>
          </a:p>
          <a:p>
            <a:pPr marL="365760" indent="-365760">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amount &lt;= 5000 or rate </a:t>
            </a:r>
            <a:r>
              <a:rPr lang="en-US" altLang="en-US" sz="1800" b="1" dirty="0" err="1">
                <a:latin typeface="Courier New" panose="02070309020205020404" pitchFamily="49" charset="0"/>
                <a:cs typeface="Courier New" panose="02070309020205020404" pitchFamily="49" charset="0"/>
              </a:rPr>
              <a:t>eq</a:t>
            </a:r>
            <a:r>
              <a:rPr lang="en-US" altLang="en-US" sz="1800" b="1" dirty="0">
                <a:latin typeface="Courier New" panose="02070309020205020404" pitchFamily="49" charset="0"/>
                <a:cs typeface="Courier New" panose="02070309020205020404" pitchFamily="49" charset="0"/>
              </a:rPr>
              <a:t> 0.095;</a:t>
            </a:r>
          </a:p>
          <a:p>
            <a:pPr marL="365760" indent="-365760">
              <a:buClr>
                <a:schemeClr val="tx1"/>
              </a:buClr>
              <a:buSzPct val="100000"/>
              <a:buFont typeface="+mj-lt"/>
              <a:buAutoNum type="alphaLcPeriod"/>
            </a:pPr>
            <a:r>
              <a:rPr lang="en-US" altLang="en-US" dirty="0">
                <a:cs typeface="Courier New" panose="02070309020205020404" pitchFamily="49" charset="0"/>
              </a:rPr>
              <a:t> all of the above</a:t>
            </a:r>
          </a:p>
        </p:txBody>
      </p:sp>
    </p:spTree>
    <p:custDataLst>
      <p:tags r:id="rId1"/>
    </p:custDataLst>
    <p:extLst>
      <p:ext uri="{BB962C8B-B14F-4D97-AF65-F5344CB8AC3E}">
        <p14:creationId xmlns:p14="http://schemas.microsoft.com/office/powerpoint/2010/main" val="3567072194"/>
      </p:ext>
    </p:extLst>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9DD81CDD-56D7-49C3-A591-72F10834429D}"/>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7"/>
            </a:pPr>
            <a:r>
              <a:rPr lang="en-US" dirty="0"/>
              <a:t>Which of the following statements selects rows in which </a:t>
            </a:r>
            <a:r>
              <a:rPr lang="en-US" b="1" dirty="0"/>
              <a:t>Amount</a:t>
            </a:r>
            <a:r>
              <a:rPr lang="en-US" dirty="0"/>
              <a:t> is less than or equal to </a:t>
            </a:r>
            <a:r>
              <a:rPr lang="en-US" i="1" dirty="0"/>
              <a:t>$5,000</a:t>
            </a:r>
            <a:r>
              <a:rPr lang="en-US" dirty="0"/>
              <a:t> or </a:t>
            </a:r>
            <a:r>
              <a:rPr lang="en-US" b="1" dirty="0"/>
              <a:t>Rate</a:t>
            </a:r>
            <a:r>
              <a:rPr lang="en-US" dirty="0"/>
              <a:t> equals </a:t>
            </a:r>
            <a:r>
              <a:rPr lang="en-US" i="1" dirty="0"/>
              <a:t>0.095</a:t>
            </a:r>
            <a:r>
              <a:rPr lang="en-US" dirty="0"/>
              <a:t>?</a:t>
            </a:r>
          </a:p>
          <a:p>
            <a:endParaRPr lang="en-US" dirty="0"/>
          </a:p>
          <a:p>
            <a:pPr marL="365760" indent="-365760">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amount &lt;= 5000 or rate=0.095;</a:t>
            </a:r>
          </a:p>
          <a:p>
            <a:pPr marL="365760" indent="-365760">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amount le 5000 or rate=0.095;</a:t>
            </a:r>
          </a:p>
          <a:p>
            <a:pPr marL="365760" indent="-365760">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where amount &lt;= 5000 or rate </a:t>
            </a:r>
            <a:r>
              <a:rPr lang="en-US" altLang="en-US" sz="1800" b="1" dirty="0" err="1">
                <a:latin typeface="Courier New" panose="02070309020205020404" pitchFamily="49" charset="0"/>
                <a:cs typeface="Courier New" panose="02070309020205020404" pitchFamily="49" charset="0"/>
              </a:rPr>
              <a:t>eq</a:t>
            </a:r>
            <a:r>
              <a:rPr lang="en-US" altLang="en-US" sz="1800" b="1" dirty="0">
                <a:latin typeface="Courier New" panose="02070309020205020404" pitchFamily="49" charset="0"/>
                <a:cs typeface="Courier New" panose="02070309020205020404" pitchFamily="49" charset="0"/>
              </a:rPr>
              <a:t> 0.095;</a:t>
            </a:r>
          </a:p>
          <a:p>
            <a:pPr marL="365760" indent="-365760">
              <a:buClr>
                <a:schemeClr val="tx1"/>
              </a:buClr>
              <a:buSzPct val="100000"/>
              <a:buFont typeface="+mj-lt"/>
              <a:buAutoNum type="alphaLcPeriod"/>
            </a:pPr>
            <a:r>
              <a:rPr lang="en-US" altLang="en-US" dirty="0">
                <a:cs typeface="Courier New" panose="02070309020205020404" pitchFamily="49" charset="0"/>
              </a:rPr>
              <a:t> all of the above</a:t>
            </a:r>
          </a:p>
        </p:txBody>
      </p:sp>
      <p:sp>
        <p:nvSpPr>
          <p:cNvPr id="5" name="Oval 4"/>
          <p:cNvSpPr/>
          <p:nvPr>
            <p:custDataLst>
              <p:tags r:id="rId2"/>
            </p:custDataLst>
          </p:nvPr>
        </p:nvSpPr>
        <p:spPr>
          <a:xfrm>
            <a:off x="548774" y="2796097"/>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3270246555"/>
      </p:ext>
    </p:extLst>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8"/>
            </a:pPr>
            <a:r>
              <a:rPr lang="en-US" dirty="0"/>
              <a:t>Which statement creates the macro variable </a:t>
            </a:r>
            <a:r>
              <a:rPr lang="en-US" b="1" dirty="0"/>
              <a:t>flower</a:t>
            </a:r>
            <a:r>
              <a:rPr lang="en-US" dirty="0"/>
              <a:t> and assigns the </a:t>
            </a:r>
            <a:br>
              <a:rPr lang="en-US" dirty="0"/>
            </a:br>
            <a:r>
              <a:rPr lang="en-US" dirty="0"/>
              <a:t>value </a:t>
            </a:r>
            <a:r>
              <a:rPr lang="en-US" i="1" dirty="0"/>
              <a:t>Plumeria</a:t>
            </a:r>
            <a:r>
              <a:rPr lang="en-US" dirty="0"/>
              <a:t>?</a:t>
            </a:r>
          </a:p>
          <a:p>
            <a:endParaRPr lang="en-US" dirty="0"/>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flower=Plumeria;</a:t>
            </a:r>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flower="Plumeria";</a:t>
            </a:r>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&amp;flower=Plumeria;</a:t>
            </a:r>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&amp;flower="Plumeria";</a:t>
            </a:r>
          </a:p>
        </p:txBody>
      </p:sp>
    </p:spTree>
    <p:custDataLst>
      <p:tags r:id="rId1"/>
    </p:custDataLst>
    <p:extLst>
      <p:ext uri="{BB962C8B-B14F-4D97-AF65-F5344CB8AC3E}">
        <p14:creationId xmlns:p14="http://schemas.microsoft.com/office/powerpoint/2010/main" val="2644560026"/>
      </p:ext>
    </p:extLst>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D1B993C7-6110-4ABA-8DE8-DD64ACCB4DF7}"/>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8"/>
            </a:pPr>
            <a:r>
              <a:rPr lang="en-US" dirty="0"/>
              <a:t>Which statement creates the macro variable </a:t>
            </a:r>
            <a:r>
              <a:rPr lang="en-US" b="1" dirty="0"/>
              <a:t>flower</a:t>
            </a:r>
            <a:r>
              <a:rPr lang="en-US" dirty="0"/>
              <a:t> and assigns the </a:t>
            </a:r>
            <a:br>
              <a:rPr lang="en-US" dirty="0"/>
            </a:br>
            <a:r>
              <a:rPr lang="en-US" dirty="0"/>
              <a:t>value </a:t>
            </a:r>
            <a:r>
              <a:rPr lang="en-US" i="1" dirty="0"/>
              <a:t>Plumeria</a:t>
            </a:r>
            <a:r>
              <a:rPr lang="en-US" dirty="0"/>
              <a:t>?</a:t>
            </a:r>
          </a:p>
          <a:p>
            <a:endParaRPr lang="en-US" dirty="0"/>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flower=Plumeria;</a:t>
            </a:r>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flower="Plumeria";</a:t>
            </a:r>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&amp;flower=Plumeria;</a:t>
            </a:r>
          </a:p>
          <a:p>
            <a:pPr marL="403225" indent="-403225">
              <a:buClr>
                <a:schemeClr val="tx1"/>
              </a:buClr>
              <a:buSzPct val="100000"/>
              <a:buFont typeface="+mj-lt"/>
              <a:buAutoNum type="alphaLcPeriod"/>
            </a:pPr>
            <a:r>
              <a:rPr lang="en-US" altLang="en-US" dirty="0">
                <a:latin typeface="Calibri Light" panose="020F0302020204030204" pitchFamily="34" charset="0"/>
                <a:cs typeface="Calibri Light" panose="020F0302020204030204" pitchFamily="34" charset="0"/>
              </a:rPr>
              <a:t> </a:t>
            </a:r>
            <a:r>
              <a:rPr lang="en-US" altLang="en-US" sz="1800" b="1" dirty="0">
                <a:latin typeface="Courier New" panose="02070309020205020404" pitchFamily="49" charset="0"/>
                <a:cs typeface="Courier New" panose="02070309020205020404" pitchFamily="49" charset="0"/>
              </a:rPr>
              <a:t>%let &amp;flower="Plumeria";</a:t>
            </a:r>
          </a:p>
        </p:txBody>
      </p:sp>
      <p:sp>
        <p:nvSpPr>
          <p:cNvPr id="5" name="Oval 4"/>
          <p:cNvSpPr/>
          <p:nvPr>
            <p:custDataLst>
              <p:tags r:id="rId2"/>
            </p:custDataLst>
          </p:nvPr>
        </p:nvSpPr>
        <p:spPr>
          <a:xfrm>
            <a:off x="545908" y="1695281"/>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495735527"/>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9"/>
            </a:pPr>
            <a:r>
              <a:rPr lang="en-US" dirty="0"/>
              <a:t>Which statement in a PROC MEANS step enables you to specify the numeric columns to analyze?</a:t>
            </a:r>
          </a:p>
          <a:p>
            <a:endParaRPr lang="en-US" dirty="0"/>
          </a:p>
          <a:p>
            <a:pPr marL="457200" indent="-457200">
              <a:buClr>
                <a:schemeClr val="tx1"/>
              </a:buClr>
              <a:buSzPct val="100000"/>
              <a:buFont typeface="+mj-lt"/>
              <a:buAutoNum type="alphaLcPeriod"/>
            </a:pPr>
            <a:r>
              <a:rPr lang="en-US" altLang="en-US" dirty="0">
                <a:cs typeface="Courier New" panose="02070309020205020404" pitchFamily="49" charset="0"/>
              </a:rPr>
              <a:t>TABLES</a:t>
            </a:r>
          </a:p>
          <a:p>
            <a:pPr marL="457200" indent="-457200">
              <a:buClr>
                <a:schemeClr val="tx1"/>
              </a:buClr>
              <a:buSzPct val="100000"/>
              <a:buFont typeface="+mj-lt"/>
              <a:buAutoNum type="alphaLcPeriod"/>
            </a:pPr>
            <a:r>
              <a:rPr lang="en-US" altLang="en-US" dirty="0">
                <a:cs typeface="Courier New" panose="02070309020205020404" pitchFamily="49" charset="0"/>
              </a:rPr>
              <a:t>VARS</a:t>
            </a:r>
          </a:p>
          <a:p>
            <a:pPr marL="457200" indent="-457200">
              <a:buClr>
                <a:schemeClr val="tx1"/>
              </a:buClr>
              <a:buSzPct val="100000"/>
              <a:buFont typeface="+mj-lt"/>
              <a:buAutoNum type="alphaLcPeriod"/>
            </a:pPr>
            <a:r>
              <a:rPr lang="en-US" altLang="en-US" dirty="0">
                <a:cs typeface="Courier New" panose="02070309020205020404" pitchFamily="49" charset="0"/>
              </a:rPr>
              <a:t>VAR</a:t>
            </a:r>
          </a:p>
          <a:p>
            <a:pPr marL="457200" indent="-457200">
              <a:buClr>
                <a:schemeClr val="tx1"/>
              </a:buClr>
              <a:buSzPct val="100000"/>
              <a:buFont typeface="+mj-lt"/>
              <a:buAutoNum type="alphaLcPeriod"/>
            </a:pPr>
            <a:r>
              <a:rPr lang="en-US" altLang="en-US" dirty="0">
                <a:cs typeface="Courier New" panose="02070309020205020404" pitchFamily="49" charset="0"/>
              </a:rPr>
              <a:t>KEEP=</a:t>
            </a:r>
          </a:p>
        </p:txBody>
      </p:sp>
    </p:spTree>
    <p:custDataLst>
      <p:tags r:id="rId1"/>
    </p:custDataLst>
    <p:extLst>
      <p:ext uri="{BB962C8B-B14F-4D97-AF65-F5344CB8AC3E}">
        <p14:creationId xmlns:p14="http://schemas.microsoft.com/office/powerpoint/2010/main" val="1578402715"/>
      </p:ext>
    </p:extLst>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2782B599-F30C-47D9-8EBE-23D482B33ADD}"/>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9"/>
            </a:pPr>
            <a:r>
              <a:rPr lang="en-US" dirty="0"/>
              <a:t>Which statement in a PROC MEANS step enables you to specify the numeric columns to analyze?</a:t>
            </a:r>
          </a:p>
          <a:p>
            <a:endParaRPr lang="en-US" dirty="0"/>
          </a:p>
          <a:p>
            <a:pPr marL="457200" indent="-457200">
              <a:buClr>
                <a:schemeClr val="tx1"/>
              </a:buClr>
              <a:buSzPct val="100000"/>
              <a:buFont typeface="+mj-lt"/>
              <a:buAutoNum type="alphaLcPeriod"/>
            </a:pPr>
            <a:r>
              <a:rPr lang="en-US" altLang="en-US" dirty="0">
                <a:cs typeface="Courier New" panose="02070309020205020404" pitchFamily="49" charset="0"/>
              </a:rPr>
              <a:t>TABLES</a:t>
            </a:r>
          </a:p>
          <a:p>
            <a:pPr marL="457200" indent="-457200">
              <a:buClr>
                <a:schemeClr val="tx1"/>
              </a:buClr>
              <a:buSzPct val="100000"/>
              <a:buFont typeface="+mj-lt"/>
              <a:buAutoNum type="alphaLcPeriod"/>
            </a:pPr>
            <a:r>
              <a:rPr lang="en-US" altLang="en-US" dirty="0">
                <a:cs typeface="Courier New" panose="02070309020205020404" pitchFamily="49" charset="0"/>
              </a:rPr>
              <a:t>VARS</a:t>
            </a:r>
          </a:p>
          <a:p>
            <a:pPr marL="457200" indent="-457200">
              <a:buClr>
                <a:schemeClr val="tx1"/>
              </a:buClr>
              <a:buSzPct val="100000"/>
              <a:buFont typeface="+mj-lt"/>
              <a:buAutoNum type="alphaLcPeriod"/>
            </a:pPr>
            <a:r>
              <a:rPr lang="en-US" altLang="en-US" dirty="0">
                <a:cs typeface="Courier New" panose="02070309020205020404" pitchFamily="49" charset="0"/>
              </a:rPr>
              <a:t>VAR</a:t>
            </a:r>
          </a:p>
          <a:p>
            <a:pPr marL="457200" indent="-457200">
              <a:buClr>
                <a:schemeClr val="tx1"/>
              </a:buClr>
              <a:buSzPct val="100000"/>
              <a:buFont typeface="+mj-lt"/>
              <a:buAutoNum type="alphaLcPeriod"/>
            </a:pPr>
            <a:r>
              <a:rPr lang="en-US" altLang="en-US" dirty="0">
                <a:cs typeface="Courier New" panose="02070309020205020404" pitchFamily="49" charset="0"/>
              </a:rPr>
              <a:t>KEEP=</a:t>
            </a:r>
          </a:p>
        </p:txBody>
      </p:sp>
      <p:sp>
        <p:nvSpPr>
          <p:cNvPr id="5" name="Oval 4"/>
          <p:cNvSpPr/>
          <p:nvPr>
            <p:custDataLst>
              <p:tags r:id="rId2"/>
            </p:custDataLst>
          </p:nvPr>
        </p:nvSpPr>
        <p:spPr>
          <a:xfrm>
            <a:off x="547228" y="2443368"/>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3763390415"/>
      </p:ext>
    </p:extLst>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PollQuestion"/>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10"/>
            </a:pPr>
            <a:r>
              <a:rPr lang="en-US" dirty="0"/>
              <a:t>If you have a table that includes flower sales to all your retail outlets. You want to see the distinct values of </a:t>
            </a:r>
            <a:r>
              <a:rPr lang="en-US" b="1" dirty="0" err="1"/>
              <a:t>Flower_Type</a:t>
            </a:r>
            <a:r>
              <a:rPr lang="en-US" dirty="0"/>
              <a:t> with a count and percentage for each. Which procedure would you use?</a:t>
            </a:r>
          </a:p>
          <a:p>
            <a:endParaRPr lang="en-US" dirty="0"/>
          </a:p>
          <a:p>
            <a:pPr marL="457200" indent="-457200">
              <a:buClrTx/>
              <a:buSzPct val="100000"/>
              <a:buFont typeface="+mj-lt"/>
              <a:buAutoNum type="alphaLcPeriod"/>
            </a:pPr>
            <a:r>
              <a:rPr lang="en-US" altLang="en-US" dirty="0">
                <a:cs typeface="Courier New" panose="02070309020205020404" pitchFamily="49" charset="0"/>
              </a:rPr>
              <a:t>PRINT</a:t>
            </a:r>
          </a:p>
          <a:p>
            <a:pPr marL="457200" indent="-457200">
              <a:buClrTx/>
              <a:buSzPct val="100000"/>
              <a:buFont typeface="+mj-lt"/>
              <a:buAutoNum type="alphaLcPeriod"/>
            </a:pPr>
            <a:r>
              <a:rPr lang="en-US" altLang="en-US" dirty="0">
                <a:cs typeface="Courier New" panose="02070309020205020404" pitchFamily="49" charset="0"/>
              </a:rPr>
              <a:t>MEANS</a:t>
            </a:r>
          </a:p>
          <a:p>
            <a:pPr marL="457200" indent="-457200">
              <a:buClrTx/>
              <a:buSzPct val="100000"/>
              <a:buFont typeface="+mj-lt"/>
              <a:buAutoNum type="alphaLcPeriod"/>
            </a:pPr>
            <a:r>
              <a:rPr lang="en-US" altLang="en-US" dirty="0">
                <a:cs typeface="Courier New" panose="02070309020205020404" pitchFamily="49" charset="0"/>
              </a:rPr>
              <a:t>UNIVARIATE</a:t>
            </a:r>
          </a:p>
          <a:p>
            <a:pPr marL="457200" indent="-457200">
              <a:buClrTx/>
              <a:buSzPct val="100000"/>
              <a:buFont typeface="+mj-lt"/>
              <a:buAutoNum type="alphaLcPeriod"/>
            </a:pPr>
            <a:r>
              <a:rPr lang="en-US" altLang="en-US" dirty="0">
                <a:cs typeface="Courier New" panose="02070309020205020404" pitchFamily="49" charset="0"/>
              </a:rPr>
              <a:t>FREQ</a:t>
            </a:r>
          </a:p>
        </p:txBody>
      </p:sp>
    </p:spTree>
    <p:custDataLst>
      <p:tags r:id="rId1"/>
    </p:custDataLst>
    <p:extLst>
      <p:ext uri="{BB962C8B-B14F-4D97-AF65-F5344CB8AC3E}">
        <p14:creationId xmlns:p14="http://schemas.microsoft.com/office/powerpoint/2010/main" val="831514968"/>
      </p:ext>
    </p:extLst>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ollQuestion">
            <a:extLst>
              <a:ext uri="{FF2B5EF4-FFF2-40B4-BE49-F238E27FC236}">
                <a16:creationId xmlns:a16="http://schemas.microsoft.com/office/drawing/2014/main" id="{773F8564-A9F9-4853-B3CE-D4A8230EA98F}"/>
              </a:ext>
            </a:extLst>
          </p:cNvPr>
          <p:cNvSpPr>
            <a:spLocks noGrp="1" noChangeArrowheads="1"/>
          </p:cNvSpPr>
          <p:nvPr>
            <p:ph idx="1"/>
          </p:nvPr>
        </p:nvSpPr>
        <p:spPr>
          <a:xfrm>
            <a:off x="626364" y="599817"/>
            <a:ext cx="7891272" cy="3639312"/>
          </a:xfrm>
        </p:spPr>
        <p:txBody>
          <a:bodyPr/>
          <a:lstStyle/>
          <a:p>
            <a:pPr marL="457200" indent="-457200">
              <a:buClrTx/>
              <a:buSzPct val="100000"/>
              <a:buFont typeface="+mj-lt"/>
              <a:buAutoNum type="arabicPeriod" startAt="10"/>
            </a:pPr>
            <a:r>
              <a:rPr lang="en-US" dirty="0"/>
              <a:t>If you have a table that includes flower sales to all your retail outlets. You want to see the distinct values of </a:t>
            </a:r>
            <a:r>
              <a:rPr lang="en-US" b="1" dirty="0" err="1"/>
              <a:t>Flower_Type</a:t>
            </a:r>
            <a:r>
              <a:rPr lang="en-US" dirty="0"/>
              <a:t> with a count and percentage for each. Which procedure would you use?</a:t>
            </a:r>
          </a:p>
          <a:p>
            <a:endParaRPr lang="en-US" dirty="0"/>
          </a:p>
          <a:p>
            <a:pPr marL="457200" indent="-457200">
              <a:buClrTx/>
              <a:buSzPct val="100000"/>
              <a:buFont typeface="+mj-lt"/>
              <a:buAutoNum type="alphaLcPeriod"/>
            </a:pPr>
            <a:r>
              <a:rPr lang="en-US" altLang="en-US" dirty="0">
                <a:cs typeface="Courier New" panose="02070309020205020404" pitchFamily="49" charset="0"/>
              </a:rPr>
              <a:t>PRINT</a:t>
            </a:r>
          </a:p>
          <a:p>
            <a:pPr marL="457200" indent="-457200">
              <a:buClrTx/>
              <a:buSzPct val="100000"/>
              <a:buFont typeface="+mj-lt"/>
              <a:buAutoNum type="alphaLcPeriod"/>
            </a:pPr>
            <a:r>
              <a:rPr lang="en-US" altLang="en-US" dirty="0">
                <a:cs typeface="Courier New" panose="02070309020205020404" pitchFamily="49" charset="0"/>
              </a:rPr>
              <a:t>MEANS</a:t>
            </a:r>
          </a:p>
          <a:p>
            <a:pPr marL="457200" indent="-457200">
              <a:buClrTx/>
              <a:buSzPct val="100000"/>
              <a:buFont typeface="+mj-lt"/>
              <a:buAutoNum type="alphaLcPeriod"/>
            </a:pPr>
            <a:r>
              <a:rPr lang="en-US" altLang="en-US" dirty="0">
                <a:cs typeface="Courier New" panose="02070309020205020404" pitchFamily="49" charset="0"/>
              </a:rPr>
              <a:t>UNIVARIATE</a:t>
            </a:r>
          </a:p>
          <a:p>
            <a:pPr marL="457200" indent="-457200">
              <a:buClrTx/>
              <a:buSzPct val="100000"/>
              <a:buFont typeface="+mj-lt"/>
              <a:buAutoNum type="alphaLcPeriod"/>
            </a:pPr>
            <a:r>
              <a:rPr lang="en-US" altLang="en-US" dirty="0">
                <a:cs typeface="Courier New" panose="02070309020205020404" pitchFamily="49" charset="0"/>
              </a:rPr>
              <a:t>FREQ</a:t>
            </a:r>
          </a:p>
        </p:txBody>
      </p:sp>
      <p:sp>
        <p:nvSpPr>
          <p:cNvPr id="5" name="Oval 4"/>
          <p:cNvSpPr/>
          <p:nvPr>
            <p:custDataLst>
              <p:tags r:id="rId2"/>
            </p:custDataLst>
          </p:nvPr>
        </p:nvSpPr>
        <p:spPr>
          <a:xfrm>
            <a:off x="534428" y="3127981"/>
            <a:ext cx="330414" cy="330413"/>
          </a:xfrm>
          <a:prstGeom prst="ellipse">
            <a:avLst/>
          </a:prstGeom>
          <a:noFill/>
          <a:ln w="19050" cap="flat" cmpd="sng" algn="ctr">
            <a:solidFill>
              <a:srgbClr val="DB3856"/>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p>
            <a:pPr algn="ctr"/>
            <a:endParaRPr lang="en-US"/>
          </a:p>
        </p:txBody>
      </p:sp>
    </p:spTree>
    <p:custDataLst>
      <p:tags r:id="rId1"/>
    </p:custDataLst>
    <p:extLst>
      <p:ext uri="{BB962C8B-B14F-4D97-AF65-F5344CB8AC3E}">
        <p14:creationId xmlns:p14="http://schemas.microsoft.com/office/powerpoint/2010/main" val="48899477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PRINT Procedure</a:t>
            </a:r>
          </a:p>
        </p:txBody>
      </p:sp>
      <p:sp>
        <p:nvSpPr>
          <p:cNvPr id="5" name="TextBox 4"/>
          <p:cNvSpPr txBox="1"/>
          <p:nvPr>
            <p:custDataLst>
              <p:tags r:id="rId1"/>
            </p:custDataLst>
          </p:nvPr>
        </p:nvSpPr>
        <p:spPr>
          <a:xfrm>
            <a:off x="630936" y="857250"/>
            <a:ext cx="5418150" cy="1010533"/>
          </a:xfrm>
          <a:prstGeom prst="rect">
            <a:avLst/>
          </a:prstGeom>
          <a:solidFill>
            <a:srgbClr val="FFFFFF"/>
          </a:solidFill>
          <a:ln w="19050" cmpd="sng">
            <a:solidFill>
              <a:srgbClr val="0074BE"/>
            </a:solidFill>
          </a:ln>
        </p:spPr>
        <p:txBody>
          <a:bodyPr vert="horz" wrap="none" lIns="88900" tIns="88900" rIns="88900" bIns="88900" rtlCol="0">
            <a:spAutoFit/>
          </a:bodyPr>
          <a:lstStyle/>
          <a:p>
            <a:r>
              <a:rPr lang="en-US" sz="1800" b="1" dirty="0">
                <a:latin typeface="Courier New" panose="02070309020205020404" pitchFamily="49" charset="0"/>
                <a:cs typeface="Courier New" panose="02070309020205020404" pitchFamily="49" charset="0"/>
              </a:rPr>
              <a:t>proc print data=sashelp.cars (obs=10);</a:t>
            </a:r>
          </a:p>
          <a:p>
            <a:r>
              <a:rPr lang="en-US" sz="1800" b="1" dirty="0">
                <a:latin typeface="Courier New" panose="02070309020205020404" pitchFamily="49" charset="0"/>
                <a:cs typeface="Courier New" panose="02070309020205020404" pitchFamily="49" charset="0"/>
              </a:rPr>
              <a:t>    </a:t>
            </a:r>
            <a:r>
              <a:rPr lang="en-US" sz="1800" b="1" dirty="0" err="1">
                <a:latin typeface="Courier New" panose="02070309020205020404" pitchFamily="49" charset="0"/>
                <a:cs typeface="Courier New" panose="02070309020205020404" pitchFamily="49" charset="0"/>
              </a:rPr>
              <a:t>var</a:t>
            </a:r>
            <a:r>
              <a:rPr lang="en-US" sz="1800" b="1" dirty="0">
                <a:latin typeface="Courier New" panose="02070309020205020404" pitchFamily="49" charset="0"/>
                <a:cs typeface="Courier New" panose="02070309020205020404" pitchFamily="49" charset="0"/>
              </a:rPr>
              <a:t> Make Model Type MSRP;</a:t>
            </a:r>
          </a:p>
          <a:p>
            <a:r>
              <a:rPr lang="en-US" sz="1800" b="1" dirty="0">
                <a:latin typeface="Courier New" panose="02070309020205020404" pitchFamily="49" charset="0"/>
                <a:cs typeface="Courier New" panose="02070309020205020404" pitchFamily="49" charset="0"/>
              </a:rPr>
              <a:t>run;</a:t>
            </a:r>
          </a:p>
        </p:txBody>
      </p:sp>
      <p:pic>
        <p:nvPicPr>
          <p:cNvPr id="6" name="Picture 5"/>
          <p:cNvPicPr>
            <a:picLocks noChangeAspect="1"/>
          </p:cNvPicPr>
          <p:nvPr/>
        </p:nvPicPr>
        <p:blipFill>
          <a:blip r:embed="rId5"/>
          <a:stretch>
            <a:fillRect/>
          </a:stretch>
        </p:blipFill>
        <p:spPr>
          <a:xfrm>
            <a:off x="4848427" y="1524738"/>
            <a:ext cx="3566160" cy="3107356"/>
          </a:xfrm>
          <a:prstGeom prst="rect">
            <a:avLst/>
          </a:prstGeom>
          <a:ln w="12700">
            <a:solidFill>
              <a:schemeClr val="tx1"/>
            </a:solidFill>
          </a:ln>
        </p:spPr>
      </p:pic>
      <p:sp>
        <p:nvSpPr>
          <p:cNvPr id="7" name="TextBox 6"/>
          <p:cNvSpPr txBox="1"/>
          <p:nvPr>
            <p:custDataLst>
              <p:tags r:id="rId2"/>
            </p:custDataLst>
          </p:nvPr>
        </p:nvSpPr>
        <p:spPr>
          <a:xfrm>
            <a:off x="7315200" y="4787900"/>
            <a:ext cx="920445" cy="338554"/>
          </a:xfrm>
          <a:prstGeom prst="rect">
            <a:avLst/>
          </a:prstGeom>
          <a:noFill/>
        </p:spPr>
        <p:txBody>
          <a:bodyPr vert="horz" wrap="none" rtlCol="0">
            <a:spAutoFit/>
          </a:bodyPr>
          <a:lstStyle/>
          <a:p>
            <a:r>
              <a:rPr lang="en-US" sz="1600" dirty="0">
                <a:latin typeface="Calibri Light" panose="020F0302020204030204" pitchFamily="34" charset="0"/>
              </a:rPr>
              <a:t>p103d01</a:t>
            </a:r>
          </a:p>
        </p:txBody>
      </p:sp>
    </p:spTree>
    <p:extLst>
      <p:ext uri="{BB962C8B-B14F-4D97-AF65-F5344CB8AC3E}">
        <p14:creationId xmlns:p14="http://schemas.microsoft.com/office/powerpoint/2010/main" val="38839133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9"/>
  <p:tag name="SLIDENUMBERCLEANUP" val="True"/>
  <p:tag name="MMPROD_UIDATA" val="&lt;database version=&quot;11.0&quot;&gt;&lt;object type=&quot;1&quot; unique_id=&quot;10001&quot;&gt;&lt;object type=&quot;2&quot; unique_id=&quot;10002&quot;&gt;&lt;object type=&quot;3&quot; unique_id=&quot;10005&quot;&gt;&lt;property id=&quot;20148&quot; value=&quot;5&quot;/&gt;&lt;property id=&quot;20300&quot; value=&quot;Slide 3 - &amp;quot;SAS Programming Process&amp;quot;&quot;/&gt;&lt;property id=&quot;20307&quot; value=&quot;339&quot;/&gt;&lt;/object&gt;&lt;object type=&quot;3&quot; unique_id=&quot;10006&quot;&gt;&lt;property id=&quot;20148&quot; value=&quot;5&quot;/&gt;&lt;property id=&quot;20300&quot; value=&quot;Slide 4 - &amp;quot;Exploring Data with Procedures&amp;quot;&quot;/&gt;&lt;property id=&quot;20307&quot; value=&quot;324&quot;/&gt;&lt;/object&gt;&lt;object type=&quot;3&quot; unique_id=&quot;10007&quot;&gt;&lt;property id=&quot;20148&quot; value=&quot;5&quot;/&gt;&lt;property id=&quot;20300&quot; value=&quot;Slide 5 - &amp;quot;PRINT Procedure&amp;quot;&quot;/&gt;&lt;property id=&quot;20307&quot; value=&quot;269&quot;/&gt;&lt;/object&gt;&lt;object type=&quot;3&quot; unique_id=&quot;10008&quot;&gt;&lt;property id=&quot;20148&quot; value=&quot;5&quot;/&gt;&lt;property id=&quot;20300&quot; value=&quot;Slide 9 - &amp;quot;PRINT Procedure&amp;quot;&quot;/&gt;&lt;property id=&quot;20307&quot; value=&quot;270&quot;/&gt;&lt;/object&gt;&lt;object type=&quot;3&quot; unique_id=&quot;10009&quot;&gt;&lt;property id=&quot;20148&quot; value=&quot;5&quot;/&gt;&lt;property id=&quot;20300&quot; value=&quot;Slide 14 - &amp;quot;FREQ Procedure&amp;quot;&quot;/&gt;&lt;property id=&quot;20307&quot; value=&quot;266&quot;/&gt;&lt;/object&gt;&lt;object type=&quot;3&quot; unique_id=&quot;10010&quot;&gt;&lt;property id=&quot;20148&quot; value=&quot;5&quot;/&gt;&lt;property id=&quot;20300&quot; value=&quot;Slide 15 - &amp;quot;FREQ Procedure&amp;quot;&quot;/&gt;&lt;property id=&quot;20307&quot; value=&quot;271&quot;/&gt;&lt;/object&gt;&lt;object type=&quot;3&quot; unique_id=&quot;10011&quot;&gt;&lt;property id=&quot;20148&quot; value=&quot;5&quot;/&gt;&lt;property id=&quot;20300&quot; value=&quot;Slide 10 - &amp;quot;MEANS Procedure&amp;quot;&quot;/&gt;&lt;property id=&quot;20307&quot; value=&quot;267&quot;/&gt;&lt;/object&gt;&lt;object type=&quot;3&quot; unique_id=&quot;10012&quot;&gt;&lt;property id=&quot;20148&quot; value=&quot;5&quot;/&gt;&lt;property id=&quot;20300&quot; value=&quot;Slide 11 - &amp;quot;MEANS Procedure&amp;quot;&quot;/&gt;&lt;property id=&quot;20307&quot; value=&quot;272&quot;/&gt;&lt;/object&gt;&lt;object type=&quot;3&quot; unique_id=&quot;10013&quot;&gt;&lt;property id=&quot;20148&quot; value=&quot;5&quot;/&gt;&lt;property id=&quot;20300&quot; value=&quot;Slide 12 - &amp;quot;UNIVARIATE Procedure&amp;quot;&quot;/&gt;&lt;property id=&quot;20307&quot; value=&quot;268&quot;/&gt;&lt;/object&gt;&lt;object type=&quot;3&quot; unique_id=&quot;10014&quot;&gt;&lt;property id=&quot;20148&quot; value=&quot;5&quot;/&gt;&lt;property id=&quot;20300&quot; value=&quot;Slide 13 - &amp;quot;UNIVARIATE Procedure&amp;quot;&quot;/&gt;&lt;property id=&quot;20307&quot; value=&quot;273&quot;/&gt;&lt;/object&gt;&lt;object type=&quot;3&quot; unique_id=&quot;10015&quot;&gt;&lt;property id=&quot;20148&quot; value=&quot;5&quot;/&gt;&lt;property id=&quot;20300&quot; value=&quot;Slide 16 - &amp;quot;Exploring Data with SAS Procedures&amp;quot;&quot;/&gt;&lt;property id=&quot;20307&quot; value=&quot;274&quot;/&gt;&lt;/object&gt;&lt;object type=&quot;3&quot; unique_id=&quot;10018&quot;&gt;&lt;property id=&quot;20148&quot; value=&quot;5&quot;/&gt;&lt;property id=&quot;20300&quot; value=&quot;Slide 17 - &amp;quot;Practice&amp;quot;&quot;/&gt;&lt;property id=&quot;20307&quot; value=&quot;275&quot;/&gt;&lt;/object&gt;&lt;object type=&quot;3&quot; unique_id=&quot;10020&quot;&gt;&lt;property id=&quot;20148&quot; value=&quot;5&quot;/&gt;&lt;property id=&quot;20300&quot; value=&quot;Slide 19 - &amp;quot;Filtering Rows with the WHERE Statement&amp;quot;&quot;/&gt;&lt;property id=&quot;20307&quot; value=&quot;276&quot;/&gt;&lt;/object&gt;&lt;object type=&quot;3&quot; unique_id=&quot;10022&quot;&gt;&lt;property id=&quot;20148&quot; value=&quot;5&quot;/&gt;&lt;property id=&quot;20300&quot; value=&quot;Slide 23 - &amp;quot;Combining Expressions&amp;quot;&quot;/&gt;&lt;property id=&quot;20307&quot; value=&quot;279&quot;/&gt;&lt;/object&gt;&lt;object type=&quot;3&quot; unique_id=&quot;10025&quot;&gt;&lt;property id=&quot;20148&quot; value=&quot;5&quot;/&gt;&lt;property id=&quot;20300&quot; value=&quot;Slide 25 - &amp;quot;Filtering Rows with Basic Operators&amp;quot;&quot;/&gt;&lt;property id=&quot;20307&quot; value=&quot;281&quot;/&gt;&lt;/object&gt;&lt;object type=&quot;3&quot; unique_id=&quot;10028&quot;&gt;&lt;property id=&quot;20148&quot; value=&quot;5&quot;/&gt;&lt;property id=&quot;20300&quot; value=&quot;Slide 24 - &amp;quot;Using the IN Operator&amp;quot;&quot;/&gt;&lt;property id=&quot;20307&quot; value=&quot;287&quot;/&gt;&lt;/object&gt;&lt;object type=&quot;3&quot; unique_id=&quot;10031&quot;&gt;&lt;property id=&quot;20148&quot; value=&quot;5&quot;/&gt;&lt;property id=&quot;20300&quot; value=&quot;Slide 26 - &amp;quot;Using Special WHERE Operators&amp;quot;&quot;/&gt;&lt;property id=&quot;20307&quot; value=&quot;288&quot;/&gt;&lt;/object&gt;&lt;object type=&quot;3&quot; unique_id=&quot;10032&quot;&gt;&lt;property id=&quot;20148&quot; value=&quot;5&quot;/&gt;&lt;property id=&quot;20300&quot; value=&quot;Slide 27 - &amp;quot;Using Special WHERE Operators&amp;quot;&quot;/&gt;&lt;property id=&quot;20307&quot; value=&quot;291&quot;/&gt;&lt;/object&gt;&lt;object type=&quot;3&quot; unique_id=&quot;10035&quot;&gt;&lt;property id=&quot;20148&quot; value=&quot;5&quot;/&gt;&lt;property id=&quot;20300&quot; value=&quot;Slide 28 - &amp;quot;Using Special WHERE Operators&amp;quot;&quot;/&gt;&lt;property id=&quot;20307&quot; value=&quot;294&quot;/&gt;&lt;/object&gt;&lt;object type=&quot;3&quot; unique_id=&quot;10037&quot;&gt;&lt;property id=&quot;20148&quot; value=&quot;5&quot;/&gt;&lt;property id=&quot;20300&quot; value=&quot;Slide 41 - &amp;quot;Practice&amp;quot;&quot;/&gt;&lt;property id=&quot;20307&quot; value=&quot;296&quot;/&gt;&lt;/object&gt;&lt;object type=&quot;3&quot; unique_id=&quot;10040&quot;&gt;&lt;property id=&quot;20148&quot; value=&quot;5&quot;/&gt;&lt;property id=&quot;20300&quot; value=&quot;Slide 44 - &amp;quot;Formatting Data Values in Results&amp;quot;&quot;/&gt;&lt;property id=&quot;20307&quot; value=&quot;298&quot;/&gt;&lt;/object&gt;&lt;object type=&quot;3&quot; unique_id=&quot;10041&quot;&gt;&lt;property id=&quot;20148&quot; value=&quot;5&quot;/&gt;&lt;property id=&quot;20300&quot; value=&quot;Slide 45 - &amp;quot;Common Formats for Numeric Values&amp;quot;&quot;/&gt;&lt;property id=&quot;20307&quot; value=&quot;299&quot;/&gt;&lt;/object&gt;&lt;object type=&quot;3&quot; unique_id=&quot;10042&quot;&gt;&lt;property id=&quot;20148&quot; value=&quot;5&quot;/&gt;&lt;property id=&quot;20300&quot; value=&quot;Slide 48 - &amp;quot;Common Formats for Date Values&amp;quot;&quot;/&gt;&lt;property id=&quot;20307&quot; value=&quot;331&quot;/&gt;&lt;/object&gt;&lt;object type=&quot;3&quot; unique_id=&quot;10043&quot;&gt;&lt;property id=&quot;20148&quot; value=&quot;5&quot;/&gt;&lt;property id=&quot;20300&quot; value=&quot;Slide 49 - &amp;quot;Formatting Multiple Columns&amp;quot;&quot;/&gt;&lt;property id=&quot;20307&quot; value=&quot;301&quot;/&gt;&lt;/object&gt;&lt;object type=&quot;3&quot; unique_id=&quot;10045&quot;&gt;&lt;property id=&quot;20148&quot; value=&quot;5&quot;/&gt;&lt;property id=&quot;20300&quot; value=&quot;Slide 50 - &amp;quot;Formatting Data Values in Results&amp;quot;&quot;/&gt;&lt;property id=&quot;20307&quot; value=&quot;302&quot;/&gt;&lt;/object&gt;&lt;object type=&quot;3&quot; unique_id=&quot;10048&quot;&gt;&lt;property id=&quot;20148&quot; value=&quot;5&quot;/&gt;&lt;property id=&quot;20300&quot; value=&quot;Slide 55 - &amp;quot;Sorting Data&amp;quot;&quot;/&gt;&lt;property id=&quot;20307&quot; value=&quot;332&quot;/&gt;&lt;/object&gt;&lt;object type=&quot;3&quot; unique_id=&quot;10049&quot;&gt;&lt;property id=&quot;20148&quot; value=&quot;5&quot;/&gt;&lt;property id=&quot;20300&quot; value=&quot;Slide 56 - &amp;quot;Sorting Data&amp;quot;&quot;/&gt;&lt;property id=&quot;20307&quot; value=&quot;307&quot;/&gt;&lt;/object&gt;&lt;object type=&quot;3&quot; unique_id=&quot;10050&quot;&gt;&lt;property id=&quot;20148&quot; value=&quot;5&quot;/&gt;&lt;property id=&quot;20300&quot; value=&quot;Slide 57 - &amp;quot;Sorting Data&amp;quot;&quot;/&gt;&lt;property id=&quot;20307&quot; value=&quot;308&quot;/&gt;&lt;/object&gt;&lt;object type=&quot;3&quot; unique_id=&quot;10051&quot;&gt;&lt;property id=&quot;20148&quot; value=&quot;5&quot;/&gt;&lt;property id=&quot;20300&quot; value=&quot;Slide 58 - &amp;quot;Sorting Data&amp;quot;&quot;/&gt;&lt;property id=&quot;20307&quot; value=&quot;309&quot;/&gt;&lt;/object&gt;&lt;object type=&quot;3&quot; unique_id=&quot;10052&quot;&gt;&lt;property id=&quot;20148&quot; value=&quot;5&quot;/&gt;&lt;property id=&quot;20300&quot; value=&quot;Slide 59 - &amp;quot;Sorting Data&amp;quot;&quot;/&gt;&lt;property id=&quot;20307&quot; value=&quot;310&quot;/&gt;&lt;/object&gt;&lt;object type=&quot;3&quot; unique_id=&quot;10056&quot;&gt;&lt;property id=&quot;20148&quot; value=&quot;5&quot;/&gt;&lt;property id=&quot;20300&quot; value=&quot;Slide 62 - &amp;quot;Identifying and Removing Duplicate Rows&amp;quot;&quot;/&gt;&lt;property id=&quot;20307&quot; value=&quot;311&quot;/&gt;&lt;/object&gt;&lt;object type=&quot;3&quot; unique_id=&quot;10058&quot;&gt;&lt;property id=&quot;20148&quot; value=&quot;5&quot;/&gt;&lt;property id=&quot;20300&quot; value=&quot;Slide 64 - &amp;quot;Identifying and Removing Duplicate Key Values&amp;quot;&quot;/&gt;&lt;property id=&quot;20307&quot; value=&quot;318&quot;/&gt;&lt;/object&gt;&lt;object type=&quot;3&quot; unique_id=&quot;10059&quot;&gt;&lt;property id=&quot;20148&quot; value=&quot;5&quot;/&gt;&lt;property id=&quot;20300&quot; value=&quot;Slide 65 - &amp;quot;Identifying and Removing Duplicate Key Values&amp;quot;&quot;/&gt;&lt;property id=&quot;20307&quot; value=&quot;320&quot;/&gt;&lt;/object&gt;&lt;object type=&quot;3&quot; unique_id=&quot;10062&quot;&gt;&lt;property id=&quot;20148&quot; value=&quot;5&quot;/&gt;&lt;property id=&quot;20300&quot; value=&quot;Slide 66 - &amp;quot;Identifying and Removing  Duplicate Values&amp;quot;&quot;/&gt;&lt;property id=&quot;20307&quot; value=&quot;323&quot;/&gt;&lt;/object&gt;&lt;object type=&quot;3&quot; unique_id=&quot;10063&quot;&gt;&lt;property id=&quot;20148&quot; value=&quot;5&quot;/&gt;&lt;property id=&quot;20300&quot; value=&quot;Slide 68 - &amp;quot;Practice&amp;quot;&quot;/&gt;&lt;property id=&quot;20307&quot; value=&quot;340&quot;/&gt;&lt;/object&gt;&lt;object type=&quot;3&quot; unique_id=&quot;10829&quot;&gt;&lt;property id=&quot;20148&quot; value=&quot;5&quot;/&gt;&lt;property id=&quot;20300&quot; value=&quot;Slide 1 - &amp;quot;Lesson 3: Exploring and Validating Data&amp;quot;&quot;/&gt;&lt;property id=&quot;20307&quot; value=&quot;341&quot;/&gt;&lt;/object&gt;&lt;object type=&quot;3&quot; unique_id=&quot;10835&quot;&gt;&lt;property id=&quot;20148&quot; value=&quot;5&quot;/&gt;&lt;property id=&quot;20300&quot; value=&quot;Slide 2 - &amp;quot;Lesson 3: Exploring and Validating Data&amp;quot;&quot;/&gt;&lt;property id=&quot;20307&quot; value=&quot;393&quot;/&gt;&lt;/object&gt;&lt;object type=&quot;3&quot; unique_id=&quot;10836&quot;&gt;&lt;property id=&quot;20148&quot; value=&quot;5&quot;/&gt;&lt;property id=&quot;20300&quot; value=&quot;Slide 18 - &amp;quot;Lesson 3: Exploring and Validating Data&amp;quot;&quot;/&gt;&lt;property id=&quot;20307&quot; value=&quot;392&quot;/&gt;&lt;/object&gt;&lt;object type=&quot;3&quot; unique_id=&quot;10838&quot;&gt;&lt;property id=&quot;20148&quot; value=&quot;5&quot;/&gt;&lt;property id=&quot;20300&quot; value=&quot;Slide 22 - &amp;quot;Specifying Values in an Expression&amp;quot;&quot;/&gt;&lt;property id=&quot;20307&quot; value=&quot;401&quot;/&gt;&lt;/object&gt;&lt;object type=&quot;3&quot; unique_id=&quot;10843&quot;&gt;&lt;property id=&quot;20148&quot; value=&quot;5&quot;/&gt;&lt;property id=&quot;20300&quot; value=&quot;Slide 32 - &amp;quot;Efficiently Changing the Filter Value&amp;quot;&quot;/&gt;&lt;property id=&quot;20307&quot; value=&quot;402&quot;/&gt;&lt;/object&gt;&lt;object type=&quot;3&quot; unique_id=&quot;10844&quot;&gt;&lt;property id=&quot;20148&quot; value=&quot;5&quot;/&gt;&lt;property id=&quot;20300&quot; value=&quot;Slide 33 - &amp;quot;Creating and Using SAS Macro Variables&amp;quot;&quot;/&gt;&lt;property id=&quot;20307&quot; value=&quot;371&quot;/&gt;&lt;/object&gt;&lt;object type=&quot;3&quot; unique_id=&quot;10846&quot;&gt;&lt;property id=&quot;20148&quot; value=&quot;5&quot;/&gt;&lt;property id=&quot;20300&quot; value=&quot;Slide 35 - &amp;quot;Creating and Using SAS Macro Variables&amp;quot;&quot;/&gt;&lt;property id=&quot;20307&quot; value=&quot;398&quot;/&gt;&lt;/object&gt;&lt;object type=&quot;3&quot; unique_id=&quot;10847&quot;&gt;&lt;property id=&quot;20148&quot; value=&quot;5&quot;/&gt;&lt;property id=&quot;20300&quot; value=&quot;Slide 37 - &amp;quot;Creating and Using SAS Macro Variables&amp;quot;&quot;/&gt;&lt;property id=&quot;20307&quot; value=&quot;362&quot;/&gt;&lt;/object&gt;&lt;object type=&quot;3&quot; unique_id=&quot;10849&quot;&gt;&lt;property id=&quot;20148&quot; value=&quot;5&quot;/&gt;&lt;property id=&quot;20300&quot; value=&quot;Slide 39 - &amp;quot;3.03 Activity&amp;quot;&quot;/&gt;&lt;property id=&quot;20307&quot; value=&quot;378&quot;/&gt;&lt;/object&gt;&lt;object type=&quot;3&quot; unique_id=&quot;10850&quot;&gt;&lt;property id=&quot;20148&quot; value=&quot;5&quot;/&gt;&lt;property id=&quot;20300&quot; value=&quot;Slide 40 - &amp;quot;3.03 Activity – Correct Answer&amp;quot;&quot;/&gt;&lt;property id=&quot;20307&quot; value=&quot;379&quot;/&gt;&lt;/object&gt;&lt;object type=&quot;3&quot; unique_id=&quot;10853&quot;&gt;&lt;property id=&quot;20148&quot; value=&quot;5&quot;/&gt;&lt;property id=&quot;20300&quot; value=&quot;Slide 42 - &amp;quot;Lesson 3: Exploring and Validating Data&amp;quot;&quot;/&gt;&lt;property id=&quot;20307&quot; value=&quot;391&quot;/&gt;&lt;/object&gt;&lt;object type=&quot;3&quot; unique_id=&quot;10854&quot;&gt;&lt;property id=&quot;20148&quot; value=&quot;5&quot;/&gt;&lt;property id=&quot;20300&quot; value=&quot;Slide 43 - &amp;quot;Formatting Data Values in Results&amp;quot;&quot;/&gt;&lt;property id=&quot;20307&quot; value=&quot;346&quot;/&gt;&lt;/object&gt;&lt;object type=&quot;3&quot; unique_id=&quot;10855&quot;&gt;&lt;property id=&quot;20148&quot; value=&quot;5&quot;/&gt;&lt;property id=&quot;20300&quot; value=&quot;Slide 46 - &amp;quot;3.04 Activity&amp;quot;&quot;/&gt;&lt;property id=&quot;20307&quot; value=&quot;382&quot;/&gt;&lt;/object&gt;&lt;object type=&quot;3&quot; unique_id=&quot;10856&quot;&gt;&lt;property id=&quot;20148&quot; value=&quot;5&quot;/&gt;&lt;property id=&quot;20300&quot; value=&quot;Slide 47 - &amp;quot;3.04 Activity – Correct Answer&amp;quot;&quot;/&gt;&lt;property id=&quot;20307&quot; value=&quot;383&quot;/&gt;&lt;/object&gt;&lt;object type=&quot;3&quot; unique_id=&quot;10857&quot;&gt;&lt;property id=&quot;20148&quot; value=&quot;5&quot;/&gt;&lt;property id=&quot;20300&quot; value=&quot;Slide 51 - &amp;quot;3.05 Activity&amp;quot;&quot;/&gt;&lt;property id=&quot;20307&quot; value=&quot;384&quot;/&gt;&lt;/object&gt;&lt;object type=&quot;3&quot; unique_id=&quot;10858&quot;&gt;&lt;property id=&quot;20148&quot; value=&quot;5&quot;/&gt;&lt;property id=&quot;20300&quot; value=&quot;Slide 52 - &amp;quot;3.05 Activity – Correct Answer&amp;quot;&quot;/&gt;&lt;property id=&quot;20307&quot; value=&quot;385&quot;/&gt;&lt;/object&gt;&lt;object type=&quot;3&quot; unique_id=&quot;10859&quot;&gt;&lt;property id=&quot;20148&quot; value=&quot;5&quot;/&gt;&lt;property id=&quot;20300&quot; value=&quot;Slide 54 - &amp;quot;Lesson 3: Exploring and Validating Data&amp;quot;&quot;/&gt;&lt;property id=&quot;20307&quot; value=&quot;390&quot;/&gt;&lt;/object&gt;&lt;object type=&quot;3&quot; unique_id=&quot;10860&quot;&gt;&lt;property id=&quot;20148&quot; value=&quot;5&quot;/&gt;&lt;property id=&quot;20300&quot; value=&quot;Slide 60 - &amp;quot;3.06 Activity&amp;quot;&quot;/&gt;&lt;property id=&quot;20307&quot; value=&quot;386&quot;/&gt;&lt;/object&gt;&lt;object type=&quot;3&quot; unique_id=&quot;10861&quot;&gt;&lt;property id=&quot;20148&quot; value=&quot;5&quot;/&gt;&lt;property id=&quot;20300&quot; value=&quot;Slide 61 - &amp;quot;3.06 Activity – Correct Answer&amp;quot;&quot;/&gt;&lt;property id=&quot;20307&quot; value=&quot;387&quot;/&gt;&lt;/object&gt;&lt;object type=&quot;3&quot; unique_id=&quot;10862&quot;&gt;&lt;property id=&quot;20148&quot; value=&quot;5&quot;/&gt;&lt;property id=&quot;20300&quot; value=&quot;Slide 63 - &amp;quot;Identifying and Removing Duplicate Rows&amp;quot;&quot;/&gt;&lt;property id=&quot;20307&quot; value=&quot;369&quot;/&gt;&lt;/object&gt;&lt;object type=&quot;3&quot; unique_id=&quot;10866&quot;&gt;&lt;property id=&quot;20148&quot; value=&quot;5&quot;/&gt;&lt;property id=&quot;20300&quot; value=&quot;Slide 6 - &amp;quot;Setup for the Question&amp;quot;&quot;/&gt;&lt;property id=&quot;20307&quot; value=&quot;405&quot;/&gt;&lt;/object&gt;&lt;object type=&quot;3&quot; unique_id=&quot;10867&quot;&gt;&lt;property id=&quot;20148&quot; value=&quot;5&quot;/&gt;&lt;property id=&quot;20300&quot; value=&quot;Slide 7 - &amp;quot;3.01 Multiple Choice Question&amp;quot;&quot;/&gt;&lt;property id=&quot;20307&quot; value=&quot;408&quot;/&gt;&lt;/object&gt;&lt;object type=&quot;3&quot; unique_id=&quot;10868&quot;&gt;&lt;property id=&quot;20148&quot; value=&quot;5&quot;/&gt;&lt;property id=&quot;20300&quot; value=&quot;Slide 8 - &amp;quot;3.01 Multiple Choice Question – Correct Answer&amp;quot;&quot;/&gt;&lt;property id=&quot;20307&quot; value=&quot;409&quot;/&gt;&lt;/object&gt;&lt;object type=&quot;3&quot; unique_id=&quot;10869&quot;&gt;&lt;property id=&quot;20148&quot; value=&quot;5&quot;/&gt;&lt;property id=&quot;20300&quot; value=&quot;Slide 20 - &amp;quot;Using Basic Operators in an Expression&amp;quot;&quot;/&gt;&lt;property id=&quot;20307&quot; value=&quot;438&quot;/&gt;&lt;/object&gt;&lt;object type=&quot;3&quot; unique_id=&quot;10870&quot;&gt;&lt;property id=&quot;20148&quot; value=&quot;5&quot;/&gt;&lt;property id=&quot;20300&quot; value=&quot;Slide 21 - &amp;quot;Specifying Values in an Expression&amp;quot;&quot;/&gt;&lt;property id=&quot;20307&quot; value=&quot;412&quot;/&gt;&lt;/object&gt;&lt;object type=&quot;3&quot; unique_id=&quot;10871&quot;&gt;&lt;property id=&quot;20148&quot; value=&quot;5&quot;/&gt;&lt;property id=&quot;20300&quot; value=&quot;Slide 29 - &amp;quot;3.02 Activity&amp;quot;&quot;/&gt;&lt;property id=&quot;20307&quot; value=&quot;410&quot;/&gt;&lt;/object&gt;&lt;object type=&quot;3&quot; unique_id=&quot;10872&quot;&gt;&lt;property id=&quot;20148&quot; value=&quot;5&quot;/&gt;&lt;property id=&quot;20300&quot; value=&quot;Slide 30 - &amp;quot;3.02 Activity – Correct Answer&amp;quot;&quot;/&gt;&lt;property id=&quot;20307&quot; value=&quot;411&quot;/&gt;&lt;/object&gt;&lt;object type=&quot;3&quot; unique_id=&quot;10873&quot;&gt;&lt;property id=&quot;20148&quot; value=&quot;5&quot;/&gt;&lt;property id=&quot;20300&quot; value=&quot;Slide 31 - &amp;quot;Efficiently Changing the Filter Value&amp;quot;&quot;/&gt;&lt;property id=&quot;20307&quot; value=&quot;414&quot;/&gt;&lt;/object&gt;&lt;object type=&quot;3&quot; unique_id=&quot;10874&quot;&gt;&lt;property id=&quot;20148&quot; value=&quot;5&quot;/&gt;&lt;property id=&quot;20300&quot; value=&quot;Slide 34 - &amp;quot;Creating and Using SAS Macro Variables&amp;quot;&quot;/&gt;&lt;property id=&quot;20307&quot; value=&quot;415&quot;/&gt;&lt;/object&gt;&lt;object type=&quot;3&quot; unique_id=&quot;10875&quot;&gt;&lt;property id=&quot;20148&quot; value=&quot;5&quot;/&gt;&lt;property id=&quot;20300&quot; value=&quot;Slide 36 - &amp;quot;Creating and Using SAS Macro Variables&amp;quot;&quot;/&gt;&lt;property id=&quot;20307&quot; value=&quot;403&quot;/&gt;&lt;/object&gt;&lt;object type=&quot;3&quot; unique_id=&quot;10876&quot;&gt;&lt;property id=&quot;20148&quot; value=&quot;5&quot;/&gt;&lt;property id=&quot;20300&quot; value=&quot;Slide 38 - &amp;quot;Filtering Rows Using Macro Variables&amp;quot;&quot;/&gt;&lt;property id=&quot;20307&quot; value=&quot;417&quot;/&gt;&lt;/object&gt;&lt;object type=&quot;3&quot; unique_id=&quot;10877&quot;&gt;&lt;property id=&quot;20148&quot; value=&quot;5&quot;/&gt;&lt;property id=&quot;20300&quot; value=&quot;Slide 67 - &amp;quot;Beyond SAS Programming 1&amp;quot;&quot;/&gt;&lt;property id=&quot;20307&quot; value=&quot;416&quot;/&gt;&lt;/object&gt;&lt;object type=&quot;3&quot; unique_id=&quot;10878&quot;&gt;&lt;property id=&quot;20148&quot; value=&quot;5&quot;/&gt;&lt;property id=&quot;20300&quot; value=&quot;Slide 70&quot;/&gt;&lt;property id=&quot;20307&quot; value=&quot;418&quot;/&gt;&lt;/object&gt;&lt;object type=&quot;3&quot; unique_id=&quot;10879&quot;&gt;&lt;property id=&quot;20148&quot; value=&quot;5&quot;/&gt;&lt;property id=&quot;20300&quot; value=&quot;Slide 71&quot;/&gt;&lt;property id=&quot;20307&quot; value=&quot;428&quot;/&gt;&lt;/object&gt;&lt;object type=&quot;3&quot; unique_id=&quot;10880&quot;&gt;&lt;property id=&quot;20148&quot; value=&quot;5&quot;/&gt;&lt;property id=&quot;20300&quot; value=&quot;Slide 72&quot;/&gt;&lt;property id=&quot;20307&quot; value=&quot;419&quot;/&gt;&lt;/object&gt;&lt;object type=&quot;3&quot; unique_id=&quot;10881&quot;&gt;&lt;property id=&quot;20148&quot; value=&quot;5&quot;/&gt;&lt;property id=&quot;20300&quot; value=&quot;Slide 73&quot;/&gt;&lt;property id=&quot;20307&quot; value=&quot;429&quot;/&gt;&lt;/object&gt;&lt;object type=&quot;3&quot; unique_id=&quot;10882&quot;&gt;&lt;property id=&quot;20148&quot; value=&quot;5&quot;/&gt;&lt;property id=&quot;20300&quot; value=&quot;Slide 74&quot;/&gt;&lt;property id=&quot;20307&quot; value=&quot;420&quot;/&gt;&lt;/object&gt;&lt;object type=&quot;3&quot; unique_id=&quot;10883&quot;&gt;&lt;property id=&quot;20148&quot; value=&quot;5&quot;/&gt;&lt;property id=&quot;20300&quot; value=&quot;Slide 75&quot;/&gt;&lt;property id=&quot;20307&quot; value=&quot;430&quot;/&gt;&lt;/object&gt;&lt;object type=&quot;3&quot; unique_id=&quot;10884&quot;&gt;&lt;property id=&quot;20148&quot; value=&quot;5&quot;/&gt;&lt;property id=&quot;20300&quot; value=&quot;Slide 76&quot;/&gt;&lt;property id=&quot;20307&quot; value=&quot;421&quot;/&gt;&lt;/object&gt;&lt;object type=&quot;3&quot; unique_id=&quot;10885&quot;&gt;&lt;property id=&quot;20148&quot; value=&quot;5&quot;/&gt;&lt;property id=&quot;20300&quot; value=&quot;Slide 77&quot;/&gt;&lt;property id=&quot;20307&quot; value=&quot;431&quot;/&gt;&lt;/object&gt;&lt;object type=&quot;3&quot; unique_id=&quot;10886&quot;&gt;&lt;property id=&quot;20148&quot; value=&quot;5&quot;/&gt;&lt;property id=&quot;20300&quot; value=&quot;Slide 78&quot;/&gt;&lt;property id=&quot;20307&quot; value=&quot;422&quot;/&gt;&lt;/object&gt;&lt;object type=&quot;3&quot; unique_id=&quot;10887&quot;&gt;&lt;property id=&quot;20148&quot; value=&quot;5&quot;/&gt;&lt;property id=&quot;20300&quot; value=&quot;Slide 79&quot;/&gt;&lt;property id=&quot;20307&quot; value=&quot;432&quot;/&gt;&lt;/object&gt;&lt;object type=&quot;3&quot; unique_id=&quot;10888&quot;&gt;&lt;property id=&quot;20148&quot; value=&quot;5&quot;/&gt;&lt;property id=&quot;20300&quot; value=&quot;Slide 80&quot;/&gt;&lt;property id=&quot;20307&quot; value=&quot;423&quot;/&gt;&lt;/object&gt;&lt;object type=&quot;3&quot; unique_id=&quot;10889&quot;&gt;&lt;property id=&quot;20148&quot; value=&quot;5&quot;/&gt;&lt;property id=&quot;20300&quot; value=&quot;Slide 81&quot;/&gt;&lt;property id=&quot;20307&quot; value=&quot;433&quot;/&gt;&lt;/object&gt;&lt;object type=&quot;3&quot; unique_id=&quot;10890&quot;&gt;&lt;property id=&quot;20148&quot; value=&quot;5&quot;/&gt;&lt;property id=&quot;20300&quot; value=&quot;Slide 82&quot;/&gt;&lt;property id=&quot;20307&quot; value=&quot;424&quot;/&gt;&lt;/object&gt;&lt;object type=&quot;3&quot; unique_id=&quot;10891&quot;&gt;&lt;property id=&quot;20148&quot; value=&quot;5&quot;/&gt;&lt;property id=&quot;20300&quot; value=&quot;Slide 83&quot;/&gt;&lt;property id=&quot;20307&quot; value=&quot;434&quot;/&gt;&lt;/object&gt;&lt;object type=&quot;3&quot; unique_id=&quot;10892&quot;&gt;&lt;property id=&quot;20148&quot; value=&quot;5&quot;/&gt;&lt;property id=&quot;20300&quot; value=&quot;Slide 84&quot;/&gt;&lt;property id=&quot;20307&quot; value=&quot;425&quot;/&gt;&lt;/object&gt;&lt;object type=&quot;3&quot; unique_id=&quot;10893&quot;&gt;&lt;property id=&quot;20148&quot; value=&quot;5&quot;/&gt;&lt;property id=&quot;20300&quot; value=&quot;Slide 85&quot;/&gt;&lt;property id=&quot;20307&quot; value=&quot;435&quot;/&gt;&lt;/object&gt;&lt;object type=&quot;3&quot; unique_id=&quot;10894&quot;&gt;&lt;property id=&quot;20148&quot; value=&quot;5&quot;/&gt;&lt;property id=&quot;20300&quot; value=&quot;Slide 86&quot;/&gt;&lt;property id=&quot;20307&quot; value=&quot;426&quot;/&gt;&lt;/object&gt;&lt;object type=&quot;3&quot; unique_id=&quot;10895&quot;&gt;&lt;property id=&quot;20148&quot; value=&quot;5&quot;/&gt;&lt;property id=&quot;20300&quot; value=&quot;Slide 87&quot;/&gt;&lt;property id=&quot;20307&quot; value=&quot;436&quot;/&gt;&lt;/object&gt;&lt;object type=&quot;3&quot; unique_id=&quot;10896&quot;&gt;&lt;property id=&quot;20148&quot; value=&quot;5&quot;/&gt;&lt;property id=&quot;20300&quot; value=&quot;Slide 88&quot;/&gt;&lt;property id=&quot;20307&quot; value=&quot;427&quot;/&gt;&lt;/object&gt;&lt;object type=&quot;3&quot; unique_id=&quot;10897&quot;&gt;&lt;property id=&quot;20148&quot; value=&quot;5&quot;/&gt;&lt;property id=&quot;20300&quot; value=&quot;Slide 89&quot;/&gt;&lt;property id=&quot;20307&quot; value=&quot;437&quot;/&gt;&lt;/object&gt;&lt;object type=&quot;3&quot; unique_id=&quot;10899&quot;&gt;&lt;property id=&quot;20148&quot; value=&quot;5&quot;/&gt;&lt;property id=&quot;20300&quot; value=&quot;Slide 69 - &amp;quot;Lesson Quiz&amp;quot;&quot;/&gt;&lt;property id=&quot;20307&quot; value=&quot;439&quot;/&gt;&lt;/object&gt;&lt;object type=&quot;3&quot; unique_id=&quot;10901&quot;&gt;&lt;property id=&quot;20148&quot; value=&quot;5&quot;/&gt;&lt;property id=&quot;20300&quot; value=&quot;Slide 53 - &amp;quot;3.05 Activity – Correct Answer&amp;quot;&quot;/&gt;&lt;property id=&quot;20307&quot; value=&quot;440&quot;/&gt;&lt;/object&gt;&lt;/object&gt;&lt;object type=&quot;8&quot; unique_id=&quot;10126&quot;&gt;&lt;/object&gt;&lt;/object&gt;&lt;/database&gt;"/>
  <p:tag name="SECTOMILLISECCONVERTED" val="1"/>
  <p:tag name="NOTESTAGS" val=""/>
  <p:tag name="CHAPTERTITLE" val="Exploring and Validating Data"/>
  <p:tag name="CHAPTERHEADING" val="Lesson 3"/>
  <p:tag name="CHAPTERLABEL" val="Lesson"/>
  <p:tag name="PPTOBJECTDEFINITION" val="CDS"/>
</p:tagLst>
</file>

<file path=ppt/tags/tag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01.xml><?xml version="1.0" encoding="utf-8"?>
<p:tagLst xmlns:a="http://schemas.openxmlformats.org/drawingml/2006/main" xmlns:r="http://schemas.openxmlformats.org/officeDocument/2006/relationships" xmlns:p="http://schemas.openxmlformats.org/presentationml/2006/main">
  <p:tag name="SLIDETYPE" val="Activity"/>
</p:tagLst>
</file>

<file path=ppt/tags/tag102.xml><?xml version="1.0" encoding="utf-8"?>
<p:tagLst xmlns:a="http://schemas.openxmlformats.org/drawingml/2006/main" xmlns:r="http://schemas.openxmlformats.org/officeDocument/2006/relationships" xmlns:p="http://schemas.openxmlformats.org/presentationml/2006/main">
  <p:tag name="SLIDETYPE" val="Activity"/>
</p:tagLst>
</file>

<file path=ppt/tags/tag103.xml><?xml version="1.0" encoding="utf-8"?>
<p:tagLst xmlns:a="http://schemas.openxmlformats.org/drawingml/2006/main" xmlns:r="http://schemas.openxmlformats.org/officeDocument/2006/relationships" xmlns:p="http://schemas.openxmlformats.org/presentationml/2006/main">
  <p:tag name="OBJECTTYPE" val="Continued Flag"/>
</p:tagLst>
</file>

<file path=ppt/tags/tag104.xml><?xml version="1.0" encoding="utf-8"?>
<p:tagLst xmlns:a="http://schemas.openxmlformats.org/drawingml/2006/main" xmlns:r="http://schemas.openxmlformats.org/officeDocument/2006/relationships" xmlns:p="http://schemas.openxmlformats.org/presentationml/2006/main">
  <p:tag name="SLIDETYPE" val="Activity"/>
</p:tagLst>
</file>

<file path=ppt/tags/tag105.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06.xml><?xml version="1.0" encoding="utf-8"?>
<p:tagLst xmlns:a="http://schemas.openxmlformats.org/drawingml/2006/main" xmlns:r="http://schemas.openxmlformats.org/officeDocument/2006/relationships" xmlns:p="http://schemas.openxmlformats.org/presentationml/2006/main">
  <p:tag name="HIGHLIGHT" val="YES"/>
</p:tagLst>
</file>

<file path=ppt/tags/tag107.xml><?xml version="1.0" encoding="utf-8"?>
<p:tagLst xmlns:a="http://schemas.openxmlformats.org/drawingml/2006/main" xmlns:r="http://schemas.openxmlformats.org/officeDocument/2006/relationships" xmlns:p="http://schemas.openxmlformats.org/presentationml/2006/main">
  <p:tag name="OBJECTTYPE" val="GreenRectangle"/>
</p:tagLst>
</file>

<file path=ppt/tags/tag108.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4"/>
  <p:tag name="MAINORGSLIDE" val="1/1"/>
</p:tagLst>
</file>

<file path=ppt/tags/tag10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10.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1.xml><?xml version="1.0" encoding="utf-8"?>
<p:tagLst xmlns:a="http://schemas.openxmlformats.org/drawingml/2006/main" xmlns:r="http://schemas.openxmlformats.org/officeDocument/2006/relationships" xmlns:p="http://schemas.openxmlformats.org/presentationml/2006/main">
  <p:tag name="HIGHLIGHT" val="YES"/>
</p:tagLst>
</file>

<file path=ppt/tags/tag11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3.xml><?xml version="1.0" encoding="utf-8"?>
<p:tagLst xmlns:a="http://schemas.openxmlformats.org/drawingml/2006/main" xmlns:r="http://schemas.openxmlformats.org/officeDocument/2006/relationships" xmlns:p="http://schemas.openxmlformats.org/presentationml/2006/main">
  <p:tag name="HIGHLIGHT" val="YES"/>
</p:tagLst>
</file>

<file path=ppt/tags/tag11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15.xml><?xml version="1.0" encoding="utf-8"?>
<p:tagLst xmlns:a="http://schemas.openxmlformats.org/drawingml/2006/main" xmlns:r="http://schemas.openxmlformats.org/officeDocument/2006/relationships" xmlns:p="http://schemas.openxmlformats.org/presentationml/2006/main">
  <p:tag name="HIGHLIGHT" val="YES"/>
</p:tagLst>
</file>

<file path=ppt/tags/tag116.xml><?xml version="1.0" encoding="utf-8"?>
<p:tagLst xmlns:a="http://schemas.openxmlformats.org/drawingml/2006/main" xmlns:r="http://schemas.openxmlformats.org/officeDocument/2006/relationships" xmlns:p="http://schemas.openxmlformats.org/presentationml/2006/main">
  <p:tag name="SLIDETYPE" val="Activity"/>
</p:tagLst>
</file>

<file path=ppt/tags/tag117.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18.xml><?xml version="1.0" encoding="utf-8"?>
<p:tagLst xmlns:a="http://schemas.openxmlformats.org/drawingml/2006/main" xmlns:r="http://schemas.openxmlformats.org/officeDocument/2006/relationships" xmlns:p="http://schemas.openxmlformats.org/presentationml/2006/main">
  <p:tag name="SLIDETYPE" val="Activity"/>
</p:tagLst>
</file>

<file path=ppt/tags/tag11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2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2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2.xml><?xml version="1.0" encoding="utf-8"?>
<p:tagLst xmlns:a="http://schemas.openxmlformats.org/drawingml/2006/main" xmlns:r="http://schemas.openxmlformats.org/officeDocument/2006/relationships" xmlns:p="http://schemas.openxmlformats.org/presentationml/2006/main">
  <p:tag name="HIGHLIGHT" val="YES"/>
</p:tagLst>
</file>

<file path=ppt/tags/tag123.xml><?xml version="1.0" encoding="utf-8"?>
<p:tagLst xmlns:a="http://schemas.openxmlformats.org/drawingml/2006/main" xmlns:r="http://schemas.openxmlformats.org/officeDocument/2006/relationships" xmlns:p="http://schemas.openxmlformats.org/presentationml/2006/main">
  <p:tag name="HIGHLIGHT" val="YES"/>
</p:tagLst>
</file>

<file path=ppt/tags/tag124.xml><?xml version="1.0" encoding="utf-8"?>
<p:tagLst xmlns:a="http://schemas.openxmlformats.org/drawingml/2006/main" xmlns:r="http://schemas.openxmlformats.org/officeDocument/2006/relationships" xmlns:p="http://schemas.openxmlformats.org/presentationml/2006/main">
  <p:tag name="HIGHLIGHT" val="YES"/>
</p:tagLst>
</file>

<file path=ppt/tags/tag125.xml><?xml version="1.0" encoding="utf-8"?>
<p:tagLst xmlns:a="http://schemas.openxmlformats.org/drawingml/2006/main" xmlns:r="http://schemas.openxmlformats.org/officeDocument/2006/relationships" xmlns:p="http://schemas.openxmlformats.org/presentationml/2006/main">
  <p:tag name="HIGHLIGHT" val="YES"/>
</p:tagLst>
</file>

<file path=ppt/tags/tag12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2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28.xml><?xml version="1.0" encoding="utf-8"?>
<p:tagLst xmlns:a="http://schemas.openxmlformats.org/drawingml/2006/main" xmlns:r="http://schemas.openxmlformats.org/officeDocument/2006/relationships" xmlns:p="http://schemas.openxmlformats.org/presentationml/2006/main">
  <p:tag name="HIGHLIGHT" val="YES"/>
</p:tagLst>
</file>

<file path=ppt/tags/tag129.xml><?xml version="1.0" encoding="utf-8"?>
<p:tagLst xmlns:a="http://schemas.openxmlformats.org/drawingml/2006/main" xmlns:r="http://schemas.openxmlformats.org/officeDocument/2006/relationships" xmlns:p="http://schemas.openxmlformats.org/presentationml/2006/main">
  <p:tag name="HIGHLIGHT" val="YES"/>
</p:tagLst>
</file>

<file path=ppt/tags/tag1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30.xml><?xml version="1.0" encoding="utf-8"?>
<p:tagLst xmlns:a="http://schemas.openxmlformats.org/drawingml/2006/main" xmlns:r="http://schemas.openxmlformats.org/officeDocument/2006/relationships" xmlns:p="http://schemas.openxmlformats.org/presentationml/2006/main">
  <p:tag name="HIGHLIGHT" val="YES"/>
</p:tagLst>
</file>

<file path=ppt/tags/tag131.xml><?xml version="1.0" encoding="utf-8"?>
<p:tagLst xmlns:a="http://schemas.openxmlformats.org/drawingml/2006/main" xmlns:r="http://schemas.openxmlformats.org/officeDocument/2006/relationships" xmlns:p="http://schemas.openxmlformats.org/presentationml/2006/main">
  <p:tag name="HIGHLIGHT" val="YES"/>
</p:tagLst>
</file>

<file path=ppt/tags/tag132.xml><?xml version="1.0" encoding="utf-8"?>
<p:tagLst xmlns:a="http://schemas.openxmlformats.org/drawingml/2006/main" xmlns:r="http://schemas.openxmlformats.org/officeDocument/2006/relationships" xmlns:p="http://schemas.openxmlformats.org/presentationml/2006/main">
  <p:tag name="HIGHLIGHT" val="YES"/>
</p:tagLst>
</file>

<file path=ppt/tags/tag133.xml><?xml version="1.0" encoding="utf-8"?>
<p:tagLst xmlns:a="http://schemas.openxmlformats.org/drawingml/2006/main" xmlns:r="http://schemas.openxmlformats.org/officeDocument/2006/relationships" xmlns:p="http://schemas.openxmlformats.org/presentationml/2006/main">
  <p:tag name="SLIDETYPE" val="Demo"/>
</p:tagLst>
</file>

<file path=ppt/tags/tag13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35.xml><?xml version="1.0" encoding="utf-8"?>
<p:tagLst xmlns:a="http://schemas.openxmlformats.org/drawingml/2006/main" xmlns:r="http://schemas.openxmlformats.org/officeDocument/2006/relationships" xmlns:p="http://schemas.openxmlformats.org/presentationml/2006/main">
  <p:tag name="SLIDETYPE" val="Exercise"/>
</p:tagLst>
</file>

<file path=ppt/tags/tag136.xml><?xml version="1.0" encoding="utf-8"?>
<p:tagLst xmlns:a="http://schemas.openxmlformats.org/drawingml/2006/main" xmlns:r="http://schemas.openxmlformats.org/officeDocument/2006/relationships" xmlns:p="http://schemas.openxmlformats.org/presentationml/2006/main">
  <p:tag name="SLIDETYPE" val="ChapterReview"/>
</p:tagLst>
</file>

<file path=ppt/tags/tag137.xml><?xml version="1.0" encoding="utf-8"?>
<p:tagLst xmlns:a="http://schemas.openxmlformats.org/drawingml/2006/main" xmlns:r="http://schemas.openxmlformats.org/officeDocument/2006/relationships" xmlns:p="http://schemas.openxmlformats.org/presentationml/2006/main">
  <p:tag name="SLIDETYPE" val="Quiz"/>
</p:tagLst>
</file>

<file path=ppt/tags/tag138.xml><?xml version="1.0" encoding="utf-8"?>
<p:tagLst xmlns:a="http://schemas.openxmlformats.org/drawingml/2006/main" xmlns:r="http://schemas.openxmlformats.org/officeDocument/2006/relationships" xmlns:p="http://schemas.openxmlformats.org/presentationml/2006/main">
  <p:tag name="SLIDETYPE" val="Quiz"/>
</p:tagLst>
</file>

<file path=ppt/tags/tag139.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40.xml><?xml version="1.0" encoding="utf-8"?>
<p:tagLst xmlns:a="http://schemas.openxmlformats.org/drawingml/2006/main" xmlns:r="http://schemas.openxmlformats.org/officeDocument/2006/relationships" xmlns:p="http://schemas.openxmlformats.org/presentationml/2006/main">
  <p:tag name="SLIDETYPE" val="Quiz"/>
</p:tagLst>
</file>

<file path=ppt/tags/tag141.xml><?xml version="1.0" encoding="utf-8"?>
<p:tagLst xmlns:a="http://schemas.openxmlformats.org/drawingml/2006/main" xmlns:r="http://schemas.openxmlformats.org/officeDocument/2006/relationships" xmlns:p="http://schemas.openxmlformats.org/presentationml/2006/main">
  <p:tag name="SLIDETYPE" val="Quiz"/>
</p:tagLst>
</file>

<file path=ppt/tags/tag142.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43.xml><?xml version="1.0" encoding="utf-8"?>
<p:tagLst xmlns:a="http://schemas.openxmlformats.org/drawingml/2006/main" xmlns:r="http://schemas.openxmlformats.org/officeDocument/2006/relationships" xmlns:p="http://schemas.openxmlformats.org/presentationml/2006/main">
  <p:tag name="SLIDETYPE" val="Quiz"/>
</p:tagLst>
</file>

<file path=ppt/tags/tag144.xml><?xml version="1.0" encoding="utf-8"?>
<p:tagLst xmlns:a="http://schemas.openxmlformats.org/drawingml/2006/main" xmlns:r="http://schemas.openxmlformats.org/officeDocument/2006/relationships" xmlns:p="http://schemas.openxmlformats.org/presentationml/2006/main">
  <p:tag name="SLIDETYPE" val="Quiz"/>
</p:tagLst>
</file>

<file path=ppt/tags/tag14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46.xml><?xml version="1.0" encoding="utf-8"?>
<p:tagLst xmlns:a="http://schemas.openxmlformats.org/drawingml/2006/main" xmlns:r="http://schemas.openxmlformats.org/officeDocument/2006/relationships" xmlns:p="http://schemas.openxmlformats.org/presentationml/2006/main">
  <p:tag name="SLIDETYPE" val="Quiz"/>
</p:tagLst>
</file>

<file path=ppt/tags/tag14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48.xml><?xml version="1.0" encoding="utf-8"?>
<p:tagLst xmlns:a="http://schemas.openxmlformats.org/drawingml/2006/main" xmlns:r="http://schemas.openxmlformats.org/officeDocument/2006/relationships" xmlns:p="http://schemas.openxmlformats.org/presentationml/2006/main">
  <p:tag name="SLIDETYPE" val="Quiz"/>
</p:tagLst>
</file>

<file path=ppt/tags/tag149.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5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51.xml><?xml version="1.0" encoding="utf-8"?>
<p:tagLst xmlns:a="http://schemas.openxmlformats.org/drawingml/2006/main" xmlns:r="http://schemas.openxmlformats.org/officeDocument/2006/relationships" xmlns:p="http://schemas.openxmlformats.org/presentationml/2006/main">
  <p:tag name="SLIDETYPE" val="Quiz"/>
</p:tagLst>
</file>

<file path=ppt/tags/tag15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3.xml><?xml version="1.0" encoding="utf-8"?>
<p:tagLst xmlns:a="http://schemas.openxmlformats.org/drawingml/2006/main" xmlns:r="http://schemas.openxmlformats.org/officeDocument/2006/relationships" xmlns:p="http://schemas.openxmlformats.org/presentationml/2006/main">
  <p:tag name="SLIDETYPE" val="Quiz"/>
</p:tagLst>
</file>

<file path=ppt/tags/tag15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55.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56.xml><?xml version="1.0" encoding="utf-8"?>
<p:tagLst xmlns:a="http://schemas.openxmlformats.org/drawingml/2006/main" xmlns:r="http://schemas.openxmlformats.org/officeDocument/2006/relationships" xmlns:p="http://schemas.openxmlformats.org/presentationml/2006/main">
  <p:tag name="SLIDETYPE" val="Quiz"/>
</p:tagLst>
</file>

<file path=ppt/tags/tag157.xml><?xml version="1.0" encoding="utf-8"?>
<p:tagLst xmlns:a="http://schemas.openxmlformats.org/drawingml/2006/main" xmlns:r="http://schemas.openxmlformats.org/officeDocument/2006/relationships" xmlns:p="http://schemas.openxmlformats.org/presentationml/2006/main">
  <p:tag name="SLIDETYPE" val="Quiz"/>
</p:tagLst>
</file>

<file path=ppt/tags/tag158.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59.xml><?xml version="1.0" encoding="utf-8"?>
<p:tagLst xmlns:a="http://schemas.openxmlformats.org/drawingml/2006/main" xmlns:r="http://schemas.openxmlformats.org/officeDocument/2006/relationships" xmlns:p="http://schemas.openxmlformats.org/presentationml/2006/main">
  <p:tag name="SLIDETYPE" val="Quiz"/>
</p:tagLst>
</file>

<file path=ppt/tags/tag16.xml><?xml version="1.0" encoding="utf-8"?>
<p:tagLst xmlns:a="http://schemas.openxmlformats.org/drawingml/2006/main" xmlns:r="http://schemas.openxmlformats.org/officeDocument/2006/relationships" xmlns:p="http://schemas.openxmlformats.org/presentationml/2006/main">
  <p:tag name="OBJECTTYPE" val="Syntax Box"/>
</p:tagLst>
</file>

<file path=ppt/tags/tag160.xml><?xml version="1.0" encoding="utf-8"?>
<p:tagLst xmlns:a="http://schemas.openxmlformats.org/drawingml/2006/main" xmlns:r="http://schemas.openxmlformats.org/officeDocument/2006/relationships" xmlns:p="http://schemas.openxmlformats.org/presentationml/2006/main">
  <p:tag name="SLIDETYPE" val="Quiz"/>
</p:tagLst>
</file>

<file path=ppt/tags/tag161.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62.xml><?xml version="1.0" encoding="utf-8"?>
<p:tagLst xmlns:a="http://schemas.openxmlformats.org/drawingml/2006/main" xmlns:r="http://schemas.openxmlformats.org/officeDocument/2006/relationships" xmlns:p="http://schemas.openxmlformats.org/presentationml/2006/main">
  <p:tag name="SLIDETYPE" val="Quiz"/>
</p:tagLst>
</file>

<file path=ppt/tags/tag163.xml><?xml version="1.0" encoding="utf-8"?>
<p:tagLst xmlns:a="http://schemas.openxmlformats.org/drawingml/2006/main" xmlns:r="http://schemas.openxmlformats.org/officeDocument/2006/relationships" xmlns:p="http://schemas.openxmlformats.org/presentationml/2006/main">
  <p:tag name="SLIDETYPE" val="Quiz"/>
</p:tagLst>
</file>

<file path=ppt/tags/tag164.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65.xml><?xml version="1.0" encoding="utf-8"?>
<p:tagLst xmlns:a="http://schemas.openxmlformats.org/drawingml/2006/main" xmlns:r="http://schemas.openxmlformats.org/officeDocument/2006/relationships" xmlns:p="http://schemas.openxmlformats.org/presentationml/2006/main">
  <p:tag name="SLIDETYPE" val="Quiz"/>
</p:tagLst>
</file>

<file path=ppt/tags/tag166.xml><?xml version="1.0" encoding="utf-8"?>
<p:tagLst xmlns:a="http://schemas.openxmlformats.org/drawingml/2006/main" xmlns:r="http://schemas.openxmlformats.org/officeDocument/2006/relationships" xmlns:p="http://schemas.openxmlformats.org/presentationml/2006/main">
  <p:tag name="SLIDETYPE" val="Quiz"/>
</p:tagLst>
</file>

<file path=ppt/tags/tag167.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68.xml><?xml version="1.0" encoding="utf-8"?>
<p:tagLst xmlns:a="http://schemas.openxmlformats.org/drawingml/2006/main" xmlns:r="http://schemas.openxmlformats.org/officeDocument/2006/relationships" xmlns:p="http://schemas.openxmlformats.org/presentationml/2006/main">
  <p:tag name="SLIDETYPE" val="Quiz"/>
</p:tagLst>
</file>

<file path=ppt/tags/tag169.xml><?xml version="1.0" encoding="utf-8"?>
<p:tagLst xmlns:a="http://schemas.openxmlformats.org/drawingml/2006/main" xmlns:r="http://schemas.openxmlformats.org/officeDocument/2006/relationships" xmlns:p="http://schemas.openxmlformats.org/presentationml/2006/main">
  <p:tag name="SLIDETYPE" val="Quiz"/>
</p:tagLst>
</file>

<file path=ppt/tags/tag17.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170.xml><?xml version="1.0" encoding="utf-8"?>
<p:tagLst xmlns:a="http://schemas.openxmlformats.org/drawingml/2006/main" xmlns:r="http://schemas.openxmlformats.org/officeDocument/2006/relationships" xmlns:p="http://schemas.openxmlformats.org/presentationml/2006/main">
  <p:tag name="OBJECTTYPE" val="PollCircle"/>
</p:tagLst>
</file>

<file path=ppt/tags/tag1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19.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4"/>
  <p:tag name="MAINORGSLIDE" val="1/1"/>
</p:tagLst>
</file>

<file path=ppt/tags/tag2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1.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2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4.xml><?xml version="1.0" encoding="utf-8"?>
<p:tagLst xmlns:a="http://schemas.openxmlformats.org/drawingml/2006/main" xmlns:r="http://schemas.openxmlformats.org/officeDocument/2006/relationships" xmlns:p="http://schemas.openxmlformats.org/presentationml/2006/main">
  <p:tag name="SLIDETYPE" val="Demo"/>
</p:tagLst>
</file>

<file path=ppt/tags/tag2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26.xml><?xml version="1.0" encoding="utf-8"?>
<p:tagLst xmlns:a="http://schemas.openxmlformats.org/drawingml/2006/main" xmlns:r="http://schemas.openxmlformats.org/officeDocument/2006/relationships" xmlns:p="http://schemas.openxmlformats.org/presentationml/2006/main">
  <p:tag name="SLIDETYPE" val="Exercise"/>
</p:tagLst>
</file>

<file path=ppt/tags/tag27.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4"/>
  <p:tag name="MAINORGSLIDE" val="1/1"/>
</p:tagLst>
</file>

<file path=ppt/tags/tag2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2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4"/>
  <p:tag name="MAINORGSLIDE" val="1/1"/>
</p:tagLst>
</file>

<file path=ppt/tags/tag3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3.xml><?xml version="1.0" encoding="utf-8"?>
<p:tagLst xmlns:a="http://schemas.openxmlformats.org/drawingml/2006/main" xmlns:r="http://schemas.openxmlformats.org/officeDocument/2006/relationships" xmlns:p="http://schemas.openxmlformats.org/presentationml/2006/main">
  <p:tag name="HIGHLIGHT" val="YES"/>
</p:tagLst>
</file>

<file path=ppt/tags/tag3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3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3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8.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39.xml><?xml version="1.0" encoding="utf-8"?>
<p:tagLst xmlns:a="http://schemas.openxmlformats.org/drawingml/2006/main" xmlns:r="http://schemas.openxmlformats.org/officeDocument/2006/relationships" xmlns:p="http://schemas.openxmlformats.org/presentationml/2006/main">
  <p:tag name="SLIDETYPE" val="Demo"/>
</p:tagLst>
</file>

<file path=ppt/tags/tag4.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41.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3.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5.xml><?xml version="1.0" encoding="utf-8"?>
<p:tagLst xmlns:a="http://schemas.openxmlformats.org/drawingml/2006/main" xmlns:r="http://schemas.openxmlformats.org/officeDocument/2006/relationships" xmlns:p="http://schemas.openxmlformats.org/presentationml/2006/main">
  <p:tag name="OBJECTTYPE" val="Syntax Box"/>
</p:tagLst>
</file>

<file path=ppt/tags/tag46.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48.xml><?xml version="1.0" encoding="utf-8"?>
<p:tagLst xmlns:a="http://schemas.openxmlformats.org/drawingml/2006/main" xmlns:r="http://schemas.openxmlformats.org/officeDocument/2006/relationships" xmlns:p="http://schemas.openxmlformats.org/presentationml/2006/main">
  <p:tag name="HIGHLIGHT" val="YES"/>
</p:tagLst>
</file>

<file path=ppt/tags/tag49.xml><?xml version="1.0" encoding="utf-8"?>
<p:tagLst xmlns:a="http://schemas.openxmlformats.org/drawingml/2006/main" xmlns:r="http://schemas.openxmlformats.org/officeDocument/2006/relationships" xmlns:p="http://schemas.openxmlformats.org/presentationml/2006/main">
  <p:tag name="HIGHLIGHT" val="YES"/>
</p:tagLst>
</file>

<file path=ppt/tags/tag5.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50.xml><?xml version="1.0" encoding="utf-8"?>
<p:tagLst xmlns:a="http://schemas.openxmlformats.org/drawingml/2006/main" xmlns:r="http://schemas.openxmlformats.org/officeDocument/2006/relationships" xmlns:p="http://schemas.openxmlformats.org/presentationml/2006/main">
  <p:tag name="SLIDETYPE" val="Activity"/>
</p:tagLst>
</file>

<file path=ppt/tags/tag51.xml><?xml version="1.0" encoding="utf-8"?>
<p:tagLst xmlns:a="http://schemas.openxmlformats.org/drawingml/2006/main" xmlns:r="http://schemas.openxmlformats.org/officeDocument/2006/relationships" xmlns:p="http://schemas.openxmlformats.org/presentationml/2006/main">
  <p:tag name="SLIDETYPE" val="Activity"/>
</p:tagLst>
</file>

<file path=ppt/tags/tag52.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53.xml><?xml version="1.0" encoding="utf-8"?>
<p:tagLst xmlns:a="http://schemas.openxmlformats.org/drawingml/2006/main" xmlns:r="http://schemas.openxmlformats.org/officeDocument/2006/relationships" xmlns:p="http://schemas.openxmlformats.org/presentationml/2006/main">
  <p:tag name="HIGHLIGHT" val="YES"/>
</p:tagLst>
</file>

<file path=ppt/tags/tag54.xml><?xml version="1.0" encoding="utf-8"?>
<p:tagLst xmlns:a="http://schemas.openxmlformats.org/drawingml/2006/main" xmlns:r="http://schemas.openxmlformats.org/officeDocument/2006/relationships" xmlns:p="http://schemas.openxmlformats.org/presentationml/2006/main">
  <p:tag name="HIGHLIGHT" val="YES"/>
</p:tagLst>
</file>

<file path=ppt/tags/tag55.xml><?xml version="1.0" encoding="utf-8"?>
<p:tagLst xmlns:a="http://schemas.openxmlformats.org/drawingml/2006/main" xmlns:r="http://schemas.openxmlformats.org/officeDocument/2006/relationships" xmlns:p="http://schemas.openxmlformats.org/presentationml/2006/main">
  <p:tag name="HIGHLIGHT" val="YES"/>
</p:tagLst>
</file>

<file path=ppt/tags/tag56.xml><?xml version="1.0" encoding="utf-8"?>
<p:tagLst xmlns:a="http://schemas.openxmlformats.org/drawingml/2006/main" xmlns:r="http://schemas.openxmlformats.org/officeDocument/2006/relationships" xmlns:p="http://schemas.openxmlformats.org/presentationml/2006/main">
  <p:tag name="HIGHLIGHT" val="YES"/>
</p:tagLst>
</file>

<file path=ppt/tags/tag57.xml><?xml version="1.0" encoding="utf-8"?>
<p:tagLst xmlns:a="http://schemas.openxmlformats.org/drawingml/2006/main" xmlns:r="http://schemas.openxmlformats.org/officeDocument/2006/relationships" xmlns:p="http://schemas.openxmlformats.org/presentationml/2006/main">
  <p:tag name="HIGHLIGHT" val="YES"/>
</p:tagLst>
</file>

<file path=ppt/tags/tag58.xml><?xml version="1.0" encoding="utf-8"?>
<p:tagLst xmlns:a="http://schemas.openxmlformats.org/drawingml/2006/main" xmlns:r="http://schemas.openxmlformats.org/officeDocument/2006/relationships" xmlns:p="http://schemas.openxmlformats.org/presentationml/2006/main">
  <p:tag name="HIGHLIGHT" val="YES"/>
</p:tagLst>
</file>

<file path=ppt/tags/tag59.xml><?xml version="1.0" encoding="utf-8"?>
<p:tagLst xmlns:a="http://schemas.openxmlformats.org/drawingml/2006/main" xmlns:r="http://schemas.openxmlformats.org/officeDocument/2006/relationships" xmlns:p="http://schemas.openxmlformats.org/presentationml/2006/main">
  <p:tag name="HIGHLIGHT" val="YES"/>
</p:tagLst>
</file>

<file path=ppt/tags/tag6.xml><?xml version="1.0" encoding="utf-8"?>
<p:tagLst xmlns:a="http://schemas.openxmlformats.org/drawingml/2006/main" xmlns:r="http://schemas.openxmlformats.org/officeDocument/2006/relationships" xmlns:p="http://schemas.openxmlformats.org/presentationml/2006/main">
  <p:tag name="SLIDETYPE" val="Poll_Setup"/>
</p:tagLst>
</file>

<file path=ppt/tags/tag6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2.xml><?xml version="1.0" encoding="utf-8"?>
<p:tagLst xmlns:a="http://schemas.openxmlformats.org/drawingml/2006/main" xmlns:r="http://schemas.openxmlformats.org/officeDocument/2006/relationships" xmlns:p="http://schemas.openxmlformats.org/presentationml/2006/main">
  <p:tag name="HIGHLIGHT" val="YES"/>
</p:tagLst>
</file>

<file path=ppt/tags/tag63.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64.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65.xml><?xml version="1.0" encoding="utf-8"?>
<p:tagLst xmlns:a="http://schemas.openxmlformats.org/drawingml/2006/main" xmlns:r="http://schemas.openxmlformats.org/officeDocument/2006/relationships" xmlns:p="http://schemas.openxmlformats.org/presentationml/2006/main">
  <p:tag name="HIGHLIGHT" val="YES"/>
</p:tagLst>
</file>

<file path=ppt/tags/tag66.xml><?xml version="1.0" encoding="utf-8"?>
<p:tagLst xmlns:a="http://schemas.openxmlformats.org/drawingml/2006/main" xmlns:r="http://schemas.openxmlformats.org/officeDocument/2006/relationships" xmlns:p="http://schemas.openxmlformats.org/presentationml/2006/main">
  <p:tag name="HIGHLIGHT" val="YES"/>
</p:tagLst>
</file>

<file path=ppt/tags/tag67.xml><?xml version="1.0" encoding="utf-8"?>
<p:tagLst xmlns:a="http://schemas.openxmlformats.org/drawingml/2006/main" xmlns:r="http://schemas.openxmlformats.org/officeDocument/2006/relationships" xmlns:p="http://schemas.openxmlformats.org/presentationml/2006/main">
  <p:tag name="HIGHLIGHT" val="YES"/>
</p:tagLst>
</file>

<file path=ppt/tags/tag68.xml><?xml version="1.0" encoding="utf-8"?>
<p:tagLst xmlns:a="http://schemas.openxmlformats.org/drawingml/2006/main" xmlns:r="http://schemas.openxmlformats.org/officeDocument/2006/relationships" xmlns:p="http://schemas.openxmlformats.org/presentationml/2006/main">
  <p:tag name="OBJECTTYPE" val="Syntax Box"/>
</p:tagLst>
</file>

<file path=ppt/tags/tag69.xml><?xml version="1.0" encoding="utf-8"?>
<p:tagLst xmlns:a="http://schemas.openxmlformats.org/drawingml/2006/main" xmlns:r="http://schemas.openxmlformats.org/officeDocument/2006/relationships" xmlns:p="http://schemas.openxmlformats.org/presentationml/2006/main">
  <p:tag name="HIGHLIGHT" val="YES"/>
</p:tagLst>
</file>

<file path=ppt/tags/tag7.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70.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71.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2.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73.xml><?xml version="1.0" encoding="utf-8"?>
<p:tagLst xmlns:a="http://schemas.openxmlformats.org/drawingml/2006/main" xmlns:r="http://schemas.openxmlformats.org/officeDocument/2006/relationships" xmlns:p="http://schemas.openxmlformats.org/presentationml/2006/main">
  <p:tag name="HIGHLIGHT" val="YES"/>
</p:tagLst>
</file>

<file path=ppt/tags/tag74.xml><?xml version="1.0" encoding="utf-8"?>
<p:tagLst xmlns:a="http://schemas.openxmlformats.org/drawingml/2006/main" xmlns:r="http://schemas.openxmlformats.org/officeDocument/2006/relationships" xmlns:p="http://schemas.openxmlformats.org/presentationml/2006/main">
  <p:tag name="HIGHLIGHT" val="YES"/>
</p:tagLst>
</file>

<file path=ppt/tags/tag75.xml><?xml version="1.0" encoding="utf-8"?>
<p:tagLst xmlns:a="http://schemas.openxmlformats.org/drawingml/2006/main" xmlns:r="http://schemas.openxmlformats.org/officeDocument/2006/relationships" xmlns:p="http://schemas.openxmlformats.org/presentationml/2006/main">
  <p:tag name="HIGHLIGHT" val="YES"/>
</p:tagLst>
</file>

<file path=ppt/tags/tag76.xml><?xml version="1.0" encoding="utf-8"?>
<p:tagLst xmlns:a="http://schemas.openxmlformats.org/drawingml/2006/main" xmlns:r="http://schemas.openxmlformats.org/officeDocument/2006/relationships" xmlns:p="http://schemas.openxmlformats.org/presentationml/2006/main">
  <p:tag name="HIGHLIGHT" val="YES"/>
</p:tagLst>
</file>

<file path=ppt/tags/tag77.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78.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79.xml><?xml version="1.0" encoding="utf-8"?>
<p:tagLst xmlns:a="http://schemas.openxmlformats.org/drawingml/2006/main" xmlns:r="http://schemas.openxmlformats.org/officeDocument/2006/relationships" xmlns:p="http://schemas.openxmlformats.org/presentationml/2006/main">
  <p:tag name="HIGHLIGHT" val="YES"/>
</p:tagLst>
</file>

<file path=ppt/tags/tag8.xml><?xml version="1.0" encoding="utf-8"?>
<p:tagLst xmlns:a="http://schemas.openxmlformats.org/drawingml/2006/main" xmlns:r="http://schemas.openxmlformats.org/officeDocument/2006/relationships" xmlns:p="http://schemas.openxmlformats.org/presentationml/2006/main">
  <p:tag name="SLIDETYPE" val="Poll_MultipleChoice"/>
</p:tagLst>
</file>

<file path=ppt/tags/tag80.xml><?xml version="1.0" encoding="utf-8"?>
<p:tagLst xmlns:a="http://schemas.openxmlformats.org/drawingml/2006/main" xmlns:r="http://schemas.openxmlformats.org/officeDocument/2006/relationships" xmlns:p="http://schemas.openxmlformats.org/presentationml/2006/main">
  <p:tag name="HIGHLIGHT" val="YES"/>
</p:tagLst>
</file>

<file path=ppt/tags/tag81.xml><?xml version="1.0" encoding="utf-8"?>
<p:tagLst xmlns:a="http://schemas.openxmlformats.org/drawingml/2006/main" xmlns:r="http://schemas.openxmlformats.org/officeDocument/2006/relationships" xmlns:p="http://schemas.openxmlformats.org/presentationml/2006/main">
  <p:tag name="HIGHLIGHT" val="YES"/>
</p:tagLst>
</file>

<file path=ppt/tags/tag82.xml><?xml version="1.0" encoding="utf-8"?>
<p:tagLst xmlns:a="http://schemas.openxmlformats.org/drawingml/2006/main" xmlns:r="http://schemas.openxmlformats.org/officeDocument/2006/relationships" xmlns:p="http://schemas.openxmlformats.org/presentationml/2006/main">
  <p:tag name="HIGHLIGHT" val="YES"/>
</p:tagLst>
</file>

<file path=ppt/tags/tag83.xml><?xml version="1.0" encoding="utf-8"?>
<p:tagLst xmlns:a="http://schemas.openxmlformats.org/drawingml/2006/main" xmlns:r="http://schemas.openxmlformats.org/officeDocument/2006/relationships" xmlns:p="http://schemas.openxmlformats.org/presentationml/2006/main">
  <p:tag name="SLIDETYPE" val="Demo"/>
</p:tagLst>
</file>

<file path=ppt/tags/tag84.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85.xml><?xml version="1.0" encoding="utf-8"?>
<p:tagLst xmlns:a="http://schemas.openxmlformats.org/drawingml/2006/main" xmlns:r="http://schemas.openxmlformats.org/officeDocument/2006/relationships" xmlns:p="http://schemas.openxmlformats.org/presentationml/2006/main">
  <p:tag name="SLIDETYPE" val="Activity"/>
</p:tagLst>
</file>

<file path=ppt/tags/tag86.xml><?xml version="1.0" encoding="utf-8"?>
<p:tagLst xmlns:a="http://schemas.openxmlformats.org/drawingml/2006/main" xmlns:r="http://schemas.openxmlformats.org/officeDocument/2006/relationships" xmlns:p="http://schemas.openxmlformats.org/presentationml/2006/main">
  <p:tag name="SLIDETYPE" val="Activity"/>
</p:tagLst>
</file>

<file path=ppt/tags/tag87.xml><?xml version="1.0" encoding="utf-8"?>
<p:tagLst xmlns:a="http://schemas.openxmlformats.org/drawingml/2006/main" xmlns:r="http://schemas.openxmlformats.org/officeDocument/2006/relationships" xmlns:p="http://schemas.openxmlformats.org/presentationml/2006/main">
  <p:tag name="SLIDETYPE" val="Exercise"/>
</p:tagLst>
</file>

<file path=ppt/tags/tag88.xml><?xml version="1.0" encoding="utf-8"?>
<p:tagLst xmlns:a="http://schemas.openxmlformats.org/drawingml/2006/main" xmlns:r="http://schemas.openxmlformats.org/officeDocument/2006/relationships" xmlns:p="http://schemas.openxmlformats.org/presentationml/2006/main">
  <p:tag name="SHAPETITLE" val="Title Organizer"/>
  <p:tag name="SHAPETABLE" val="Group Organizer"/>
  <p:tag name="HIGHLIGHT_FONT_SIZE" val="20"/>
  <p:tag name="HIGHLIGHT_STYLE" val="CORPORATE_2017"/>
  <p:tag name="HIGHLIGHT_COLOR" val="10916465"/>
  <p:tag name="HIGHLIGHT_FONT_COLOR" val=" 16777215"/>
  <p:tag name="SLIDETYPE" val="Organizer"/>
  <p:tag name="SECTIONCOUNT" val="4"/>
  <p:tag name="MAINORGSLIDE" val="1/1"/>
</p:tagLst>
</file>

<file path=ppt/tags/tag89.xml><?xml version="1.0" encoding="utf-8"?>
<p:tagLst xmlns:a="http://schemas.openxmlformats.org/drawingml/2006/main" xmlns:r="http://schemas.openxmlformats.org/officeDocument/2006/relationships" xmlns:p="http://schemas.openxmlformats.org/presentationml/2006/main">
  <p:tag name="OBJECTTYPE" val="Syntax Box"/>
</p:tagLst>
</file>

<file path=ppt/tags/tag9.xml><?xml version="1.0" encoding="utf-8"?>
<p:tagLst xmlns:a="http://schemas.openxmlformats.org/drawingml/2006/main" xmlns:r="http://schemas.openxmlformats.org/officeDocument/2006/relationships" xmlns:p="http://schemas.openxmlformats.org/presentationml/2006/main">
  <p:tag name="OBJECTTYPE" val="PollCircle"/>
</p:tagLst>
</file>

<file path=ppt/tags/tag90.xml><?xml version="1.0" encoding="utf-8"?>
<p:tagLst xmlns:a="http://schemas.openxmlformats.org/drawingml/2006/main" xmlns:r="http://schemas.openxmlformats.org/officeDocument/2006/relationships" xmlns:p="http://schemas.openxmlformats.org/presentationml/2006/main">
  <p:tag name="OBJECTTYPE" val="Syntax Box"/>
</p:tagLst>
</file>

<file path=ppt/tags/tag91.xml><?xml version="1.0" encoding="utf-8"?>
<p:tagLst xmlns:a="http://schemas.openxmlformats.org/drawingml/2006/main" xmlns:r="http://schemas.openxmlformats.org/officeDocument/2006/relationships" xmlns:p="http://schemas.openxmlformats.org/presentationml/2006/main">
  <p:tag name="SLIDETYPE" val="Activity"/>
</p:tagLst>
</file>

<file path=ppt/tags/tag92.xml><?xml version="1.0" encoding="utf-8"?>
<p:tagLst xmlns:a="http://schemas.openxmlformats.org/drawingml/2006/main" xmlns:r="http://schemas.openxmlformats.org/officeDocument/2006/relationships" xmlns:p="http://schemas.openxmlformats.org/presentationml/2006/main">
  <p:tag name="SLIDETYPE" val="Activity"/>
</p:tagLst>
</file>

<file path=ppt/tags/tag93.xml><?xml version="1.0" encoding="utf-8"?>
<p:tagLst xmlns:a="http://schemas.openxmlformats.org/drawingml/2006/main" xmlns:r="http://schemas.openxmlformats.org/officeDocument/2006/relationships" xmlns:p="http://schemas.openxmlformats.org/presentationml/2006/main">
  <p:tag name="OBJECTTYPE" val="SAS Program"/>
</p:tagLst>
</file>

<file path=ppt/tags/tag94.xml><?xml version="1.0" encoding="utf-8"?>
<p:tagLst xmlns:a="http://schemas.openxmlformats.org/drawingml/2006/main" xmlns:r="http://schemas.openxmlformats.org/officeDocument/2006/relationships" xmlns:p="http://schemas.openxmlformats.org/presentationml/2006/main">
  <p:tag name="HIGHLIGHT" val="YES"/>
</p:tagLst>
</file>

<file path=ppt/tags/tag95.xml><?xml version="1.0" encoding="utf-8"?>
<p:tagLst xmlns:a="http://schemas.openxmlformats.org/drawingml/2006/main" xmlns:r="http://schemas.openxmlformats.org/officeDocument/2006/relationships" xmlns:p="http://schemas.openxmlformats.org/presentationml/2006/main">
  <p:tag name="HIGHLIGHT" val="YES"/>
</p:tagLst>
</file>

<file path=ppt/tags/tag96.xml><?xml version="1.0" encoding="utf-8"?>
<p:tagLst xmlns:a="http://schemas.openxmlformats.org/drawingml/2006/main" xmlns:r="http://schemas.openxmlformats.org/officeDocument/2006/relationships" xmlns:p="http://schemas.openxmlformats.org/presentationml/2006/main">
  <p:tag name="HIGHLIGHT" val="YES"/>
</p:tagLst>
</file>

<file path=ppt/tags/tag97.xml><?xml version="1.0" encoding="utf-8"?>
<p:tagLst xmlns:a="http://schemas.openxmlformats.org/drawingml/2006/main" xmlns:r="http://schemas.openxmlformats.org/officeDocument/2006/relationships" xmlns:p="http://schemas.openxmlformats.org/presentationml/2006/main">
  <p:tag name="HIGHLIGHT" val="YES"/>
</p:tagLst>
</file>

<file path=ppt/tags/tag98.xml><?xml version="1.0" encoding="utf-8"?>
<p:tagLst xmlns:a="http://schemas.openxmlformats.org/drawingml/2006/main" xmlns:r="http://schemas.openxmlformats.org/officeDocument/2006/relationships" xmlns:p="http://schemas.openxmlformats.org/presentationml/2006/main">
  <p:tag name="OBJECTTYPE" val="Program Name"/>
</p:tagLst>
</file>

<file path=ppt/tags/tag99.xml><?xml version="1.0" encoding="utf-8"?>
<p:tagLst xmlns:a="http://schemas.openxmlformats.org/drawingml/2006/main" xmlns:r="http://schemas.openxmlformats.org/officeDocument/2006/relationships" xmlns:p="http://schemas.openxmlformats.org/presentationml/2006/main">
  <p:tag name="SLIDETYPE" val="Demo"/>
</p:tagLst>
</file>

<file path=ppt/theme/theme1.xml><?xml version="1.0" encoding="utf-8"?>
<a:theme xmlns:a="http://schemas.openxmlformats.org/drawingml/2006/main" name="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2.xml><?xml version="1.0" encoding="utf-8"?>
<a:theme xmlns:a="http://schemas.openxmlformats.org/drawingml/2006/main" name="1_SAS">
  <a:themeElements>
    <a:clrScheme name="SAS-Palette">
      <a:dk1>
        <a:srgbClr val="000000"/>
      </a:dk1>
      <a:lt1>
        <a:srgbClr val="FFFFFF"/>
      </a:lt1>
      <a:dk2>
        <a:srgbClr val="04304B"/>
      </a:dk2>
      <a:lt2>
        <a:srgbClr val="C0E3F6"/>
      </a:lt2>
      <a:accent1>
        <a:srgbClr val="0074BE"/>
      </a:accent1>
      <a:accent2>
        <a:srgbClr val="61BAE9"/>
      </a:accent2>
      <a:accent3>
        <a:srgbClr val="04304B"/>
      </a:accent3>
      <a:accent4>
        <a:srgbClr val="00B08D"/>
      </a:accent4>
      <a:accent5>
        <a:srgbClr val="90B328"/>
      </a:accent5>
      <a:accent6>
        <a:srgbClr val="F58220"/>
      </a:accent6>
      <a:hlink>
        <a:srgbClr val="0074BE"/>
      </a:hlink>
      <a:folHlink>
        <a:srgbClr val="8E2F8A"/>
      </a:folHlink>
    </a:clrScheme>
    <a:fontScheme name="SAS-Fonts">
      <a:majorFont>
        <a:latin typeface="Calibri"/>
        <a:ea typeface=""/>
        <a:cs typeface=""/>
      </a:majorFont>
      <a:minorFont>
        <a:latin typeface="Calibri Light"/>
        <a:ea typeface=""/>
        <a:cs typeface=""/>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38100" cap="flat" cmpd="sng" algn="ctr">
          <a:solidFill>
            <a:srgbClr val="000000"/>
          </a:solidFill>
          <a:prstDash val="solid"/>
          <a:round/>
          <a:headEnd type="none" w="med" len="med"/>
          <a:tailEnd type="none" w="med" len="med"/>
        </a:ln>
      </a:spPr>
      <a:bodyPr rot="0" spcFirstLastPara="0" vertOverflow="overflow" horzOverflow="overflow" vert="horz" wrap="square" lIns="88900" tIns="88900" rIns="88900" bIns="88900" numCol="1" spcCol="0" rtlCol="0" fromWordArt="0" anchor="ctr" anchorCtr="0" forceAA="0" compatLnSpc="1">
        <a:prstTxWarp prst="textNoShape">
          <a:avLst/>
        </a:prstTxWarp>
        <a:noAutofit/>
      </a:bodyPr>
      <a:lstStyle>
        <a:defPP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CDS_16x9new_2017.potx" id="{12DF6767-72DE-45F2-8A2A-177E84B79E78}" vid="{43AB80BF-D2F6-4680-8575-7417D40F849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CDS_16x9new_2017</Template>
  <TotalTime>26996</TotalTime>
  <Words>8769</Words>
  <Application>Microsoft Office PowerPoint</Application>
  <PresentationFormat>On-screen Show (16:9)</PresentationFormat>
  <Paragraphs>870</Paragraphs>
  <Slides>89</Slides>
  <Notes>89</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89</vt:i4>
      </vt:variant>
    </vt:vector>
  </HeadingPairs>
  <TitlesOfParts>
    <vt:vector size="98" baseType="lpstr">
      <vt:lpstr>Courier New</vt:lpstr>
      <vt:lpstr>Arial</vt:lpstr>
      <vt:lpstr>Times New Roman</vt:lpstr>
      <vt:lpstr>Calibri</vt:lpstr>
      <vt:lpstr>Adobe Gothic Std B</vt:lpstr>
      <vt:lpstr>Calibri Light</vt:lpstr>
      <vt:lpstr>SAS Monospace</vt:lpstr>
      <vt:lpstr>SAS</vt:lpstr>
      <vt:lpstr>1_SAS</vt:lpstr>
      <vt:lpstr>Lesson 3: Exploring and Validating Data</vt:lpstr>
      <vt:lpstr>Lesson 3: Exploring and Validating Data</vt:lpstr>
      <vt:lpstr>SAS Programming Process</vt:lpstr>
      <vt:lpstr>Exploring Data with Procedures</vt:lpstr>
      <vt:lpstr>PRINT Procedure</vt:lpstr>
      <vt:lpstr>Setup for the Question</vt:lpstr>
      <vt:lpstr>3.01 Multiple Choice Question</vt:lpstr>
      <vt:lpstr>3.01 Multiple Choice Question – Correct Answer</vt:lpstr>
      <vt:lpstr>PRINT Procedure</vt:lpstr>
      <vt:lpstr>MEANS Procedure</vt:lpstr>
      <vt:lpstr>MEANS Procedure</vt:lpstr>
      <vt:lpstr>UNIVARIATE Procedure</vt:lpstr>
      <vt:lpstr>UNIVARIATE Procedure</vt:lpstr>
      <vt:lpstr>FREQ Procedure</vt:lpstr>
      <vt:lpstr>FREQ Procedure</vt:lpstr>
      <vt:lpstr>Exploring Data with SAS Procedures</vt:lpstr>
      <vt:lpstr>Practice</vt:lpstr>
      <vt:lpstr>Lesson 3: Exploring and Validating Data</vt:lpstr>
      <vt:lpstr>Filtering Rows with the WHERE Statement</vt:lpstr>
      <vt:lpstr>Using Basic Operators in an Expression</vt:lpstr>
      <vt:lpstr>Specifying Values in an Expression</vt:lpstr>
      <vt:lpstr>Specifying Values in an Expression</vt:lpstr>
      <vt:lpstr>Combining Expressions</vt:lpstr>
      <vt:lpstr>Using the IN Operator</vt:lpstr>
      <vt:lpstr>Filtering Rows with Basic Operators</vt:lpstr>
      <vt:lpstr>Using Special WHERE Operators</vt:lpstr>
      <vt:lpstr>Using Special WHERE Operators</vt:lpstr>
      <vt:lpstr>Using Special WHERE Operators</vt:lpstr>
      <vt:lpstr>3.02 Activity</vt:lpstr>
      <vt:lpstr>3.02 Activity – Correct Answer</vt:lpstr>
      <vt:lpstr>Efficiently Changing the Filter Value</vt:lpstr>
      <vt:lpstr>Efficiently Changing the Filter Value</vt:lpstr>
      <vt:lpstr>Creating and Using SAS Macro Variables</vt:lpstr>
      <vt:lpstr>Creating and Using SAS Macro Variables</vt:lpstr>
      <vt:lpstr>Creating and Using SAS Macro Variables</vt:lpstr>
      <vt:lpstr>Creating and Using SAS Macro Variables</vt:lpstr>
      <vt:lpstr>Creating and Using SAS Macro Variables</vt:lpstr>
      <vt:lpstr>Filtering Rows Using Macro Variables</vt:lpstr>
      <vt:lpstr>3.03 Activity</vt:lpstr>
      <vt:lpstr>3.03 Activity – Correct Answer</vt:lpstr>
      <vt:lpstr>Practice</vt:lpstr>
      <vt:lpstr>Lesson 3: Exploring and Validating Data</vt:lpstr>
      <vt:lpstr>Formatting Data Values in Results</vt:lpstr>
      <vt:lpstr>Formatting Data Values in Results</vt:lpstr>
      <vt:lpstr>Common Formats for Numeric Values</vt:lpstr>
      <vt:lpstr>3.04 Activity</vt:lpstr>
      <vt:lpstr>3.04 Activity – Correct Answer</vt:lpstr>
      <vt:lpstr>Common Formats for Date Values</vt:lpstr>
      <vt:lpstr>Formatting Multiple Columns</vt:lpstr>
      <vt:lpstr>Formatting Data Values in Results</vt:lpstr>
      <vt:lpstr>3.05 Activity</vt:lpstr>
      <vt:lpstr>3.05 Activity – Correct Answer</vt:lpstr>
      <vt:lpstr>3.05 Activity – Correct Answer</vt:lpstr>
      <vt:lpstr>Lesson 3: Exploring and Validating Data</vt:lpstr>
      <vt:lpstr>Sorting Data</vt:lpstr>
      <vt:lpstr>Sorting Data</vt:lpstr>
      <vt:lpstr>Sorting Data</vt:lpstr>
      <vt:lpstr>Sorting Data</vt:lpstr>
      <vt:lpstr>Sorting Data</vt:lpstr>
      <vt:lpstr>3.06 Activity</vt:lpstr>
      <vt:lpstr>3.06 Activity – Correct Answer</vt:lpstr>
      <vt:lpstr>Identifying and Removing Duplicate Rows</vt:lpstr>
      <vt:lpstr>Identifying and Removing Duplicate Rows</vt:lpstr>
      <vt:lpstr>Identifying and Removing Duplicate Key Values</vt:lpstr>
      <vt:lpstr>Identifying and Removing Duplicate Key Values</vt:lpstr>
      <vt:lpstr>Identifying and Removing  Duplicate Values</vt:lpstr>
      <vt:lpstr>Beyond SAS Programming 1</vt:lpstr>
      <vt:lpstr>Practice</vt:lpstr>
      <vt:lpstr>Lesson Quiz</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SAS</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3: Exploring and Validating Data</dc:title>
  <dc:creator>Beth Hardin</dc:creator>
  <cp:lastModifiedBy>Deborah Bayo</cp:lastModifiedBy>
  <cp:revision>613</cp:revision>
  <dcterms:created xsi:type="dcterms:W3CDTF">2017-12-12T19:59:57Z</dcterms:created>
  <dcterms:modified xsi:type="dcterms:W3CDTF">2020-03-25T19:03:42Z</dcterms:modified>
</cp:coreProperties>
</file>