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tags/tag26.xml" ContentType="application/vnd.openxmlformats-officedocument.presentationml.tags+xml"/>
  <Override PartName="/ppt/notesSlides/notesSlide1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notesSlides/notesSlide1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8.xml" ContentType="application/vnd.openxmlformats-officedocument.presentationml.notesSlide+xml"/>
  <Override PartName="/ppt/tags/tag49.xml" ContentType="application/vnd.openxmlformats-officedocument.presentationml.tags+xml"/>
  <Override PartName="/ppt/notesSlides/notesSlide19.xml" ContentType="application/vnd.openxmlformats-officedocument.presentationml.notesSlide+xml"/>
  <Override PartName="/ppt/tags/tag50.xml" ContentType="application/vnd.openxmlformats-officedocument.presentationml.tags+xml"/>
  <Override PartName="/ppt/notesSlides/notesSlide20.xml" ContentType="application/vnd.openxmlformats-officedocument.presentationml.notesSlide+xml"/>
  <Override PartName="/ppt/tags/tag51.xml" ContentType="application/vnd.openxmlformats-officedocument.presentationml.tags+xml"/>
  <Override PartName="/ppt/notesSlides/notesSlide2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notesSlides/notesSlide2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4.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5.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26.xml" ContentType="application/vnd.openxmlformats-officedocument.presentationml.notesSlide+xml"/>
  <Override PartName="/ppt/tags/tag64.xml" ContentType="application/vnd.openxmlformats-officedocument.presentationml.tags+xml"/>
  <Override PartName="/ppt/notesSlides/notesSlide27.xml" ContentType="application/vnd.openxmlformats-officedocument.presentationml.notesSlide+xml"/>
  <Override PartName="/ppt/tags/tag65.xml" ContentType="application/vnd.openxmlformats-officedocument.presentationml.tags+xml"/>
  <Override PartName="/ppt/notesSlides/notesSlide28.xml" ContentType="application/vnd.openxmlformats-officedocument.presentationml.notesSlide+xml"/>
  <Override PartName="/ppt/tags/tag66.xml" ContentType="application/vnd.openxmlformats-officedocument.presentationml.tags+xml"/>
  <Override PartName="/ppt/notesSlides/notesSlide29.xml" ContentType="application/vnd.openxmlformats-officedocument.presentationml.notesSlide+xml"/>
  <Override PartName="/ppt/tags/tag67.xml" ContentType="application/vnd.openxmlformats-officedocument.presentationml.tags+xml"/>
  <Override PartName="/ppt/notesSlides/notesSlide30.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31.xml" ContentType="application/vnd.openxmlformats-officedocument.presentationml.notesSlide+xml"/>
  <Override PartName="/ppt/tags/tag70.xml" ContentType="application/vnd.openxmlformats-officedocument.presentationml.tags+xml"/>
  <Override PartName="/ppt/notesSlides/notesSlide3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33.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34.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3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36.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7.xml" ContentType="application/vnd.openxmlformats-officedocument.presentationml.notesSlide+xml"/>
  <Override PartName="/ppt/tags/tag8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86.xml" ContentType="application/vnd.openxmlformats-officedocument.presentationml.tags+xml"/>
  <Override PartName="/ppt/notesSlides/notesSlide40.xml" ContentType="application/vnd.openxmlformats-officedocument.presentationml.notesSlide+xml"/>
  <Override PartName="/ppt/tags/tag87.xml" ContentType="application/vnd.openxmlformats-officedocument.presentationml.tags+xml"/>
  <Override PartName="/ppt/notesSlides/notesSlide41.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42.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43.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44.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45.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46.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47.xml" ContentType="application/vnd.openxmlformats-officedocument.presentationml.notesSlide+xml"/>
  <Override PartName="/ppt/tags/tag103.xml" ContentType="application/vnd.openxmlformats-officedocument.presentationml.tags+xml"/>
  <Override PartName="/ppt/notesSlides/notesSlide48.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49.xml" ContentType="application/vnd.openxmlformats-officedocument.presentationml.notesSlide+xml"/>
  <Override PartName="/ppt/tags/tag106.xml" ContentType="application/vnd.openxmlformats-officedocument.presentationml.tags+xml"/>
  <Override PartName="/ppt/notesSlides/notesSlide50.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51.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52.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53.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notesSlides/notesSlide54.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55.xml" ContentType="application/vnd.openxmlformats-officedocument.presentationml.notesSlide+xml"/>
  <Override PartName="/ppt/tags/tag125.xml" ContentType="application/vnd.openxmlformats-officedocument.presentationml.tags+xml"/>
  <Override PartName="/ppt/notesSlides/notesSlide56.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notesSlides/notesSlide57.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58.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59.xml" ContentType="application/vnd.openxmlformats-officedocument.presentationml.notesSlide+xml"/>
  <Override PartName="/ppt/tags/tag133.xml" ContentType="application/vnd.openxmlformats-officedocument.presentationml.tags+xml"/>
  <Override PartName="/ppt/notesSlides/notesSlide60.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6574" r:id="rId1"/>
    <p:sldMasterId id="2147486596" r:id="rId2"/>
  </p:sldMasterIdLst>
  <p:notesMasterIdLst>
    <p:notesMasterId r:id="rId64"/>
  </p:notesMasterIdLst>
  <p:handoutMasterIdLst>
    <p:handoutMasterId r:id="rId65"/>
  </p:handoutMasterIdLst>
  <p:sldIdLst>
    <p:sldId id="325" r:id="rId3"/>
    <p:sldId id="373" r:id="rId4"/>
    <p:sldId id="263" r:id="rId5"/>
    <p:sldId id="262" r:id="rId6"/>
    <p:sldId id="264" r:id="rId7"/>
    <p:sldId id="265" r:id="rId8"/>
    <p:sldId id="376" r:id="rId9"/>
    <p:sldId id="377" r:id="rId10"/>
    <p:sldId id="331" r:id="rId11"/>
    <p:sldId id="268" r:id="rId12"/>
    <p:sldId id="272" r:id="rId13"/>
    <p:sldId id="273" r:id="rId14"/>
    <p:sldId id="274" r:id="rId15"/>
    <p:sldId id="346" r:id="rId16"/>
    <p:sldId id="309" r:id="rId17"/>
    <p:sldId id="370" r:id="rId18"/>
    <p:sldId id="372" r:id="rId19"/>
    <p:sldId id="371" r:id="rId20"/>
    <p:sldId id="374" r:id="rId21"/>
    <p:sldId id="284" r:id="rId22"/>
    <p:sldId id="318" r:id="rId23"/>
    <p:sldId id="347" r:id="rId24"/>
    <p:sldId id="286" r:id="rId25"/>
    <p:sldId id="287" r:id="rId26"/>
    <p:sldId id="288" r:id="rId27"/>
    <p:sldId id="348" r:id="rId28"/>
    <p:sldId id="290" r:id="rId29"/>
    <p:sldId id="375" r:id="rId30"/>
    <p:sldId id="291" r:id="rId31"/>
    <p:sldId id="319" r:id="rId32"/>
    <p:sldId id="349" r:id="rId33"/>
    <p:sldId id="293" r:id="rId34"/>
    <p:sldId id="295" r:id="rId35"/>
    <p:sldId id="296" r:id="rId36"/>
    <p:sldId id="298" r:id="rId37"/>
    <p:sldId id="300" r:id="rId38"/>
    <p:sldId id="369" r:id="rId39"/>
    <p:sldId id="314" r:id="rId40"/>
    <p:sldId id="332" r:id="rId41"/>
    <p:sldId id="302" r:id="rId42"/>
    <p:sldId id="352" r:id="rId43"/>
    <p:sldId id="338" r:id="rId44"/>
    <p:sldId id="359" r:id="rId45"/>
    <p:sldId id="342" r:id="rId46"/>
    <p:sldId id="360" r:id="rId47"/>
    <p:sldId id="358" r:id="rId48"/>
    <p:sldId id="361" r:id="rId49"/>
    <p:sldId id="345" r:id="rId50"/>
    <p:sldId id="362" r:id="rId51"/>
    <p:sldId id="354" r:id="rId52"/>
    <p:sldId id="363" r:id="rId53"/>
    <p:sldId id="335" r:id="rId54"/>
    <p:sldId id="364" r:id="rId55"/>
    <p:sldId id="353" r:id="rId56"/>
    <p:sldId id="365" r:id="rId57"/>
    <p:sldId id="356" r:id="rId58"/>
    <p:sldId id="366" r:id="rId59"/>
    <p:sldId id="355" r:id="rId60"/>
    <p:sldId id="367" r:id="rId61"/>
    <p:sldId id="357" r:id="rId62"/>
    <p:sldId id="368" r:id="rId63"/>
  </p:sldIdLst>
  <p:sldSz cx="9144000" cy="5143500" type="screen16x9"/>
  <p:notesSz cx="6858000" cy="9144000"/>
  <p:embeddedFontLst>
    <p:embeddedFont>
      <p:font typeface="Calibri" panose="020F0502020204030204" pitchFamily="34" charset="0"/>
      <p:regular r:id="rId66"/>
      <p:bold r:id="rId67"/>
      <p:italic r:id="rId68"/>
      <p:boldItalic r:id="rId69"/>
    </p:embeddedFont>
    <p:embeddedFont>
      <p:font typeface="Calibri Light" panose="020F0302020204030204" pitchFamily="34" charset="0"/>
      <p:regular r:id="rId70"/>
      <p:italic r:id="rId71"/>
    </p:embeddedFont>
  </p:embeddedFontLst>
  <p:custDataLst>
    <p:tags r:id="rId7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1620" userDrawn="1">
          <p15:clr>
            <a:srgbClr val="A4A3A4"/>
          </p15:clr>
        </p15:guide>
        <p15:guide id="3" pos="53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th Hardin" initials="BH" lastIdx="23" clrIdx="0">
    <p:extLst>
      <p:ext uri="{19B8F6BF-5375-455C-9EA6-DF929625EA0E}">
        <p15:presenceInfo xmlns:p15="http://schemas.microsoft.com/office/powerpoint/2012/main" userId="S-1-5-21-98583002-1947013824-37170099-4479" providerId="AD"/>
      </p:ext>
    </p:extLst>
  </p:cmAuthor>
  <p:cmAuthor id="2" name="Stacey Syphus" initials="SS" lastIdx="21" clrIdx="1">
    <p:extLst>
      <p:ext uri="{19B8F6BF-5375-455C-9EA6-DF929625EA0E}">
        <p15:presenceInfo xmlns:p15="http://schemas.microsoft.com/office/powerpoint/2012/main" userId="S-1-5-21-98583002-1947013824-37170099-328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8D1F"/>
    <a:srgbClr val="627B1B"/>
    <a:srgbClr val="4B7C1A"/>
    <a:srgbClr val="85A725"/>
    <a:srgbClr val="9EC62C"/>
    <a:srgbClr val="D9D9D9"/>
    <a:srgbClr val="08649C"/>
    <a:srgbClr val="19BBB7"/>
    <a:srgbClr val="294665"/>
    <a:srgbClr val="1F3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94" autoAdjust="0"/>
    <p:restoredTop sz="87692" autoAdjust="0"/>
  </p:normalViewPr>
  <p:slideViewPr>
    <p:cSldViewPr snapToGrid="0">
      <p:cViewPr varScale="1">
        <p:scale>
          <a:sx n="146" d="100"/>
          <a:sy n="146" d="100"/>
        </p:scale>
        <p:origin x="120" y="108"/>
      </p:cViewPr>
      <p:guideLst>
        <p:guide pos="2880"/>
        <p:guide orient="horz" pos="1620"/>
        <p:guide pos="5376"/>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6" d="100"/>
          <a:sy n="96" d="100"/>
        </p:scale>
        <p:origin x="259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font" Target="fonts/font3.fntdata"/><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1.fntdata"/><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73"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font" Target="fonts/font4.fntdata"/><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5.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FEBF8-C4AB-4C60-988D-092866A671FE}" type="doc">
      <dgm:prSet loTypeId="urn:microsoft.com/office/officeart/2005/8/layout/hProcess9" loCatId="process" qsTypeId="urn:microsoft.com/office/officeart/2005/8/quickstyle/simple2" qsCatId="simple" csTypeId="urn:microsoft.com/office/officeart/2005/8/colors/accent3_2" csCatId="accent3" phldr="1"/>
      <dgm:spPr/>
    </dgm:pt>
    <dgm:pt modelId="{9E473702-D596-419A-89E2-0657991355AE}">
      <dgm:prSet phldrT="[Text]" custT="1"/>
      <dgm:spPr/>
      <dgm:t>
        <a:bodyPr/>
        <a:lstStyle/>
        <a:p>
          <a:r>
            <a:rPr lang="en-US" sz="1800" dirty="0"/>
            <a:t>Access</a:t>
          </a:r>
          <a:br>
            <a:rPr lang="en-US" sz="1800" dirty="0"/>
          </a:br>
          <a:r>
            <a:rPr lang="en-US" sz="1800" dirty="0"/>
            <a:t>data</a:t>
          </a:r>
        </a:p>
      </dgm:t>
    </dgm:pt>
    <dgm:pt modelId="{676598DD-7DA2-4BFD-A494-81EAB3A6CFE4}" type="parTrans" cxnId="{04D63B8B-3E56-4362-A849-AA2C7BF1DAF4}">
      <dgm:prSet/>
      <dgm:spPr/>
      <dgm:t>
        <a:bodyPr/>
        <a:lstStyle/>
        <a:p>
          <a:endParaRPr lang="en-US"/>
        </a:p>
      </dgm:t>
    </dgm:pt>
    <dgm:pt modelId="{91435A28-9AD3-4FE2-A23C-94F64D67056D}" type="sibTrans" cxnId="{04D63B8B-3E56-4362-A849-AA2C7BF1DAF4}">
      <dgm:prSet/>
      <dgm:spPr/>
      <dgm:t>
        <a:bodyPr/>
        <a:lstStyle/>
        <a:p>
          <a:endParaRPr lang="en-US"/>
        </a:p>
      </dgm:t>
    </dgm:pt>
    <dgm:pt modelId="{FCFF1DB9-239E-41BF-9C78-DC9DAEBE53D9}">
      <dgm:prSet phldrT="[Text]" custT="1"/>
      <dgm:spPr/>
      <dgm:t>
        <a:bodyPr/>
        <a:lstStyle/>
        <a:p>
          <a:r>
            <a:rPr lang="en-US" sz="1800" b="0" dirty="0"/>
            <a:t>Explore</a:t>
          </a:r>
          <a:br>
            <a:rPr lang="en-US" sz="1800" b="0" dirty="0"/>
          </a:br>
          <a:r>
            <a:rPr lang="en-US" sz="1800" b="0" dirty="0"/>
            <a:t>data</a:t>
          </a:r>
        </a:p>
      </dgm:t>
    </dgm:pt>
    <dgm:pt modelId="{6DE9894B-F7CA-4EA3-9BC3-3479AA69A709}" type="parTrans" cxnId="{FCDED2C3-B0A6-4B06-AE7E-9DC11C8E996A}">
      <dgm:prSet/>
      <dgm:spPr/>
      <dgm:t>
        <a:bodyPr/>
        <a:lstStyle/>
        <a:p>
          <a:endParaRPr lang="en-US"/>
        </a:p>
      </dgm:t>
    </dgm:pt>
    <dgm:pt modelId="{1358A9B3-B77D-4398-B1C4-E33D7AB7FCFB}" type="sibTrans" cxnId="{FCDED2C3-B0A6-4B06-AE7E-9DC11C8E996A}">
      <dgm:prSet/>
      <dgm:spPr/>
      <dgm:t>
        <a:bodyPr/>
        <a:lstStyle/>
        <a:p>
          <a:endParaRPr lang="en-US"/>
        </a:p>
      </dgm:t>
    </dgm:pt>
    <dgm:pt modelId="{44C35102-47B8-40EF-B8C8-47203D1B4331}">
      <dgm:prSet phldrT="[Text]" custT="1"/>
      <dgm:spPr/>
      <dgm:t>
        <a:bodyPr/>
        <a:lstStyle/>
        <a:p>
          <a:r>
            <a:rPr lang="en-US" sz="1800" b="0" dirty="0"/>
            <a:t>Prepare data</a:t>
          </a:r>
        </a:p>
      </dgm:t>
    </dgm:pt>
    <dgm:pt modelId="{0DA8B735-4DA2-43B4-88E9-D4CABAD80597}" type="parTrans" cxnId="{74577F2A-66D8-4AA9-BEC9-DE1BC7B92880}">
      <dgm:prSet/>
      <dgm:spPr/>
      <dgm:t>
        <a:bodyPr/>
        <a:lstStyle/>
        <a:p>
          <a:endParaRPr lang="en-US"/>
        </a:p>
      </dgm:t>
    </dgm:pt>
    <dgm:pt modelId="{2DDF52DB-CB42-4ACA-8730-3C345A76FE67}" type="sibTrans" cxnId="{74577F2A-66D8-4AA9-BEC9-DE1BC7B92880}">
      <dgm:prSet/>
      <dgm:spPr/>
      <dgm:t>
        <a:bodyPr/>
        <a:lstStyle/>
        <a:p>
          <a:endParaRPr lang="en-US"/>
        </a:p>
      </dgm:t>
    </dgm:pt>
    <dgm:pt modelId="{B3CEF2FC-DBA5-4E72-B14F-E1DCCD0E98F7}">
      <dgm:prSet phldrT="[Text]" custT="1"/>
      <dgm:spPr>
        <a:solidFill>
          <a:schemeClr val="accent4"/>
        </a:solidFill>
      </dgm:spPr>
      <dgm:t>
        <a:bodyPr/>
        <a:lstStyle/>
        <a:p>
          <a:r>
            <a:rPr lang="en-US" sz="2000" b="1" dirty="0"/>
            <a:t>Analyze and report</a:t>
          </a:r>
          <a:br>
            <a:rPr lang="en-US" sz="2000" b="1" dirty="0"/>
          </a:br>
          <a:r>
            <a:rPr lang="en-US" sz="2000" b="1" dirty="0"/>
            <a:t>on data</a:t>
          </a:r>
        </a:p>
      </dgm:t>
    </dgm:pt>
    <dgm:pt modelId="{3BA54D38-B86D-4DF5-9044-AFB7F8B75904}" type="parTrans" cxnId="{6FAF8D10-071A-4E5B-B59D-16C68244C28A}">
      <dgm:prSet/>
      <dgm:spPr/>
      <dgm:t>
        <a:bodyPr/>
        <a:lstStyle/>
        <a:p>
          <a:endParaRPr lang="en-US"/>
        </a:p>
      </dgm:t>
    </dgm:pt>
    <dgm:pt modelId="{03C9E680-A7CF-4598-B823-BF0C9EBB59A8}" type="sibTrans" cxnId="{6FAF8D10-071A-4E5B-B59D-16C68244C28A}">
      <dgm:prSet/>
      <dgm:spPr/>
      <dgm:t>
        <a:bodyPr/>
        <a:lstStyle/>
        <a:p>
          <a:endParaRPr lang="en-US"/>
        </a:p>
      </dgm:t>
    </dgm:pt>
    <dgm:pt modelId="{A96BD631-0785-41B2-BC42-913CA91607EB}">
      <dgm:prSet phldrT="[Text]" custT="1"/>
      <dgm:spPr/>
      <dgm:t>
        <a:bodyPr/>
        <a:lstStyle/>
        <a:p>
          <a:r>
            <a:rPr lang="en-US" sz="1800" dirty="0"/>
            <a:t>Export</a:t>
          </a:r>
          <a:br>
            <a:rPr lang="en-US" sz="1800" dirty="0"/>
          </a:br>
          <a:r>
            <a:rPr lang="en-US" sz="1800" dirty="0"/>
            <a:t>results</a:t>
          </a:r>
        </a:p>
      </dgm:t>
    </dgm:pt>
    <dgm:pt modelId="{31B23A6B-E7C1-4D52-A446-03084C6B93EC}" type="parTrans" cxnId="{0276EE9C-4C7B-4730-B39E-639DCB9798D6}">
      <dgm:prSet/>
      <dgm:spPr/>
      <dgm:t>
        <a:bodyPr/>
        <a:lstStyle/>
        <a:p>
          <a:endParaRPr lang="en-US"/>
        </a:p>
      </dgm:t>
    </dgm:pt>
    <dgm:pt modelId="{307E930E-170D-4566-9AC2-3B2131EF47F3}" type="sibTrans" cxnId="{0276EE9C-4C7B-4730-B39E-639DCB9798D6}">
      <dgm:prSet/>
      <dgm:spPr/>
      <dgm:t>
        <a:bodyPr/>
        <a:lstStyle/>
        <a:p>
          <a:endParaRPr lang="en-US"/>
        </a:p>
      </dgm:t>
    </dgm:pt>
    <dgm:pt modelId="{5E7E2109-9D3D-4C0A-9130-674E72915E3A}" type="pres">
      <dgm:prSet presAssocID="{8D1FEBF8-C4AB-4C60-988D-092866A671FE}" presName="CompostProcess" presStyleCnt="0">
        <dgm:presLayoutVars>
          <dgm:dir/>
          <dgm:resizeHandles val="exact"/>
        </dgm:presLayoutVars>
      </dgm:prSet>
      <dgm:spPr/>
    </dgm:pt>
    <dgm:pt modelId="{46A60A57-D372-4434-9121-D56E52E15138}" type="pres">
      <dgm:prSet presAssocID="{8D1FEBF8-C4AB-4C60-988D-092866A671FE}" presName="arrow" presStyleLbl="bgShp" presStyleIdx="0" presStyleCnt="1" custLinFactNeighborX="7379" custLinFactNeighborY="-5211"/>
      <dgm:spPr>
        <a:solidFill>
          <a:srgbClr val="E2E2E2"/>
        </a:solidFill>
      </dgm:spPr>
    </dgm:pt>
    <dgm:pt modelId="{74DAAE90-EEE5-48A4-935B-3019C070781C}" type="pres">
      <dgm:prSet presAssocID="{8D1FEBF8-C4AB-4C60-988D-092866A671FE}" presName="linearProcess" presStyleCnt="0"/>
      <dgm:spPr/>
    </dgm:pt>
    <dgm:pt modelId="{4C27651C-1315-453C-A54F-C5AA806C0899}" type="pres">
      <dgm:prSet presAssocID="{9E473702-D596-419A-89E2-0657991355AE}" presName="textNode" presStyleLbl="node1" presStyleIdx="0" presStyleCnt="5">
        <dgm:presLayoutVars>
          <dgm:bulletEnabled val="1"/>
        </dgm:presLayoutVars>
      </dgm:prSet>
      <dgm:spPr/>
    </dgm:pt>
    <dgm:pt modelId="{384C95E7-63C7-4CCD-8D9F-6054297E5C27}" type="pres">
      <dgm:prSet presAssocID="{91435A28-9AD3-4FE2-A23C-94F64D67056D}" presName="sibTrans" presStyleCnt="0"/>
      <dgm:spPr/>
    </dgm:pt>
    <dgm:pt modelId="{8E35B52A-CAB9-490A-9687-098702FB0C94}" type="pres">
      <dgm:prSet presAssocID="{FCFF1DB9-239E-41BF-9C78-DC9DAEBE53D9}" presName="textNode" presStyleLbl="node1" presStyleIdx="1" presStyleCnt="5">
        <dgm:presLayoutVars>
          <dgm:bulletEnabled val="1"/>
        </dgm:presLayoutVars>
      </dgm:prSet>
      <dgm:spPr/>
    </dgm:pt>
    <dgm:pt modelId="{05848B3D-5371-4A49-870A-95BD5415F185}" type="pres">
      <dgm:prSet presAssocID="{1358A9B3-B77D-4398-B1C4-E33D7AB7FCFB}" presName="sibTrans" presStyleCnt="0"/>
      <dgm:spPr/>
    </dgm:pt>
    <dgm:pt modelId="{0AA74410-DCB1-48F6-AF3E-896F2CD51461}" type="pres">
      <dgm:prSet presAssocID="{44C35102-47B8-40EF-B8C8-47203D1B4331}" presName="textNode" presStyleLbl="node1" presStyleIdx="2" presStyleCnt="5">
        <dgm:presLayoutVars>
          <dgm:bulletEnabled val="1"/>
        </dgm:presLayoutVars>
      </dgm:prSet>
      <dgm:spPr/>
    </dgm:pt>
    <dgm:pt modelId="{88B80900-60C5-4C14-99AF-F49BB2612F1D}" type="pres">
      <dgm:prSet presAssocID="{2DDF52DB-CB42-4ACA-8730-3C345A76FE67}" presName="sibTrans" presStyleCnt="0"/>
      <dgm:spPr/>
    </dgm:pt>
    <dgm:pt modelId="{5F481D88-879E-4D89-A4A2-FACEF41C0B4E}" type="pres">
      <dgm:prSet presAssocID="{B3CEF2FC-DBA5-4E72-B14F-E1DCCD0E98F7}" presName="textNode" presStyleLbl="node1" presStyleIdx="3" presStyleCnt="5">
        <dgm:presLayoutVars>
          <dgm:bulletEnabled val="1"/>
        </dgm:presLayoutVars>
      </dgm:prSet>
      <dgm:spPr/>
    </dgm:pt>
    <dgm:pt modelId="{690248C0-2A32-4C0C-98F2-470628A08AC6}" type="pres">
      <dgm:prSet presAssocID="{03C9E680-A7CF-4598-B823-BF0C9EBB59A8}" presName="sibTrans" presStyleCnt="0"/>
      <dgm:spPr/>
    </dgm:pt>
    <dgm:pt modelId="{8A69300C-65A1-4E3F-81F0-77F1AC1D16E2}" type="pres">
      <dgm:prSet presAssocID="{A96BD631-0785-41B2-BC42-913CA91607EB}" presName="textNode" presStyleLbl="node1" presStyleIdx="4" presStyleCnt="5">
        <dgm:presLayoutVars>
          <dgm:bulletEnabled val="1"/>
        </dgm:presLayoutVars>
      </dgm:prSet>
      <dgm:spPr/>
    </dgm:pt>
  </dgm:ptLst>
  <dgm:cxnLst>
    <dgm:cxn modelId="{6FAF8D10-071A-4E5B-B59D-16C68244C28A}" srcId="{8D1FEBF8-C4AB-4C60-988D-092866A671FE}" destId="{B3CEF2FC-DBA5-4E72-B14F-E1DCCD0E98F7}" srcOrd="3" destOrd="0" parTransId="{3BA54D38-B86D-4DF5-9044-AFB7F8B75904}" sibTransId="{03C9E680-A7CF-4598-B823-BF0C9EBB59A8}"/>
    <dgm:cxn modelId="{BF609B22-1B7A-4177-B793-AB034A0CD593}" type="presOf" srcId="{44C35102-47B8-40EF-B8C8-47203D1B4331}" destId="{0AA74410-DCB1-48F6-AF3E-896F2CD51461}" srcOrd="0" destOrd="0" presId="urn:microsoft.com/office/officeart/2005/8/layout/hProcess9"/>
    <dgm:cxn modelId="{D864EA25-93A5-46CA-8C86-C6206E0D15A5}" type="presOf" srcId="{FCFF1DB9-239E-41BF-9C78-DC9DAEBE53D9}" destId="{8E35B52A-CAB9-490A-9687-098702FB0C94}" srcOrd="0" destOrd="0" presId="urn:microsoft.com/office/officeart/2005/8/layout/hProcess9"/>
    <dgm:cxn modelId="{74577F2A-66D8-4AA9-BEC9-DE1BC7B92880}" srcId="{8D1FEBF8-C4AB-4C60-988D-092866A671FE}" destId="{44C35102-47B8-40EF-B8C8-47203D1B4331}" srcOrd="2" destOrd="0" parTransId="{0DA8B735-4DA2-43B4-88E9-D4CABAD80597}" sibTransId="{2DDF52DB-CB42-4ACA-8730-3C345A76FE67}"/>
    <dgm:cxn modelId="{04D63B8B-3E56-4362-A849-AA2C7BF1DAF4}" srcId="{8D1FEBF8-C4AB-4C60-988D-092866A671FE}" destId="{9E473702-D596-419A-89E2-0657991355AE}" srcOrd="0" destOrd="0" parTransId="{676598DD-7DA2-4BFD-A494-81EAB3A6CFE4}" sibTransId="{91435A28-9AD3-4FE2-A23C-94F64D67056D}"/>
    <dgm:cxn modelId="{99540B96-D60A-4BE0-9BD0-888F93F1C9E4}" type="presOf" srcId="{A96BD631-0785-41B2-BC42-913CA91607EB}" destId="{8A69300C-65A1-4E3F-81F0-77F1AC1D16E2}" srcOrd="0" destOrd="0" presId="urn:microsoft.com/office/officeart/2005/8/layout/hProcess9"/>
    <dgm:cxn modelId="{0276EE9C-4C7B-4730-B39E-639DCB9798D6}" srcId="{8D1FEBF8-C4AB-4C60-988D-092866A671FE}" destId="{A96BD631-0785-41B2-BC42-913CA91607EB}" srcOrd="4" destOrd="0" parTransId="{31B23A6B-E7C1-4D52-A446-03084C6B93EC}" sibTransId="{307E930E-170D-4566-9AC2-3B2131EF47F3}"/>
    <dgm:cxn modelId="{5399D9AE-8C92-4474-B9E2-4FFB228F0C27}" type="presOf" srcId="{8D1FEBF8-C4AB-4C60-988D-092866A671FE}" destId="{5E7E2109-9D3D-4C0A-9130-674E72915E3A}" srcOrd="0" destOrd="0" presId="urn:microsoft.com/office/officeart/2005/8/layout/hProcess9"/>
    <dgm:cxn modelId="{FCDED2C3-B0A6-4B06-AE7E-9DC11C8E996A}" srcId="{8D1FEBF8-C4AB-4C60-988D-092866A671FE}" destId="{FCFF1DB9-239E-41BF-9C78-DC9DAEBE53D9}" srcOrd="1" destOrd="0" parTransId="{6DE9894B-F7CA-4EA3-9BC3-3479AA69A709}" sibTransId="{1358A9B3-B77D-4398-B1C4-E33D7AB7FCFB}"/>
    <dgm:cxn modelId="{65F426D0-3669-4B01-BA56-6CAC97E9173A}" type="presOf" srcId="{9E473702-D596-419A-89E2-0657991355AE}" destId="{4C27651C-1315-453C-A54F-C5AA806C0899}" srcOrd="0" destOrd="0" presId="urn:microsoft.com/office/officeart/2005/8/layout/hProcess9"/>
    <dgm:cxn modelId="{84B097E8-B5C3-449E-A849-046379BA38CA}" type="presOf" srcId="{B3CEF2FC-DBA5-4E72-B14F-E1DCCD0E98F7}" destId="{5F481D88-879E-4D89-A4A2-FACEF41C0B4E}" srcOrd="0" destOrd="0" presId="urn:microsoft.com/office/officeart/2005/8/layout/hProcess9"/>
    <dgm:cxn modelId="{EC6FF513-0C5C-44D0-8FC3-6D62D4671629}" type="presParOf" srcId="{5E7E2109-9D3D-4C0A-9130-674E72915E3A}" destId="{46A60A57-D372-4434-9121-D56E52E15138}" srcOrd="0" destOrd="0" presId="urn:microsoft.com/office/officeart/2005/8/layout/hProcess9"/>
    <dgm:cxn modelId="{7B542ACF-C186-42B8-BCAC-D73D354B9380}" type="presParOf" srcId="{5E7E2109-9D3D-4C0A-9130-674E72915E3A}" destId="{74DAAE90-EEE5-48A4-935B-3019C070781C}" srcOrd="1" destOrd="0" presId="urn:microsoft.com/office/officeart/2005/8/layout/hProcess9"/>
    <dgm:cxn modelId="{C5356BE0-A372-43EF-8FF9-8B867E6166B1}" type="presParOf" srcId="{74DAAE90-EEE5-48A4-935B-3019C070781C}" destId="{4C27651C-1315-453C-A54F-C5AA806C0899}" srcOrd="0" destOrd="0" presId="urn:microsoft.com/office/officeart/2005/8/layout/hProcess9"/>
    <dgm:cxn modelId="{D3161E95-9213-47EA-A42C-0BE77625A4A1}" type="presParOf" srcId="{74DAAE90-EEE5-48A4-935B-3019C070781C}" destId="{384C95E7-63C7-4CCD-8D9F-6054297E5C27}" srcOrd="1" destOrd="0" presId="urn:microsoft.com/office/officeart/2005/8/layout/hProcess9"/>
    <dgm:cxn modelId="{97E75AC2-9A0E-4282-B00A-341D5461D7CF}" type="presParOf" srcId="{74DAAE90-EEE5-48A4-935B-3019C070781C}" destId="{8E35B52A-CAB9-490A-9687-098702FB0C94}" srcOrd="2" destOrd="0" presId="urn:microsoft.com/office/officeart/2005/8/layout/hProcess9"/>
    <dgm:cxn modelId="{486A59D0-5E1E-4323-AD64-17E9BFFA3E0D}" type="presParOf" srcId="{74DAAE90-EEE5-48A4-935B-3019C070781C}" destId="{05848B3D-5371-4A49-870A-95BD5415F185}" srcOrd="3" destOrd="0" presId="urn:microsoft.com/office/officeart/2005/8/layout/hProcess9"/>
    <dgm:cxn modelId="{63EA7161-CD5C-4BF5-BBA0-6E3F267A30A4}" type="presParOf" srcId="{74DAAE90-EEE5-48A4-935B-3019C070781C}" destId="{0AA74410-DCB1-48F6-AF3E-896F2CD51461}" srcOrd="4" destOrd="0" presId="urn:microsoft.com/office/officeart/2005/8/layout/hProcess9"/>
    <dgm:cxn modelId="{C66878BE-4CE7-4411-B4AD-2BC193F33102}" type="presParOf" srcId="{74DAAE90-EEE5-48A4-935B-3019C070781C}" destId="{88B80900-60C5-4C14-99AF-F49BB2612F1D}" srcOrd="5" destOrd="0" presId="urn:microsoft.com/office/officeart/2005/8/layout/hProcess9"/>
    <dgm:cxn modelId="{6BB301DD-650E-4690-8D23-A10EDE9464DD}" type="presParOf" srcId="{74DAAE90-EEE5-48A4-935B-3019C070781C}" destId="{5F481D88-879E-4D89-A4A2-FACEF41C0B4E}" srcOrd="6" destOrd="0" presId="urn:microsoft.com/office/officeart/2005/8/layout/hProcess9"/>
    <dgm:cxn modelId="{858A0214-9E6A-46D8-96E0-D08A31DB5E28}" type="presParOf" srcId="{74DAAE90-EEE5-48A4-935B-3019C070781C}" destId="{690248C0-2A32-4C0C-98F2-470628A08AC6}" srcOrd="7" destOrd="0" presId="urn:microsoft.com/office/officeart/2005/8/layout/hProcess9"/>
    <dgm:cxn modelId="{E26DC028-76A0-404A-BA53-645885AC238B}" type="presParOf" srcId="{74DAAE90-EEE5-48A4-935B-3019C070781C}" destId="{8A69300C-65A1-4E3F-81F0-77F1AC1D16E2}" srcOrd="8"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60A57-D372-4434-9121-D56E52E15138}">
      <dsp:nvSpPr>
        <dsp:cNvPr id="0" name=""/>
        <dsp:cNvSpPr/>
      </dsp:nvSpPr>
      <dsp:spPr>
        <a:xfrm>
          <a:off x="1036517" y="0"/>
          <a:ext cx="6397254" cy="2971504"/>
        </a:xfrm>
        <a:prstGeom prst="rightArrow">
          <a:avLst/>
        </a:prstGeom>
        <a:solidFill>
          <a:srgbClr val="E2E2E2"/>
        </a:solidFill>
        <a:ln>
          <a:noFill/>
        </a:ln>
        <a:effectLst/>
      </dsp:spPr>
      <dsp:style>
        <a:lnRef idx="0">
          <a:scrgbClr r="0" g="0" b="0"/>
        </a:lnRef>
        <a:fillRef idx="1">
          <a:scrgbClr r="0" g="0" b="0"/>
        </a:fillRef>
        <a:effectRef idx="0">
          <a:scrgbClr r="0" g="0" b="0"/>
        </a:effectRef>
        <a:fontRef idx="minor"/>
      </dsp:style>
    </dsp:sp>
    <dsp:sp modelId="{4C27651C-1315-453C-A54F-C5AA806C0899}">
      <dsp:nvSpPr>
        <dsp:cNvPr id="0" name=""/>
        <dsp:cNvSpPr/>
      </dsp:nvSpPr>
      <dsp:spPr>
        <a:xfrm>
          <a:off x="2204" y="891451"/>
          <a:ext cx="1327371"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Access</a:t>
          </a:r>
          <a:br>
            <a:rPr lang="en-US" sz="1800" kern="1200" dirty="0"/>
          </a:br>
          <a:r>
            <a:rPr lang="en-US" sz="1800" kern="1200" dirty="0"/>
            <a:t>data</a:t>
          </a:r>
        </a:p>
      </dsp:txBody>
      <dsp:txXfrm>
        <a:off x="60227" y="949474"/>
        <a:ext cx="1211325" cy="1072555"/>
      </dsp:txXfrm>
    </dsp:sp>
    <dsp:sp modelId="{8E35B52A-CAB9-490A-9687-098702FB0C94}">
      <dsp:nvSpPr>
        <dsp:cNvPr id="0" name=""/>
        <dsp:cNvSpPr/>
      </dsp:nvSpPr>
      <dsp:spPr>
        <a:xfrm>
          <a:off x="1550805" y="891451"/>
          <a:ext cx="1327371"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t>Explore</a:t>
          </a:r>
          <a:br>
            <a:rPr lang="en-US" sz="1800" b="0" kern="1200" dirty="0"/>
          </a:br>
          <a:r>
            <a:rPr lang="en-US" sz="1800" b="0" kern="1200" dirty="0"/>
            <a:t>data</a:t>
          </a:r>
        </a:p>
      </dsp:txBody>
      <dsp:txXfrm>
        <a:off x="1608828" y="949474"/>
        <a:ext cx="1211325" cy="1072555"/>
      </dsp:txXfrm>
    </dsp:sp>
    <dsp:sp modelId="{0AA74410-DCB1-48F6-AF3E-896F2CD51461}">
      <dsp:nvSpPr>
        <dsp:cNvPr id="0" name=""/>
        <dsp:cNvSpPr/>
      </dsp:nvSpPr>
      <dsp:spPr>
        <a:xfrm>
          <a:off x="3099405" y="891451"/>
          <a:ext cx="1327371"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t>Prepare data</a:t>
          </a:r>
        </a:p>
      </dsp:txBody>
      <dsp:txXfrm>
        <a:off x="3157428" y="949474"/>
        <a:ext cx="1211325" cy="1072555"/>
      </dsp:txXfrm>
    </dsp:sp>
    <dsp:sp modelId="{5F481D88-879E-4D89-A4A2-FACEF41C0B4E}">
      <dsp:nvSpPr>
        <dsp:cNvPr id="0" name=""/>
        <dsp:cNvSpPr/>
      </dsp:nvSpPr>
      <dsp:spPr>
        <a:xfrm>
          <a:off x="4648005" y="891451"/>
          <a:ext cx="1327371" cy="1188601"/>
        </a:xfrm>
        <a:prstGeom prst="roundRect">
          <a:avLst/>
        </a:prstGeom>
        <a:solidFill>
          <a:schemeClr val="accent4"/>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Analyze and report</a:t>
          </a:r>
          <a:br>
            <a:rPr lang="en-US" sz="2000" b="1" kern="1200" dirty="0"/>
          </a:br>
          <a:r>
            <a:rPr lang="en-US" sz="2000" b="1" kern="1200" dirty="0"/>
            <a:t>on data</a:t>
          </a:r>
        </a:p>
      </dsp:txBody>
      <dsp:txXfrm>
        <a:off x="4706028" y="949474"/>
        <a:ext cx="1211325" cy="1072555"/>
      </dsp:txXfrm>
    </dsp:sp>
    <dsp:sp modelId="{8A69300C-65A1-4E3F-81F0-77F1AC1D16E2}">
      <dsp:nvSpPr>
        <dsp:cNvPr id="0" name=""/>
        <dsp:cNvSpPr/>
      </dsp:nvSpPr>
      <dsp:spPr>
        <a:xfrm>
          <a:off x="6196605" y="891451"/>
          <a:ext cx="1327371"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Export</a:t>
          </a:r>
          <a:br>
            <a:rPr lang="en-US" sz="1800" kern="1200" dirty="0"/>
          </a:br>
          <a:r>
            <a:rPr lang="en-US" sz="1800" kern="1200" dirty="0"/>
            <a:t>results</a:t>
          </a:r>
        </a:p>
      </dsp:txBody>
      <dsp:txXfrm>
        <a:off x="6254628" y="949474"/>
        <a:ext cx="1211325" cy="107255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F4B150-CBB8-4DC3-A968-C08E555AB8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83F4232-0185-4174-9AE6-AF1C25C649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88197-128C-4B81-AC5A-B2B716F09660}" type="datetimeFigureOut">
              <a:rPr lang="en-US" smtClean="0"/>
              <a:t>3/25/2020</a:t>
            </a:fld>
            <a:endParaRPr lang="en-US" dirty="0"/>
          </a:p>
        </p:txBody>
      </p:sp>
      <p:sp>
        <p:nvSpPr>
          <p:cNvPr id="4" name="Footer Placeholder 3">
            <a:extLst>
              <a:ext uri="{FF2B5EF4-FFF2-40B4-BE49-F238E27FC236}">
                <a16:creationId xmlns:a16="http://schemas.microsoft.com/office/drawing/2014/main" id="{ECDF61AE-47AF-4D75-B093-4C1A80DACB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345E0DF-0160-4992-B7EB-09BF757227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8FAB49-1A2E-4D9B-B3B6-AC874CEB5BDE}" type="slidenum">
              <a:rPr lang="en-US" smtClean="0"/>
              <a:t>‹#›</a:t>
            </a:fld>
            <a:endParaRPr lang="en-US" dirty="0"/>
          </a:p>
        </p:txBody>
      </p:sp>
    </p:spTree>
    <p:extLst>
      <p:ext uri="{BB962C8B-B14F-4D97-AF65-F5344CB8AC3E}">
        <p14:creationId xmlns:p14="http://schemas.microsoft.com/office/powerpoint/2010/main" val="158939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Slide Image Placeholder 1">
            <a:extLst>
              <a:ext uri="{FF2B5EF4-FFF2-40B4-BE49-F238E27FC236}">
                <a16:creationId xmlns:a16="http://schemas.microsoft.com/office/drawing/2014/main" id="{EDF13AD4-DBA5-45D7-AC5D-F0DBB9C6130C}"/>
              </a:ext>
            </a:extLst>
          </p:cNvPr>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11" name="Notes Placeholder 2">
            <a:extLst>
              <a:ext uri="{FF2B5EF4-FFF2-40B4-BE49-F238E27FC236}">
                <a16:creationId xmlns:a16="http://schemas.microsoft.com/office/drawing/2014/main" id="{776AE403-530F-4561-9C27-6358C51CA9A5}"/>
              </a:ext>
            </a:extLst>
          </p:cNvPr>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3" name="Slide Number Placeholder 3">
            <a:extLst>
              <a:ext uri="{FF2B5EF4-FFF2-40B4-BE49-F238E27FC236}">
                <a16:creationId xmlns:a16="http://schemas.microsoft.com/office/drawing/2014/main" id="{4ED1ED79-A20A-4542-9DC8-F4A662D21F6F}"/>
              </a:ext>
            </a:extLst>
          </p:cNvPr>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4" name="Textbox 4">
            <a:extLst>
              <a:ext uri="{FF2B5EF4-FFF2-40B4-BE49-F238E27FC236}">
                <a16:creationId xmlns:a16="http://schemas.microsoft.com/office/drawing/2014/main" id="{525708DE-E1A2-420C-95C7-CA1DF180D174}"/>
              </a:ext>
            </a:extLst>
          </p:cNvPr>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17" name="TextBox 5">
            <a:extLst>
              <a:ext uri="{FF2B5EF4-FFF2-40B4-BE49-F238E27FC236}">
                <a16:creationId xmlns:a16="http://schemas.microsoft.com/office/drawing/2014/main" id="{E7019753-9D6A-4252-81E9-C59DAE23F502}"/>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19" name="Picture 6">
            <a:extLst>
              <a:ext uri="{FF2B5EF4-FFF2-40B4-BE49-F238E27FC236}">
                <a16:creationId xmlns:a16="http://schemas.microsoft.com/office/drawing/2014/main" id="{B1470FE4-BF5F-4C02-AF6E-067BBB70123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20" name="Picture 7">
            <a:extLst>
              <a:ext uri="{FF2B5EF4-FFF2-40B4-BE49-F238E27FC236}">
                <a16:creationId xmlns:a16="http://schemas.microsoft.com/office/drawing/2014/main" id="{81758B22-06AF-458B-AF16-8305F00F9D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179966644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111130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Macro variables</a:t>
            </a:r>
            <a:r>
              <a:rPr lang="en-US" sz="900" kern="1200" baseline="0" dirty="0">
                <a:solidFill>
                  <a:schemeClr val="tx1"/>
                </a:solidFill>
                <a:effectLst/>
                <a:latin typeface="+mn-lt"/>
                <a:ea typeface="+mn-ea"/>
                <a:cs typeface="+mn-cs"/>
              </a:rPr>
              <a:t> are very helpful </a:t>
            </a:r>
            <a:r>
              <a:rPr lang="en-US" sz="900" kern="1200" dirty="0">
                <a:solidFill>
                  <a:schemeClr val="tx1"/>
                </a:solidFill>
                <a:effectLst/>
                <a:latin typeface="+mn-lt"/>
                <a:ea typeface="+mn-ea"/>
                <a:cs typeface="+mn-cs"/>
              </a:rPr>
              <a:t>in titles. Suppose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we have a %LET</a:t>
            </a:r>
            <a:r>
              <a:rPr lang="en-US" sz="900" kern="1200" baseline="0" dirty="0">
                <a:solidFill>
                  <a:schemeClr val="tx1"/>
                </a:solidFill>
                <a:effectLst/>
                <a:latin typeface="+mn-lt"/>
                <a:ea typeface="+mn-ea"/>
                <a:cs typeface="+mn-cs"/>
              </a:rPr>
              <a:t> statement to create a macro variable for age that we're using in a filter in the PRINT procedure. It would be helpful to </a:t>
            </a:r>
            <a:r>
              <a:rPr lang="en-US" sz="900" kern="1200" dirty="0">
                <a:solidFill>
                  <a:schemeClr val="tx1"/>
                </a:solidFill>
                <a:effectLst/>
                <a:latin typeface="+mn-lt"/>
                <a:ea typeface="+mn-ea"/>
                <a:cs typeface="+mn-cs"/>
              </a:rPr>
              <a:t>include the filter criteria in a title so that it is clear what filter has been applied. We can use the macro variable in the title to do just that. Remember that you must</a:t>
            </a:r>
            <a:r>
              <a:rPr lang="en-US" sz="900" kern="1200" baseline="0" dirty="0">
                <a:solidFill>
                  <a:schemeClr val="tx1"/>
                </a:solidFill>
                <a:effectLst/>
                <a:latin typeface="+mn-lt"/>
                <a:ea typeface="+mn-ea"/>
                <a:cs typeface="+mn-cs"/>
              </a:rPr>
              <a:t> enclose the macro variable in double quotation marks </a:t>
            </a:r>
            <a:r>
              <a:rPr lang="en-US" sz="900" kern="1200" dirty="0">
                <a:solidFill>
                  <a:schemeClr val="tx1"/>
                </a:solidFill>
                <a:effectLst/>
                <a:latin typeface="+mn-lt"/>
                <a:ea typeface="+mn-ea"/>
                <a:cs typeface="+mn-cs"/>
              </a:rPr>
              <a:t>so that SAS replaces the macro variable reference with the stored text.</a:t>
            </a:r>
          </a:p>
        </p:txBody>
      </p:sp>
    </p:spTree>
    <p:extLst>
      <p:ext uri="{BB962C8B-B14F-4D97-AF65-F5344CB8AC3E}">
        <p14:creationId xmlns:p14="http://schemas.microsoft.com/office/powerpoint/2010/main" val="2629245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Column names must adhere to particular</a:t>
            </a:r>
            <a:r>
              <a:rPr lang="en-US" sz="900" kern="1200" baseline="0" dirty="0">
                <a:solidFill>
                  <a:schemeClr val="tx1"/>
                </a:solidFill>
                <a:effectLst/>
                <a:latin typeface="+mn-lt"/>
                <a:ea typeface="+mn-ea"/>
                <a:cs typeface="+mn-cs"/>
              </a:rPr>
              <a:t> naming conventions</a:t>
            </a:r>
            <a:r>
              <a:rPr lang="en-US" sz="900" kern="1200" dirty="0">
                <a:solidFill>
                  <a:schemeClr val="tx1"/>
                </a:solidFill>
                <a:effectLst/>
                <a:latin typeface="+mn-lt"/>
                <a:ea typeface="+mn-ea"/>
                <a:cs typeface="+mn-cs"/>
              </a:rPr>
              <a:t>, but that means sometimes the names might be a bit difficult to interpret, especially for someone that isn’t familiar with the data. Labels are an easy way to enhance a report with more descriptive column headings. A label can be any text string up to 256 characters, including</a:t>
            </a:r>
            <a:r>
              <a:rPr lang="en-US" sz="900" kern="1200" baseline="0" dirty="0">
                <a:solidFill>
                  <a:schemeClr val="tx1"/>
                </a:solidFill>
                <a:effectLst/>
                <a:latin typeface="+mn-lt"/>
                <a:ea typeface="+mn-ea"/>
                <a:cs typeface="+mn-cs"/>
              </a:rPr>
              <a:t> spaces and special characters</a:t>
            </a:r>
            <a:r>
              <a:rPr lang="en-US" sz="900" kern="1200" dirty="0">
                <a:solidFill>
                  <a:schemeClr val="tx1"/>
                </a:solidFill>
                <a:effectLst/>
                <a:latin typeface="+mn-lt"/>
                <a:ea typeface="+mn-ea"/>
                <a:cs typeface="+mn-cs"/>
              </a:rPr>
              <a:t>.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You can use the LABEL statement in procedures to improve your reports. You start with the keyword LABEL, and then list the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column name, equal sign, and the label string enclosed in quotation marks. You can label more than one column</a:t>
            </a:r>
            <a:r>
              <a:rPr lang="en-US" sz="900" kern="1200" baseline="0" dirty="0">
                <a:solidFill>
                  <a:schemeClr val="tx1"/>
                </a:solidFill>
                <a:effectLst/>
                <a:latin typeface="+mn-lt"/>
                <a:ea typeface="+mn-ea"/>
                <a:cs typeface="+mn-cs"/>
              </a:rPr>
              <a:t> in a single LABEL statement.</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077244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PROC MEANS, PROC FREQ, and most other procedures automatically display the labels in the results. PROC PRINT is an exception. Because the main purpose of PROC PRINT is to examine the data, column names are always displayed by default. To</a:t>
            </a:r>
            <a:r>
              <a:rPr lang="en-US" sz="900" kern="1200" baseline="0" dirty="0">
                <a:solidFill>
                  <a:schemeClr val="tx1"/>
                </a:solidFill>
                <a:effectLst/>
                <a:latin typeface="+mn-lt"/>
                <a:ea typeface="+mn-ea"/>
                <a:cs typeface="+mn-cs"/>
              </a:rPr>
              <a:t> display labels instead, </a:t>
            </a:r>
            <a:r>
              <a:rPr lang="en-US" sz="900" kern="1200" dirty="0">
                <a:solidFill>
                  <a:schemeClr val="tx1"/>
                </a:solidFill>
                <a:effectLst/>
                <a:latin typeface="+mn-lt"/>
                <a:ea typeface="+mn-ea"/>
                <a:cs typeface="+mn-cs"/>
              </a:rPr>
              <a:t>you must add the LABEL option in the PROC PRINT statement. </a:t>
            </a:r>
          </a:p>
          <a:p>
            <a:endParaRPr lang="en-US" dirty="0"/>
          </a:p>
        </p:txBody>
      </p:sp>
    </p:spTree>
    <p:extLst>
      <p:ext uri="{BB962C8B-B14F-4D97-AF65-F5344CB8AC3E}">
        <p14:creationId xmlns:p14="http://schemas.microsoft.com/office/powerpoint/2010/main" val="1014711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We can use the BY statement in a reporting procedure to segment a report based on the unique values of one or more columns. For example, what if I want to generate a separate frequency report for each value of </a:t>
            </a:r>
            <a:r>
              <a:rPr lang="en-US" sz="900" b="1" kern="1200" dirty="0">
                <a:solidFill>
                  <a:schemeClr val="tx1"/>
                </a:solidFill>
                <a:effectLst/>
                <a:latin typeface="+mn-lt"/>
                <a:ea typeface="+mn-ea"/>
                <a:cs typeface="+mn-cs"/>
              </a:rPr>
              <a:t>Origin</a:t>
            </a:r>
            <a:r>
              <a:rPr lang="en-US" sz="900" kern="1200" dirty="0">
                <a:solidFill>
                  <a:schemeClr val="tx1"/>
                </a:solidFill>
                <a:effectLst/>
                <a:latin typeface="+mn-lt"/>
                <a:ea typeface="+mn-ea"/>
                <a:cs typeface="+mn-cs"/>
              </a:rPr>
              <a:t>? I must sort the table by </a:t>
            </a:r>
            <a:r>
              <a:rPr lang="en-US" sz="900" b="1" kern="1200" dirty="0">
                <a:solidFill>
                  <a:schemeClr val="tx1"/>
                </a:solidFill>
                <a:effectLst/>
                <a:latin typeface="+mn-lt"/>
                <a:ea typeface="+mn-ea"/>
                <a:cs typeface="+mn-cs"/>
              </a:rPr>
              <a:t>Origin</a:t>
            </a:r>
            <a:r>
              <a:rPr lang="en-US" sz="900" kern="1200" dirty="0">
                <a:solidFill>
                  <a:schemeClr val="tx1"/>
                </a:solidFill>
                <a:effectLst/>
                <a:latin typeface="+mn-lt"/>
                <a:ea typeface="+mn-ea"/>
                <a:cs typeface="+mn-cs"/>
              </a:rPr>
              <a:t> first, and then use the BY statement in PROC FREQ. Then SAS treats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the rows for each value of </a:t>
            </a:r>
            <a:r>
              <a:rPr lang="en-US" sz="900" b="1" kern="1200" dirty="0">
                <a:solidFill>
                  <a:schemeClr val="tx1"/>
                </a:solidFill>
                <a:effectLst/>
                <a:latin typeface="+mn-lt"/>
                <a:ea typeface="+mn-ea"/>
                <a:cs typeface="+mn-cs"/>
              </a:rPr>
              <a:t>Origin</a:t>
            </a:r>
            <a:r>
              <a:rPr lang="en-US" sz="900" kern="1200" dirty="0">
                <a:solidFill>
                  <a:schemeClr val="tx1"/>
                </a:solidFill>
                <a:effectLst/>
                <a:latin typeface="+mn-lt"/>
                <a:ea typeface="+mn-ea"/>
                <a:cs typeface="+mn-cs"/>
              </a:rPr>
              <a:t> as a separate table and runs the frequency report. </a:t>
            </a:r>
            <a:endParaRPr lang="en-US" dirty="0"/>
          </a:p>
        </p:txBody>
      </p:sp>
    </p:spTree>
    <p:extLst>
      <p:ext uri="{BB962C8B-B14F-4D97-AF65-F5344CB8AC3E}">
        <p14:creationId xmlns:p14="http://schemas.microsoft.com/office/powerpoint/2010/main" val="2998256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If we take the same LABEL statement and put it in a DATA</a:t>
            </a:r>
            <a:r>
              <a:rPr lang="en-US" baseline="0" dirty="0"/>
              <a:t> step, labels are assigned to the designated columns as permanent attributes in the descriptor portion of the table. When procedures create reports using that data, labels are automatically displayed. However, you still need the LABEL option in PROC PRINT. </a:t>
            </a:r>
            <a:endParaRPr lang="en-US" dirty="0"/>
          </a:p>
        </p:txBody>
      </p:sp>
    </p:spTree>
    <p:extLst>
      <p:ext uri="{BB962C8B-B14F-4D97-AF65-F5344CB8AC3E}">
        <p14:creationId xmlns:p14="http://schemas.microsoft.com/office/powerpoint/2010/main" val="201310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3DCF7880-BC76-46EB-9B6B-9A48B0E24E9B}"/>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B4AE72-5B75-46FC-B36E-C942CB84395C}" type="slidenum">
              <a:rPr lang="en-US" altLang="en-US" sz="1200" smtClean="0"/>
              <a:pPr/>
              <a:t>16</a:t>
            </a:fld>
            <a:endParaRPr lang="en-US" altLang="en-US" sz="1200"/>
          </a:p>
        </p:txBody>
      </p:sp>
      <p:sp>
        <p:nvSpPr>
          <p:cNvPr id="16387" name="Rectangle 2">
            <a:extLst>
              <a:ext uri="{FF2B5EF4-FFF2-40B4-BE49-F238E27FC236}">
                <a16:creationId xmlns:a16="http://schemas.microsoft.com/office/drawing/2014/main" id="{202D3D9C-6222-45F8-963A-A520AD304314}"/>
              </a:ext>
            </a:extLst>
          </p:cNvPr>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a:extLst>
              <a:ext uri="{FF2B5EF4-FFF2-40B4-BE49-F238E27FC236}">
                <a16:creationId xmlns:a16="http://schemas.microsoft.com/office/drawing/2014/main" id="{C5044EB2-748A-4757-BE51-9A780CF55307}"/>
              </a:ext>
            </a:extLst>
          </p:cNvPr>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898386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3DCF7880-BC76-46EB-9B6B-9A48B0E24E9B}"/>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B4AE72-5B75-46FC-B36E-C942CB84395C}" type="slidenum">
              <a:rPr lang="en-US" altLang="en-US" sz="1200" smtClean="0"/>
              <a:pPr/>
              <a:t>17</a:t>
            </a:fld>
            <a:endParaRPr lang="en-US" altLang="en-US" sz="1200"/>
          </a:p>
        </p:txBody>
      </p:sp>
      <p:sp>
        <p:nvSpPr>
          <p:cNvPr id="16387" name="Rectangle 2">
            <a:extLst>
              <a:ext uri="{FF2B5EF4-FFF2-40B4-BE49-F238E27FC236}">
                <a16:creationId xmlns:a16="http://schemas.microsoft.com/office/drawing/2014/main" id="{202D3D9C-6222-45F8-963A-A520AD304314}"/>
              </a:ext>
            </a:extLst>
          </p:cNvPr>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a:extLst>
              <a:ext uri="{FF2B5EF4-FFF2-40B4-BE49-F238E27FC236}">
                <a16:creationId xmlns:a16="http://schemas.microsoft.com/office/drawing/2014/main" id="{C5044EB2-748A-4757-BE51-9A780CF55307}"/>
              </a:ext>
            </a:extLst>
          </p:cNvPr>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190610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3DCF7880-BC76-46EB-9B6B-9A48B0E24E9B}"/>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B4AE72-5B75-46FC-B36E-C942CB84395C}" type="slidenum">
              <a:rPr lang="en-US" altLang="en-US" sz="1200" smtClean="0"/>
              <a:pPr/>
              <a:t>18</a:t>
            </a:fld>
            <a:endParaRPr lang="en-US" altLang="en-US" sz="1200"/>
          </a:p>
        </p:txBody>
      </p:sp>
      <p:sp>
        <p:nvSpPr>
          <p:cNvPr id="16387" name="Rectangle 2">
            <a:extLst>
              <a:ext uri="{FF2B5EF4-FFF2-40B4-BE49-F238E27FC236}">
                <a16:creationId xmlns:a16="http://schemas.microsoft.com/office/drawing/2014/main" id="{202D3D9C-6222-45F8-963A-A520AD304314}"/>
              </a:ext>
            </a:extLst>
          </p:cNvPr>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a:extLst>
              <a:ext uri="{FF2B5EF4-FFF2-40B4-BE49-F238E27FC236}">
                <a16:creationId xmlns:a16="http://schemas.microsoft.com/office/drawing/2014/main" id="{C5044EB2-748A-4757-BE51-9A780CF55307}"/>
              </a:ext>
            </a:extLst>
          </p:cNvPr>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606983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31968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408237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We used the FREQ</a:t>
            </a:r>
            <a:r>
              <a:rPr lang="en-US" sz="900" kern="1200" baseline="0" dirty="0">
                <a:solidFill>
                  <a:schemeClr val="tx1"/>
                </a:solidFill>
                <a:effectLst/>
                <a:latin typeface="+mn-lt"/>
                <a:ea typeface="+mn-ea"/>
                <a:cs typeface="+mn-cs"/>
              </a:rPr>
              <a:t> procedure </a:t>
            </a:r>
            <a:r>
              <a:rPr lang="en-US" sz="900" kern="1200" dirty="0">
                <a:solidFill>
                  <a:schemeClr val="tx1"/>
                </a:solidFill>
                <a:effectLst/>
                <a:latin typeface="+mn-lt"/>
                <a:ea typeface="+mn-ea"/>
                <a:cs typeface="+mn-cs"/>
              </a:rPr>
              <a:t>for data validation, but there are many more statements and options available in PROC FREQ that we can use to customize the output and include additional statistics. </a:t>
            </a:r>
          </a:p>
          <a:p>
            <a:r>
              <a:rPr lang="en-US" sz="900" kern="1200" dirty="0">
                <a:solidFill>
                  <a:schemeClr val="tx1"/>
                </a:solidFill>
                <a:effectLst/>
                <a:latin typeface="+mn-lt"/>
                <a:ea typeface="+mn-ea"/>
                <a:cs typeface="+mn-cs"/>
              </a:rPr>
              <a:t> </a:t>
            </a:r>
          </a:p>
        </p:txBody>
      </p:sp>
    </p:spTree>
    <p:extLst>
      <p:ext uri="{BB962C8B-B14F-4D97-AF65-F5344CB8AC3E}">
        <p14:creationId xmlns:p14="http://schemas.microsoft.com/office/powerpoint/2010/main" val="1537935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 basic frequency report is based on individual columns. By default, each column listed in the TABLES statement generates a separate frequency table that includes the number and percentage of rows for each value in the data, as well as a cumulative frequency and percent. The numbers included in this report can be customized using options in the PROC FREQ and TABLES statements.</a:t>
            </a:r>
            <a:endParaRPr lang="en-US" dirty="0"/>
          </a:p>
          <a:p>
            <a:endParaRPr lang="en-US" dirty="0"/>
          </a:p>
        </p:txBody>
      </p:sp>
    </p:spTree>
    <p:extLst>
      <p:ext uri="{BB962C8B-B14F-4D97-AF65-F5344CB8AC3E}">
        <p14:creationId xmlns:p14="http://schemas.microsoft.com/office/powerpoint/2010/main" val="3381188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23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93798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24</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42544496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One little symbol in the TABLES statement can make a huge difference in the results. When you place an asterisk between two columns in the TABLES statement, PROC FREQ produces a two-way frequency or crosstabulation report. This enables us to look at frequency counts and percentages for a combination of values in the two columns. </a:t>
            </a:r>
          </a:p>
          <a:p>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 two-way frequency report can use some of the same options we’ve seen with the one-way frequency report, including NLEVELS to create the number of levels table, ORDER= to control the sequence of rows, and OUT= to create an output table. But there are additional options unique to the two-way frequency report that enable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you to apply different layouts to the results, or include new statistics or analyses. Let’s check out some of these options in a demo.</a:t>
            </a:r>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259391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328222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470316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The</a:t>
            </a:r>
            <a:r>
              <a:rPr lang="en-US" sz="900" kern="1200" baseline="0" dirty="0">
                <a:solidFill>
                  <a:schemeClr val="tx1"/>
                </a:solidFill>
                <a:effectLst/>
                <a:latin typeface="+mn-lt"/>
                <a:ea typeface="+mn-ea"/>
                <a:cs typeface="+mn-cs"/>
              </a:rPr>
              <a:t> MEANS procedure</a:t>
            </a:r>
            <a:r>
              <a:rPr lang="en-US" sz="900" kern="1200" dirty="0">
                <a:solidFill>
                  <a:schemeClr val="tx1"/>
                </a:solidFill>
                <a:effectLst/>
                <a:latin typeface="+mn-lt"/>
                <a:ea typeface="+mn-ea"/>
                <a:cs typeface="+mn-cs"/>
              </a:rPr>
              <a:t> is helpful for calculating basic summary statistics and looking for numeric values that might be outside of an expected range. But now that we’re beyond validation, we can use PROC MEANS to generate complex reports that include various statistics and groupings within the data. </a:t>
            </a:r>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17441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Now that data access, validation, and manipulation are behind us, we are finally ready to address what I consider to be the peak of the programming process: analyzing and reporting on the data. Analyzing your data can mean a lot of different things. It could be basic summarization to examine what has happened in the past, or it could be complex data mining or machine learning algorithms to predict what will happen in the future. In this lesson, we concentrate on summarizing data. Specifically, you learn more about using the procedures that we touched</a:t>
            </a:r>
            <a:r>
              <a:rPr lang="en-US" sz="900" kern="1200" baseline="0" dirty="0">
                <a:solidFill>
                  <a:schemeClr val="tx1"/>
                </a:solidFill>
                <a:effectLst/>
                <a:latin typeface="+mn-lt"/>
                <a:ea typeface="+mn-ea"/>
                <a:cs typeface="+mn-cs"/>
              </a:rPr>
              <a:t> on </a:t>
            </a:r>
            <a:r>
              <a:rPr lang="en-US" sz="900" kern="1200" dirty="0">
                <a:solidFill>
                  <a:schemeClr val="tx1"/>
                </a:solidFill>
                <a:effectLst/>
                <a:latin typeface="+mn-lt"/>
                <a:ea typeface="+mn-ea"/>
                <a:cs typeface="+mn-cs"/>
              </a:rPr>
              <a:t>for exploration: PRINT, MEANS, and FREQ. You</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also learn how to use titles, column labels, footnotes, and macro variables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to enhance your reports and make them more meaningful.</a:t>
            </a:r>
            <a:endParaRPr lang="en-US" dirty="0"/>
          </a:p>
        </p:txBody>
      </p:sp>
    </p:spTree>
    <p:extLst>
      <p:ext uri="{BB962C8B-B14F-4D97-AF65-F5344CB8AC3E}">
        <p14:creationId xmlns:p14="http://schemas.microsoft.com/office/powerpoint/2010/main" val="3722416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We’ve used the VAR statement to identify the numeric columns to analyze</a:t>
            </a:r>
            <a:r>
              <a:rPr lang="en-US" sz="900" kern="1200" baseline="0" dirty="0">
                <a:solidFill>
                  <a:schemeClr val="tx1"/>
                </a:solidFill>
                <a:effectLst/>
                <a:latin typeface="+mn-lt"/>
                <a:ea typeface="+mn-ea"/>
                <a:cs typeface="+mn-cs"/>
              </a:rPr>
              <a:t>. Now we can add more to PROC MEANS to customize how data is summarized. In the PROC MEANS statement, you can specify the statistics you want calculated and how they should be displayed. The CLASS statement enables you to name one or more columns to group the data. Statistics are calculated for each unique value of the CLASS columns, and when you have more than one CLASS column, you can use the WAYS statement to control the combination of values of the CLASS columns. Let’s go into a demo to see these new options and statements in action.</a:t>
            </a:r>
            <a:endParaRPr lang="en-US" sz="900" kern="1200" dirty="0">
              <a:solidFill>
                <a:schemeClr val="tx1"/>
              </a:solidFill>
              <a:effectLst/>
              <a:latin typeface="+mn-lt"/>
              <a:ea typeface="+mn-ea"/>
              <a:cs typeface="+mn-cs"/>
            </a:endParaRPr>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97557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32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271405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33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4130901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When you analyze detailed data, you might want to create a SAS table that summarizes the data for further analysis. PROC MEANS is a great way to create summary tables. The OUTPUT statement offers several options to customize the table that is generated. You use the OUT= option to name the output table. The OUTPUT statement</a:t>
            </a:r>
            <a:r>
              <a:rPr lang="en-US" sz="900" kern="1200" baseline="0" dirty="0">
                <a:solidFill>
                  <a:schemeClr val="tx1"/>
                </a:solidFill>
                <a:effectLst/>
                <a:latin typeface="+mn-lt"/>
                <a:ea typeface="+mn-ea"/>
                <a:cs typeface="+mn-cs"/>
              </a:rPr>
              <a:t> also enables you to generate output statistics and name a column to store them in. </a:t>
            </a:r>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253793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35</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2939707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36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941045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37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227890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125BE7-71A3-4721-9411-8A77F69AE14A}" type="slidenum">
              <a:rPr lang="en-US" altLang="en-US" sz="1200" smtClean="0"/>
              <a:pPr/>
              <a:t>38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144242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340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First let's</a:t>
            </a:r>
            <a:r>
              <a:rPr lang="en-US" sz="900" kern="1200" baseline="0" dirty="0">
                <a:solidFill>
                  <a:schemeClr val="tx1"/>
                </a:solidFill>
                <a:effectLst/>
                <a:latin typeface="+mn-lt"/>
                <a:ea typeface="+mn-ea"/>
                <a:cs typeface="+mn-cs"/>
              </a:rPr>
              <a:t> learn about some additional SAS statements </a:t>
            </a:r>
            <a:r>
              <a:rPr lang="en-US" sz="900" kern="1200" dirty="0">
                <a:solidFill>
                  <a:schemeClr val="tx1"/>
                </a:solidFill>
                <a:effectLst/>
                <a:latin typeface="+mn-lt"/>
                <a:ea typeface="+mn-ea"/>
                <a:cs typeface="+mn-cs"/>
              </a:rPr>
              <a:t>that can be used with</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any procedure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to enhance a report.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TITLE is a global statement that establishes a permanent title for all reports created in your SAS session. The syntax is just the keyword TITLE followed by the title text enclosed in quotation marks. You can have up to 10 titles. You specify a number 1 through 10 after the keyword TITLE to indicate the line number. TITLE and TITLE1 are equivalent.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You can also add footnotes to any report with the FOOTNOTE statement. The same rules for titles apply to footnotes. </a:t>
            </a:r>
          </a:p>
          <a:p>
            <a:endParaRPr lang="en-US" dirty="0"/>
          </a:p>
        </p:txBody>
      </p:sp>
    </p:spTree>
    <p:extLst>
      <p:ext uri="{BB962C8B-B14F-4D97-AF65-F5344CB8AC3E}">
        <p14:creationId xmlns:p14="http://schemas.microsoft.com/office/powerpoint/2010/main" val="38492088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0776499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1076690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42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a</a:t>
            </a:r>
          </a:p>
          <a:p>
            <a:r>
              <a:rPr lang="en-US" altLang="en-US" dirty="0"/>
              <a:t>TITLE is the same as TITLE1. The TITLE statement for the last PROC PRINT step cancels out the higher </a:t>
            </a:r>
            <a:r>
              <a:rPr lang="en-US" altLang="en-US" dirty="0" err="1"/>
              <a:t>TITLEn</a:t>
            </a:r>
            <a:r>
              <a:rPr lang="en-US" altLang="en-US" dirty="0"/>
              <a:t> statements. </a:t>
            </a:r>
          </a:p>
        </p:txBody>
      </p:sp>
    </p:spTree>
    <p:extLst>
      <p:ext uri="{BB962C8B-B14F-4D97-AF65-F5344CB8AC3E}">
        <p14:creationId xmlns:p14="http://schemas.microsoft.com/office/powerpoint/2010/main" val="26426979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43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a</a:t>
            </a:r>
          </a:p>
          <a:p>
            <a:r>
              <a:rPr lang="en-US" altLang="en-US" dirty="0"/>
              <a:t>TITLE is the same as TITLE1. The TITLE statement for the last PROC PRINT step cancels out the higher </a:t>
            </a:r>
            <a:r>
              <a:rPr lang="en-US" altLang="en-US" dirty="0" err="1"/>
              <a:t>TITLEn</a:t>
            </a:r>
            <a:r>
              <a:rPr lang="en-US" altLang="en-US" dirty="0"/>
              <a:t> statements. </a:t>
            </a:r>
          </a:p>
        </p:txBody>
      </p:sp>
    </p:spTree>
    <p:extLst>
      <p:ext uri="{BB962C8B-B14F-4D97-AF65-F5344CB8AC3E}">
        <p14:creationId xmlns:p14="http://schemas.microsoft.com/office/powerpoint/2010/main" val="22193388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44</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d</a:t>
            </a:r>
          </a:p>
          <a:p>
            <a:r>
              <a:rPr lang="en-US" altLang="en-US" dirty="0"/>
              <a:t>To reference a macro variable, use the &amp; followed by the name of the macro variable, e.g. &amp;YEAR. The macro variable must be in double quotes on the FOOTNOTE statement in order for the value to be substituted. If single quotes are used, the value will not be substituted.</a:t>
            </a:r>
          </a:p>
        </p:txBody>
      </p:sp>
    </p:spTree>
    <p:extLst>
      <p:ext uri="{BB962C8B-B14F-4D97-AF65-F5344CB8AC3E}">
        <p14:creationId xmlns:p14="http://schemas.microsoft.com/office/powerpoint/2010/main" val="10038237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45</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d</a:t>
            </a:r>
          </a:p>
          <a:p>
            <a:r>
              <a:rPr lang="en-US" altLang="en-US" dirty="0"/>
              <a:t>To reference a macro variable, use the &amp; followed by the name of the macro variable, e.g. &amp;YEAR. The macro variable must be in double quotes on the FOOTNOTE statement in order for the value to be substituted. If single quotes are used, the value will not be substituted.</a:t>
            </a:r>
          </a:p>
        </p:txBody>
      </p:sp>
    </p:spTree>
    <p:extLst>
      <p:ext uri="{BB962C8B-B14F-4D97-AF65-F5344CB8AC3E}">
        <p14:creationId xmlns:p14="http://schemas.microsoft.com/office/powerpoint/2010/main" val="42307599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46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c</a:t>
            </a:r>
          </a:p>
          <a:p>
            <a:r>
              <a:rPr lang="en-US" altLang="en-US" dirty="0"/>
              <a:t>The label will appear in the PROC MEANS report. The label will not appear in the PROC PRINT report because the LABEL option is missing on the PROC PRINT statement. The output table WORK.BASEBALL2 (not the input table SASHELP.BASEBALL) contains a permanent label for </a:t>
            </a:r>
            <a:r>
              <a:rPr lang="en-US" altLang="en-US" dirty="0" err="1"/>
              <a:t>BatAvg</a:t>
            </a:r>
            <a:r>
              <a:rPr lang="en-US" altLang="en-US" dirty="0"/>
              <a:t>. </a:t>
            </a:r>
          </a:p>
        </p:txBody>
      </p:sp>
    </p:spTree>
    <p:extLst>
      <p:ext uri="{BB962C8B-B14F-4D97-AF65-F5344CB8AC3E}">
        <p14:creationId xmlns:p14="http://schemas.microsoft.com/office/powerpoint/2010/main" val="39358424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47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c</a:t>
            </a:r>
          </a:p>
          <a:p>
            <a:r>
              <a:rPr lang="en-US" altLang="en-US" dirty="0"/>
              <a:t>The label will appear in the PROC MEANS report. The label will not appear in the PROC PRINT report because the LABEL option is missing on the PROC PRINT statement. The output table WORK.BASEBALL2 (not the input table SASHELP.BASEBALL) contains a permanent label for </a:t>
            </a:r>
            <a:r>
              <a:rPr lang="en-US" altLang="en-US" dirty="0" err="1"/>
              <a:t>BatAvg</a:t>
            </a:r>
            <a:r>
              <a:rPr lang="en-US" altLang="en-US" dirty="0"/>
              <a:t>. </a:t>
            </a:r>
          </a:p>
        </p:txBody>
      </p:sp>
    </p:spTree>
    <p:extLst>
      <p:ext uri="{BB962C8B-B14F-4D97-AF65-F5344CB8AC3E}">
        <p14:creationId xmlns:p14="http://schemas.microsoft.com/office/powerpoint/2010/main" val="25724940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48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c</a:t>
            </a:r>
          </a:p>
          <a:p>
            <a:r>
              <a:rPr lang="en-US" altLang="en-US" dirty="0"/>
              <a:t>The BY statement in a reporting procedure is responsible for grouping the report by the specified columns. One or multiple columns can be on the BY statement. The BY statement can be placed in any order within a PROC step. . The BY statement in PROC SORT is responsible for sorting the table. </a:t>
            </a:r>
          </a:p>
        </p:txBody>
      </p:sp>
    </p:spTree>
    <p:extLst>
      <p:ext uri="{BB962C8B-B14F-4D97-AF65-F5344CB8AC3E}">
        <p14:creationId xmlns:p14="http://schemas.microsoft.com/office/powerpoint/2010/main" val="13981419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49</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c</a:t>
            </a:r>
          </a:p>
          <a:p>
            <a:r>
              <a:rPr lang="en-US" altLang="en-US" dirty="0"/>
              <a:t>The BY statement in a reporting procedure is responsible for grouping the report by the specified columns. One or multiple columns can be on the BY statement. The BY statement can be placed in any order within a PROC step. . The BY statement in PROC SORT is responsible for sorting the table. </a:t>
            </a:r>
          </a:p>
        </p:txBody>
      </p:sp>
    </p:spTree>
    <p:extLst>
      <p:ext uri="{BB962C8B-B14F-4D97-AF65-F5344CB8AC3E}">
        <p14:creationId xmlns:p14="http://schemas.microsoft.com/office/powerpoint/2010/main" val="2173658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5</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8946452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a</a:t>
            </a:r>
          </a:p>
          <a:p>
            <a:r>
              <a:rPr lang="en-US" altLang="en-US" dirty="0"/>
              <a:t>The NOPROCTITLE option goes in a global ODS statement to remove the procedure title. </a:t>
            </a:r>
            <a:r>
              <a:rPr lang="en-US" altLang="en-US" dirty="0" err="1"/>
              <a:t>ods</a:t>
            </a:r>
            <a:r>
              <a:rPr lang="en-US" altLang="en-US" dirty="0"/>
              <a:t> </a:t>
            </a:r>
            <a:r>
              <a:rPr lang="en-US" altLang="en-US" dirty="0" err="1"/>
              <a:t>noproctitle</a:t>
            </a:r>
            <a:r>
              <a:rPr lang="en-US" altLang="en-US" dirty="0"/>
              <a:t>;</a:t>
            </a:r>
          </a:p>
        </p:txBody>
      </p:sp>
    </p:spTree>
    <p:extLst>
      <p:ext uri="{BB962C8B-B14F-4D97-AF65-F5344CB8AC3E}">
        <p14:creationId xmlns:p14="http://schemas.microsoft.com/office/powerpoint/2010/main" val="3953180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a</a:t>
            </a:r>
          </a:p>
          <a:p>
            <a:r>
              <a:rPr lang="en-US" altLang="en-US" dirty="0"/>
              <a:t>The NOPROCTITLE option goes in a global ODS statement to remove the procedure title. </a:t>
            </a:r>
            <a:r>
              <a:rPr lang="en-US" altLang="en-US" dirty="0" err="1"/>
              <a:t>ods</a:t>
            </a:r>
            <a:r>
              <a:rPr lang="en-US" altLang="en-US" dirty="0"/>
              <a:t> </a:t>
            </a:r>
            <a:r>
              <a:rPr lang="en-US" altLang="en-US" dirty="0" err="1"/>
              <a:t>noproctitle</a:t>
            </a:r>
            <a:r>
              <a:rPr lang="en-US" altLang="en-US" dirty="0"/>
              <a:t>;</a:t>
            </a:r>
          </a:p>
        </p:txBody>
      </p:sp>
    </p:spTree>
    <p:extLst>
      <p:ext uri="{BB962C8B-B14F-4D97-AF65-F5344CB8AC3E}">
        <p14:creationId xmlns:p14="http://schemas.microsoft.com/office/powerpoint/2010/main" val="21504140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c</a:t>
            </a:r>
          </a:p>
          <a:p>
            <a:r>
              <a:rPr lang="en-US" altLang="en-US" dirty="0"/>
              <a:t>The NLEVELS option in the PROC MEANS statement creates a table displaying the number of levels for all TABLES columns. The NOCUM option in the TABLES statement (goes after the forward slash) suppresses </a:t>
            </a:r>
            <a:r>
              <a:rPr lang="en-US" dirty="0">
                <a:effectLst/>
              </a:rPr>
              <a:t>the display of cumulative frequencies and cumulative percentages. </a:t>
            </a:r>
            <a:endParaRPr lang="en-US" altLang="en-US" dirty="0"/>
          </a:p>
        </p:txBody>
      </p:sp>
    </p:spTree>
    <p:extLst>
      <p:ext uri="{BB962C8B-B14F-4D97-AF65-F5344CB8AC3E}">
        <p14:creationId xmlns:p14="http://schemas.microsoft.com/office/powerpoint/2010/main" val="14845284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c</a:t>
            </a:r>
          </a:p>
          <a:p>
            <a:r>
              <a:rPr lang="en-US" altLang="en-US" dirty="0"/>
              <a:t>The NLEVELS option in the PROC MEANS statement creates a table displaying the number of levels for all TABLES columns. The NOCUM </a:t>
            </a:r>
            <a:r>
              <a:rPr lang="en-US" altLang="en-US"/>
              <a:t>option on </a:t>
            </a:r>
            <a:r>
              <a:rPr lang="en-US" altLang="en-US" dirty="0"/>
              <a:t>the TABLES statement (goes after the forward slash) suppresses </a:t>
            </a:r>
            <a:r>
              <a:rPr lang="en-US" dirty="0">
                <a:effectLst/>
              </a:rPr>
              <a:t>the display of cumulative frequencies and cumulative percentages. </a:t>
            </a:r>
            <a:endParaRPr lang="en-US" altLang="en-US" dirty="0"/>
          </a:p>
        </p:txBody>
      </p:sp>
    </p:spTree>
    <p:extLst>
      <p:ext uri="{BB962C8B-B14F-4D97-AF65-F5344CB8AC3E}">
        <p14:creationId xmlns:p14="http://schemas.microsoft.com/office/powerpoint/2010/main" val="15929956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54</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c.</a:t>
            </a:r>
          </a:p>
          <a:p>
            <a:r>
              <a:rPr lang="en-US" altLang="en-US" dirty="0"/>
              <a:t>NOCOL removes the Column Percent, NOROW removes the Row Percent, and CROSSLIST displays statistic values in columns instead of stacked in a cell.</a:t>
            </a:r>
          </a:p>
          <a:p>
            <a:r>
              <a:rPr lang="en-US" sz="900" kern="1200" dirty="0">
                <a:solidFill>
                  <a:schemeClr val="tx1"/>
                </a:solidFill>
                <a:latin typeface="+mn-lt"/>
                <a:ea typeface="+mn-ea"/>
                <a:cs typeface="+mn-cs"/>
              </a:rPr>
              <a:t>a. tables Type*Cylinders / </a:t>
            </a:r>
            <a:r>
              <a:rPr lang="en-US" sz="900" kern="1200" dirty="0" err="1">
                <a:solidFill>
                  <a:schemeClr val="tx1"/>
                </a:solidFill>
                <a:latin typeface="+mn-lt"/>
                <a:ea typeface="+mn-ea"/>
                <a:cs typeface="+mn-cs"/>
              </a:rPr>
              <a:t>nocol</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norow</a:t>
            </a:r>
            <a:r>
              <a:rPr lang="en-US" sz="900" kern="1200" dirty="0">
                <a:solidFill>
                  <a:schemeClr val="tx1"/>
                </a:solidFill>
                <a:latin typeface="+mn-lt"/>
                <a:ea typeface="+mn-ea"/>
                <a:cs typeface="+mn-cs"/>
              </a:rPr>
              <a:t>;</a:t>
            </a:r>
          </a:p>
          <a:p>
            <a:r>
              <a:rPr lang="en-US" sz="900" kern="1200" dirty="0">
                <a:solidFill>
                  <a:schemeClr val="tx1"/>
                </a:solidFill>
                <a:latin typeface="+mn-lt"/>
                <a:ea typeface="+mn-ea"/>
                <a:cs typeface="+mn-cs"/>
              </a:rPr>
              <a:t>b. tables Type*Cylinders / </a:t>
            </a:r>
            <a:r>
              <a:rPr lang="en-US" sz="900" kern="1200" dirty="0" err="1">
                <a:solidFill>
                  <a:schemeClr val="tx1"/>
                </a:solidFill>
                <a:latin typeface="+mn-lt"/>
                <a:ea typeface="+mn-ea"/>
                <a:cs typeface="+mn-cs"/>
              </a:rPr>
              <a:t>nocol</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norow</a:t>
            </a:r>
            <a:r>
              <a:rPr lang="en-US" sz="900" kern="1200" dirty="0">
                <a:solidFill>
                  <a:schemeClr val="tx1"/>
                </a:solidFill>
                <a:latin typeface="+mn-lt"/>
                <a:ea typeface="+mn-ea"/>
                <a:cs typeface="+mn-cs"/>
              </a:rPr>
              <a:t> list;</a:t>
            </a:r>
          </a:p>
          <a:p>
            <a:r>
              <a:rPr lang="en-US" sz="900" kern="1200" dirty="0">
                <a:solidFill>
                  <a:schemeClr val="tx1"/>
                </a:solidFill>
                <a:latin typeface="+mn-lt"/>
                <a:ea typeface="+mn-ea"/>
                <a:cs typeface="+mn-cs"/>
              </a:rPr>
              <a:t>c. tables Type*Cylinders / </a:t>
            </a:r>
            <a:r>
              <a:rPr lang="en-US" sz="900" kern="1200" dirty="0" err="1">
                <a:solidFill>
                  <a:schemeClr val="tx1"/>
                </a:solidFill>
                <a:latin typeface="+mn-lt"/>
                <a:ea typeface="+mn-ea"/>
                <a:cs typeface="+mn-cs"/>
              </a:rPr>
              <a:t>nocol</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norow</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crosslist</a:t>
            </a:r>
            <a:r>
              <a:rPr lang="en-US" sz="900" kern="1200" dirty="0">
                <a:solidFill>
                  <a:schemeClr val="tx1"/>
                </a:solidFill>
                <a:latin typeface="+mn-lt"/>
                <a:ea typeface="+mn-ea"/>
                <a:cs typeface="+mn-cs"/>
              </a:rPr>
              <a:t>;</a:t>
            </a:r>
          </a:p>
          <a:p>
            <a:r>
              <a:rPr lang="en-US" sz="900" kern="1200" dirty="0">
                <a:solidFill>
                  <a:schemeClr val="tx1"/>
                </a:solidFill>
                <a:latin typeface="+mn-lt"/>
                <a:ea typeface="+mn-ea"/>
                <a:cs typeface="+mn-cs"/>
              </a:rPr>
              <a:t>d. tables Type*Cylinders / </a:t>
            </a:r>
            <a:r>
              <a:rPr lang="en-US" sz="900" kern="1200" dirty="0" err="1">
                <a:solidFill>
                  <a:schemeClr val="tx1"/>
                </a:solidFill>
                <a:latin typeface="+mn-lt"/>
                <a:ea typeface="+mn-ea"/>
                <a:cs typeface="+mn-cs"/>
              </a:rPr>
              <a:t>crosslsit</a:t>
            </a:r>
            <a:r>
              <a:rPr lang="en-US" sz="900" kern="1200" dirty="0">
                <a:solidFill>
                  <a:schemeClr val="tx1"/>
                </a:solidFill>
                <a:latin typeface="+mn-lt"/>
                <a:ea typeface="+mn-ea"/>
                <a:cs typeface="+mn-cs"/>
              </a:rPr>
              <a:t>;</a:t>
            </a:r>
            <a:endParaRPr lang="en-US" altLang="en-US" dirty="0"/>
          </a:p>
        </p:txBody>
      </p:sp>
    </p:spTree>
    <p:extLst>
      <p:ext uri="{BB962C8B-B14F-4D97-AF65-F5344CB8AC3E}">
        <p14:creationId xmlns:p14="http://schemas.microsoft.com/office/powerpoint/2010/main" val="22362172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55</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c.</a:t>
            </a:r>
          </a:p>
          <a:p>
            <a:r>
              <a:rPr lang="en-US" altLang="en-US" dirty="0"/>
              <a:t>NOCOL removes the Column Percent, NOROW removes the Row Percent, and CROSSLIST displays statistic values in columns instead of stacked in a cell.</a:t>
            </a:r>
          </a:p>
          <a:p>
            <a:r>
              <a:rPr lang="en-US" sz="900" kern="1200" dirty="0">
                <a:solidFill>
                  <a:schemeClr val="tx1"/>
                </a:solidFill>
                <a:latin typeface="+mn-lt"/>
                <a:ea typeface="+mn-ea"/>
                <a:cs typeface="+mn-cs"/>
              </a:rPr>
              <a:t>a. tables Type*Cylinders / </a:t>
            </a:r>
            <a:r>
              <a:rPr lang="en-US" sz="900" kern="1200" dirty="0" err="1">
                <a:solidFill>
                  <a:schemeClr val="tx1"/>
                </a:solidFill>
                <a:latin typeface="+mn-lt"/>
                <a:ea typeface="+mn-ea"/>
                <a:cs typeface="+mn-cs"/>
              </a:rPr>
              <a:t>nocol</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norow</a:t>
            </a:r>
            <a:r>
              <a:rPr lang="en-US" sz="900" kern="1200" dirty="0">
                <a:solidFill>
                  <a:schemeClr val="tx1"/>
                </a:solidFill>
                <a:latin typeface="+mn-lt"/>
                <a:ea typeface="+mn-ea"/>
                <a:cs typeface="+mn-cs"/>
              </a:rPr>
              <a:t>;</a:t>
            </a:r>
          </a:p>
          <a:p>
            <a:r>
              <a:rPr lang="en-US" sz="900" kern="1200" dirty="0">
                <a:solidFill>
                  <a:schemeClr val="tx1"/>
                </a:solidFill>
                <a:latin typeface="+mn-lt"/>
                <a:ea typeface="+mn-ea"/>
                <a:cs typeface="+mn-cs"/>
              </a:rPr>
              <a:t>b. tables Type*Cylinders / </a:t>
            </a:r>
            <a:r>
              <a:rPr lang="en-US" sz="900" kern="1200" dirty="0" err="1">
                <a:solidFill>
                  <a:schemeClr val="tx1"/>
                </a:solidFill>
                <a:latin typeface="+mn-lt"/>
                <a:ea typeface="+mn-ea"/>
                <a:cs typeface="+mn-cs"/>
              </a:rPr>
              <a:t>nocol</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norow</a:t>
            </a:r>
            <a:r>
              <a:rPr lang="en-US" sz="900" kern="1200" dirty="0">
                <a:solidFill>
                  <a:schemeClr val="tx1"/>
                </a:solidFill>
                <a:latin typeface="+mn-lt"/>
                <a:ea typeface="+mn-ea"/>
                <a:cs typeface="+mn-cs"/>
              </a:rPr>
              <a:t> list;</a:t>
            </a:r>
          </a:p>
          <a:p>
            <a:r>
              <a:rPr lang="en-US" sz="900" kern="1200" dirty="0">
                <a:solidFill>
                  <a:schemeClr val="tx1"/>
                </a:solidFill>
                <a:latin typeface="+mn-lt"/>
                <a:ea typeface="+mn-ea"/>
                <a:cs typeface="+mn-cs"/>
              </a:rPr>
              <a:t>c. tables Type*Cylinders / </a:t>
            </a:r>
            <a:r>
              <a:rPr lang="en-US" sz="900" kern="1200" dirty="0" err="1">
                <a:solidFill>
                  <a:schemeClr val="tx1"/>
                </a:solidFill>
                <a:latin typeface="+mn-lt"/>
                <a:ea typeface="+mn-ea"/>
                <a:cs typeface="+mn-cs"/>
              </a:rPr>
              <a:t>nocol</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norow</a:t>
            </a:r>
            <a:r>
              <a:rPr lang="en-US" sz="900" kern="1200" dirty="0">
                <a:solidFill>
                  <a:schemeClr val="tx1"/>
                </a:solidFill>
                <a:latin typeface="+mn-lt"/>
                <a:ea typeface="+mn-ea"/>
                <a:cs typeface="+mn-cs"/>
              </a:rPr>
              <a:t> </a:t>
            </a:r>
            <a:r>
              <a:rPr lang="en-US" sz="900" kern="1200" dirty="0" err="1">
                <a:solidFill>
                  <a:schemeClr val="tx1"/>
                </a:solidFill>
                <a:latin typeface="+mn-lt"/>
                <a:ea typeface="+mn-ea"/>
                <a:cs typeface="+mn-cs"/>
              </a:rPr>
              <a:t>crosslist</a:t>
            </a:r>
            <a:r>
              <a:rPr lang="en-US" sz="900" kern="1200" dirty="0">
                <a:solidFill>
                  <a:schemeClr val="tx1"/>
                </a:solidFill>
                <a:latin typeface="+mn-lt"/>
                <a:ea typeface="+mn-ea"/>
                <a:cs typeface="+mn-cs"/>
              </a:rPr>
              <a:t>;</a:t>
            </a:r>
          </a:p>
          <a:p>
            <a:r>
              <a:rPr lang="en-US" sz="900" kern="1200" dirty="0">
                <a:solidFill>
                  <a:schemeClr val="tx1"/>
                </a:solidFill>
                <a:latin typeface="+mn-lt"/>
                <a:ea typeface="+mn-ea"/>
                <a:cs typeface="+mn-cs"/>
              </a:rPr>
              <a:t>d. tables Type*Cylinders / </a:t>
            </a:r>
            <a:r>
              <a:rPr lang="en-US" sz="900" kern="1200" dirty="0" err="1">
                <a:solidFill>
                  <a:schemeClr val="tx1"/>
                </a:solidFill>
                <a:latin typeface="+mn-lt"/>
                <a:ea typeface="+mn-ea"/>
                <a:cs typeface="+mn-cs"/>
              </a:rPr>
              <a:t>crosslsit</a:t>
            </a:r>
            <a:r>
              <a:rPr lang="en-US" sz="900" kern="1200" dirty="0">
                <a:solidFill>
                  <a:schemeClr val="tx1"/>
                </a:solidFill>
                <a:latin typeface="+mn-lt"/>
                <a:ea typeface="+mn-ea"/>
                <a:cs typeface="+mn-cs"/>
              </a:rPr>
              <a:t>;</a:t>
            </a:r>
            <a:endParaRPr lang="en-US" altLang="en-US" dirty="0"/>
          </a:p>
        </p:txBody>
      </p:sp>
    </p:spTree>
    <p:extLst>
      <p:ext uri="{BB962C8B-B14F-4D97-AF65-F5344CB8AC3E}">
        <p14:creationId xmlns:p14="http://schemas.microsoft.com/office/powerpoint/2010/main" val="5043520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b</a:t>
            </a:r>
          </a:p>
          <a:p>
            <a:r>
              <a:rPr lang="en-US" altLang="en-US" dirty="0"/>
              <a:t>The WAYS statement specifies the number of ways to make unique combinations of class variables. The VAR statement is not required. The MAXDEC= option goes on the PROC MEANS statement. _FREQ_ and _TYPE_ are automatically included in the output summary table.</a:t>
            </a:r>
          </a:p>
        </p:txBody>
      </p:sp>
    </p:spTree>
    <p:extLst>
      <p:ext uri="{BB962C8B-B14F-4D97-AF65-F5344CB8AC3E}">
        <p14:creationId xmlns:p14="http://schemas.microsoft.com/office/powerpoint/2010/main" val="14009982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 b</a:t>
            </a:r>
          </a:p>
          <a:p>
            <a:r>
              <a:rPr lang="en-US" altLang="en-US" dirty="0"/>
              <a:t>The WAYS statement specifies the number of ways to make unique combinations of class variables. The VAR statement is not required. The MAXDEC= option goes on the PROC MEANS statement. _FREQ_ and _TYPE_ are automatically included in the output summary table.</a:t>
            </a:r>
          </a:p>
        </p:txBody>
      </p:sp>
    </p:spTree>
    <p:extLst>
      <p:ext uri="{BB962C8B-B14F-4D97-AF65-F5344CB8AC3E}">
        <p14:creationId xmlns:p14="http://schemas.microsoft.com/office/powerpoint/2010/main" val="4143018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a:t>
            </a:r>
            <a:r>
              <a:rPr lang="en-US" altLang="en-US" baseline="0" dirty="0"/>
              <a:t> answer: b</a:t>
            </a:r>
          </a:p>
          <a:p>
            <a:r>
              <a:rPr lang="en-US" altLang="en-US" dirty="0"/>
              <a:t>The input table does not have to be pre-sorted by the columns on the CLASS statement of the PROC MEANS step. If a BY statement was used instead, the columns would need to be sorted.</a:t>
            </a:r>
          </a:p>
        </p:txBody>
      </p:sp>
    </p:spTree>
    <p:extLst>
      <p:ext uri="{BB962C8B-B14F-4D97-AF65-F5344CB8AC3E}">
        <p14:creationId xmlns:p14="http://schemas.microsoft.com/office/powerpoint/2010/main" val="18667649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59</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a:t>
            </a:r>
            <a:r>
              <a:rPr lang="en-US" altLang="en-US" baseline="0" dirty="0"/>
              <a:t> answer: b</a:t>
            </a:r>
          </a:p>
          <a:p>
            <a:r>
              <a:rPr lang="en-US" altLang="en-US" dirty="0"/>
              <a:t>The input table does not have to be pre-sorted by the columns on the CLASS statement of the PROC MEANS step. If a BY statement was used instead, the columns would need to be sorted.</a:t>
            </a:r>
          </a:p>
        </p:txBody>
      </p:sp>
    </p:spTree>
    <p:extLst>
      <p:ext uri="{BB962C8B-B14F-4D97-AF65-F5344CB8AC3E}">
        <p14:creationId xmlns:p14="http://schemas.microsoft.com/office/powerpoint/2010/main" val="2820325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54328-25A8-4EF0-92BA-228A2DFE0741}" type="slidenum">
              <a:rPr lang="en-US" altLang="en-US" sz="1200" smtClean="0"/>
              <a:pPr/>
              <a:t>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57566653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60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a:t>
            </a:r>
            <a:r>
              <a:rPr lang="en-US" altLang="en-US" baseline="0" dirty="0"/>
              <a:t> answer: d</a:t>
            </a:r>
          </a:p>
          <a:p>
            <a:r>
              <a:rPr lang="en-US" altLang="en-US" dirty="0"/>
              <a:t>The OUTPUT statement writes statistics to an output table. The OUT= option names the output table. statistic(input-variable)=output-variable can be specified on the OUTPUT statement.</a:t>
            </a:r>
          </a:p>
        </p:txBody>
      </p:sp>
    </p:spTree>
    <p:extLst>
      <p:ext uri="{BB962C8B-B14F-4D97-AF65-F5344CB8AC3E}">
        <p14:creationId xmlns:p14="http://schemas.microsoft.com/office/powerpoint/2010/main" val="28481165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954C0A-07CD-422F-B8A2-43911B2C3FFA}" type="slidenum">
              <a:rPr lang="en-US" altLang="en-US" sz="1200" smtClean="0"/>
              <a:pPr/>
              <a:t>61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a:t>
            </a:r>
            <a:r>
              <a:rPr lang="en-US" altLang="en-US" baseline="0" dirty="0"/>
              <a:t> answer: d</a:t>
            </a:r>
          </a:p>
          <a:p>
            <a:r>
              <a:rPr lang="en-US" altLang="en-US" dirty="0"/>
              <a:t>The OUTPUT statement writes statistics to an output table. The OUT= option names the output table. statistic(input-variable)=output-variable can be specified on the OUTPUT statement.</a:t>
            </a:r>
          </a:p>
        </p:txBody>
      </p:sp>
    </p:spTree>
    <p:extLst>
      <p:ext uri="{BB962C8B-B14F-4D97-AF65-F5344CB8AC3E}">
        <p14:creationId xmlns:p14="http://schemas.microsoft.com/office/powerpoint/2010/main" val="3208229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EBAF18-8E33-4A16-AB2D-E6F35DCEB980}" type="slidenum">
              <a:rPr lang="en-US" altLang="en-US" sz="1200" smtClean="0"/>
              <a:pPr/>
              <a:t>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78665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AEBAF18-8E33-4A16-AB2D-E6F35DCEB980}" type="slidenum">
              <a:rPr lang="en-US" altLang="en-US" sz="1200" smtClean="0"/>
              <a:pPr/>
              <a:t>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Both answers are correct</a:t>
            </a:r>
          </a:p>
        </p:txBody>
      </p:sp>
    </p:spTree>
    <p:extLst>
      <p:ext uri="{BB962C8B-B14F-4D97-AF65-F5344CB8AC3E}">
        <p14:creationId xmlns:p14="http://schemas.microsoft.com/office/powerpoint/2010/main" val="2098883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Remember that </a:t>
            </a:r>
            <a:r>
              <a:rPr lang="en-US" baseline="0" dirty="0"/>
              <a:t>TITLE and FOOTNOTE are global statements, and they remain active as long as your SAS session is active. If you want to clear the titles and footnotes you've specified, you can use the keyword TITLE or FOOTNOTE with no text. That's called a null TITLE statement. The null TITLE statement clears all the titles that you've specified on any line. It's a good idea to do this at the end of your program. Client applications such as SAS Studio submit a null TITLE statement for you at the end of your code, but it's a good idea to get in the habit of submitting the statement yourself. </a:t>
            </a:r>
          </a:p>
          <a:p>
            <a:endParaRPr lang="en-US" baseline="0" dirty="0"/>
          </a:p>
          <a:p>
            <a:r>
              <a:rPr lang="en-US" baseline="0" dirty="0"/>
              <a:t>Some procedures include the name of the procedure in a title above the results. You can turn this off my submitting an ODS statement with the NOPROCTITLE option. You do more with ODS in another lesson. </a:t>
            </a:r>
            <a:endParaRPr lang="en-US" dirty="0"/>
          </a:p>
        </p:txBody>
      </p:sp>
    </p:spTree>
    <p:extLst>
      <p:ext uri="{BB962C8B-B14F-4D97-AF65-F5344CB8AC3E}">
        <p14:creationId xmlns:p14="http://schemas.microsoft.com/office/powerpoint/2010/main" val="3109514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1442248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FC50B357-8864-4D6C-A30E-B0DBD563ABF1}" type="slidenum">
              <a:rPr lang="en-US" smtClean="0"/>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88975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06759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328477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861963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819308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324323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1586490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23575727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FC50B357-8864-4D6C-A30E-B0DBD563ABF1}" type="slidenum">
              <a:rPr lang="en-US" smtClean="0"/>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3911328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Click to edit Master text styles</a:t>
            </a:r>
          </a:p>
        </p:txBody>
      </p:sp>
    </p:spTree>
    <p:extLst>
      <p:ext uri="{BB962C8B-B14F-4D97-AF65-F5344CB8AC3E}">
        <p14:creationId xmlns:p14="http://schemas.microsoft.com/office/powerpoint/2010/main" val="1403827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FC50B357-8864-4D6C-A30E-B0DBD563ABF1}"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590300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C50B357-8864-4D6C-A30E-B0DBD563ABF1}" type="slidenum">
              <a:rPr lang="en-US" smtClean="0"/>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4146338569"/>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499615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25489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287394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4122409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FC50B357-8864-4D6C-A30E-B0DBD563ABF1}"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6728503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fld id="{FC50B357-8864-4D6C-A30E-B0DBD563ABF1}" type="slidenum">
              <a:rPr lang="en-US" smtClean="0"/>
              <a:t>‹#›</a:t>
            </a:fld>
            <a:endParaRPr 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75138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1885030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12339205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36025324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1098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fld id="{FC50B357-8864-4D6C-A30E-B0DBD563ABF1}" type="slidenum">
              <a:rPr lang="en-US" smtClean="0"/>
              <a:t>‹#›</a:t>
            </a:fld>
            <a:endParaRPr 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831213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42645502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FC50B357-8864-4D6C-A30E-B0DBD563ABF1}" type="slidenum">
              <a:rPr lang="en-US" smtClean="0"/>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3679598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FC50B357-8864-4D6C-A30E-B0DBD563ABF1}" type="slidenum">
              <a:rPr lang="en-US" smtClean="0"/>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8693315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4228789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3282282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32299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9040470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5250414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8374947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307809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8635876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FC50B357-8864-4D6C-A30E-B0DBD563ABF1}" type="slidenum">
              <a:rPr lang="en-US" smtClean="0"/>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4404656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FC50B357-8864-4D6C-A30E-B0DBD563ABF1}"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Click to edit Master text styles</a:t>
            </a:r>
          </a:p>
        </p:txBody>
      </p:sp>
    </p:spTree>
    <p:extLst>
      <p:ext uri="{BB962C8B-B14F-4D97-AF65-F5344CB8AC3E}">
        <p14:creationId xmlns:p14="http://schemas.microsoft.com/office/powerpoint/2010/main" val="2161822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C50B357-8864-4D6C-A30E-B0DBD563ABF1}" type="slidenum">
              <a:rPr lang="en-US" smtClean="0"/>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504715287"/>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024890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37698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401850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397878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2569943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FC50B357-8864-4D6C-A30E-B0DBD563ABF1}" type="slidenum">
              <a:rPr lang="en-US" smtClean="0"/>
              <a:t>‹#›</a:t>
            </a:fld>
            <a:endParaRPr lang="en-US" dirty="0"/>
          </a:p>
        </p:txBody>
      </p:sp>
    </p:spTree>
    <p:extLst>
      <p:ext uri="{BB962C8B-B14F-4D97-AF65-F5344CB8AC3E}">
        <p14:creationId xmlns:p14="http://schemas.microsoft.com/office/powerpoint/2010/main" val="237634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FC50B357-8864-4D6C-A30E-B0DBD563ABF1}" type="slidenum">
              <a:rPr lang="en-US" smtClean="0"/>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522332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fld id="{FC50B357-8864-4D6C-A30E-B0DBD563ABF1}" type="slidenum">
              <a:rPr lang="en-US" smtClean="0"/>
              <a:t>‹#›</a:t>
            </a:fld>
            <a:endParaRPr lang="en-US" dirty="0"/>
          </a:p>
        </p:txBody>
      </p:sp>
      <p:sp>
        <p:nvSpPr>
          <p:cNvPr id="5" name="Title Placeholder 1"/>
          <p:cNvSpPr>
            <a:spLocks noGrp="1"/>
          </p:cNvSpPr>
          <p:nvPr>
            <p:ph type="title"/>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1578712041"/>
      </p:ext>
    </p:extLst>
  </p:cSld>
  <p:clrMap bg1="lt1" tx1="dk1" bg2="lt2" tx2="dk2" accent1="accent1" accent2="accent2" accent3="accent3" accent4="accent4" accent5="accent5" accent6="accent6" hlink="hlink" folHlink="folHlink"/>
  <p:sldLayoutIdLst>
    <p:sldLayoutId id="2147486575" r:id="rId1"/>
    <p:sldLayoutId id="2147486576" r:id="rId2"/>
    <p:sldLayoutId id="2147486577" r:id="rId3"/>
    <p:sldLayoutId id="2147486578" r:id="rId4"/>
    <p:sldLayoutId id="2147486579" r:id="rId5"/>
    <p:sldLayoutId id="2147486580" r:id="rId6"/>
    <p:sldLayoutId id="2147486581" r:id="rId7"/>
    <p:sldLayoutId id="2147486582" r:id="rId8"/>
    <p:sldLayoutId id="2147486583" r:id="rId9"/>
    <p:sldLayoutId id="2147486584" r:id="rId10"/>
    <p:sldLayoutId id="2147486585" r:id="rId11"/>
    <p:sldLayoutId id="2147486586" r:id="rId12"/>
    <p:sldLayoutId id="2147486587" r:id="rId13"/>
    <p:sldLayoutId id="2147486588" r:id="rId14"/>
    <p:sldLayoutId id="2147486589" r:id="rId15"/>
    <p:sldLayoutId id="2147486590" r:id="rId16"/>
    <p:sldLayoutId id="2147486591" r:id="rId17"/>
    <p:sldLayoutId id="2147486592" r:id="rId18"/>
    <p:sldLayoutId id="2147486593" r:id="rId19"/>
    <p:sldLayoutId id="2147486594" r:id="rId20"/>
    <p:sldLayoutId id="2147486595" r:id="rId21"/>
    <p:sldLayoutId id="2147484752" r:id="rId2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fld id="{FC50B357-8864-4D6C-A30E-B0DBD563ABF1}" type="slidenum">
              <a:rPr lang="en-US" smtClean="0"/>
              <a:t>‹#›</a:t>
            </a:fld>
            <a:endParaRPr lang="en-US" dirty="0"/>
          </a:p>
        </p:txBody>
      </p:sp>
      <p:sp>
        <p:nvSpPr>
          <p:cNvPr id="5" name="Title Placeholder 1"/>
          <p:cNvSpPr>
            <a:spLocks noGrp="1"/>
          </p:cNvSpPr>
          <p:nvPr>
            <p:ph type="title"/>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1131755360"/>
      </p:ext>
    </p:extLst>
  </p:cSld>
  <p:clrMap bg1="lt1" tx1="dk1" bg2="lt2" tx2="dk2" accent1="accent1" accent2="accent2" accent3="accent3" accent4="accent4" accent5="accent5" accent6="accent6" hlink="hlink" folHlink="folHlink"/>
  <p:sldLayoutIdLst>
    <p:sldLayoutId id="2147486597" r:id="rId1"/>
    <p:sldLayoutId id="2147486598" r:id="rId2"/>
    <p:sldLayoutId id="2147486599" r:id="rId3"/>
    <p:sldLayoutId id="2147486600" r:id="rId4"/>
    <p:sldLayoutId id="2147486601" r:id="rId5"/>
    <p:sldLayoutId id="2147486602" r:id="rId6"/>
    <p:sldLayoutId id="2147486603" r:id="rId7"/>
    <p:sldLayoutId id="2147486604" r:id="rId8"/>
    <p:sldLayoutId id="2147486605" r:id="rId9"/>
    <p:sldLayoutId id="2147486606" r:id="rId10"/>
    <p:sldLayoutId id="2147486607" r:id="rId11"/>
    <p:sldLayoutId id="2147486608" r:id="rId12"/>
    <p:sldLayoutId id="2147486609" r:id="rId13"/>
    <p:sldLayoutId id="2147486610" r:id="rId14"/>
    <p:sldLayoutId id="2147486611" r:id="rId15"/>
    <p:sldLayoutId id="2147486612" r:id="rId16"/>
    <p:sldLayoutId id="2147486613" r:id="rId17"/>
    <p:sldLayoutId id="2147486614" r:id="rId18"/>
    <p:sldLayoutId id="2147486615" r:id="rId19"/>
    <p:sldLayoutId id="2147486616" r:id="rId20"/>
    <p:sldLayoutId id="2147486617" r:id="rId21"/>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6.xml"/><Relationship Id="rId1" Type="http://schemas.openxmlformats.org/officeDocument/2006/relationships/tags" Target="../tags/tag2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7.png"/><Relationship Id="rId5" Type="http://schemas.openxmlformats.org/officeDocument/2006/relationships/notesSlide" Target="../notesSlides/notesSlide11.xml"/><Relationship Id="rId4"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6.xml"/><Relationship Id="rId1" Type="http://schemas.openxmlformats.org/officeDocument/2006/relationships/tags" Target="../tags/tag30.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33.xml"/><Relationship Id="rId7" Type="http://schemas.openxmlformats.org/officeDocument/2006/relationships/notesSlide" Target="../notesSlides/notesSlide1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6.xml"/><Relationship Id="rId5" Type="http://schemas.openxmlformats.org/officeDocument/2006/relationships/tags" Target="../tags/tag35.xml"/><Relationship Id="rId4" Type="http://schemas.openxmlformats.org/officeDocument/2006/relationships/tags" Target="../tags/tag3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20.png"/><Relationship Id="rId5" Type="http://schemas.openxmlformats.org/officeDocument/2006/relationships/notesSlide" Target="../notesSlides/notesSlide15.xml"/><Relationship Id="rId4"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tags" Target="../tags/tag41.xml"/></Relationships>
</file>

<file path=ppt/slides/_rels/slide17.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notesSlide" Target="../notesSlides/notesSlide17.xml"/><Relationship Id="rId5" Type="http://schemas.openxmlformats.org/officeDocument/2006/relationships/slideLayout" Target="../slideLayouts/slideLayout24.xml"/><Relationship Id="rId4" Type="http://schemas.openxmlformats.org/officeDocument/2006/relationships/tags" Target="../tags/tag45.xml"/></Relationships>
</file>

<file path=ppt/slides/_rels/slide18.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notesSlide" Target="../notesSlides/notesSlide18.xml"/><Relationship Id="rId4"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3.xml"/><Relationship Id="rId1" Type="http://schemas.openxmlformats.org/officeDocument/2006/relationships/tags" Target="../tags/tag4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6.xml"/><Relationship Id="rId1" Type="http://schemas.openxmlformats.org/officeDocument/2006/relationships/tags" Target="../tags/tag50.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4.xml"/><Relationship Id="rId1" Type="http://schemas.openxmlformats.org/officeDocument/2006/relationships/tags" Target="../tags/tag5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4.xml"/><Relationship Id="rId1" Type="http://schemas.openxmlformats.org/officeDocument/2006/relationships/tags" Target="../tags/tag54.xml"/></Relationships>
</file>

<file path=ppt/slides/_rels/slide24.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23.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24.xml"/><Relationship Id="rId5" Type="http://schemas.openxmlformats.org/officeDocument/2006/relationships/slideLayout" Target="../slideLayouts/slideLayout24.xml"/><Relationship Id="rId4" Type="http://schemas.openxmlformats.org/officeDocument/2006/relationships/tags" Target="../tags/tag58.xml"/></Relationships>
</file>

<file path=ppt/slides/_rels/slide25.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24.png"/><Relationship Id="rId5" Type="http://schemas.openxmlformats.org/officeDocument/2006/relationships/notesSlide" Target="../notesSlides/notesSlide25.xml"/><Relationship Id="rId4"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3.xml"/><Relationship Id="rId1" Type="http://schemas.openxmlformats.org/officeDocument/2006/relationships/tags" Target="../tags/tag6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3.xml"/><Relationship Id="rId1" Type="http://schemas.openxmlformats.org/officeDocument/2006/relationships/tags" Target="../tags/tag6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6.xml"/><Relationship Id="rId1" Type="http://schemas.openxmlformats.org/officeDocument/2006/relationships/tags" Target="../tags/tag6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tags" Target="../tags/tag6.xml"/><Relationship Id="rId7" Type="http://schemas.openxmlformats.org/officeDocument/2006/relationships/diagramLayout" Target="../diagrams/layout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diagramData" Target="../diagrams/data1.xml"/><Relationship Id="rId11" Type="http://schemas.openxmlformats.org/officeDocument/2006/relationships/image" Target="../media/image12.png"/><Relationship Id="rId5" Type="http://schemas.openxmlformats.org/officeDocument/2006/relationships/notesSlide" Target="../notesSlides/notesSlide3.xml"/><Relationship Id="rId10" Type="http://schemas.microsoft.com/office/2007/relationships/diagramDrawing" Target="../diagrams/drawing1.xml"/><Relationship Id="rId4" Type="http://schemas.openxmlformats.org/officeDocument/2006/relationships/slideLayout" Target="../slideLayouts/slideLayout26.xml"/><Relationship Id="rId9" Type="http://schemas.openxmlformats.org/officeDocument/2006/relationships/diagramColors" Target="../diagrams/colors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6.xml"/><Relationship Id="rId1" Type="http://schemas.openxmlformats.org/officeDocument/2006/relationships/tags" Target="../tags/tag6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4.xml"/><Relationship Id="rId1" Type="http://schemas.openxmlformats.org/officeDocument/2006/relationships/tags" Target="../tags/tag7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0.png"/><Relationship Id="rId5" Type="http://schemas.openxmlformats.org/officeDocument/2006/relationships/notesSlide" Target="../notesSlides/notesSlide34.xml"/><Relationship Id="rId4"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notesSlide" Target="../notesSlides/notesSlide35.xml"/><Relationship Id="rId4"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33.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notesSlide" Target="../notesSlides/notesSlide37.xml"/><Relationship Id="rId5" Type="http://schemas.openxmlformats.org/officeDocument/2006/relationships/slideLayout" Target="../slideLayouts/slideLayout24.xml"/><Relationship Id="rId4" Type="http://schemas.openxmlformats.org/officeDocument/2006/relationships/tags" Target="../tags/tag8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37.png"/><Relationship Id="rId2" Type="http://schemas.openxmlformats.org/officeDocument/2006/relationships/slideLayout" Target="../slideLayouts/slideLayout24.xml"/><Relationship Id="rId1" Type="http://schemas.openxmlformats.org/officeDocument/2006/relationships/tags" Target="../tags/tag8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8" Type="http://schemas.openxmlformats.org/officeDocument/2006/relationships/hyperlink" Target="https://support.sas.com/edu/schedules.html?ctry=us&amp;crs=RPT1" TargetMode="External"/><Relationship Id="rId3" Type="http://schemas.openxmlformats.org/officeDocument/2006/relationships/hyperlink" Target="http://go.documentation.sas.com/?docsetId=grsggs&amp;docsetTarget=p0thjeg6x02ga7n1392nsymc3hkp.htm&amp;docsetVersion=9.4&amp;locale=en" TargetMode="External"/><Relationship Id="rId7" Type="http://schemas.openxmlformats.org/officeDocument/2006/relationships/hyperlink" Target="http://support.sas.com/training/us/paths/stat.html" TargetMode="External"/><Relationship Id="rId2" Type="http://schemas.openxmlformats.org/officeDocument/2006/relationships/notesSlide" Target="../notesSlides/notesSlide39.xml"/><Relationship Id="rId1" Type="http://schemas.openxmlformats.org/officeDocument/2006/relationships/slideLayout" Target="../slideLayouts/slideLayout25.xml"/><Relationship Id="rId6" Type="http://schemas.openxmlformats.org/officeDocument/2006/relationships/hyperlink" Target="https://support.sas.com/edu/schedules.html?ctry=us&amp;crs=STAT1" TargetMode="External"/><Relationship Id="rId5" Type="http://schemas.openxmlformats.org/officeDocument/2006/relationships/hyperlink" Target="https://support.sas.com/rnd/app/ODSGraphics/TipSheet_ODSGraphics.pdf" TargetMode="External"/><Relationship Id="rId4" Type="http://schemas.openxmlformats.org/officeDocument/2006/relationships/hyperlink" Target="https://support.sas.com/edu/schedules.html?ctry=us&amp;crs=ODSGIN" TargetMode="External"/><Relationship Id="rId9" Type="http://schemas.openxmlformats.org/officeDocument/2006/relationships/hyperlink" Target="https://www.sas.com/store/books/categories/examples/proc-report-by-example-techniques-for-building-professional-reports-using-sas-/prodBK_65991_en.html" TargetMode="Externa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3.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4.xml"/><Relationship Id="rId5" Type="http://schemas.openxmlformats.org/officeDocument/2006/relationships/slideLayout" Target="../slideLayouts/slideLayout26.xml"/><Relationship Id="rId4"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3.xml"/><Relationship Id="rId1" Type="http://schemas.openxmlformats.org/officeDocument/2006/relationships/tags" Target="../tags/tag8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6.xml"/><Relationship Id="rId1" Type="http://schemas.openxmlformats.org/officeDocument/2006/relationships/tags" Target="../tags/tag87.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notesSlide" Target="../notesSlides/notesSlide43.xml"/><Relationship Id="rId4"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notesSlide" Target="../notesSlides/notesSlide45.xml"/><Relationship Id="rId4"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notesSlide" Target="../notesSlides/notesSlide47.xml"/><Relationship Id="rId4"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4.xml"/><Relationship Id="rId1" Type="http://schemas.openxmlformats.org/officeDocument/2006/relationships/tags" Target="../tags/tag103.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1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4.xml"/><Relationship Id="rId1" Type="http://schemas.openxmlformats.org/officeDocument/2006/relationships/tags" Target="../tags/tag10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111.xml"/><Relationship Id="rId7" Type="http://schemas.openxmlformats.org/officeDocument/2006/relationships/notesSlide" Target="../notesSlides/notesSlide52.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Layout" Target="../slideLayouts/slideLayout24.xml"/><Relationship Id="rId5" Type="http://schemas.openxmlformats.org/officeDocument/2006/relationships/tags" Target="../tags/tag113.xml"/><Relationship Id="rId4" Type="http://schemas.openxmlformats.org/officeDocument/2006/relationships/tags" Target="../tags/tag112.xml"/></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53.xml"/><Relationship Id="rId3" Type="http://schemas.openxmlformats.org/officeDocument/2006/relationships/tags" Target="../tags/tag116.xml"/><Relationship Id="rId7" Type="http://schemas.openxmlformats.org/officeDocument/2006/relationships/slideLayout" Target="../slideLayouts/slideLayout24.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9" Type="http://schemas.openxmlformats.org/officeDocument/2006/relationships/image" Target="../media/image38.png"/></Relationships>
</file>

<file path=ppt/slides/_rels/slide5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slideLayout" Target="../slideLayouts/slideLayout24.xml"/><Relationship Id="rId7" Type="http://schemas.openxmlformats.org/officeDocument/2006/relationships/image" Target="../media/image41.pn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124.xml"/><Relationship Id="rId7" Type="http://schemas.openxmlformats.org/officeDocument/2006/relationships/image" Target="../media/image40.pn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image" Target="../media/image39.png"/><Relationship Id="rId5" Type="http://schemas.openxmlformats.org/officeDocument/2006/relationships/notesSlide" Target="../notesSlides/notesSlide55.xml"/><Relationship Id="rId4" Type="http://schemas.openxmlformats.org/officeDocument/2006/relationships/slideLayout" Target="../slideLayouts/slideLayout24.xml"/><Relationship Id="rId9" Type="http://schemas.openxmlformats.org/officeDocument/2006/relationships/image" Target="../media/image4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4.xml"/><Relationship Id="rId1" Type="http://schemas.openxmlformats.org/officeDocument/2006/relationships/tags" Target="../tags/tag125.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29.xml"/><Relationship Id="rId1" Type="http://schemas.openxmlformats.org/officeDocument/2006/relationships/tags" Target="../tags/tag128.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notesSlide" Target="../notesSlides/notesSlide59.xml"/><Relationship Id="rId4"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4.xml"/><Relationship Id="rId1" Type="http://schemas.openxmlformats.org/officeDocument/2006/relationships/tags" Target="../tags/tag133.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4.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17.xml"/><Relationship Id="rId7" Type="http://schemas.openxmlformats.org/officeDocument/2006/relationships/notesSlide" Target="../notesSlides/notesSlide8.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Layout" Target="../slideLayouts/slideLayout24.xml"/><Relationship Id="rId5" Type="http://schemas.openxmlformats.org/officeDocument/2006/relationships/tags" Target="../tags/tag19.xml"/><Relationship Id="rId4" Type="http://schemas.openxmlformats.org/officeDocument/2006/relationships/tags" Target="../tags/tag18.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22.xml"/><Relationship Id="rId7" Type="http://schemas.openxmlformats.org/officeDocument/2006/relationships/slideLayout" Target="../slideLayouts/slideLayout24.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93370"/>
            <a:ext cx="9144000" cy="492443"/>
          </a:xfrm>
        </p:spPr>
        <p:txBody>
          <a:bodyPr/>
          <a:lstStyle/>
          <a:p>
            <a:r>
              <a:rPr lang="en-US" dirty="0"/>
              <a:t>Lesson 5: Analyzing and Reporting on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2589842993"/>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5.1 Enhancing Reports with Titles, Footnotes, and Labels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5.2 Creating Frequency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5.3 Creating Summary Statistics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78294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Macro Variables in Titles and Footnotes</a:t>
            </a:r>
          </a:p>
        </p:txBody>
      </p:sp>
      <p:sp>
        <p:nvSpPr>
          <p:cNvPr id="6" name="TextBox 5"/>
          <p:cNvSpPr txBox="1"/>
          <p:nvPr>
            <p:custDataLst>
              <p:tags r:id="rId1"/>
            </p:custDataLst>
          </p:nvPr>
        </p:nvSpPr>
        <p:spPr>
          <a:xfrm>
            <a:off x="630936" y="1049675"/>
            <a:ext cx="5142433" cy="3503523"/>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%let age=13;</a:t>
            </a:r>
            <a:endParaRPr lang="en-US" sz="1800"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title1 "Class Report";</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title2 "Age=&amp;age";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footnote1 </a:t>
            </a:r>
            <a:r>
              <a:rPr lang="en-US" b="1" dirty="0">
                <a:latin typeface="Courier New" panose="02070309020205020404" pitchFamily="49" charset="0"/>
                <a:cs typeface="Courier New" panose="02070309020205020404" pitchFamily="49" charset="0"/>
              </a:rPr>
              <a:t>"School </a:t>
            </a:r>
            <a:r>
              <a:rPr lang="en-US" sz="1800" b="1" dirty="0">
                <a:latin typeface="Courier New" panose="02070309020205020404" pitchFamily="49" charset="0"/>
                <a:cs typeface="Courier New" panose="02070309020205020404" pitchFamily="49" charset="0"/>
              </a:rPr>
              <a:t>Use Only";</a:t>
            </a:r>
            <a:endParaRPr lang="en-US" sz="1800"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proc print data=pg1.class_birthdate;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where age=&amp;age;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title;</a:t>
            </a:r>
          </a:p>
          <a:p>
            <a:r>
              <a:rPr lang="en-US" sz="1800" b="1" dirty="0">
                <a:latin typeface="Courier New" panose="02070309020205020404" pitchFamily="49" charset="0"/>
                <a:cs typeface="Courier New" panose="02070309020205020404" pitchFamily="49" charset="0"/>
              </a:rPr>
              <a:t>footnote;</a:t>
            </a:r>
            <a:endParaRPr lang="en-US" sz="1800" dirty="0">
              <a:latin typeface="Courier New" panose="02070309020205020404" pitchFamily="49" charset="0"/>
              <a:cs typeface="Courier New" panose="02070309020205020404" pitchFamily="49" charset="0"/>
            </a:endParaRPr>
          </a:p>
        </p:txBody>
      </p:sp>
      <p:sp>
        <p:nvSpPr>
          <p:cNvPr id="9" name="Rectangle 19"/>
          <p:cNvSpPr>
            <a:spLocks noChangeArrowheads="1"/>
          </p:cNvSpPr>
          <p:nvPr/>
        </p:nvSpPr>
        <p:spPr bwMode="auto">
          <a:xfrm>
            <a:off x="2314188" y="1952076"/>
            <a:ext cx="601802" cy="290734"/>
          </a:xfrm>
          <a:prstGeom prst="rect">
            <a:avLst/>
          </a:prstGeom>
          <a:solidFill>
            <a:srgbClr val="37FFD7">
              <a:alpha val="37000"/>
            </a:srgbClr>
          </a:solidFill>
          <a:ln>
            <a:noFill/>
          </a:ln>
        </p:spPr>
        <p:txBody>
          <a:bodyPr lIns="95980" tIns="95980" rIns="95980" bIns="95980"/>
          <a:lstStyle/>
          <a:p>
            <a:pPr marL="370195" indent="-370195" defTabSz="464458">
              <a:buFontTx/>
              <a:buAutoNum type="arabicPeriod"/>
            </a:pPr>
            <a:endParaRPr lang="en-US" sz="2159" dirty="0"/>
          </a:p>
        </p:txBody>
      </p:sp>
      <p:pic>
        <p:nvPicPr>
          <p:cNvPr id="3" name="Picture 2">
            <a:extLst>
              <a:ext uri="{FF2B5EF4-FFF2-40B4-BE49-F238E27FC236}">
                <a16:creationId xmlns:a16="http://schemas.microsoft.com/office/drawing/2014/main" id="{6BE4FA2F-1321-4492-BB0C-A85339594A3A}"/>
              </a:ext>
            </a:extLst>
          </p:cNvPr>
          <p:cNvPicPr>
            <a:picLocks noChangeAspect="1"/>
          </p:cNvPicPr>
          <p:nvPr/>
        </p:nvPicPr>
        <p:blipFill>
          <a:blip r:embed="rId4"/>
          <a:stretch>
            <a:fillRect/>
          </a:stretch>
        </p:blipFill>
        <p:spPr>
          <a:xfrm>
            <a:off x="5156783" y="3155524"/>
            <a:ext cx="2966492" cy="1798125"/>
          </a:xfrm>
          <a:prstGeom prst="rect">
            <a:avLst/>
          </a:prstGeom>
        </p:spPr>
      </p:pic>
    </p:spTree>
    <p:extLst>
      <p:ext uri="{BB962C8B-B14F-4D97-AF65-F5344CB8AC3E}">
        <p14:creationId xmlns:p14="http://schemas.microsoft.com/office/powerpoint/2010/main" val="2937947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Temporary Labels to Columns</a:t>
            </a:r>
          </a:p>
        </p:txBody>
      </p:sp>
      <p:sp>
        <p:nvSpPr>
          <p:cNvPr id="4" name="TextBox 3"/>
          <p:cNvSpPr txBox="1"/>
          <p:nvPr>
            <p:custDataLst>
              <p:tags r:id="rId1"/>
            </p:custDataLst>
          </p:nvPr>
        </p:nvSpPr>
        <p:spPr>
          <a:xfrm>
            <a:off x="2974960" y="1053507"/>
            <a:ext cx="3194080"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LABEL </a:t>
            </a:r>
            <a:r>
              <a:rPr lang="en-US" sz="2000" i="1" dirty="0">
                <a:latin typeface="Calibri Light" panose="020F0302020204030204" pitchFamily="34" charset="0"/>
              </a:rPr>
              <a:t>col-name</a:t>
            </a:r>
            <a:r>
              <a:rPr lang="en-US" sz="2000" b="1" dirty="0">
                <a:latin typeface="Calibri Light" panose="020F0302020204030204" pitchFamily="34" charset="0"/>
              </a:rPr>
              <a:t>="</a:t>
            </a:r>
            <a:r>
              <a:rPr lang="en-US" sz="2000" i="1" dirty="0">
                <a:latin typeface="Calibri Light" panose="020F0302020204030204" pitchFamily="34" charset="0"/>
              </a:rPr>
              <a:t>label-text</a:t>
            </a:r>
            <a:r>
              <a:rPr lang="en-US" sz="2000" b="1" dirty="0">
                <a:latin typeface="Calibri Light" panose="020F0302020204030204" pitchFamily="34" charset="0"/>
              </a:rPr>
              <a:t>";</a:t>
            </a:r>
          </a:p>
        </p:txBody>
      </p:sp>
      <p:sp>
        <p:nvSpPr>
          <p:cNvPr id="6" name="TextBox 5"/>
          <p:cNvSpPr txBox="1"/>
          <p:nvPr>
            <p:custDataLst>
              <p:tags r:id="rId2"/>
            </p:custDataLst>
          </p:nvPr>
        </p:nvSpPr>
        <p:spPr>
          <a:xfrm>
            <a:off x="904956" y="1778479"/>
            <a:ext cx="7348165" cy="1841530"/>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means data=sashelp.cars;</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where type="Sedan";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var MSRP MPG_Highway;</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label MSRP="Manufacturer Suggested Retail Price"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MPG_Highway="Highway Miles per Gallon";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p>
        </p:txBody>
      </p:sp>
      <p:pic>
        <p:nvPicPr>
          <p:cNvPr id="3" name="Picture 2"/>
          <p:cNvPicPr>
            <a:picLocks noChangeAspect="1"/>
          </p:cNvPicPr>
          <p:nvPr/>
        </p:nvPicPr>
        <p:blipFill>
          <a:blip r:embed="rId6"/>
          <a:stretch>
            <a:fillRect/>
          </a:stretch>
        </p:blipFill>
        <p:spPr>
          <a:xfrm>
            <a:off x="1635853" y="3509937"/>
            <a:ext cx="6881783" cy="839687"/>
          </a:xfrm>
          <a:prstGeom prst="rect">
            <a:avLst/>
          </a:prstGeom>
          <a:ln w="12700">
            <a:solidFill>
              <a:schemeClr val="tx1"/>
            </a:solidFill>
          </a:ln>
        </p:spPr>
      </p:pic>
      <p:sp>
        <p:nvSpPr>
          <p:cNvPr id="9" name="Rectangle 19"/>
          <p:cNvSpPr>
            <a:spLocks noChangeArrowheads="1"/>
          </p:cNvSpPr>
          <p:nvPr/>
        </p:nvSpPr>
        <p:spPr bwMode="auto">
          <a:xfrm>
            <a:off x="1513296" y="2668508"/>
            <a:ext cx="760299" cy="313250"/>
          </a:xfrm>
          <a:prstGeom prst="rect">
            <a:avLst/>
          </a:prstGeom>
          <a:solidFill>
            <a:srgbClr val="37FFD7">
              <a:alpha val="37000"/>
            </a:srgbClr>
          </a:solidFill>
          <a:ln>
            <a:noFill/>
          </a:ln>
        </p:spPr>
        <p:txBody>
          <a:bodyPr lIns="95980" tIns="95980" rIns="95980" bIns="95980"/>
          <a:lstStyle/>
          <a:p>
            <a:pPr marL="370195" indent="-370195" defTabSz="464458">
              <a:buFontTx/>
              <a:buAutoNum type="arabicPeriod"/>
            </a:pPr>
            <a:endParaRPr lang="en-US" sz="2159" dirty="0"/>
          </a:p>
        </p:txBody>
      </p:sp>
      <p:sp>
        <p:nvSpPr>
          <p:cNvPr id="7" name="TextBox 6"/>
          <p:cNvSpPr txBox="1"/>
          <p:nvPr>
            <p:custDataLst>
              <p:tags r:id="rId3"/>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p105d01</a:t>
            </a:r>
          </a:p>
        </p:txBody>
      </p:sp>
    </p:spTree>
    <p:extLst>
      <p:ext uri="{BB962C8B-B14F-4D97-AF65-F5344CB8AC3E}">
        <p14:creationId xmlns:p14="http://schemas.microsoft.com/office/powerpoint/2010/main" val="2360079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Temporary Labels to Columns</a:t>
            </a:r>
          </a:p>
        </p:txBody>
      </p:sp>
      <p:sp>
        <p:nvSpPr>
          <p:cNvPr id="6" name="TextBox 5"/>
          <p:cNvSpPr txBox="1"/>
          <p:nvPr>
            <p:custDataLst>
              <p:tags r:id="rId1"/>
            </p:custDataLst>
          </p:nvPr>
        </p:nvSpPr>
        <p:spPr>
          <a:xfrm>
            <a:off x="899964" y="1049119"/>
            <a:ext cx="7348165" cy="1841530"/>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print data=sashelp.cars label;</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where type="Sedan";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var Make Model MSRP MPG_Highway MPG_City;</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label MSRP="Manufacturer Suggested Retail Price"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MPG_Highway="Highway Miles per Gallon";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p>
        </p:txBody>
      </p:sp>
      <p:sp>
        <p:nvSpPr>
          <p:cNvPr id="9" name="Rectangle 19"/>
          <p:cNvSpPr>
            <a:spLocks noChangeArrowheads="1"/>
          </p:cNvSpPr>
          <p:nvPr/>
        </p:nvSpPr>
        <p:spPr bwMode="auto">
          <a:xfrm>
            <a:off x="1477568" y="1946832"/>
            <a:ext cx="760299" cy="313250"/>
          </a:xfrm>
          <a:prstGeom prst="rect">
            <a:avLst/>
          </a:prstGeom>
          <a:solidFill>
            <a:srgbClr val="37FFD7">
              <a:alpha val="37000"/>
            </a:srgbClr>
          </a:solidFill>
          <a:ln>
            <a:noFill/>
          </a:ln>
        </p:spPr>
        <p:txBody>
          <a:bodyPr lIns="95980" tIns="95980" rIns="95980" bIns="95980"/>
          <a:lstStyle/>
          <a:p>
            <a:pPr marL="370195" indent="-370195" defTabSz="464458">
              <a:buFontTx/>
              <a:buAutoNum type="arabicPeriod"/>
            </a:pPr>
            <a:endParaRPr lang="en-US" sz="2159" dirty="0"/>
          </a:p>
        </p:txBody>
      </p:sp>
      <p:sp>
        <p:nvSpPr>
          <p:cNvPr id="7" name="Rectangle 19"/>
          <p:cNvSpPr>
            <a:spLocks noChangeArrowheads="1"/>
          </p:cNvSpPr>
          <p:nvPr/>
        </p:nvSpPr>
        <p:spPr bwMode="auto">
          <a:xfrm>
            <a:off x="4900293" y="1131603"/>
            <a:ext cx="760299" cy="313250"/>
          </a:xfrm>
          <a:prstGeom prst="rect">
            <a:avLst/>
          </a:prstGeom>
          <a:solidFill>
            <a:srgbClr val="37FFD7">
              <a:alpha val="37000"/>
            </a:srgbClr>
          </a:solidFill>
          <a:ln>
            <a:noFill/>
          </a:ln>
        </p:spPr>
        <p:txBody>
          <a:bodyPr lIns="95980" tIns="95980" rIns="95980" bIns="95980"/>
          <a:lstStyle/>
          <a:p>
            <a:pPr marL="370195" indent="-370195" defTabSz="464458">
              <a:buFontTx/>
              <a:buAutoNum type="arabicPeriod"/>
            </a:pPr>
            <a:endParaRPr lang="en-US" sz="2159" dirty="0"/>
          </a:p>
        </p:txBody>
      </p:sp>
      <p:pic>
        <p:nvPicPr>
          <p:cNvPr id="5" name="Picture 4"/>
          <p:cNvPicPr>
            <a:picLocks noChangeAspect="1"/>
          </p:cNvPicPr>
          <p:nvPr/>
        </p:nvPicPr>
        <p:blipFill>
          <a:blip r:embed="rId4"/>
          <a:stretch>
            <a:fillRect/>
          </a:stretch>
        </p:blipFill>
        <p:spPr>
          <a:xfrm>
            <a:off x="4061931" y="2632903"/>
            <a:ext cx="3838517" cy="2146436"/>
          </a:xfrm>
          <a:prstGeom prst="rect">
            <a:avLst/>
          </a:prstGeom>
          <a:ln>
            <a:solidFill>
              <a:schemeClr val="tx1"/>
            </a:solidFill>
          </a:ln>
        </p:spPr>
      </p:pic>
    </p:spTree>
    <p:extLst>
      <p:ext uri="{BB962C8B-B14F-4D97-AF65-F5344CB8AC3E}">
        <p14:creationId xmlns:p14="http://schemas.microsoft.com/office/powerpoint/2010/main" val="418106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Segmenting Reports</a:t>
            </a:r>
          </a:p>
        </p:txBody>
      </p:sp>
      <p:sp>
        <p:nvSpPr>
          <p:cNvPr id="6" name="TextBox 5"/>
          <p:cNvSpPr txBox="1"/>
          <p:nvPr>
            <p:custDataLst>
              <p:tags r:id="rId1"/>
            </p:custDataLst>
          </p:nvPr>
        </p:nvSpPr>
        <p:spPr>
          <a:xfrm>
            <a:off x="1581841" y="1054142"/>
            <a:ext cx="4171861" cy="2672526"/>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sz="1800" b="1" dirty="0">
                <a:latin typeface="Courier New" panose="02070309020205020404" pitchFamily="49" charset="0"/>
                <a:cs typeface="Courier New" panose="02070309020205020404" pitchFamily="49" charset="0"/>
              </a:rPr>
              <a:t>proc sort data=sashelp.cars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out=cars_sort;</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by Origin;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proc freq data=cars_sort;</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by Origin;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tables Type;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endParaRPr lang="en-US" sz="1800" dirty="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8"/>
          <a:stretch>
            <a:fillRect/>
          </a:stretch>
        </p:blipFill>
        <p:spPr>
          <a:xfrm>
            <a:off x="6286237" y="176916"/>
            <a:ext cx="2057926" cy="4672584"/>
          </a:xfrm>
          <a:prstGeom prst="rect">
            <a:avLst/>
          </a:prstGeom>
          <a:ln w="12700">
            <a:solidFill>
              <a:schemeClr val="tx1"/>
            </a:solidFill>
          </a:ln>
        </p:spPr>
      </p:pic>
      <p:sp>
        <p:nvSpPr>
          <p:cNvPr id="10" name="Rectangle 9"/>
          <p:cNvSpPr/>
          <p:nvPr>
            <p:custDataLst>
              <p:tags r:id="rId2"/>
            </p:custDataLst>
          </p:nvPr>
        </p:nvSpPr>
        <p:spPr>
          <a:xfrm>
            <a:off x="1534216" y="3864341"/>
            <a:ext cx="4295084" cy="780407"/>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The data must be sorted first before you use the BY statement in a reporting procedure.</a:t>
            </a:r>
          </a:p>
        </p:txBody>
      </p:sp>
      <p:sp>
        <p:nvSpPr>
          <p:cNvPr id="3" name="Rectangle 2"/>
          <p:cNvSpPr/>
          <p:nvPr>
            <p:custDataLst>
              <p:tags r:id="rId3"/>
            </p:custDataLst>
          </p:nvPr>
        </p:nvSpPr>
        <p:spPr>
          <a:xfrm>
            <a:off x="2179809" y="1722418"/>
            <a:ext cx="1365314"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 name="Rectangle 3"/>
          <p:cNvSpPr/>
          <p:nvPr>
            <p:custDataLst>
              <p:tags r:id="rId4"/>
            </p:custDataLst>
          </p:nvPr>
        </p:nvSpPr>
        <p:spPr>
          <a:xfrm>
            <a:off x="2179809" y="2788962"/>
            <a:ext cx="1365314"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8" name="TextBox 7"/>
          <p:cNvSpPr txBox="1"/>
          <p:nvPr>
            <p:custDataLst>
              <p:tags r:id="rId5"/>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p105d01</a:t>
            </a:r>
          </a:p>
        </p:txBody>
      </p:sp>
    </p:spTree>
    <p:extLst>
      <p:ext uri="{BB962C8B-B14F-4D97-AF65-F5344CB8AC3E}">
        <p14:creationId xmlns:p14="http://schemas.microsoft.com/office/powerpoint/2010/main" val="292966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Enhancing Reports</a:t>
            </a:r>
          </a:p>
        </p:txBody>
      </p:sp>
      <p:sp>
        <p:nvSpPr>
          <p:cNvPr id="3" name="DemoText"/>
          <p:cNvSpPr>
            <a:spLocks noGrp="1"/>
          </p:cNvSpPr>
          <p:nvPr>
            <p:ph type="body" sz="quarter" idx="10"/>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using titles, footnotes, </a:t>
            </a:r>
            <a:br>
              <a:rPr lang="en-US" dirty="0"/>
            </a:br>
            <a:r>
              <a:rPr lang="en-US" dirty="0"/>
              <a:t>labels, and grouping to enhance a report.</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solidFill>
                  <a:schemeClr val="bg1"/>
                </a:solidFill>
                <a:latin typeface="Calibri Light" panose="020F0302020204030204" pitchFamily="34" charset="0"/>
              </a:rPr>
              <a:t>p105d01</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Applying Permanent Labels to Columns</a:t>
            </a:r>
          </a:p>
        </p:txBody>
      </p:sp>
      <p:sp>
        <p:nvSpPr>
          <p:cNvPr id="3" name="TextBox 2">
            <a:extLst>
              <a:ext uri="{FF2B5EF4-FFF2-40B4-BE49-F238E27FC236}">
                <a16:creationId xmlns:a16="http://schemas.microsoft.com/office/drawing/2014/main" id="{CD5D18AF-ABD9-41AE-9827-0CBBC747B41D}"/>
              </a:ext>
            </a:extLst>
          </p:cNvPr>
          <p:cNvSpPr txBox="1"/>
          <p:nvPr>
            <p:custDataLst>
              <p:tags r:id="rId1"/>
            </p:custDataLst>
          </p:nvPr>
        </p:nvSpPr>
        <p:spPr>
          <a:xfrm>
            <a:off x="934309" y="846746"/>
            <a:ext cx="7348165" cy="2544414"/>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data </a:t>
            </a:r>
            <a:r>
              <a:rPr lang="en-US" b="1" dirty="0" err="1">
                <a:latin typeface="Courier New" panose="02070309020205020404" pitchFamily="49" charset="0"/>
              </a:rPr>
              <a:t>cars_update</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set </a:t>
            </a:r>
            <a:r>
              <a:rPr lang="en-US" b="1" dirty="0" err="1">
                <a:latin typeface="Courier New" panose="02070309020205020404" pitchFamily="49" charset="0"/>
              </a:rPr>
              <a:t>sashelp.cars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keep Make Model Type MSRP </a:t>
            </a:r>
            <a:r>
              <a:rPr lang="en-US" b="1" dirty="0" err="1">
                <a:latin typeface="Courier New" panose="02070309020205020404" pitchFamily="49" charset="0"/>
              </a:rPr>
              <a:t>AvgMPG</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a:t>
            </a:r>
            <a:r>
              <a:rPr lang="en-US" b="1" dirty="0" err="1">
                <a:latin typeface="Courier New" panose="02070309020205020404" pitchFamily="49" charset="0"/>
              </a:rPr>
              <a:t>AvgMPG</a:t>
            </a:r>
            <a:r>
              <a:rPr lang="en-US" b="1" dirty="0">
                <a:latin typeface="Courier New" panose="02070309020205020404" pitchFamily="49" charset="0"/>
              </a:rPr>
              <a:t>=mean(</a:t>
            </a:r>
            <a:r>
              <a:rPr lang="en-US" b="1" dirty="0" err="1">
                <a:latin typeface="Courier New" panose="02070309020205020404" pitchFamily="49" charset="0"/>
              </a:rPr>
              <a:t>MPG_Highway</a:t>
            </a:r>
            <a:r>
              <a:rPr lang="en-US" b="1" dirty="0">
                <a:latin typeface="Courier New" panose="02070309020205020404" pitchFamily="49" charset="0"/>
              </a:rPr>
              <a:t>, </a:t>
            </a:r>
            <a:r>
              <a:rPr lang="en-US" b="1" dirty="0" err="1">
                <a:latin typeface="Courier New" panose="02070309020205020404" pitchFamily="49" charset="0"/>
              </a:rPr>
              <a:t>MPG_City</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label MSRP="Manufacturer Suggested Retail Price"</a:t>
            </a:r>
          </a:p>
          <a:p>
            <a:pPr>
              <a:lnSpc>
                <a:spcPct val="85000"/>
              </a:lnSpc>
            </a:pPr>
            <a:r>
              <a:rPr lang="en-US" b="1" dirty="0">
                <a:latin typeface="Courier New" panose="02070309020205020404" pitchFamily="49" charset="0"/>
              </a:rPr>
              <a:t>          </a:t>
            </a:r>
            <a:r>
              <a:rPr lang="en-US" b="1" dirty="0" err="1">
                <a:latin typeface="Courier New" panose="02070309020205020404" pitchFamily="49" charset="0"/>
              </a:rPr>
              <a:t>AvgMPG</a:t>
            </a:r>
            <a:r>
              <a:rPr lang="en-US" b="1" dirty="0">
                <a:latin typeface="Courier New" panose="02070309020205020404" pitchFamily="49" charset="0"/>
              </a:rPr>
              <a:t>="Average Miles per Gallon";</a:t>
            </a:r>
          </a:p>
          <a:p>
            <a:pPr>
              <a:lnSpc>
                <a:spcPct val="85000"/>
              </a:lnSpc>
            </a:pPr>
            <a:r>
              <a:rPr lang="en-US" b="1" dirty="0">
                <a:latin typeface="Courier New" panose="02070309020205020404" pitchFamily="49" charset="0"/>
              </a:rPr>
              <a:t>run;</a:t>
            </a:r>
          </a:p>
          <a:p>
            <a:pPr>
              <a:lnSpc>
                <a:spcPct val="85000"/>
              </a:lnSpc>
            </a:pP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proc contents data=</a:t>
            </a:r>
            <a:r>
              <a:rPr lang="en-US" b="1" dirty="0" err="1">
                <a:latin typeface="Courier New" panose="02070309020205020404" pitchFamily="49" charset="0"/>
              </a:rPr>
              <a:t>cars_update</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run;</a:t>
            </a:r>
          </a:p>
        </p:txBody>
      </p:sp>
      <p:sp>
        <p:nvSpPr>
          <p:cNvPr id="5" name="Rectangle 4">
            <a:extLst>
              <a:ext uri="{FF2B5EF4-FFF2-40B4-BE49-F238E27FC236}">
                <a16:creationId xmlns:a16="http://schemas.microsoft.com/office/drawing/2014/main" id="{22ADE74B-4CC4-4C1C-86AC-95F5E57A7F5E}"/>
              </a:ext>
            </a:extLst>
          </p:cNvPr>
          <p:cNvSpPr/>
          <p:nvPr>
            <p:custDataLst>
              <p:tags r:id="rId2"/>
            </p:custDataLst>
          </p:nvPr>
        </p:nvSpPr>
        <p:spPr>
          <a:xfrm>
            <a:off x="1569309" y="1868334"/>
            <a:ext cx="65532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6" name="Rectangle 5">
            <a:extLst>
              <a:ext uri="{FF2B5EF4-FFF2-40B4-BE49-F238E27FC236}">
                <a16:creationId xmlns:a16="http://schemas.microsoft.com/office/drawing/2014/main" id="{0E3147F8-40D3-4C6C-B75E-AF5B00334A0B}"/>
              </a:ext>
            </a:extLst>
          </p:cNvPr>
          <p:cNvSpPr/>
          <p:nvPr>
            <p:custDataLst>
              <p:tags r:id="rId3"/>
            </p:custDataLst>
          </p:nvPr>
        </p:nvSpPr>
        <p:spPr>
          <a:xfrm>
            <a:off x="2388459" y="2101506"/>
            <a:ext cx="57341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7" name="Picture 6">
            <a:extLst>
              <a:ext uri="{FF2B5EF4-FFF2-40B4-BE49-F238E27FC236}">
                <a16:creationId xmlns:a16="http://schemas.microsoft.com/office/drawing/2014/main" id="{51EDB71D-5A68-4D46-AD02-F4279A723E97}"/>
              </a:ext>
            </a:extLst>
          </p:cNvPr>
          <p:cNvPicPr>
            <a:picLocks noChangeAspect="1"/>
          </p:cNvPicPr>
          <p:nvPr/>
        </p:nvPicPr>
        <p:blipFill>
          <a:blip r:embed="rId6"/>
          <a:stretch>
            <a:fillRect/>
          </a:stretch>
        </p:blipFill>
        <p:spPr>
          <a:xfrm>
            <a:off x="1846930" y="3183119"/>
            <a:ext cx="3792829" cy="1576887"/>
          </a:xfrm>
          <a:prstGeom prst="rect">
            <a:avLst/>
          </a:prstGeom>
        </p:spPr>
      </p:pic>
      <p:sp>
        <p:nvSpPr>
          <p:cNvPr id="13" name="Callout: Line 12">
            <a:extLst>
              <a:ext uri="{FF2B5EF4-FFF2-40B4-BE49-F238E27FC236}">
                <a16:creationId xmlns:a16="http://schemas.microsoft.com/office/drawing/2014/main" id="{ADFB2C33-5A7E-4B4F-839D-6D79743E0270}"/>
              </a:ext>
            </a:extLst>
          </p:cNvPr>
          <p:cNvSpPr/>
          <p:nvPr/>
        </p:nvSpPr>
        <p:spPr>
          <a:xfrm>
            <a:off x="6116447" y="2925865"/>
            <a:ext cx="2401189" cy="1325633"/>
          </a:xfrm>
          <a:prstGeom prst="borderCallout1">
            <a:avLst>
              <a:gd name="adj1" fmla="val 18750"/>
              <a:gd name="adj2" fmla="val 0"/>
              <a:gd name="adj3" fmla="val 60283"/>
              <a:gd name="adj4" fmla="val -25017"/>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If labels are assigned in the DATA step, they become permanent attributes in the table.</a:t>
            </a:r>
          </a:p>
        </p:txBody>
      </p:sp>
    </p:spTree>
    <p:extLst>
      <p:ext uri="{BB962C8B-B14F-4D97-AF65-F5344CB8AC3E}">
        <p14:creationId xmlns:p14="http://schemas.microsoft.com/office/powerpoint/2010/main" val="365514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a:extLst>
              <a:ext uri="{FF2B5EF4-FFF2-40B4-BE49-F238E27FC236}">
                <a16:creationId xmlns:a16="http://schemas.microsoft.com/office/drawing/2014/main" id="{888C9018-826A-478C-9C12-C4ABCA0A68FC}"/>
              </a:ext>
            </a:extLst>
          </p:cNvPr>
          <p:cNvSpPr>
            <a:spLocks noGrp="1" noChangeArrowheads="1"/>
          </p:cNvSpPr>
          <p:nvPr>
            <p:ph type="title"/>
          </p:nvPr>
        </p:nvSpPr>
        <p:spPr/>
        <p:txBody>
          <a:bodyPr/>
          <a:lstStyle/>
          <a:p>
            <a:pPr eaLnBrk="1" hangingPunct="1">
              <a:lnSpc>
                <a:spcPct val="100000"/>
              </a:lnSpc>
            </a:pPr>
            <a:r>
              <a:rPr lang="en-US" altLang="en-US">
                <a:solidFill>
                  <a:schemeClr val="tx1"/>
                </a:solidFill>
              </a:rPr>
              <a:t>5.03 Activity</a:t>
            </a:r>
            <a:endParaRPr altLang="en-US" dirty="0">
              <a:solidFill>
                <a:schemeClr val="tx1"/>
              </a:solidFill>
            </a:endParaRPr>
          </a:p>
        </p:txBody>
      </p:sp>
      <p:sp>
        <p:nvSpPr>
          <p:cNvPr id="2" name="Content Placeholder 1">
            <a:extLst>
              <a:ext uri="{FF2B5EF4-FFF2-40B4-BE49-F238E27FC236}">
                <a16:creationId xmlns:a16="http://schemas.microsoft.com/office/drawing/2014/main" id="{8859A0A1-C481-4EBF-A589-4EB0B46E4A00}"/>
              </a:ext>
            </a:extLst>
          </p:cNvPr>
          <p:cNvSpPr>
            <a:spLocks noGrp="1"/>
          </p:cNvSpPr>
          <p:nvPr>
            <p:ph idx="1"/>
          </p:nvPr>
        </p:nvSpPr>
        <p:spPr/>
        <p:txBody>
          <a:bodyPr/>
          <a:lstStyle/>
          <a:p>
            <a:pPr>
              <a:buClrTx/>
              <a:buSzPct val="100000"/>
            </a:pPr>
            <a:r>
              <a:rPr lang="en-US" dirty="0"/>
              <a:t>Open </a:t>
            </a:r>
            <a:r>
              <a:rPr lang="en-US" b="1" dirty="0"/>
              <a:t>p105a03.sas </a:t>
            </a:r>
            <a:r>
              <a:rPr lang="en-US" dirty="0"/>
              <a:t>from the </a:t>
            </a:r>
            <a:r>
              <a:rPr lang="en-US" b="1" dirty="0"/>
              <a:t>activities </a:t>
            </a:r>
            <a:r>
              <a:rPr lang="en-US" dirty="0"/>
              <a:t>folder and perform the following tasks: </a:t>
            </a:r>
          </a:p>
          <a:p>
            <a:pPr marL="346075" indent="-346075">
              <a:buClrTx/>
              <a:buSzPct val="100000"/>
              <a:buFont typeface="+mj-lt"/>
              <a:buAutoNum type="arabicPeriod"/>
            </a:pPr>
            <a:r>
              <a:rPr lang="en-US" dirty="0"/>
              <a:t>Modify the LABEL statement in the DATA step to label the </a:t>
            </a:r>
            <a:r>
              <a:rPr lang="en-US" b="1" dirty="0"/>
              <a:t>Invoice</a:t>
            </a:r>
            <a:r>
              <a:rPr lang="en-US" dirty="0"/>
              <a:t> column as </a:t>
            </a:r>
            <a:r>
              <a:rPr lang="en-US" b="1" dirty="0"/>
              <a:t>Invoice Price</a:t>
            </a:r>
            <a:r>
              <a:rPr lang="en-US" dirty="0"/>
              <a:t>.</a:t>
            </a:r>
          </a:p>
          <a:p>
            <a:pPr marL="346075" indent="-346075">
              <a:buClrTx/>
              <a:buSzPct val="100000"/>
              <a:buFont typeface="+mj-lt"/>
              <a:buAutoNum type="arabicPeriod"/>
            </a:pPr>
            <a:r>
              <a:rPr lang="en-US" dirty="0"/>
              <a:t>Run the program. Why do the labels appear in the PROC MEANS report but not in the PROC PRINT report? Fix the program and run it again.</a:t>
            </a:r>
          </a:p>
          <a:p>
            <a:endParaRPr lang="en-US" dirty="0"/>
          </a:p>
        </p:txBody>
      </p:sp>
      <p:sp>
        <p:nvSpPr>
          <p:cNvPr id="7" name="PollQuestion">
            <a:extLst>
              <a:ext uri="{FF2B5EF4-FFF2-40B4-BE49-F238E27FC236}">
                <a16:creationId xmlns:a16="http://schemas.microsoft.com/office/drawing/2014/main" id="{CF889967-3379-419B-B5CE-E98F3DB139D0}"/>
              </a:ext>
            </a:extLst>
          </p:cNvPr>
          <p:cNvSpPr txBox="1">
            <a:spLocks noChangeArrowheads="1"/>
          </p:cNvSpPr>
          <p:nvPr/>
        </p:nvSpPr>
        <p:spPr>
          <a:xfrm>
            <a:off x="626364" y="805297"/>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a:buClrTx/>
              <a:buSzPct val="100000"/>
            </a:pPr>
            <a:endParaRPr lang="en-US" dirty="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a:extLst>
              <a:ext uri="{FF2B5EF4-FFF2-40B4-BE49-F238E27FC236}">
                <a16:creationId xmlns:a16="http://schemas.microsoft.com/office/drawing/2014/main" id="{888C9018-826A-478C-9C12-C4ABCA0A68FC}"/>
              </a:ext>
            </a:extLst>
          </p:cNvPr>
          <p:cNvSpPr>
            <a:spLocks noGrp="1" noChangeArrowheads="1"/>
          </p:cNvSpPr>
          <p:nvPr>
            <p:ph type="title"/>
          </p:nvPr>
        </p:nvSpPr>
        <p:spPr/>
        <p:txBody>
          <a:bodyPr/>
          <a:lstStyle/>
          <a:p>
            <a:r>
              <a:rPr lang="en-US" altLang="en-US"/>
              <a:t>5.03 Activity </a:t>
            </a:r>
            <a:r>
              <a:rPr lang="en-US" altLang="en-US" dirty="0"/>
              <a:t>– Correct Answer</a:t>
            </a:r>
          </a:p>
        </p:txBody>
      </p:sp>
      <p:sp>
        <p:nvSpPr>
          <p:cNvPr id="6" name="Content Placeholder 5">
            <a:extLst>
              <a:ext uri="{FF2B5EF4-FFF2-40B4-BE49-F238E27FC236}">
                <a16:creationId xmlns:a16="http://schemas.microsoft.com/office/drawing/2014/main" id="{28D54ECF-4CE7-4FB0-8ACF-4A0E0D958A8B}"/>
              </a:ext>
            </a:extLst>
          </p:cNvPr>
          <p:cNvSpPr>
            <a:spLocks noGrp="1"/>
          </p:cNvSpPr>
          <p:nvPr>
            <p:ph idx="1"/>
          </p:nvPr>
        </p:nvSpPr>
        <p:spPr/>
        <p:txBody>
          <a:bodyPr/>
          <a:lstStyle/>
          <a:p>
            <a:pPr marL="349250" indent="-349250">
              <a:buClrTx/>
              <a:buSzPct val="100000"/>
              <a:buFont typeface="+mj-lt"/>
              <a:buAutoNum type="arabicPeriod"/>
            </a:pPr>
            <a:r>
              <a:rPr lang="en-US" dirty="0"/>
              <a:t>Modify the LABEL statement in the DATA step to label the </a:t>
            </a:r>
            <a:r>
              <a:rPr lang="en-US" b="1" dirty="0"/>
              <a:t>Invoice</a:t>
            </a:r>
            <a:r>
              <a:rPr lang="en-US" dirty="0"/>
              <a:t> column as </a:t>
            </a:r>
            <a:r>
              <a:rPr lang="en-US" b="1" dirty="0"/>
              <a:t>Invoice Price</a:t>
            </a:r>
            <a:r>
              <a:rPr lang="en-US" dirty="0"/>
              <a:t>.</a:t>
            </a:r>
          </a:p>
          <a:p>
            <a:endParaRPr lang="en-US" dirty="0"/>
          </a:p>
        </p:txBody>
      </p:sp>
      <p:sp>
        <p:nvSpPr>
          <p:cNvPr id="7" name="PollQuestion">
            <a:extLst>
              <a:ext uri="{FF2B5EF4-FFF2-40B4-BE49-F238E27FC236}">
                <a16:creationId xmlns:a16="http://schemas.microsoft.com/office/drawing/2014/main" id="{CF889967-3379-419B-B5CE-E98F3DB139D0}"/>
              </a:ext>
            </a:extLst>
          </p:cNvPr>
          <p:cNvSpPr txBox="1">
            <a:spLocks noChangeArrowheads="1"/>
          </p:cNvSpPr>
          <p:nvPr/>
        </p:nvSpPr>
        <p:spPr>
          <a:xfrm>
            <a:off x="626364" y="805297"/>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346075" indent="-346075">
              <a:buClrTx/>
              <a:buSzPct val="100000"/>
              <a:buFont typeface="+mj-lt"/>
              <a:buAutoNum type="arabicPeriod"/>
            </a:pPr>
            <a:endParaRPr lang="en-US" dirty="0"/>
          </a:p>
        </p:txBody>
      </p:sp>
      <p:sp>
        <p:nvSpPr>
          <p:cNvPr id="5" name="TextBox 4">
            <a:extLst>
              <a:ext uri="{FF2B5EF4-FFF2-40B4-BE49-F238E27FC236}">
                <a16:creationId xmlns:a16="http://schemas.microsoft.com/office/drawing/2014/main" id="{31070CA7-B3F7-4766-9F4B-0CDCD4A19E3A}"/>
              </a:ext>
            </a:extLst>
          </p:cNvPr>
          <p:cNvSpPr txBox="1"/>
          <p:nvPr>
            <p:custDataLst>
              <p:tags r:id="rId2"/>
            </p:custDataLst>
          </p:nvPr>
        </p:nvSpPr>
        <p:spPr>
          <a:xfrm>
            <a:off x="873807" y="1593388"/>
            <a:ext cx="7720062"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data </a:t>
            </a:r>
            <a:r>
              <a:rPr lang="en-US" b="1" dirty="0" err="1">
                <a:latin typeface="Courier New" panose="02070309020205020404" pitchFamily="49" charset="0"/>
              </a:rPr>
              <a:t>cars_update</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set </a:t>
            </a:r>
            <a:r>
              <a:rPr lang="en-US" b="1" dirty="0" err="1">
                <a:latin typeface="Courier New" panose="02070309020205020404" pitchFamily="49" charset="0"/>
              </a:rPr>
              <a:t>sashelp.cars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keep Make Model MSRP Invoice </a:t>
            </a:r>
            <a:r>
              <a:rPr lang="en-US" b="1" dirty="0" err="1">
                <a:latin typeface="Courier New" panose="02070309020205020404" pitchFamily="49" charset="0"/>
              </a:rPr>
              <a:t>AvgMPG</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a:t>
            </a:r>
            <a:r>
              <a:rPr lang="en-US" b="1" dirty="0" err="1">
                <a:latin typeface="Courier New" panose="02070309020205020404" pitchFamily="49" charset="0"/>
              </a:rPr>
              <a:t>AvgMPG</a:t>
            </a:r>
            <a:r>
              <a:rPr lang="en-US" b="1" dirty="0">
                <a:latin typeface="Courier New" panose="02070309020205020404" pitchFamily="49" charset="0"/>
              </a:rPr>
              <a:t>=mean(</a:t>
            </a:r>
            <a:r>
              <a:rPr lang="en-US" b="1" dirty="0" err="1">
                <a:latin typeface="Courier New" panose="02070309020205020404" pitchFamily="49" charset="0"/>
              </a:rPr>
              <a:t>MPG_Highway</a:t>
            </a:r>
            <a:r>
              <a:rPr lang="en-US" b="1" dirty="0">
                <a:latin typeface="Courier New" panose="02070309020205020404" pitchFamily="49" charset="0"/>
              </a:rPr>
              <a:t>, </a:t>
            </a:r>
            <a:r>
              <a:rPr lang="en-US" b="1" dirty="0" err="1">
                <a:latin typeface="Courier New" panose="02070309020205020404" pitchFamily="49" charset="0"/>
              </a:rPr>
              <a:t>MPG_City</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label MSRP="Manufacturer Suggested Retail Price"</a:t>
            </a:r>
          </a:p>
          <a:p>
            <a:pPr>
              <a:lnSpc>
                <a:spcPct val="85000"/>
              </a:lnSpc>
            </a:pPr>
            <a:r>
              <a:rPr lang="en-US" b="1" dirty="0">
                <a:latin typeface="Courier New" panose="02070309020205020404" pitchFamily="49" charset="0"/>
              </a:rPr>
              <a:t>             </a:t>
            </a:r>
            <a:r>
              <a:rPr lang="en-US" b="1" dirty="0" err="1">
                <a:latin typeface="Courier New" panose="02070309020205020404" pitchFamily="49" charset="0"/>
              </a:rPr>
              <a:t>AvgMPG</a:t>
            </a:r>
            <a:r>
              <a:rPr lang="en-US" b="1" dirty="0">
                <a:latin typeface="Courier New" panose="02070309020205020404" pitchFamily="49" charset="0"/>
              </a:rPr>
              <a:t>="Average Miles per Gallon"</a:t>
            </a:r>
          </a:p>
          <a:p>
            <a:pPr>
              <a:lnSpc>
                <a:spcPct val="85000"/>
              </a:lnSpc>
            </a:pPr>
            <a:r>
              <a:rPr lang="en-US" b="1" dirty="0">
                <a:latin typeface="Courier New" panose="02070309020205020404" pitchFamily="49" charset="0"/>
              </a:rPr>
              <a:t>	      Invoice="Invoice Price";</a:t>
            </a:r>
          </a:p>
          <a:p>
            <a:pPr>
              <a:lnSpc>
                <a:spcPct val="85000"/>
              </a:lnSpc>
            </a:pPr>
            <a:r>
              <a:rPr lang="en-US" b="1" dirty="0">
                <a:latin typeface="Courier New" panose="02070309020205020404" pitchFamily="49" charset="0"/>
              </a:rPr>
              <a:t>run;</a:t>
            </a:r>
          </a:p>
        </p:txBody>
      </p:sp>
      <p:sp>
        <p:nvSpPr>
          <p:cNvPr id="3" name="Rectangle 2">
            <a:extLst>
              <a:ext uri="{FF2B5EF4-FFF2-40B4-BE49-F238E27FC236}">
                <a16:creationId xmlns:a16="http://schemas.microsoft.com/office/drawing/2014/main" id="{F4EE7E9A-91BB-47CD-A4DB-989838317A0B}"/>
              </a:ext>
            </a:extLst>
          </p:cNvPr>
          <p:cNvSpPr/>
          <p:nvPr>
            <p:custDataLst>
              <p:tags r:id="rId3"/>
            </p:custDataLst>
          </p:nvPr>
        </p:nvSpPr>
        <p:spPr>
          <a:xfrm>
            <a:off x="2696257" y="3081320"/>
            <a:ext cx="31401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8" name="TextBox 7">
            <a:extLst>
              <a:ext uri="{FF2B5EF4-FFF2-40B4-BE49-F238E27FC236}">
                <a16:creationId xmlns:a16="http://schemas.microsoft.com/office/drawing/2014/main" id="{D465869B-FE5E-463D-9BD2-20EE3AF22F71}"/>
              </a:ext>
            </a:extLst>
          </p:cNvPr>
          <p:cNvSpPr txBox="1"/>
          <p:nvPr>
            <p:custDataLst>
              <p:tags r:id="rId4"/>
            </p:custDataLst>
          </p:nvPr>
        </p:nvSpPr>
        <p:spPr>
          <a:xfrm>
            <a:off x="7882128" y="-45720"/>
            <a:ext cx="1166538" cy="338554"/>
          </a:xfrm>
          <a:prstGeom prst="rect">
            <a:avLst/>
          </a:prstGeom>
          <a:noFill/>
        </p:spPr>
        <p:txBody>
          <a:bodyPr vert="horz" wrap="none" rtlCol="0">
            <a:spAutoFit/>
          </a:bodyPr>
          <a:lstStyle/>
          <a:p>
            <a:r>
              <a:rPr lang="en-US" sz="1600" i="1" dirty="0">
                <a:latin typeface="Calibri Light" panose="020F0302020204030204" pitchFamily="34" charset="0"/>
              </a:rPr>
              <a:t>continued...</a:t>
            </a:r>
          </a:p>
        </p:txBody>
      </p:sp>
    </p:spTree>
    <p:custDataLst>
      <p:tags r:id="rId1"/>
    </p:custDataLst>
    <p:extLst>
      <p:ext uri="{BB962C8B-B14F-4D97-AF65-F5344CB8AC3E}">
        <p14:creationId xmlns:p14="http://schemas.microsoft.com/office/powerpoint/2010/main" val="1677786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a:extLst>
              <a:ext uri="{FF2B5EF4-FFF2-40B4-BE49-F238E27FC236}">
                <a16:creationId xmlns:a16="http://schemas.microsoft.com/office/drawing/2014/main" id="{888C9018-826A-478C-9C12-C4ABCA0A68FC}"/>
              </a:ext>
            </a:extLst>
          </p:cNvPr>
          <p:cNvSpPr>
            <a:spLocks noGrp="1" noChangeArrowheads="1"/>
          </p:cNvSpPr>
          <p:nvPr>
            <p:ph type="title"/>
          </p:nvPr>
        </p:nvSpPr>
        <p:spPr/>
        <p:txBody>
          <a:bodyPr/>
          <a:lstStyle/>
          <a:p>
            <a:r>
              <a:rPr lang="en-US" altLang="en-US"/>
              <a:t>5.03 Activity – Correct Answer</a:t>
            </a:r>
            <a:endParaRPr lang="en-US" altLang="en-US" dirty="0"/>
          </a:p>
        </p:txBody>
      </p:sp>
      <p:sp>
        <p:nvSpPr>
          <p:cNvPr id="2" name="Content Placeholder 1">
            <a:extLst>
              <a:ext uri="{FF2B5EF4-FFF2-40B4-BE49-F238E27FC236}">
                <a16:creationId xmlns:a16="http://schemas.microsoft.com/office/drawing/2014/main" id="{5FF970CD-1656-4327-B81C-B44E8F9CF9B5}"/>
              </a:ext>
            </a:extLst>
          </p:cNvPr>
          <p:cNvSpPr>
            <a:spLocks noGrp="1"/>
          </p:cNvSpPr>
          <p:nvPr>
            <p:ph idx="1"/>
          </p:nvPr>
        </p:nvSpPr>
        <p:spPr/>
        <p:txBody>
          <a:bodyPr/>
          <a:lstStyle/>
          <a:p>
            <a:pPr marL="349250" indent="-349250">
              <a:buClrTx/>
              <a:buSzPct val="100000"/>
              <a:buFont typeface="+mj-lt"/>
              <a:buAutoNum type="arabicPeriod" startAt="2"/>
            </a:pPr>
            <a:r>
              <a:rPr lang="en-US" dirty="0"/>
              <a:t>Why do the labels appear in the PROC MEANS report but not in the PROC PRINT report? Fix the program and run it again.</a:t>
            </a:r>
          </a:p>
          <a:p>
            <a:endParaRPr lang="en-US" dirty="0"/>
          </a:p>
        </p:txBody>
      </p:sp>
      <p:sp>
        <p:nvSpPr>
          <p:cNvPr id="7" name="PollQuestion">
            <a:extLst>
              <a:ext uri="{FF2B5EF4-FFF2-40B4-BE49-F238E27FC236}">
                <a16:creationId xmlns:a16="http://schemas.microsoft.com/office/drawing/2014/main" id="{CF889967-3379-419B-B5CE-E98F3DB139D0}"/>
              </a:ext>
            </a:extLst>
          </p:cNvPr>
          <p:cNvSpPr txBox="1">
            <a:spLocks noChangeArrowheads="1"/>
          </p:cNvSpPr>
          <p:nvPr/>
        </p:nvSpPr>
        <p:spPr>
          <a:xfrm>
            <a:off x="626364" y="805297"/>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457200" indent="-457200">
              <a:buClrTx/>
              <a:buSzPct val="100000"/>
              <a:buFont typeface="+mj-lt"/>
              <a:buAutoNum type="arabicPeriod" startAt="2"/>
            </a:pPr>
            <a:endParaRPr lang="en-US" dirty="0"/>
          </a:p>
        </p:txBody>
      </p:sp>
      <p:sp>
        <p:nvSpPr>
          <p:cNvPr id="5" name="TextBox 4">
            <a:extLst>
              <a:ext uri="{FF2B5EF4-FFF2-40B4-BE49-F238E27FC236}">
                <a16:creationId xmlns:a16="http://schemas.microsoft.com/office/drawing/2014/main" id="{C1EC355F-F948-4C56-8092-4AECD19C2861}"/>
              </a:ext>
            </a:extLst>
          </p:cNvPr>
          <p:cNvSpPr txBox="1"/>
          <p:nvPr>
            <p:custDataLst>
              <p:tags r:id="rId2"/>
            </p:custDataLst>
          </p:nvPr>
        </p:nvSpPr>
        <p:spPr>
          <a:xfrm>
            <a:off x="540906" y="1587796"/>
            <a:ext cx="5831725" cy="182768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proc means data=</a:t>
            </a:r>
            <a:r>
              <a:rPr lang="en-US" b="1" dirty="0" err="1">
                <a:latin typeface="Courier New" panose="02070309020205020404" pitchFamily="49" charset="0"/>
              </a:rPr>
              <a:t>cars_update</a:t>
            </a:r>
            <a:r>
              <a:rPr lang="en-US" b="1" dirty="0">
                <a:latin typeface="Courier New" panose="02070309020205020404" pitchFamily="49" charset="0"/>
              </a:rPr>
              <a:t> min mean max;</a:t>
            </a:r>
          </a:p>
          <a:p>
            <a:pPr>
              <a:lnSpc>
                <a:spcPct val="85000"/>
              </a:lnSpc>
            </a:pPr>
            <a:r>
              <a:rPr lang="en-US" b="1" dirty="0">
                <a:latin typeface="Courier New" panose="02070309020205020404" pitchFamily="49" charset="0"/>
              </a:rPr>
              <a:t>    </a:t>
            </a:r>
            <a:r>
              <a:rPr lang="en-US" b="1" dirty="0" err="1">
                <a:latin typeface="Courier New" panose="02070309020205020404" pitchFamily="49" charset="0"/>
              </a:rPr>
              <a:t>var</a:t>
            </a:r>
            <a:r>
              <a:rPr lang="en-US" b="1" dirty="0">
                <a:latin typeface="Courier New" panose="02070309020205020404" pitchFamily="49" charset="0"/>
              </a:rPr>
              <a:t> MSRP Invoice;</a:t>
            </a:r>
          </a:p>
          <a:p>
            <a:pPr>
              <a:lnSpc>
                <a:spcPct val="85000"/>
              </a:lnSpc>
            </a:pPr>
            <a:r>
              <a:rPr lang="en-US" b="1" dirty="0">
                <a:latin typeface="Courier New" panose="02070309020205020404" pitchFamily="49" charset="0"/>
              </a:rPr>
              <a:t>run;</a:t>
            </a:r>
          </a:p>
          <a:p>
            <a:pPr>
              <a:lnSpc>
                <a:spcPct val="85000"/>
              </a:lnSpc>
            </a:pP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proc print data=</a:t>
            </a:r>
            <a:r>
              <a:rPr lang="en-US" b="1" dirty="0" err="1">
                <a:latin typeface="Courier New" panose="02070309020205020404" pitchFamily="49" charset="0"/>
              </a:rPr>
              <a:t>cars_update</a:t>
            </a:r>
            <a:r>
              <a:rPr lang="en-US" b="1" dirty="0">
                <a:latin typeface="Courier New" panose="02070309020205020404" pitchFamily="49" charset="0"/>
              </a:rPr>
              <a:t> label;</a:t>
            </a:r>
          </a:p>
          <a:p>
            <a:pPr>
              <a:lnSpc>
                <a:spcPct val="85000"/>
              </a:lnSpc>
            </a:pPr>
            <a:r>
              <a:rPr lang="en-US" b="1" dirty="0">
                <a:latin typeface="Courier New" panose="02070309020205020404" pitchFamily="49" charset="0"/>
              </a:rPr>
              <a:t>    </a:t>
            </a:r>
            <a:r>
              <a:rPr lang="en-US" b="1" dirty="0" err="1">
                <a:latin typeface="Courier New" panose="02070309020205020404" pitchFamily="49" charset="0"/>
              </a:rPr>
              <a:t>var</a:t>
            </a:r>
            <a:r>
              <a:rPr lang="en-US" b="1" dirty="0">
                <a:latin typeface="Courier New" panose="02070309020205020404" pitchFamily="49" charset="0"/>
              </a:rPr>
              <a:t> Make Model MSRP Invoice </a:t>
            </a:r>
            <a:r>
              <a:rPr lang="en-US" b="1" dirty="0" err="1">
                <a:latin typeface="Courier New" panose="02070309020205020404" pitchFamily="49" charset="0"/>
              </a:rPr>
              <a:t>AvgMPG</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run;</a:t>
            </a:r>
          </a:p>
        </p:txBody>
      </p:sp>
      <p:sp>
        <p:nvSpPr>
          <p:cNvPr id="8" name="Oval Callout 5">
            <a:extLst>
              <a:ext uri="{FF2B5EF4-FFF2-40B4-BE49-F238E27FC236}">
                <a16:creationId xmlns:a16="http://schemas.microsoft.com/office/drawing/2014/main" id="{AE1B50E0-AFC8-468B-9011-E9A3FEC7547A}"/>
              </a:ext>
            </a:extLst>
          </p:cNvPr>
          <p:cNvSpPr/>
          <p:nvPr/>
        </p:nvSpPr>
        <p:spPr>
          <a:xfrm>
            <a:off x="6221339" y="2005422"/>
            <a:ext cx="2720463" cy="2044167"/>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Most procedures  automatically display permanent labels, but PROC PRINT still needs the LABEL option.</a:t>
            </a:r>
          </a:p>
        </p:txBody>
      </p:sp>
      <p:sp>
        <p:nvSpPr>
          <p:cNvPr id="9" name="Freeform 11">
            <a:extLst>
              <a:ext uri="{FF2B5EF4-FFF2-40B4-BE49-F238E27FC236}">
                <a16:creationId xmlns:a16="http://schemas.microsoft.com/office/drawing/2014/main" id="{1FAA27AF-8C84-4F59-9FFB-416FDEF24EAB}"/>
              </a:ext>
            </a:extLst>
          </p:cNvPr>
          <p:cNvSpPr>
            <a:spLocks noChangeAspect="1" noEditPoints="1"/>
          </p:cNvSpPr>
          <p:nvPr/>
        </p:nvSpPr>
        <p:spPr bwMode="auto">
          <a:xfrm>
            <a:off x="6102313" y="4084093"/>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Rectangle 5">
            <a:extLst>
              <a:ext uri="{FF2B5EF4-FFF2-40B4-BE49-F238E27FC236}">
                <a16:creationId xmlns:a16="http://schemas.microsoft.com/office/drawing/2014/main" id="{CA468BDD-B72B-49CE-B6E4-1425FB3177B4}"/>
              </a:ext>
            </a:extLst>
          </p:cNvPr>
          <p:cNvSpPr/>
          <p:nvPr>
            <p:custDataLst>
              <p:tags r:id="rId3"/>
            </p:custDataLst>
          </p:nvPr>
        </p:nvSpPr>
        <p:spPr>
          <a:xfrm>
            <a:off x="4452506" y="2609384"/>
            <a:ext cx="68268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1551025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93370"/>
            <a:ext cx="9144000" cy="492443"/>
          </a:xfrm>
        </p:spPr>
        <p:txBody>
          <a:bodyPr/>
          <a:lstStyle/>
          <a:p>
            <a:r>
              <a:rPr lang="en-US"/>
              <a:t>Lesson </a:t>
            </a:r>
            <a:r>
              <a:rPr lang="en-US" dirty="0"/>
              <a:t>5: Analyzing and Reporting on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1875225584"/>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5.1 Enhancing Reports with Titles, Footnotes, and Labels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5.2 Creating Frequency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5.3 Creating Summary Statistics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2493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93370"/>
            <a:ext cx="9144000" cy="492443"/>
          </a:xfrm>
        </p:spPr>
        <p:txBody>
          <a:bodyPr/>
          <a:lstStyle/>
          <a:p>
            <a:r>
              <a:rPr lang="en-US"/>
              <a:t>Lesson </a:t>
            </a:r>
            <a:r>
              <a:rPr lang="en-US" dirty="0"/>
              <a:t>5: Analyzing and Reporting on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684412120"/>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sz="2000" b="1" dirty="0">
                          <a:solidFill>
                            <a:srgbClr val="FFFFFF"/>
                          </a:solidFill>
                        </a:rPr>
                        <a:t>5.1 Enhancing Reports with Titles, Footnotes, and Labels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5.2 Creating Frequency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5.3 Creating Summary Statistics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953606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One-Way Frequency Reports and Graphs</a:t>
            </a:r>
          </a:p>
        </p:txBody>
      </p:sp>
      <p:pic>
        <p:nvPicPr>
          <p:cNvPr id="3" name="Picture 2"/>
          <p:cNvPicPr>
            <a:picLocks noChangeAspect="1"/>
          </p:cNvPicPr>
          <p:nvPr/>
        </p:nvPicPr>
        <p:blipFill>
          <a:blip r:embed="rId4"/>
          <a:stretch>
            <a:fillRect/>
          </a:stretch>
        </p:blipFill>
        <p:spPr>
          <a:xfrm>
            <a:off x="2663036" y="911115"/>
            <a:ext cx="3639584" cy="1965960"/>
          </a:xfrm>
          <a:prstGeom prst="rect">
            <a:avLst/>
          </a:prstGeom>
          <a:ln w="12700">
            <a:solidFill>
              <a:schemeClr val="tx1"/>
            </a:solidFill>
          </a:ln>
        </p:spPr>
      </p:pic>
      <p:pic>
        <p:nvPicPr>
          <p:cNvPr id="5" name="Picture 4"/>
          <p:cNvPicPr>
            <a:picLocks noChangeAspect="1"/>
          </p:cNvPicPr>
          <p:nvPr/>
        </p:nvPicPr>
        <p:blipFill>
          <a:blip r:embed="rId5"/>
          <a:stretch>
            <a:fillRect/>
          </a:stretch>
        </p:blipFill>
        <p:spPr>
          <a:xfrm>
            <a:off x="639772" y="2354438"/>
            <a:ext cx="2597336" cy="1941934"/>
          </a:xfrm>
          <a:prstGeom prst="rect">
            <a:avLst/>
          </a:prstGeom>
          <a:ln w="12700">
            <a:solidFill>
              <a:schemeClr val="tx1"/>
            </a:solidFill>
          </a:ln>
        </p:spPr>
      </p:pic>
      <p:sp>
        <p:nvSpPr>
          <p:cNvPr id="7" name="Oval Callout 6"/>
          <p:cNvSpPr/>
          <p:nvPr/>
        </p:nvSpPr>
        <p:spPr>
          <a:xfrm>
            <a:off x="5975349" y="2672175"/>
            <a:ext cx="2560320" cy="1482132"/>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182880" rIns="0" bIns="88900" numCol="1" spcCol="0" rtlCol="0" fromWordArt="0" anchor="ctr" anchorCtr="0" forceAA="0" compatLnSpc="1">
            <a:prstTxWarp prst="textNoShape">
              <a:avLst/>
            </a:prstTxWarp>
            <a:noAutofit/>
          </a:bodyPr>
          <a:lstStyle/>
          <a:p>
            <a:pPr algn="ctr"/>
            <a:r>
              <a:rPr lang="en-US" sz="1800" dirty="0"/>
              <a:t>PROC FREQ can do much more than simple frequency counts!</a:t>
            </a:r>
          </a:p>
        </p:txBody>
      </p:sp>
      <p:sp>
        <p:nvSpPr>
          <p:cNvPr id="8" name="Freeform 11"/>
          <p:cNvSpPr>
            <a:spLocks noChangeAspect="1" noEditPoints="1"/>
          </p:cNvSpPr>
          <p:nvPr/>
        </p:nvSpPr>
        <p:spPr bwMode="auto">
          <a:xfrm>
            <a:off x="5815948" y="4040758"/>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Line Callout 1 8"/>
          <p:cNvSpPr/>
          <p:nvPr/>
        </p:nvSpPr>
        <p:spPr>
          <a:xfrm>
            <a:off x="1221912" y="4291107"/>
            <a:ext cx="1592894" cy="685169"/>
          </a:xfrm>
          <a:prstGeom prst="borderCallout1">
            <a:avLst>
              <a:gd name="adj1" fmla="val 32131"/>
              <a:gd name="adj2" fmla="val 0"/>
              <a:gd name="adj3" fmla="val -52194"/>
              <a:gd name="adj4" fmla="val -18672"/>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graphs to view distribution</a:t>
            </a:r>
          </a:p>
        </p:txBody>
      </p:sp>
      <p:sp>
        <p:nvSpPr>
          <p:cNvPr id="10" name="Line Callout 1 9"/>
          <p:cNvSpPr/>
          <p:nvPr/>
        </p:nvSpPr>
        <p:spPr>
          <a:xfrm>
            <a:off x="5887948" y="1842677"/>
            <a:ext cx="1175232" cy="597377"/>
          </a:xfrm>
          <a:prstGeom prst="borderCallout1">
            <a:avLst>
              <a:gd name="adj1" fmla="val 44863"/>
              <a:gd name="adj2" fmla="val -689"/>
              <a:gd name="adj3" fmla="val 26345"/>
              <a:gd name="adj4" fmla="val -44030"/>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change statistics</a:t>
            </a:r>
          </a:p>
        </p:txBody>
      </p:sp>
      <p:sp>
        <p:nvSpPr>
          <p:cNvPr id="11" name="Line Callout 1 10"/>
          <p:cNvSpPr/>
          <p:nvPr/>
        </p:nvSpPr>
        <p:spPr>
          <a:xfrm>
            <a:off x="767321" y="1303432"/>
            <a:ext cx="1458030" cy="658690"/>
          </a:xfrm>
          <a:prstGeom prst="borderCallout1">
            <a:avLst>
              <a:gd name="adj1" fmla="val 52932"/>
              <a:gd name="adj2" fmla="val 99900"/>
              <a:gd name="adj3" fmla="val 24950"/>
              <a:gd name="adj4" fmla="val 133276"/>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number of unique values</a:t>
            </a:r>
          </a:p>
        </p:txBody>
      </p:sp>
      <p:sp>
        <p:nvSpPr>
          <p:cNvPr id="12" name="Line Callout 1 11"/>
          <p:cNvSpPr/>
          <p:nvPr/>
        </p:nvSpPr>
        <p:spPr>
          <a:xfrm>
            <a:off x="3652835" y="3089725"/>
            <a:ext cx="999555" cy="551512"/>
          </a:xfrm>
          <a:prstGeom prst="borderCallout1">
            <a:avLst>
              <a:gd name="adj1" fmla="val -1170"/>
              <a:gd name="adj2" fmla="val 11334"/>
              <a:gd name="adj3" fmla="val -78495"/>
              <a:gd name="adj4" fmla="val 10319"/>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order of rows</a:t>
            </a:r>
          </a:p>
        </p:txBody>
      </p:sp>
      <p:sp>
        <p:nvSpPr>
          <p:cNvPr id="4" name="TextBox 3"/>
          <p:cNvSpPr txBox="1"/>
          <p:nvPr>
            <p:custDataLst>
              <p:tags r:id="rId1"/>
            </p:custDataLst>
          </p:nvPr>
        </p:nvSpPr>
        <p:spPr>
          <a:xfrm>
            <a:off x="7315200" y="4787900"/>
            <a:ext cx="920445" cy="338554"/>
          </a:xfrm>
          <a:prstGeom prst="rect">
            <a:avLst/>
          </a:prstGeom>
          <a:noFill/>
        </p:spPr>
        <p:txBody>
          <a:bodyPr vert="horz" wrap="none" rtlCol="0">
            <a:spAutoFit/>
          </a:bodyPr>
          <a:lstStyle/>
          <a:p>
            <a:r>
              <a:rPr lang="en-US" sz="1600">
                <a:latin typeface="Calibri Light" panose="020F0302020204030204" pitchFamily="34" charset="0"/>
              </a:rPr>
              <a:t>p105d02</a:t>
            </a:r>
            <a:endParaRPr lang="en-US" sz="1600" dirty="0">
              <a:latin typeface="Calibri Light" panose="020F0302020204030204" pitchFamily="34" charset="0"/>
            </a:endParaRPr>
          </a:p>
        </p:txBody>
      </p:sp>
    </p:spTree>
    <p:extLst>
      <p:ext uri="{BB962C8B-B14F-4D97-AF65-F5344CB8AC3E}">
        <p14:creationId xmlns:p14="http://schemas.microsoft.com/office/powerpoint/2010/main" val="3829191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Creating One-Way Frequency Reports and Graphs</a:t>
            </a:r>
          </a:p>
        </p:txBody>
      </p:sp>
      <p:sp>
        <p:nvSpPr>
          <p:cNvPr id="8" name="Rectangle 7"/>
          <p:cNvSpPr/>
          <p:nvPr>
            <p:custDataLst>
              <p:tags r:id="rId1"/>
            </p:custDataLst>
          </p:nvPr>
        </p:nvSpPr>
        <p:spPr>
          <a:xfrm>
            <a:off x="1807441" y="1059462"/>
            <a:ext cx="4572000" cy="1102866"/>
          </a:xfrm>
          <a:prstGeom prst="rect">
            <a:avLst/>
          </a:prstGeom>
          <a:solidFill>
            <a:srgbClr val="D6EEFD"/>
          </a:solidFill>
          <a:ln w="12700" cmpd="sng">
            <a:solidFill>
              <a:schemeClr val="tx1"/>
            </a:solidFill>
          </a:ln>
        </p:spPr>
        <p:txBody>
          <a:bodyPr lIns="88900" tIns="88900" rIns="88900" bIns="88900">
            <a:spAutoFit/>
          </a:bodyPr>
          <a:lstStyle/>
          <a:p>
            <a:r>
              <a:rPr lang="en-US" sz="2000" b="1" dirty="0">
                <a:latin typeface="Calibri Light" panose="020F0302020204030204" pitchFamily="34" charset="0"/>
              </a:rPr>
              <a:t>PROC FREQ DATA=</a:t>
            </a:r>
            <a:r>
              <a:rPr lang="en-US" sz="2000" i="1" dirty="0">
                <a:latin typeface="Calibri Light" panose="020F0302020204030204" pitchFamily="34" charset="0"/>
              </a:rPr>
              <a:t>input-table</a:t>
            </a:r>
            <a:r>
              <a:rPr lang="en-US" sz="2000" dirty="0">
                <a:latin typeface="Calibri Light" panose="020F0302020204030204" pitchFamily="34" charset="0"/>
              </a:rPr>
              <a:t> &lt; </a:t>
            </a:r>
            <a:r>
              <a:rPr lang="en-US" sz="2000" i="1" dirty="0">
                <a:latin typeface="Calibri Light" panose="020F0302020204030204" pitchFamily="34" charset="0"/>
              </a:rPr>
              <a:t>options</a:t>
            </a:r>
            <a:r>
              <a:rPr lang="en-US" sz="2000" dirty="0">
                <a:latin typeface="Calibri Light" panose="020F0302020204030204" pitchFamily="34" charset="0"/>
              </a:rPr>
              <a:t> &gt;</a:t>
            </a:r>
            <a:r>
              <a:rPr lang="en-US" sz="2000" b="1" dirty="0">
                <a:latin typeface="Calibri Light" panose="020F0302020204030204" pitchFamily="34" charset="0"/>
              </a:rPr>
              <a:t>;</a:t>
            </a:r>
            <a:r>
              <a:rPr lang="en-US" sz="2000" dirty="0">
                <a:latin typeface="Calibri Light" panose="020F0302020204030204" pitchFamily="34" charset="0"/>
              </a:rPr>
              <a:t> </a:t>
            </a:r>
          </a:p>
          <a:p>
            <a:r>
              <a:rPr lang="en-US" sz="2000" b="1" dirty="0">
                <a:latin typeface="Calibri Light" panose="020F0302020204030204" pitchFamily="34" charset="0"/>
              </a:rPr>
              <a:t>         TABLES</a:t>
            </a:r>
            <a:r>
              <a:rPr lang="en-US" sz="2000" dirty="0">
                <a:latin typeface="Calibri Light" panose="020F0302020204030204" pitchFamily="34" charset="0"/>
              </a:rPr>
              <a:t>  </a:t>
            </a:r>
            <a:r>
              <a:rPr lang="en-US" sz="2000" i="1" dirty="0">
                <a:latin typeface="Calibri Light" panose="020F0302020204030204" pitchFamily="34" charset="0"/>
              </a:rPr>
              <a:t>col-name(s)</a:t>
            </a:r>
            <a:r>
              <a:rPr lang="en-US" sz="2000" dirty="0">
                <a:latin typeface="Calibri Light" panose="020F0302020204030204" pitchFamily="34" charset="0"/>
              </a:rPr>
              <a:t> &lt; </a:t>
            </a:r>
            <a:r>
              <a:rPr lang="en-US" sz="2000" i="1" dirty="0">
                <a:latin typeface="Calibri Light" panose="020F0302020204030204" pitchFamily="34" charset="0"/>
              </a:rPr>
              <a:t>/ options </a:t>
            </a:r>
            <a:r>
              <a:rPr lang="en-US" sz="2000" dirty="0">
                <a:latin typeface="Calibri Light" panose="020F0302020204030204" pitchFamily="34" charset="0"/>
              </a:rPr>
              <a:t>&gt;</a:t>
            </a:r>
            <a:r>
              <a:rPr lang="en-US" sz="2000" b="1" dirty="0">
                <a:latin typeface="Calibri Light" panose="020F0302020204030204" pitchFamily="34" charset="0"/>
              </a:rPr>
              <a:t>;</a:t>
            </a:r>
          </a:p>
          <a:p>
            <a:r>
              <a:rPr lang="en-US" sz="2000" b="1" dirty="0">
                <a:latin typeface="Calibri Light" panose="020F0302020204030204" pitchFamily="34" charset="0"/>
              </a:rPr>
              <a:t>RUN;</a:t>
            </a:r>
          </a:p>
        </p:txBody>
      </p:sp>
      <p:sp>
        <p:nvSpPr>
          <p:cNvPr id="11" name="Oval Callout 10"/>
          <p:cNvSpPr/>
          <p:nvPr/>
        </p:nvSpPr>
        <p:spPr>
          <a:xfrm>
            <a:off x="5729682" y="2273417"/>
            <a:ext cx="2743200" cy="1880890"/>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Don’t</a:t>
            </a:r>
            <a:r>
              <a:rPr lang="en-US" sz="1800" dirty="0"/>
              <a:t> forget that you can still use WHERE, FORMAT, LABEL, and BY statements!</a:t>
            </a:r>
          </a:p>
        </p:txBody>
      </p:sp>
      <p:sp>
        <p:nvSpPr>
          <p:cNvPr id="12" name="Freeform 11"/>
          <p:cNvSpPr>
            <a:spLocks noChangeAspect="1" noEditPoints="1"/>
          </p:cNvSpPr>
          <p:nvPr/>
        </p:nvSpPr>
        <p:spPr bwMode="auto">
          <a:xfrm>
            <a:off x="5660577" y="4069333"/>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Line Callout 1 12"/>
          <p:cNvSpPr/>
          <p:nvPr/>
        </p:nvSpPr>
        <p:spPr>
          <a:xfrm>
            <a:off x="2559062" y="2410225"/>
            <a:ext cx="2567763" cy="1045593"/>
          </a:xfrm>
          <a:prstGeom prst="borderCallout1">
            <a:avLst>
              <a:gd name="adj1" fmla="val 297"/>
              <a:gd name="adj2" fmla="val 78469"/>
              <a:gd name="adj3" fmla="val -59413"/>
              <a:gd name="adj4" fmla="val 9017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Options can be used to request various statistics, reports, and graphs.</a:t>
            </a:r>
          </a:p>
        </p:txBody>
      </p:sp>
    </p:spTree>
    <p:extLst>
      <p:ext uri="{BB962C8B-B14F-4D97-AF65-F5344CB8AC3E}">
        <p14:creationId xmlns:p14="http://schemas.microsoft.com/office/powerpoint/2010/main" val="707389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Creating Frequency Reports </a:t>
            </a:r>
            <a:br>
              <a:rPr lang="en-US" dirty="0"/>
            </a:br>
            <a:r>
              <a:rPr lang="en-US" dirty="0"/>
              <a:t>and Graphs</a:t>
            </a:r>
          </a:p>
        </p:txBody>
      </p:sp>
      <p:sp>
        <p:nvSpPr>
          <p:cNvPr id="3" name="DemoText"/>
          <p:cNvSpPr>
            <a:spLocks noGrp="1"/>
          </p:cNvSpPr>
          <p:nvPr>
            <p:ph type="body" sz="quarter" idx="10"/>
          </p:nvPr>
        </p:nvSpPr>
        <p:spPr>
          <a:xfrm>
            <a:off x="2827019" y="2689488"/>
            <a:ext cx="5131647" cy="445594"/>
          </a:xfrm>
        </p:spPr>
        <p:txBody>
          <a:bodyPr lIns="0" tIns="0" rIns="0" bIns="0">
            <a:noAutofit/>
          </a:bodyPr>
          <a:lstStyle/>
          <a:p>
            <a:pPr indent="0" algn="l">
              <a:lnSpc>
                <a:spcPct val="100000"/>
              </a:lnSpc>
              <a:spcAft>
                <a:spcPts val="400"/>
              </a:spcAft>
            </a:pPr>
            <a:r>
              <a:rPr lang="en-US" dirty="0"/>
              <a:t>This demonstration illustrates using statements and options that are available in PROC FREQ to customize frequency reports and graphs.</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solidFill>
                  <a:schemeClr val="bg1"/>
                </a:solidFill>
                <a:latin typeface="Calibri Light" panose="020F0302020204030204" pitchFamily="34" charset="0"/>
              </a:rPr>
              <a:t>p105d02</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5.04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pPr lvl="0">
              <a:buClrTx/>
              <a:buSzPct val="100000"/>
            </a:pPr>
            <a:r>
              <a:rPr lang="en-US" dirty="0"/>
              <a:t>Open </a:t>
            </a:r>
            <a:r>
              <a:rPr lang="en-US" b="1" dirty="0"/>
              <a:t>p105a04.sas </a:t>
            </a:r>
            <a:r>
              <a:rPr lang="en-US" dirty="0"/>
              <a:t>from the </a:t>
            </a:r>
            <a:r>
              <a:rPr lang="en-US" b="1" dirty="0"/>
              <a:t>activities </a:t>
            </a:r>
            <a:r>
              <a:rPr lang="en-US" dirty="0"/>
              <a:t>folder and perform the following tasks: </a:t>
            </a:r>
          </a:p>
          <a:p>
            <a:pPr marL="346075" lvl="0" indent="-346075">
              <a:buClrTx/>
              <a:buSzPct val="100000"/>
              <a:buFont typeface="+mj-lt"/>
              <a:buAutoNum type="arabicPeriod"/>
            </a:pPr>
            <a:r>
              <a:rPr lang="en-US" dirty="0"/>
              <a:t>Create a temporary output table named </a:t>
            </a:r>
            <a:r>
              <a:rPr lang="en-US" b="1" dirty="0"/>
              <a:t>storm_count</a:t>
            </a:r>
            <a:r>
              <a:rPr lang="en-US" dirty="0"/>
              <a:t> by completing the OUT= option in the TABLES statement. </a:t>
            </a:r>
          </a:p>
          <a:p>
            <a:pPr marL="346075" lvl="0" indent="-346075">
              <a:buClrTx/>
              <a:buSzPct val="100000"/>
              <a:buFont typeface="+mj-lt"/>
              <a:buAutoNum type="arabicPeriod"/>
            </a:pPr>
            <a:r>
              <a:rPr lang="en-US" dirty="0"/>
              <a:t>Add the NOPRINT option in the PROC FREQ statement to suppress the printed report.</a:t>
            </a:r>
          </a:p>
          <a:p>
            <a:pPr marL="346075" lvl="0" indent="-346075">
              <a:buClrTx/>
              <a:buSzPct val="100000"/>
              <a:buFont typeface="+mj-lt"/>
              <a:buAutoNum type="arabicPeriod"/>
            </a:pPr>
            <a:r>
              <a:rPr lang="en-US" dirty="0"/>
              <a:t>Run the program. Which statistics are included in the output table? </a:t>
            </a:r>
            <a:br>
              <a:rPr lang="en-US" dirty="0"/>
            </a:br>
            <a:r>
              <a:rPr lang="en-US" dirty="0"/>
              <a:t>Which month has the highest number of storms?</a:t>
            </a:r>
          </a:p>
        </p:txBody>
      </p:sp>
    </p:spTree>
    <p:custDataLst>
      <p:tags r:id="rId1"/>
    </p:custDataLst>
    <p:extLst>
      <p:ext uri="{BB962C8B-B14F-4D97-AF65-F5344CB8AC3E}">
        <p14:creationId xmlns:p14="http://schemas.microsoft.com/office/powerpoint/2010/main" val="3738543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latin typeface="Calibri" panose="020F0502020204030204" pitchFamily="34" charset="0"/>
              </a:rPr>
              <a:t>5.04 </a:t>
            </a:r>
            <a:r>
              <a:rPr altLang="en-US">
                <a:latin typeface="Calibri" panose="020F0502020204030204" pitchFamily="34" charset="0"/>
              </a:rPr>
              <a:t>Activity </a:t>
            </a:r>
            <a:r>
              <a:rPr lang="en-US" altLang="en-US" dirty="0">
                <a:latin typeface="Calibri" panose="020F0502020204030204" pitchFamily="34" charset="0"/>
              </a:rPr>
              <a:t>–</a:t>
            </a:r>
            <a:r>
              <a:rPr altLang="en-US" dirty="0">
                <a:latin typeface="Calibri" panose="020F0502020204030204" pitchFamily="34" charset="0"/>
              </a:rPr>
              <a:t> Correct Answer</a:t>
            </a:r>
          </a:p>
        </p:txBody>
      </p:sp>
      <p:sp>
        <p:nvSpPr>
          <p:cNvPr id="3" name="Content Placeholder 2"/>
          <p:cNvSpPr>
            <a:spLocks noGrp="1"/>
          </p:cNvSpPr>
          <p:nvPr>
            <p:ph idx="1"/>
          </p:nvPr>
        </p:nvSpPr>
        <p:spPr/>
        <p:txBody>
          <a:bodyPr/>
          <a:lstStyle/>
          <a:p>
            <a:r>
              <a:rPr lang="en-US" dirty="0"/>
              <a:t>Which statistics are included? </a:t>
            </a:r>
            <a:r>
              <a:rPr lang="en-US" b="1" dirty="0"/>
              <a:t>Count and Percent</a:t>
            </a:r>
          </a:p>
          <a:p>
            <a:r>
              <a:rPr lang="en-US" dirty="0"/>
              <a:t>Which month has the highest number of storms? </a:t>
            </a:r>
            <a:br>
              <a:rPr lang="en-US" dirty="0"/>
            </a:br>
            <a:r>
              <a:rPr lang="en-US" b="1" dirty="0"/>
              <a:t>September (With ORDER=FREQ, the highest count is listed first.)</a:t>
            </a:r>
          </a:p>
          <a:p>
            <a:endParaRPr lang="en-US" b="1" dirty="0"/>
          </a:p>
        </p:txBody>
      </p:sp>
      <p:sp>
        <p:nvSpPr>
          <p:cNvPr id="4" name="TextBox 3"/>
          <p:cNvSpPr txBox="1"/>
          <p:nvPr>
            <p:custDataLst>
              <p:tags r:id="rId2"/>
            </p:custDataLst>
          </p:nvPr>
        </p:nvSpPr>
        <p:spPr>
          <a:xfrm>
            <a:off x="626364" y="2087570"/>
            <a:ext cx="7072449" cy="1564531"/>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title "Frequency Report for Storm Month";</a:t>
            </a:r>
          </a:p>
          <a:p>
            <a:r>
              <a:rPr lang="en-US" sz="1800" b="1" dirty="0">
                <a:latin typeface="Courier New" panose="02070309020205020404" pitchFamily="49" charset="0"/>
                <a:cs typeface="Courier New" panose="02070309020205020404" pitchFamily="49" charset="0"/>
              </a:rPr>
              <a:t>proc freq data=pg1.storm_final order=freq noprint;</a:t>
            </a:r>
          </a:p>
          <a:p>
            <a:r>
              <a:rPr lang="en-US" sz="1800" b="1" dirty="0">
                <a:latin typeface="Courier New" panose="02070309020205020404" pitchFamily="49" charset="0"/>
                <a:cs typeface="Courier New" panose="02070309020205020404" pitchFamily="49" charset="0"/>
              </a:rPr>
              <a:t>    tables StartDate / out=storm_count;</a:t>
            </a:r>
          </a:p>
          <a:p>
            <a:r>
              <a:rPr lang="en-US" sz="1800" b="1" dirty="0">
                <a:latin typeface="Courier New" panose="02070309020205020404" pitchFamily="49" charset="0"/>
                <a:cs typeface="Courier New" panose="02070309020205020404" pitchFamily="49" charset="0"/>
              </a:rPr>
              <a:t>    format StartDate monname.;</a:t>
            </a:r>
          </a:p>
          <a:p>
            <a:r>
              <a:rPr lang="en-US" sz="1800" b="1" dirty="0">
                <a:latin typeface="Courier New" panose="02070309020205020404" pitchFamily="49" charset="0"/>
                <a:cs typeface="Courier New" panose="02070309020205020404" pitchFamily="49" charset="0"/>
              </a:rPr>
              <a:t>run;</a:t>
            </a:r>
          </a:p>
        </p:txBody>
      </p:sp>
      <p:pic>
        <p:nvPicPr>
          <p:cNvPr id="7" name="Picture 6">
            <a:extLst>
              <a:ext uri="{FF2B5EF4-FFF2-40B4-BE49-F238E27FC236}">
                <a16:creationId xmlns:a16="http://schemas.microsoft.com/office/drawing/2014/main" id="{5BDD028B-5F12-4808-953B-2108BBFE38BF}"/>
              </a:ext>
            </a:extLst>
          </p:cNvPr>
          <p:cNvPicPr>
            <a:picLocks noChangeAspect="1"/>
          </p:cNvPicPr>
          <p:nvPr/>
        </p:nvPicPr>
        <p:blipFill>
          <a:blip r:embed="rId7"/>
          <a:stretch>
            <a:fillRect/>
          </a:stretch>
        </p:blipFill>
        <p:spPr>
          <a:xfrm>
            <a:off x="5218519" y="3155578"/>
            <a:ext cx="3299117" cy="1564530"/>
          </a:xfrm>
          <a:prstGeom prst="rect">
            <a:avLst/>
          </a:prstGeom>
        </p:spPr>
      </p:pic>
      <p:sp>
        <p:nvSpPr>
          <p:cNvPr id="8" name="Rectangle 7">
            <a:extLst>
              <a:ext uri="{FF2B5EF4-FFF2-40B4-BE49-F238E27FC236}">
                <a16:creationId xmlns:a16="http://schemas.microsoft.com/office/drawing/2014/main" id="{9A1C8F2C-0A68-47F6-B31F-C0532EA720D3}"/>
              </a:ext>
            </a:extLst>
          </p:cNvPr>
          <p:cNvSpPr/>
          <p:nvPr>
            <p:custDataLst>
              <p:tags r:id="rId3"/>
            </p:custDataLst>
          </p:nvPr>
        </p:nvSpPr>
        <p:spPr>
          <a:xfrm>
            <a:off x="4401439" y="2725110"/>
            <a:ext cx="1501839"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CF608DFF-D059-4135-96CB-9787FB942986}"/>
              </a:ext>
            </a:extLst>
          </p:cNvPr>
          <p:cNvSpPr/>
          <p:nvPr>
            <p:custDataLst>
              <p:tags r:id="rId4"/>
            </p:custDataLst>
          </p:nvPr>
        </p:nvSpPr>
        <p:spPr>
          <a:xfrm>
            <a:off x="6449314" y="2450790"/>
            <a:ext cx="955739"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91161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6"/>
          <a:stretch>
            <a:fillRect/>
          </a:stretch>
        </p:blipFill>
        <p:spPr>
          <a:xfrm>
            <a:off x="5597099" y="1056741"/>
            <a:ext cx="3278459" cy="3227686"/>
          </a:xfrm>
          <a:prstGeom prst="rect">
            <a:avLst/>
          </a:prstGeom>
          <a:ln w="12700">
            <a:solidFill>
              <a:schemeClr val="tx1"/>
            </a:solidFill>
          </a:ln>
        </p:spPr>
      </p:pic>
      <p:sp>
        <p:nvSpPr>
          <p:cNvPr id="2" name="Title 1"/>
          <p:cNvSpPr>
            <a:spLocks noGrp="1"/>
          </p:cNvSpPr>
          <p:nvPr>
            <p:ph type="title"/>
          </p:nvPr>
        </p:nvSpPr>
        <p:spPr/>
        <p:txBody>
          <a:bodyPr/>
          <a:lstStyle/>
          <a:p>
            <a:r>
              <a:rPr lang="en-US" dirty="0"/>
              <a:t>Creating Two-Way Frequency Reports</a:t>
            </a:r>
          </a:p>
        </p:txBody>
      </p:sp>
      <p:sp>
        <p:nvSpPr>
          <p:cNvPr id="6" name="TextBox 5"/>
          <p:cNvSpPr txBox="1"/>
          <p:nvPr>
            <p:custDataLst>
              <p:tags r:id="rId1"/>
            </p:custDataLst>
          </p:nvPr>
        </p:nvSpPr>
        <p:spPr>
          <a:xfrm>
            <a:off x="625191" y="2886898"/>
            <a:ext cx="4728859" cy="1010533"/>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freq data=sashelp.heart;</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tables BP_Status*Chol_Status;</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endParaRPr lang="en-US" sz="1800" dirty="0">
              <a:latin typeface="Courier New" panose="02070309020205020404" pitchFamily="49" charset="0"/>
              <a:cs typeface="Courier New" panose="02070309020205020404" pitchFamily="49" charset="0"/>
            </a:endParaRPr>
          </a:p>
        </p:txBody>
      </p:sp>
      <p:sp>
        <p:nvSpPr>
          <p:cNvPr id="5" name="Rectangle 4"/>
          <p:cNvSpPr/>
          <p:nvPr>
            <p:custDataLst>
              <p:tags r:id="rId2"/>
            </p:custDataLst>
          </p:nvPr>
        </p:nvSpPr>
        <p:spPr>
          <a:xfrm>
            <a:off x="528761" y="1061023"/>
            <a:ext cx="4940648" cy="1102866"/>
          </a:xfrm>
          <a:prstGeom prst="rect">
            <a:avLst/>
          </a:prstGeom>
          <a:solidFill>
            <a:srgbClr val="D6EEFD"/>
          </a:solidFill>
          <a:ln w="12700" cmpd="sng">
            <a:solidFill>
              <a:schemeClr val="tx1"/>
            </a:solidFill>
          </a:ln>
        </p:spPr>
        <p:txBody>
          <a:bodyPr wrap="none" lIns="88900" tIns="88900" rIns="54864" bIns="88900">
            <a:spAutoFit/>
          </a:bodyPr>
          <a:lstStyle/>
          <a:p>
            <a:r>
              <a:rPr lang="en-US" sz="2000" b="1" dirty="0">
                <a:latin typeface="Calibri Light" panose="020F0302020204030204" pitchFamily="34" charset="0"/>
              </a:rPr>
              <a:t>PROC FREQ DATA=</a:t>
            </a:r>
            <a:r>
              <a:rPr lang="en-US" sz="2000" i="1" dirty="0">
                <a:latin typeface="Calibri Light" panose="020F0302020204030204" pitchFamily="34" charset="0"/>
              </a:rPr>
              <a:t>input-table</a:t>
            </a:r>
            <a:r>
              <a:rPr lang="en-US" sz="2000" dirty="0">
                <a:latin typeface="Calibri Light" panose="020F0302020204030204" pitchFamily="34" charset="0"/>
              </a:rPr>
              <a:t> &lt; </a:t>
            </a:r>
            <a:r>
              <a:rPr lang="en-US" sz="2000" i="1" dirty="0">
                <a:latin typeface="Calibri Light" panose="020F0302020204030204" pitchFamily="34" charset="0"/>
              </a:rPr>
              <a:t>options</a:t>
            </a:r>
            <a:r>
              <a:rPr lang="en-US" sz="2000" dirty="0">
                <a:latin typeface="Calibri Light" panose="020F0302020204030204" pitchFamily="34" charset="0"/>
              </a:rPr>
              <a:t> &gt;</a:t>
            </a:r>
            <a:r>
              <a:rPr lang="en-US" sz="2000" b="1" dirty="0">
                <a:latin typeface="Calibri Light" panose="020F0302020204030204" pitchFamily="34" charset="0"/>
              </a:rPr>
              <a:t>; </a:t>
            </a:r>
          </a:p>
          <a:p>
            <a:r>
              <a:rPr lang="en-US" sz="2000" dirty="0">
                <a:latin typeface="Calibri Light" panose="020F0302020204030204" pitchFamily="34" charset="0"/>
              </a:rPr>
              <a:t>         </a:t>
            </a:r>
            <a:r>
              <a:rPr lang="en-US" sz="2000" b="1" dirty="0">
                <a:latin typeface="Calibri Light" panose="020F0302020204030204" pitchFamily="34" charset="0"/>
              </a:rPr>
              <a:t>TABLES</a:t>
            </a:r>
            <a:r>
              <a:rPr lang="en-US" sz="2000" dirty="0">
                <a:latin typeface="Calibri Light" panose="020F0302020204030204" pitchFamily="34" charset="0"/>
              </a:rPr>
              <a:t>  </a:t>
            </a:r>
            <a:r>
              <a:rPr lang="en-US" sz="2000" i="1" dirty="0">
                <a:solidFill>
                  <a:srgbClr val="000000"/>
                </a:solidFill>
                <a:latin typeface="Calibri Light" panose="020F0302020204030204" pitchFamily="34" charset="0"/>
              </a:rPr>
              <a:t>col-name</a:t>
            </a:r>
            <a:r>
              <a:rPr lang="en-US" sz="2000" dirty="0">
                <a:latin typeface="Calibri Light" panose="020F0302020204030204" pitchFamily="34" charset="0"/>
              </a:rPr>
              <a:t>*</a:t>
            </a:r>
            <a:r>
              <a:rPr lang="en-US" sz="2000" i="1" dirty="0">
                <a:latin typeface="Calibri Light" panose="020F0302020204030204" pitchFamily="34" charset="0"/>
              </a:rPr>
              <a:t>col-name</a:t>
            </a:r>
            <a:r>
              <a:rPr lang="en-US" sz="2000" dirty="0">
                <a:latin typeface="Calibri Light" panose="020F0302020204030204" pitchFamily="34" charset="0"/>
              </a:rPr>
              <a:t> &lt; </a:t>
            </a:r>
            <a:r>
              <a:rPr lang="en-US" sz="2000" i="1" dirty="0">
                <a:latin typeface="Calibri Light" panose="020F0302020204030204" pitchFamily="34" charset="0"/>
              </a:rPr>
              <a:t>/ options </a:t>
            </a:r>
            <a:r>
              <a:rPr lang="en-US" sz="2000" dirty="0">
                <a:latin typeface="Calibri Light" panose="020F0302020204030204" pitchFamily="34" charset="0"/>
              </a:rPr>
              <a:t>&gt;</a:t>
            </a:r>
            <a:r>
              <a:rPr lang="en-US" sz="2000" b="1" dirty="0">
                <a:latin typeface="Calibri Light" panose="020F0302020204030204" pitchFamily="34" charset="0"/>
              </a:rPr>
              <a:t>;</a:t>
            </a:r>
          </a:p>
          <a:p>
            <a:r>
              <a:rPr lang="en-US" sz="2000" b="1" dirty="0">
                <a:latin typeface="Calibri Light" panose="020F0302020204030204" pitchFamily="34" charset="0"/>
              </a:rPr>
              <a:t>RUN;</a:t>
            </a:r>
          </a:p>
        </p:txBody>
      </p:sp>
      <p:sp>
        <p:nvSpPr>
          <p:cNvPr id="7" name="Line Callout 1 6"/>
          <p:cNvSpPr/>
          <p:nvPr/>
        </p:nvSpPr>
        <p:spPr>
          <a:xfrm>
            <a:off x="1658314" y="2263265"/>
            <a:ext cx="753812" cy="338328"/>
          </a:xfrm>
          <a:prstGeom prst="borderCallout1">
            <a:avLst>
              <a:gd name="adj1" fmla="val -2095"/>
              <a:gd name="adj2" fmla="val 48307"/>
              <a:gd name="adj3" fmla="val -154501"/>
              <a:gd name="adj4" fmla="val 7903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rows</a:t>
            </a:r>
          </a:p>
        </p:txBody>
      </p:sp>
      <p:sp>
        <p:nvSpPr>
          <p:cNvPr id="8" name="Line Callout 1 7"/>
          <p:cNvSpPr/>
          <p:nvPr/>
        </p:nvSpPr>
        <p:spPr>
          <a:xfrm>
            <a:off x="3126632" y="2263265"/>
            <a:ext cx="1038626" cy="338328"/>
          </a:xfrm>
          <a:prstGeom prst="borderCallout1">
            <a:avLst>
              <a:gd name="adj1" fmla="val -2095"/>
              <a:gd name="adj2" fmla="val 27269"/>
              <a:gd name="adj3" fmla="val -156410"/>
              <a:gd name="adj4" fmla="val 45896"/>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columns</a:t>
            </a:r>
          </a:p>
        </p:txBody>
      </p:sp>
      <p:sp>
        <p:nvSpPr>
          <p:cNvPr id="4" name="TextBox 3"/>
          <p:cNvSpPr txBox="1"/>
          <p:nvPr>
            <p:custDataLst>
              <p:tags r:id="rId3"/>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p105d03</a:t>
            </a:r>
          </a:p>
        </p:txBody>
      </p:sp>
    </p:spTree>
    <p:extLst>
      <p:ext uri="{BB962C8B-B14F-4D97-AF65-F5344CB8AC3E}">
        <p14:creationId xmlns:p14="http://schemas.microsoft.com/office/powerpoint/2010/main" val="2721658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Creating Two-Way Frequency Reports</a:t>
            </a:r>
          </a:p>
        </p:txBody>
      </p:sp>
      <p:sp>
        <p:nvSpPr>
          <p:cNvPr id="3" name="DemoText"/>
          <p:cNvSpPr>
            <a:spLocks noGrp="1"/>
          </p:cNvSpPr>
          <p:nvPr>
            <p:ph type="body" sz="quarter" idx="10"/>
          </p:nvPr>
        </p:nvSpPr>
        <p:spPr>
          <a:xfrm>
            <a:off x="2827019" y="2689488"/>
            <a:ext cx="5307753" cy="445594"/>
          </a:xfrm>
        </p:spPr>
        <p:txBody>
          <a:bodyPr lIns="0" tIns="0" rIns="0" bIns="0">
            <a:noAutofit/>
          </a:bodyPr>
          <a:lstStyle/>
          <a:p>
            <a:pPr indent="0" algn="l">
              <a:lnSpc>
                <a:spcPct val="100000"/>
              </a:lnSpc>
              <a:spcAft>
                <a:spcPts val="400"/>
              </a:spcAft>
            </a:pPr>
            <a:r>
              <a:rPr lang="en-US" dirty="0"/>
              <a:t>This demonstration illustrates creating a two-way frequency report using PROC FREQ to customize the results with options.</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solidFill>
                  <a:schemeClr val="bg1"/>
                </a:solidFill>
                <a:latin typeface="Calibri Light" panose="020F0302020204030204" pitchFamily="34" charset="0"/>
              </a:rPr>
              <a:t>p105d03</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nvPr>
        </p:nvSpPr>
        <p:spPr>
          <a:xfrm>
            <a:off x="2804160" y="2570169"/>
            <a:ext cx="4302240" cy="615553"/>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412280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93370"/>
            <a:ext cx="9144000" cy="492443"/>
          </a:xfrm>
        </p:spPr>
        <p:txBody>
          <a:bodyPr/>
          <a:lstStyle/>
          <a:p>
            <a:r>
              <a:rPr lang="en-US"/>
              <a:t>Lesson </a:t>
            </a:r>
            <a:r>
              <a:rPr lang="en-US" dirty="0"/>
              <a:t>5: Analyzing and Reporting on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4204174280"/>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dirty="0">
                          <a:solidFill>
                            <a:schemeClr val="bg1"/>
                          </a:solidFill>
                        </a:rPr>
                        <a:t>5.1 Enhancing Reports with Titles, Footnotes, and Labels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5.2 Creating Frequency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5.3 Creating Summary Statistics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859728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Summary Statistics Report</a:t>
            </a:r>
          </a:p>
        </p:txBody>
      </p:sp>
      <p:pic>
        <p:nvPicPr>
          <p:cNvPr id="5" name="Picture 4"/>
          <p:cNvPicPr>
            <a:picLocks noChangeAspect="1"/>
          </p:cNvPicPr>
          <p:nvPr/>
        </p:nvPicPr>
        <p:blipFill>
          <a:blip r:embed="rId4"/>
          <a:stretch>
            <a:fillRect/>
          </a:stretch>
        </p:blipFill>
        <p:spPr>
          <a:xfrm>
            <a:off x="1370479" y="866896"/>
            <a:ext cx="3144161" cy="2941697"/>
          </a:xfrm>
          <a:prstGeom prst="rect">
            <a:avLst/>
          </a:prstGeom>
          <a:ln w="12700">
            <a:solidFill>
              <a:schemeClr val="tx1"/>
            </a:solidFill>
          </a:ln>
        </p:spPr>
      </p:pic>
      <p:sp>
        <p:nvSpPr>
          <p:cNvPr id="7" name="Oval Callout 6"/>
          <p:cNvSpPr/>
          <p:nvPr/>
        </p:nvSpPr>
        <p:spPr>
          <a:xfrm>
            <a:off x="6233020" y="2370883"/>
            <a:ext cx="2377440" cy="1651076"/>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PROC MEANS makes it easy to summarize your data in reports</a:t>
            </a:r>
            <a:br>
              <a:rPr lang="en-US" sz="1800" dirty="0"/>
            </a:br>
            <a:r>
              <a:rPr lang="en-US" sz="1800" dirty="0"/>
              <a:t>or tables!</a:t>
            </a:r>
          </a:p>
        </p:txBody>
      </p:sp>
      <p:sp>
        <p:nvSpPr>
          <p:cNvPr id="8" name="Freeform 7"/>
          <p:cNvSpPr>
            <a:spLocks noChangeAspect="1" noEditPoints="1"/>
          </p:cNvSpPr>
          <p:nvPr/>
        </p:nvSpPr>
        <p:spPr bwMode="auto">
          <a:xfrm>
            <a:off x="6108220" y="4021959"/>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1" name="Picture 10"/>
          <p:cNvPicPr>
            <a:picLocks noChangeAspect="1"/>
          </p:cNvPicPr>
          <p:nvPr/>
        </p:nvPicPr>
        <p:blipFill>
          <a:blip r:embed="rId5"/>
          <a:stretch>
            <a:fillRect/>
          </a:stretch>
        </p:blipFill>
        <p:spPr>
          <a:xfrm>
            <a:off x="4730819" y="868087"/>
            <a:ext cx="2317338" cy="1045730"/>
          </a:xfrm>
          <a:prstGeom prst="rect">
            <a:avLst/>
          </a:prstGeom>
          <a:ln w="12700">
            <a:solidFill>
              <a:schemeClr val="tx1"/>
            </a:solidFill>
          </a:ln>
        </p:spPr>
      </p:pic>
      <p:pic>
        <p:nvPicPr>
          <p:cNvPr id="12" name="Picture 11"/>
          <p:cNvPicPr>
            <a:picLocks noChangeAspect="1"/>
          </p:cNvPicPr>
          <p:nvPr/>
        </p:nvPicPr>
        <p:blipFill>
          <a:blip r:embed="rId6"/>
          <a:stretch>
            <a:fillRect/>
          </a:stretch>
        </p:blipFill>
        <p:spPr>
          <a:xfrm>
            <a:off x="645213" y="3613476"/>
            <a:ext cx="4591234" cy="1041227"/>
          </a:xfrm>
          <a:prstGeom prst="rect">
            <a:avLst/>
          </a:prstGeom>
          <a:ln w="12700">
            <a:solidFill>
              <a:schemeClr val="tx1"/>
            </a:solidFill>
          </a:ln>
        </p:spPr>
      </p:pic>
      <p:sp>
        <p:nvSpPr>
          <p:cNvPr id="9" name="Line Callout 1 8"/>
          <p:cNvSpPr/>
          <p:nvPr/>
        </p:nvSpPr>
        <p:spPr>
          <a:xfrm>
            <a:off x="7439460" y="876476"/>
            <a:ext cx="1089736" cy="663857"/>
          </a:xfrm>
          <a:prstGeom prst="borderCallout1">
            <a:avLst>
              <a:gd name="adj1" fmla="val 20175"/>
              <a:gd name="adj2" fmla="val 0"/>
              <a:gd name="adj3" fmla="val 54453"/>
              <a:gd name="adj4" fmla="val -3548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specify statistics</a:t>
            </a:r>
          </a:p>
        </p:txBody>
      </p:sp>
      <p:sp>
        <p:nvSpPr>
          <p:cNvPr id="10" name="Line Callout 1 9"/>
          <p:cNvSpPr/>
          <p:nvPr/>
        </p:nvSpPr>
        <p:spPr>
          <a:xfrm>
            <a:off x="458069" y="1884577"/>
            <a:ext cx="822960" cy="659106"/>
          </a:xfrm>
          <a:prstGeom prst="borderCallout1">
            <a:avLst>
              <a:gd name="adj1" fmla="val -189"/>
              <a:gd name="adj2" fmla="val 50446"/>
              <a:gd name="adj3" fmla="val -57669"/>
              <a:gd name="adj4" fmla="val 10947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group data</a:t>
            </a:r>
          </a:p>
        </p:txBody>
      </p:sp>
      <p:sp>
        <p:nvSpPr>
          <p:cNvPr id="14" name="Rectangle 13"/>
          <p:cNvSpPr/>
          <p:nvPr>
            <p:custDataLst>
              <p:tags r:id="rId1"/>
            </p:custDataLst>
          </p:nvPr>
        </p:nvSpPr>
        <p:spPr>
          <a:xfrm>
            <a:off x="1789352" y="4533611"/>
            <a:ext cx="2049181" cy="344775"/>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create output table</a:t>
            </a:r>
          </a:p>
        </p:txBody>
      </p:sp>
    </p:spTree>
    <p:extLst>
      <p:ext uri="{BB962C8B-B14F-4D97-AF65-F5344CB8AC3E}">
        <p14:creationId xmlns:p14="http://schemas.microsoft.com/office/powerpoint/2010/main" val="3925845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633803714"/>
              </p:ext>
            </p:extLst>
          </p:nvPr>
        </p:nvGraphicFramePr>
        <p:xfrm>
          <a:off x="808909" y="192024"/>
          <a:ext cx="7526182" cy="297150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itle 1"/>
          <p:cNvSpPr>
            <a:spLocks noGrp="1"/>
          </p:cNvSpPr>
          <p:nvPr>
            <p:ph type="title"/>
          </p:nvPr>
        </p:nvSpPr>
        <p:spPr/>
        <p:txBody>
          <a:bodyPr/>
          <a:lstStyle/>
          <a:p>
            <a:r>
              <a:rPr lang="en-US" dirty="0"/>
              <a:t>SAS Programming Process</a:t>
            </a:r>
          </a:p>
        </p:txBody>
      </p:sp>
      <p:sp>
        <p:nvSpPr>
          <p:cNvPr id="4" name="Freeform 5"/>
          <p:cNvSpPr>
            <a:spLocks noChangeAspect="1" noEditPoints="1"/>
          </p:cNvSpPr>
          <p:nvPr/>
        </p:nvSpPr>
        <p:spPr bwMode="auto">
          <a:xfrm>
            <a:off x="894275" y="3208457"/>
            <a:ext cx="1279439" cy="991681"/>
          </a:xfrm>
          <a:custGeom>
            <a:avLst/>
            <a:gdLst>
              <a:gd name="T0" fmla="*/ 129 w 4799"/>
              <a:gd name="T1" fmla="*/ 3398 h 3708"/>
              <a:gd name="T2" fmla="*/ 4670 w 4799"/>
              <a:gd name="T3" fmla="*/ 3398 h 3708"/>
              <a:gd name="T4" fmla="*/ 0 w 4799"/>
              <a:gd name="T5" fmla="*/ 309 h 3708"/>
              <a:gd name="T6" fmla="*/ 4799 w 4799"/>
              <a:gd name="T7" fmla="*/ 309 h 3708"/>
              <a:gd name="T8" fmla="*/ 4170 w 4799"/>
              <a:gd name="T9" fmla="*/ 1649 h 3708"/>
              <a:gd name="T10" fmla="*/ 3879 w 4799"/>
              <a:gd name="T11" fmla="*/ 1801 h 3708"/>
              <a:gd name="T12" fmla="*/ 3780 w 4799"/>
              <a:gd name="T13" fmla="*/ 1991 h 3708"/>
              <a:gd name="T14" fmla="*/ 3427 w 4799"/>
              <a:gd name="T15" fmla="*/ 2014 h 3708"/>
              <a:gd name="T16" fmla="*/ 3281 w 4799"/>
              <a:gd name="T17" fmla="*/ 1800 h 3708"/>
              <a:gd name="T18" fmla="*/ 3005 w 4799"/>
              <a:gd name="T19" fmla="*/ 1727 h 3708"/>
              <a:gd name="T20" fmla="*/ 3057 w 4799"/>
              <a:gd name="T21" fmla="*/ 1476 h 3708"/>
              <a:gd name="T22" fmla="*/ 2905 w 4799"/>
              <a:gd name="T23" fmla="*/ 1218 h 3708"/>
              <a:gd name="T24" fmla="*/ 3142 w 4799"/>
              <a:gd name="T25" fmla="*/ 1065 h 3708"/>
              <a:gd name="T26" fmla="*/ 3199 w 4799"/>
              <a:gd name="T27" fmla="*/ 795 h 3708"/>
              <a:gd name="T28" fmla="*/ 3455 w 4799"/>
              <a:gd name="T29" fmla="*/ 860 h 3708"/>
              <a:gd name="T30" fmla="*/ 3850 w 4799"/>
              <a:gd name="T31" fmla="*/ 753 h 3708"/>
              <a:gd name="T32" fmla="*/ 4014 w 4799"/>
              <a:gd name="T33" fmla="*/ 1045 h 3708"/>
              <a:gd name="T34" fmla="*/ 4192 w 4799"/>
              <a:gd name="T35" fmla="*/ 1143 h 3708"/>
              <a:gd name="T36" fmla="*/ 4215 w 4799"/>
              <a:gd name="T37" fmla="*/ 1496 h 3708"/>
              <a:gd name="T38" fmla="*/ 4251 w 4799"/>
              <a:gd name="T39" fmla="*/ 1389 h 3708"/>
              <a:gd name="T40" fmla="*/ 4228 w 4799"/>
              <a:gd name="T41" fmla="*/ 948 h 3708"/>
              <a:gd name="T42" fmla="*/ 3954 w 4799"/>
              <a:gd name="T43" fmla="*/ 707 h 3708"/>
              <a:gd name="T44" fmla="*/ 3475 w 4799"/>
              <a:gd name="T45" fmla="*/ 742 h 3708"/>
              <a:gd name="T46" fmla="*/ 3089 w 4799"/>
              <a:gd name="T47" fmla="*/ 763 h 3708"/>
              <a:gd name="T48" fmla="*/ 2849 w 4799"/>
              <a:gd name="T49" fmla="*/ 1037 h 3708"/>
              <a:gd name="T50" fmla="*/ 2882 w 4799"/>
              <a:gd name="T51" fmla="*/ 1478 h 3708"/>
              <a:gd name="T52" fmla="*/ 3108 w 4799"/>
              <a:gd name="T53" fmla="*/ 1801 h 3708"/>
              <a:gd name="T54" fmla="*/ 3383 w 4799"/>
              <a:gd name="T55" fmla="*/ 2124 h 3708"/>
              <a:gd name="T56" fmla="*/ 3654 w 4799"/>
              <a:gd name="T57" fmla="*/ 1989 h 3708"/>
              <a:gd name="T58" fmla="*/ 4004 w 4799"/>
              <a:gd name="T59" fmla="*/ 1817 h 3708"/>
              <a:gd name="T60" fmla="*/ 4325 w 4799"/>
              <a:gd name="T61" fmla="*/ 1540 h 3708"/>
              <a:gd name="T62" fmla="*/ 3695 w 4799"/>
              <a:gd name="T63" fmla="*/ 1630 h 3708"/>
              <a:gd name="T64" fmla="*/ 3695 w 4799"/>
              <a:gd name="T65" fmla="*/ 1630 h 3708"/>
              <a:gd name="T66" fmla="*/ 3204 w 4799"/>
              <a:gd name="T67" fmla="*/ 1547 h 3708"/>
              <a:gd name="T68" fmla="*/ 3928 w 4799"/>
              <a:gd name="T69" fmla="*/ 1190 h 3708"/>
              <a:gd name="T70" fmla="*/ 2796 w 4799"/>
              <a:gd name="T71" fmla="*/ 2301 h 3708"/>
              <a:gd name="T72" fmla="*/ 2599 w 4799"/>
              <a:gd name="T73" fmla="*/ 2778 h 3708"/>
              <a:gd name="T74" fmla="*/ 2167 w 4799"/>
              <a:gd name="T75" fmla="*/ 2897 h 3708"/>
              <a:gd name="T76" fmla="*/ 1576 w 4799"/>
              <a:gd name="T77" fmla="*/ 3268 h 3708"/>
              <a:gd name="T78" fmla="*/ 1208 w 4799"/>
              <a:gd name="T79" fmla="*/ 2890 h 3708"/>
              <a:gd name="T80" fmla="*/ 792 w 4799"/>
              <a:gd name="T81" fmla="*/ 2811 h 3708"/>
              <a:gd name="T82" fmla="*/ 828 w 4799"/>
              <a:gd name="T83" fmla="*/ 2332 h 3708"/>
              <a:gd name="T84" fmla="*/ 608 w 4799"/>
              <a:gd name="T85" fmla="*/ 1953 h 3708"/>
              <a:gd name="T86" fmla="*/ 926 w 4799"/>
              <a:gd name="T87" fmla="*/ 1597 h 3708"/>
              <a:gd name="T88" fmla="*/ 1052 w 4799"/>
              <a:gd name="T89" fmla="*/ 1231 h 3708"/>
              <a:gd name="T90" fmla="*/ 1508 w 4799"/>
              <a:gd name="T91" fmla="*/ 1257 h 3708"/>
              <a:gd name="T92" fmla="*/ 1876 w 4799"/>
              <a:gd name="T93" fmla="*/ 1033 h 3708"/>
              <a:gd name="T94" fmla="*/ 2226 w 4799"/>
              <a:gd name="T95" fmla="*/ 1357 h 3708"/>
              <a:gd name="T96" fmla="*/ 2472 w 4799"/>
              <a:gd name="T97" fmla="*/ 1602 h 3708"/>
              <a:gd name="T98" fmla="*/ 2796 w 4799"/>
              <a:gd name="T99" fmla="*/ 1953 h 3708"/>
              <a:gd name="T100" fmla="*/ 2796 w 4799"/>
              <a:gd name="T101" fmla="*/ 1841 h 3708"/>
              <a:gd name="T102" fmla="*/ 2499 w 4799"/>
              <a:gd name="T103" fmla="*/ 1151 h 3708"/>
              <a:gd name="T104" fmla="*/ 1829 w 4799"/>
              <a:gd name="T105" fmla="*/ 874 h 3708"/>
              <a:gd name="T106" fmla="*/ 1131 w 4799"/>
              <a:gd name="T107" fmla="*/ 1151 h 3708"/>
              <a:gd name="T108" fmla="*/ 740 w 4799"/>
              <a:gd name="T109" fmla="*/ 1841 h 3708"/>
              <a:gd name="T110" fmla="*/ 734 w 4799"/>
              <a:gd name="T111" fmla="*/ 2413 h 3708"/>
              <a:gd name="T112" fmla="*/ 1131 w 4799"/>
              <a:gd name="T113" fmla="*/ 3103 h 3708"/>
              <a:gd name="T114" fmla="*/ 1829 w 4799"/>
              <a:gd name="T115" fmla="*/ 3380 h 3708"/>
              <a:gd name="T116" fmla="*/ 2499 w 4799"/>
              <a:gd name="T117" fmla="*/ 3103 h 3708"/>
              <a:gd name="T118" fmla="*/ 2796 w 4799"/>
              <a:gd name="T119" fmla="*/ 2413 h 3708"/>
              <a:gd name="T120" fmla="*/ 1702 w 4799"/>
              <a:gd name="T121" fmla="*/ 2660 h 3708"/>
              <a:gd name="T122" fmla="*/ 1702 w 4799"/>
              <a:gd name="T123" fmla="*/ 2660 h 3708"/>
              <a:gd name="T124" fmla="*/ 1702 w 4799"/>
              <a:gd name="T125" fmla="*/ 2772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219" y="1504"/>
                </a:moveTo>
                <a:lnTo>
                  <a:pt x="4219" y="1504"/>
                </a:lnTo>
                <a:lnTo>
                  <a:pt x="4170" y="1649"/>
                </a:lnTo>
                <a:cubicBezTo>
                  <a:pt x="4170" y="1649"/>
                  <a:pt x="4162" y="1652"/>
                  <a:pt x="4162" y="1652"/>
                </a:cubicBezTo>
                <a:lnTo>
                  <a:pt x="4067" y="1620"/>
                </a:lnTo>
                <a:cubicBezTo>
                  <a:pt x="4042" y="1612"/>
                  <a:pt x="4015" y="1621"/>
                  <a:pt x="4001" y="1643"/>
                </a:cubicBezTo>
                <a:cubicBezTo>
                  <a:pt x="3973" y="1688"/>
                  <a:pt x="3939" y="1727"/>
                  <a:pt x="3899" y="1761"/>
                </a:cubicBezTo>
                <a:cubicBezTo>
                  <a:pt x="3887" y="1771"/>
                  <a:pt x="3880" y="1786"/>
                  <a:pt x="3879" y="1801"/>
                </a:cubicBezTo>
                <a:cubicBezTo>
                  <a:pt x="3878" y="1811"/>
                  <a:pt x="3881" y="1821"/>
                  <a:pt x="3885" y="1830"/>
                </a:cubicBezTo>
                <a:lnTo>
                  <a:pt x="3928" y="1918"/>
                </a:lnTo>
                <a:cubicBezTo>
                  <a:pt x="3930" y="1921"/>
                  <a:pt x="3929" y="1925"/>
                  <a:pt x="3926" y="1926"/>
                </a:cubicBezTo>
                <a:lnTo>
                  <a:pt x="3788" y="1994"/>
                </a:lnTo>
                <a:cubicBezTo>
                  <a:pt x="3785" y="1995"/>
                  <a:pt x="3781" y="1994"/>
                  <a:pt x="3780" y="1991"/>
                </a:cubicBezTo>
                <a:lnTo>
                  <a:pt x="3736" y="1902"/>
                </a:lnTo>
                <a:cubicBezTo>
                  <a:pt x="3725" y="1879"/>
                  <a:pt x="3698" y="1867"/>
                  <a:pt x="3673" y="1872"/>
                </a:cubicBezTo>
                <a:cubicBezTo>
                  <a:pt x="3622" y="1883"/>
                  <a:pt x="3570" y="1887"/>
                  <a:pt x="3518" y="1882"/>
                </a:cubicBezTo>
                <a:cubicBezTo>
                  <a:pt x="3492" y="1880"/>
                  <a:pt x="3468" y="1895"/>
                  <a:pt x="3459" y="1919"/>
                </a:cubicBezTo>
                <a:lnTo>
                  <a:pt x="3427" y="2014"/>
                </a:lnTo>
                <a:cubicBezTo>
                  <a:pt x="3426" y="2017"/>
                  <a:pt x="3422" y="2018"/>
                  <a:pt x="3419" y="2018"/>
                </a:cubicBezTo>
                <a:lnTo>
                  <a:pt x="3274" y="1968"/>
                </a:lnTo>
                <a:cubicBezTo>
                  <a:pt x="3271" y="1967"/>
                  <a:pt x="3269" y="1963"/>
                  <a:pt x="3270" y="1960"/>
                </a:cubicBezTo>
                <a:lnTo>
                  <a:pt x="3303" y="1865"/>
                </a:lnTo>
                <a:cubicBezTo>
                  <a:pt x="3311" y="1840"/>
                  <a:pt x="3302" y="1813"/>
                  <a:pt x="3281" y="1800"/>
                </a:cubicBezTo>
                <a:cubicBezTo>
                  <a:pt x="3237" y="1771"/>
                  <a:pt x="3198" y="1737"/>
                  <a:pt x="3165" y="1697"/>
                </a:cubicBezTo>
                <a:cubicBezTo>
                  <a:pt x="3160" y="1691"/>
                  <a:pt x="3154" y="1686"/>
                  <a:pt x="3147" y="1682"/>
                </a:cubicBezTo>
                <a:cubicBezTo>
                  <a:pt x="3139" y="1678"/>
                  <a:pt x="3130" y="1676"/>
                  <a:pt x="3122" y="1676"/>
                </a:cubicBezTo>
                <a:cubicBezTo>
                  <a:pt x="3113" y="1676"/>
                  <a:pt x="3105" y="1678"/>
                  <a:pt x="3097" y="1682"/>
                </a:cubicBezTo>
                <a:lnTo>
                  <a:pt x="3005" y="1727"/>
                </a:lnTo>
                <a:cubicBezTo>
                  <a:pt x="3002" y="1728"/>
                  <a:pt x="2998" y="1727"/>
                  <a:pt x="2997" y="1724"/>
                </a:cubicBezTo>
                <a:lnTo>
                  <a:pt x="2929" y="1587"/>
                </a:lnTo>
                <a:cubicBezTo>
                  <a:pt x="2928" y="1584"/>
                  <a:pt x="2929" y="1580"/>
                  <a:pt x="2932" y="1579"/>
                </a:cubicBezTo>
                <a:lnTo>
                  <a:pt x="3026" y="1532"/>
                </a:lnTo>
                <a:cubicBezTo>
                  <a:pt x="3047" y="1522"/>
                  <a:pt x="3059" y="1499"/>
                  <a:pt x="3057" y="1476"/>
                </a:cubicBezTo>
                <a:cubicBezTo>
                  <a:pt x="3057" y="1474"/>
                  <a:pt x="3057" y="1472"/>
                  <a:pt x="3056" y="1470"/>
                </a:cubicBezTo>
                <a:cubicBezTo>
                  <a:pt x="3046" y="1420"/>
                  <a:pt x="3043" y="1369"/>
                  <a:pt x="3048" y="1319"/>
                </a:cubicBezTo>
                <a:cubicBezTo>
                  <a:pt x="3050" y="1293"/>
                  <a:pt x="3031" y="1268"/>
                  <a:pt x="3007" y="1259"/>
                </a:cubicBezTo>
                <a:lnTo>
                  <a:pt x="2909" y="1226"/>
                </a:lnTo>
                <a:cubicBezTo>
                  <a:pt x="2906" y="1225"/>
                  <a:pt x="2904" y="1221"/>
                  <a:pt x="2905" y="1218"/>
                </a:cubicBezTo>
                <a:lnTo>
                  <a:pt x="2955" y="1073"/>
                </a:lnTo>
                <a:cubicBezTo>
                  <a:pt x="2956" y="1070"/>
                  <a:pt x="2959" y="1068"/>
                  <a:pt x="2963" y="1069"/>
                </a:cubicBezTo>
                <a:lnTo>
                  <a:pt x="3069" y="1105"/>
                </a:lnTo>
                <a:cubicBezTo>
                  <a:pt x="3098" y="1116"/>
                  <a:pt x="3131" y="1100"/>
                  <a:pt x="3140" y="1070"/>
                </a:cubicBezTo>
                <a:cubicBezTo>
                  <a:pt x="3141" y="1069"/>
                  <a:pt x="3142" y="1067"/>
                  <a:pt x="3142" y="1065"/>
                </a:cubicBezTo>
                <a:cubicBezTo>
                  <a:pt x="3167" y="1030"/>
                  <a:pt x="3197" y="998"/>
                  <a:pt x="3229" y="970"/>
                </a:cubicBezTo>
                <a:cubicBezTo>
                  <a:pt x="3235" y="965"/>
                  <a:pt x="3241" y="959"/>
                  <a:pt x="3244" y="952"/>
                </a:cubicBezTo>
                <a:cubicBezTo>
                  <a:pt x="3252" y="936"/>
                  <a:pt x="3251" y="916"/>
                  <a:pt x="3243" y="900"/>
                </a:cubicBezTo>
                <a:lnTo>
                  <a:pt x="3196" y="804"/>
                </a:lnTo>
                <a:cubicBezTo>
                  <a:pt x="3194" y="801"/>
                  <a:pt x="3196" y="797"/>
                  <a:pt x="3199" y="795"/>
                </a:cubicBezTo>
                <a:lnTo>
                  <a:pt x="3336" y="728"/>
                </a:lnTo>
                <a:cubicBezTo>
                  <a:pt x="3339" y="727"/>
                  <a:pt x="3343" y="728"/>
                  <a:pt x="3344" y="731"/>
                </a:cubicBezTo>
                <a:lnTo>
                  <a:pt x="3392" y="828"/>
                </a:lnTo>
                <a:cubicBezTo>
                  <a:pt x="3394" y="831"/>
                  <a:pt x="3396" y="834"/>
                  <a:pt x="3397" y="836"/>
                </a:cubicBezTo>
                <a:cubicBezTo>
                  <a:pt x="3410" y="855"/>
                  <a:pt x="3433" y="864"/>
                  <a:pt x="3455" y="860"/>
                </a:cubicBezTo>
                <a:cubicBezTo>
                  <a:pt x="3504" y="849"/>
                  <a:pt x="3554" y="846"/>
                  <a:pt x="3604" y="850"/>
                </a:cubicBezTo>
                <a:cubicBezTo>
                  <a:pt x="3630" y="852"/>
                  <a:pt x="3654" y="835"/>
                  <a:pt x="3662" y="810"/>
                </a:cubicBezTo>
                <a:lnTo>
                  <a:pt x="3697" y="708"/>
                </a:lnTo>
                <a:cubicBezTo>
                  <a:pt x="3698" y="705"/>
                  <a:pt x="3702" y="703"/>
                  <a:pt x="3705" y="704"/>
                </a:cubicBezTo>
                <a:lnTo>
                  <a:pt x="3850" y="753"/>
                </a:lnTo>
                <a:cubicBezTo>
                  <a:pt x="3850" y="753"/>
                  <a:pt x="3854" y="761"/>
                  <a:pt x="3854" y="761"/>
                </a:cubicBezTo>
                <a:lnTo>
                  <a:pt x="3818" y="863"/>
                </a:lnTo>
                <a:cubicBezTo>
                  <a:pt x="3810" y="888"/>
                  <a:pt x="3819" y="915"/>
                  <a:pt x="3841" y="929"/>
                </a:cubicBezTo>
                <a:cubicBezTo>
                  <a:pt x="3884" y="956"/>
                  <a:pt x="3922" y="989"/>
                  <a:pt x="3953" y="1024"/>
                </a:cubicBezTo>
                <a:cubicBezTo>
                  <a:pt x="3966" y="1043"/>
                  <a:pt x="3991" y="1051"/>
                  <a:pt x="4014" y="1045"/>
                </a:cubicBezTo>
                <a:cubicBezTo>
                  <a:pt x="4017" y="1044"/>
                  <a:pt x="4021" y="1043"/>
                  <a:pt x="4024" y="1041"/>
                </a:cubicBezTo>
                <a:lnTo>
                  <a:pt x="4119" y="995"/>
                </a:lnTo>
                <a:cubicBezTo>
                  <a:pt x="4122" y="993"/>
                  <a:pt x="4126" y="995"/>
                  <a:pt x="4128" y="997"/>
                </a:cubicBezTo>
                <a:lnTo>
                  <a:pt x="4195" y="1135"/>
                </a:lnTo>
                <a:cubicBezTo>
                  <a:pt x="4197" y="1138"/>
                  <a:pt x="4195" y="1142"/>
                  <a:pt x="4192" y="1143"/>
                </a:cubicBezTo>
                <a:lnTo>
                  <a:pt x="4098" y="1189"/>
                </a:lnTo>
                <a:cubicBezTo>
                  <a:pt x="4075" y="1201"/>
                  <a:pt x="4063" y="1227"/>
                  <a:pt x="4069" y="1252"/>
                </a:cubicBezTo>
                <a:cubicBezTo>
                  <a:pt x="4080" y="1302"/>
                  <a:pt x="4084" y="1354"/>
                  <a:pt x="4080" y="1406"/>
                </a:cubicBezTo>
                <a:cubicBezTo>
                  <a:pt x="4078" y="1431"/>
                  <a:pt x="4094" y="1455"/>
                  <a:pt x="4118" y="1463"/>
                </a:cubicBezTo>
                <a:lnTo>
                  <a:pt x="4215" y="1496"/>
                </a:lnTo>
                <a:lnTo>
                  <a:pt x="4233" y="1443"/>
                </a:lnTo>
                <a:lnTo>
                  <a:pt x="4219" y="1504"/>
                </a:lnTo>
                <a:lnTo>
                  <a:pt x="4219" y="1504"/>
                </a:lnTo>
                <a:close/>
                <a:moveTo>
                  <a:pt x="4251" y="1389"/>
                </a:moveTo>
                <a:lnTo>
                  <a:pt x="4251" y="1389"/>
                </a:lnTo>
                <a:lnTo>
                  <a:pt x="4194" y="1370"/>
                </a:lnTo>
                <a:cubicBezTo>
                  <a:pt x="4194" y="1337"/>
                  <a:pt x="4192" y="1304"/>
                  <a:pt x="4187" y="1271"/>
                </a:cubicBezTo>
                <a:lnTo>
                  <a:pt x="4242" y="1244"/>
                </a:lnTo>
                <a:cubicBezTo>
                  <a:pt x="4300" y="1215"/>
                  <a:pt x="4325" y="1144"/>
                  <a:pt x="4296" y="1085"/>
                </a:cubicBezTo>
                <a:lnTo>
                  <a:pt x="4228" y="948"/>
                </a:lnTo>
                <a:cubicBezTo>
                  <a:pt x="4199" y="889"/>
                  <a:pt x="4128" y="865"/>
                  <a:pt x="4070" y="894"/>
                </a:cubicBezTo>
                <a:lnTo>
                  <a:pt x="4011" y="923"/>
                </a:lnTo>
                <a:cubicBezTo>
                  <a:pt x="3989" y="900"/>
                  <a:pt x="3964" y="879"/>
                  <a:pt x="3938" y="859"/>
                </a:cubicBezTo>
                <a:lnTo>
                  <a:pt x="3960" y="797"/>
                </a:lnTo>
                <a:cubicBezTo>
                  <a:pt x="3970" y="768"/>
                  <a:pt x="3968" y="735"/>
                  <a:pt x="3954" y="707"/>
                </a:cubicBezTo>
                <a:cubicBezTo>
                  <a:pt x="3940" y="679"/>
                  <a:pt x="3916" y="657"/>
                  <a:pt x="3886" y="647"/>
                </a:cubicBezTo>
                <a:lnTo>
                  <a:pt x="3741" y="598"/>
                </a:lnTo>
                <a:cubicBezTo>
                  <a:pt x="3679" y="577"/>
                  <a:pt x="3612" y="610"/>
                  <a:pt x="3591" y="672"/>
                </a:cubicBezTo>
                <a:lnTo>
                  <a:pt x="3569" y="736"/>
                </a:lnTo>
                <a:cubicBezTo>
                  <a:pt x="3537" y="735"/>
                  <a:pt x="3506" y="738"/>
                  <a:pt x="3475" y="742"/>
                </a:cubicBezTo>
                <a:lnTo>
                  <a:pt x="3445" y="681"/>
                </a:lnTo>
                <a:cubicBezTo>
                  <a:pt x="3431" y="653"/>
                  <a:pt x="3407" y="632"/>
                  <a:pt x="3377" y="621"/>
                </a:cubicBezTo>
                <a:cubicBezTo>
                  <a:pt x="3347" y="611"/>
                  <a:pt x="3315" y="613"/>
                  <a:pt x="3287" y="627"/>
                </a:cubicBezTo>
                <a:lnTo>
                  <a:pt x="3149" y="695"/>
                </a:lnTo>
                <a:cubicBezTo>
                  <a:pt x="3121" y="709"/>
                  <a:pt x="3100" y="733"/>
                  <a:pt x="3089" y="763"/>
                </a:cubicBezTo>
                <a:cubicBezTo>
                  <a:pt x="3079" y="793"/>
                  <a:pt x="3081" y="825"/>
                  <a:pt x="3095" y="853"/>
                </a:cubicBezTo>
                <a:lnTo>
                  <a:pt x="3125" y="914"/>
                </a:lnTo>
                <a:cubicBezTo>
                  <a:pt x="3102" y="936"/>
                  <a:pt x="3081" y="959"/>
                  <a:pt x="3062" y="985"/>
                </a:cubicBezTo>
                <a:lnTo>
                  <a:pt x="2999" y="963"/>
                </a:lnTo>
                <a:cubicBezTo>
                  <a:pt x="2937" y="942"/>
                  <a:pt x="2870" y="975"/>
                  <a:pt x="2849" y="1037"/>
                </a:cubicBezTo>
                <a:lnTo>
                  <a:pt x="2799" y="1182"/>
                </a:lnTo>
                <a:cubicBezTo>
                  <a:pt x="2778" y="1244"/>
                  <a:pt x="2811" y="1311"/>
                  <a:pt x="2873" y="1332"/>
                </a:cubicBezTo>
                <a:lnTo>
                  <a:pt x="2934" y="1353"/>
                </a:lnTo>
                <a:cubicBezTo>
                  <a:pt x="2933" y="1386"/>
                  <a:pt x="2935" y="1419"/>
                  <a:pt x="2939" y="1450"/>
                </a:cubicBezTo>
                <a:lnTo>
                  <a:pt x="2882" y="1478"/>
                </a:lnTo>
                <a:cubicBezTo>
                  <a:pt x="2824" y="1507"/>
                  <a:pt x="2800" y="1578"/>
                  <a:pt x="2828" y="1636"/>
                </a:cubicBezTo>
                <a:lnTo>
                  <a:pt x="2896" y="1774"/>
                </a:lnTo>
                <a:cubicBezTo>
                  <a:pt x="2910" y="1802"/>
                  <a:pt x="2934" y="1823"/>
                  <a:pt x="2964" y="1834"/>
                </a:cubicBezTo>
                <a:cubicBezTo>
                  <a:pt x="2994" y="1844"/>
                  <a:pt x="3026" y="1842"/>
                  <a:pt x="3055" y="1828"/>
                </a:cubicBezTo>
                <a:lnTo>
                  <a:pt x="3108" y="1801"/>
                </a:lnTo>
                <a:cubicBezTo>
                  <a:pt x="3131" y="1826"/>
                  <a:pt x="3156" y="1848"/>
                  <a:pt x="3183" y="1868"/>
                </a:cubicBezTo>
                <a:lnTo>
                  <a:pt x="3164" y="1924"/>
                </a:lnTo>
                <a:cubicBezTo>
                  <a:pt x="3154" y="1954"/>
                  <a:pt x="3156" y="1986"/>
                  <a:pt x="3170" y="2015"/>
                </a:cubicBezTo>
                <a:cubicBezTo>
                  <a:pt x="3184" y="2043"/>
                  <a:pt x="3208" y="2064"/>
                  <a:pt x="3238" y="2074"/>
                </a:cubicBezTo>
                <a:lnTo>
                  <a:pt x="3383" y="2124"/>
                </a:lnTo>
                <a:cubicBezTo>
                  <a:pt x="3396" y="2128"/>
                  <a:pt x="3409" y="2130"/>
                  <a:pt x="3421" y="2130"/>
                </a:cubicBezTo>
                <a:cubicBezTo>
                  <a:pt x="3439" y="2130"/>
                  <a:pt x="3457" y="2126"/>
                  <a:pt x="3474" y="2118"/>
                </a:cubicBezTo>
                <a:cubicBezTo>
                  <a:pt x="3502" y="2104"/>
                  <a:pt x="3523" y="2080"/>
                  <a:pt x="3533" y="2050"/>
                </a:cubicBezTo>
                <a:lnTo>
                  <a:pt x="3552" y="1996"/>
                </a:lnTo>
                <a:cubicBezTo>
                  <a:pt x="3586" y="1996"/>
                  <a:pt x="3620" y="1994"/>
                  <a:pt x="3654" y="1989"/>
                </a:cubicBezTo>
                <a:lnTo>
                  <a:pt x="3679" y="2041"/>
                </a:lnTo>
                <a:cubicBezTo>
                  <a:pt x="3708" y="2099"/>
                  <a:pt x="3779" y="2123"/>
                  <a:pt x="3838" y="2094"/>
                </a:cubicBezTo>
                <a:lnTo>
                  <a:pt x="3975" y="2027"/>
                </a:lnTo>
                <a:cubicBezTo>
                  <a:pt x="4034" y="1998"/>
                  <a:pt x="4058" y="1927"/>
                  <a:pt x="4029" y="1868"/>
                </a:cubicBezTo>
                <a:lnTo>
                  <a:pt x="4004" y="1817"/>
                </a:lnTo>
                <a:cubicBezTo>
                  <a:pt x="4028" y="1793"/>
                  <a:pt x="4051" y="1767"/>
                  <a:pt x="4071" y="1740"/>
                </a:cubicBezTo>
                <a:lnTo>
                  <a:pt x="4126" y="1759"/>
                </a:lnTo>
                <a:cubicBezTo>
                  <a:pt x="4155" y="1769"/>
                  <a:pt x="4187" y="1767"/>
                  <a:pt x="4216" y="1753"/>
                </a:cubicBezTo>
                <a:cubicBezTo>
                  <a:pt x="4244" y="1739"/>
                  <a:pt x="4266" y="1715"/>
                  <a:pt x="4276" y="1685"/>
                </a:cubicBezTo>
                <a:lnTo>
                  <a:pt x="4325" y="1540"/>
                </a:lnTo>
                <a:cubicBezTo>
                  <a:pt x="4335" y="1510"/>
                  <a:pt x="4333" y="1478"/>
                  <a:pt x="4319" y="1449"/>
                </a:cubicBezTo>
                <a:cubicBezTo>
                  <a:pt x="4305" y="1421"/>
                  <a:pt x="4281" y="1400"/>
                  <a:pt x="4251" y="1389"/>
                </a:cubicBezTo>
                <a:lnTo>
                  <a:pt x="4251" y="1389"/>
                </a:lnTo>
                <a:close/>
                <a:moveTo>
                  <a:pt x="3695" y="1630"/>
                </a:moveTo>
                <a:lnTo>
                  <a:pt x="3695" y="1630"/>
                </a:lnTo>
                <a:cubicBezTo>
                  <a:pt x="3625" y="1665"/>
                  <a:pt x="3546" y="1670"/>
                  <a:pt x="3472" y="1644"/>
                </a:cubicBezTo>
                <a:cubicBezTo>
                  <a:pt x="3398" y="1619"/>
                  <a:pt x="3339" y="1567"/>
                  <a:pt x="3304" y="1497"/>
                </a:cubicBezTo>
                <a:cubicBezTo>
                  <a:pt x="3234" y="1353"/>
                  <a:pt x="3293" y="1178"/>
                  <a:pt x="3437" y="1107"/>
                </a:cubicBezTo>
                <a:cubicBezTo>
                  <a:pt x="3582" y="1036"/>
                  <a:pt x="3757" y="1096"/>
                  <a:pt x="3828" y="1240"/>
                </a:cubicBezTo>
                <a:cubicBezTo>
                  <a:pt x="3898" y="1384"/>
                  <a:pt x="3839" y="1559"/>
                  <a:pt x="3695" y="1630"/>
                </a:cubicBezTo>
                <a:lnTo>
                  <a:pt x="3695" y="1630"/>
                </a:lnTo>
                <a:close/>
                <a:moveTo>
                  <a:pt x="3696" y="986"/>
                </a:moveTo>
                <a:lnTo>
                  <a:pt x="3696" y="986"/>
                </a:lnTo>
                <a:cubicBezTo>
                  <a:pt x="3594" y="952"/>
                  <a:pt x="3485" y="959"/>
                  <a:pt x="3388" y="1006"/>
                </a:cubicBezTo>
                <a:cubicBezTo>
                  <a:pt x="3188" y="1105"/>
                  <a:pt x="3106" y="1347"/>
                  <a:pt x="3204" y="1547"/>
                </a:cubicBezTo>
                <a:cubicBezTo>
                  <a:pt x="3251" y="1643"/>
                  <a:pt x="3334" y="1716"/>
                  <a:pt x="3436" y="1751"/>
                </a:cubicBezTo>
                <a:cubicBezTo>
                  <a:pt x="3479" y="1765"/>
                  <a:pt x="3523" y="1772"/>
                  <a:pt x="3566" y="1772"/>
                </a:cubicBezTo>
                <a:cubicBezTo>
                  <a:pt x="3627" y="1772"/>
                  <a:pt x="3688" y="1758"/>
                  <a:pt x="3744" y="1731"/>
                </a:cubicBezTo>
                <a:cubicBezTo>
                  <a:pt x="3841" y="1683"/>
                  <a:pt x="3913" y="1601"/>
                  <a:pt x="3948" y="1499"/>
                </a:cubicBezTo>
                <a:cubicBezTo>
                  <a:pt x="3983" y="1397"/>
                  <a:pt x="3976" y="1287"/>
                  <a:pt x="3928" y="1190"/>
                </a:cubicBezTo>
                <a:cubicBezTo>
                  <a:pt x="3881" y="1094"/>
                  <a:pt x="3798" y="1021"/>
                  <a:pt x="3696" y="986"/>
                </a:cubicBezTo>
                <a:lnTo>
                  <a:pt x="3696" y="986"/>
                </a:lnTo>
                <a:close/>
                <a:moveTo>
                  <a:pt x="2843" y="2254"/>
                </a:moveTo>
                <a:lnTo>
                  <a:pt x="2843" y="2254"/>
                </a:lnTo>
                <a:cubicBezTo>
                  <a:pt x="2843" y="2279"/>
                  <a:pt x="2822" y="2301"/>
                  <a:pt x="2796" y="2301"/>
                </a:cubicBezTo>
                <a:lnTo>
                  <a:pt x="2625" y="2300"/>
                </a:lnTo>
                <a:cubicBezTo>
                  <a:pt x="2598" y="2300"/>
                  <a:pt x="2576" y="2318"/>
                  <a:pt x="2569" y="2344"/>
                </a:cubicBezTo>
                <a:cubicBezTo>
                  <a:pt x="2549" y="2430"/>
                  <a:pt x="2515" y="2513"/>
                  <a:pt x="2470" y="2590"/>
                </a:cubicBezTo>
                <a:cubicBezTo>
                  <a:pt x="2457" y="2612"/>
                  <a:pt x="2460" y="2640"/>
                  <a:pt x="2478" y="2658"/>
                </a:cubicBezTo>
                <a:lnTo>
                  <a:pt x="2599" y="2778"/>
                </a:lnTo>
                <a:cubicBezTo>
                  <a:pt x="2617" y="2796"/>
                  <a:pt x="2617" y="2826"/>
                  <a:pt x="2599" y="2844"/>
                </a:cubicBezTo>
                <a:lnTo>
                  <a:pt x="2420" y="3023"/>
                </a:lnTo>
                <a:cubicBezTo>
                  <a:pt x="2402" y="3041"/>
                  <a:pt x="2371" y="3041"/>
                  <a:pt x="2353" y="3023"/>
                </a:cubicBezTo>
                <a:lnTo>
                  <a:pt x="2236" y="2906"/>
                </a:lnTo>
                <a:cubicBezTo>
                  <a:pt x="2218" y="2887"/>
                  <a:pt x="2189" y="2884"/>
                  <a:pt x="2167" y="2897"/>
                </a:cubicBezTo>
                <a:cubicBezTo>
                  <a:pt x="2090" y="2945"/>
                  <a:pt x="2006" y="2980"/>
                  <a:pt x="1918" y="3002"/>
                </a:cubicBezTo>
                <a:cubicBezTo>
                  <a:pt x="1893" y="3008"/>
                  <a:pt x="1875" y="3032"/>
                  <a:pt x="1876" y="3058"/>
                </a:cubicBezTo>
                <a:lnTo>
                  <a:pt x="1876" y="3221"/>
                </a:lnTo>
                <a:cubicBezTo>
                  <a:pt x="1876" y="3247"/>
                  <a:pt x="1855" y="3268"/>
                  <a:pt x="1829" y="3268"/>
                </a:cubicBezTo>
                <a:lnTo>
                  <a:pt x="1576" y="3268"/>
                </a:lnTo>
                <a:cubicBezTo>
                  <a:pt x="1550" y="3268"/>
                  <a:pt x="1529" y="3247"/>
                  <a:pt x="1529" y="3221"/>
                </a:cubicBezTo>
                <a:lnTo>
                  <a:pt x="1529" y="3057"/>
                </a:lnTo>
                <a:cubicBezTo>
                  <a:pt x="1529" y="3031"/>
                  <a:pt x="1510" y="3008"/>
                  <a:pt x="1485" y="3002"/>
                </a:cubicBezTo>
                <a:cubicBezTo>
                  <a:pt x="1397" y="2981"/>
                  <a:pt x="1314" y="2946"/>
                  <a:pt x="1237" y="2899"/>
                </a:cubicBezTo>
                <a:cubicBezTo>
                  <a:pt x="1228" y="2893"/>
                  <a:pt x="1218" y="2890"/>
                  <a:pt x="1208" y="2890"/>
                </a:cubicBezTo>
                <a:cubicBezTo>
                  <a:pt x="1193" y="2890"/>
                  <a:pt x="1179" y="2896"/>
                  <a:pt x="1168" y="2907"/>
                </a:cubicBezTo>
                <a:lnTo>
                  <a:pt x="1052" y="3023"/>
                </a:lnTo>
                <a:cubicBezTo>
                  <a:pt x="1034" y="3041"/>
                  <a:pt x="1003" y="3041"/>
                  <a:pt x="985" y="3023"/>
                </a:cubicBezTo>
                <a:lnTo>
                  <a:pt x="806" y="2844"/>
                </a:lnTo>
                <a:cubicBezTo>
                  <a:pt x="797" y="2835"/>
                  <a:pt x="792" y="2824"/>
                  <a:pt x="792" y="2811"/>
                </a:cubicBezTo>
                <a:cubicBezTo>
                  <a:pt x="792" y="2798"/>
                  <a:pt x="797" y="2787"/>
                  <a:pt x="806" y="2778"/>
                </a:cubicBezTo>
                <a:lnTo>
                  <a:pt x="924" y="2660"/>
                </a:lnTo>
                <a:cubicBezTo>
                  <a:pt x="942" y="2641"/>
                  <a:pt x="946" y="2613"/>
                  <a:pt x="933" y="2591"/>
                </a:cubicBezTo>
                <a:cubicBezTo>
                  <a:pt x="887" y="2514"/>
                  <a:pt x="853" y="2430"/>
                  <a:pt x="832" y="2344"/>
                </a:cubicBezTo>
                <a:cubicBezTo>
                  <a:pt x="831" y="2340"/>
                  <a:pt x="830" y="2335"/>
                  <a:pt x="828" y="2332"/>
                </a:cubicBezTo>
                <a:cubicBezTo>
                  <a:pt x="818" y="2313"/>
                  <a:pt x="799" y="2301"/>
                  <a:pt x="778" y="2301"/>
                </a:cubicBezTo>
                <a:lnTo>
                  <a:pt x="608" y="2301"/>
                </a:lnTo>
                <a:cubicBezTo>
                  <a:pt x="582" y="2301"/>
                  <a:pt x="561" y="2279"/>
                  <a:pt x="561" y="2254"/>
                </a:cubicBezTo>
                <a:lnTo>
                  <a:pt x="561" y="2000"/>
                </a:lnTo>
                <a:cubicBezTo>
                  <a:pt x="561" y="1974"/>
                  <a:pt x="582" y="1953"/>
                  <a:pt x="608" y="1953"/>
                </a:cubicBezTo>
                <a:lnTo>
                  <a:pt x="782" y="1953"/>
                </a:lnTo>
                <a:cubicBezTo>
                  <a:pt x="807" y="1953"/>
                  <a:pt x="830" y="1935"/>
                  <a:pt x="837" y="1910"/>
                </a:cubicBezTo>
                <a:cubicBezTo>
                  <a:pt x="859" y="1825"/>
                  <a:pt x="893" y="1745"/>
                  <a:pt x="939" y="1670"/>
                </a:cubicBezTo>
                <a:cubicBezTo>
                  <a:pt x="952" y="1648"/>
                  <a:pt x="949" y="1621"/>
                  <a:pt x="932" y="1602"/>
                </a:cubicBezTo>
                <a:cubicBezTo>
                  <a:pt x="931" y="1602"/>
                  <a:pt x="927" y="1597"/>
                  <a:pt x="926" y="1597"/>
                </a:cubicBezTo>
                <a:lnTo>
                  <a:pt x="806" y="1476"/>
                </a:lnTo>
                <a:cubicBezTo>
                  <a:pt x="797" y="1467"/>
                  <a:pt x="792" y="1456"/>
                  <a:pt x="792" y="1443"/>
                </a:cubicBezTo>
                <a:cubicBezTo>
                  <a:pt x="792" y="1430"/>
                  <a:pt x="797" y="1418"/>
                  <a:pt x="806" y="1410"/>
                </a:cubicBezTo>
                <a:lnTo>
                  <a:pt x="985" y="1231"/>
                </a:lnTo>
                <a:cubicBezTo>
                  <a:pt x="1003" y="1213"/>
                  <a:pt x="1034" y="1213"/>
                  <a:pt x="1052" y="1231"/>
                </a:cubicBezTo>
                <a:lnTo>
                  <a:pt x="1183" y="1362"/>
                </a:lnTo>
                <a:cubicBezTo>
                  <a:pt x="1205" y="1384"/>
                  <a:pt x="1241" y="1384"/>
                  <a:pt x="1263" y="1362"/>
                </a:cubicBezTo>
                <a:cubicBezTo>
                  <a:pt x="1265" y="1360"/>
                  <a:pt x="1268" y="1357"/>
                  <a:pt x="1270" y="1353"/>
                </a:cubicBezTo>
                <a:cubicBezTo>
                  <a:pt x="1338" y="1316"/>
                  <a:pt x="1410" y="1288"/>
                  <a:pt x="1485" y="1269"/>
                </a:cubicBezTo>
                <a:cubicBezTo>
                  <a:pt x="1493" y="1267"/>
                  <a:pt x="1502" y="1262"/>
                  <a:pt x="1508" y="1257"/>
                </a:cubicBezTo>
                <a:cubicBezTo>
                  <a:pt x="1521" y="1246"/>
                  <a:pt x="1529" y="1227"/>
                  <a:pt x="1529" y="1210"/>
                </a:cubicBezTo>
                <a:lnTo>
                  <a:pt x="1529" y="1033"/>
                </a:lnTo>
                <a:cubicBezTo>
                  <a:pt x="1529" y="1007"/>
                  <a:pt x="1550" y="986"/>
                  <a:pt x="1576" y="986"/>
                </a:cubicBezTo>
                <a:lnTo>
                  <a:pt x="1829" y="986"/>
                </a:lnTo>
                <a:cubicBezTo>
                  <a:pt x="1855" y="986"/>
                  <a:pt x="1876" y="1007"/>
                  <a:pt x="1876" y="1033"/>
                </a:cubicBezTo>
                <a:lnTo>
                  <a:pt x="1876" y="1213"/>
                </a:lnTo>
                <a:cubicBezTo>
                  <a:pt x="1876" y="1216"/>
                  <a:pt x="1877" y="1221"/>
                  <a:pt x="1877" y="1224"/>
                </a:cubicBezTo>
                <a:cubicBezTo>
                  <a:pt x="1881" y="1246"/>
                  <a:pt x="1897" y="1264"/>
                  <a:pt x="1919" y="1270"/>
                </a:cubicBezTo>
                <a:cubicBezTo>
                  <a:pt x="2002" y="1291"/>
                  <a:pt x="2082" y="1324"/>
                  <a:pt x="2156" y="1368"/>
                </a:cubicBezTo>
                <a:cubicBezTo>
                  <a:pt x="2179" y="1381"/>
                  <a:pt x="2208" y="1376"/>
                  <a:pt x="2226" y="1357"/>
                </a:cubicBezTo>
                <a:lnTo>
                  <a:pt x="2353" y="1231"/>
                </a:lnTo>
                <a:cubicBezTo>
                  <a:pt x="2371" y="1213"/>
                  <a:pt x="2402" y="1213"/>
                  <a:pt x="2420" y="1231"/>
                </a:cubicBezTo>
                <a:lnTo>
                  <a:pt x="2599" y="1410"/>
                </a:lnTo>
                <a:cubicBezTo>
                  <a:pt x="2617" y="1428"/>
                  <a:pt x="2617" y="1458"/>
                  <a:pt x="2599" y="1476"/>
                </a:cubicBezTo>
                <a:lnTo>
                  <a:pt x="2472" y="1602"/>
                </a:lnTo>
                <a:cubicBezTo>
                  <a:pt x="2453" y="1620"/>
                  <a:pt x="2450" y="1648"/>
                  <a:pt x="2463" y="1671"/>
                </a:cubicBezTo>
                <a:cubicBezTo>
                  <a:pt x="2509" y="1745"/>
                  <a:pt x="2543" y="1825"/>
                  <a:pt x="2564" y="1907"/>
                </a:cubicBezTo>
                <a:cubicBezTo>
                  <a:pt x="2568" y="1929"/>
                  <a:pt x="2587" y="1947"/>
                  <a:pt x="2609" y="1952"/>
                </a:cubicBezTo>
                <a:cubicBezTo>
                  <a:pt x="2613" y="1953"/>
                  <a:pt x="2617" y="1953"/>
                  <a:pt x="2621" y="1953"/>
                </a:cubicBezTo>
                <a:lnTo>
                  <a:pt x="2796" y="1953"/>
                </a:lnTo>
                <a:cubicBezTo>
                  <a:pt x="2822" y="1953"/>
                  <a:pt x="2843" y="1974"/>
                  <a:pt x="2843" y="2000"/>
                </a:cubicBezTo>
                <a:lnTo>
                  <a:pt x="2843" y="2254"/>
                </a:lnTo>
                <a:lnTo>
                  <a:pt x="2843" y="2254"/>
                </a:lnTo>
                <a:close/>
                <a:moveTo>
                  <a:pt x="2796" y="1841"/>
                </a:moveTo>
                <a:lnTo>
                  <a:pt x="2796" y="1841"/>
                </a:lnTo>
                <a:lnTo>
                  <a:pt x="2662" y="1841"/>
                </a:lnTo>
                <a:cubicBezTo>
                  <a:pt x="2642" y="1775"/>
                  <a:pt x="2615" y="1711"/>
                  <a:pt x="2581" y="1651"/>
                </a:cubicBezTo>
                <a:lnTo>
                  <a:pt x="2678" y="1555"/>
                </a:lnTo>
                <a:cubicBezTo>
                  <a:pt x="2740" y="1493"/>
                  <a:pt x="2740" y="1392"/>
                  <a:pt x="2678" y="1330"/>
                </a:cubicBezTo>
                <a:lnTo>
                  <a:pt x="2499" y="1151"/>
                </a:lnTo>
                <a:cubicBezTo>
                  <a:pt x="2437" y="1089"/>
                  <a:pt x="2336" y="1089"/>
                  <a:pt x="2274" y="1151"/>
                </a:cubicBezTo>
                <a:lnTo>
                  <a:pt x="2175" y="1250"/>
                </a:lnTo>
                <a:cubicBezTo>
                  <a:pt x="2116" y="1218"/>
                  <a:pt x="2053" y="1192"/>
                  <a:pt x="1988" y="1172"/>
                </a:cubicBezTo>
                <a:lnTo>
                  <a:pt x="1988" y="1033"/>
                </a:lnTo>
                <a:cubicBezTo>
                  <a:pt x="1988" y="945"/>
                  <a:pt x="1917" y="874"/>
                  <a:pt x="1829" y="874"/>
                </a:cubicBezTo>
                <a:lnTo>
                  <a:pt x="1576" y="874"/>
                </a:lnTo>
                <a:cubicBezTo>
                  <a:pt x="1488" y="874"/>
                  <a:pt x="1417" y="945"/>
                  <a:pt x="1417" y="1033"/>
                </a:cubicBezTo>
                <a:lnTo>
                  <a:pt x="1417" y="1171"/>
                </a:lnTo>
                <a:cubicBezTo>
                  <a:pt x="1351" y="1191"/>
                  <a:pt x="1288" y="1216"/>
                  <a:pt x="1228" y="1249"/>
                </a:cubicBezTo>
                <a:lnTo>
                  <a:pt x="1131" y="1151"/>
                </a:lnTo>
                <a:cubicBezTo>
                  <a:pt x="1069" y="1089"/>
                  <a:pt x="968" y="1089"/>
                  <a:pt x="906" y="1151"/>
                </a:cubicBezTo>
                <a:lnTo>
                  <a:pt x="727" y="1330"/>
                </a:lnTo>
                <a:cubicBezTo>
                  <a:pt x="665" y="1392"/>
                  <a:pt x="665" y="1493"/>
                  <a:pt x="727" y="1555"/>
                </a:cubicBezTo>
                <a:lnTo>
                  <a:pt x="821" y="1650"/>
                </a:lnTo>
                <a:cubicBezTo>
                  <a:pt x="787" y="1711"/>
                  <a:pt x="760" y="1775"/>
                  <a:pt x="740" y="1841"/>
                </a:cubicBezTo>
                <a:lnTo>
                  <a:pt x="608" y="1841"/>
                </a:lnTo>
                <a:cubicBezTo>
                  <a:pt x="521" y="1841"/>
                  <a:pt x="449" y="1913"/>
                  <a:pt x="449" y="2000"/>
                </a:cubicBezTo>
                <a:lnTo>
                  <a:pt x="449" y="2254"/>
                </a:lnTo>
                <a:cubicBezTo>
                  <a:pt x="449" y="2341"/>
                  <a:pt x="521" y="2413"/>
                  <a:pt x="608" y="2413"/>
                </a:cubicBezTo>
                <a:lnTo>
                  <a:pt x="734" y="2413"/>
                </a:lnTo>
                <a:cubicBezTo>
                  <a:pt x="754" y="2481"/>
                  <a:pt x="781" y="2547"/>
                  <a:pt x="815" y="2610"/>
                </a:cubicBezTo>
                <a:lnTo>
                  <a:pt x="727" y="2699"/>
                </a:lnTo>
                <a:cubicBezTo>
                  <a:pt x="665" y="2761"/>
                  <a:pt x="665" y="2861"/>
                  <a:pt x="727" y="2923"/>
                </a:cubicBezTo>
                <a:lnTo>
                  <a:pt x="906" y="3103"/>
                </a:lnTo>
                <a:cubicBezTo>
                  <a:pt x="968" y="3165"/>
                  <a:pt x="1069" y="3165"/>
                  <a:pt x="1131" y="3103"/>
                </a:cubicBezTo>
                <a:lnTo>
                  <a:pt x="1217" y="3017"/>
                </a:lnTo>
                <a:cubicBezTo>
                  <a:pt x="1280" y="3052"/>
                  <a:pt x="1347" y="3079"/>
                  <a:pt x="1417" y="3100"/>
                </a:cubicBezTo>
                <a:lnTo>
                  <a:pt x="1417" y="3221"/>
                </a:lnTo>
                <a:cubicBezTo>
                  <a:pt x="1417" y="3309"/>
                  <a:pt x="1488" y="3380"/>
                  <a:pt x="1576" y="3380"/>
                </a:cubicBezTo>
                <a:lnTo>
                  <a:pt x="1829" y="3380"/>
                </a:lnTo>
                <a:cubicBezTo>
                  <a:pt x="1917" y="3380"/>
                  <a:pt x="1988" y="3309"/>
                  <a:pt x="1988" y="3221"/>
                </a:cubicBezTo>
                <a:lnTo>
                  <a:pt x="1988" y="3099"/>
                </a:lnTo>
                <a:cubicBezTo>
                  <a:pt x="2057" y="3078"/>
                  <a:pt x="2124" y="3050"/>
                  <a:pt x="2187" y="3015"/>
                </a:cubicBezTo>
                <a:lnTo>
                  <a:pt x="2274" y="3103"/>
                </a:lnTo>
                <a:cubicBezTo>
                  <a:pt x="2336" y="3165"/>
                  <a:pt x="2437" y="3165"/>
                  <a:pt x="2499" y="3103"/>
                </a:cubicBezTo>
                <a:lnTo>
                  <a:pt x="2678" y="2923"/>
                </a:lnTo>
                <a:cubicBezTo>
                  <a:pt x="2740" y="2861"/>
                  <a:pt x="2740" y="2761"/>
                  <a:pt x="2678" y="2698"/>
                </a:cubicBezTo>
                <a:lnTo>
                  <a:pt x="2588" y="2609"/>
                </a:lnTo>
                <a:cubicBezTo>
                  <a:pt x="2621" y="2546"/>
                  <a:pt x="2648" y="2481"/>
                  <a:pt x="2667" y="2413"/>
                </a:cubicBezTo>
                <a:lnTo>
                  <a:pt x="2796" y="2413"/>
                </a:lnTo>
                <a:cubicBezTo>
                  <a:pt x="2884" y="2413"/>
                  <a:pt x="2955" y="2341"/>
                  <a:pt x="2955" y="2254"/>
                </a:cubicBezTo>
                <a:lnTo>
                  <a:pt x="2955" y="2000"/>
                </a:lnTo>
                <a:cubicBezTo>
                  <a:pt x="2955" y="1913"/>
                  <a:pt x="2884" y="1841"/>
                  <a:pt x="2796" y="1841"/>
                </a:cubicBezTo>
                <a:lnTo>
                  <a:pt x="2796" y="1841"/>
                </a:lnTo>
                <a:close/>
                <a:moveTo>
                  <a:pt x="1702" y="2660"/>
                </a:moveTo>
                <a:lnTo>
                  <a:pt x="1702" y="2660"/>
                </a:lnTo>
                <a:cubicBezTo>
                  <a:pt x="1416" y="2660"/>
                  <a:pt x="1184" y="2427"/>
                  <a:pt x="1184" y="2141"/>
                </a:cubicBezTo>
                <a:cubicBezTo>
                  <a:pt x="1184" y="1855"/>
                  <a:pt x="1416" y="1622"/>
                  <a:pt x="1702" y="1622"/>
                </a:cubicBezTo>
                <a:cubicBezTo>
                  <a:pt x="1988" y="1622"/>
                  <a:pt x="2221" y="1855"/>
                  <a:pt x="2221" y="2141"/>
                </a:cubicBezTo>
                <a:cubicBezTo>
                  <a:pt x="2221" y="2427"/>
                  <a:pt x="1988" y="2660"/>
                  <a:pt x="1702" y="2660"/>
                </a:cubicBezTo>
                <a:lnTo>
                  <a:pt x="1702" y="2660"/>
                </a:lnTo>
                <a:close/>
                <a:moveTo>
                  <a:pt x="1702" y="1510"/>
                </a:moveTo>
                <a:lnTo>
                  <a:pt x="1702" y="1510"/>
                </a:lnTo>
                <a:cubicBezTo>
                  <a:pt x="1355" y="1510"/>
                  <a:pt x="1072" y="1793"/>
                  <a:pt x="1072" y="2141"/>
                </a:cubicBezTo>
                <a:cubicBezTo>
                  <a:pt x="1072" y="2489"/>
                  <a:pt x="1355" y="2772"/>
                  <a:pt x="1702" y="2772"/>
                </a:cubicBezTo>
                <a:cubicBezTo>
                  <a:pt x="2050" y="2772"/>
                  <a:pt x="2333" y="2489"/>
                  <a:pt x="2333" y="2141"/>
                </a:cubicBezTo>
                <a:cubicBezTo>
                  <a:pt x="2333" y="1793"/>
                  <a:pt x="2050" y="1510"/>
                  <a:pt x="1702" y="151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17"/>
          <p:cNvSpPr>
            <a:spLocks noChangeAspect="1" noEditPoints="1"/>
          </p:cNvSpPr>
          <p:nvPr/>
        </p:nvSpPr>
        <p:spPr bwMode="auto">
          <a:xfrm>
            <a:off x="4011609" y="3020050"/>
            <a:ext cx="838200" cy="648518"/>
          </a:xfrm>
          <a:custGeom>
            <a:avLst/>
            <a:gdLst>
              <a:gd name="T0" fmla="*/ 2246 w 4800"/>
              <a:gd name="T1" fmla="*/ 2629 h 3708"/>
              <a:gd name="T2" fmla="*/ 2246 w 4800"/>
              <a:gd name="T3" fmla="*/ 2629 h 3708"/>
              <a:gd name="T4" fmla="*/ 1880 w 4800"/>
              <a:gd name="T5" fmla="*/ 2295 h 3708"/>
              <a:gd name="T6" fmla="*/ 2201 w 4800"/>
              <a:gd name="T7" fmla="*/ 1887 h 3708"/>
              <a:gd name="T8" fmla="*/ 2664 w 4800"/>
              <a:gd name="T9" fmla="*/ 2372 h 3708"/>
              <a:gd name="T10" fmla="*/ 2246 w 4800"/>
              <a:gd name="T11" fmla="*/ 2629 h 3708"/>
              <a:gd name="T12" fmla="*/ 2246 w 4800"/>
              <a:gd name="T13" fmla="*/ 2629 h 3708"/>
              <a:gd name="T14" fmla="*/ 2063 w 4800"/>
              <a:gd name="T15" fmla="*/ 1368 h 3708"/>
              <a:gd name="T16" fmla="*/ 2063 w 4800"/>
              <a:gd name="T17" fmla="*/ 1368 h 3708"/>
              <a:gd name="T18" fmla="*/ 2327 w 4800"/>
              <a:gd name="T19" fmla="*/ 1098 h 3708"/>
              <a:gd name="T20" fmla="*/ 2575 w 4800"/>
              <a:gd name="T21" fmla="*/ 1346 h 3708"/>
              <a:gd name="T22" fmla="*/ 2253 w 4800"/>
              <a:gd name="T23" fmla="*/ 1699 h 3708"/>
              <a:gd name="T24" fmla="*/ 2063 w 4800"/>
              <a:gd name="T25" fmla="*/ 1368 h 3708"/>
              <a:gd name="T26" fmla="*/ 2063 w 4800"/>
              <a:gd name="T27" fmla="*/ 1368 h 3708"/>
              <a:gd name="T28" fmla="*/ 3205 w 4800"/>
              <a:gd name="T29" fmla="*/ 1801 h 3708"/>
              <a:gd name="T30" fmla="*/ 3205 w 4800"/>
              <a:gd name="T31" fmla="*/ 1801 h 3708"/>
              <a:gd name="T32" fmla="*/ 3005 w 4800"/>
              <a:gd name="T33" fmla="*/ 1801 h 3708"/>
              <a:gd name="T34" fmla="*/ 2762 w 4800"/>
              <a:gd name="T35" fmla="*/ 2226 h 3708"/>
              <a:gd name="T36" fmla="*/ 2354 w 4800"/>
              <a:gd name="T37" fmla="*/ 1806 h 3708"/>
              <a:gd name="T38" fmla="*/ 2748 w 4800"/>
              <a:gd name="T39" fmla="*/ 1346 h 3708"/>
              <a:gd name="T40" fmla="*/ 2325 w 4800"/>
              <a:gd name="T41" fmla="*/ 952 h 3708"/>
              <a:gd name="T42" fmla="*/ 1890 w 4800"/>
              <a:gd name="T43" fmla="*/ 1365 h 3708"/>
              <a:gd name="T44" fmla="*/ 2102 w 4800"/>
              <a:gd name="T45" fmla="*/ 1773 h 3708"/>
              <a:gd name="T46" fmla="*/ 1697 w 4800"/>
              <a:gd name="T47" fmla="*/ 2293 h 3708"/>
              <a:gd name="T48" fmla="*/ 2243 w 4800"/>
              <a:gd name="T49" fmla="*/ 2777 h 3708"/>
              <a:gd name="T50" fmla="*/ 2782 w 4800"/>
              <a:gd name="T51" fmla="*/ 2488 h 3708"/>
              <a:gd name="T52" fmla="*/ 3030 w 4800"/>
              <a:gd name="T53" fmla="*/ 2748 h 3708"/>
              <a:gd name="T54" fmla="*/ 3277 w 4800"/>
              <a:gd name="T55" fmla="*/ 2748 h 3708"/>
              <a:gd name="T56" fmla="*/ 2884 w 4800"/>
              <a:gd name="T57" fmla="*/ 2342 h 3708"/>
              <a:gd name="T58" fmla="*/ 3205 w 4800"/>
              <a:gd name="T59" fmla="*/ 1801 h 3708"/>
              <a:gd name="T60" fmla="*/ 3205 w 4800"/>
              <a:gd name="T61" fmla="*/ 1801 h 3708"/>
              <a:gd name="T62" fmla="*/ 4670 w 4800"/>
              <a:gd name="T63" fmla="*/ 3398 h 3708"/>
              <a:gd name="T64" fmla="*/ 4670 w 4800"/>
              <a:gd name="T65" fmla="*/ 3398 h 3708"/>
              <a:gd name="T66" fmla="*/ 4490 w 4800"/>
              <a:gd name="T67" fmla="*/ 3578 h 3708"/>
              <a:gd name="T68" fmla="*/ 309 w 4800"/>
              <a:gd name="T69" fmla="*/ 3578 h 3708"/>
              <a:gd name="T70" fmla="*/ 129 w 4800"/>
              <a:gd name="T71" fmla="*/ 3398 h 3708"/>
              <a:gd name="T72" fmla="*/ 129 w 4800"/>
              <a:gd name="T73" fmla="*/ 309 h 3708"/>
              <a:gd name="T74" fmla="*/ 309 w 4800"/>
              <a:gd name="T75" fmla="*/ 129 h 3708"/>
              <a:gd name="T76" fmla="*/ 4490 w 4800"/>
              <a:gd name="T77" fmla="*/ 129 h 3708"/>
              <a:gd name="T78" fmla="*/ 4670 w 4800"/>
              <a:gd name="T79" fmla="*/ 309 h 3708"/>
              <a:gd name="T80" fmla="*/ 4670 w 4800"/>
              <a:gd name="T81" fmla="*/ 3398 h 3708"/>
              <a:gd name="T82" fmla="*/ 4670 w 4800"/>
              <a:gd name="T83" fmla="*/ 3398 h 3708"/>
              <a:gd name="T84" fmla="*/ 4490 w 4800"/>
              <a:gd name="T85" fmla="*/ 0 h 3708"/>
              <a:gd name="T86" fmla="*/ 4490 w 4800"/>
              <a:gd name="T87" fmla="*/ 0 h 3708"/>
              <a:gd name="T88" fmla="*/ 309 w 4800"/>
              <a:gd name="T89" fmla="*/ 0 h 3708"/>
              <a:gd name="T90" fmla="*/ 0 w 4800"/>
              <a:gd name="T91" fmla="*/ 309 h 3708"/>
              <a:gd name="T92" fmla="*/ 0 w 4800"/>
              <a:gd name="T93" fmla="*/ 3398 h 3708"/>
              <a:gd name="T94" fmla="*/ 309 w 4800"/>
              <a:gd name="T95" fmla="*/ 3708 h 3708"/>
              <a:gd name="T96" fmla="*/ 4490 w 4800"/>
              <a:gd name="T97" fmla="*/ 3708 h 3708"/>
              <a:gd name="T98" fmla="*/ 4800 w 4800"/>
              <a:gd name="T99" fmla="*/ 3398 h 3708"/>
              <a:gd name="T100" fmla="*/ 4800 w 4800"/>
              <a:gd name="T101" fmla="*/ 309 h 3708"/>
              <a:gd name="T102" fmla="*/ 4490 w 4800"/>
              <a:gd name="T103"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00" h="3708">
                <a:moveTo>
                  <a:pt x="2246" y="2629"/>
                </a:moveTo>
                <a:lnTo>
                  <a:pt x="2246" y="2629"/>
                </a:lnTo>
                <a:cubicBezTo>
                  <a:pt x="2045" y="2629"/>
                  <a:pt x="1880" y="2493"/>
                  <a:pt x="1880" y="2295"/>
                </a:cubicBezTo>
                <a:cubicBezTo>
                  <a:pt x="1880" y="2107"/>
                  <a:pt x="1991" y="1981"/>
                  <a:pt x="2201" y="1887"/>
                </a:cubicBezTo>
                <a:lnTo>
                  <a:pt x="2664" y="2372"/>
                </a:lnTo>
                <a:cubicBezTo>
                  <a:pt x="2552" y="2543"/>
                  <a:pt x="2436" y="2629"/>
                  <a:pt x="2246" y="2629"/>
                </a:cubicBezTo>
                <a:lnTo>
                  <a:pt x="2246" y="2629"/>
                </a:lnTo>
                <a:close/>
                <a:moveTo>
                  <a:pt x="2063" y="1368"/>
                </a:moveTo>
                <a:lnTo>
                  <a:pt x="2063" y="1368"/>
                </a:lnTo>
                <a:cubicBezTo>
                  <a:pt x="2063" y="1205"/>
                  <a:pt x="2174" y="1098"/>
                  <a:pt x="2327" y="1098"/>
                </a:cubicBezTo>
                <a:cubicBezTo>
                  <a:pt x="2468" y="1098"/>
                  <a:pt x="2575" y="1202"/>
                  <a:pt x="2575" y="1346"/>
                </a:cubicBezTo>
                <a:cubicBezTo>
                  <a:pt x="2575" y="1526"/>
                  <a:pt x="2409" y="1628"/>
                  <a:pt x="2253" y="1699"/>
                </a:cubicBezTo>
                <a:cubicBezTo>
                  <a:pt x="2186" y="1645"/>
                  <a:pt x="2063" y="1494"/>
                  <a:pt x="2063" y="1368"/>
                </a:cubicBezTo>
                <a:lnTo>
                  <a:pt x="2063" y="1368"/>
                </a:lnTo>
                <a:close/>
                <a:moveTo>
                  <a:pt x="3205" y="1801"/>
                </a:moveTo>
                <a:lnTo>
                  <a:pt x="3205" y="1801"/>
                </a:lnTo>
                <a:lnTo>
                  <a:pt x="3005" y="1801"/>
                </a:lnTo>
                <a:lnTo>
                  <a:pt x="2762" y="2226"/>
                </a:lnTo>
                <a:lnTo>
                  <a:pt x="2354" y="1806"/>
                </a:lnTo>
                <a:cubicBezTo>
                  <a:pt x="2550" y="1709"/>
                  <a:pt x="2748" y="1576"/>
                  <a:pt x="2748" y="1346"/>
                </a:cubicBezTo>
                <a:cubicBezTo>
                  <a:pt x="2748" y="1096"/>
                  <a:pt x="2557" y="952"/>
                  <a:pt x="2325" y="952"/>
                </a:cubicBezTo>
                <a:cubicBezTo>
                  <a:pt x="2085" y="952"/>
                  <a:pt x="1890" y="1103"/>
                  <a:pt x="1890" y="1365"/>
                </a:cubicBezTo>
                <a:cubicBezTo>
                  <a:pt x="1890" y="1526"/>
                  <a:pt x="1996" y="1665"/>
                  <a:pt x="2102" y="1773"/>
                </a:cubicBezTo>
                <a:cubicBezTo>
                  <a:pt x="1872" y="1875"/>
                  <a:pt x="1697" y="2028"/>
                  <a:pt x="1697" y="2293"/>
                </a:cubicBezTo>
                <a:cubicBezTo>
                  <a:pt x="1697" y="2607"/>
                  <a:pt x="1944" y="2777"/>
                  <a:pt x="2243" y="2777"/>
                </a:cubicBezTo>
                <a:cubicBezTo>
                  <a:pt x="2481" y="2777"/>
                  <a:pt x="2639" y="2686"/>
                  <a:pt x="2782" y="2488"/>
                </a:cubicBezTo>
                <a:lnTo>
                  <a:pt x="3030" y="2748"/>
                </a:lnTo>
                <a:lnTo>
                  <a:pt x="3277" y="2748"/>
                </a:lnTo>
                <a:lnTo>
                  <a:pt x="2884" y="2342"/>
                </a:lnTo>
                <a:lnTo>
                  <a:pt x="3205" y="1801"/>
                </a:lnTo>
                <a:lnTo>
                  <a:pt x="3205" y="1801"/>
                </a:lnTo>
                <a:close/>
                <a:moveTo>
                  <a:pt x="4670" y="3398"/>
                </a:moveTo>
                <a:lnTo>
                  <a:pt x="4670" y="3398"/>
                </a:lnTo>
                <a:cubicBezTo>
                  <a:pt x="4670" y="3498"/>
                  <a:pt x="4590" y="3578"/>
                  <a:pt x="4490" y="3578"/>
                </a:cubicBezTo>
                <a:lnTo>
                  <a:pt x="309" y="3578"/>
                </a:lnTo>
                <a:cubicBezTo>
                  <a:pt x="209" y="3578"/>
                  <a:pt x="129" y="3498"/>
                  <a:pt x="129" y="3398"/>
                </a:cubicBezTo>
                <a:lnTo>
                  <a:pt x="129" y="309"/>
                </a:lnTo>
                <a:cubicBezTo>
                  <a:pt x="129" y="210"/>
                  <a:pt x="209" y="129"/>
                  <a:pt x="309" y="129"/>
                </a:cubicBezTo>
                <a:lnTo>
                  <a:pt x="4490" y="129"/>
                </a:lnTo>
                <a:cubicBezTo>
                  <a:pt x="4590"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custDataLst>
              <p:tags r:id="rId1"/>
            </p:custDataLst>
          </p:nvPr>
        </p:nvSpPr>
        <p:spPr>
          <a:xfrm>
            <a:off x="2327627" y="3033873"/>
            <a:ext cx="1104900" cy="428625"/>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PRINT</a:t>
            </a:r>
          </a:p>
        </p:txBody>
      </p:sp>
      <p:sp>
        <p:nvSpPr>
          <p:cNvPr id="11" name="Rectangle 10"/>
          <p:cNvSpPr/>
          <p:nvPr>
            <p:custDataLst>
              <p:tags r:id="rId2"/>
            </p:custDataLst>
          </p:nvPr>
        </p:nvSpPr>
        <p:spPr>
          <a:xfrm>
            <a:off x="2327627" y="3538445"/>
            <a:ext cx="1104900" cy="428625"/>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MEANS</a:t>
            </a:r>
          </a:p>
        </p:txBody>
      </p:sp>
      <p:sp>
        <p:nvSpPr>
          <p:cNvPr id="12" name="Rectangle 11"/>
          <p:cNvSpPr/>
          <p:nvPr>
            <p:custDataLst>
              <p:tags r:id="rId3"/>
            </p:custDataLst>
          </p:nvPr>
        </p:nvSpPr>
        <p:spPr>
          <a:xfrm>
            <a:off x="2327627" y="4053264"/>
            <a:ext cx="1104900" cy="428625"/>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FREQ</a:t>
            </a:r>
          </a:p>
        </p:txBody>
      </p:sp>
      <p:sp>
        <p:nvSpPr>
          <p:cNvPr id="34" name="Right Arrow 33"/>
          <p:cNvSpPr/>
          <p:nvPr/>
        </p:nvSpPr>
        <p:spPr>
          <a:xfrm>
            <a:off x="5786348" y="3575941"/>
            <a:ext cx="848298" cy="624197"/>
          </a:xfrm>
          <a:prstGeom prst="rightArrow">
            <a:avLst/>
          </a:prstGeom>
          <a:solidFill>
            <a:schemeClr val="accent1"/>
          </a:solidFill>
          <a:ln w="38100" cap="flat"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5" name="Rounded Rectangle 4"/>
          <p:cNvSpPr/>
          <p:nvPr/>
        </p:nvSpPr>
        <p:spPr>
          <a:xfrm>
            <a:off x="4383616" y="3575941"/>
            <a:ext cx="978583" cy="72956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6" name="TextBox 5"/>
          <p:cNvSpPr txBox="1"/>
          <p:nvPr/>
        </p:nvSpPr>
        <p:spPr>
          <a:xfrm>
            <a:off x="4407879" y="3668568"/>
            <a:ext cx="968535" cy="600164"/>
          </a:xfrm>
          <a:prstGeom prst="rect">
            <a:avLst/>
          </a:prstGeom>
          <a:noFill/>
        </p:spPr>
        <p:txBody>
          <a:bodyPr wrap="none" rtlCol="0">
            <a:spAutoFit/>
          </a:bodyPr>
          <a:lstStyle/>
          <a:p>
            <a:r>
              <a:rPr lang="en-US" sz="1100" b="1" dirty="0">
                <a:latin typeface="Arial" panose="020B0604020202020204" pitchFamily="34" charset="0"/>
                <a:cs typeface="Arial" panose="020B0604020202020204" pitchFamily="34" charset="0"/>
              </a:rPr>
              <a:t>TITLE</a:t>
            </a:r>
          </a:p>
          <a:p>
            <a:r>
              <a:rPr lang="en-US" sz="1100" b="1" dirty="0">
                <a:latin typeface="Arial" panose="020B0604020202020204" pitchFamily="34" charset="0"/>
                <a:cs typeface="Arial" panose="020B0604020202020204" pitchFamily="34" charset="0"/>
              </a:rPr>
              <a:t>LABEL</a:t>
            </a:r>
          </a:p>
          <a:p>
            <a:r>
              <a:rPr lang="en-US" sz="1100" b="1" dirty="0">
                <a:latin typeface="Arial" panose="020B0604020202020204" pitchFamily="34" charset="0"/>
                <a:cs typeface="Arial" panose="020B0604020202020204" pitchFamily="34" charset="0"/>
              </a:rPr>
              <a:t>FOOTNOTE</a:t>
            </a:r>
          </a:p>
        </p:txBody>
      </p:sp>
      <p:pic>
        <p:nvPicPr>
          <p:cNvPr id="8" name="Picture 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17191" y="3189407"/>
            <a:ext cx="992407" cy="1286764"/>
          </a:xfrm>
          <a:prstGeom prst="rect">
            <a:avLst/>
          </a:prstGeom>
        </p:spPr>
      </p:pic>
    </p:spTree>
    <p:extLst>
      <p:ext uri="{BB962C8B-B14F-4D97-AF65-F5344CB8AC3E}">
        <p14:creationId xmlns:p14="http://schemas.microsoft.com/office/powerpoint/2010/main" val="1277866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Summary Statistics Report</a:t>
            </a:r>
          </a:p>
        </p:txBody>
      </p:sp>
      <p:sp>
        <p:nvSpPr>
          <p:cNvPr id="4" name="Rectangle 3"/>
          <p:cNvSpPr/>
          <p:nvPr>
            <p:custDataLst>
              <p:tags r:id="rId1"/>
            </p:custDataLst>
          </p:nvPr>
        </p:nvSpPr>
        <p:spPr>
          <a:xfrm>
            <a:off x="1681083" y="1054806"/>
            <a:ext cx="5791984" cy="1564531"/>
          </a:xfrm>
          <a:prstGeom prst="rect">
            <a:avLst/>
          </a:prstGeom>
          <a:solidFill>
            <a:srgbClr val="D6EEFD"/>
          </a:solidFill>
          <a:ln w="12700" cmpd="sng">
            <a:solidFill>
              <a:schemeClr val="tx1"/>
            </a:solidFill>
          </a:ln>
        </p:spPr>
        <p:txBody>
          <a:bodyPr wrap="square" lIns="88900" tIns="88900" rIns="88900" bIns="88900">
            <a:spAutoFit/>
          </a:bodyPr>
          <a:lstStyle/>
          <a:p>
            <a:pPr>
              <a:lnSpc>
                <a:spcPct val="90000"/>
              </a:lnSpc>
            </a:pP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PROC MEANS DATA=</a:t>
            </a:r>
            <a:r>
              <a:rPr lang="en-US" sz="2000" i="1" kern="800" dirty="0">
                <a:latin typeface="Calibri Light" panose="020F0302020204030204" pitchFamily="34" charset="0"/>
                <a:ea typeface="Times New Roman" panose="02020603050405020304" pitchFamily="18" charset="0"/>
                <a:cs typeface="Times New Roman" panose="02020603050405020304" pitchFamily="18" charset="0"/>
              </a:rPr>
              <a:t>input-table &lt;stat-list&gt; &lt;options&gt;</a:t>
            </a: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a:t>
            </a: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p>
          <a:p>
            <a:pPr>
              <a:lnSpc>
                <a:spcPct val="90000"/>
              </a:lnSpc>
            </a:pP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VAR</a:t>
            </a: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r>
              <a:rPr lang="en-US" sz="2000" i="1" kern="800" dirty="0">
                <a:latin typeface="Calibri Light" panose="020F0302020204030204" pitchFamily="34" charset="0"/>
                <a:ea typeface="Times New Roman" panose="02020603050405020304" pitchFamily="18" charset="0"/>
                <a:cs typeface="Times New Roman" panose="02020603050405020304" pitchFamily="18" charset="0"/>
              </a:rPr>
              <a:t>col-name(s)</a:t>
            </a: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 </a:t>
            </a:r>
            <a:endParaRPr lang="en-US" sz="2000" kern="800" dirty="0">
              <a:latin typeface="Calibri Light" panose="020F0302020204030204" pitchFamily="34" charset="0"/>
              <a:ea typeface="Times New Roman" panose="02020603050405020304" pitchFamily="18" charset="0"/>
              <a:cs typeface="Times New Roman" panose="02020603050405020304" pitchFamily="18" charset="0"/>
            </a:endParaRPr>
          </a:p>
          <a:p>
            <a:pPr>
              <a:lnSpc>
                <a:spcPct val="90000"/>
              </a:lnSpc>
            </a:pP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CLASS</a:t>
            </a: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r>
              <a:rPr lang="en-US" sz="2000" i="1" kern="800" dirty="0">
                <a:latin typeface="Calibri Light" panose="020F0302020204030204" pitchFamily="34" charset="0"/>
                <a:ea typeface="Times New Roman" panose="02020603050405020304" pitchFamily="18" charset="0"/>
                <a:cs typeface="Times New Roman" panose="02020603050405020304" pitchFamily="18" charset="0"/>
              </a:rPr>
              <a:t>col-name(s)</a:t>
            </a: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a:t>
            </a: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p>
          <a:p>
            <a:pPr>
              <a:lnSpc>
                <a:spcPct val="90000"/>
              </a:lnSpc>
            </a:pP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WAYS</a:t>
            </a: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r>
              <a:rPr lang="en-US" sz="2000" i="1" kern="800" dirty="0">
                <a:latin typeface="Calibri Light" panose="020F0302020204030204" pitchFamily="34" charset="0"/>
                <a:ea typeface="Times New Roman" panose="02020603050405020304" pitchFamily="18" charset="0"/>
                <a:cs typeface="Times New Roman" panose="02020603050405020304" pitchFamily="18" charset="0"/>
              </a:rPr>
              <a:t>n</a:t>
            </a: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a:t>
            </a:r>
            <a:r>
              <a:rPr lang="en-US" sz="2000" kern="800" dirty="0">
                <a:latin typeface="Calibri Light" panose="020F0302020204030204" pitchFamily="34" charset="0"/>
                <a:ea typeface="Times New Roman" panose="02020603050405020304" pitchFamily="18" charset="0"/>
                <a:cs typeface="Times New Roman" panose="02020603050405020304" pitchFamily="18" charset="0"/>
              </a:rPr>
              <a:t> </a:t>
            </a:r>
          </a:p>
          <a:p>
            <a:pPr>
              <a:lnSpc>
                <a:spcPct val="90000"/>
              </a:lnSpc>
            </a:pPr>
            <a:r>
              <a:rPr lang="en-US" sz="2000" b="1" kern="800" dirty="0">
                <a:latin typeface="Calibri Light" panose="020F0302020204030204" pitchFamily="34" charset="0"/>
                <a:ea typeface="Times New Roman" panose="02020603050405020304" pitchFamily="18" charset="0"/>
                <a:cs typeface="Times New Roman" panose="02020603050405020304" pitchFamily="18" charset="0"/>
              </a:rPr>
              <a:t>RUN;</a:t>
            </a:r>
            <a:endParaRPr lang="en-US" sz="2000" b="1" kern="80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5" name="Line Callout 1 4"/>
          <p:cNvSpPr/>
          <p:nvPr/>
        </p:nvSpPr>
        <p:spPr>
          <a:xfrm>
            <a:off x="6071664" y="2794814"/>
            <a:ext cx="2086780" cy="1045593"/>
          </a:xfrm>
          <a:prstGeom prst="borderCallout1">
            <a:avLst>
              <a:gd name="adj1" fmla="val 1043"/>
              <a:gd name="adj2" fmla="val 50436"/>
              <a:gd name="adj3" fmla="val -133312"/>
              <a:gd name="adj4" fmla="val -26319"/>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specify statistics and options to include in the report</a:t>
            </a:r>
          </a:p>
        </p:txBody>
      </p:sp>
      <p:sp>
        <p:nvSpPr>
          <p:cNvPr id="7" name="Line Callout 1 6"/>
          <p:cNvSpPr/>
          <p:nvPr/>
        </p:nvSpPr>
        <p:spPr>
          <a:xfrm>
            <a:off x="604838" y="2692217"/>
            <a:ext cx="2444007" cy="1250785"/>
          </a:xfrm>
          <a:prstGeom prst="borderCallout1">
            <a:avLst>
              <a:gd name="adj1" fmla="val -505"/>
              <a:gd name="adj2" fmla="val 23177"/>
              <a:gd name="adj3" fmla="val -69502"/>
              <a:gd name="adj4" fmla="val 67872"/>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group the statistics based on distinct values of columns in the </a:t>
            </a:r>
            <a:br>
              <a:rPr lang="en-US" dirty="0">
                <a:solidFill>
                  <a:srgbClr val="000000"/>
                </a:solidFill>
              </a:rPr>
            </a:br>
            <a:r>
              <a:rPr lang="en-US" dirty="0">
                <a:solidFill>
                  <a:srgbClr val="000000"/>
                </a:solidFill>
              </a:rPr>
              <a:t>CLASS statement</a:t>
            </a:r>
          </a:p>
        </p:txBody>
      </p:sp>
      <p:sp>
        <p:nvSpPr>
          <p:cNvPr id="8" name="Line Callout 1 7"/>
          <p:cNvSpPr/>
          <p:nvPr/>
        </p:nvSpPr>
        <p:spPr>
          <a:xfrm>
            <a:off x="3520361" y="2928165"/>
            <a:ext cx="2086780" cy="1250785"/>
          </a:xfrm>
          <a:prstGeom prst="borderCallout1">
            <a:avLst>
              <a:gd name="adj1" fmla="val -14"/>
              <a:gd name="adj2" fmla="val -388"/>
              <a:gd name="adj3" fmla="val -56828"/>
              <a:gd name="adj4" fmla="val -3958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specify ways</a:t>
            </a:r>
            <a:br>
              <a:rPr lang="en-US" dirty="0">
                <a:solidFill>
                  <a:srgbClr val="000000"/>
                </a:solidFill>
              </a:rPr>
            </a:br>
            <a:r>
              <a:rPr lang="en-US" dirty="0">
                <a:solidFill>
                  <a:srgbClr val="000000"/>
                </a:solidFill>
              </a:rPr>
              <a:t>to combine values</a:t>
            </a:r>
            <a:br>
              <a:rPr lang="en-US" dirty="0">
                <a:solidFill>
                  <a:srgbClr val="000000"/>
                </a:solidFill>
              </a:rPr>
            </a:br>
            <a:r>
              <a:rPr lang="en-US" dirty="0">
                <a:solidFill>
                  <a:srgbClr val="000000"/>
                </a:solidFill>
              </a:rPr>
              <a:t>of columns in the CLASS statement</a:t>
            </a:r>
          </a:p>
        </p:txBody>
      </p:sp>
    </p:spTree>
    <p:extLst>
      <p:ext uri="{BB962C8B-B14F-4D97-AF65-F5344CB8AC3E}">
        <p14:creationId xmlns:p14="http://schemas.microsoft.com/office/powerpoint/2010/main" val="1184531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Creating Summary Statistics Reports</a:t>
            </a:r>
          </a:p>
        </p:txBody>
      </p:sp>
      <p:sp>
        <p:nvSpPr>
          <p:cNvPr id="3" name="DemoText"/>
          <p:cNvSpPr>
            <a:spLocks noGrp="1"/>
          </p:cNvSpPr>
          <p:nvPr>
            <p:ph type="body" sz="quarter" idx="10"/>
          </p:nvPr>
        </p:nvSpPr>
        <p:spPr>
          <a:xfrm>
            <a:off x="2827019" y="2689488"/>
            <a:ext cx="5531273" cy="445594"/>
          </a:xfrm>
        </p:spPr>
        <p:txBody>
          <a:bodyPr lIns="0" tIns="0" rIns="0" bIns="0">
            <a:noAutofit/>
          </a:bodyPr>
          <a:lstStyle/>
          <a:p>
            <a:pPr indent="0" algn="l">
              <a:lnSpc>
                <a:spcPct val="100000"/>
              </a:lnSpc>
              <a:spcAft>
                <a:spcPts val="400"/>
              </a:spcAft>
            </a:pPr>
            <a:r>
              <a:rPr lang="en-US" dirty="0"/>
              <a:t>This demonstration illustrates using statements and options that are available in PROC MEANS to create</a:t>
            </a:r>
            <a:br>
              <a:rPr lang="en-US" dirty="0"/>
            </a:br>
            <a:r>
              <a:rPr lang="en-US" dirty="0"/>
              <a:t>a custom summary statistics report.</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solidFill>
                  <a:schemeClr val="bg1"/>
                </a:solidFill>
                <a:latin typeface="Calibri Light" panose="020F0302020204030204" pitchFamily="34" charset="0"/>
              </a:rPr>
              <a:t>p105d04</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5.05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pPr lvl="0">
              <a:buClrTx/>
              <a:buSzPct val="100000"/>
            </a:pPr>
            <a:r>
              <a:rPr lang="en-US" dirty="0"/>
              <a:t>Open </a:t>
            </a:r>
            <a:r>
              <a:rPr lang="en-US" b="1" dirty="0"/>
              <a:t>p105a05.sas</a:t>
            </a:r>
            <a:r>
              <a:rPr lang="en-US" dirty="0"/>
              <a:t> from the </a:t>
            </a:r>
            <a:r>
              <a:rPr lang="en-US" b="1" dirty="0"/>
              <a:t>activities </a:t>
            </a:r>
            <a:r>
              <a:rPr lang="en-US" dirty="0"/>
              <a:t>folder and perform the following tasks: </a:t>
            </a:r>
          </a:p>
          <a:p>
            <a:pPr marL="346075" lvl="0" indent="-346075">
              <a:buClrTx/>
              <a:buSzPct val="100000"/>
              <a:buFont typeface="+mj-lt"/>
              <a:buAutoNum type="arabicPeriod"/>
            </a:pPr>
            <a:r>
              <a:rPr lang="en-US" dirty="0"/>
              <a:t>Add options to include N (count), MEAN, and MIN statistics. Round each statistic to the nearest integer.</a:t>
            </a:r>
          </a:p>
          <a:p>
            <a:pPr marL="346075" lvl="0" indent="-346075">
              <a:buClrTx/>
              <a:buSzPct val="100000"/>
              <a:buFont typeface="+mj-lt"/>
              <a:buAutoNum type="arabicPeriod"/>
            </a:pPr>
            <a:r>
              <a:rPr lang="en-US" dirty="0"/>
              <a:t>Add a CLASS statement to group the data by </a:t>
            </a:r>
            <a:r>
              <a:rPr lang="en-US" b="1" dirty="0"/>
              <a:t>Season</a:t>
            </a:r>
            <a:r>
              <a:rPr lang="en-US" dirty="0"/>
              <a:t> and </a:t>
            </a:r>
            <a:r>
              <a:rPr lang="en-US" b="1" dirty="0"/>
              <a:t>Ocean</a:t>
            </a:r>
            <a:r>
              <a:rPr lang="en-US" dirty="0"/>
              <a:t>. Run the program.</a:t>
            </a:r>
          </a:p>
          <a:p>
            <a:pPr marL="346075" lvl="0" indent="-346075">
              <a:buClrTx/>
              <a:buSzPct val="100000"/>
              <a:buFont typeface="+mj-lt"/>
              <a:buAutoNum type="arabicPeriod"/>
            </a:pPr>
            <a:r>
              <a:rPr lang="en-US" dirty="0"/>
              <a:t>Modify the program to add the WAYS statement so that separate reports are created for </a:t>
            </a:r>
            <a:r>
              <a:rPr lang="en-US" b="1" dirty="0"/>
              <a:t>Season</a:t>
            </a:r>
            <a:r>
              <a:rPr lang="en-US" dirty="0"/>
              <a:t> and </a:t>
            </a:r>
            <a:r>
              <a:rPr lang="en-US" b="1" dirty="0"/>
              <a:t>Ocean</a:t>
            </a:r>
            <a:r>
              <a:rPr lang="en-US" dirty="0"/>
              <a:t> statistics. Run the program.</a:t>
            </a:r>
          </a:p>
          <a:p>
            <a:pPr lvl="0"/>
            <a:r>
              <a:rPr lang="en-US" dirty="0"/>
              <a:t>Which ocean had the lowest mean for minimum pressure?</a:t>
            </a:r>
          </a:p>
          <a:p>
            <a:pPr lvl="0"/>
            <a:r>
              <a:rPr lang="en-US" dirty="0"/>
              <a:t>Which season had the lowest mean for minimum pressure?</a:t>
            </a:r>
          </a:p>
        </p:txBody>
      </p:sp>
    </p:spTree>
    <p:custDataLst>
      <p:tags r:id="rId1"/>
    </p:custDataLst>
    <p:extLst>
      <p:ext uri="{BB962C8B-B14F-4D97-AF65-F5344CB8AC3E}">
        <p14:creationId xmlns:p14="http://schemas.microsoft.com/office/powerpoint/2010/main" val="2432258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5.05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a:t>
            </a:r>
            <a:r>
              <a:rPr altLang="en-US" dirty="0">
                <a:solidFill>
                  <a:schemeClr val="tx2"/>
                </a:solidFill>
                <a:latin typeface="Calibri" panose="020F0502020204030204" pitchFamily="34" charset="0"/>
              </a:rPr>
              <a:t> Correct Answer</a:t>
            </a:r>
          </a:p>
        </p:txBody>
      </p:sp>
      <p:sp>
        <p:nvSpPr>
          <p:cNvPr id="7" name="Content Placeholder 6"/>
          <p:cNvSpPr>
            <a:spLocks noGrp="1"/>
          </p:cNvSpPr>
          <p:nvPr>
            <p:ph idx="1"/>
          </p:nvPr>
        </p:nvSpPr>
        <p:spPr/>
        <p:txBody>
          <a:bodyPr/>
          <a:lstStyle/>
          <a:p>
            <a:pPr lvl="0"/>
            <a:r>
              <a:rPr lang="en-US" dirty="0"/>
              <a:t>Which ocean had the lowest mean for minimum pressure? </a:t>
            </a:r>
            <a:r>
              <a:rPr lang="en-US" b="1" dirty="0"/>
              <a:t>Pacific</a:t>
            </a:r>
          </a:p>
          <a:p>
            <a:pPr lvl="0"/>
            <a:r>
              <a:rPr lang="en-US" dirty="0"/>
              <a:t>Which season had the lowest mean for minimum pressure? </a:t>
            </a:r>
            <a:r>
              <a:rPr lang="en-US" b="1" dirty="0"/>
              <a:t>2015</a:t>
            </a:r>
          </a:p>
        </p:txBody>
      </p:sp>
      <p:sp>
        <p:nvSpPr>
          <p:cNvPr id="4" name="TextBox 3"/>
          <p:cNvSpPr txBox="1"/>
          <p:nvPr>
            <p:custDataLst>
              <p:tags r:id="rId2"/>
            </p:custDataLst>
          </p:nvPr>
        </p:nvSpPr>
        <p:spPr>
          <a:xfrm>
            <a:off x="906304" y="1683589"/>
            <a:ext cx="7348165" cy="1841530"/>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means data=pg1.storm_final maxdec=0 n mean min;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var MinPressure;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where Season &gt;=2010;</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class Season Ocean;</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ways 1;</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endParaRPr lang="en-US" sz="1800"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5"/>
          <a:stretch>
            <a:fillRect/>
          </a:stretch>
        </p:blipFill>
        <p:spPr>
          <a:xfrm>
            <a:off x="2910038" y="3095680"/>
            <a:ext cx="2433619" cy="1317810"/>
          </a:xfrm>
          <a:prstGeom prst="rect">
            <a:avLst/>
          </a:prstGeom>
          <a:ln w="12700">
            <a:solidFill>
              <a:schemeClr val="tx1"/>
            </a:solidFill>
          </a:ln>
        </p:spPr>
      </p:pic>
      <p:pic>
        <p:nvPicPr>
          <p:cNvPr id="5" name="Picture 4"/>
          <p:cNvPicPr>
            <a:picLocks noChangeAspect="1"/>
          </p:cNvPicPr>
          <p:nvPr/>
        </p:nvPicPr>
        <p:blipFill>
          <a:blip r:embed="rId6"/>
          <a:stretch>
            <a:fillRect/>
          </a:stretch>
        </p:blipFill>
        <p:spPr>
          <a:xfrm>
            <a:off x="5670463" y="2293057"/>
            <a:ext cx="2397211" cy="2617755"/>
          </a:xfrm>
          <a:prstGeom prst="rect">
            <a:avLst/>
          </a:prstGeom>
          <a:ln w="12700">
            <a:solidFill>
              <a:schemeClr val="tx1"/>
            </a:solidFill>
          </a:ln>
        </p:spPr>
      </p:pic>
    </p:spTree>
    <p:custDataLst>
      <p:tags r:id="rId1"/>
    </p:custDataLst>
    <p:extLst>
      <p:ext uri="{BB962C8B-B14F-4D97-AF65-F5344CB8AC3E}">
        <p14:creationId xmlns:p14="http://schemas.microsoft.com/office/powerpoint/2010/main" val="486812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Output Summary Table</a:t>
            </a:r>
          </a:p>
        </p:txBody>
      </p:sp>
      <p:sp>
        <p:nvSpPr>
          <p:cNvPr id="6" name="TextBox 5"/>
          <p:cNvSpPr txBox="1"/>
          <p:nvPr>
            <p:custDataLst>
              <p:tags r:id="rId1"/>
            </p:custDataLst>
          </p:nvPr>
        </p:nvSpPr>
        <p:spPr>
          <a:xfrm>
            <a:off x="834900" y="1759545"/>
            <a:ext cx="7476236" cy="1841530"/>
          </a:xfrm>
          <a:prstGeom prst="rect">
            <a:avLst/>
          </a:prstGeom>
          <a:solidFill>
            <a:srgbClr val="FFFFFF"/>
          </a:solidFill>
          <a:ln w="19050" cmpd="sng">
            <a:solidFill>
              <a:srgbClr val="0074BE"/>
            </a:solidFill>
          </a:ln>
        </p:spPr>
        <p:txBody>
          <a:bodyPr vert="horz" wrap="square" lIns="88900" tIns="88900" rIns="88900" bIns="88900" rtlCol="0">
            <a:spAutoFit/>
          </a:bodyPr>
          <a:lstStyle/>
          <a:p>
            <a:r>
              <a:rPr lang="en-US" sz="1800" b="1" dirty="0">
                <a:latin typeface="Courier New" panose="02070309020205020404" pitchFamily="49" charset="0"/>
                <a:cs typeface="Courier New" panose="02070309020205020404" pitchFamily="49" charset="0"/>
              </a:rPr>
              <a:t>proc means data=sashelp.heart noprint;</a:t>
            </a:r>
          </a:p>
          <a:p>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var</a:t>
            </a:r>
            <a:r>
              <a:rPr lang="en-US" sz="1800" b="1" dirty="0">
                <a:latin typeface="Courier New" panose="02070309020205020404" pitchFamily="49" charset="0"/>
                <a:cs typeface="Courier New" panose="02070309020205020404" pitchFamily="49" charset="0"/>
              </a:rPr>
              <a:t> Weight;</a:t>
            </a:r>
          </a:p>
          <a:p>
            <a:r>
              <a:rPr lang="en-US" sz="1800" b="1" dirty="0">
                <a:latin typeface="Courier New" panose="02070309020205020404" pitchFamily="49" charset="0"/>
                <a:cs typeface="Courier New" panose="02070309020205020404" pitchFamily="49" charset="0"/>
              </a:rPr>
              <a:t>    class </a:t>
            </a:r>
            <a:r>
              <a:rPr lang="en-US" sz="1800" b="1" dirty="0" err="1">
                <a:latin typeface="Courier New" panose="02070309020205020404" pitchFamily="49" charset="0"/>
                <a:cs typeface="Courier New" panose="02070309020205020404" pitchFamily="49" charset="0"/>
              </a:rPr>
              <a:t>Chol_Status</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ways 1;</a:t>
            </a:r>
          </a:p>
          <a:p>
            <a:r>
              <a:rPr lang="en-US" sz="1800" b="1" dirty="0">
                <a:latin typeface="Courier New" panose="02070309020205020404" pitchFamily="49" charset="0"/>
                <a:cs typeface="Courier New" panose="02070309020205020404" pitchFamily="49" charset="0"/>
              </a:rPr>
              <a:t>    output out=</a:t>
            </a:r>
            <a:r>
              <a:rPr lang="en-US" sz="1800" b="1" dirty="0" err="1">
                <a:latin typeface="Courier New" panose="02070309020205020404" pitchFamily="49" charset="0"/>
                <a:cs typeface="Courier New" panose="02070309020205020404" pitchFamily="49" charset="0"/>
              </a:rPr>
              <a:t>heart_stats</a:t>
            </a:r>
            <a:r>
              <a:rPr lang="en-US" sz="1800" b="1" dirty="0">
                <a:latin typeface="Courier New" panose="02070309020205020404" pitchFamily="49" charset="0"/>
                <a:cs typeface="Courier New" panose="02070309020205020404" pitchFamily="49" charset="0"/>
              </a:rPr>
              <a:t> mean=</a:t>
            </a:r>
            <a:r>
              <a:rPr lang="en-US" sz="1800" b="1" dirty="0" err="1">
                <a:latin typeface="Courier New" panose="02070309020205020404" pitchFamily="49" charset="0"/>
                <a:cs typeface="Courier New" panose="02070309020205020404" pitchFamily="49" charset="0"/>
              </a:rPr>
              <a:t>AvgWeight</a:t>
            </a:r>
            <a:r>
              <a:rPr lang="en-US"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run; </a:t>
            </a:r>
            <a:endParaRPr lang="en-US" sz="1800" dirty="0">
              <a:latin typeface="Courier New" panose="02070309020205020404" pitchFamily="49" charset="0"/>
              <a:cs typeface="Courier New" panose="02070309020205020404" pitchFamily="49" charset="0"/>
            </a:endParaRPr>
          </a:p>
        </p:txBody>
      </p:sp>
      <p:sp>
        <p:nvSpPr>
          <p:cNvPr id="5" name="Rectangle 4"/>
          <p:cNvSpPr/>
          <p:nvPr>
            <p:custDataLst>
              <p:tags r:id="rId2"/>
            </p:custDataLst>
          </p:nvPr>
        </p:nvSpPr>
        <p:spPr>
          <a:xfrm>
            <a:off x="1473043" y="2953418"/>
            <a:ext cx="5235406"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Rectangle 8"/>
          <p:cNvSpPr/>
          <p:nvPr>
            <p:custDataLst>
              <p:tags r:id="rId3"/>
            </p:custDataLst>
          </p:nvPr>
        </p:nvSpPr>
        <p:spPr>
          <a:xfrm>
            <a:off x="834901" y="1109209"/>
            <a:ext cx="5215522" cy="487313"/>
          </a:xfrm>
          <a:prstGeom prst="rect">
            <a:avLst/>
          </a:prstGeom>
          <a:solidFill>
            <a:srgbClr val="D6EEFD"/>
          </a:solidFill>
          <a:ln w="12700" cmpd="sng">
            <a:solidFill>
              <a:schemeClr val="tx1"/>
            </a:solidFill>
          </a:ln>
        </p:spPr>
        <p:txBody>
          <a:bodyPr wrap="square" lIns="88900" tIns="88900" rIns="88900" bIns="88900">
            <a:spAutoFit/>
          </a:bodyPr>
          <a:lstStyle/>
          <a:p>
            <a:r>
              <a:rPr lang="en-US" sz="2000" b="1" dirty="0">
                <a:latin typeface="Calibri Light" panose="020F0302020204030204" pitchFamily="34" charset="0"/>
              </a:rPr>
              <a:t>OUTPUT</a:t>
            </a:r>
            <a:r>
              <a:rPr lang="en-US" sz="2000" dirty="0">
                <a:latin typeface="Calibri Light" panose="020F0302020204030204" pitchFamily="34" charset="0"/>
              </a:rPr>
              <a:t> </a:t>
            </a:r>
            <a:r>
              <a:rPr lang="en-US" sz="2000" b="1" dirty="0">
                <a:latin typeface="Calibri Light" panose="020F0302020204030204" pitchFamily="34" charset="0"/>
              </a:rPr>
              <a:t>OUT=</a:t>
            </a:r>
            <a:r>
              <a:rPr lang="en-US" sz="2000" i="1" dirty="0">
                <a:latin typeface="Calibri Light" panose="020F0302020204030204" pitchFamily="34" charset="0"/>
              </a:rPr>
              <a:t>output-table</a:t>
            </a:r>
            <a:r>
              <a:rPr lang="en-US" sz="2000" dirty="0">
                <a:latin typeface="Calibri Light" panose="020F0302020204030204" pitchFamily="34" charset="0"/>
              </a:rPr>
              <a:t> &lt;</a:t>
            </a:r>
            <a:r>
              <a:rPr lang="en-US" sz="2000" i="1" dirty="0">
                <a:latin typeface="Calibri Light" panose="020F0302020204030204" pitchFamily="34" charset="0"/>
              </a:rPr>
              <a:t>statistic</a:t>
            </a:r>
            <a:r>
              <a:rPr lang="en-US" sz="2000" dirty="0">
                <a:latin typeface="Calibri Light" panose="020F0302020204030204" pitchFamily="34" charset="0"/>
              </a:rPr>
              <a:t>=</a:t>
            </a:r>
            <a:r>
              <a:rPr lang="en-US" sz="2000" i="1" dirty="0">
                <a:latin typeface="Calibri Light" panose="020F0302020204030204" pitchFamily="34" charset="0"/>
              </a:rPr>
              <a:t>col-name</a:t>
            </a:r>
            <a:r>
              <a:rPr lang="en-US" sz="2000" dirty="0">
                <a:latin typeface="Calibri Light" panose="020F0302020204030204" pitchFamily="34" charset="0"/>
              </a:rPr>
              <a:t>&gt;</a:t>
            </a:r>
            <a:r>
              <a:rPr lang="en-US" sz="2000" b="1" dirty="0">
                <a:latin typeface="Calibri Light" panose="020F0302020204030204" pitchFamily="34" charset="0"/>
              </a:rPr>
              <a:t>;</a:t>
            </a:r>
            <a:r>
              <a:rPr lang="en-US" sz="2000" dirty="0">
                <a:latin typeface="Calibri Light" panose="020F0302020204030204" pitchFamily="34" charset="0"/>
              </a:rPr>
              <a:t> </a:t>
            </a:r>
          </a:p>
        </p:txBody>
      </p:sp>
      <p:pic>
        <p:nvPicPr>
          <p:cNvPr id="3" name="Picture 2">
            <a:extLst>
              <a:ext uri="{FF2B5EF4-FFF2-40B4-BE49-F238E27FC236}">
                <a16:creationId xmlns:a16="http://schemas.microsoft.com/office/drawing/2014/main" id="{E9201F56-EA97-41CD-A3AA-C7FF24DF6B62}"/>
              </a:ext>
            </a:extLst>
          </p:cNvPr>
          <p:cNvPicPr>
            <a:picLocks noChangeAspect="1"/>
          </p:cNvPicPr>
          <p:nvPr/>
        </p:nvPicPr>
        <p:blipFill>
          <a:blip r:embed="rId6"/>
          <a:stretch>
            <a:fillRect/>
          </a:stretch>
        </p:blipFill>
        <p:spPr>
          <a:xfrm>
            <a:off x="3680283" y="3439147"/>
            <a:ext cx="4461221" cy="919208"/>
          </a:xfrm>
          <a:prstGeom prst="rect">
            <a:avLst/>
          </a:prstGeom>
        </p:spPr>
      </p:pic>
    </p:spTree>
    <p:extLst>
      <p:ext uri="{BB962C8B-B14F-4D97-AF65-F5344CB8AC3E}">
        <p14:creationId xmlns:p14="http://schemas.microsoft.com/office/powerpoint/2010/main" val="3621134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5.06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pPr lvl="0">
              <a:buClrTx/>
              <a:buSzPct val="100000"/>
            </a:pPr>
            <a:r>
              <a:rPr lang="en-US" dirty="0"/>
              <a:t>Open </a:t>
            </a:r>
            <a:r>
              <a:rPr lang="en-US" b="1" dirty="0"/>
              <a:t>p105a06.sas</a:t>
            </a:r>
            <a:r>
              <a:rPr lang="en-US" dirty="0"/>
              <a:t> from the </a:t>
            </a:r>
            <a:r>
              <a:rPr lang="en-US" b="1" dirty="0"/>
              <a:t>activities </a:t>
            </a:r>
            <a:r>
              <a:rPr lang="en-US" dirty="0"/>
              <a:t>folder and perform the following tasks: </a:t>
            </a:r>
          </a:p>
          <a:p>
            <a:pPr marL="346075" lvl="0" indent="-346075">
              <a:buClrTx/>
              <a:buSzPct val="100000"/>
              <a:buFont typeface="+mj-lt"/>
              <a:buAutoNum type="arabicPeriod"/>
            </a:pPr>
            <a:r>
              <a:rPr lang="en-US" dirty="0"/>
              <a:t>Run the PROC MEANS step and compare the report and the </a:t>
            </a:r>
            <a:r>
              <a:rPr lang="en-US" b="1" dirty="0"/>
              <a:t>wind_stats</a:t>
            </a:r>
            <a:r>
              <a:rPr lang="en-US" dirty="0"/>
              <a:t> table. Are the same statistics in the report and table? What do the first five rows in the table represent?</a:t>
            </a:r>
          </a:p>
          <a:p>
            <a:pPr marL="346075" indent="-346075">
              <a:buClrTx/>
              <a:buSzPct val="100000"/>
              <a:buFont typeface="+mj-lt"/>
              <a:buAutoNum type="arabicPeriod"/>
            </a:pPr>
            <a:r>
              <a:rPr lang="en-US" altLang="en-US" dirty="0"/>
              <a:t>Uncomment the WAYS statement. Delete the statistics listed in the PROC MEANS statement and add the NOPRINT option. Run the program. Notice that a report is not generated and the first five rows from the previous table are excluded.</a:t>
            </a:r>
          </a:p>
          <a:p>
            <a:pPr marL="346075" indent="-346075">
              <a:buClrTx/>
              <a:buSzPct val="100000"/>
              <a:buFont typeface="+mj-lt"/>
              <a:buAutoNum type="arabicPeriod"/>
            </a:pPr>
            <a:r>
              <a:rPr lang="en-US" altLang="en-US" dirty="0"/>
              <a:t>Add the following options in the OUTPUT statement and run the program again. How many rows are in the output table? </a:t>
            </a:r>
          </a:p>
        </p:txBody>
      </p:sp>
      <p:sp>
        <p:nvSpPr>
          <p:cNvPr id="4" name="TextBox 3">
            <a:extLst>
              <a:ext uri="{FF2B5EF4-FFF2-40B4-BE49-F238E27FC236}">
                <a16:creationId xmlns:a16="http://schemas.microsoft.com/office/drawing/2014/main" id="{C6D89C4E-6374-454A-A3EE-8CF02A8CF1F8}"/>
              </a:ext>
            </a:extLst>
          </p:cNvPr>
          <p:cNvSpPr txBox="1"/>
          <p:nvPr>
            <p:custDataLst>
              <p:tags r:id="rId2"/>
            </p:custDataLst>
          </p:nvPr>
        </p:nvSpPr>
        <p:spPr>
          <a:xfrm>
            <a:off x="1309643" y="4231922"/>
            <a:ext cx="6658874" cy="42537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output out=</a:t>
            </a:r>
            <a:r>
              <a:rPr lang="en-US" b="1" dirty="0" err="1">
                <a:latin typeface="Courier New" panose="02070309020205020404" pitchFamily="49" charset="0"/>
              </a:rPr>
              <a:t>wind_stats</a:t>
            </a:r>
            <a:r>
              <a:rPr lang="en-US" b="1" dirty="0">
                <a:latin typeface="Courier New" panose="02070309020205020404" pitchFamily="49" charset="0"/>
              </a:rPr>
              <a:t> mean=</a:t>
            </a:r>
            <a:r>
              <a:rPr lang="en-US" b="1" dirty="0" err="1">
                <a:latin typeface="Courier New" panose="02070309020205020404" pitchFamily="49" charset="0"/>
              </a:rPr>
              <a:t>AvgWind</a:t>
            </a:r>
            <a:r>
              <a:rPr lang="en-US" b="1" dirty="0">
                <a:latin typeface="Courier New" panose="02070309020205020404" pitchFamily="49" charset="0"/>
              </a:rPr>
              <a:t> max=</a:t>
            </a:r>
            <a:r>
              <a:rPr lang="en-US" b="1" dirty="0" err="1">
                <a:latin typeface="Courier New" panose="02070309020205020404" pitchFamily="49" charset="0"/>
              </a:rPr>
              <a:t>MaxWind</a:t>
            </a:r>
            <a:r>
              <a:rPr lang="en-US" b="1" dirty="0">
                <a:latin typeface="Courier New" panose="02070309020205020404" pitchFamily="49" charset="0"/>
              </a:rPr>
              <a:t>;</a:t>
            </a:r>
          </a:p>
        </p:txBody>
      </p:sp>
      <p:sp>
        <p:nvSpPr>
          <p:cNvPr id="5" name="Rectangle 4">
            <a:extLst>
              <a:ext uri="{FF2B5EF4-FFF2-40B4-BE49-F238E27FC236}">
                <a16:creationId xmlns:a16="http://schemas.microsoft.com/office/drawing/2014/main" id="{C4D995DD-B038-4D30-96B3-5B5493384EA0}"/>
              </a:ext>
            </a:extLst>
          </p:cNvPr>
          <p:cNvSpPr/>
          <p:nvPr>
            <p:custDataLst>
              <p:tags r:id="rId3"/>
            </p:custDataLst>
          </p:nvPr>
        </p:nvSpPr>
        <p:spPr>
          <a:xfrm>
            <a:off x="4402093" y="4320822"/>
            <a:ext cx="3276664" cy="243459"/>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1046102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5.06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a:t>
            </a:r>
            <a:r>
              <a:rPr altLang="en-US" dirty="0">
                <a:solidFill>
                  <a:schemeClr val="tx2"/>
                </a:solidFill>
                <a:latin typeface="Calibri" panose="020F0502020204030204" pitchFamily="34" charset="0"/>
              </a:rPr>
              <a:t> Correct Answer</a:t>
            </a:r>
          </a:p>
        </p:txBody>
      </p:sp>
      <p:sp>
        <p:nvSpPr>
          <p:cNvPr id="15363" name="PollQuestion"/>
          <p:cNvSpPr>
            <a:spLocks noGrp="1" noChangeArrowheads="1"/>
          </p:cNvSpPr>
          <p:nvPr>
            <p:ph idx="1"/>
          </p:nvPr>
        </p:nvSpPr>
        <p:spPr/>
        <p:txBody>
          <a:bodyPr/>
          <a:lstStyle/>
          <a:p>
            <a:pPr marL="346075" lvl="0" indent="-346075">
              <a:buClrTx/>
              <a:buSzPct val="100000"/>
              <a:buFont typeface="+mj-lt"/>
              <a:buAutoNum type="arabicPeriod"/>
            </a:pPr>
            <a:r>
              <a:rPr lang="en-US" dirty="0"/>
              <a:t>Run the PROC MEANS step and compare the report and the </a:t>
            </a:r>
            <a:r>
              <a:rPr lang="en-US" b="1" dirty="0" err="1"/>
              <a:t>wind_stats</a:t>
            </a:r>
            <a:r>
              <a:rPr lang="en-US" dirty="0"/>
              <a:t> table. Are the same statistics in the report and table? What do the first five rows in the table represent?</a:t>
            </a:r>
            <a:br>
              <a:rPr lang="en-US" dirty="0"/>
            </a:br>
            <a:r>
              <a:rPr lang="en-US" b="1" dirty="0"/>
              <a:t>The statistics are different. The first five rows in the table summarize the entire input table. </a:t>
            </a:r>
          </a:p>
          <a:p>
            <a:pPr marL="346075" indent="-346075">
              <a:spcBef>
                <a:spcPts val="2000"/>
              </a:spcBef>
              <a:buClrTx/>
              <a:buSzPct val="100000"/>
              <a:buFont typeface="+mj-lt"/>
              <a:buAutoNum type="arabicPeriod"/>
            </a:pPr>
            <a:endParaRPr lang="en-US" altLang="en-US" dirty="0"/>
          </a:p>
          <a:p>
            <a:pPr>
              <a:spcBef>
                <a:spcPts val="2000"/>
              </a:spcBef>
              <a:buClrTx/>
              <a:buSzPct val="100000"/>
            </a:pPr>
            <a:endParaRPr lang="en-US" altLang="en-US" dirty="0"/>
          </a:p>
        </p:txBody>
      </p:sp>
      <p:pic>
        <p:nvPicPr>
          <p:cNvPr id="2" name="Picture 1">
            <a:extLst>
              <a:ext uri="{FF2B5EF4-FFF2-40B4-BE49-F238E27FC236}">
                <a16:creationId xmlns:a16="http://schemas.microsoft.com/office/drawing/2014/main" id="{1E3CF5A7-C778-48CF-8238-23DE9430BC20}"/>
              </a:ext>
            </a:extLst>
          </p:cNvPr>
          <p:cNvPicPr>
            <a:picLocks noChangeAspect="1"/>
          </p:cNvPicPr>
          <p:nvPr/>
        </p:nvPicPr>
        <p:blipFill>
          <a:blip r:embed="rId5"/>
          <a:stretch>
            <a:fillRect/>
          </a:stretch>
        </p:blipFill>
        <p:spPr>
          <a:xfrm>
            <a:off x="852102" y="2427006"/>
            <a:ext cx="3078410" cy="1765910"/>
          </a:xfrm>
          <a:prstGeom prst="rect">
            <a:avLst/>
          </a:prstGeom>
        </p:spPr>
      </p:pic>
      <p:pic>
        <p:nvPicPr>
          <p:cNvPr id="3" name="Picture 2">
            <a:extLst>
              <a:ext uri="{FF2B5EF4-FFF2-40B4-BE49-F238E27FC236}">
                <a16:creationId xmlns:a16="http://schemas.microsoft.com/office/drawing/2014/main" id="{24C5C629-62DD-4A59-9559-CF438EC7CA03}"/>
              </a:ext>
            </a:extLst>
          </p:cNvPr>
          <p:cNvPicPr>
            <a:picLocks noChangeAspect="1"/>
          </p:cNvPicPr>
          <p:nvPr/>
        </p:nvPicPr>
        <p:blipFill>
          <a:blip r:embed="rId6"/>
          <a:stretch>
            <a:fillRect/>
          </a:stretch>
        </p:blipFill>
        <p:spPr>
          <a:xfrm>
            <a:off x="4433156" y="2464602"/>
            <a:ext cx="3990476" cy="1647619"/>
          </a:xfrm>
          <a:prstGeom prst="rect">
            <a:avLst/>
          </a:prstGeom>
        </p:spPr>
      </p:pic>
      <p:sp>
        <p:nvSpPr>
          <p:cNvPr id="4" name="TextBox 3">
            <a:extLst>
              <a:ext uri="{FF2B5EF4-FFF2-40B4-BE49-F238E27FC236}">
                <a16:creationId xmlns:a16="http://schemas.microsoft.com/office/drawing/2014/main" id="{D09CB538-D693-4083-88A0-C99D1F7AD985}"/>
              </a:ext>
            </a:extLst>
          </p:cNvPr>
          <p:cNvSpPr txBox="1"/>
          <p:nvPr>
            <p:custDataLst>
              <p:tags r:id="rId2"/>
            </p:custDataLst>
          </p:nvPr>
        </p:nvSpPr>
        <p:spPr>
          <a:xfrm>
            <a:off x="7882128" y="-45720"/>
            <a:ext cx="1166538" cy="338554"/>
          </a:xfrm>
          <a:prstGeom prst="rect">
            <a:avLst/>
          </a:prstGeom>
          <a:noFill/>
        </p:spPr>
        <p:txBody>
          <a:bodyPr vert="horz" wrap="none" rtlCol="0">
            <a:spAutoFit/>
          </a:bodyPr>
          <a:lstStyle/>
          <a:p>
            <a:r>
              <a:rPr lang="en-US" sz="1600" i="1" dirty="0">
                <a:latin typeface="Calibri Light" panose="020F0302020204030204" pitchFamily="34" charset="0"/>
              </a:rPr>
              <a:t>continued...</a:t>
            </a:r>
          </a:p>
        </p:txBody>
      </p:sp>
    </p:spTree>
    <p:custDataLst>
      <p:tags r:id="rId1"/>
    </p:custDataLst>
    <p:extLst>
      <p:ext uri="{BB962C8B-B14F-4D97-AF65-F5344CB8AC3E}">
        <p14:creationId xmlns:p14="http://schemas.microsoft.com/office/powerpoint/2010/main" val="1133865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5.06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a:t>
            </a:r>
            <a:r>
              <a:rPr altLang="en-US" dirty="0">
                <a:solidFill>
                  <a:schemeClr val="tx2"/>
                </a:solidFill>
                <a:latin typeface="Calibri" panose="020F0502020204030204" pitchFamily="34" charset="0"/>
              </a:rPr>
              <a:t> Correct Answer</a:t>
            </a:r>
          </a:p>
        </p:txBody>
      </p:sp>
      <p:sp>
        <p:nvSpPr>
          <p:cNvPr id="15363" name="PollQuestion"/>
          <p:cNvSpPr>
            <a:spLocks noGrp="1" noChangeArrowheads="1"/>
          </p:cNvSpPr>
          <p:nvPr>
            <p:ph idx="1"/>
          </p:nvPr>
        </p:nvSpPr>
        <p:spPr/>
        <p:txBody>
          <a:bodyPr/>
          <a:lstStyle/>
          <a:p>
            <a:pPr marL="457200" indent="-457200">
              <a:buClrTx/>
              <a:buSzPct val="100000"/>
              <a:buFont typeface="+mj-lt"/>
              <a:buAutoNum type="arabicPeriod" startAt="3"/>
            </a:pPr>
            <a:r>
              <a:rPr lang="en-US" altLang="en-US" dirty="0"/>
              <a:t>Add the following options in the OUTPUT statement and run the program again. How many rows are in the output table?  </a:t>
            </a:r>
            <a:br>
              <a:rPr lang="en-US" altLang="en-US" dirty="0"/>
            </a:br>
            <a:r>
              <a:rPr lang="en-US" altLang="en-US" b="1" dirty="0"/>
              <a:t>Six rows, one for each value of </a:t>
            </a:r>
            <a:r>
              <a:rPr lang="en-US" altLang="en-US" b="1" dirty="0" err="1"/>
              <a:t>BasinName</a:t>
            </a:r>
            <a:r>
              <a:rPr lang="en-US" altLang="en-US" b="1" dirty="0"/>
              <a:t>.</a:t>
            </a:r>
          </a:p>
          <a:p>
            <a:pPr marL="346075" indent="-346075">
              <a:spcBef>
                <a:spcPts val="2000"/>
              </a:spcBef>
              <a:buClrTx/>
              <a:buSzPct val="100000"/>
              <a:buFont typeface="+mj-lt"/>
              <a:buAutoNum type="arabicPeriod" startAt="3"/>
            </a:pPr>
            <a:endParaRPr lang="en-US" altLang="en-US" dirty="0"/>
          </a:p>
          <a:p>
            <a:pPr>
              <a:spcBef>
                <a:spcPts val="2000"/>
              </a:spcBef>
              <a:buClrTx/>
              <a:buSzPct val="100000"/>
            </a:pPr>
            <a:endParaRPr lang="en-US" altLang="en-US" dirty="0"/>
          </a:p>
        </p:txBody>
      </p:sp>
      <p:sp>
        <p:nvSpPr>
          <p:cNvPr id="4" name="TextBox 3">
            <a:extLst>
              <a:ext uri="{FF2B5EF4-FFF2-40B4-BE49-F238E27FC236}">
                <a16:creationId xmlns:a16="http://schemas.microsoft.com/office/drawing/2014/main" id="{A6F5B2F2-40E8-4936-8853-296028BE697E}"/>
              </a:ext>
            </a:extLst>
          </p:cNvPr>
          <p:cNvSpPr txBox="1"/>
          <p:nvPr>
            <p:custDataLst>
              <p:tags r:id="rId2"/>
            </p:custDataLst>
          </p:nvPr>
        </p:nvSpPr>
        <p:spPr>
          <a:xfrm>
            <a:off x="703986" y="1915683"/>
            <a:ext cx="7210307"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proc means data=pg1.storm_final </a:t>
            </a:r>
            <a:r>
              <a:rPr lang="en-US" b="1" dirty="0" err="1">
                <a:latin typeface="Courier New" panose="02070309020205020404" pitchFamily="49" charset="0"/>
              </a:rPr>
              <a:t>noprint</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a:t>
            </a:r>
            <a:r>
              <a:rPr lang="en-US" b="1" dirty="0" err="1">
                <a:latin typeface="Courier New" panose="02070309020205020404" pitchFamily="49" charset="0"/>
              </a:rPr>
              <a:t>var</a:t>
            </a:r>
            <a:r>
              <a:rPr lang="en-US" b="1" dirty="0">
                <a:latin typeface="Courier New" panose="02070309020205020404" pitchFamily="49" charset="0"/>
              </a:rPr>
              <a:t> </a:t>
            </a:r>
            <a:r>
              <a:rPr lang="en-US" b="1" dirty="0" err="1">
                <a:latin typeface="Courier New" panose="02070309020205020404" pitchFamily="49" charset="0"/>
              </a:rPr>
              <a:t>MaxWindMPH</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class </a:t>
            </a:r>
            <a:r>
              <a:rPr lang="en-US" b="1" dirty="0" err="1">
                <a:latin typeface="Courier New" panose="02070309020205020404" pitchFamily="49" charset="0"/>
              </a:rPr>
              <a:t>BasinName</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ways 1;</a:t>
            </a:r>
          </a:p>
          <a:p>
            <a:pPr>
              <a:lnSpc>
                <a:spcPct val="85000"/>
              </a:lnSpc>
            </a:pPr>
            <a:r>
              <a:rPr lang="en-US" b="1" dirty="0">
                <a:latin typeface="Courier New" panose="02070309020205020404" pitchFamily="49" charset="0"/>
              </a:rPr>
              <a:t>    output out=</a:t>
            </a:r>
            <a:r>
              <a:rPr lang="en-US" b="1" dirty="0" err="1">
                <a:latin typeface="Courier New" panose="02070309020205020404" pitchFamily="49" charset="0"/>
              </a:rPr>
              <a:t>wind_stats</a:t>
            </a:r>
            <a:r>
              <a:rPr lang="en-US" b="1" dirty="0">
                <a:latin typeface="Courier New" panose="02070309020205020404" pitchFamily="49" charset="0"/>
              </a:rPr>
              <a:t> mean=</a:t>
            </a:r>
            <a:r>
              <a:rPr lang="en-US" b="1" dirty="0" err="1">
                <a:latin typeface="Courier New" panose="02070309020205020404" pitchFamily="49" charset="0"/>
              </a:rPr>
              <a:t>AvgWind</a:t>
            </a:r>
            <a:r>
              <a:rPr lang="en-US" b="1" dirty="0">
                <a:latin typeface="Courier New" panose="02070309020205020404" pitchFamily="49" charset="0"/>
              </a:rPr>
              <a:t> max=</a:t>
            </a:r>
            <a:r>
              <a:rPr lang="en-US" b="1" dirty="0" err="1">
                <a:latin typeface="Courier New" panose="02070309020205020404" pitchFamily="49" charset="0"/>
              </a:rPr>
              <a:t>MaxWind</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run;</a:t>
            </a:r>
          </a:p>
        </p:txBody>
      </p:sp>
      <p:sp>
        <p:nvSpPr>
          <p:cNvPr id="5" name="Rectangle 4">
            <a:extLst>
              <a:ext uri="{FF2B5EF4-FFF2-40B4-BE49-F238E27FC236}">
                <a16:creationId xmlns:a16="http://schemas.microsoft.com/office/drawing/2014/main" id="{EF8122B3-851A-4D60-AAE7-BE5C2B36CAD6}"/>
              </a:ext>
            </a:extLst>
          </p:cNvPr>
          <p:cNvSpPr/>
          <p:nvPr>
            <p:custDataLst>
              <p:tags r:id="rId3"/>
            </p:custDataLst>
          </p:nvPr>
        </p:nvSpPr>
        <p:spPr>
          <a:xfrm>
            <a:off x="4334320" y="2937271"/>
            <a:ext cx="32766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pic>
        <p:nvPicPr>
          <p:cNvPr id="8" name="Picture 7">
            <a:extLst>
              <a:ext uri="{FF2B5EF4-FFF2-40B4-BE49-F238E27FC236}">
                <a16:creationId xmlns:a16="http://schemas.microsoft.com/office/drawing/2014/main" id="{8EE4219F-F3A9-405F-BB62-6D2715A78077}"/>
              </a:ext>
            </a:extLst>
          </p:cNvPr>
          <p:cNvPicPr>
            <a:picLocks noChangeAspect="1"/>
          </p:cNvPicPr>
          <p:nvPr/>
        </p:nvPicPr>
        <p:blipFill>
          <a:blip r:embed="rId7"/>
          <a:stretch>
            <a:fillRect/>
          </a:stretch>
        </p:blipFill>
        <p:spPr>
          <a:xfrm>
            <a:off x="3816624" y="3407185"/>
            <a:ext cx="4344610" cy="1298389"/>
          </a:xfrm>
          <a:prstGeom prst="rect">
            <a:avLst/>
          </a:prstGeom>
        </p:spPr>
      </p:pic>
      <p:sp>
        <p:nvSpPr>
          <p:cNvPr id="10" name="Rectangle 9">
            <a:extLst>
              <a:ext uri="{FF2B5EF4-FFF2-40B4-BE49-F238E27FC236}">
                <a16:creationId xmlns:a16="http://schemas.microsoft.com/office/drawing/2014/main" id="{18BAF059-83EF-4785-AABB-30B5DEC179F3}"/>
              </a:ext>
            </a:extLst>
          </p:cNvPr>
          <p:cNvSpPr/>
          <p:nvPr>
            <p:custDataLst>
              <p:tags r:id="rId4"/>
            </p:custDataLst>
          </p:nvPr>
        </p:nvSpPr>
        <p:spPr>
          <a:xfrm>
            <a:off x="703986" y="3620259"/>
            <a:ext cx="2462913" cy="1153682"/>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View SAS documentation for more options to customize the output table.</a:t>
            </a:r>
          </a:p>
        </p:txBody>
      </p:sp>
    </p:spTree>
    <p:custDataLst>
      <p:tags r:id="rId1"/>
    </p:custDataLst>
    <p:extLst>
      <p:ext uri="{BB962C8B-B14F-4D97-AF65-F5344CB8AC3E}">
        <p14:creationId xmlns:p14="http://schemas.microsoft.com/office/powerpoint/2010/main" val="742525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CE38AF-BE3F-4432-9AA3-73C4B835D782}"/>
              </a:ext>
            </a:extLst>
          </p:cNvPr>
          <p:cNvPicPr>
            <a:picLocks noChangeAspect="1"/>
          </p:cNvPicPr>
          <p:nvPr/>
        </p:nvPicPr>
        <p:blipFill>
          <a:blip r:embed="rId4"/>
          <a:stretch>
            <a:fillRect/>
          </a:stretch>
        </p:blipFill>
        <p:spPr>
          <a:xfrm>
            <a:off x="420496" y="1742668"/>
            <a:ext cx="2873860" cy="2136160"/>
          </a:xfrm>
          <a:prstGeom prst="rect">
            <a:avLst/>
          </a:prstGeom>
        </p:spPr>
      </p:pic>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5.07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r>
              <a:rPr lang="en-US" altLang="en-US" dirty="0">
                <a:solidFill>
                  <a:schemeClr val="tx1"/>
                </a:solidFill>
              </a:rPr>
              <a:t>Open </a:t>
            </a:r>
            <a:r>
              <a:rPr lang="en-US" altLang="en-US" b="1" dirty="0">
                <a:solidFill>
                  <a:schemeClr val="tx1"/>
                </a:solidFill>
              </a:rPr>
              <a:t>p105a07.sas</a:t>
            </a:r>
            <a:r>
              <a:rPr lang="en-US" altLang="en-US" dirty="0">
                <a:solidFill>
                  <a:schemeClr val="tx1"/>
                </a:solidFill>
              </a:rPr>
              <a:t> </a:t>
            </a:r>
            <a:r>
              <a:rPr lang="en-US" dirty="0"/>
              <a:t>from the </a:t>
            </a:r>
            <a:r>
              <a:rPr lang="en-US" b="1" dirty="0"/>
              <a:t>activities </a:t>
            </a:r>
            <a:r>
              <a:rPr lang="en-US" dirty="0"/>
              <a:t>folder</a:t>
            </a:r>
            <a:r>
              <a:rPr lang="en-US" altLang="en-US" dirty="0">
                <a:solidFill>
                  <a:schemeClr val="tx1"/>
                </a:solidFill>
              </a:rPr>
              <a:t>. </a:t>
            </a:r>
            <a:r>
              <a:rPr lang="en-US" altLang="en-US" dirty="0"/>
              <a:t>Run the program and examine the results to see examples of other procedures that analyze and report </a:t>
            </a:r>
            <a:br>
              <a:rPr lang="en-US" altLang="en-US" dirty="0"/>
            </a:br>
            <a:r>
              <a:rPr lang="en-US" altLang="en-US" dirty="0"/>
              <a:t>on the data.</a:t>
            </a:r>
            <a:endParaRPr lang="en-US" altLang="en-US" dirty="0">
              <a:solidFill>
                <a:schemeClr val="tx1"/>
              </a:solidFill>
            </a:endParaRPr>
          </a:p>
        </p:txBody>
      </p:sp>
      <p:pic>
        <p:nvPicPr>
          <p:cNvPr id="6" name="Picture 5">
            <a:extLst>
              <a:ext uri="{FF2B5EF4-FFF2-40B4-BE49-F238E27FC236}">
                <a16:creationId xmlns:a16="http://schemas.microsoft.com/office/drawing/2014/main" id="{9ED955F6-3951-461B-AA69-B12C10DFF978}"/>
              </a:ext>
            </a:extLst>
          </p:cNvPr>
          <p:cNvPicPr>
            <a:picLocks noChangeAspect="1"/>
          </p:cNvPicPr>
          <p:nvPr/>
        </p:nvPicPr>
        <p:blipFill>
          <a:blip r:embed="rId5"/>
          <a:stretch>
            <a:fillRect/>
          </a:stretch>
        </p:blipFill>
        <p:spPr>
          <a:xfrm>
            <a:off x="2283636" y="2643186"/>
            <a:ext cx="2801070" cy="2084313"/>
          </a:xfrm>
          <a:prstGeom prst="rect">
            <a:avLst/>
          </a:prstGeom>
        </p:spPr>
      </p:pic>
      <p:pic>
        <p:nvPicPr>
          <p:cNvPr id="10" name="Picture 9">
            <a:extLst>
              <a:ext uri="{FF2B5EF4-FFF2-40B4-BE49-F238E27FC236}">
                <a16:creationId xmlns:a16="http://schemas.microsoft.com/office/drawing/2014/main" id="{AC46F9E7-9D26-4E37-B319-735DAFA9913A}"/>
              </a:ext>
            </a:extLst>
          </p:cNvPr>
          <p:cNvPicPr>
            <a:picLocks noChangeAspect="1"/>
          </p:cNvPicPr>
          <p:nvPr/>
        </p:nvPicPr>
        <p:blipFill>
          <a:blip r:embed="rId6"/>
          <a:stretch>
            <a:fillRect/>
          </a:stretch>
        </p:blipFill>
        <p:spPr>
          <a:xfrm>
            <a:off x="4400879" y="1699803"/>
            <a:ext cx="3961567" cy="1713895"/>
          </a:xfrm>
          <a:prstGeom prst="rect">
            <a:avLst/>
          </a:prstGeom>
        </p:spPr>
      </p:pic>
      <p:pic>
        <p:nvPicPr>
          <p:cNvPr id="2" name="Picture 1">
            <a:extLst>
              <a:ext uri="{FF2B5EF4-FFF2-40B4-BE49-F238E27FC236}">
                <a16:creationId xmlns:a16="http://schemas.microsoft.com/office/drawing/2014/main" id="{12032ABA-821D-4D63-A7FC-45C11337A02A}"/>
              </a:ext>
            </a:extLst>
          </p:cNvPr>
          <p:cNvPicPr>
            <a:picLocks noChangeAspect="1"/>
          </p:cNvPicPr>
          <p:nvPr/>
        </p:nvPicPr>
        <p:blipFill>
          <a:blip r:embed="rId7"/>
          <a:stretch>
            <a:fillRect/>
          </a:stretch>
        </p:blipFill>
        <p:spPr>
          <a:xfrm>
            <a:off x="6100903" y="2556751"/>
            <a:ext cx="2843055" cy="2125607"/>
          </a:xfrm>
          <a:prstGeom prst="rect">
            <a:avLst/>
          </a:prstGeom>
        </p:spPr>
      </p:pic>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SAS Programming 1</a:t>
            </a:r>
          </a:p>
        </p:txBody>
      </p:sp>
      <p:sp>
        <p:nvSpPr>
          <p:cNvPr id="7" name="Text Placeholder 6"/>
          <p:cNvSpPr>
            <a:spLocks noGrp="1"/>
          </p:cNvSpPr>
          <p:nvPr>
            <p:ph type="body" sz="quarter" idx="12"/>
          </p:nvPr>
        </p:nvSpPr>
        <p:spPr/>
        <p:txBody>
          <a:bodyPr/>
          <a:lstStyle/>
          <a:p>
            <a:r>
              <a:rPr lang="en-US" dirty="0"/>
              <a:t>What if you want to ...</a:t>
            </a:r>
          </a:p>
        </p:txBody>
      </p:sp>
      <p:sp>
        <p:nvSpPr>
          <p:cNvPr id="4" name="Rounded Rectangle 3"/>
          <p:cNvSpPr/>
          <p:nvPr/>
        </p:nvSpPr>
        <p:spPr>
          <a:xfrm>
            <a:off x="182880" y="1069848"/>
            <a:ext cx="2834640" cy="3456432"/>
          </a:xfrm>
          <a:prstGeom prst="roundRect">
            <a:avLst/>
          </a:prstGeom>
          <a:solidFill>
            <a:schemeClr val="accent5">
              <a:lumMod val="20000"/>
              <a:lumOff val="80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create high-quality, customized graphs?</a:t>
            </a:r>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5" name="Rounded Rectangle 4"/>
          <p:cNvSpPr/>
          <p:nvPr/>
        </p:nvSpPr>
        <p:spPr>
          <a:xfrm>
            <a:off x="6129068" y="1069847"/>
            <a:ext cx="2834640" cy="3456432"/>
          </a:xfrm>
          <a:prstGeom prst="roundRect">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generate detail and summary tabular reports?</a:t>
            </a:r>
          </a:p>
          <a:p>
            <a:pPr algn="ctr"/>
            <a:br>
              <a:rPr lang="en-US" sz="1600" b="1" dirty="0"/>
            </a:b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6" name="Rounded Rectangle 5"/>
          <p:cNvSpPr/>
          <p:nvPr/>
        </p:nvSpPr>
        <p:spPr>
          <a:xfrm>
            <a:off x="3154680" y="1069847"/>
            <a:ext cx="2834640" cy="3456432"/>
          </a:xfrm>
          <a:prstGeom prst="roundRect">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learn about basic statistical procedures to analyze your data?</a:t>
            </a:r>
          </a:p>
          <a:p>
            <a:pPr algn="ctr"/>
            <a:endParaRPr lang="en-US" sz="20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8" name="TextBox 7"/>
          <p:cNvSpPr txBox="1"/>
          <p:nvPr/>
        </p:nvSpPr>
        <p:spPr>
          <a:xfrm>
            <a:off x="342900" y="2377440"/>
            <a:ext cx="2514600" cy="1384995"/>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Review the </a:t>
            </a:r>
            <a:r>
              <a:rPr lang="en-US" sz="1400" dirty="0">
                <a:hlinkClick r:id="rId3"/>
              </a:rPr>
              <a:t>SAS 9.4 ODS Graphics documentation</a:t>
            </a:r>
            <a:r>
              <a:rPr lang="en-US" sz="1400" dirty="0"/>
              <a:t>.</a:t>
            </a:r>
          </a:p>
          <a:p>
            <a:pPr marL="173038" indent="-173038">
              <a:buFont typeface="Arial" panose="020B0604020202020204" pitchFamily="34" charset="0"/>
              <a:buChar char="•"/>
            </a:pPr>
            <a:r>
              <a:rPr lang="en-US" sz="1400" dirty="0"/>
              <a:t>Take the </a:t>
            </a:r>
            <a:r>
              <a:rPr lang="en-US" sz="1400" dirty="0">
                <a:hlinkClick r:id="rId4"/>
              </a:rPr>
              <a:t>ODS Graphics: Essentials</a:t>
            </a:r>
            <a:r>
              <a:rPr lang="en-US" sz="1400" dirty="0"/>
              <a:t> course.</a:t>
            </a:r>
          </a:p>
          <a:p>
            <a:pPr marL="173038" indent="-173038">
              <a:buFont typeface="Arial" panose="020B0604020202020204" pitchFamily="34" charset="0"/>
              <a:buChar char="•"/>
            </a:pPr>
            <a:r>
              <a:rPr lang="en-US" sz="1400" dirty="0"/>
              <a:t>Use this </a:t>
            </a:r>
            <a:r>
              <a:rPr lang="en-US" sz="1400" dirty="0">
                <a:hlinkClick r:id="rId5"/>
              </a:rPr>
              <a:t>ODS Graphics tip sheet</a:t>
            </a:r>
            <a:r>
              <a:rPr lang="en-US" sz="1400" dirty="0"/>
              <a:t> as a reference.</a:t>
            </a:r>
          </a:p>
        </p:txBody>
      </p:sp>
      <p:sp>
        <p:nvSpPr>
          <p:cNvPr id="9" name="TextBox 8"/>
          <p:cNvSpPr txBox="1"/>
          <p:nvPr/>
        </p:nvSpPr>
        <p:spPr>
          <a:xfrm>
            <a:off x="3312904" y="2377440"/>
            <a:ext cx="2518192" cy="1600438"/>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Take the free e-learning </a:t>
            </a:r>
            <a:r>
              <a:rPr lang="en-US" sz="1400" dirty="0">
                <a:hlinkClick r:id="rId6"/>
              </a:rPr>
              <a:t>Statistics 1: Introduction to ANOVA, Regression, and Logistic Regression</a:t>
            </a:r>
            <a:r>
              <a:rPr lang="en-US" sz="1400" dirty="0"/>
              <a:t> course.</a:t>
            </a:r>
          </a:p>
          <a:p>
            <a:pPr marL="173038" indent="-173038">
              <a:buFont typeface="Arial" panose="020B0604020202020204" pitchFamily="34" charset="0"/>
              <a:buChar char="•"/>
            </a:pPr>
            <a:r>
              <a:rPr lang="en-US" sz="1400" dirty="0"/>
              <a:t>Check out other training options for </a:t>
            </a:r>
            <a:r>
              <a:rPr lang="en-US" sz="1400" dirty="0">
                <a:hlinkClick r:id="rId7"/>
              </a:rPr>
              <a:t>advanced analytics</a:t>
            </a:r>
            <a:r>
              <a:rPr lang="en-US" sz="1400" dirty="0"/>
              <a:t>.</a:t>
            </a:r>
          </a:p>
        </p:txBody>
      </p:sp>
      <p:sp>
        <p:nvSpPr>
          <p:cNvPr id="10" name="TextBox 9"/>
          <p:cNvSpPr txBox="1"/>
          <p:nvPr/>
        </p:nvSpPr>
        <p:spPr>
          <a:xfrm>
            <a:off x="6289088" y="2377440"/>
            <a:ext cx="2514600" cy="1828800"/>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Learn to use PROC REPORT and PROC TABULATE in the </a:t>
            </a:r>
            <a:r>
              <a:rPr lang="en-US" sz="1400" dirty="0">
                <a:hlinkClick r:id="rId8"/>
              </a:rPr>
              <a:t>SAS Report Writing 1: Essentials</a:t>
            </a:r>
            <a:r>
              <a:rPr lang="en-US" sz="1400" dirty="0"/>
              <a:t> course.</a:t>
            </a:r>
          </a:p>
          <a:p>
            <a:pPr marL="173038" indent="-173038">
              <a:buFont typeface="Arial" panose="020B0604020202020204" pitchFamily="34" charset="0"/>
              <a:buChar char="•"/>
            </a:pPr>
            <a:r>
              <a:rPr lang="en-US" sz="1400" dirty="0"/>
              <a:t>Read </a:t>
            </a:r>
            <a:r>
              <a:rPr lang="en-US" sz="1400" dirty="0">
                <a:hlinkClick r:id="rId9"/>
              </a:rPr>
              <a:t>PROC REPORT by Example: Techniques for Building Professional Reports Using SAS</a:t>
            </a:r>
            <a:r>
              <a:rPr lang="en-US" sz="1400" dirty="0"/>
              <a:t>.</a:t>
            </a:r>
            <a:endParaRPr lang="en-US" dirty="0"/>
          </a:p>
        </p:txBody>
      </p:sp>
    </p:spTree>
    <p:extLst>
      <p:ext uri="{BB962C8B-B14F-4D97-AF65-F5344CB8AC3E}">
        <p14:creationId xmlns:p14="http://schemas.microsoft.com/office/powerpoint/2010/main" val="191627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Titles and Footnotes</a:t>
            </a:r>
          </a:p>
        </p:txBody>
      </p:sp>
      <p:sp>
        <p:nvSpPr>
          <p:cNvPr id="4" name="TextBox 3"/>
          <p:cNvSpPr txBox="1"/>
          <p:nvPr>
            <p:custDataLst>
              <p:tags r:id="rId1"/>
            </p:custDataLst>
          </p:nvPr>
        </p:nvSpPr>
        <p:spPr>
          <a:xfrm>
            <a:off x="630936" y="1055181"/>
            <a:ext cx="2287036"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TITLE</a:t>
            </a:r>
            <a:r>
              <a:rPr lang="en-US" sz="2000" dirty="0">
                <a:latin typeface="Calibri Light" panose="020F0302020204030204" pitchFamily="34" charset="0"/>
              </a:rPr>
              <a:t>&lt;</a:t>
            </a:r>
            <a:r>
              <a:rPr lang="en-US" sz="2000" i="1" dirty="0">
                <a:latin typeface="Calibri Light" panose="020F0302020204030204" pitchFamily="34" charset="0"/>
              </a:rPr>
              <a:t>n</a:t>
            </a:r>
            <a:r>
              <a:rPr lang="en-US" sz="2000" dirty="0">
                <a:latin typeface="Calibri Light" panose="020F0302020204030204" pitchFamily="34" charset="0"/>
              </a:rPr>
              <a:t>&gt; </a:t>
            </a:r>
            <a:r>
              <a:rPr lang="en-US" sz="2000" b="1" dirty="0">
                <a:latin typeface="Calibri Light" panose="020F0302020204030204" pitchFamily="34" charset="0"/>
              </a:rPr>
              <a:t>"</a:t>
            </a:r>
            <a:r>
              <a:rPr lang="en-US" sz="2000" i="1" dirty="0">
                <a:latin typeface="Calibri Light" panose="020F0302020204030204" pitchFamily="34" charset="0"/>
              </a:rPr>
              <a:t>title</a:t>
            </a:r>
            <a:r>
              <a:rPr lang="en-US" sz="2000" b="1" dirty="0">
                <a:latin typeface="Calibri Light" panose="020F0302020204030204" pitchFamily="34" charset="0"/>
              </a:rPr>
              <a:t>-</a:t>
            </a:r>
            <a:r>
              <a:rPr lang="en-US" sz="2000" i="1" dirty="0">
                <a:latin typeface="Calibri Light" panose="020F0302020204030204" pitchFamily="34" charset="0"/>
              </a:rPr>
              <a:t>text</a:t>
            </a:r>
            <a:r>
              <a:rPr lang="en-US" sz="2000" b="1" dirty="0">
                <a:latin typeface="Calibri Light" panose="020F0302020204030204" pitchFamily="34" charset="0"/>
              </a:rPr>
              <a:t>";</a:t>
            </a:r>
          </a:p>
        </p:txBody>
      </p:sp>
      <p:sp>
        <p:nvSpPr>
          <p:cNvPr id="6" name="TextBox 5"/>
          <p:cNvSpPr txBox="1"/>
          <p:nvPr>
            <p:custDataLst>
              <p:tags r:id="rId2"/>
            </p:custDataLst>
          </p:nvPr>
        </p:nvSpPr>
        <p:spPr>
          <a:xfrm>
            <a:off x="457716" y="2071087"/>
            <a:ext cx="5052665" cy="1592231"/>
          </a:xfrm>
          <a:prstGeom prst="rect">
            <a:avLst/>
          </a:prstGeom>
          <a:solidFill>
            <a:srgbClr val="FFFFFF"/>
          </a:solidFill>
          <a:ln w="19050" cmpd="sng">
            <a:solidFill>
              <a:srgbClr val="0074BE"/>
            </a:solidFill>
          </a:ln>
        </p:spPr>
        <p:txBody>
          <a:bodyPr vert="horz" wrap="none" lIns="88900" tIns="88900" rIns="0" bIns="88900" rtlCol="0">
            <a:spAutoFit/>
          </a:bodyPr>
          <a:lstStyle/>
          <a:p>
            <a:pPr>
              <a:lnSpc>
                <a:spcPct val="85000"/>
              </a:lnSpc>
            </a:pPr>
            <a:r>
              <a:rPr lang="en-US" sz="1800" b="1" dirty="0">
                <a:latin typeface="Courier New" panose="02070309020205020404" pitchFamily="49" charset="0"/>
              </a:rPr>
              <a:t>title1 "Class Report";</a:t>
            </a:r>
          </a:p>
          <a:p>
            <a:pPr>
              <a:lnSpc>
                <a:spcPct val="85000"/>
              </a:lnSpc>
            </a:pPr>
            <a:r>
              <a:rPr lang="en-US" sz="1800" b="1" dirty="0">
                <a:latin typeface="Courier New" panose="02070309020205020404" pitchFamily="49" charset="0"/>
              </a:rPr>
              <a:t>title2 "All Students";</a:t>
            </a:r>
          </a:p>
          <a:p>
            <a:pPr>
              <a:lnSpc>
                <a:spcPct val="85000"/>
              </a:lnSpc>
            </a:pPr>
            <a:r>
              <a:rPr lang="en-US" sz="1800" b="1" dirty="0">
                <a:latin typeface="Courier New" panose="02070309020205020404" pitchFamily="49" charset="0"/>
              </a:rPr>
              <a:t>footnote1 "School Use Only";</a:t>
            </a:r>
          </a:p>
          <a:p>
            <a:pPr>
              <a:lnSpc>
                <a:spcPct val="85000"/>
              </a:lnSpc>
            </a:pPr>
            <a:r>
              <a:rPr lang="en-US" sz="1800" b="1" dirty="0">
                <a:latin typeface="Courier New" panose="02070309020205020404" pitchFamily="49" charset="0"/>
              </a:rPr>
              <a:t> </a:t>
            </a:r>
          </a:p>
          <a:p>
            <a:pPr>
              <a:lnSpc>
                <a:spcPct val="85000"/>
              </a:lnSpc>
            </a:pPr>
            <a:r>
              <a:rPr lang="en-US" sz="1800" b="1" dirty="0">
                <a:latin typeface="Courier New" panose="02070309020205020404" pitchFamily="49" charset="0"/>
              </a:rPr>
              <a:t>proc print data=pg1.class_birthdate;</a:t>
            </a:r>
          </a:p>
          <a:p>
            <a:pPr>
              <a:lnSpc>
                <a:spcPct val="85000"/>
              </a:lnSpc>
            </a:pPr>
            <a:r>
              <a:rPr lang="en-US" sz="1800" b="1" dirty="0">
                <a:latin typeface="Courier New" panose="02070309020205020404" pitchFamily="49" charset="0"/>
              </a:rPr>
              <a:t>run;</a:t>
            </a:r>
          </a:p>
        </p:txBody>
      </p:sp>
      <p:sp>
        <p:nvSpPr>
          <p:cNvPr id="7" name="TextBox 6"/>
          <p:cNvSpPr txBox="1"/>
          <p:nvPr>
            <p:custDataLst>
              <p:tags r:id="rId3"/>
            </p:custDataLst>
          </p:nvPr>
        </p:nvSpPr>
        <p:spPr>
          <a:xfrm>
            <a:off x="3050270" y="1055181"/>
            <a:ext cx="3351046"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FOOTNOTE</a:t>
            </a:r>
            <a:r>
              <a:rPr lang="en-US" sz="2000" dirty="0">
                <a:latin typeface="Calibri Light" panose="020F0302020204030204" pitchFamily="34" charset="0"/>
              </a:rPr>
              <a:t>&lt;</a:t>
            </a:r>
            <a:r>
              <a:rPr lang="en-US" sz="2000" i="1" dirty="0">
                <a:latin typeface="Calibri Light" panose="020F0302020204030204" pitchFamily="34" charset="0"/>
              </a:rPr>
              <a:t>n</a:t>
            </a:r>
            <a:r>
              <a:rPr lang="en-US" sz="2000" dirty="0">
                <a:latin typeface="Calibri Light" panose="020F0302020204030204" pitchFamily="34" charset="0"/>
              </a:rPr>
              <a:t>&gt; </a:t>
            </a:r>
            <a:r>
              <a:rPr lang="en-US" sz="2000" b="1" dirty="0">
                <a:latin typeface="Calibri Light" panose="020F0302020204030204" pitchFamily="34" charset="0"/>
              </a:rPr>
              <a:t>"</a:t>
            </a:r>
            <a:r>
              <a:rPr lang="en-US" sz="2000" i="1" dirty="0">
                <a:latin typeface="Calibri Light" panose="020F0302020204030204" pitchFamily="34" charset="0"/>
              </a:rPr>
              <a:t>footnote-text</a:t>
            </a:r>
            <a:r>
              <a:rPr lang="en-US" sz="2000" b="1" dirty="0">
                <a:latin typeface="Calibri Light" panose="020F0302020204030204" pitchFamily="34" charset="0"/>
              </a:rPr>
              <a:t>";</a:t>
            </a:r>
          </a:p>
        </p:txBody>
      </p:sp>
      <p:sp>
        <p:nvSpPr>
          <p:cNvPr id="5" name="TextBox 4"/>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p105d01</a:t>
            </a:r>
          </a:p>
        </p:txBody>
      </p:sp>
      <p:pic>
        <p:nvPicPr>
          <p:cNvPr id="9" name="Picture 8"/>
          <p:cNvPicPr>
            <a:picLocks noChangeAspect="1"/>
          </p:cNvPicPr>
          <p:nvPr/>
        </p:nvPicPr>
        <p:blipFill>
          <a:blip r:embed="rId7"/>
          <a:stretch>
            <a:fillRect/>
          </a:stretch>
        </p:blipFill>
        <p:spPr>
          <a:xfrm>
            <a:off x="6533614" y="884472"/>
            <a:ext cx="2074930" cy="3668179"/>
          </a:xfrm>
          <a:prstGeom prst="rect">
            <a:avLst/>
          </a:prstGeom>
          <a:ln>
            <a:solidFill>
              <a:schemeClr val="tx1"/>
            </a:solidFill>
          </a:ln>
        </p:spPr>
      </p:pic>
    </p:spTree>
    <p:extLst>
      <p:ext uri="{BB962C8B-B14F-4D97-AF65-F5344CB8AC3E}">
        <p14:creationId xmlns:p14="http://schemas.microsoft.com/office/powerpoint/2010/main" val="3243550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nvPr>
        </p:nvSpPr>
        <p:spPr>
          <a:xfrm>
            <a:off x="2804160" y="2570169"/>
            <a:ext cx="4410240" cy="615553"/>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2328384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6"/>
          <p:cNvSpPr>
            <a:spLocks noChangeAspect="1" noEditPoints="1"/>
          </p:cNvSpPr>
          <p:nvPr/>
        </p:nvSpPr>
        <p:spPr bwMode="auto">
          <a:xfrm>
            <a:off x="3942699" y="2530825"/>
            <a:ext cx="1417637" cy="1368425"/>
          </a:xfrm>
          <a:custGeom>
            <a:avLst/>
            <a:gdLst>
              <a:gd name="T0" fmla="*/ 1376 w 3570"/>
              <a:gd name="T1" fmla="*/ 2524 h 3449"/>
              <a:gd name="T2" fmla="*/ 1249 w 3570"/>
              <a:gd name="T3" fmla="*/ 2558 h 3449"/>
              <a:gd name="T4" fmla="*/ 1282 w 3570"/>
              <a:gd name="T5" fmla="*/ 2431 h 3449"/>
              <a:gd name="T6" fmla="*/ 925 w 3570"/>
              <a:gd name="T7" fmla="*/ 2505 h 3449"/>
              <a:gd name="T8" fmla="*/ 811 w 3570"/>
              <a:gd name="T9" fmla="*/ 2570 h 3449"/>
              <a:gd name="T10" fmla="*/ 811 w 3570"/>
              <a:gd name="T11" fmla="*/ 2439 h 3449"/>
              <a:gd name="T12" fmla="*/ 1865 w 3570"/>
              <a:gd name="T13" fmla="*/ 2578 h 3449"/>
              <a:gd name="T14" fmla="*/ 1865 w 3570"/>
              <a:gd name="T15" fmla="*/ 2370 h 3449"/>
              <a:gd name="T16" fmla="*/ 340 w 3570"/>
              <a:gd name="T17" fmla="*/ 2348 h 3449"/>
              <a:gd name="T18" fmla="*/ 295 w 3570"/>
              <a:gd name="T19" fmla="*/ 2553 h 3449"/>
              <a:gd name="T20" fmla="*/ 413 w 3570"/>
              <a:gd name="T21" fmla="*/ 2332 h 3449"/>
              <a:gd name="T22" fmla="*/ 1197 w 3570"/>
              <a:gd name="T23" fmla="*/ 2009 h 3449"/>
              <a:gd name="T24" fmla="*/ 745 w 3570"/>
              <a:gd name="T25" fmla="*/ 2170 h 3449"/>
              <a:gd name="T26" fmla="*/ 506 w 3570"/>
              <a:gd name="T27" fmla="*/ 2899 h 3449"/>
              <a:gd name="T28" fmla="*/ 730 w 3570"/>
              <a:gd name="T29" fmla="*/ 3247 h 3449"/>
              <a:gd name="T30" fmla="*/ 1156 w 3570"/>
              <a:gd name="T31" fmla="*/ 3357 h 3449"/>
              <a:gd name="T32" fmla="*/ 1546 w 3570"/>
              <a:gd name="T33" fmla="*/ 3144 h 3449"/>
              <a:gd name="T34" fmla="*/ 1070 w 3570"/>
              <a:gd name="T35" fmla="*/ 1472 h 3449"/>
              <a:gd name="T36" fmla="*/ 627 w 3570"/>
              <a:gd name="T37" fmla="*/ 1640 h 3449"/>
              <a:gd name="T38" fmla="*/ 409 w 3570"/>
              <a:gd name="T39" fmla="*/ 2061 h 3449"/>
              <a:gd name="T40" fmla="*/ 463 w 3570"/>
              <a:gd name="T41" fmla="*/ 2106 h 3449"/>
              <a:gd name="T42" fmla="*/ 597 w 3570"/>
              <a:gd name="T43" fmla="*/ 1849 h 3449"/>
              <a:gd name="T44" fmla="*/ 1008 w 3570"/>
              <a:gd name="T45" fmla="*/ 1654 h 3449"/>
              <a:gd name="T46" fmla="*/ 1436 w 3570"/>
              <a:gd name="T47" fmla="*/ 1741 h 3449"/>
              <a:gd name="T48" fmla="*/ 1675 w 3570"/>
              <a:gd name="T49" fmla="*/ 2074 h 3449"/>
              <a:gd name="T50" fmla="*/ 1752 w 3570"/>
              <a:gd name="T51" fmla="*/ 2081 h 3449"/>
              <a:gd name="T52" fmla="*/ 1618 w 3570"/>
              <a:gd name="T53" fmla="*/ 1726 h 3449"/>
              <a:gd name="T54" fmla="*/ 1217 w 3570"/>
              <a:gd name="T55" fmla="*/ 1483 h 3449"/>
              <a:gd name="T56" fmla="*/ 1376 w 3570"/>
              <a:gd name="T57" fmla="*/ 1241 h 3449"/>
              <a:gd name="T58" fmla="*/ 1883 w 3570"/>
              <a:gd name="T59" fmla="*/ 1568 h 3449"/>
              <a:gd name="T60" fmla="*/ 2135 w 3570"/>
              <a:gd name="T61" fmla="*/ 2114 h 3449"/>
              <a:gd name="T62" fmla="*/ 2111 w 3570"/>
              <a:gd name="T63" fmla="*/ 3353 h 3449"/>
              <a:gd name="T64" fmla="*/ 1641 w 3570"/>
              <a:gd name="T65" fmla="*/ 3163 h 3449"/>
              <a:gd name="T66" fmla="*/ 1228 w 3570"/>
              <a:gd name="T67" fmla="*/ 3436 h 3449"/>
              <a:gd name="T68" fmla="*/ 757 w 3570"/>
              <a:gd name="T69" fmla="*/ 3369 h 3449"/>
              <a:gd name="T70" fmla="*/ 436 w 3570"/>
              <a:gd name="T71" fmla="*/ 2984 h 3449"/>
              <a:gd name="T72" fmla="*/ 2 w 3570"/>
              <a:gd name="T73" fmla="*/ 3318 h 3449"/>
              <a:gd name="T74" fmla="*/ 110 w 3570"/>
              <a:gd name="T75" fmla="*/ 1801 h 3449"/>
              <a:gd name="T76" fmla="*/ 532 w 3570"/>
              <a:gd name="T77" fmla="*/ 1346 h 3449"/>
              <a:gd name="T78" fmla="*/ 3269 w 3570"/>
              <a:gd name="T79" fmla="*/ 359 h 3449"/>
              <a:gd name="T80" fmla="*/ 3321 w 3570"/>
              <a:gd name="T81" fmla="*/ 449 h 3449"/>
              <a:gd name="T82" fmla="*/ 2477 w 3570"/>
              <a:gd name="T83" fmla="*/ 1217 h 3449"/>
              <a:gd name="T84" fmla="*/ 2228 w 3570"/>
              <a:gd name="T85" fmla="*/ 805 h 3449"/>
              <a:gd name="T86" fmla="*/ 3226 w 3570"/>
              <a:gd name="T87" fmla="*/ 377 h 3449"/>
              <a:gd name="T88" fmla="*/ 1901 w 3570"/>
              <a:gd name="T89" fmla="*/ 160 h 3449"/>
              <a:gd name="T90" fmla="*/ 1883 w 3570"/>
              <a:gd name="T91" fmla="*/ 1235 h 3449"/>
              <a:gd name="T92" fmla="*/ 2271 w 3570"/>
              <a:gd name="T93" fmla="*/ 1304 h 3449"/>
              <a:gd name="T94" fmla="*/ 2708 w 3570"/>
              <a:gd name="T95" fmla="*/ 1299 h 3449"/>
              <a:gd name="T96" fmla="*/ 3439 w 3570"/>
              <a:gd name="T97" fmla="*/ 1211 h 3449"/>
              <a:gd name="T98" fmla="*/ 3389 w 3570"/>
              <a:gd name="T99" fmla="*/ 144 h 3449"/>
              <a:gd name="T100" fmla="*/ 3392 w 3570"/>
              <a:gd name="T101" fmla="*/ 13 h 3449"/>
              <a:gd name="T102" fmla="*/ 3570 w 3570"/>
              <a:gd name="T103" fmla="*/ 259 h 3449"/>
              <a:gd name="T104" fmla="*/ 3430 w 3570"/>
              <a:gd name="T105" fmla="*/ 1388 h 3449"/>
              <a:gd name="T106" fmla="*/ 2241 w 3570"/>
              <a:gd name="T107" fmla="*/ 1900 h 3449"/>
              <a:gd name="T108" fmla="*/ 1999 w 3570"/>
              <a:gd name="T109" fmla="*/ 1416 h 3449"/>
              <a:gd name="T110" fmla="*/ 1753 w 3570"/>
              <a:gd name="T111" fmla="*/ 1239 h 3449"/>
              <a:gd name="T112" fmla="*/ 1816 w 3570"/>
              <a:gd name="T113" fmla="*/ 76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70" h="3449">
                <a:moveTo>
                  <a:pt x="1302" y="2429"/>
                </a:moveTo>
                <a:lnTo>
                  <a:pt x="1322" y="2431"/>
                </a:lnTo>
                <a:lnTo>
                  <a:pt x="1341" y="2439"/>
                </a:lnTo>
                <a:lnTo>
                  <a:pt x="1356" y="2451"/>
                </a:lnTo>
                <a:lnTo>
                  <a:pt x="1368" y="2466"/>
                </a:lnTo>
                <a:lnTo>
                  <a:pt x="1376" y="2484"/>
                </a:lnTo>
                <a:lnTo>
                  <a:pt x="1378" y="2505"/>
                </a:lnTo>
                <a:lnTo>
                  <a:pt x="1376" y="2524"/>
                </a:lnTo>
                <a:lnTo>
                  <a:pt x="1368" y="2543"/>
                </a:lnTo>
                <a:lnTo>
                  <a:pt x="1356" y="2558"/>
                </a:lnTo>
                <a:lnTo>
                  <a:pt x="1341" y="2570"/>
                </a:lnTo>
                <a:lnTo>
                  <a:pt x="1322" y="2579"/>
                </a:lnTo>
                <a:lnTo>
                  <a:pt x="1302" y="2581"/>
                </a:lnTo>
                <a:lnTo>
                  <a:pt x="1282" y="2579"/>
                </a:lnTo>
                <a:lnTo>
                  <a:pt x="1264" y="2570"/>
                </a:lnTo>
                <a:lnTo>
                  <a:pt x="1249" y="2558"/>
                </a:lnTo>
                <a:lnTo>
                  <a:pt x="1237" y="2543"/>
                </a:lnTo>
                <a:lnTo>
                  <a:pt x="1229" y="2524"/>
                </a:lnTo>
                <a:lnTo>
                  <a:pt x="1226" y="2505"/>
                </a:lnTo>
                <a:lnTo>
                  <a:pt x="1229" y="2484"/>
                </a:lnTo>
                <a:lnTo>
                  <a:pt x="1237" y="2466"/>
                </a:lnTo>
                <a:lnTo>
                  <a:pt x="1249" y="2451"/>
                </a:lnTo>
                <a:lnTo>
                  <a:pt x="1264" y="2439"/>
                </a:lnTo>
                <a:lnTo>
                  <a:pt x="1282" y="2431"/>
                </a:lnTo>
                <a:lnTo>
                  <a:pt x="1302" y="2429"/>
                </a:lnTo>
                <a:close/>
                <a:moveTo>
                  <a:pt x="849" y="2429"/>
                </a:moveTo>
                <a:lnTo>
                  <a:pt x="870" y="2431"/>
                </a:lnTo>
                <a:lnTo>
                  <a:pt x="888" y="2439"/>
                </a:lnTo>
                <a:lnTo>
                  <a:pt x="904" y="2451"/>
                </a:lnTo>
                <a:lnTo>
                  <a:pt x="916" y="2466"/>
                </a:lnTo>
                <a:lnTo>
                  <a:pt x="923" y="2484"/>
                </a:lnTo>
                <a:lnTo>
                  <a:pt x="925" y="2505"/>
                </a:lnTo>
                <a:lnTo>
                  <a:pt x="923" y="2524"/>
                </a:lnTo>
                <a:lnTo>
                  <a:pt x="916" y="2543"/>
                </a:lnTo>
                <a:lnTo>
                  <a:pt x="904" y="2558"/>
                </a:lnTo>
                <a:lnTo>
                  <a:pt x="888" y="2570"/>
                </a:lnTo>
                <a:lnTo>
                  <a:pt x="870" y="2579"/>
                </a:lnTo>
                <a:lnTo>
                  <a:pt x="849" y="2581"/>
                </a:lnTo>
                <a:lnTo>
                  <a:pt x="830" y="2579"/>
                </a:lnTo>
                <a:lnTo>
                  <a:pt x="811" y="2570"/>
                </a:lnTo>
                <a:lnTo>
                  <a:pt x="796" y="2558"/>
                </a:lnTo>
                <a:lnTo>
                  <a:pt x="784" y="2543"/>
                </a:lnTo>
                <a:lnTo>
                  <a:pt x="776" y="2524"/>
                </a:lnTo>
                <a:lnTo>
                  <a:pt x="773" y="2505"/>
                </a:lnTo>
                <a:lnTo>
                  <a:pt x="776" y="2484"/>
                </a:lnTo>
                <a:lnTo>
                  <a:pt x="784" y="2466"/>
                </a:lnTo>
                <a:lnTo>
                  <a:pt x="796" y="2451"/>
                </a:lnTo>
                <a:lnTo>
                  <a:pt x="811" y="2439"/>
                </a:lnTo>
                <a:lnTo>
                  <a:pt x="830" y="2431"/>
                </a:lnTo>
                <a:lnTo>
                  <a:pt x="849" y="2429"/>
                </a:lnTo>
                <a:close/>
                <a:moveTo>
                  <a:pt x="1763" y="2323"/>
                </a:moveTo>
                <a:lnTo>
                  <a:pt x="1763" y="2624"/>
                </a:lnTo>
                <a:lnTo>
                  <a:pt x="1792" y="2620"/>
                </a:lnTo>
                <a:lnTo>
                  <a:pt x="1819" y="2610"/>
                </a:lnTo>
                <a:lnTo>
                  <a:pt x="1843" y="2596"/>
                </a:lnTo>
                <a:lnTo>
                  <a:pt x="1865" y="2578"/>
                </a:lnTo>
                <a:lnTo>
                  <a:pt x="1882" y="2556"/>
                </a:lnTo>
                <a:lnTo>
                  <a:pt x="1895" y="2531"/>
                </a:lnTo>
                <a:lnTo>
                  <a:pt x="1904" y="2504"/>
                </a:lnTo>
                <a:lnTo>
                  <a:pt x="1906" y="2473"/>
                </a:lnTo>
                <a:lnTo>
                  <a:pt x="1904" y="2444"/>
                </a:lnTo>
                <a:lnTo>
                  <a:pt x="1895" y="2417"/>
                </a:lnTo>
                <a:lnTo>
                  <a:pt x="1882" y="2392"/>
                </a:lnTo>
                <a:lnTo>
                  <a:pt x="1865" y="2370"/>
                </a:lnTo>
                <a:lnTo>
                  <a:pt x="1843" y="2352"/>
                </a:lnTo>
                <a:lnTo>
                  <a:pt x="1819" y="2338"/>
                </a:lnTo>
                <a:lnTo>
                  <a:pt x="1792" y="2328"/>
                </a:lnTo>
                <a:lnTo>
                  <a:pt x="1763" y="2323"/>
                </a:lnTo>
                <a:close/>
                <a:moveTo>
                  <a:pt x="424" y="2322"/>
                </a:moveTo>
                <a:lnTo>
                  <a:pt x="394" y="2326"/>
                </a:lnTo>
                <a:lnTo>
                  <a:pt x="366" y="2334"/>
                </a:lnTo>
                <a:lnTo>
                  <a:pt x="340" y="2348"/>
                </a:lnTo>
                <a:lnTo>
                  <a:pt x="317" y="2367"/>
                </a:lnTo>
                <a:lnTo>
                  <a:pt x="298" y="2389"/>
                </a:lnTo>
                <a:lnTo>
                  <a:pt x="285" y="2415"/>
                </a:lnTo>
                <a:lnTo>
                  <a:pt x="276" y="2443"/>
                </a:lnTo>
                <a:lnTo>
                  <a:pt x="273" y="2473"/>
                </a:lnTo>
                <a:lnTo>
                  <a:pt x="276" y="2502"/>
                </a:lnTo>
                <a:lnTo>
                  <a:pt x="283" y="2528"/>
                </a:lnTo>
                <a:lnTo>
                  <a:pt x="295" y="2553"/>
                </a:lnTo>
                <a:lnTo>
                  <a:pt x="311" y="2573"/>
                </a:lnTo>
                <a:lnTo>
                  <a:pt x="330" y="2592"/>
                </a:lnTo>
                <a:lnTo>
                  <a:pt x="353" y="2607"/>
                </a:lnTo>
                <a:lnTo>
                  <a:pt x="378" y="2617"/>
                </a:lnTo>
                <a:lnTo>
                  <a:pt x="404" y="2623"/>
                </a:lnTo>
                <a:lnTo>
                  <a:pt x="404" y="2359"/>
                </a:lnTo>
                <a:lnTo>
                  <a:pt x="407" y="2345"/>
                </a:lnTo>
                <a:lnTo>
                  <a:pt x="413" y="2332"/>
                </a:lnTo>
                <a:lnTo>
                  <a:pt x="424" y="2323"/>
                </a:lnTo>
                <a:lnTo>
                  <a:pt x="424" y="2322"/>
                </a:lnTo>
                <a:close/>
                <a:moveTo>
                  <a:pt x="1352" y="1912"/>
                </a:moveTo>
                <a:lnTo>
                  <a:pt x="1331" y="1927"/>
                </a:lnTo>
                <a:lnTo>
                  <a:pt x="1305" y="1944"/>
                </a:lnTo>
                <a:lnTo>
                  <a:pt x="1274" y="1964"/>
                </a:lnTo>
                <a:lnTo>
                  <a:pt x="1238" y="1986"/>
                </a:lnTo>
                <a:lnTo>
                  <a:pt x="1197" y="2009"/>
                </a:lnTo>
                <a:lnTo>
                  <a:pt x="1150" y="2033"/>
                </a:lnTo>
                <a:lnTo>
                  <a:pt x="1099" y="2057"/>
                </a:lnTo>
                <a:lnTo>
                  <a:pt x="1041" y="2082"/>
                </a:lnTo>
                <a:lnTo>
                  <a:pt x="980" y="2106"/>
                </a:lnTo>
                <a:lnTo>
                  <a:pt x="917" y="2128"/>
                </a:lnTo>
                <a:lnTo>
                  <a:pt x="856" y="2146"/>
                </a:lnTo>
                <a:lnTo>
                  <a:pt x="800" y="2159"/>
                </a:lnTo>
                <a:lnTo>
                  <a:pt x="745" y="2170"/>
                </a:lnTo>
                <a:lnTo>
                  <a:pt x="695" y="2177"/>
                </a:lnTo>
                <a:lnTo>
                  <a:pt x="649" y="2182"/>
                </a:lnTo>
                <a:lnTo>
                  <a:pt x="606" y="2184"/>
                </a:lnTo>
                <a:lnTo>
                  <a:pt x="568" y="2185"/>
                </a:lnTo>
                <a:lnTo>
                  <a:pt x="536" y="2185"/>
                </a:lnTo>
                <a:lnTo>
                  <a:pt x="509" y="2184"/>
                </a:lnTo>
                <a:lnTo>
                  <a:pt x="506" y="2897"/>
                </a:lnTo>
                <a:lnTo>
                  <a:pt x="506" y="2899"/>
                </a:lnTo>
                <a:lnTo>
                  <a:pt x="506" y="2900"/>
                </a:lnTo>
                <a:lnTo>
                  <a:pt x="522" y="2960"/>
                </a:lnTo>
                <a:lnTo>
                  <a:pt x="544" y="3017"/>
                </a:lnTo>
                <a:lnTo>
                  <a:pt x="571" y="3070"/>
                </a:lnTo>
                <a:lnTo>
                  <a:pt x="604" y="3120"/>
                </a:lnTo>
                <a:lnTo>
                  <a:pt x="641" y="3167"/>
                </a:lnTo>
                <a:lnTo>
                  <a:pt x="683" y="3209"/>
                </a:lnTo>
                <a:lnTo>
                  <a:pt x="730" y="3247"/>
                </a:lnTo>
                <a:lnTo>
                  <a:pt x="780" y="3280"/>
                </a:lnTo>
                <a:lnTo>
                  <a:pt x="833" y="3308"/>
                </a:lnTo>
                <a:lnTo>
                  <a:pt x="890" y="3331"/>
                </a:lnTo>
                <a:lnTo>
                  <a:pt x="948" y="3347"/>
                </a:lnTo>
                <a:lnTo>
                  <a:pt x="1010" y="3357"/>
                </a:lnTo>
                <a:lnTo>
                  <a:pt x="1074" y="3360"/>
                </a:lnTo>
                <a:lnTo>
                  <a:pt x="1097" y="3360"/>
                </a:lnTo>
                <a:lnTo>
                  <a:pt x="1156" y="3357"/>
                </a:lnTo>
                <a:lnTo>
                  <a:pt x="1215" y="3348"/>
                </a:lnTo>
                <a:lnTo>
                  <a:pt x="1270" y="3334"/>
                </a:lnTo>
                <a:lnTo>
                  <a:pt x="1325" y="3313"/>
                </a:lnTo>
                <a:lnTo>
                  <a:pt x="1376" y="3288"/>
                </a:lnTo>
                <a:lnTo>
                  <a:pt x="1423" y="3258"/>
                </a:lnTo>
                <a:lnTo>
                  <a:pt x="1468" y="3224"/>
                </a:lnTo>
                <a:lnTo>
                  <a:pt x="1509" y="3186"/>
                </a:lnTo>
                <a:lnTo>
                  <a:pt x="1546" y="3144"/>
                </a:lnTo>
                <a:lnTo>
                  <a:pt x="1580" y="3098"/>
                </a:lnTo>
                <a:lnTo>
                  <a:pt x="1608" y="3049"/>
                </a:lnTo>
                <a:lnTo>
                  <a:pt x="1632" y="2997"/>
                </a:lnTo>
                <a:lnTo>
                  <a:pt x="1651" y="2943"/>
                </a:lnTo>
                <a:lnTo>
                  <a:pt x="1664" y="2886"/>
                </a:lnTo>
                <a:lnTo>
                  <a:pt x="1675" y="2255"/>
                </a:lnTo>
                <a:lnTo>
                  <a:pt x="1352" y="1912"/>
                </a:lnTo>
                <a:close/>
                <a:moveTo>
                  <a:pt x="1070" y="1472"/>
                </a:moveTo>
                <a:lnTo>
                  <a:pt x="1008" y="1474"/>
                </a:lnTo>
                <a:lnTo>
                  <a:pt x="946" y="1483"/>
                </a:lnTo>
                <a:lnTo>
                  <a:pt x="887" y="1497"/>
                </a:lnTo>
                <a:lnTo>
                  <a:pt x="830" y="1516"/>
                </a:lnTo>
                <a:lnTo>
                  <a:pt x="775" y="1540"/>
                </a:lnTo>
                <a:lnTo>
                  <a:pt x="723" y="1569"/>
                </a:lnTo>
                <a:lnTo>
                  <a:pt x="674" y="1602"/>
                </a:lnTo>
                <a:lnTo>
                  <a:pt x="627" y="1640"/>
                </a:lnTo>
                <a:lnTo>
                  <a:pt x="585" y="1681"/>
                </a:lnTo>
                <a:lnTo>
                  <a:pt x="547" y="1727"/>
                </a:lnTo>
                <a:lnTo>
                  <a:pt x="512" y="1775"/>
                </a:lnTo>
                <a:lnTo>
                  <a:pt x="482" y="1827"/>
                </a:lnTo>
                <a:lnTo>
                  <a:pt x="456" y="1881"/>
                </a:lnTo>
                <a:lnTo>
                  <a:pt x="435" y="1939"/>
                </a:lnTo>
                <a:lnTo>
                  <a:pt x="420" y="1999"/>
                </a:lnTo>
                <a:lnTo>
                  <a:pt x="409" y="2061"/>
                </a:lnTo>
                <a:lnTo>
                  <a:pt x="409" y="2065"/>
                </a:lnTo>
                <a:lnTo>
                  <a:pt x="409" y="2068"/>
                </a:lnTo>
                <a:lnTo>
                  <a:pt x="412" y="2083"/>
                </a:lnTo>
                <a:lnTo>
                  <a:pt x="420" y="2095"/>
                </a:lnTo>
                <a:lnTo>
                  <a:pt x="432" y="2104"/>
                </a:lnTo>
                <a:lnTo>
                  <a:pt x="447" y="2108"/>
                </a:lnTo>
                <a:lnTo>
                  <a:pt x="449" y="2108"/>
                </a:lnTo>
                <a:lnTo>
                  <a:pt x="463" y="2106"/>
                </a:lnTo>
                <a:lnTo>
                  <a:pt x="475" y="2099"/>
                </a:lnTo>
                <a:lnTo>
                  <a:pt x="485" y="2088"/>
                </a:lnTo>
                <a:lnTo>
                  <a:pt x="489" y="2074"/>
                </a:lnTo>
                <a:lnTo>
                  <a:pt x="499" y="2026"/>
                </a:lnTo>
                <a:lnTo>
                  <a:pt x="515" y="1979"/>
                </a:lnTo>
                <a:lnTo>
                  <a:pt x="537" y="1933"/>
                </a:lnTo>
                <a:lnTo>
                  <a:pt x="564" y="1890"/>
                </a:lnTo>
                <a:lnTo>
                  <a:pt x="597" y="1849"/>
                </a:lnTo>
                <a:lnTo>
                  <a:pt x="635" y="1811"/>
                </a:lnTo>
                <a:lnTo>
                  <a:pt x="677" y="1776"/>
                </a:lnTo>
                <a:lnTo>
                  <a:pt x="726" y="1743"/>
                </a:lnTo>
                <a:lnTo>
                  <a:pt x="777" y="1716"/>
                </a:lnTo>
                <a:lnTo>
                  <a:pt x="831" y="1693"/>
                </a:lnTo>
                <a:lnTo>
                  <a:pt x="888" y="1675"/>
                </a:lnTo>
                <a:lnTo>
                  <a:pt x="947" y="1662"/>
                </a:lnTo>
                <a:lnTo>
                  <a:pt x="1008" y="1654"/>
                </a:lnTo>
                <a:lnTo>
                  <a:pt x="1070" y="1651"/>
                </a:lnTo>
                <a:lnTo>
                  <a:pt x="1094" y="1651"/>
                </a:lnTo>
                <a:lnTo>
                  <a:pt x="1156" y="1654"/>
                </a:lnTo>
                <a:lnTo>
                  <a:pt x="1217" y="1662"/>
                </a:lnTo>
                <a:lnTo>
                  <a:pt x="1277" y="1675"/>
                </a:lnTo>
                <a:lnTo>
                  <a:pt x="1333" y="1692"/>
                </a:lnTo>
                <a:lnTo>
                  <a:pt x="1386" y="1715"/>
                </a:lnTo>
                <a:lnTo>
                  <a:pt x="1436" y="1741"/>
                </a:lnTo>
                <a:lnTo>
                  <a:pt x="1483" y="1772"/>
                </a:lnTo>
                <a:lnTo>
                  <a:pt x="1525" y="1806"/>
                </a:lnTo>
                <a:lnTo>
                  <a:pt x="1563" y="1843"/>
                </a:lnTo>
                <a:lnTo>
                  <a:pt x="1597" y="1885"/>
                </a:lnTo>
                <a:lnTo>
                  <a:pt x="1625" y="1928"/>
                </a:lnTo>
                <a:lnTo>
                  <a:pt x="1648" y="1975"/>
                </a:lnTo>
                <a:lnTo>
                  <a:pt x="1664" y="2022"/>
                </a:lnTo>
                <a:lnTo>
                  <a:pt x="1675" y="2074"/>
                </a:lnTo>
                <a:lnTo>
                  <a:pt x="1678" y="2086"/>
                </a:lnTo>
                <a:lnTo>
                  <a:pt x="1686" y="2095"/>
                </a:lnTo>
                <a:lnTo>
                  <a:pt x="1696" y="2103"/>
                </a:lnTo>
                <a:lnTo>
                  <a:pt x="1708" y="2107"/>
                </a:lnTo>
                <a:lnTo>
                  <a:pt x="1721" y="2107"/>
                </a:lnTo>
                <a:lnTo>
                  <a:pt x="1735" y="2103"/>
                </a:lnTo>
                <a:lnTo>
                  <a:pt x="1746" y="2093"/>
                </a:lnTo>
                <a:lnTo>
                  <a:pt x="1752" y="2081"/>
                </a:lnTo>
                <a:lnTo>
                  <a:pt x="1754" y="2066"/>
                </a:lnTo>
                <a:lnTo>
                  <a:pt x="1754" y="2059"/>
                </a:lnTo>
                <a:lnTo>
                  <a:pt x="1744" y="1998"/>
                </a:lnTo>
                <a:lnTo>
                  <a:pt x="1728" y="1938"/>
                </a:lnTo>
                <a:lnTo>
                  <a:pt x="1708" y="1881"/>
                </a:lnTo>
                <a:lnTo>
                  <a:pt x="1682" y="1826"/>
                </a:lnTo>
                <a:lnTo>
                  <a:pt x="1652" y="1775"/>
                </a:lnTo>
                <a:lnTo>
                  <a:pt x="1618" y="1726"/>
                </a:lnTo>
                <a:lnTo>
                  <a:pt x="1578" y="1681"/>
                </a:lnTo>
                <a:lnTo>
                  <a:pt x="1536" y="1640"/>
                </a:lnTo>
                <a:lnTo>
                  <a:pt x="1489" y="1602"/>
                </a:lnTo>
                <a:lnTo>
                  <a:pt x="1441" y="1569"/>
                </a:lnTo>
                <a:lnTo>
                  <a:pt x="1389" y="1540"/>
                </a:lnTo>
                <a:lnTo>
                  <a:pt x="1333" y="1516"/>
                </a:lnTo>
                <a:lnTo>
                  <a:pt x="1277" y="1497"/>
                </a:lnTo>
                <a:lnTo>
                  <a:pt x="1217" y="1483"/>
                </a:lnTo>
                <a:lnTo>
                  <a:pt x="1156" y="1474"/>
                </a:lnTo>
                <a:lnTo>
                  <a:pt x="1094" y="1472"/>
                </a:lnTo>
                <a:lnTo>
                  <a:pt x="1070" y="1472"/>
                </a:lnTo>
                <a:close/>
                <a:moveTo>
                  <a:pt x="1073" y="1199"/>
                </a:moveTo>
                <a:lnTo>
                  <a:pt x="1151" y="1201"/>
                </a:lnTo>
                <a:lnTo>
                  <a:pt x="1227" y="1210"/>
                </a:lnTo>
                <a:lnTo>
                  <a:pt x="1303" y="1223"/>
                </a:lnTo>
                <a:lnTo>
                  <a:pt x="1376" y="1241"/>
                </a:lnTo>
                <a:lnTo>
                  <a:pt x="1448" y="1265"/>
                </a:lnTo>
                <a:lnTo>
                  <a:pt x="1518" y="1295"/>
                </a:lnTo>
                <a:lnTo>
                  <a:pt x="1586" y="1328"/>
                </a:lnTo>
                <a:lnTo>
                  <a:pt x="1651" y="1367"/>
                </a:lnTo>
                <a:lnTo>
                  <a:pt x="1714" y="1411"/>
                </a:lnTo>
                <a:lnTo>
                  <a:pt x="1774" y="1459"/>
                </a:lnTo>
                <a:lnTo>
                  <a:pt x="1830" y="1512"/>
                </a:lnTo>
                <a:lnTo>
                  <a:pt x="1883" y="1568"/>
                </a:lnTo>
                <a:lnTo>
                  <a:pt x="1932" y="1628"/>
                </a:lnTo>
                <a:lnTo>
                  <a:pt x="1976" y="1690"/>
                </a:lnTo>
                <a:lnTo>
                  <a:pt x="2015" y="1756"/>
                </a:lnTo>
                <a:lnTo>
                  <a:pt x="2049" y="1824"/>
                </a:lnTo>
                <a:lnTo>
                  <a:pt x="2077" y="1893"/>
                </a:lnTo>
                <a:lnTo>
                  <a:pt x="2102" y="1965"/>
                </a:lnTo>
                <a:lnTo>
                  <a:pt x="2121" y="2039"/>
                </a:lnTo>
                <a:lnTo>
                  <a:pt x="2135" y="2114"/>
                </a:lnTo>
                <a:lnTo>
                  <a:pt x="2144" y="2191"/>
                </a:lnTo>
                <a:lnTo>
                  <a:pt x="2147" y="2268"/>
                </a:lnTo>
                <a:lnTo>
                  <a:pt x="2147" y="3310"/>
                </a:lnTo>
                <a:lnTo>
                  <a:pt x="2145" y="3323"/>
                </a:lnTo>
                <a:lnTo>
                  <a:pt x="2139" y="3335"/>
                </a:lnTo>
                <a:lnTo>
                  <a:pt x="2131" y="3345"/>
                </a:lnTo>
                <a:lnTo>
                  <a:pt x="2120" y="3351"/>
                </a:lnTo>
                <a:lnTo>
                  <a:pt x="2111" y="3353"/>
                </a:lnTo>
                <a:lnTo>
                  <a:pt x="2102" y="3354"/>
                </a:lnTo>
                <a:lnTo>
                  <a:pt x="2092" y="3353"/>
                </a:lnTo>
                <a:lnTo>
                  <a:pt x="2081" y="3349"/>
                </a:lnTo>
                <a:lnTo>
                  <a:pt x="2071" y="3341"/>
                </a:lnTo>
                <a:lnTo>
                  <a:pt x="1727" y="2994"/>
                </a:lnTo>
                <a:lnTo>
                  <a:pt x="1704" y="3054"/>
                </a:lnTo>
                <a:lnTo>
                  <a:pt x="1675" y="3110"/>
                </a:lnTo>
                <a:lnTo>
                  <a:pt x="1641" y="3163"/>
                </a:lnTo>
                <a:lnTo>
                  <a:pt x="1603" y="3213"/>
                </a:lnTo>
                <a:lnTo>
                  <a:pt x="1560" y="3259"/>
                </a:lnTo>
                <a:lnTo>
                  <a:pt x="1513" y="3301"/>
                </a:lnTo>
                <a:lnTo>
                  <a:pt x="1462" y="3338"/>
                </a:lnTo>
                <a:lnTo>
                  <a:pt x="1408" y="3371"/>
                </a:lnTo>
                <a:lnTo>
                  <a:pt x="1351" y="3398"/>
                </a:lnTo>
                <a:lnTo>
                  <a:pt x="1291" y="3420"/>
                </a:lnTo>
                <a:lnTo>
                  <a:pt x="1228" y="3436"/>
                </a:lnTo>
                <a:lnTo>
                  <a:pt x="1164" y="3446"/>
                </a:lnTo>
                <a:lnTo>
                  <a:pt x="1097" y="3449"/>
                </a:lnTo>
                <a:lnTo>
                  <a:pt x="1074" y="3449"/>
                </a:lnTo>
                <a:lnTo>
                  <a:pt x="1006" y="3445"/>
                </a:lnTo>
                <a:lnTo>
                  <a:pt x="939" y="3435"/>
                </a:lnTo>
                <a:lnTo>
                  <a:pt x="877" y="3419"/>
                </a:lnTo>
                <a:lnTo>
                  <a:pt x="815" y="3397"/>
                </a:lnTo>
                <a:lnTo>
                  <a:pt x="757" y="3369"/>
                </a:lnTo>
                <a:lnTo>
                  <a:pt x="702" y="3336"/>
                </a:lnTo>
                <a:lnTo>
                  <a:pt x="651" y="3298"/>
                </a:lnTo>
                <a:lnTo>
                  <a:pt x="603" y="3255"/>
                </a:lnTo>
                <a:lnTo>
                  <a:pt x="560" y="3208"/>
                </a:lnTo>
                <a:lnTo>
                  <a:pt x="522" y="3157"/>
                </a:lnTo>
                <a:lnTo>
                  <a:pt x="488" y="3102"/>
                </a:lnTo>
                <a:lnTo>
                  <a:pt x="460" y="3045"/>
                </a:lnTo>
                <a:lnTo>
                  <a:pt x="436" y="2984"/>
                </a:lnTo>
                <a:lnTo>
                  <a:pt x="75" y="3337"/>
                </a:lnTo>
                <a:lnTo>
                  <a:pt x="64" y="3345"/>
                </a:lnTo>
                <a:lnTo>
                  <a:pt x="52" y="3349"/>
                </a:lnTo>
                <a:lnTo>
                  <a:pt x="40" y="3349"/>
                </a:lnTo>
                <a:lnTo>
                  <a:pt x="27" y="3346"/>
                </a:lnTo>
                <a:lnTo>
                  <a:pt x="16" y="3339"/>
                </a:lnTo>
                <a:lnTo>
                  <a:pt x="8" y="3329"/>
                </a:lnTo>
                <a:lnTo>
                  <a:pt x="2" y="3318"/>
                </a:lnTo>
                <a:lnTo>
                  <a:pt x="0" y="3306"/>
                </a:lnTo>
                <a:lnTo>
                  <a:pt x="0" y="2273"/>
                </a:lnTo>
                <a:lnTo>
                  <a:pt x="3" y="2190"/>
                </a:lnTo>
                <a:lnTo>
                  <a:pt x="13" y="2107"/>
                </a:lnTo>
                <a:lnTo>
                  <a:pt x="28" y="2027"/>
                </a:lnTo>
                <a:lnTo>
                  <a:pt x="50" y="1950"/>
                </a:lnTo>
                <a:lnTo>
                  <a:pt x="77" y="1874"/>
                </a:lnTo>
                <a:lnTo>
                  <a:pt x="110" y="1801"/>
                </a:lnTo>
                <a:lnTo>
                  <a:pt x="146" y="1731"/>
                </a:lnTo>
                <a:lnTo>
                  <a:pt x="189" y="1665"/>
                </a:lnTo>
                <a:lnTo>
                  <a:pt x="236" y="1602"/>
                </a:lnTo>
                <a:lnTo>
                  <a:pt x="287" y="1542"/>
                </a:lnTo>
                <a:lnTo>
                  <a:pt x="343" y="1487"/>
                </a:lnTo>
                <a:lnTo>
                  <a:pt x="402" y="1435"/>
                </a:lnTo>
                <a:lnTo>
                  <a:pt x="465" y="1388"/>
                </a:lnTo>
                <a:lnTo>
                  <a:pt x="532" y="1346"/>
                </a:lnTo>
                <a:lnTo>
                  <a:pt x="602" y="1308"/>
                </a:lnTo>
                <a:lnTo>
                  <a:pt x="675" y="1275"/>
                </a:lnTo>
                <a:lnTo>
                  <a:pt x="750" y="1249"/>
                </a:lnTo>
                <a:lnTo>
                  <a:pt x="828" y="1227"/>
                </a:lnTo>
                <a:lnTo>
                  <a:pt x="908" y="1211"/>
                </a:lnTo>
                <a:lnTo>
                  <a:pt x="989" y="1202"/>
                </a:lnTo>
                <a:lnTo>
                  <a:pt x="1073" y="1199"/>
                </a:lnTo>
                <a:close/>
                <a:moveTo>
                  <a:pt x="3269" y="359"/>
                </a:moveTo>
                <a:lnTo>
                  <a:pt x="3284" y="361"/>
                </a:lnTo>
                <a:lnTo>
                  <a:pt x="3299" y="368"/>
                </a:lnTo>
                <a:lnTo>
                  <a:pt x="3311" y="378"/>
                </a:lnTo>
                <a:lnTo>
                  <a:pt x="3321" y="391"/>
                </a:lnTo>
                <a:lnTo>
                  <a:pt x="3327" y="405"/>
                </a:lnTo>
                <a:lnTo>
                  <a:pt x="3328" y="420"/>
                </a:lnTo>
                <a:lnTo>
                  <a:pt x="3326" y="435"/>
                </a:lnTo>
                <a:lnTo>
                  <a:pt x="3321" y="449"/>
                </a:lnTo>
                <a:lnTo>
                  <a:pt x="3311" y="462"/>
                </a:lnTo>
                <a:lnTo>
                  <a:pt x="2554" y="1212"/>
                </a:lnTo>
                <a:lnTo>
                  <a:pt x="2541" y="1222"/>
                </a:lnTo>
                <a:lnTo>
                  <a:pt x="2527" y="1227"/>
                </a:lnTo>
                <a:lnTo>
                  <a:pt x="2511" y="1229"/>
                </a:lnTo>
                <a:lnTo>
                  <a:pt x="2507" y="1229"/>
                </a:lnTo>
                <a:lnTo>
                  <a:pt x="2491" y="1226"/>
                </a:lnTo>
                <a:lnTo>
                  <a:pt x="2477" y="1217"/>
                </a:lnTo>
                <a:lnTo>
                  <a:pt x="2464" y="1207"/>
                </a:lnTo>
                <a:lnTo>
                  <a:pt x="2217" y="888"/>
                </a:lnTo>
                <a:lnTo>
                  <a:pt x="2210" y="875"/>
                </a:lnTo>
                <a:lnTo>
                  <a:pt x="2205" y="860"/>
                </a:lnTo>
                <a:lnTo>
                  <a:pt x="2205" y="845"/>
                </a:lnTo>
                <a:lnTo>
                  <a:pt x="2209" y="830"/>
                </a:lnTo>
                <a:lnTo>
                  <a:pt x="2216" y="815"/>
                </a:lnTo>
                <a:lnTo>
                  <a:pt x="2228" y="805"/>
                </a:lnTo>
                <a:lnTo>
                  <a:pt x="2242" y="796"/>
                </a:lnTo>
                <a:lnTo>
                  <a:pt x="2256" y="793"/>
                </a:lnTo>
                <a:lnTo>
                  <a:pt x="2272" y="793"/>
                </a:lnTo>
                <a:lnTo>
                  <a:pt x="2287" y="796"/>
                </a:lnTo>
                <a:lnTo>
                  <a:pt x="2301" y="803"/>
                </a:lnTo>
                <a:lnTo>
                  <a:pt x="2312" y="815"/>
                </a:lnTo>
                <a:lnTo>
                  <a:pt x="2517" y="1079"/>
                </a:lnTo>
                <a:lnTo>
                  <a:pt x="3226" y="377"/>
                </a:lnTo>
                <a:lnTo>
                  <a:pt x="3239" y="368"/>
                </a:lnTo>
                <a:lnTo>
                  <a:pt x="3253" y="361"/>
                </a:lnTo>
                <a:lnTo>
                  <a:pt x="3269" y="359"/>
                </a:lnTo>
                <a:close/>
                <a:moveTo>
                  <a:pt x="1999" y="120"/>
                </a:moveTo>
                <a:lnTo>
                  <a:pt x="1971" y="122"/>
                </a:lnTo>
                <a:lnTo>
                  <a:pt x="1945" y="131"/>
                </a:lnTo>
                <a:lnTo>
                  <a:pt x="1921" y="144"/>
                </a:lnTo>
                <a:lnTo>
                  <a:pt x="1901" y="160"/>
                </a:lnTo>
                <a:lnTo>
                  <a:pt x="1883" y="181"/>
                </a:lnTo>
                <a:lnTo>
                  <a:pt x="1871" y="205"/>
                </a:lnTo>
                <a:lnTo>
                  <a:pt x="1863" y="231"/>
                </a:lnTo>
                <a:lnTo>
                  <a:pt x="1861" y="259"/>
                </a:lnTo>
                <a:lnTo>
                  <a:pt x="1861" y="1158"/>
                </a:lnTo>
                <a:lnTo>
                  <a:pt x="1863" y="1185"/>
                </a:lnTo>
                <a:lnTo>
                  <a:pt x="1871" y="1211"/>
                </a:lnTo>
                <a:lnTo>
                  <a:pt x="1883" y="1235"/>
                </a:lnTo>
                <a:lnTo>
                  <a:pt x="1901" y="1255"/>
                </a:lnTo>
                <a:lnTo>
                  <a:pt x="1921" y="1273"/>
                </a:lnTo>
                <a:lnTo>
                  <a:pt x="1945" y="1286"/>
                </a:lnTo>
                <a:lnTo>
                  <a:pt x="1971" y="1293"/>
                </a:lnTo>
                <a:lnTo>
                  <a:pt x="1999" y="1297"/>
                </a:lnTo>
                <a:lnTo>
                  <a:pt x="2241" y="1297"/>
                </a:lnTo>
                <a:lnTo>
                  <a:pt x="2256" y="1299"/>
                </a:lnTo>
                <a:lnTo>
                  <a:pt x="2271" y="1304"/>
                </a:lnTo>
                <a:lnTo>
                  <a:pt x="2284" y="1314"/>
                </a:lnTo>
                <a:lnTo>
                  <a:pt x="2292" y="1327"/>
                </a:lnTo>
                <a:lnTo>
                  <a:pt x="2299" y="1341"/>
                </a:lnTo>
                <a:lnTo>
                  <a:pt x="2301" y="1356"/>
                </a:lnTo>
                <a:lnTo>
                  <a:pt x="2301" y="1695"/>
                </a:lnTo>
                <a:lnTo>
                  <a:pt x="2681" y="1314"/>
                </a:lnTo>
                <a:lnTo>
                  <a:pt x="2694" y="1304"/>
                </a:lnTo>
                <a:lnTo>
                  <a:pt x="2708" y="1299"/>
                </a:lnTo>
                <a:lnTo>
                  <a:pt x="2723" y="1297"/>
                </a:lnTo>
                <a:lnTo>
                  <a:pt x="3311" y="1297"/>
                </a:lnTo>
                <a:lnTo>
                  <a:pt x="3339" y="1293"/>
                </a:lnTo>
                <a:lnTo>
                  <a:pt x="3365" y="1286"/>
                </a:lnTo>
                <a:lnTo>
                  <a:pt x="3389" y="1273"/>
                </a:lnTo>
                <a:lnTo>
                  <a:pt x="3410" y="1255"/>
                </a:lnTo>
                <a:lnTo>
                  <a:pt x="3427" y="1235"/>
                </a:lnTo>
                <a:lnTo>
                  <a:pt x="3439" y="1211"/>
                </a:lnTo>
                <a:lnTo>
                  <a:pt x="3448" y="1185"/>
                </a:lnTo>
                <a:lnTo>
                  <a:pt x="3451" y="1158"/>
                </a:lnTo>
                <a:lnTo>
                  <a:pt x="3451" y="259"/>
                </a:lnTo>
                <a:lnTo>
                  <a:pt x="3448" y="231"/>
                </a:lnTo>
                <a:lnTo>
                  <a:pt x="3439" y="205"/>
                </a:lnTo>
                <a:lnTo>
                  <a:pt x="3427" y="181"/>
                </a:lnTo>
                <a:lnTo>
                  <a:pt x="3410" y="160"/>
                </a:lnTo>
                <a:lnTo>
                  <a:pt x="3389" y="144"/>
                </a:lnTo>
                <a:lnTo>
                  <a:pt x="3365" y="131"/>
                </a:lnTo>
                <a:lnTo>
                  <a:pt x="3339" y="122"/>
                </a:lnTo>
                <a:lnTo>
                  <a:pt x="3311" y="120"/>
                </a:lnTo>
                <a:lnTo>
                  <a:pt x="1999" y="120"/>
                </a:lnTo>
                <a:close/>
                <a:moveTo>
                  <a:pt x="1999" y="0"/>
                </a:moveTo>
                <a:lnTo>
                  <a:pt x="3311" y="0"/>
                </a:lnTo>
                <a:lnTo>
                  <a:pt x="3353" y="3"/>
                </a:lnTo>
                <a:lnTo>
                  <a:pt x="3392" y="13"/>
                </a:lnTo>
                <a:lnTo>
                  <a:pt x="3430" y="29"/>
                </a:lnTo>
                <a:lnTo>
                  <a:pt x="3464" y="49"/>
                </a:lnTo>
                <a:lnTo>
                  <a:pt x="3494" y="76"/>
                </a:lnTo>
                <a:lnTo>
                  <a:pt x="3520" y="106"/>
                </a:lnTo>
                <a:lnTo>
                  <a:pt x="3541" y="140"/>
                </a:lnTo>
                <a:lnTo>
                  <a:pt x="3557" y="178"/>
                </a:lnTo>
                <a:lnTo>
                  <a:pt x="3567" y="217"/>
                </a:lnTo>
                <a:lnTo>
                  <a:pt x="3570" y="259"/>
                </a:lnTo>
                <a:lnTo>
                  <a:pt x="3570" y="1158"/>
                </a:lnTo>
                <a:lnTo>
                  <a:pt x="3567" y="1199"/>
                </a:lnTo>
                <a:lnTo>
                  <a:pt x="3557" y="1239"/>
                </a:lnTo>
                <a:lnTo>
                  <a:pt x="3541" y="1276"/>
                </a:lnTo>
                <a:lnTo>
                  <a:pt x="3520" y="1310"/>
                </a:lnTo>
                <a:lnTo>
                  <a:pt x="3494" y="1340"/>
                </a:lnTo>
                <a:lnTo>
                  <a:pt x="3464" y="1366"/>
                </a:lnTo>
                <a:lnTo>
                  <a:pt x="3430" y="1388"/>
                </a:lnTo>
                <a:lnTo>
                  <a:pt x="3392" y="1403"/>
                </a:lnTo>
                <a:lnTo>
                  <a:pt x="3353" y="1413"/>
                </a:lnTo>
                <a:lnTo>
                  <a:pt x="3311" y="1416"/>
                </a:lnTo>
                <a:lnTo>
                  <a:pt x="2748" y="1416"/>
                </a:lnTo>
                <a:lnTo>
                  <a:pt x="2284" y="1882"/>
                </a:lnTo>
                <a:lnTo>
                  <a:pt x="2271" y="1892"/>
                </a:lnTo>
                <a:lnTo>
                  <a:pt x="2256" y="1898"/>
                </a:lnTo>
                <a:lnTo>
                  <a:pt x="2241" y="1900"/>
                </a:lnTo>
                <a:lnTo>
                  <a:pt x="2229" y="1899"/>
                </a:lnTo>
                <a:lnTo>
                  <a:pt x="2217" y="1895"/>
                </a:lnTo>
                <a:lnTo>
                  <a:pt x="2202" y="1886"/>
                </a:lnTo>
                <a:lnTo>
                  <a:pt x="2191" y="1873"/>
                </a:lnTo>
                <a:lnTo>
                  <a:pt x="2184" y="1857"/>
                </a:lnTo>
                <a:lnTo>
                  <a:pt x="2181" y="1840"/>
                </a:lnTo>
                <a:lnTo>
                  <a:pt x="2181" y="1416"/>
                </a:lnTo>
                <a:lnTo>
                  <a:pt x="1999" y="1416"/>
                </a:lnTo>
                <a:lnTo>
                  <a:pt x="1957" y="1413"/>
                </a:lnTo>
                <a:lnTo>
                  <a:pt x="1918" y="1403"/>
                </a:lnTo>
                <a:lnTo>
                  <a:pt x="1880" y="1388"/>
                </a:lnTo>
                <a:lnTo>
                  <a:pt x="1846" y="1366"/>
                </a:lnTo>
                <a:lnTo>
                  <a:pt x="1816" y="1340"/>
                </a:lnTo>
                <a:lnTo>
                  <a:pt x="1790" y="1310"/>
                </a:lnTo>
                <a:lnTo>
                  <a:pt x="1769" y="1276"/>
                </a:lnTo>
                <a:lnTo>
                  <a:pt x="1753" y="1239"/>
                </a:lnTo>
                <a:lnTo>
                  <a:pt x="1743" y="1199"/>
                </a:lnTo>
                <a:lnTo>
                  <a:pt x="1740" y="1158"/>
                </a:lnTo>
                <a:lnTo>
                  <a:pt x="1740" y="259"/>
                </a:lnTo>
                <a:lnTo>
                  <a:pt x="1743" y="217"/>
                </a:lnTo>
                <a:lnTo>
                  <a:pt x="1753" y="178"/>
                </a:lnTo>
                <a:lnTo>
                  <a:pt x="1769" y="140"/>
                </a:lnTo>
                <a:lnTo>
                  <a:pt x="1790" y="106"/>
                </a:lnTo>
                <a:lnTo>
                  <a:pt x="1816" y="76"/>
                </a:lnTo>
                <a:lnTo>
                  <a:pt x="1846" y="49"/>
                </a:lnTo>
                <a:lnTo>
                  <a:pt x="1880" y="29"/>
                </a:lnTo>
                <a:lnTo>
                  <a:pt x="1918" y="13"/>
                </a:lnTo>
                <a:lnTo>
                  <a:pt x="1957" y="3"/>
                </a:lnTo>
                <a:lnTo>
                  <a:pt x="199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0" y="1893227"/>
            <a:ext cx="9144000" cy="492443"/>
          </a:xfrm>
        </p:spPr>
        <p:txBody>
          <a:bodyPr/>
          <a:lstStyle/>
          <a:p>
            <a:r>
              <a:rPr lang="en-US" dirty="0">
                <a:solidFill>
                  <a:schemeClr val="tx1"/>
                </a:solidFill>
              </a:rPr>
              <a:t>Lesson Quiz</a:t>
            </a:r>
          </a:p>
        </p:txBody>
      </p:sp>
      <p:sp>
        <p:nvSpPr>
          <p:cNvPr id="3" name="Slide Number Placeholder 2"/>
          <p:cNvSpPr>
            <a:spLocks noGrp="1"/>
          </p:cNvSpPr>
          <p:nvPr>
            <p:ph type="sldNum" sz="quarter" idx="12"/>
          </p:nvPr>
        </p:nvSpPr>
        <p:spPr/>
        <p:txBody>
          <a:bodyPr/>
          <a:lstStyle/>
          <a:p>
            <a:fld id="{4976208B-6111-490B-8CEC-FFB249DB2100}" type="slidenum">
              <a:rPr lang="en-US" smtClean="0"/>
              <a:pPr/>
              <a:t>41</a:t>
            </a:fld>
            <a:endParaRPr lang="en-US" dirty="0"/>
          </a:p>
        </p:txBody>
      </p:sp>
    </p:spTree>
    <p:custDataLst>
      <p:tags r:id="rId1"/>
    </p:custDataLst>
    <p:extLst>
      <p:ext uri="{BB962C8B-B14F-4D97-AF65-F5344CB8AC3E}">
        <p14:creationId xmlns:p14="http://schemas.microsoft.com/office/powerpoint/2010/main" val="821331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80221D0A-58AD-4264-825B-A17825721A66}"/>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a:pPr>
            <a:r>
              <a:rPr lang="en-US" dirty="0"/>
              <a:t>If you run this program, which title or titles appear in the final </a:t>
            </a:r>
            <a:br>
              <a:rPr lang="en-US" dirty="0"/>
            </a:br>
            <a:r>
              <a:rPr lang="en-US" dirty="0"/>
              <a:t>PROC PRINT results?</a:t>
            </a:r>
          </a:p>
          <a:p>
            <a:endParaRPr lang="en-US" dirty="0"/>
          </a:p>
          <a:p>
            <a:pPr marL="346075" indent="-346075">
              <a:buClrTx/>
              <a:buSzPct val="100000"/>
              <a:buFont typeface="+mj-lt"/>
              <a:buAutoNum type="alphaLcPeriod"/>
            </a:pPr>
            <a:r>
              <a:rPr lang="en-US" altLang="en-US" dirty="0"/>
              <a:t>The Top Line</a:t>
            </a:r>
          </a:p>
          <a:p>
            <a:pPr marL="346075" indent="-346075">
              <a:buClrTx/>
              <a:buSzPct val="100000"/>
              <a:buFont typeface="+mj-lt"/>
              <a:buAutoNum type="alphaLcPeriod"/>
            </a:pPr>
            <a:r>
              <a:rPr lang="en-US" altLang="en-US" dirty="0"/>
              <a:t>The Top Line</a:t>
            </a:r>
            <a:br>
              <a:rPr lang="en-US" altLang="en-US" dirty="0"/>
            </a:br>
            <a:r>
              <a:rPr lang="en-US" altLang="en-US" dirty="0"/>
              <a:t>The Next Line</a:t>
            </a:r>
          </a:p>
          <a:p>
            <a:pPr marL="346075" indent="-346075">
              <a:buClrTx/>
              <a:buSzPct val="100000"/>
              <a:buFont typeface="+mj-lt"/>
              <a:buAutoNum type="alphaLcPeriod"/>
            </a:pPr>
            <a:r>
              <a:rPr lang="en-US" altLang="en-US" dirty="0"/>
              <a:t>The Top Line</a:t>
            </a:r>
            <a:br>
              <a:rPr lang="en-US" altLang="en-US" dirty="0"/>
            </a:br>
            <a:r>
              <a:rPr lang="en-US" altLang="en-US" dirty="0"/>
              <a:t>The Second Line</a:t>
            </a:r>
          </a:p>
          <a:p>
            <a:pPr marL="346075" indent="-346075">
              <a:buClrTx/>
              <a:buSzPct val="100000"/>
              <a:buFont typeface="+mj-lt"/>
              <a:buAutoNum type="alphaLcPeriod"/>
            </a:pPr>
            <a:r>
              <a:rPr lang="en-US" altLang="en-US" dirty="0"/>
              <a:t>The Top Line</a:t>
            </a:r>
            <a:br>
              <a:rPr lang="en-US" altLang="en-US" dirty="0"/>
            </a:br>
            <a:r>
              <a:rPr lang="en-US" altLang="en-US" dirty="0"/>
              <a:t>The First Line</a:t>
            </a:r>
            <a:br>
              <a:rPr lang="en-US" altLang="en-US" dirty="0"/>
            </a:br>
            <a:r>
              <a:rPr lang="en-US" altLang="en-US" dirty="0"/>
              <a:t>The Next Line</a:t>
            </a:r>
          </a:p>
        </p:txBody>
      </p:sp>
      <p:sp>
        <p:nvSpPr>
          <p:cNvPr id="4" name="TextBox 3"/>
          <p:cNvSpPr txBox="1"/>
          <p:nvPr>
            <p:custDataLst>
              <p:tags r:id="rId2"/>
            </p:custDataLst>
          </p:nvPr>
        </p:nvSpPr>
        <p:spPr>
          <a:xfrm>
            <a:off x="3655646" y="1300524"/>
            <a:ext cx="3763851" cy="2949525"/>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altLang="en-US" sz="1800" b="1" dirty="0">
                <a:latin typeface="Courier New" panose="02070309020205020404" pitchFamily="49" charset="0"/>
                <a:cs typeface="Courier New" panose="02070309020205020404" pitchFamily="49" charset="0"/>
              </a:rPr>
              <a:t>title1 'The First Line';</a:t>
            </a:r>
          </a:p>
          <a:p>
            <a:r>
              <a:rPr lang="en-US" altLang="en-US" sz="1800" b="1" dirty="0">
                <a:latin typeface="Courier New" panose="02070309020205020404" pitchFamily="49" charset="0"/>
                <a:cs typeface="Courier New" panose="02070309020205020404" pitchFamily="49" charset="0"/>
              </a:rPr>
              <a:t>title2 'The Second Line';</a:t>
            </a:r>
          </a:p>
          <a:p>
            <a:r>
              <a:rPr lang="en-US" altLang="en-US" sz="1800" b="1" dirty="0">
                <a:latin typeface="Courier New" panose="02070309020205020404" pitchFamily="49" charset="0"/>
                <a:cs typeface="Courier New" panose="02070309020205020404" pitchFamily="49" charset="0"/>
              </a:rPr>
              <a:t>proc print data=sales;</a:t>
            </a:r>
          </a:p>
          <a:p>
            <a:r>
              <a:rPr lang="en-US" altLang="en-US" sz="1800" b="1" dirty="0">
                <a:latin typeface="Courier New" panose="02070309020205020404" pitchFamily="49" charset="0"/>
                <a:cs typeface="Courier New" panose="02070309020205020404" pitchFamily="49" charset="0"/>
              </a:rPr>
              <a:t>run;</a:t>
            </a:r>
          </a:p>
          <a:p>
            <a:r>
              <a:rPr lang="en-US" altLang="en-US" sz="1800" b="1" dirty="0">
                <a:latin typeface="Courier New" panose="02070309020205020404" pitchFamily="49" charset="0"/>
                <a:cs typeface="Courier New" panose="02070309020205020404" pitchFamily="49" charset="0"/>
              </a:rPr>
              <a:t>title2 'The Next Line';</a:t>
            </a:r>
          </a:p>
          <a:p>
            <a:r>
              <a:rPr lang="en-US" altLang="en-US" sz="1800" b="1" dirty="0">
                <a:latin typeface="Courier New" panose="02070309020205020404" pitchFamily="49" charset="0"/>
                <a:cs typeface="Courier New" panose="02070309020205020404" pitchFamily="49" charset="0"/>
              </a:rPr>
              <a:t>proc print data=sales;</a:t>
            </a:r>
          </a:p>
          <a:p>
            <a:r>
              <a:rPr lang="en-US" altLang="en-US" sz="1800" b="1" dirty="0">
                <a:latin typeface="Courier New" panose="02070309020205020404" pitchFamily="49" charset="0"/>
                <a:cs typeface="Courier New" panose="02070309020205020404" pitchFamily="49" charset="0"/>
              </a:rPr>
              <a:t>run;</a:t>
            </a:r>
          </a:p>
          <a:p>
            <a:r>
              <a:rPr lang="en-US" altLang="en-US" sz="1800" b="1" dirty="0">
                <a:latin typeface="Courier New" panose="02070309020205020404" pitchFamily="49" charset="0"/>
                <a:cs typeface="Courier New" panose="02070309020205020404" pitchFamily="49" charset="0"/>
              </a:rPr>
              <a:t>title 'The Top Line';</a:t>
            </a:r>
          </a:p>
          <a:p>
            <a:r>
              <a:rPr lang="en-US" altLang="en-US" sz="1800" b="1" dirty="0">
                <a:latin typeface="Courier New" panose="02070309020205020404" pitchFamily="49" charset="0"/>
                <a:cs typeface="Courier New" panose="02070309020205020404" pitchFamily="49" charset="0"/>
              </a:rPr>
              <a:t>proc print data=sales;</a:t>
            </a:r>
          </a:p>
          <a:p>
            <a:r>
              <a:rPr lang="en-US" altLang="en-US" sz="1800" b="1" dirty="0">
                <a:latin typeface="Courier New" panose="02070309020205020404" pitchFamily="49" charset="0"/>
                <a:cs typeface="Courier New" panose="02070309020205020404" pitchFamily="49" charset="0"/>
              </a:rPr>
              <a:t>run;</a:t>
            </a:r>
          </a:p>
        </p:txBody>
      </p:sp>
    </p:spTree>
    <p:custDataLst>
      <p:tags r:id="rId1"/>
    </p:custDataLst>
    <p:extLst>
      <p:ext uri="{BB962C8B-B14F-4D97-AF65-F5344CB8AC3E}">
        <p14:creationId xmlns:p14="http://schemas.microsoft.com/office/powerpoint/2010/main" val="3283797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80221D0A-58AD-4264-825B-A17825721A66}"/>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a:pPr>
            <a:r>
              <a:rPr lang="en-US" dirty="0"/>
              <a:t>If you run this program, which title or titles appear in the final </a:t>
            </a:r>
            <a:br>
              <a:rPr lang="en-US" dirty="0"/>
            </a:br>
            <a:r>
              <a:rPr lang="en-US" dirty="0"/>
              <a:t>PROC PRINT results?</a:t>
            </a:r>
          </a:p>
          <a:p>
            <a:endParaRPr lang="en-US" dirty="0"/>
          </a:p>
          <a:p>
            <a:pPr marL="346075" indent="-346075">
              <a:buClrTx/>
              <a:buSzPct val="100000"/>
              <a:buFont typeface="+mj-lt"/>
              <a:buAutoNum type="alphaLcPeriod"/>
            </a:pPr>
            <a:r>
              <a:rPr lang="en-US" altLang="en-US" dirty="0"/>
              <a:t>The Top Line</a:t>
            </a:r>
          </a:p>
          <a:p>
            <a:pPr marL="346075" indent="-346075">
              <a:buClrTx/>
              <a:buSzPct val="100000"/>
              <a:buFont typeface="+mj-lt"/>
              <a:buAutoNum type="alphaLcPeriod"/>
            </a:pPr>
            <a:r>
              <a:rPr lang="en-US" altLang="en-US" dirty="0"/>
              <a:t>The Top Line</a:t>
            </a:r>
            <a:br>
              <a:rPr lang="en-US" altLang="en-US" dirty="0"/>
            </a:br>
            <a:r>
              <a:rPr lang="en-US" altLang="en-US" dirty="0"/>
              <a:t>The Next Line</a:t>
            </a:r>
          </a:p>
          <a:p>
            <a:pPr marL="346075" indent="-346075">
              <a:buClrTx/>
              <a:buSzPct val="100000"/>
              <a:buFont typeface="+mj-lt"/>
              <a:buAutoNum type="alphaLcPeriod"/>
            </a:pPr>
            <a:r>
              <a:rPr lang="en-US" altLang="en-US" dirty="0"/>
              <a:t>The Top Line</a:t>
            </a:r>
            <a:br>
              <a:rPr lang="en-US" altLang="en-US" dirty="0"/>
            </a:br>
            <a:r>
              <a:rPr lang="en-US" altLang="en-US" dirty="0"/>
              <a:t>The Second Line</a:t>
            </a:r>
          </a:p>
          <a:p>
            <a:pPr marL="346075" indent="-346075">
              <a:buClrTx/>
              <a:buSzPct val="100000"/>
              <a:buFont typeface="+mj-lt"/>
              <a:buAutoNum type="alphaLcPeriod"/>
            </a:pPr>
            <a:r>
              <a:rPr lang="en-US" altLang="en-US" dirty="0"/>
              <a:t>The Top Line</a:t>
            </a:r>
            <a:br>
              <a:rPr lang="en-US" altLang="en-US" dirty="0"/>
            </a:br>
            <a:r>
              <a:rPr lang="en-US" altLang="en-US" dirty="0"/>
              <a:t>The First Line</a:t>
            </a:r>
            <a:br>
              <a:rPr lang="en-US" altLang="en-US" dirty="0"/>
            </a:br>
            <a:r>
              <a:rPr lang="en-US" altLang="en-US" dirty="0"/>
              <a:t>The Next Line</a:t>
            </a:r>
          </a:p>
          <a:p>
            <a:pPr marL="457200" indent="-457200">
              <a:buAutoNum type="alphaLcPeriod"/>
            </a:pPr>
            <a:endParaRPr lang="en-US" altLang="en-US" sz="1600" dirty="0">
              <a:latin typeface="Courier New" panose="02070309020205020404" pitchFamily="49" charset="0"/>
              <a:cs typeface="Courier New" panose="02070309020205020404" pitchFamily="49" charset="0"/>
            </a:endParaRPr>
          </a:p>
        </p:txBody>
      </p:sp>
      <p:sp>
        <p:nvSpPr>
          <p:cNvPr id="4" name="TextBox 3"/>
          <p:cNvSpPr txBox="1"/>
          <p:nvPr>
            <p:custDataLst>
              <p:tags r:id="rId2"/>
            </p:custDataLst>
          </p:nvPr>
        </p:nvSpPr>
        <p:spPr>
          <a:xfrm>
            <a:off x="3655646" y="1300524"/>
            <a:ext cx="3763851" cy="2949525"/>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altLang="en-US" sz="1800" b="1" dirty="0">
                <a:latin typeface="Courier New" panose="02070309020205020404" pitchFamily="49" charset="0"/>
                <a:cs typeface="Courier New" panose="02070309020205020404" pitchFamily="49" charset="0"/>
              </a:rPr>
              <a:t>title1 'The First Line';</a:t>
            </a:r>
          </a:p>
          <a:p>
            <a:r>
              <a:rPr lang="en-US" altLang="en-US" sz="1800" b="1" dirty="0">
                <a:latin typeface="Courier New" panose="02070309020205020404" pitchFamily="49" charset="0"/>
                <a:cs typeface="Courier New" panose="02070309020205020404" pitchFamily="49" charset="0"/>
              </a:rPr>
              <a:t>title2 'The Second Line';</a:t>
            </a:r>
          </a:p>
          <a:p>
            <a:r>
              <a:rPr lang="en-US" altLang="en-US" sz="1800" b="1" dirty="0">
                <a:latin typeface="Courier New" panose="02070309020205020404" pitchFamily="49" charset="0"/>
                <a:cs typeface="Courier New" panose="02070309020205020404" pitchFamily="49" charset="0"/>
              </a:rPr>
              <a:t>proc print data=sales;</a:t>
            </a:r>
          </a:p>
          <a:p>
            <a:r>
              <a:rPr lang="en-US" altLang="en-US" sz="1800" b="1" dirty="0">
                <a:latin typeface="Courier New" panose="02070309020205020404" pitchFamily="49" charset="0"/>
                <a:cs typeface="Courier New" panose="02070309020205020404" pitchFamily="49" charset="0"/>
              </a:rPr>
              <a:t>run;</a:t>
            </a:r>
          </a:p>
          <a:p>
            <a:r>
              <a:rPr lang="en-US" altLang="en-US" sz="1800" b="1" dirty="0">
                <a:latin typeface="Courier New" panose="02070309020205020404" pitchFamily="49" charset="0"/>
                <a:cs typeface="Courier New" panose="02070309020205020404" pitchFamily="49" charset="0"/>
              </a:rPr>
              <a:t>title2 'The Next Line';</a:t>
            </a:r>
          </a:p>
          <a:p>
            <a:r>
              <a:rPr lang="en-US" altLang="en-US" sz="1800" b="1" dirty="0">
                <a:latin typeface="Courier New" panose="02070309020205020404" pitchFamily="49" charset="0"/>
                <a:cs typeface="Courier New" panose="02070309020205020404" pitchFamily="49" charset="0"/>
              </a:rPr>
              <a:t>proc print data=sales;</a:t>
            </a:r>
          </a:p>
          <a:p>
            <a:r>
              <a:rPr lang="en-US" altLang="en-US" sz="1800" b="1" dirty="0">
                <a:latin typeface="Courier New" panose="02070309020205020404" pitchFamily="49" charset="0"/>
                <a:cs typeface="Courier New" panose="02070309020205020404" pitchFamily="49" charset="0"/>
              </a:rPr>
              <a:t>run;</a:t>
            </a:r>
          </a:p>
          <a:p>
            <a:r>
              <a:rPr lang="en-US" altLang="en-US" sz="1800" b="1" dirty="0">
                <a:latin typeface="Courier New" panose="02070309020205020404" pitchFamily="49" charset="0"/>
                <a:cs typeface="Courier New" panose="02070309020205020404" pitchFamily="49" charset="0"/>
              </a:rPr>
              <a:t>title 'The Top Line';</a:t>
            </a:r>
          </a:p>
          <a:p>
            <a:r>
              <a:rPr lang="en-US" altLang="en-US" sz="1800" b="1" dirty="0">
                <a:latin typeface="Courier New" panose="02070309020205020404" pitchFamily="49" charset="0"/>
                <a:cs typeface="Courier New" panose="02070309020205020404" pitchFamily="49" charset="0"/>
              </a:rPr>
              <a:t>proc print data=sales;</a:t>
            </a:r>
          </a:p>
          <a:p>
            <a:r>
              <a:rPr lang="en-US" altLang="en-US" sz="1800" b="1" dirty="0">
                <a:latin typeface="Courier New" panose="02070309020205020404" pitchFamily="49" charset="0"/>
                <a:cs typeface="Courier New" panose="02070309020205020404" pitchFamily="49" charset="0"/>
              </a:rPr>
              <a:t>run;</a:t>
            </a:r>
          </a:p>
        </p:txBody>
      </p:sp>
      <p:sp>
        <p:nvSpPr>
          <p:cNvPr id="3" name="Oval 2"/>
          <p:cNvSpPr/>
          <p:nvPr>
            <p:custDataLst>
              <p:tags r:id="rId3"/>
            </p:custDataLst>
          </p:nvPr>
        </p:nvSpPr>
        <p:spPr>
          <a:xfrm>
            <a:off x="531063" y="1686356"/>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1475371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2"/>
            </a:pPr>
            <a:r>
              <a:rPr lang="en-US" dirty="0"/>
              <a:t>Which statement substitutes the value of the macro variable </a:t>
            </a:r>
            <a:r>
              <a:rPr lang="en-US" b="1" dirty="0"/>
              <a:t>Year</a:t>
            </a:r>
            <a:r>
              <a:rPr lang="en-US" dirty="0"/>
              <a:t> </a:t>
            </a:r>
            <a:br>
              <a:rPr lang="en-US" dirty="0"/>
            </a:br>
            <a:r>
              <a:rPr lang="en-US" dirty="0"/>
              <a:t>in the footnote?</a:t>
            </a:r>
          </a:p>
          <a:p>
            <a:endParaRPr lang="en-US" dirty="0"/>
          </a:p>
          <a:p>
            <a:endParaRPr lang="en-US" dirty="0"/>
          </a:p>
          <a:p>
            <a:pPr marL="346075" indent="-346075">
              <a:buClrTx/>
              <a:buSzPct val="100000"/>
              <a:buFont typeface="+mj-lt"/>
              <a:buAutoNum type="alphaLcPeriod"/>
            </a:pPr>
            <a:r>
              <a:rPr lang="en-US" dirty="0"/>
              <a:t> </a:t>
            </a:r>
            <a:r>
              <a:rPr lang="en-US" sz="1800" b="1" dirty="0">
                <a:latin typeface="Courier New" panose="02070309020205020404" pitchFamily="49" charset="0"/>
                <a:cs typeface="Courier New" panose="02070309020205020404" pitchFamily="49" charset="0"/>
              </a:rPr>
              <a:t>footnote 'year Sales';</a:t>
            </a:r>
          </a:p>
          <a:p>
            <a:pPr marL="346075" indent="-346075">
              <a:buClrTx/>
              <a:buSzPct val="100000"/>
              <a:buFont typeface="+mj-lt"/>
              <a:buAutoNum type="alphaLcPeriod"/>
            </a:pPr>
            <a:r>
              <a:rPr lang="en-US" dirty="0"/>
              <a:t> </a:t>
            </a:r>
            <a:r>
              <a:rPr lang="en-US" sz="1800" b="1" dirty="0">
                <a:latin typeface="Courier New" panose="02070309020205020404" pitchFamily="49" charset="0"/>
                <a:cs typeface="Courier New" panose="02070309020205020404" pitchFamily="49" charset="0"/>
              </a:rPr>
              <a:t>footnote '&amp;year Sales';</a:t>
            </a:r>
          </a:p>
          <a:p>
            <a:pPr marL="346075" indent="-346075">
              <a:buClrTx/>
              <a:buSzPct val="100000"/>
              <a:buFont typeface="+mj-lt"/>
              <a:buAutoNum type="alphaLcPeriod"/>
            </a:pPr>
            <a:r>
              <a:rPr lang="en-US" dirty="0"/>
              <a:t> </a:t>
            </a:r>
            <a:r>
              <a:rPr lang="en-US" sz="1800" b="1" dirty="0">
                <a:latin typeface="Courier New" panose="02070309020205020404" pitchFamily="49" charset="0"/>
                <a:cs typeface="Courier New" panose="02070309020205020404" pitchFamily="49" charset="0"/>
              </a:rPr>
              <a:t>footnote "%year Sales";</a:t>
            </a:r>
          </a:p>
          <a:p>
            <a:pPr marL="346075" indent="-346075">
              <a:buClrTx/>
              <a:buSzPct val="100000"/>
              <a:buFont typeface="+mj-lt"/>
              <a:buAutoNum type="alphaLcPeriod"/>
            </a:pPr>
            <a:r>
              <a:rPr lang="en-US" dirty="0"/>
              <a:t> </a:t>
            </a:r>
            <a:r>
              <a:rPr lang="en-US" sz="1800" b="1" dirty="0">
                <a:latin typeface="Courier New" panose="02070309020205020404" pitchFamily="49" charset="0"/>
                <a:cs typeface="Courier New" panose="02070309020205020404" pitchFamily="49" charset="0"/>
              </a:rPr>
              <a:t>footnote "&amp;year Sales";</a:t>
            </a:r>
            <a:endParaRPr lang="en-US" altLang="en-US" sz="1800" b="1" dirty="0">
              <a:latin typeface="Courier New" panose="02070309020205020404" pitchFamily="49" charset="0"/>
              <a:cs typeface="Courier New" panose="02070309020205020404" pitchFamily="49" charset="0"/>
            </a:endParaRPr>
          </a:p>
        </p:txBody>
      </p:sp>
      <p:sp>
        <p:nvSpPr>
          <p:cNvPr id="5" name="TextBox 4"/>
          <p:cNvSpPr txBox="1"/>
          <p:nvPr>
            <p:custDataLst>
              <p:tags r:id="rId2"/>
            </p:custDataLst>
          </p:nvPr>
        </p:nvSpPr>
        <p:spPr>
          <a:xfrm>
            <a:off x="3451035" y="1335380"/>
            <a:ext cx="2247410" cy="42537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%let Year=2018;</a:t>
            </a:r>
          </a:p>
        </p:txBody>
      </p:sp>
    </p:spTree>
    <p:custDataLst>
      <p:tags r:id="rId1"/>
    </p:custDataLst>
    <p:extLst>
      <p:ext uri="{BB962C8B-B14F-4D97-AF65-F5344CB8AC3E}">
        <p14:creationId xmlns:p14="http://schemas.microsoft.com/office/powerpoint/2010/main" val="60727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2"/>
            </a:pPr>
            <a:r>
              <a:rPr lang="en-US" dirty="0"/>
              <a:t>Which statement substitutes the value of the macro variable </a:t>
            </a:r>
            <a:r>
              <a:rPr lang="en-US" b="1" dirty="0"/>
              <a:t>Year</a:t>
            </a:r>
            <a:r>
              <a:rPr lang="en-US" dirty="0"/>
              <a:t> </a:t>
            </a:r>
            <a:br>
              <a:rPr lang="en-US" dirty="0"/>
            </a:br>
            <a:r>
              <a:rPr lang="en-US" dirty="0"/>
              <a:t>in the footnote?</a:t>
            </a:r>
          </a:p>
          <a:p>
            <a:endParaRPr lang="en-US" dirty="0"/>
          </a:p>
          <a:p>
            <a:endParaRPr lang="en-US" dirty="0"/>
          </a:p>
          <a:p>
            <a:pPr marL="346075" indent="-346075">
              <a:buClrTx/>
              <a:buSzPct val="100000"/>
              <a:buFont typeface="+mj-lt"/>
              <a:buAutoNum type="alphaLcPeriod"/>
            </a:pPr>
            <a:r>
              <a:rPr lang="en-US" dirty="0"/>
              <a:t> </a:t>
            </a:r>
            <a:r>
              <a:rPr lang="en-US" sz="1800" b="1" dirty="0">
                <a:latin typeface="Courier New" panose="02070309020205020404" pitchFamily="49" charset="0"/>
                <a:cs typeface="Courier New" panose="02070309020205020404" pitchFamily="49" charset="0"/>
              </a:rPr>
              <a:t>footnote 'year Sales';</a:t>
            </a:r>
          </a:p>
          <a:p>
            <a:pPr marL="346075" indent="-346075">
              <a:buClrTx/>
              <a:buSzPct val="100000"/>
              <a:buFont typeface="+mj-lt"/>
              <a:buAutoNum type="alphaLcPeriod"/>
            </a:pPr>
            <a:r>
              <a:rPr lang="en-US" dirty="0"/>
              <a:t> </a:t>
            </a:r>
            <a:r>
              <a:rPr lang="en-US" sz="1800" b="1" dirty="0">
                <a:latin typeface="Courier New" panose="02070309020205020404" pitchFamily="49" charset="0"/>
                <a:cs typeface="Courier New" panose="02070309020205020404" pitchFamily="49" charset="0"/>
              </a:rPr>
              <a:t>footnote '&amp;year Sales';</a:t>
            </a:r>
          </a:p>
          <a:p>
            <a:pPr marL="346075" indent="-346075">
              <a:buClrTx/>
              <a:buSzPct val="100000"/>
              <a:buFont typeface="+mj-lt"/>
              <a:buAutoNum type="alphaLcPeriod"/>
            </a:pPr>
            <a:r>
              <a:rPr lang="en-US" dirty="0"/>
              <a:t> </a:t>
            </a:r>
            <a:r>
              <a:rPr lang="en-US" sz="1800" b="1" dirty="0">
                <a:latin typeface="Courier New" panose="02070309020205020404" pitchFamily="49" charset="0"/>
                <a:cs typeface="Courier New" panose="02070309020205020404" pitchFamily="49" charset="0"/>
              </a:rPr>
              <a:t>footnote "%year Sales";</a:t>
            </a:r>
          </a:p>
          <a:p>
            <a:pPr marL="346075" indent="-346075">
              <a:buClrTx/>
              <a:buSzPct val="100000"/>
              <a:buFont typeface="+mj-lt"/>
              <a:buAutoNum type="alphaLcPeriod"/>
            </a:pPr>
            <a:r>
              <a:rPr lang="en-US" dirty="0"/>
              <a:t> </a:t>
            </a:r>
            <a:r>
              <a:rPr lang="en-US" sz="1800" b="1" dirty="0">
                <a:latin typeface="Courier New" panose="02070309020205020404" pitchFamily="49" charset="0"/>
                <a:cs typeface="Courier New" panose="02070309020205020404" pitchFamily="49" charset="0"/>
              </a:rPr>
              <a:t>footnote "&amp;year Sales";</a:t>
            </a:r>
            <a:endParaRPr lang="en-US" altLang="en-US" sz="1800" b="1" dirty="0">
              <a:latin typeface="Courier New" panose="02070309020205020404" pitchFamily="49" charset="0"/>
              <a:cs typeface="Courier New" panose="02070309020205020404" pitchFamily="49" charset="0"/>
            </a:endParaRPr>
          </a:p>
        </p:txBody>
      </p:sp>
      <p:sp>
        <p:nvSpPr>
          <p:cNvPr id="4" name="Oval 3">
            <a:extLst>
              <a:ext uri="{FF2B5EF4-FFF2-40B4-BE49-F238E27FC236}">
                <a16:creationId xmlns:a16="http://schemas.microsoft.com/office/drawing/2014/main" id="{631E819A-234D-4EA9-AA8B-452AD9C8AF40}"/>
              </a:ext>
            </a:extLst>
          </p:cNvPr>
          <p:cNvSpPr/>
          <p:nvPr>
            <p:custDataLst>
              <p:tags r:id="rId2"/>
            </p:custDataLst>
          </p:nvPr>
        </p:nvSpPr>
        <p:spPr>
          <a:xfrm>
            <a:off x="536479" y="3189585"/>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6" name="TextBox 5">
            <a:extLst>
              <a:ext uri="{FF2B5EF4-FFF2-40B4-BE49-F238E27FC236}">
                <a16:creationId xmlns:a16="http://schemas.microsoft.com/office/drawing/2014/main" id="{E5C6F8C5-5C60-40F0-AA7E-8FD1F581B3CB}"/>
              </a:ext>
            </a:extLst>
          </p:cNvPr>
          <p:cNvSpPr txBox="1"/>
          <p:nvPr>
            <p:custDataLst>
              <p:tags r:id="rId3"/>
            </p:custDataLst>
          </p:nvPr>
        </p:nvSpPr>
        <p:spPr>
          <a:xfrm>
            <a:off x="3451035" y="1335380"/>
            <a:ext cx="2247410" cy="42537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%let Year=2018;</a:t>
            </a:r>
          </a:p>
        </p:txBody>
      </p:sp>
    </p:spTree>
    <p:custDataLst>
      <p:tags r:id="rId1"/>
    </p:custDataLst>
    <p:extLst>
      <p:ext uri="{BB962C8B-B14F-4D97-AF65-F5344CB8AC3E}">
        <p14:creationId xmlns:p14="http://schemas.microsoft.com/office/powerpoint/2010/main" val="34045228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A37660CE-187E-4D17-A5F8-CCAA86FC3932}"/>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3"/>
            </a:pPr>
            <a:r>
              <a:rPr lang="en-US" dirty="0"/>
              <a:t>Which statement is true based on the given program?</a:t>
            </a:r>
          </a:p>
          <a:p>
            <a:endParaRPr lang="en-US" dirty="0"/>
          </a:p>
          <a:p>
            <a:pPr marL="346075" indent="-346075">
              <a:buClrTx/>
              <a:buSzPct val="100000"/>
              <a:buFont typeface="+mj-lt"/>
              <a:buAutoNum type="alphaLcPeriod"/>
            </a:pPr>
            <a:r>
              <a:rPr lang="en-US" altLang="en-US" dirty="0"/>
              <a:t>The column </a:t>
            </a:r>
            <a:r>
              <a:rPr lang="en-US" altLang="en-US" b="1" dirty="0" err="1"/>
              <a:t>BatAvg</a:t>
            </a:r>
            <a:r>
              <a:rPr lang="en-US" altLang="en-US" dirty="0"/>
              <a:t> </a:t>
            </a:r>
            <a:r>
              <a:rPr lang="en-US" altLang="en-US" dirty="0">
                <a:solidFill>
                  <a:srgbClr val="000000"/>
                </a:solidFill>
              </a:rPr>
              <a:t>will</a:t>
            </a:r>
            <a:br>
              <a:rPr lang="en-US" altLang="en-US" dirty="0">
                <a:solidFill>
                  <a:srgbClr val="000000"/>
                </a:solidFill>
              </a:rPr>
            </a:br>
            <a:r>
              <a:rPr lang="en-US" altLang="en-US" dirty="0">
                <a:solidFill>
                  <a:srgbClr val="000000"/>
                </a:solidFill>
              </a:rPr>
              <a:t>have</a:t>
            </a:r>
            <a:r>
              <a:rPr lang="en-US" altLang="en-US" dirty="0"/>
              <a:t> a permanent label in</a:t>
            </a:r>
            <a:br>
              <a:rPr lang="en-US" altLang="en-US" dirty="0"/>
            </a:br>
            <a:r>
              <a:rPr lang="en-US" altLang="en-US" dirty="0"/>
              <a:t>the </a:t>
            </a:r>
            <a:r>
              <a:rPr lang="en-US" altLang="en-US" b="1" dirty="0"/>
              <a:t>sashelp.baseball</a:t>
            </a:r>
            <a:r>
              <a:rPr lang="en-US" altLang="en-US" dirty="0"/>
              <a:t> table.</a:t>
            </a:r>
          </a:p>
          <a:p>
            <a:pPr marL="346075" indent="-346075">
              <a:buClrTx/>
              <a:buSzPct val="100000"/>
              <a:buFont typeface="+mj-lt"/>
              <a:buAutoNum type="alphaLcPeriod"/>
            </a:pPr>
            <a:r>
              <a:rPr lang="en-US" altLang="en-US" dirty="0"/>
              <a:t>The label for </a:t>
            </a:r>
            <a:r>
              <a:rPr lang="en-US" altLang="en-US" b="1" dirty="0" err="1"/>
              <a:t>BatAvg</a:t>
            </a:r>
            <a:r>
              <a:rPr lang="en-US" altLang="en-US" dirty="0"/>
              <a:t> </a:t>
            </a:r>
            <a:r>
              <a:rPr lang="en-US" altLang="en-US" dirty="0">
                <a:solidFill>
                  <a:srgbClr val="000000"/>
                </a:solidFill>
              </a:rPr>
              <a:t>will</a:t>
            </a:r>
            <a:br>
              <a:rPr lang="en-US" altLang="en-US" dirty="0">
                <a:solidFill>
                  <a:srgbClr val="000000"/>
                </a:solidFill>
              </a:rPr>
            </a:br>
            <a:r>
              <a:rPr lang="en-US" altLang="en-US" dirty="0">
                <a:solidFill>
                  <a:srgbClr val="000000"/>
                </a:solidFill>
              </a:rPr>
              <a:t>appear</a:t>
            </a:r>
            <a:r>
              <a:rPr lang="en-US" altLang="en-US" dirty="0"/>
              <a:t> in the PRINT report.</a:t>
            </a:r>
          </a:p>
          <a:p>
            <a:pPr marL="346075" indent="-346075">
              <a:buClrTx/>
              <a:buSzPct val="100000"/>
              <a:buFont typeface="+mj-lt"/>
              <a:buAutoNum type="alphaLcPeriod"/>
            </a:pPr>
            <a:r>
              <a:rPr lang="en-US" altLang="en-US" dirty="0"/>
              <a:t>The label for </a:t>
            </a:r>
            <a:r>
              <a:rPr lang="en-US" altLang="en-US" b="1" dirty="0" err="1"/>
              <a:t>BatAvg</a:t>
            </a:r>
            <a:r>
              <a:rPr lang="en-US" altLang="en-US" dirty="0"/>
              <a:t> </a:t>
            </a:r>
            <a:r>
              <a:rPr lang="en-US" altLang="en-US" dirty="0">
                <a:solidFill>
                  <a:srgbClr val="000000"/>
                </a:solidFill>
              </a:rPr>
              <a:t>will</a:t>
            </a:r>
            <a:br>
              <a:rPr lang="en-US" altLang="en-US" dirty="0">
                <a:solidFill>
                  <a:srgbClr val="000000"/>
                </a:solidFill>
              </a:rPr>
            </a:br>
            <a:r>
              <a:rPr lang="en-US" altLang="en-US" dirty="0">
                <a:solidFill>
                  <a:srgbClr val="000000"/>
                </a:solidFill>
              </a:rPr>
              <a:t>appear</a:t>
            </a:r>
            <a:r>
              <a:rPr lang="en-US" altLang="en-US" dirty="0"/>
              <a:t> in the MEANS report.</a:t>
            </a:r>
          </a:p>
          <a:p>
            <a:pPr marL="346075" indent="-346075">
              <a:buClrTx/>
              <a:buSzPct val="100000"/>
              <a:buFont typeface="+mj-lt"/>
              <a:buAutoNum type="alphaLcPeriod"/>
            </a:pPr>
            <a:r>
              <a:rPr lang="en-US" altLang="en-US" dirty="0"/>
              <a:t>The label for </a:t>
            </a:r>
            <a:r>
              <a:rPr lang="en-US" altLang="en-US" b="1" dirty="0" err="1"/>
              <a:t>BatAvg</a:t>
            </a:r>
            <a:r>
              <a:rPr lang="en-US" altLang="en-US" dirty="0"/>
              <a:t> </a:t>
            </a:r>
            <a:r>
              <a:rPr lang="en-US" altLang="en-US" dirty="0">
                <a:solidFill>
                  <a:srgbClr val="000000"/>
                </a:solidFill>
              </a:rPr>
              <a:t>will</a:t>
            </a:r>
            <a:br>
              <a:rPr lang="en-US" altLang="en-US" dirty="0">
                <a:solidFill>
                  <a:srgbClr val="000000"/>
                </a:solidFill>
              </a:rPr>
            </a:br>
            <a:r>
              <a:rPr lang="en-US" altLang="en-US" dirty="0">
                <a:solidFill>
                  <a:srgbClr val="000000"/>
                </a:solidFill>
              </a:rPr>
              <a:t>appear</a:t>
            </a:r>
            <a:r>
              <a:rPr lang="en-US" altLang="en-US" dirty="0"/>
              <a:t> in both reports.</a:t>
            </a:r>
          </a:p>
        </p:txBody>
      </p:sp>
      <p:sp>
        <p:nvSpPr>
          <p:cNvPr id="4" name="TextBox 3">
            <a:extLst>
              <a:ext uri="{FF2B5EF4-FFF2-40B4-BE49-F238E27FC236}">
                <a16:creationId xmlns:a16="http://schemas.microsoft.com/office/drawing/2014/main" id="{E7311665-CB8A-418C-9F70-2987B0F7644D}"/>
              </a:ext>
            </a:extLst>
          </p:cNvPr>
          <p:cNvSpPr txBox="1"/>
          <p:nvPr>
            <p:custDataLst>
              <p:tags r:id="rId2"/>
            </p:custDataLst>
          </p:nvPr>
        </p:nvSpPr>
        <p:spPr>
          <a:xfrm>
            <a:off x="4183391" y="1320232"/>
            <a:ext cx="4451453" cy="3109569"/>
          </a:xfrm>
          <a:prstGeom prst="rect">
            <a:avLst/>
          </a:prstGeom>
          <a:solidFill>
            <a:srgbClr val="FFFFFF"/>
          </a:solidFill>
          <a:ln w="19050" cmpd="sng">
            <a:solidFill>
              <a:srgbClr val="0074BE"/>
            </a:solidFill>
          </a:ln>
        </p:spPr>
        <p:txBody>
          <a:bodyPr vert="horz" wrap="square" lIns="88900" tIns="88900" rIns="54864" bIns="88900" rtlCol="0">
            <a:spAutoFit/>
          </a:bodyPr>
          <a:lstStyle/>
          <a:p>
            <a:pPr>
              <a:lnSpc>
                <a:spcPct val="85000"/>
              </a:lnSpc>
            </a:pPr>
            <a:r>
              <a:rPr lang="en-US" sz="1600" b="1" dirty="0">
                <a:latin typeface="Courier New" panose="02070309020205020404" pitchFamily="49" charset="0"/>
              </a:rPr>
              <a:t>data baseball2;</a:t>
            </a:r>
          </a:p>
          <a:p>
            <a:pPr>
              <a:lnSpc>
                <a:spcPct val="85000"/>
              </a:lnSpc>
            </a:pPr>
            <a:r>
              <a:rPr lang="en-US" sz="1600" b="1" dirty="0">
                <a:latin typeface="Courier New" panose="02070309020205020404" pitchFamily="49" charset="0"/>
              </a:rPr>
              <a:t>    set sashelp.baseball;</a:t>
            </a:r>
          </a:p>
          <a:p>
            <a:pPr>
              <a:lnSpc>
                <a:spcPct val="85000"/>
              </a:lnSpc>
            </a:pPr>
            <a:r>
              <a:rPr lang="en-US" sz="1600" b="1" dirty="0">
                <a:latin typeface="Courier New" panose="02070309020205020404" pitchFamily="49" charset="0"/>
              </a:rPr>
              <a:t>    </a:t>
            </a:r>
            <a:r>
              <a:rPr lang="en-US" sz="1600" b="1" dirty="0" err="1">
                <a:latin typeface="Courier New" panose="02070309020205020404" pitchFamily="49" charset="0"/>
              </a:rPr>
              <a:t>BatAvg</a:t>
            </a:r>
            <a:r>
              <a:rPr lang="en-US" sz="1600" b="1" dirty="0">
                <a:latin typeface="Courier New" panose="02070309020205020404" pitchFamily="49" charset="0"/>
              </a:rPr>
              <a:t>=CrHits/CrAtBat;</a:t>
            </a:r>
          </a:p>
          <a:p>
            <a:pPr>
              <a:lnSpc>
                <a:spcPct val="85000"/>
              </a:lnSpc>
            </a:pPr>
            <a:r>
              <a:rPr lang="en-US" sz="1600" b="1" dirty="0">
                <a:latin typeface="Courier New" panose="02070309020205020404" pitchFamily="49" charset="0"/>
              </a:rPr>
              <a:t>    label BatAvg="Batting Average";</a:t>
            </a:r>
          </a:p>
          <a:p>
            <a:pPr>
              <a:lnSpc>
                <a:spcPct val="85000"/>
              </a:lnSpc>
            </a:pPr>
            <a:r>
              <a:rPr lang="en-US" sz="1600" b="1" dirty="0">
                <a:latin typeface="Courier New" panose="02070309020205020404" pitchFamily="49" charset="0"/>
              </a:rPr>
              <a:t>run;</a:t>
            </a:r>
          </a:p>
          <a:p>
            <a:pPr>
              <a:lnSpc>
                <a:spcPct val="85000"/>
              </a:lnSpc>
            </a:pPr>
            <a:endParaRPr lang="en-US" sz="1600" b="1" dirty="0">
              <a:latin typeface="Courier New" panose="02070309020205020404" pitchFamily="49" charset="0"/>
            </a:endParaRPr>
          </a:p>
          <a:p>
            <a:pPr>
              <a:lnSpc>
                <a:spcPct val="85000"/>
              </a:lnSpc>
            </a:pPr>
            <a:r>
              <a:rPr lang="en-US" sz="1600" b="1" dirty="0">
                <a:latin typeface="Courier New" panose="02070309020205020404" pitchFamily="49" charset="0"/>
              </a:rPr>
              <a:t>proc print data=baseball2;</a:t>
            </a:r>
          </a:p>
          <a:p>
            <a:pPr>
              <a:lnSpc>
                <a:spcPct val="85000"/>
              </a:lnSpc>
            </a:pPr>
            <a:r>
              <a:rPr lang="en-US" sz="1600" b="1" dirty="0">
                <a:latin typeface="Courier New" panose="02070309020205020404" pitchFamily="49" charset="0"/>
              </a:rPr>
              <a:t>    </a:t>
            </a:r>
            <a:r>
              <a:rPr lang="en-US" sz="1600" b="1" dirty="0" err="1">
                <a:latin typeface="Courier New" panose="02070309020205020404" pitchFamily="49" charset="0"/>
              </a:rPr>
              <a:t>var</a:t>
            </a:r>
            <a:r>
              <a:rPr lang="en-US" sz="1600" b="1" dirty="0">
                <a:latin typeface="Courier New" panose="02070309020205020404" pitchFamily="49" charset="0"/>
              </a:rPr>
              <a:t> Name Team BatAvg;</a:t>
            </a:r>
          </a:p>
          <a:p>
            <a:pPr>
              <a:lnSpc>
                <a:spcPct val="85000"/>
              </a:lnSpc>
            </a:pPr>
            <a:r>
              <a:rPr lang="en-US" sz="1600" b="1" dirty="0">
                <a:latin typeface="Courier New" panose="02070309020205020404" pitchFamily="49" charset="0"/>
              </a:rPr>
              <a:t>run;</a:t>
            </a:r>
          </a:p>
          <a:p>
            <a:pPr>
              <a:lnSpc>
                <a:spcPct val="85000"/>
              </a:lnSpc>
            </a:pPr>
            <a:endParaRPr lang="en-US" sz="1600" b="1" dirty="0">
              <a:latin typeface="Courier New" panose="02070309020205020404" pitchFamily="49" charset="0"/>
            </a:endParaRPr>
          </a:p>
          <a:p>
            <a:pPr>
              <a:lnSpc>
                <a:spcPct val="85000"/>
              </a:lnSpc>
            </a:pPr>
            <a:r>
              <a:rPr lang="en-US" sz="1600" b="1" dirty="0">
                <a:latin typeface="Courier New" panose="02070309020205020404" pitchFamily="49" charset="0"/>
              </a:rPr>
              <a:t>proc means data=baseball2;</a:t>
            </a:r>
          </a:p>
          <a:p>
            <a:pPr>
              <a:lnSpc>
                <a:spcPct val="85000"/>
              </a:lnSpc>
            </a:pPr>
            <a:r>
              <a:rPr lang="en-US" sz="1600" b="1" dirty="0">
                <a:latin typeface="Courier New" panose="02070309020205020404" pitchFamily="49" charset="0"/>
              </a:rPr>
              <a:t>    </a:t>
            </a:r>
            <a:r>
              <a:rPr lang="en-US" sz="1600" b="1" dirty="0" err="1">
                <a:latin typeface="Courier New" panose="02070309020205020404" pitchFamily="49" charset="0"/>
              </a:rPr>
              <a:t>var</a:t>
            </a:r>
            <a:r>
              <a:rPr lang="en-US" sz="1600" b="1" dirty="0">
                <a:latin typeface="Courier New" panose="02070309020205020404" pitchFamily="49" charset="0"/>
              </a:rPr>
              <a:t> BatAvg;</a:t>
            </a:r>
          </a:p>
          <a:p>
            <a:pPr>
              <a:lnSpc>
                <a:spcPct val="85000"/>
              </a:lnSpc>
            </a:pPr>
            <a:r>
              <a:rPr lang="en-US" sz="1600" b="1" dirty="0">
                <a:latin typeface="Courier New" panose="02070309020205020404" pitchFamily="49" charset="0"/>
              </a:rPr>
              <a:t>    class Team;</a:t>
            </a:r>
          </a:p>
          <a:p>
            <a:pPr>
              <a:lnSpc>
                <a:spcPct val="85000"/>
              </a:lnSpc>
            </a:pPr>
            <a:r>
              <a:rPr lang="en-US" sz="1600"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1477601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custDataLst>
              <p:tags r:id="rId2"/>
            </p:custDataLst>
          </p:nvPr>
        </p:nvSpPr>
        <p:spPr>
          <a:xfrm>
            <a:off x="536479" y="3077146"/>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0" name="PollQuestion">
            <a:extLst>
              <a:ext uri="{FF2B5EF4-FFF2-40B4-BE49-F238E27FC236}">
                <a16:creationId xmlns:a16="http://schemas.microsoft.com/office/drawing/2014/main" id="{A37660CE-187E-4D17-A5F8-CCAA86FC3932}"/>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3"/>
            </a:pPr>
            <a:r>
              <a:rPr lang="en-US" dirty="0"/>
              <a:t>Which statement is true based on the given program?</a:t>
            </a:r>
          </a:p>
          <a:p>
            <a:endParaRPr lang="en-US" dirty="0"/>
          </a:p>
          <a:p>
            <a:pPr marL="346075" indent="-346075">
              <a:buClrTx/>
              <a:buSzPct val="100000"/>
              <a:buFont typeface="+mj-lt"/>
              <a:buAutoNum type="alphaLcPeriod"/>
            </a:pPr>
            <a:r>
              <a:rPr lang="en-US" altLang="en-US" dirty="0"/>
              <a:t>The column </a:t>
            </a:r>
            <a:r>
              <a:rPr lang="en-US" altLang="en-US" b="1" dirty="0" err="1"/>
              <a:t>BatAvg</a:t>
            </a:r>
            <a:r>
              <a:rPr lang="en-US" altLang="en-US" dirty="0"/>
              <a:t> </a:t>
            </a:r>
            <a:r>
              <a:rPr lang="en-US" altLang="en-US" dirty="0">
                <a:solidFill>
                  <a:srgbClr val="000000"/>
                </a:solidFill>
              </a:rPr>
              <a:t>will</a:t>
            </a:r>
            <a:br>
              <a:rPr lang="en-US" altLang="en-US" dirty="0">
                <a:solidFill>
                  <a:srgbClr val="000000"/>
                </a:solidFill>
              </a:rPr>
            </a:br>
            <a:r>
              <a:rPr lang="en-US" altLang="en-US" dirty="0">
                <a:solidFill>
                  <a:srgbClr val="000000"/>
                </a:solidFill>
              </a:rPr>
              <a:t>have</a:t>
            </a:r>
            <a:r>
              <a:rPr lang="en-US" altLang="en-US" dirty="0"/>
              <a:t> a permanent label in</a:t>
            </a:r>
            <a:br>
              <a:rPr lang="en-US" altLang="en-US" dirty="0"/>
            </a:br>
            <a:r>
              <a:rPr lang="en-US" altLang="en-US" dirty="0"/>
              <a:t>the </a:t>
            </a:r>
            <a:r>
              <a:rPr lang="en-US" altLang="en-US" b="1" dirty="0"/>
              <a:t>sashelp.baseball</a:t>
            </a:r>
            <a:r>
              <a:rPr lang="en-US" altLang="en-US" dirty="0"/>
              <a:t> table.</a:t>
            </a:r>
          </a:p>
          <a:p>
            <a:pPr marL="346075" indent="-346075">
              <a:buClrTx/>
              <a:buSzPct val="100000"/>
              <a:buFont typeface="+mj-lt"/>
              <a:buAutoNum type="alphaLcPeriod"/>
            </a:pPr>
            <a:r>
              <a:rPr lang="en-US" altLang="en-US" dirty="0"/>
              <a:t>The label for </a:t>
            </a:r>
            <a:r>
              <a:rPr lang="en-US" altLang="en-US" b="1" dirty="0" err="1"/>
              <a:t>BatAvg</a:t>
            </a:r>
            <a:r>
              <a:rPr lang="en-US" altLang="en-US" dirty="0"/>
              <a:t> </a:t>
            </a:r>
            <a:r>
              <a:rPr lang="en-US" altLang="en-US" dirty="0">
                <a:solidFill>
                  <a:srgbClr val="000000"/>
                </a:solidFill>
              </a:rPr>
              <a:t>will</a:t>
            </a:r>
            <a:br>
              <a:rPr lang="en-US" altLang="en-US" dirty="0">
                <a:solidFill>
                  <a:srgbClr val="000000"/>
                </a:solidFill>
              </a:rPr>
            </a:br>
            <a:r>
              <a:rPr lang="en-US" altLang="en-US" dirty="0">
                <a:solidFill>
                  <a:srgbClr val="000000"/>
                </a:solidFill>
              </a:rPr>
              <a:t>appear</a:t>
            </a:r>
            <a:r>
              <a:rPr lang="en-US" altLang="en-US" dirty="0"/>
              <a:t> in the PRINT report.</a:t>
            </a:r>
          </a:p>
          <a:p>
            <a:pPr marL="346075" indent="-346075">
              <a:buClrTx/>
              <a:buSzPct val="100000"/>
              <a:buFont typeface="+mj-lt"/>
              <a:buAutoNum type="alphaLcPeriod"/>
            </a:pPr>
            <a:r>
              <a:rPr lang="en-US" altLang="en-US" dirty="0"/>
              <a:t>The label for </a:t>
            </a:r>
            <a:r>
              <a:rPr lang="en-US" altLang="en-US" b="1" dirty="0" err="1"/>
              <a:t>BatAvg</a:t>
            </a:r>
            <a:r>
              <a:rPr lang="en-US" altLang="en-US" dirty="0"/>
              <a:t> </a:t>
            </a:r>
            <a:r>
              <a:rPr lang="en-US" altLang="en-US" dirty="0">
                <a:solidFill>
                  <a:srgbClr val="000000"/>
                </a:solidFill>
              </a:rPr>
              <a:t>will</a:t>
            </a:r>
            <a:br>
              <a:rPr lang="en-US" altLang="en-US" dirty="0">
                <a:solidFill>
                  <a:srgbClr val="000000"/>
                </a:solidFill>
              </a:rPr>
            </a:br>
            <a:r>
              <a:rPr lang="en-US" altLang="en-US" dirty="0">
                <a:solidFill>
                  <a:srgbClr val="000000"/>
                </a:solidFill>
              </a:rPr>
              <a:t>appear</a:t>
            </a:r>
            <a:r>
              <a:rPr lang="en-US" altLang="en-US" dirty="0"/>
              <a:t> in the MEANS report.</a:t>
            </a:r>
          </a:p>
          <a:p>
            <a:pPr marL="346075" indent="-346075">
              <a:buClrTx/>
              <a:buSzPct val="100000"/>
              <a:buFont typeface="+mj-lt"/>
              <a:buAutoNum type="alphaLcPeriod"/>
            </a:pPr>
            <a:r>
              <a:rPr lang="en-US" altLang="en-US" dirty="0"/>
              <a:t>The label for </a:t>
            </a:r>
            <a:r>
              <a:rPr lang="en-US" altLang="en-US" b="1" dirty="0" err="1"/>
              <a:t>BatAvg</a:t>
            </a:r>
            <a:r>
              <a:rPr lang="en-US" altLang="en-US" dirty="0"/>
              <a:t> </a:t>
            </a:r>
            <a:r>
              <a:rPr lang="en-US" altLang="en-US" dirty="0">
                <a:solidFill>
                  <a:srgbClr val="000000"/>
                </a:solidFill>
              </a:rPr>
              <a:t>will</a:t>
            </a:r>
            <a:br>
              <a:rPr lang="en-US" altLang="en-US" dirty="0">
                <a:solidFill>
                  <a:srgbClr val="000000"/>
                </a:solidFill>
              </a:rPr>
            </a:br>
            <a:r>
              <a:rPr lang="en-US" altLang="en-US" dirty="0">
                <a:solidFill>
                  <a:srgbClr val="000000"/>
                </a:solidFill>
              </a:rPr>
              <a:t>appear</a:t>
            </a:r>
            <a:r>
              <a:rPr lang="en-US" altLang="en-US" dirty="0"/>
              <a:t> in both reports.</a:t>
            </a:r>
          </a:p>
        </p:txBody>
      </p:sp>
      <p:sp>
        <p:nvSpPr>
          <p:cNvPr id="5" name="TextBox 4">
            <a:extLst>
              <a:ext uri="{FF2B5EF4-FFF2-40B4-BE49-F238E27FC236}">
                <a16:creationId xmlns:a16="http://schemas.microsoft.com/office/drawing/2014/main" id="{06A68405-1212-40DF-BC9A-C95587F9F173}"/>
              </a:ext>
            </a:extLst>
          </p:cNvPr>
          <p:cNvSpPr txBox="1"/>
          <p:nvPr>
            <p:custDataLst>
              <p:tags r:id="rId3"/>
            </p:custDataLst>
          </p:nvPr>
        </p:nvSpPr>
        <p:spPr>
          <a:xfrm>
            <a:off x="4183391" y="1320232"/>
            <a:ext cx="4451453" cy="3109569"/>
          </a:xfrm>
          <a:prstGeom prst="rect">
            <a:avLst/>
          </a:prstGeom>
          <a:solidFill>
            <a:srgbClr val="FFFFFF"/>
          </a:solidFill>
          <a:ln w="19050" cmpd="sng">
            <a:solidFill>
              <a:srgbClr val="0074BE"/>
            </a:solidFill>
          </a:ln>
        </p:spPr>
        <p:txBody>
          <a:bodyPr vert="horz" wrap="square" lIns="88900" tIns="88900" rIns="54864" bIns="88900" rtlCol="0">
            <a:spAutoFit/>
          </a:bodyPr>
          <a:lstStyle/>
          <a:p>
            <a:pPr>
              <a:lnSpc>
                <a:spcPct val="85000"/>
              </a:lnSpc>
            </a:pPr>
            <a:r>
              <a:rPr lang="en-US" sz="1600" b="1" dirty="0">
                <a:latin typeface="Courier New" panose="02070309020205020404" pitchFamily="49" charset="0"/>
              </a:rPr>
              <a:t>data baseball2;</a:t>
            </a:r>
          </a:p>
          <a:p>
            <a:pPr>
              <a:lnSpc>
                <a:spcPct val="85000"/>
              </a:lnSpc>
            </a:pPr>
            <a:r>
              <a:rPr lang="en-US" sz="1600" b="1" dirty="0">
                <a:latin typeface="Courier New" panose="02070309020205020404" pitchFamily="49" charset="0"/>
              </a:rPr>
              <a:t>    set sashelp.baseball;</a:t>
            </a:r>
          </a:p>
          <a:p>
            <a:pPr>
              <a:lnSpc>
                <a:spcPct val="85000"/>
              </a:lnSpc>
            </a:pPr>
            <a:r>
              <a:rPr lang="en-US" sz="1600" b="1" dirty="0">
                <a:latin typeface="Courier New" panose="02070309020205020404" pitchFamily="49" charset="0"/>
              </a:rPr>
              <a:t>    </a:t>
            </a:r>
            <a:r>
              <a:rPr lang="en-US" sz="1600" b="1" dirty="0" err="1">
                <a:latin typeface="Courier New" panose="02070309020205020404" pitchFamily="49" charset="0"/>
              </a:rPr>
              <a:t>BatAvg</a:t>
            </a:r>
            <a:r>
              <a:rPr lang="en-US" sz="1600" b="1" dirty="0">
                <a:latin typeface="Courier New" panose="02070309020205020404" pitchFamily="49" charset="0"/>
              </a:rPr>
              <a:t>=CrHits/CrAtBat;</a:t>
            </a:r>
          </a:p>
          <a:p>
            <a:pPr>
              <a:lnSpc>
                <a:spcPct val="85000"/>
              </a:lnSpc>
            </a:pPr>
            <a:r>
              <a:rPr lang="en-US" sz="1600" b="1" dirty="0">
                <a:latin typeface="Courier New" panose="02070309020205020404" pitchFamily="49" charset="0"/>
              </a:rPr>
              <a:t>    label BatAvg="Batting Average";</a:t>
            </a:r>
          </a:p>
          <a:p>
            <a:pPr>
              <a:lnSpc>
                <a:spcPct val="85000"/>
              </a:lnSpc>
            </a:pPr>
            <a:r>
              <a:rPr lang="en-US" sz="1600" b="1" dirty="0">
                <a:latin typeface="Courier New" panose="02070309020205020404" pitchFamily="49" charset="0"/>
              </a:rPr>
              <a:t>run;</a:t>
            </a:r>
          </a:p>
          <a:p>
            <a:pPr>
              <a:lnSpc>
                <a:spcPct val="85000"/>
              </a:lnSpc>
            </a:pPr>
            <a:endParaRPr lang="en-US" sz="1600" b="1" dirty="0">
              <a:latin typeface="Courier New" panose="02070309020205020404" pitchFamily="49" charset="0"/>
            </a:endParaRPr>
          </a:p>
          <a:p>
            <a:pPr>
              <a:lnSpc>
                <a:spcPct val="85000"/>
              </a:lnSpc>
            </a:pPr>
            <a:r>
              <a:rPr lang="en-US" sz="1600" b="1" dirty="0">
                <a:latin typeface="Courier New" panose="02070309020205020404" pitchFamily="49" charset="0"/>
              </a:rPr>
              <a:t>proc print data=baseball2;</a:t>
            </a:r>
          </a:p>
          <a:p>
            <a:pPr>
              <a:lnSpc>
                <a:spcPct val="85000"/>
              </a:lnSpc>
            </a:pPr>
            <a:r>
              <a:rPr lang="en-US" sz="1600" b="1" dirty="0">
                <a:latin typeface="Courier New" panose="02070309020205020404" pitchFamily="49" charset="0"/>
              </a:rPr>
              <a:t>    </a:t>
            </a:r>
            <a:r>
              <a:rPr lang="en-US" sz="1600" b="1" dirty="0" err="1">
                <a:latin typeface="Courier New" panose="02070309020205020404" pitchFamily="49" charset="0"/>
              </a:rPr>
              <a:t>var</a:t>
            </a:r>
            <a:r>
              <a:rPr lang="en-US" sz="1600" b="1" dirty="0">
                <a:latin typeface="Courier New" panose="02070309020205020404" pitchFamily="49" charset="0"/>
              </a:rPr>
              <a:t> Name Team BatAvg;</a:t>
            </a:r>
          </a:p>
          <a:p>
            <a:pPr>
              <a:lnSpc>
                <a:spcPct val="85000"/>
              </a:lnSpc>
            </a:pPr>
            <a:r>
              <a:rPr lang="en-US" sz="1600" b="1" dirty="0">
                <a:latin typeface="Courier New" panose="02070309020205020404" pitchFamily="49" charset="0"/>
              </a:rPr>
              <a:t>run;</a:t>
            </a:r>
          </a:p>
          <a:p>
            <a:pPr>
              <a:lnSpc>
                <a:spcPct val="85000"/>
              </a:lnSpc>
            </a:pPr>
            <a:endParaRPr lang="en-US" sz="1600" b="1" dirty="0">
              <a:latin typeface="Courier New" panose="02070309020205020404" pitchFamily="49" charset="0"/>
            </a:endParaRPr>
          </a:p>
          <a:p>
            <a:pPr>
              <a:lnSpc>
                <a:spcPct val="85000"/>
              </a:lnSpc>
            </a:pPr>
            <a:r>
              <a:rPr lang="en-US" sz="1600" b="1" dirty="0">
                <a:latin typeface="Courier New" panose="02070309020205020404" pitchFamily="49" charset="0"/>
              </a:rPr>
              <a:t>proc means data=baseball2;</a:t>
            </a:r>
          </a:p>
          <a:p>
            <a:pPr>
              <a:lnSpc>
                <a:spcPct val="85000"/>
              </a:lnSpc>
            </a:pPr>
            <a:r>
              <a:rPr lang="en-US" sz="1600" b="1" dirty="0">
                <a:latin typeface="Courier New" panose="02070309020205020404" pitchFamily="49" charset="0"/>
              </a:rPr>
              <a:t>    </a:t>
            </a:r>
            <a:r>
              <a:rPr lang="en-US" sz="1600" b="1" dirty="0" err="1">
                <a:latin typeface="Courier New" panose="02070309020205020404" pitchFamily="49" charset="0"/>
              </a:rPr>
              <a:t>var</a:t>
            </a:r>
            <a:r>
              <a:rPr lang="en-US" sz="1600" b="1" dirty="0">
                <a:latin typeface="Courier New" panose="02070309020205020404" pitchFamily="49" charset="0"/>
              </a:rPr>
              <a:t> BatAvg;</a:t>
            </a:r>
          </a:p>
          <a:p>
            <a:pPr>
              <a:lnSpc>
                <a:spcPct val="85000"/>
              </a:lnSpc>
            </a:pPr>
            <a:r>
              <a:rPr lang="en-US" sz="1600" b="1" dirty="0">
                <a:latin typeface="Courier New" panose="02070309020205020404" pitchFamily="49" charset="0"/>
              </a:rPr>
              <a:t>    class Team;</a:t>
            </a:r>
          </a:p>
          <a:p>
            <a:pPr>
              <a:lnSpc>
                <a:spcPct val="85000"/>
              </a:lnSpc>
            </a:pPr>
            <a:r>
              <a:rPr lang="en-US" sz="1600"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1028097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A37660CE-187E-4D17-A5F8-CCAA86FC3932}"/>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4"/>
            </a:pPr>
            <a:r>
              <a:rPr lang="en-US" dirty="0"/>
              <a:t>Which statement is true regarding a BY statement in a reporting procedure such as PROC PRINT?</a:t>
            </a:r>
          </a:p>
          <a:p>
            <a:endParaRPr lang="en-US" dirty="0"/>
          </a:p>
          <a:p>
            <a:pPr marL="346075" indent="-346075">
              <a:buClrTx/>
              <a:buSzPct val="100000"/>
              <a:buFont typeface="+mj-lt"/>
              <a:buAutoNum type="alphaLcPeriod"/>
            </a:pPr>
            <a:r>
              <a:rPr lang="en-US" altLang="en-US" dirty="0"/>
              <a:t>The BY statement is responsible for sorting the table.</a:t>
            </a:r>
          </a:p>
          <a:p>
            <a:pPr marL="346075" indent="-346075">
              <a:buClrTx/>
              <a:buSzPct val="100000"/>
              <a:buFont typeface="+mj-lt"/>
              <a:buAutoNum type="alphaLcPeriod"/>
            </a:pPr>
            <a:r>
              <a:rPr lang="en-US" altLang="en-US" dirty="0"/>
              <a:t>Only one column can be specified in the BY statement.</a:t>
            </a:r>
          </a:p>
          <a:p>
            <a:pPr marL="346075" indent="-346075">
              <a:buClrTx/>
              <a:buSzPct val="100000"/>
              <a:buFont typeface="+mj-lt"/>
              <a:buAutoNum type="alphaLcPeriod"/>
            </a:pPr>
            <a:r>
              <a:rPr lang="en-US" altLang="en-US" dirty="0"/>
              <a:t>The BY statement groups the report by the specified columns.</a:t>
            </a:r>
          </a:p>
          <a:p>
            <a:pPr marL="346075" indent="-346075">
              <a:buClrTx/>
              <a:buSzPct val="100000"/>
              <a:buFont typeface="+mj-lt"/>
              <a:buAutoNum type="alphaLcPeriod"/>
            </a:pPr>
            <a:r>
              <a:rPr lang="en-US" altLang="en-US" dirty="0"/>
              <a:t>The BY statement must be the first statement after the PROC statement.</a:t>
            </a:r>
          </a:p>
        </p:txBody>
      </p:sp>
    </p:spTree>
    <p:custDataLst>
      <p:tags r:id="rId1"/>
    </p:custDataLst>
    <p:extLst>
      <p:ext uri="{BB962C8B-B14F-4D97-AF65-F5344CB8AC3E}">
        <p14:creationId xmlns:p14="http://schemas.microsoft.com/office/powerpoint/2010/main" val="34859616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custDataLst>
              <p:tags r:id="rId2"/>
            </p:custDataLst>
          </p:nvPr>
        </p:nvSpPr>
        <p:spPr>
          <a:xfrm>
            <a:off x="536479" y="2430393"/>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0" name="PollQuestion">
            <a:extLst>
              <a:ext uri="{FF2B5EF4-FFF2-40B4-BE49-F238E27FC236}">
                <a16:creationId xmlns:a16="http://schemas.microsoft.com/office/drawing/2014/main" id="{A37660CE-187E-4D17-A5F8-CCAA86FC3932}"/>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4"/>
            </a:pPr>
            <a:r>
              <a:rPr lang="en-US" dirty="0"/>
              <a:t>Which statement is true regarding a BY statement in a reporting procedure such as PROC PRINT?</a:t>
            </a:r>
          </a:p>
          <a:p>
            <a:endParaRPr lang="en-US" dirty="0"/>
          </a:p>
          <a:p>
            <a:pPr marL="346075" indent="-346075">
              <a:buClrTx/>
              <a:buSzPct val="100000"/>
              <a:buFont typeface="+mj-lt"/>
              <a:buAutoNum type="alphaLcPeriod"/>
            </a:pPr>
            <a:r>
              <a:rPr lang="en-US" altLang="en-US" dirty="0"/>
              <a:t>The BY statement is responsible for sorting the table.</a:t>
            </a:r>
          </a:p>
          <a:p>
            <a:pPr marL="346075" indent="-346075">
              <a:buClrTx/>
              <a:buSzPct val="100000"/>
              <a:buFont typeface="+mj-lt"/>
              <a:buAutoNum type="alphaLcPeriod"/>
            </a:pPr>
            <a:r>
              <a:rPr lang="en-US" altLang="en-US" dirty="0"/>
              <a:t>Only one column can be specified in the BY statement.</a:t>
            </a:r>
          </a:p>
          <a:p>
            <a:pPr marL="346075" indent="-346075">
              <a:buClrTx/>
              <a:buSzPct val="100000"/>
              <a:buFont typeface="+mj-lt"/>
              <a:buAutoNum type="alphaLcPeriod"/>
            </a:pPr>
            <a:r>
              <a:rPr lang="en-US" altLang="en-US" dirty="0"/>
              <a:t>The BY statement groups the report by the specified columns.</a:t>
            </a:r>
          </a:p>
          <a:p>
            <a:pPr marL="346075" indent="-346075">
              <a:buClrTx/>
              <a:buSzPct val="100000"/>
              <a:buFont typeface="+mj-lt"/>
              <a:buAutoNum type="alphaLcPeriod"/>
            </a:pPr>
            <a:r>
              <a:rPr lang="en-US" altLang="en-US" dirty="0"/>
              <a:t>The BY statement must be the first statement after the PROC statement.</a:t>
            </a:r>
          </a:p>
        </p:txBody>
      </p:sp>
    </p:spTree>
    <p:custDataLst>
      <p:tags r:id="rId1"/>
    </p:custDataLst>
    <p:extLst>
      <p:ext uri="{BB962C8B-B14F-4D97-AF65-F5344CB8AC3E}">
        <p14:creationId xmlns:p14="http://schemas.microsoft.com/office/powerpoint/2010/main" val="54027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5.01 Activity</a:t>
            </a:r>
            <a:endParaRPr lang="en-US" altLang="en-US" dirty="0"/>
          </a:p>
        </p:txBody>
      </p:sp>
      <p:sp>
        <p:nvSpPr>
          <p:cNvPr id="4" name="Content Placeholder 3">
            <a:extLst>
              <a:ext uri="{FF2B5EF4-FFF2-40B4-BE49-F238E27FC236}">
                <a16:creationId xmlns:a16="http://schemas.microsoft.com/office/drawing/2014/main" id="{CB570A88-BEF8-49C3-8788-92F013344895}"/>
              </a:ext>
            </a:extLst>
          </p:cNvPr>
          <p:cNvSpPr>
            <a:spLocks noGrp="1"/>
          </p:cNvSpPr>
          <p:nvPr>
            <p:ph idx="1"/>
          </p:nvPr>
        </p:nvSpPr>
        <p:spPr/>
        <p:txBody>
          <a:bodyPr/>
          <a:lstStyle/>
          <a:p>
            <a:pPr lvl="0">
              <a:buClrTx/>
              <a:buSzPct val="100000"/>
            </a:pPr>
            <a:r>
              <a:rPr lang="en-US" dirty="0"/>
              <a:t>Open </a:t>
            </a:r>
            <a:r>
              <a:rPr lang="en-US" b="1" dirty="0"/>
              <a:t>p105a01.sas </a:t>
            </a:r>
            <a:r>
              <a:rPr lang="en-US" dirty="0"/>
              <a:t>from the </a:t>
            </a:r>
            <a:r>
              <a:rPr lang="en-US" b="1" dirty="0"/>
              <a:t>activities </a:t>
            </a:r>
            <a:r>
              <a:rPr lang="en-US" dirty="0"/>
              <a:t>folder and perform the following tasks: </a:t>
            </a:r>
          </a:p>
          <a:p>
            <a:pPr marL="346075" lvl="0" indent="-346075">
              <a:buClrTx/>
              <a:buSzPct val="100000"/>
              <a:buFont typeface="+mj-lt"/>
              <a:buAutoNum type="arabicPeriod"/>
            </a:pPr>
            <a:r>
              <a:rPr lang="en-US" dirty="0"/>
              <a:t>In the program, notice that there is a TITLE statement followed by two procedures. Run the program. Where does the title appear in the output?</a:t>
            </a:r>
          </a:p>
          <a:p>
            <a:pPr marL="346075" lvl="0" indent="-346075">
              <a:buClrTx/>
              <a:buSzPct val="100000"/>
              <a:buFont typeface="+mj-lt"/>
              <a:buAutoNum type="arabicPeriod"/>
            </a:pPr>
            <a:r>
              <a:rPr lang="en-US" dirty="0"/>
              <a:t>Add a TITLE2 statement above PROC MEANS to print a second line: </a:t>
            </a:r>
            <a:r>
              <a:rPr lang="en-US" b="1" dirty="0"/>
              <a:t>Summary Statistics for </a:t>
            </a:r>
            <a:r>
              <a:rPr lang="en-US" b="1" dirty="0" err="1"/>
              <a:t>MaxWind</a:t>
            </a:r>
            <a:r>
              <a:rPr lang="en-US" b="1" dirty="0"/>
              <a:t> and </a:t>
            </a:r>
            <a:r>
              <a:rPr lang="en-US" b="1" dirty="0" err="1"/>
              <a:t>MinPressure</a:t>
            </a:r>
            <a:r>
              <a:rPr lang="en-US" b="1" dirty="0"/>
              <a:t> </a:t>
            </a:r>
          </a:p>
          <a:p>
            <a:pPr marL="346075" lvl="0" indent="-346075">
              <a:buClrTx/>
              <a:buSzPct val="100000"/>
              <a:buFont typeface="+mj-lt"/>
              <a:buAutoNum type="arabicPeriod"/>
            </a:pPr>
            <a:r>
              <a:rPr lang="en-US" dirty="0"/>
              <a:t>Add another TITLE2 statement above PROC FREQ with this title: </a:t>
            </a:r>
            <a:r>
              <a:rPr lang="en-US" b="1" dirty="0"/>
              <a:t>Frequency Report for Basin</a:t>
            </a:r>
          </a:p>
          <a:p>
            <a:pPr marL="346075" lvl="0" indent="-346075">
              <a:buClrTx/>
              <a:buSzPct val="100000"/>
              <a:buFont typeface="+mj-lt"/>
              <a:buAutoNum type="arabicPeriod"/>
            </a:pPr>
            <a:r>
              <a:rPr lang="en-US" dirty="0"/>
              <a:t>Run the program. Which titles appear above each report?</a:t>
            </a:r>
          </a:p>
          <a:p>
            <a:endParaRPr lang="en-US" dirty="0"/>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29931612-F114-4E4F-AB47-B246C6E327CB}"/>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5"/>
            </a:pPr>
            <a:r>
              <a:rPr lang="en-US" dirty="0"/>
              <a:t>Which statement is false concerning the FREQ procedure?</a:t>
            </a:r>
          </a:p>
          <a:p>
            <a:endParaRPr lang="en-US" dirty="0"/>
          </a:p>
          <a:p>
            <a:pPr marL="346075" indent="-346075">
              <a:buClrTx/>
              <a:buSzPct val="100000"/>
              <a:buFont typeface="+mj-lt"/>
              <a:buAutoNum type="alphaLcPeriod"/>
            </a:pPr>
            <a:r>
              <a:rPr lang="en-US" dirty="0"/>
              <a:t>The NOPROCTITLE option can be placed in the PROC FREQ statement </a:t>
            </a:r>
            <a:br>
              <a:rPr lang="en-US" dirty="0"/>
            </a:br>
            <a:r>
              <a:rPr lang="en-US" dirty="0"/>
              <a:t>to remove the procedure title of </a:t>
            </a:r>
            <a:r>
              <a:rPr lang="en-US" b="1" dirty="0"/>
              <a:t>The FREQ Procedure</a:t>
            </a:r>
            <a:r>
              <a:rPr lang="en-US" dirty="0"/>
              <a:t>.</a:t>
            </a:r>
          </a:p>
          <a:p>
            <a:pPr marL="346075" indent="-346075">
              <a:buClrTx/>
              <a:buSzPct val="100000"/>
              <a:buFont typeface="+mj-lt"/>
              <a:buAutoNum type="alphaLcPeriod"/>
            </a:pPr>
            <a:r>
              <a:rPr lang="en-US" dirty="0"/>
              <a:t>The ORDER=FREQ option can be placed in the PROC FREQ statement </a:t>
            </a:r>
            <a:br>
              <a:rPr lang="en-US" dirty="0"/>
            </a:br>
            <a:r>
              <a:rPr lang="en-US" dirty="0"/>
              <a:t>to display the column values in descending frequency count order.</a:t>
            </a:r>
          </a:p>
          <a:p>
            <a:pPr marL="346075" indent="-346075">
              <a:buClrTx/>
              <a:buSzPct val="100000"/>
              <a:buFont typeface="+mj-lt"/>
              <a:buAutoNum type="alphaLcPeriod"/>
            </a:pPr>
            <a:r>
              <a:rPr lang="en-US" dirty="0"/>
              <a:t>The PLOTS= option can be placed in the TABLES statement after the forward slash to create bar charts based on counts or percentages.</a:t>
            </a:r>
            <a:endParaRPr lang="en-US" altLang="en-US" dirty="0"/>
          </a:p>
          <a:p>
            <a:pPr marL="346075" indent="-346075">
              <a:buClrTx/>
              <a:buSzPct val="100000"/>
              <a:buFont typeface="+mj-lt"/>
              <a:buAutoNum type="alphaLcPeriod"/>
            </a:pPr>
            <a:r>
              <a:rPr lang="en-US" dirty="0"/>
              <a:t>The OUT= option can be placed in the TABLES statement after the </a:t>
            </a:r>
            <a:br>
              <a:rPr lang="en-US" dirty="0"/>
            </a:br>
            <a:r>
              <a:rPr lang="en-US" dirty="0"/>
              <a:t>forward slash to create a table containing counts and percentages.</a:t>
            </a:r>
          </a:p>
        </p:txBody>
      </p:sp>
    </p:spTree>
    <p:custDataLst>
      <p:tags r:id="rId1"/>
    </p:custDataLst>
    <p:extLst>
      <p:ext uri="{BB962C8B-B14F-4D97-AF65-F5344CB8AC3E}">
        <p14:creationId xmlns:p14="http://schemas.microsoft.com/office/powerpoint/2010/main" val="27102118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29931612-F114-4E4F-AB47-B246C6E327CB}"/>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5"/>
            </a:pPr>
            <a:r>
              <a:rPr lang="en-US" dirty="0"/>
              <a:t>Which statement is false concerning the FREQ procedure?</a:t>
            </a:r>
          </a:p>
          <a:p>
            <a:endParaRPr lang="en-US" dirty="0"/>
          </a:p>
          <a:p>
            <a:pPr marL="346075" indent="-346075">
              <a:buClrTx/>
              <a:buSzPct val="100000"/>
              <a:buFont typeface="+mj-lt"/>
              <a:buAutoNum type="alphaLcPeriod"/>
            </a:pPr>
            <a:r>
              <a:rPr lang="en-US" dirty="0"/>
              <a:t>The NOPROCTITLE option can be placed in the PROC FREQ statement </a:t>
            </a:r>
            <a:br>
              <a:rPr lang="en-US" dirty="0"/>
            </a:br>
            <a:r>
              <a:rPr lang="en-US" dirty="0"/>
              <a:t>to remove the procedure title of </a:t>
            </a:r>
            <a:r>
              <a:rPr lang="en-US" b="1" dirty="0"/>
              <a:t>The FREQ Procedure</a:t>
            </a:r>
            <a:r>
              <a:rPr lang="en-US" dirty="0"/>
              <a:t>.</a:t>
            </a:r>
          </a:p>
          <a:p>
            <a:pPr marL="346075" indent="-346075">
              <a:buClrTx/>
              <a:buSzPct val="100000"/>
              <a:buFont typeface="+mj-lt"/>
              <a:buAutoNum type="alphaLcPeriod"/>
            </a:pPr>
            <a:r>
              <a:rPr lang="en-US" dirty="0"/>
              <a:t>The ORDER=FREQ option can be placed in the PROC FREQ statement </a:t>
            </a:r>
            <a:br>
              <a:rPr lang="en-US" dirty="0"/>
            </a:br>
            <a:r>
              <a:rPr lang="en-US" dirty="0"/>
              <a:t>to display the column values in descending frequency count order.</a:t>
            </a:r>
          </a:p>
          <a:p>
            <a:pPr marL="346075" indent="-346075">
              <a:buClrTx/>
              <a:buSzPct val="100000"/>
              <a:buFont typeface="+mj-lt"/>
              <a:buAutoNum type="alphaLcPeriod"/>
            </a:pPr>
            <a:r>
              <a:rPr lang="en-US" dirty="0"/>
              <a:t>The PLOTS= option can be placed in the TABLES statement after the forward slash to create bar charts based on counts or percentages.</a:t>
            </a:r>
            <a:endParaRPr lang="en-US" altLang="en-US" dirty="0"/>
          </a:p>
          <a:p>
            <a:pPr marL="346075" indent="-346075">
              <a:buClrTx/>
              <a:buSzPct val="100000"/>
              <a:buFont typeface="+mj-lt"/>
              <a:buAutoNum type="alphaLcPeriod"/>
            </a:pPr>
            <a:r>
              <a:rPr lang="en-US" dirty="0"/>
              <a:t>The OUT= option can be placed in the TABLES statement after the </a:t>
            </a:r>
            <a:br>
              <a:rPr lang="en-US" dirty="0"/>
            </a:br>
            <a:r>
              <a:rPr lang="en-US" dirty="0"/>
              <a:t>forward slash to create a table containing counts and percentages.</a:t>
            </a:r>
          </a:p>
        </p:txBody>
      </p:sp>
      <p:sp>
        <p:nvSpPr>
          <p:cNvPr id="6" name="Oval 5"/>
          <p:cNvSpPr/>
          <p:nvPr>
            <p:custDataLst>
              <p:tags r:id="rId2"/>
            </p:custDataLst>
          </p:nvPr>
        </p:nvSpPr>
        <p:spPr>
          <a:xfrm>
            <a:off x="536479" y="1392046"/>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2628952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6"/>
            </a:pPr>
            <a:r>
              <a:rPr lang="en-US" dirty="0"/>
              <a:t>Which PROC FREQ step creates the results shown here?</a:t>
            </a:r>
            <a:endParaRPr lang="en-US" altLang="en-US" sz="1600" dirty="0">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06FBA0BC-9ACD-480C-92F7-10E35944E680}"/>
              </a:ext>
            </a:extLst>
          </p:cNvPr>
          <p:cNvPicPr>
            <a:picLocks noChangeAspect="1"/>
          </p:cNvPicPr>
          <p:nvPr/>
        </p:nvPicPr>
        <p:blipFill>
          <a:blip r:embed="rId8"/>
          <a:stretch>
            <a:fillRect/>
          </a:stretch>
        </p:blipFill>
        <p:spPr>
          <a:xfrm>
            <a:off x="5799017" y="1183154"/>
            <a:ext cx="2928685" cy="3406414"/>
          </a:xfrm>
          <a:prstGeom prst="rect">
            <a:avLst/>
          </a:prstGeom>
        </p:spPr>
      </p:pic>
      <p:sp>
        <p:nvSpPr>
          <p:cNvPr id="6" name="TextBox 5">
            <a:extLst>
              <a:ext uri="{FF2B5EF4-FFF2-40B4-BE49-F238E27FC236}">
                <a16:creationId xmlns:a16="http://schemas.microsoft.com/office/drawing/2014/main" id="{FFDEE8C0-2623-4893-9BFE-589338706992}"/>
              </a:ext>
            </a:extLst>
          </p:cNvPr>
          <p:cNvSpPr txBox="1"/>
          <p:nvPr>
            <p:custDataLst>
              <p:tags r:id="rId2"/>
            </p:custDataLst>
          </p:nvPr>
        </p:nvSpPr>
        <p:spPr>
          <a:xfrm>
            <a:off x="868527" y="3863440"/>
            <a:ext cx="4835555" cy="807401"/>
          </a:xfrm>
          <a:prstGeom prst="rect">
            <a:avLst/>
          </a:prstGeom>
          <a:solidFill>
            <a:srgbClr val="FFFFFF"/>
          </a:solidFill>
          <a:ln w="19050" cmpd="sng">
            <a:solidFill>
              <a:srgbClr val="0074BE"/>
            </a:solidFill>
          </a:ln>
        </p:spPr>
        <p:txBody>
          <a:bodyPr vert="horz" wrap="none" lIns="88900" tIns="88900" rIns="54864" bIns="88900" rtlCol="0">
            <a:spAutoFit/>
          </a:bodyPr>
          <a:lstStyle/>
          <a:p>
            <a:pPr>
              <a:lnSpc>
                <a:spcPct val="85000"/>
              </a:lnSpc>
            </a:pPr>
            <a:r>
              <a:rPr lang="en-US" sz="1600" b="1" dirty="0">
                <a:latin typeface="Courier New" panose="02070309020205020404" pitchFamily="49" charset="0"/>
              </a:rPr>
              <a:t>proc </a:t>
            </a:r>
            <a:r>
              <a:rPr lang="en-US" sz="1600" b="1" dirty="0" err="1">
                <a:latin typeface="Courier New" panose="02070309020205020404" pitchFamily="49" charset="0"/>
              </a:rPr>
              <a:t>freq</a:t>
            </a:r>
            <a:r>
              <a:rPr lang="en-US" sz="1600" b="1" dirty="0">
                <a:latin typeface="Courier New" panose="02070309020205020404" pitchFamily="49" charset="0"/>
              </a:rPr>
              <a:t> data=</a:t>
            </a:r>
            <a:r>
              <a:rPr lang="en-US" sz="1600" b="1" dirty="0" err="1">
                <a:latin typeface="Courier New" panose="02070309020205020404" pitchFamily="49" charset="0"/>
              </a:rPr>
              <a:t>sashelp.shoes</a:t>
            </a:r>
            <a:r>
              <a:rPr lang="en-US" sz="1600" b="1" dirty="0">
                <a:latin typeface="Courier New" panose="02070309020205020404" pitchFamily="49" charset="0"/>
              </a:rPr>
              <a:t> / levels;</a:t>
            </a:r>
          </a:p>
          <a:p>
            <a:pPr>
              <a:lnSpc>
                <a:spcPct val="85000"/>
              </a:lnSpc>
            </a:pPr>
            <a:r>
              <a:rPr lang="en-US" sz="1600" b="1" dirty="0">
                <a:latin typeface="Courier New" panose="02070309020205020404" pitchFamily="49" charset="0"/>
              </a:rPr>
              <a:t>    tables Region </a:t>
            </a:r>
            <a:r>
              <a:rPr lang="en-US" sz="1600" b="1" dirty="0" err="1">
                <a:latin typeface="Courier New" panose="02070309020205020404" pitchFamily="49" charset="0"/>
              </a:rPr>
              <a:t>nocum</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run;</a:t>
            </a:r>
          </a:p>
        </p:txBody>
      </p:sp>
      <p:sp>
        <p:nvSpPr>
          <p:cNvPr id="8" name="TextBox 7">
            <a:extLst>
              <a:ext uri="{FF2B5EF4-FFF2-40B4-BE49-F238E27FC236}">
                <a16:creationId xmlns:a16="http://schemas.microsoft.com/office/drawing/2014/main" id="{EC198AFE-36F2-4429-8103-ECEAB1B5F746}"/>
              </a:ext>
            </a:extLst>
          </p:cNvPr>
          <p:cNvSpPr txBox="1"/>
          <p:nvPr>
            <p:custDataLst>
              <p:tags r:id="rId3"/>
            </p:custDataLst>
          </p:nvPr>
        </p:nvSpPr>
        <p:spPr>
          <a:xfrm>
            <a:off x="868527" y="2955596"/>
            <a:ext cx="4754880" cy="807401"/>
          </a:xfrm>
          <a:prstGeom prst="rect">
            <a:avLst/>
          </a:prstGeom>
          <a:solidFill>
            <a:srgbClr val="FFFFFF"/>
          </a:solidFill>
          <a:ln w="19050" cmpd="sng">
            <a:solidFill>
              <a:srgbClr val="0074BE"/>
            </a:solidFill>
          </a:ln>
        </p:spPr>
        <p:txBody>
          <a:bodyPr vert="horz" wrap="none" lIns="88900" tIns="88900" rIns="54864" bIns="88900" rtlCol="0">
            <a:spAutoFit/>
          </a:bodyPr>
          <a:lstStyle/>
          <a:p>
            <a:pPr>
              <a:lnSpc>
                <a:spcPct val="85000"/>
              </a:lnSpc>
            </a:pPr>
            <a:r>
              <a:rPr lang="en-US" sz="1600" b="1" dirty="0">
                <a:latin typeface="Courier New" panose="02070309020205020404" pitchFamily="49" charset="0"/>
              </a:rPr>
              <a:t>proc </a:t>
            </a:r>
            <a:r>
              <a:rPr lang="en-US" sz="1600" b="1" dirty="0" err="1">
                <a:latin typeface="Courier New" panose="02070309020205020404" pitchFamily="49" charset="0"/>
              </a:rPr>
              <a:t>freq</a:t>
            </a:r>
            <a:r>
              <a:rPr lang="en-US" sz="1600" b="1" dirty="0">
                <a:latin typeface="Courier New" panose="02070309020205020404" pitchFamily="49" charset="0"/>
              </a:rPr>
              <a:t> data=</a:t>
            </a:r>
            <a:r>
              <a:rPr lang="en-US" sz="1600" b="1" dirty="0" err="1">
                <a:latin typeface="Courier New" panose="02070309020205020404" pitchFamily="49" charset="0"/>
              </a:rPr>
              <a:t>sashelp.shoes</a:t>
            </a:r>
            <a:r>
              <a:rPr lang="en-US" sz="1600" b="1" dirty="0">
                <a:latin typeface="Courier New" panose="02070309020205020404" pitchFamily="49" charset="0"/>
              </a:rPr>
              <a:t> </a:t>
            </a:r>
            <a:r>
              <a:rPr lang="en-US" sz="1600" b="1" dirty="0" err="1">
                <a:latin typeface="Courier New" panose="02070309020205020404" pitchFamily="49" charset="0"/>
              </a:rPr>
              <a:t>nlevels</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    tables Region / </a:t>
            </a:r>
            <a:r>
              <a:rPr lang="en-US" sz="1600" b="1" dirty="0" err="1">
                <a:latin typeface="Courier New" panose="02070309020205020404" pitchFamily="49" charset="0"/>
              </a:rPr>
              <a:t>nocum</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run;</a:t>
            </a:r>
          </a:p>
        </p:txBody>
      </p:sp>
      <p:sp>
        <p:nvSpPr>
          <p:cNvPr id="9" name="TextBox 8">
            <a:extLst>
              <a:ext uri="{FF2B5EF4-FFF2-40B4-BE49-F238E27FC236}">
                <a16:creationId xmlns:a16="http://schemas.microsoft.com/office/drawing/2014/main" id="{FD61E6AF-03AE-4360-A5C4-5B73C5B18977}"/>
              </a:ext>
            </a:extLst>
          </p:cNvPr>
          <p:cNvSpPr txBox="1"/>
          <p:nvPr>
            <p:custDataLst>
              <p:tags r:id="rId4"/>
            </p:custDataLst>
          </p:nvPr>
        </p:nvSpPr>
        <p:spPr>
          <a:xfrm>
            <a:off x="868527" y="2033075"/>
            <a:ext cx="4623060" cy="816634"/>
          </a:xfrm>
          <a:prstGeom prst="rect">
            <a:avLst/>
          </a:prstGeom>
          <a:solidFill>
            <a:srgbClr val="FFFFFF"/>
          </a:solidFill>
          <a:ln w="19050" cmpd="sng">
            <a:solidFill>
              <a:srgbClr val="0074BE"/>
            </a:solidFill>
          </a:ln>
        </p:spPr>
        <p:txBody>
          <a:bodyPr vert="horz" wrap="none" lIns="88900" tIns="88900" rIns="54864" bIns="88900" rtlCol="0">
            <a:spAutoFit/>
          </a:bodyPr>
          <a:lstStyle/>
          <a:p>
            <a:pPr>
              <a:lnSpc>
                <a:spcPct val="85000"/>
              </a:lnSpc>
            </a:pPr>
            <a:r>
              <a:rPr lang="en-US" sz="1600" b="1" dirty="0">
                <a:latin typeface="Courier New" panose="02070309020205020404" pitchFamily="49" charset="0"/>
              </a:rPr>
              <a:t>proc </a:t>
            </a:r>
            <a:r>
              <a:rPr lang="en-US" sz="1600" b="1" dirty="0" err="1">
                <a:latin typeface="Courier New" panose="02070309020205020404" pitchFamily="49" charset="0"/>
              </a:rPr>
              <a:t>freq</a:t>
            </a:r>
            <a:r>
              <a:rPr lang="en-US" sz="1600" b="1" dirty="0">
                <a:latin typeface="Courier New" panose="02070309020205020404" pitchFamily="49" charset="0"/>
              </a:rPr>
              <a:t> data=</a:t>
            </a:r>
            <a:r>
              <a:rPr lang="en-US" sz="1600" b="1" dirty="0" err="1">
                <a:latin typeface="Courier New" panose="02070309020205020404" pitchFamily="49" charset="0"/>
              </a:rPr>
              <a:t>sashelp.shoes</a:t>
            </a:r>
            <a:r>
              <a:rPr lang="en-US" sz="1600" b="1" dirty="0">
                <a:latin typeface="Courier New" panose="02070309020205020404" pitchFamily="49" charset="0"/>
              </a:rPr>
              <a:t> levels;</a:t>
            </a:r>
          </a:p>
          <a:p>
            <a:pPr>
              <a:lnSpc>
                <a:spcPct val="85000"/>
              </a:lnSpc>
            </a:pPr>
            <a:r>
              <a:rPr lang="en-US" sz="1600" b="1" dirty="0">
                <a:latin typeface="Courier New" panose="02070309020205020404" pitchFamily="49" charset="0"/>
              </a:rPr>
              <a:t>    tables Region / </a:t>
            </a:r>
            <a:r>
              <a:rPr lang="en-US" sz="1600" b="1" dirty="0" err="1">
                <a:latin typeface="Courier New" panose="02070309020205020404" pitchFamily="49" charset="0"/>
              </a:rPr>
              <a:t>nocum</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run;</a:t>
            </a:r>
          </a:p>
        </p:txBody>
      </p:sp>
      <p:sp>
        <p:nvSpPr>
          <p:cNvPr id="10" name="TextBox 9">
            <a:extLst>
              <a:ext uri="{FF2B5EF4-FFF2-40B4-BE49-F238E27FC236}">
                <a16:creationId xmlns:a16="http://schemas.microsoft.com/office/drawing/2014/main" id="{F4109806-274F-4F35-B971-D44FE5A16E9D}"/>
              </a:ext>
            </a:extLst>
          </p:cNvPr>
          <p:cNvSpPr txBox="1"/>
          <p:nvPr>
            <p:custDataLst>
              <p:tags r:id="rId5"/>
            </p:custDataLst>
          </p:nvPr>
        </p:nvSpPr>
        <p:spPr>
          <a:xfrm>
            <a:off x="868527" y="1119787"/>
            <a:ext cx="3759042" cy="807401"/>
          </a:xfrm>
          <a:prstGeom prst="rect">
            <a:avLst/>
          </a:prstGeom>
          <a:solidFill>
            <a:srgbClr val="FFFFFF"/>
          </a:solidFill>
          <a:ln w="19050" cmpd="sng">
            <a:solidFill>
              <a:srgbClr val="0074BE"/>
            </a:solidFill>
          </a:ln>
        </p:spPr>
        <p:txBody>
          <a:bodyPr vert="horz" wrap="none" lIns="88900" tIns="88900" rIns="54864" bIns="88900" rtlCol="0">
            <a:spAutoFit/>
          </a:bodyPr>
          <a:lstStyle/>
          <a:p>
            <a:pPr>
              <a:lnSpc>
                <a:spcPct val="85000"/>
              </a:lnSpc>
            </a:pPr>
            <a:r>
              <a:rPr lang="en-US" sz="1600" b="1" dirty="0">
                <a:latin typeface="Courier New" panose="02070309020205020404" pitchFamily="49" charset="0"/>
              </a:rPr>
              <a:t>proc </a:t>
            </a:r>
            <a:r>
              <a:rPr lang="en-US" sz="1600" b="1" dirty="0" err="1">
                <a:latin typeface="Courier New" panose="02070309020205020404" pitchFamily="49" charset="0"/>
              </a:rPr>
              <a:t>freq</a:t>
            </a:r>
            <a:r>
              <a:rPr lang="en-US" sz="1600" b="1" dirty="0">
                <a:latin typeface="Courier New" panose="02070309020205020404" pitchFamily="49" charset="0"/>
              </a:rPr>
              <a:t> data=</a:t>
            </a:r>
            <a:r>
              <a:rPr lang="en-US" sz="1600" b="1" dirty="0" err="1">
                <a:latin typeface="Courier New" panose="02070309020205020404" pitchFamily="49" charset="0"/>
              </a:rPr>
              <a:t>sashelp.shoes</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    tables Region </a:t>
            </a:r>
            <a:r>
              <a:rPr lang="en-US" sz="1600" b="1" dirty="0" err="1">
                <a:latin typeface="Courier New" panose="02070309020205020404" pitchFamily="49" charset="0"/>
              </a:rPr>
              <a:t>nocum</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run;</a:t>
            </a:r>
          </a:p>
        </p:txBody>
      </p:sp>
      <p:sp>
        <p:nvSpPr>
          <p:cNvPr id="11" name="PollQuestion">
            <a:extLst>
              <a:ext uri="{FF2B5EF4-FFF2-40B4-BE49-F238E27FC236}">
                <a16:creationId xmlns:a16="http://schemas.microsoft.com/office/drawing/2014/main" id="{C68C9C8E-255D-4532-9E64-793AC566C4D1}"/>
              </a:ext>
            </a:extLst>
          </p:cNvPr>
          <p:cNvSpPr txBox="1">
            <a:spLocks noChangeArrowheads="1"/>
          </p:cNvSpPr>
          <p:nvPr/>
        </p:nvSpPr>
        <p:spPr>
          <a:xfrm>
            <a:off x="618403" y="1183154"/>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a:spcBef>
                <a:spcPts val="0"/>
              </a:spcBef>
              <a:buClrTx/>
              <a:buSzPct val="100000"/>
            </a:pPr>
            <a:r>
              <a:rPr lang="en-US" altLang="en-US" dirty="0">
                <a:latin typeface="Calibri Light" panose="020F0302020204030204" pitchFamily="34" charset="0"/>
                <a:cs typeface="Calibri Light" panose="020F0302020204030204" pitchFamily="34" charset="0"/>
              </a:rPr>
              <a:t>a.</a:t>
            </a: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r>
              <a:rPr lang="en-US" altLang="en-US" dirty="0">
                <a:latin typeface="Calibri Light" panose="020F0302020204030204" pitchFamily="34" charset="0"/>
                <a:cs typeface="Calibri Light" panose="020F0302020204030204" pitchFamily="34" charset="0"/>
              </a:rPr>
              <a:t>b.</a:t>
            </a: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r>
              <a:rPr lang="en-US" altLang="en-US" dirty="0">
                <a:latin typeface="Calibri Light" panose="020F0302020204030204" pitchFamily="34" charset="0"/>
                <a:cs typeface="Calibri Light" panose="020F0302020204030204" pitchFamily="34" charset="0"/>
              </a:rPr>
              <a:t>c.</a:t>
            </a: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r>
              <a:rPr lang="en-US" altLang="en-US" dirty="0">
                <a:latin typeface="Calibri Light" panose="020F0302020204030204" pitchFamily="34" charset="0"/>
                <a:cs typeface="Calibri Light" panose="020F0302020204030204" pitchFamily="34" charset="0"/>
              </a:rPr>
              <a:t>d.</a:t>
            </a:r>
          </a:p>
        </p:txBody>
      </p:sp>
    </p:spTree>
    <p:custDataLst>
      <p:tags r:id="rId1"/>
    </p:custDataLst>
    <p:extLst>
      <p:ext uri="{BB962C8B-B14F-4D97-AF65-F5344CB8AC3E}">
        <p14:creationId xmlns:p14="http://schemas.microsoft.com/office/powerpoint/2010/main" val="10622958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6"/>
            </a:pPr>
            <a:r>
              <a:rPr lang="en-US" dirty="0"/>
              <a:t>Which PROC FREQ step creates the results shown here?</a:t>
            </a:r>
            <a:endParaRPr lang="en-US" altLang="en-US" sz="1600" dirty="0">
              <a:latin typeface="Courier New" panose="02070309020205020404" pitchFamily="49" charset="0"/>
              <a:cs typeface="Courier New" panose="02070309020205020404" pitchFamily="49" charset="0"/>
            </a:endParaRPr>
          </a:p>
        </p:txBody>
      </p:sp>
      <p:sp>
        <p:nvSpPr>
          <p:cNvPr id="12" name="Oval 11">
            <a:extLst>
              <a:ext uri="{FF2B5EF4-FFF2-40B4-BE49-F238E27FC236}">
                <a16:creationId xmlns:a16="http://schemas.microsoft.com/office/drawing/2014/main" id="{7B40AF75-D79E-4795-8629-9C0437B293E1}"/>
              </a:ext>
            </a:extLst>
          </p:cNvPr>
          <p:cNvSpPr/>
          <p:nvPr>
            <p:custDataLst>
              <p:tags r:id="rId2"/>
            </p:custDataLst>
          </p:nvPr>
        </p:nvSpPr>
        <p:spPr>
          <a:xfrm>
            <a:off x="510861" y="3020968"/>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13" name="Picture 12">
            <a:extLst>
              <a:ext uri="{FF2B5EF4-FFF2-40B4-BE49-F238E27FC236}">
                <a16:creationId xmlns:a16="http://schemas.microsoft.com/office/drawing/2014/main" id="{C7CEA035-D8DB-419E-B5E0-CA624E97B4BF}"/>
              </a:ext>
            </a:extLst>
          </p:cNvPr>
          <p:cNvPicPr>
            <a:picLocks noChangeAspect="1"/>
          </p:cNvPicPr>
          <p:nvPr/>
        </p:nvPicPr>
        <p:blipFill>
          <a:blip r:embed="rId9"/>
          <a:stretch>
            <a:fillRect/>
          </a:stretch>
        </p:blipFill>
        <p:spPr>
          <a:xfrm>
            <a:off x="5799017" y="1183154"/>
            <a:ext cx="2928685" cy="3406414"/>
          </a:xfrm>
          <a:prstGeom prst="rect">
            <a:avLst/>
          </a:prstGeom>
        </p:spPr>
      </p:pic>
      <p:sp>
        <p:nvSpPr>
          <p:cNvPr id="14" name="TextBox 13">
            <a:extLst>
              <a:ext uri="{FF2B5EF4-FFF2-40B4-BE49-F238E27FC236}">
                <a16:creationId xmlns:a16="http://schemas.microsoft.com/office/drawing/2014/main" id="{49856BAE-1CA7-42B1-9008-12A21706B326}"/>
              </a:ext>
            </a:extLst>
          </p:cNvPr>
          <p:cNvSpPr txBox="1"/>
          <p:nvPr>
            <p:custDataLst>
              <p:tags r:id="rId3"/>
            </p:custDataLst>
          </p:nvPr>
        </p:nvSpPr>
        <p:spPr>
          <a:xfrm>
            <a:off x="868527" y="3863440"/>
            <a:ext cx="4835555" cy="807401"/>
          </a:xfrm>
          <a:prstGeom prst="rect">
            <a:avLst/>
          </a:prstGeom>
          <a:solidFill>
            <a:srgbClr val="FFFFFF"/>
          </a:solidFill>
          <a:ln w="19050" cmpd="sng">
            <a:solidFill>
              <a:srgbClr val="0074BE"/>
            </a:solidFill>
          </a:ln>
        </p:spPr>
        <p:txBody>
          <a:bodyPr vert="horz" wrap="none" lIns="88900" tIns="88900" rIns="54864" bIns="88900" rtlCol="0">
            <a:spAutoFit/>
          </a:bodyPr>
          <a:lstStyle/>
          <a:p>
            <a:pPr>
              <a:lnSpc>
                <a:spcPct val="85000"/>
              </a:lnSpc>
            </a:pPr>
            <a:r>
              <a:rPr lang="en-US" sz="1600" b="1" dirty="0">
                <a:latin typeface="Courier New" panose="02070309020205020404" pitchFamily="49" charset="0"/>
              </a:rPr>
              <a:t>proc </a:t>
            </a:r>
            <a:r>
              <a:rPr lang="en-US" sz="1600" b="1" dirty="0" err="1">
                <a:latin typeface="Courier New" panose="02070309020205020404" pitchFamily="49" charset="0"/>
              </a:rPr>
              <a:t>freq</a:t>
            </a:r>
            <a:r>
              <a:rPr lang="en-US" sz="1600" b="1" dirty="0">
                <a:latin typeface="Courier New" panose="02070309020205020404" pitchFamily="49" charset="0"/>
              </a:rPr>
              <a:t> data=</a:t>
            </a:r>
            <a:r>
              <a:rPr lang="en-US" sz="1600" b="1" dirty="0" err="1">
                <a:latin typeface="Courier New" panose="02070309020205020404" pitchFamily="49" charset="0"/>
              </a:rPr>
              <a:t>sashelp.shoes</a:t>
            </a:r>
            <a:r>
              <a:rPr lang="en-US" sz="1600" b="1" dirty="0">
                <a:latin typeface="Courier New" panose="02070309020205020404" pitchFamily="49" charset="0"/>
              </a:rPr>
              <a:t> / levels;</a:t>
            </a:r>
          </a:p>
          <a:p>
            <a:pPr>
              <a:lnSpc>
                <a:spcPct val="85000"/>
              </a:lnSpc>
            </a:pPr>
            <a:r>
              <a:rPr lang="en-US" sz="1600" b="1" dirty="0">
                <a:latin typeface="Courier New" panose="02070309020205020404" pitchFamily="49" charset="0"/>
              </a:rPr>
              <a:t>    tables Region </a:t>
            </a:r>
            <a:r>
              <a:rPr lang="en-US" sz="1600" b="1" dirty="0" err="1">
                <a:latin typeface="Courier New" panose="02070309020205020404" pitchFamily="49" charset="0"/>
              </a:rPr>
              <a:t>nocum</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run;</a:t>
            </a:r>
          </a:p>
        </p:txBody>
      </p:sp>
      <p:sp>
        <p:nvSpPr>
          <p:cNvPr id="15" name="TextBox 14">
            <a:extLst>
              <a:ext uri="{FF2B5EF4-FFF2-40B4-BE49-F238E27FC236}">
                <a16:creationId xmlns:a16="http://schemas.microsoft.com/office/drawing/2014/main" id="{909B1176-C698-44A5-B3D9-62043701A8E2}"/>
              </a:ext>
            </a:extLst>
          </p:cNvPr>
          <p:cNvSpPr txBox="1"/>
          <p:nvPr>
            <p:custDataLst>
              <p:tags r:id="rId4"/>
            </p:custDataLst>
          </p:nvPr>
        </p:nvSpPr>
        <p:spPr>
          <a:xfrm>
            <a:off x="868527" y="2955596"/>
            <a:ext cx="4754880" cy="807401"/>
          </a:xfrm>
          <a:prstGeom prst="rect">
            <a:avLst/>
          </a:prstGeom>
          <a:solidFill>
            <a:srgbClr val="FFFFFF"/>
          </a:solidFill>
          <a:ln w="19050" cmpd="sng">
            <a:solidFill>
              <a:srgbClr val="0074BE"/>
            </a:solidFill>
          </a:ln>
        </p:spPr>
        <p:txBody>
          <a:bodyPr vert="horz" wrap="none" lIns="88900" tIns="88900" rIns="54864" bIns="88900" rtlCol="0">
            <a:spAutoFit/>
          </a:bodyPr>
          <a:lstStyle/>
          <a:p>
            <a:pPr>
              <a:lnSpc>
                <a:spcPct val="85000"/>
              </a:lnSpc>
            </a:pPr>
            <a:r>
              <a:rPr lang="en-US" sz="1600" b="1" dirty="0">
                <a:latin typeface="Courier New" panose="02070309020205020404" pitchFamily="49" charset="0"/>
              </a:rPr>
              <a:t>proc </a:t>
            </a:r>
            <a:r>
              <a:rPr lang="en-US" sz="1600" b="1" dirty="0" err="1">
                <a:latin typeface="Courier New" panose="02070309020205020404" pitchFamily="49" charset="0"/>
              </a:rPr>
              <a:t>freq</a:t>
            </a:r>
            <a:r>
              <a:rPr lang="en-US" sz="1600" b="1" dirty="0">
                <a:latin typeface="Courier New" panose="02070309020205020404" pitchFamily="49" charset="0"/>
              </a:rPr>
              <a:t> data=</a:t>
            </a:r>
            <a:r>
              <a:rPr lang="en-US" sz="1600" b="1" dirty="0" err="1">
                <a:latin typeface="Courier New" panose="02070309020205020404" pitchFamily="49" charset="0"/>
              </a:rPr>
              <a:t>sashelp.shoes</a:t>
            </a:r>
            <a:r>
              <a:rPr lang="en-US" sz="1600" b="1" dirty="0">
                <a:latin typeface="Courier New" panose="02070309020205020404" pitchFamily="49" charset="0"/>
              </a:rPr>
              <a:t> </a:t>
            </a:r>
            <a:r>
              <a:rPr lang="en-US" sz="1600" b="1" dirty="0" err="1">
                <a:latin typeface="Courier New" panose="02070309020205020404" pitchFamily="49" charset="0"/>
              </a:rPr>
              <a:t>nlevels</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    tables Region / </a:t>
            </a:r>
            <a:r>
              <a:rPr lang="en-US" sz="1600" b="1" dirty="0" err="1">
                <a:latin typeface="Courier New" panose="02070309020205020404" pitchFamily="49" charset="0"/>
              </a:rPr>
              <a:t>nocum</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run;</a:t>
            </a:r>
          </a:p>
        </p:txBody>
      </p:sp>
      <p:sp>
        <p:nvSpPr>
          <p:cNvPr id="16" name="TextBox 15">
            <a:extLst>
              <a:ext uri="{FF2B5EF4-FFF2-40B4-BE49-F238E27FC236}">
                <a16:creationId xmlns:a16="http://schemas.microsoft.com/office/drawing/2014/main" id="{CD2F538B-CEBB-42F6-A8CE-7EA747AEB827}"/>
              </a:ext>
            </a:extLst>
          </p:cNvPr>
          <p:cNvSpPr txBox="1"/>
          <p:nvPr>
            <p:custDataLst>
              <p:tags r:id="rId5"/>
            </p:custDataLst>
          </p:nvPr>
        </p:nvSpPr>
        <p:spPr>
          <a:xfrm>
            <a:off x="868527" y="2033075"/>
            <a:ext cx="4623060" cy="816634"/>
          </a:xfrm>
          <a:prstGeom prst="rect">
            <a:avLst/>
          </a:prstGeom>
          <a:solidFill>
            <a:srgbClr val="FFFFFF"/>
          </a:solidFill>
          <a:ln w="19050" cmpd="sng">
            <a:solidFill>
              <a:srgbClr val="0074BE"/>
            </a:solidFill>
          </a:ln>
        </p:spPr>
        <p:txBody>
          <a:bodyPr vert="horz" wrap="none" lIns="88900" tIns="88900" rIns="54864" bIns="88900" rtlCol="0">
            <a:spAutoFit/>
          </a:bodyPr>
          <a:lstStyle/>
          <a:p>
            <a:pPr>
              <a:lnSpc>
                <a:spcPct val="85000"/>
              </a:lnSpc>
            </a:pPr>
            <a:r>
              <a:rPr lang="en-US" sz="1600" b="1" dirty="0">
                <a:latin typeface="Courier New" panose="02070309020205020404" pitchFamily="49" charset="0"/>
              </a:rPr>
              <a:t>proc </a:t>
            </a:r>
            <a:r>
              <a:rPr lang="en-US" sz="1600" b="1" dirty="0" err="1">
                <a:latin typeface="Courier New" panose="02070309020205020404" pitchFamily="49" charset="0"/>
              </a:rPr>
              <a:t>freq</a:t>
            </a:r>
            <a:r>
              <a:rPr lang="en-US" sz="1600" b="1" dirty="0">
                <a:latin typeface="Courier New" panose="02070309020205020404" pitchFamily="49" charset="0"/>
              </a:rPr>
              <a:t> data=</a:t>
            </a:r>
            <a:r>
              <a:rPr lang="en-US" sz="1600" b="1" dirty="0" err="1">
                <a:latin typeface="Courier New" panose="02070309020205020404" pitchFamily="49" charset="0"/>
              </a:rPr>
              <a:t>sashelp.shoes</a:t>
            </a:r>
            <a:r>
              <a:rPr lang="en-US" sz="1600" b="1" dirty="0">
                <a:latin typeface="Courier New" panose="02070309020205020404" pitchFamily="49" charset="0"/>
              </a:rPr>
              <a:t> levels;</a:t>
            </a:r>
          </a:p>
          <a:p>
            <a:pPr>
              <a:lnSpc>
                <a:spcPct val="85000"/>
              </a:lnSpc>
            </a:pPr>
            <a:r>
              <a:rPr lang="en-US" sz="1600" b="1" dirty="0">
                <a:latin typeface="Courier New" panose="02070309020205020404" pitchFamily="49" charset="0"/>
              </a:rPr>
              <a:t>    tables Region / </a:t>
            </a:r>
            <a:r>
              <a:rPr lang="en-US" sz="1600" b="1" dirty="0" err="1">
                <a:latin typeface="Courier New" panose="02070309020205020404" pitchFamily="49" charset="0"/>
              </a:rPr>
              <a:t>nocum</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run;</a:t>
            </a:r>
          </a:p>
        </p:txBody>
      </p:sp>
      <p:sp>
        <p:nvSpPr>
          <p:cNvPr id="17" name="TextBox 16">
            <a:extLst>
              <a:ext uri="{FF2B5EF4-FFF2-40B4-BE49-F238E27FC236}">
                <a16:creationId xmlns:a16="http://schemas.microsoft.com/office/drawing/2014/main" id="{12720423-DB0C-43A7-81AF-63F6C4394E55}"/>
              </a:ext>
            </a:extLst>
          </p:cNvPr>
          <p:cNvSpPr txBox="1"/>
          <p:nvPr>
            <p:custDataLst>
              <p:tags r:id="rId6"/>
            </p:custDataLst>
          </p:nvPr>
        </p:nvSpPr>
        <p:spPr>
          <a:xfrm>
            <a:off x="868527" y="1119787"/>
            <a:ext cx="3759042" cy="807401"/>
          </a:xfrm>
          <a:prstGeom prst="rect">
            <a:avLst/>
          </a:prstGeom>
          <a:solidFill>
            <a:srgbClr val="FFFFFF"/>
          </a:solidFill>
          <a:ln w="19050" cmpd="sng">
            <a:solidFill>
              <a:srgbClr val="0074BE"/>
            </a:solidFill>
          </a:ln>
        </p:spPr>
        <p:txBody>
          <a:bodyPr vert="horz" wrap="none" lIns="88900" tIns="88900" rIns="54864" bIns="88900" rtlCol="0">
            <a:spAutoFit/>
          </a:bodyPr>
          <a:lstStyle/>
          <a:p>
            <a:pPr>
              <a:lnSpc>
                <a:spcPct val="85000"/>
              </a:lnSpc>
            </a:pPr>
            <a:r>
              <a:rPr lang="en-US" sz="1600" b="1" dirty="0">
                <a:latin typeface="Courier New" panose="02070309020205020404" pitchFamily="49" charset="0"/>
              </a:rPr>
              <a:t>proc </a:t>
            </a:r>
            <a:r>
              <a:rPr lang="en-US" sz="1600" b="1" dirty="0" err="1">
                <a:latin typeface="Courier New" panose="02070309020205020404" pitchFamily="49" charset="0"/>
              </a:rPr>
              <a:t>freq</a:t>
            </a:r>
            <a:r>
              <a:rPr lang="en-US" sz="1600" b="1" dirty="0">
                <a:latin typeface="Courier New" panose="02070309020205020404" pitchFamily="49" charset="0"/>
              </a:rPr>
              <a:t> data=</a:t>
            </a:r>
            <a:r>
              <a:rPr lang="en-US" sz="1600" b="1" dirty="0" err="1">
                <a:latin typeface="Courier New" panose="02070309020205020404" pitchFamily="49" charset="0"/>
              </a:rPr>
              <a:t>sashelp.shoes</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    tables Region </a:t>
            </a:r>
            <a:r>
              <a:rPr lang="en-US" sz="1600" b="1" dirty="0" err="1">
                <a:latin typeface="Courier New" panose="02070309020205020404" pitchFamily="49" charset="0"/>
              </a:rPr>
              <a:t>nocum</a:t>
            </a:r>
            <a:r>
              <a:rPr lang="en-US" sz="1600" b="1" dirty="0">
                <a:latin typeface="Courier New" panose="02070309020205020404" pitchFamily="49" charset="0"/>
              </a:rPr>
              <a:t>;</a:t>
            </a:r>
          </a:p>
          <a:p>
            <a:pPr>
              <a:lnSpc>
                <a:spcPct val="85000"/>
              </a:lnSpc>
            </a:pPr>
            <a:r>
              <a:rPr lang="en-US" sz="1600" b="1" dirty="0">
                <a:latin typeface="Courier New" panose="02070309020205020404" pitchFamily="49" charset="0"/>
              </a:rPr>
              <a:t>run;</a:t>
            </a:r>
          </a:p>
        </p:txBody>
      </p:sp>
      <p:sp>
        <p:nvSpPr>
          <p:cNvPr id="18" name="PollQuestion">
            <a:extLst>
              <a:ext uri="{FF2B5EF4-FFF2-40B4-BE49-F238E27FC236}">
                <a16:creationId xmlns:a16="http://schemas.microsoft.com/office/drawing/2014/main" id="{0B258271-DCAF-4057-A6ED-2BEF72FBBDD6}"/>
              </a:ext>
            </a:extLst>
          </p:cNvPr>
          <p:cNvSpPr txBox="1">
            <a:spLocks noChangeArrowheads="1"/>
          </p:cNvSpPr>
          <p:nvPr/>
        </p:nvSpPr>
        <p:spPr>
          <a:xfrm>
            <a:off x="618403" y="1183154"/>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a:spcBef>
                <a:spcPts val="0"/>
              </a:spcBef>
              <a:buClrTx/>
              <a:buSzPct val="100000"/>
            </a:pPr>
            <a:r>
              <a:rPr lang="en-US" altLang="en-US" dirty="0">
                <a:latin typeface="Calibri Light" panose="020F0302020204030204" pitchFamily="34" charset="0"/>
                <a:cs typeface="Calibri Light" panose="020F0302020204030204" pitchFamily="34" charset="0"/>
              </a:rPr>
              <a:t>a.</a:t>
            </a: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r>
              <a:rPr lang="en-US" altLang="en-US" dirty="0">
                <a:latin typeface="Calibri Light" panose="020F0302020204030204" pitchFamily="34" charset="0"/>
                <a:cs typeface="Calibri Light" panose="020F0302020204030204" pitchFamily="34" charset="0"/>
              </a:rPr>
              <a:t>b.</a:t>
            </a: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r>
              <a:rPr lang="en-US" altLang="en-US" dirty="0">
                <a:latin typeface="Calibri Light" panose="020F0302020204030204" pitchFamily="34" charset="0"/>
                <a:cs typeface="Calibri Light" panose="020F0302020204030204" pitchFamily="34" charset="0"/>
              </a:rPr>
              <a:t>c.</a:t>
            </a: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endParaRPr lang="en-US" altLang="en-US" dirty="0">
              <a:latin typeface="Calibri Light" panose="020F0302020204030204" pitchFamily="34" charset="0"/>
              <a:cs typeface="Calibri Light" panose="020F0302020204030204" pitchFamily="34" charset="0"/>
            </a:endParaRPr>
          </a:p>
          <a:p>
            <a:pPr>
              <a:spcBef>
                <a:spcPts val="0"/>
              </a:spcBef>
              <a:buClrTx/>
              <a:buSzPct val="100000"/>
            </a:pPr>
            <a:r>
              <a:rPr lang="en-US" altLang="en-US" dirty="0">
                <a:latin typeface="Calibri Light" panose="020F0302020204030204" pitchFamily="34" charset="0"/>
                <a:cs typeface="Calibri Light" panose="020F0302020204030204" pitchFamily="34" charset="0"/>
              </a:rPr>
              <a:t>d.</a:t>
            </a:r>
          </a:p>
        </p:txBody>
      </p:sp>
    </p:spTree>
    <p:custDataLst>
      <p:tags r:id="rId1"/>
    </p:custDataLst>
    <p:extLst>
      <p:ext uri="{BB962C8B-B14F-4D97-AF65-F5344CB8AC3E}">
        <p14:creationId xmlns:p14="http://schemas.microsoft.com/office/powerpoint/2010/main" val="17284934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29931612-F114-4E4F-AB47-B246C6E327CB}"/>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7"/>
            </a:pPr>
            <a:r>
              <a:rPr lang="en-US" dirty="0"/>
              <a:t>Which report is created from the following PROC FREQ step?</a:t>
            </a:r>
          </a:p>
          <a:p>
            <a:pPr marL="457200" indent="-457200">
              <a:buClrTx/>
              <a:buSzPct val="100000"/>
              <a:buFont typeface="+mj-lt"/>
              <a:buAutoNum type="arabicPeriod" startAt="7"/>
            </a:pPr>
            <a:endParaRPr lang="en-US" dirty="0"/>
          </a:p>
          <a:p>
            <a:pPr marL="457200" indent="-457200">
              <a:buClrTx/>
              <a:buSzPct val="100000"/>
              <a:buFont typeface="+mj-lt"/>
              <a:buAutoNum type="arabicPeriod" startAt="7"/>
            </a:pPr>
            <a:endParaRPr lang="en-US" dirty="0"/>
          </a:p>
          <a:p>
            <a:pPr marL="457200" indent="-457200">
              <a:buClrTx/>
              <a:buSzPct val="100000"/>
              <a:buFont typeface="+mj-lt"/>
              <a:buAutoNum type="arabicPeriod" startAt="7"/>
            </a:pPr>
            <a:endParaRPr lang="en-US" dirty="0"/>
          </a:p>
          <a:p>
            <a:pPr>
              <a:buClrTx/>
              <a:buSzPct val="100000"/>
            </a:pPr>
            <a:endParaRPr lang="en-US" dirty="0"/>
          </a:p>
          <a:p>
            <a:pPr>
              <a:buClrTx/>
              <a:buSzPct val="100000"/>
            </a:pPr>
            <a:r>
              <a:rPr lang="en-US" dirty="0"/>
              <a:t>a.                                                    b.</a:t>
            </a:r>
          </a:p>
          <a:p>
            <a:pPr>
              <a:buClrTx/>
              <a:buSzPct val="100000"/>
            </a:pPr>
            <a:endParaRPr lang="en-US" altLang="en-US" dirty="0"/>
          </a:p>
          <a:p>
            <a:pPr>
              <a:buClrTx/>
              <a:buSzPct val="100000"/>
            </a:pPr>
            <a:endParaRPr lang="en-US" altLang="en-US" dirty="0"/>
          </a:p>
          <a:p>
            <a:pPr>
              <a:buClrTx/>
              <a:buSzPct val="100000"/>
            </a:pPr>
            <a:endParaRPr lang="en-US" altLang="en-US" dirty="0"/>
          </a:p>
          <a:p>
            <a:pPr>
              <a:buClrTx/>
              <a:buSzPct val="100000"/>
            </a:pPr>
            <a:r>
              <a:rPr lang="en-US" altLang="en-US" dirty="0"/>
              <a:t>c.                                                    d.</a:t>
            </a:r>
          </a:p>
        </p:txBody>
      </p:sp>
      <p:sp>
        <p:nvSpPr>
          <p:cNvPr id="3" name="TextBox 2">
            <a:extLst>
              <a:ext uri="{FF2B5EF4-FFF2-40B4-BE49-F238E27FC236}">
                <a16:creationId xmlns:a16="http://schemas.microsoft.com/office/drawing/2014/main" id="{C2241085-CC1A-4BBE-9DF0-1C0B8D007D41}"/>
              </a:ext>
            </a:extLst>
          </p:cNvPr>
          <p:cNvSpPr txBox="1"/>
          <p:nvPr>
            <p:custDataLst>
              <p:tags r:id="rId2"/>
            </p:custDataLst>
          </p:nvPr>
        </p:nvSpPr>
        <p:spPr>
          <a:xfrm>
            <a:off x="630935" y="1051560"/>
            <a:ext cx="7972737" cy="1121333"/>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proc </a:t>
            </a:r>
            <a:r>
              <a:rPr lang="en-US" b="1" dirty="0" err="1">
                <a:latin typeface="Courier New" panose="02070309020205020404" pitchFamily="49" charset="0"/>
              </a:rPr>
              <a:t>freq</a:t>
            </a:r>
            <a:r>
              <a:rPr lang="en-US" b="1" dirty="0">
                <a:latin typeface="Courier New" panose="02070309020205020404" pitchFamily="49" charset="0"/>
              </a:rPr>
              <a:t> data=</a:t>
            </a:r>
            <a:r>
              <a:rPr lang="en-US" b="1" dirty="0" err="1">
                <a:latin typeface="Courier New" panose="02070309020205020404" pitchFamily="49" charset="0"/>
              </a:rPr>
              <a:t>sashelp.cars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where Cylinders in (4,6) and Type in ('</a:t>
            </a:r>
            <a:r>
              <a:rPr lang="en-US" b="1" dirty="0" err="1">
                <a:latin typeface="Courier New" panose="02070309020205020404" pitchFamily="49" charset="0"/>
              </a:rPr>
              <a:t>Sedan','SUV</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tables Type*Cylinders / </a:t>
            </a:r>
            <a:r>
              <a:rPr lang="en-US" b="1" dirty="0" err="1">
                <a:latin typeface="Courier New" panose="02070309020205020404" pitchFamily="49" charset="0"/>
              </a:rPr>
              <a:t>nocol</a:t>
            </a:r>
            <a:r>
              <a:rPr lang="en-US" b="1" dirty="0">
                <a:latin typeface="Courier New" panose="02070309020205020404" pitchFamily="49" charset="0"/>
              </a:rPr>
              <a:t> </a:t>
            </a:r>
            <a:r>
              <a:rPr lang="en-US" b="1" dirty="0" err="1">
                <a:latin typeface="Courier New" panose="02070309020205020404" pitchFamily="49" charset="0"/>
              </a:rPr>
              <a:t>norow</a:t>
            </a:r>
            <a:r>
              <a:rPr lang="en-US" b="1" dirty="0">
                <a:latin typeface="Courier New" panose="02070309020205020404" pitchFamily="49" charset="0"/>
              </a:rPr>
              <a:t> </a:t>
            </a:r>
            <a:r>
              <a:rPr lang="en-US" b="1" dirty="0" err="1">
                <a:latin typeface="Courier New" panose="02070309020205020404" pitchFamily="49" charset="0"/>
              </a:rPr>
              <a:t>crosslist</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run;</a:t>
            </a:r>
          </a:p>
        </p:txBody>
      </p:sp>
      <p:pic>
        <p:nvPicPr>
          <p:cNvPr id="7" name="Picture 6">
            <a:extLst>
              <a:ext uri="{FF2B5EF4-FFF2-40B4-BE49-F238E27FC236}">
                <a16:creationId xmlns:a16="http://schemas.microsoft.com/office/drawing/2014/main" id="{CE744B29-BE24-4176-9DEC-AEC9765B6CC4}"/>
              </a:ext>
            </a:extLst>
          </p:cNvPr>
          <p:cNvPicPr>
            <a:picLocks noChangeAspect="1"/>
          </p:cNvPicPr>
          <p:nvPr/>
        </p:nvPicPr>
        <p:blipFill>
          <a:blip r:embed="rId5"/>
          <a:stretch>
            <a:fillRect/>
          </a:stretch>
        </p:blipFill>
        <p:spPr>
          <a:xfrm>
            <a:off x="964692" y="2266272"/>
            <a:ext cx="2320000" cy="1173333"/>
          </a:xfrm>
          <a:prstGeom prst="rect">
            <a:avLst/>
          </a:prstGeom>
        </p:spPr>
      </p:pic>
      <p:pic>
        <p:nvPicPr>
          <p:cNvPr id="9" name="Picture 8">
            <a:extLst>
              <a:ext uri="{FF2B5EF4-FFF2-40B4-BE49-F238E27FC236}">
                <a16:creationId xmlns:a16="http://schemas.microsoft.com/office/drawing/2014/main" id="{028EC0A0-5A0B-4137-9DBB-4AB116BFCB13}"/>
              </a:ext>
            </a:extLst>
          </p:cNvPr>
          <p:cNvPicPr>
            <a:picLocks noChangeAspect="1"/>
          </p:cNvPicPr>
          <p:nvPr/>
        </p:nvPicPr>
        <p:blipFill>
          <a:blip r:embed="rId6"/>
          <a:stretch>
            <a:fillRect/>
          </a:stretch>
        </p:blipFill>
        <p:spPr>
          <a:xfrm>
            <a:off x="4147831" y="2266272"/>
            <a:ext cx="3486666" cy="940000"/>
          </a:xfrm>
          <a:prstGeom prst="rect">
            <a:avLst/>
          </a:prstGeom>
        </p:spPr>
      </p:pic>
      <p:pic>
        <p:nvPicPr>
          <p:cNvPr id="15" name="Picture 14">
            <a:extLst>
              <a:ext uri="{FF2B5EF4-FFF2-40B4-BE49-F238E27FC236}">
                <a16:creationId xmlns:a16="http://schemas.microsoft.com/office/drawing/2014/main" id="{30FD3476-D2B0-4C78-AD66-7362720C560D}"/>
              </a:ext>
            </a:extLst>
          </p:cNvPr>
          <p:cNvPicPr>
            <a:picLocks noChangeAspect="1"/>
          </p:cNvPicPr>
          <p:nvPr/>
        </p:nvPicPr>
        <p:blipFill>
          <a:blip r:embed="rId7"/>
          <a:stretch>
            <a:fillRect/>
          </a:stretch>
        </p:blipFill>
        <p:spPr>
          <a:xfrm>
            <a:off x="964692" y="3615842"/>
            <a:ext cx="2300000" cy="1166667"/>
          </a:xfrm>
          <a:prstGeom prst="rect">
            <a:avLst/>
          </a:prstGeom>
        </p:spPr>
      </p:pic>
      <p:pic>
        <p:nvPicPr>
          <p:cNvPr id="16" name="Picture 15">
            <a:extLst>
              <a:ext uri="{FF2B5EF4-FFF2-40B4-BE49-F238E27FC236}">
                <a16:creationId xmlns:a16="http://schemas.microsoft.com/office/drawing/2014/main" id="{A9CE1991-05B9-46B6-8EEA-5A9F4433E5BB}"/>
              </a:ext>
            </a:extLst>
          </p:cNvPr>
          <p:cNvPicPr>
            <a:picLocks noChangeAspect="1"/>
          </p:cNvPicPr>
          <p:nvPr/>
        </p:nvPicPr>
        <p:blipFill>
          <a:blip r:embed="rId8"/>
          <a:stretch>
            <a:fillRect/>
          </a:stretch>
        </p:blipFill>
        <p:spPr>
          <a:xfrm>
            <a:off x="4147831" y="3615843"/>
            <a:ext cx="2971985" cy="1165840"/>
          </a:xfrm>
          <a:prstGeom prst="rect">
            <a:avLst/>
          </a:prstGeom>
        </p:spPr>
      </p:pic>
    </p:spTree>
    <p:custDataLst>
      <p:tags r:id="rId1"/>
    </p:custDataLst>
    <p:extLst>
      <p:ext uri="{BB962C8B-B14F-4D97-AF65-F5344CB8AC3E}">
        <p14:creationId xmlns:p14="http://schemas.microsoft.com/office/powerpoint/2010/main" val="30738986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29931612-F114-4E4F-AB47-B246C6E327CB}"/>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7"/>
            </a:pPr>
            <a:r>
              <a:rPr lang="en-US" dirty="0"/>
              <a:t>Which report is created from the following PROC FREQ step?</a:t>
            </a:r>
          </a:p>
          <a:p>
            <a:pPr marL="457200" indent="-457200">
              <a:buClrTx/>
              <a:buSzPct val="100000"/>
              <a:buFont typeface="+mj-lt"/>
              <a:buAutoNum type="arabicPeriod" startAt="7"/>
            </a:pPr>
            <a:endParaRPr lang="en-US" dirty="0"/>
          </a:p>
          <a:p>
            <a:pPr marL="457200" indent="-457200">
              <a:buClrTx/>
              <a:buSzPct val="100000"/>
              <a:buFont typeface="+mj-lt"/>
              <a:buAutoNum type="arabicPeriod" startAt="7"/>
            </a:pPr>
            <a:endParaRPr lang="en-US" dirty="0"/>
          </a:p>
          <a:p>
            <a:pPr marL="457200" indent="-457200">
              <a:buClrTx/>
              <a:buSzPct val="100000"/>
              <a:buFont typeface="+mj-lt"/>
              <a:buAutoNum type="arabicPeriod" startAt="7"/>
            </a:pPr>
            <a:endParaRPr lang="en-US" dirty="0"/>
          </a:p>
          <a:p>
            <a:pPr>
              <a:buClrTx/>
              <a:buSzPct val="100000"/>
            </a:pPr>
            <a:endParaRPr lang="en-US" dirty="0"/>
          </a:p>
          <a:p>
            <a:pPr>
              <a:buClrTx/>
              <a:buSzPct val="100000"/>
            </a:pPr>
            <a:r>
              <a:rPr lang="en-US" dirty="0"/>
              <a:t>a.                                                    b.</a:t>
            </a:r>
          </a:p>
          <a:p>
            <a:pPr>
              <a:buClrTx/>
              <a:buSzPct val="100000"/>
            </a:pPr>
            <a:endParaRPr lang="en-US" altLang="en-US" dirty="0"/>
          </a:p>
          <a:p>
            <a:pPr>
              <a:buClrTx/>
              <a:buSzPct val="100000"/>
            </a:pPr>
            <a:endParaRPr lang="en-US" altLang="en-US" dirty="0"/>
          </a:p>
          <a:p>
            <a:pPr>
              <a:buClrTx/>
              <a:buSzPct val="100000"/>
            </a:pPr>
            <a:endParaRPr lang="en-US" altLang="en-US" dirty="0"/>
          </a:p>
          <a:p>
            <a:pPr>
              <a:buClrTx/>
              <a:buSzPct val="100000"/>
            </a:pPr>
            <a:r>
              <a:rPr lang="en-US" altLang="en-US" dirty="0"/>
              <a:t>c.                                                    d.</a:t>
            </a:r>
          </a:p>
        </p:txBody>
      </p:sp>
      <p:sp>
        <p:nvSpPr>
          <p:cNvPr id="6" name="Oval 5"/>
          <p:cNvSpPr/>
          <p:nvPr>
            <p:custDataLst>
              <p:tags r:id="rId2"/>
            </p:custDataLst>
          </p:nvPr>
        </p:nvSpPr>
        <p:spPr>
          <a:xfrm>
            <a:off x="528664" y="4047661"/>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7" name="Picture 6">
            <a:extLst>
              <a:ext uri="{FF2B5EF4-FFF2-40B4-BE49-F238E27FC236}">
                <a16:creationId xmlns:a16="http://schemas.microsoft.com/office/drawing/2014/main" id="{CE744B29-BE24-4176-9DEC-AEC9765B6CC4}"/>
              </a:ext>
            </a:extLst>
          </p:cNvPr>
          <p:cNvPicPr>
            <a:picLocks noChangeAspect="1"/>
          </p:cNvPicPr>
          <p:nvPr/>
        </p:nvPicPr>
        <p:blipFill>
          <a:blip r:embed="rId6"/>
          <a:stretch>
            <a:fillRect/>
          </a:stretch>
        </p:blipFill>
        <p:spPr>
          <a:xfrm>
            <a:off x="964692" y="2266272"/>
            <a:ext cx="2320000" cy="1173333"/>
          </a:xfrm>
          <a:prstGeom prst="rect">
            <a:avLst/>
          </a:prstGeom>
        </p:spPr>
      </p:pic>
      <p:pic>
        <p:nvPicPr>
          <p:cNvPr id="9" name="Picture 8">
            <a:extLst>
              <a:ext uri="{FF2B5EF4-FFF2-40B4-BE49-F238E27FC236}">
                <a16:creationId xmlns:a16="http://schemas.microsoft.com/office/drawing/2014/main" id="{028EC0A0-5A0B-4137-9DBB-4AB116BFCB13}"/>
              </a:ext>
            </a:extLst>
          </p:cNvPr>
          <p:cNvPicPr>
            <a:picLocks noChangeAspect="1"/>
          </p:cNvPicPr>
          <p:nvPr/>
        </p:nvPicPr>
        <p:blipFill>
          <a:blip r:embed="rId7"/>
          <a:stretch>
            <a:fillRect/>
          </a:stretch>
        </p:blipFill>
        <p:spPr>
          <a:xfrm>
            <a:off x="4147831" y="2266272"/>
            <a:ext cx="3486666" cy="940000"/>
          </a:xfrm>
          <a:prstGeom prst="rect">
            <a:avLst/>
          </a:prstGeom>
        </p:spPr>
      </p:pic>
      <p:pic>
        <p:nvPicPr>
          <p:cNvPr id="15" name="Picture 14">
            <a:extLst>
              <a:ext uri="{FF2B5EF4-FFF2-40B4-BE49-F238E27FC236}">
                <a16:creationId xmlns:a16="http://schemas.microsoft.com/office/drawing/2014/main" id="{30FD3476-D2B0-4C78-AD66-7362720C560D}"/>
              </a:ext>
            </a:extLst>
          </p:cNvPr>
          <p:cNvPicPr>
            <a:picLocks noChangeAspect="1"/>
          </p:cNvPicPr>
          <p:nvPr/>
        </p:nvPicPr>
        <p:blipFill>
          <a:blip r:embed="rId8"/>
          <a:stretch>
            <a:fillRect/>
          </a:stretch>
        </p:blipFill>
        <p:spPr>
          <a:xfrm>
            <a:off x="964692" y="3615842"/>
            <a:ext cx="2300000" cy="1166667"/>
          </a:xfrm>
          <a:prstGeom prst="rect">
            <a:avLst/>
          </a:prstGeom>
        </p:spPr>
      </p:pic>
      <p:pic>
        <p:nvPicPr>
          <p:cNvPr id="16" name="Picture 15">
            <a:extLst>
              <a:ext uri="{FF2B5EF4-FFF2-40B4-BE49-F238E27FC236}">
                <a16:creationId xmlns:a16="http://schemas.microsoft.com/office/drawing/2014/main" id="{A9CE1991-05B9-46B6-8EEA-5A9F4433E5BB}"/>
              </a:ext>
            </a:extLst>
          </p:cNvPr>
          <p:cNvPicPr>
            <a:picLocks noChangeAspect="1"/>
          </p:cNvPicPr>
          <p:nvPr/>
        </p:nvPicPr>
        <p:blipFill>
          <a:blip r:embed="rId9"/>
          <a:stretch>
            <a:fillRect/>
          </a:stretch>
        </p:blipFill>
        <p:spPr>
          <a:xfrm>
            <a:off x="4147831" y="3615843"/>
            <a:ext cx="2971985" cy="1165840"/>
          </a:xfrm>
          <a:prstGeom prst="rect">
            <a:avLst/>
          </a:prstGeom>
        </p:spPr>
      </p:pic>
      <p:sp>
        <p:nvSpPr>
          <p:cNvPr id="12" name="TextBox 11">
            <a:extLst>
              <a:ext uri="{FF2B5EF4-FFF2-40B4-BE49-F238E27FC236}">
                <a16:creationId xmlns:a16="http://schemas.microsoft.com/office/drawing/2014/main" id="{9F6CDE45-2C43-4248-BDEB-B8DCF134F38D}"/>
              </a:ext>
            </a:extLst>
          </p:cNvPr>
          <p:cNvSpPr txBox="1"/>
          <p:nvPr>
            <p:custDataLst>
              <p:tags r:id="rId3"/>
            </p:custDataLst>
          </p:nvPr>
        </p:nvSpPr>
        <p:spPr>
          <a:xfrm>
            <a:off x="630935" y="1051560"/>
            <a:ext cx="7972737" cy="1121333"/>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b="1" dirty="0">
                <a:latin typeface="Courier New" panose="02070309020205020404" pitchFamily="49" charset="0"/>
              </a:rPr>
              <a:t>proc </a:t>
            </a:r>
            <a:r>
              <a:rPr lang="en-US" b="1" dirty="0" err="1">
                <a:latin typeface="Courier New" panose="02070309020205020404" pitchFamily="49" charset="0"/>
              </a:rPr>
              <a:t>freq</a:t>
            </a:r>
            <a:r>
              <a:rPr lang="en-US" b="1" dirty="0">
                <a:latin typeface="Courier New" panose="02070309020205020404" pitchFamily="49" charset="0"/>
              </a:rPr>
              <a:t> data=</a:t>
            </a:r>
            <a:r>
              <a:rPr lang="en-US" b="1" dirty="0" err="1">
                <a:latin typeface="Courier New" panose="02070309020205020404" pitchFamily="49" charset="0"/>
              </a:rPr>
              <a:t>sashelp.cars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where Cylinders in (4,6) and Type in ('</a:t>
            </a:r>
            <a:r>
              <a:rPr lang="en-US" b="1" dirty="0" err="1">
                <a:latin typeface="Courier New" panose="02070309020205020404" pitchFamily="49" charset="0"/>
              </a:rPr>
              <a:t>Sedan','SUV</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tables Type*Cylinders / </a:t>
            </a:r>
            <a:r>
              <a:rPr lang="en-US" b="1" dirty="0" err="1">
                <a:latin typeface="Courier New" panose="02070309020205020404" pitchFamily="49" charset="0"/>
              </a:rPr>
              <a:t>nocol</a:t>
            </a:r>
            <a:r>
              <a:rPr lang="en-US" b="1" dirty="0">
                <a:latin typeface="Courier New" panose="02070309020205020404" pitchFamily="49" charset="0"/>
              </a:rPr>
              <a:t> </a:t>
            </a:r>
            <a:r>
              <a:rPr lang="en-US" b="1" dirty="0" err="1">
                <a:latin typeface="Courier New" panose="02070309020205020404" pitchFamily="49" charset="0"/>
              </a:rPr>
              <a:t>norow</a:t>
            </a:r>
            <a:r>
              <a:rPr lang="en-US" b="1" dirty="0">
                <a:latin typeface="Courier New" panose="02070309020205020404" pitchFamily="49" charset="0"/>
              </a:rPr>
              <a:t> </a:t>
            </a:r>
            <a:r>
              <a:rPr lang="en-US" b="1" dirty="0" err="1">
                <a:latin typeface="Courier New" panose="02070309020205020404" pitchFamily="49" charset="0"/>
              </a:rPr>
              <a:t>crosslist</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416411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29931612-F114-4E4F-AB47-B246C6E327CB}"/>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8"/>
            </a:pPr>
            <a:r>
              <a:rPr lang="en-US" dirty="0"/>
              <a:t>Which statement is true concerning the MEANS procedure?</a:t>
            </a:r>
          </a:p>
          <a:p>
            <a:endParaRPr lang="en-US" dirty="0"/>
          </a:p>
          <a:p>
            <a:pPr marL="346075" indent="-346075">
              <a:buClrTx/>
              <a:buSzPct val="100000"/>
              <a:buFont typeface="+mj-lt"/>
              <a:buAutoNum type="alphaLcPeriod"/>
            </a:pPr>
            <a:r>
              <a:rPr lang="en-US" dirty="0"/>
              <a:t>The VAR statement is required and identifies the analysis columns.</a:t>
            </a:r>
          </a:p>
          <a:p>
            <a:pPr marL="346075" indent="-346075">
              <a:buClrTx/>
              <a:buSzPct val="100000"/>
              <a:buFont typeface="+mj-lt"/>
              <a:buAutoNum type="alphaLcPeriod"/>
            </a:pPr>
            <a:r>
              <a:rPr lang="en-US" dirty="0"/>
              <a:t>The WAYS statement specifies the number of ways to make unique combinations of class columns.</a:t>
            </a:r>
          </a:p>
          <a:p>
            <a:pPr marL="346075" indent="-346075">
              <a:buClrTx/>
              <a:buSzPct val="100000"/>
              <a:buFont typeface="+mj-lt"/>
              <a:buAutoNum type="alphaLcPeriod"/>
            </a:pPr>
            <a:r>
              <a:rPr lang="en-US" dirty="0"/>
              <a:t>The MAXDEC= option is used in the VAR statement to specify the number of decimal places for the statistics.</a:t>
            </a:r>
          </a:p>
          <a:p>
            <a:pPr marL="346075" indent="-346075">
              <a:buClrTx/>
              <a:buSzPct val="100000"/>
              <a:buFont typeface="+mj-lt"/>
              <a:buAutoNum type="alphaLcPeriod"/>
            </a:pPr>
            <a:r>
              <a:rPr lang="en-US" dirty="0"/>
              <a:t>The _COUNT_ and _FREQ_ columns are automatically included in the output summary table that is produced by the OUT= option of the OUTPUT statement.</a:t>
            </a:r>
            <a:endParaRPr lang="en-US" altLang="en-US" dirty="0"/>
          </a:p>
        </p:txBody>
      </p:sp>
    </p:spTree>
    <p:custDataLst>
      <p:tags r:id="rId1"/>
    </p:custDataLst>
    <p:extLst>
      <p:ext uri="{BB962C8B-B14F-4D97-AF65-F5344CB8AC3E}">
        <p14:creationId xmlns:p14="http://schemas.microsoft.com/office/powerpoint/2010/main" val="26349924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29931612-F114-4E4F-AB47-B246C6E327CB}"/>
              </a:ext>
            </a:extLst>
          </p:cNvPr>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8"/>
            </a:pPr>
            <a:r>
              <a:rPr lang="en-US" dirty="0"/>
              <a:t>Which statement is true concerning the MEANS procedure?</a:t>
            </a:r>
          </a:p>
          <a:p>
            <a:endParaRPr lang="en-US" dirty="0"/>
          </a:p>
          <a:p>
            <a:pPr marL="346075" indent="-346075">
              <a:buClrTx/>
              <a:buSzPct val="100000"/>
              <a:buFont typeface="+mj-lt"/>
              <a:buAutoNum type="alphaLcPeriod"/>
            </a:pPr>
            <a:r>
              <a:rPr lang="en-US" dirty="0"/>
              <a:t>The VAR statement is required and identifies the analysis columns.</a:t>
            </a:r>
          </a:p>
          <a:p>
            <a:pPr marL="346075" indent="-346075">
              <a:buClrTx/>
              <a:buSzPct val="100000"/>
              <a:buFont typeface="+mj-lt"/>
              <a:buAutoNum type="alphaLcPeriod"/>
            </a:pPr>
            <a:r>
              <a:rPr lang="en-US" dirty="0"/>
              <a:t>The WAYS statement specifies the number of ways to make unique combinations of class columns.</a:t>
            </a:r>
          </a:p>
          <a:p>
            <a:pPr marL="346075" indent="-346075">
              <a:buClrTx/>
              <a:buSzPct val="100000"/>
              <a:buFont typeface="+mj-lt"/>
              <a:buAutoNum type="alphaLcPeriod"/>
            </a:pPr>
            <a:r>
              <a:rPr lang="en-US" dirty="0"/>
              <a:t>The MAXDEC= option is used in the VAR statement to specify the number of decimal places for the statistics.</a:t>
            </a:r>
          </a:p>
          <a:p>
            <a:pPr marL="346075" indent="-346075">
              <a:buClrTx/>
              <a:buSzPct val="100000"/>
              <a:buFont typeface="+mj-lt"/>
              <a:buAutoNum type="alphaLcPeriod"/>
            </a:pPr>
            <a:r>
              <a:rPr lang="en-US" dirty="0"/>
              <a:t>The _COUNT_ and _FREQ_ columns are automatically included in the output summary table that is produced by the OUT= option of the OUTPUT statement.</a:t>
            </a:r>
            <a:endParaRPr lang="en-US" altLang="en-US" dirty="0"/>
          </a:p>
          <a:p>
            <a:pPr>
              <a:buClrTx/>
              <a:buSzPct val="100000"/>
            </a:pPr>
            <a:endParaRPr lang="en-US" altLang="en-US" dirty="0"/>
          </a:p>
        </p:txBody>
      </p:sp>
      <p:sp>
        <p:nvSpPr>
          <p:cNvPr id="4" name="Oval 3">
            <a:extLst>
              <a:ext uri="{FF2B5EF4-FFF2-40B4-BE49-F238E27FC236}">
                <a16:creationId xmlns:a16="http://schemas.microsoft.com/office/drawing/2014/main" id="{E23F2643-915D-4D0D-8912-600F6BE231BB}"/>
              </a:ext>
            </a:extLst>
          </p:cNvPr>
          <p:cNvSpPr/>
          <p:nvPr>
            <p:custDataLst>
              <p:tags r:id="rId2"/>
            </p:custDataLst>
          </p:nvPr>
        </p:nvSpPr>
        <p:spPr>
          <a:xfrm>
            <a:off x="536479" y="1753819"/>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13597019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9"/>
            </a:pPr>
            <a:r>
              <a:rPr lang="en-US" dirty="0"/>
              <a:t>The input table must be pre-sorted by the column listed </a:t>
            </a:r>
            <a:br>
              <a:rPr lang="en-US" dirty="0"/>
            </a:br>
            <a:r>
              <a:rPr lang="en-US" dirty="0"/>
              <a:t>in the CLASS statement of a PROC MEANS step.</a:t>
            </a:r>
          </a:p>
          <a:p>
            <a:endParaRPr lang="en-US" dirty="0"/>
          </a:p>
          <a:p>
            <a:pPr marL="346075" indent="-346075">
              <a:buClrTx/>
              <a:buSzPct val="100000"/>
              <a:buFont typeface="+mj-lt"/>
              <a:buAutoNum type="alphaLcPeriod"/>
            </a:pPr>
            <a:r>
              <a:rPr lang="en-US" altLang="en-US" dirty="0"/>
              <a:t>True</a:t>
            </a:r>
          </a:p>
          <a:p>
            <a:pPr marL="346075" indent="-346075">
              <a:buClrTx/>
              <a:buSzPct val="100000"/>
              <a:buFont typeface="+mj-lt"/>
              <a:buAutoNum type="alphaLcPeriod"/>
            </a:pPr>
            <a:r>
              <a:rPr lang="en-US" altLang="en-US" dirty="0"/>
              <a:t>False</a:t>
            </a:r>
          </a:p>
        </p:txBody>
      </p:sp>
      <p:sp>
        <p:nvSpPr>
          <p:cNvPr id="6" name="TextBox 5"/>
          <p:cNvSpPr txBox="1"/>
          <p:nvPr>
            <p:custDataLst>
              <p:tags r:id="rId2"/>
            </p:custDataLst>
          </p:nvPr>
        </p:nvSpPr>
        <p:spPr>
          <a:xfrm>
            <a:off x="2763654" y="1492206"/>
            <a:ext cx="4315284" cy="113172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proc means data=sashelp.heart;</a:t>
            </a:r>
          </a:p>
          <a:p>
            <a:pPr>
              <a:lnSpc>
                <a:spcPct val="85000"/>
              </a:lnSpc>
            </a:pPr>
            <a:r>
              <a:rPr lang="en-US" sz="1800" b="1" dirty="0">
                <a:latin typeface="Courier New" panose="02070309020205020404" pitchFamily="49" charset="0"/>
              </a:rPr>
              <a:t>    var Cholesterol;</a:t>
            </a:r>
          </a:p>
          <a:p>
            <a:pPr>
              <a:lnSpc>
                <a:spcPct val="85000"/>
              </a:lnSpc>
            </a:pPr>
            <a:r>
              <a:rPr lang="en-US" sz="1800" b="1" dirty="0">
                <a:latin typeface="Courier New" panose="02070309020205020404" pitchFamily="49" charset="0"/>
              </a:rPr>
              <a:t>    class </a:t>
            </a:r>
            <a:r>
              <a:rPr lang="en-US" sz="1800" b="1" dirty="0" err="1">
                <a:latin typeface="Courier New" panose="02070309020205020404" pitchFamily="49" charset="0"/>
              </a:rPr>
              <a:t>Weight_Status</a:t>
            </a:r>
            <a:r>
              <a:rPr lang="en-US" sz="1800" b="1" dirty="0">
                <a:latin typeface="Courier New" panose="02070309020205020404" pitchFamily="49" charset="0"/>
              </a:rPr>
              <a:t>;</a:t>
            </a:r>
          </a:p>
          <a:p>
            <a:pPr>
              <a:lnSpc>
                <a:spcPct val="85000"/>
              </a:lnSpc>
            </a:pPr>
            <a:r>
              <a:rPr lang="en-US" sz="1800"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8241337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610737"/>
            <a:ext cx="7891272" cy="3639312"/>
          </a:xfrm>
        </p:spPr>
        <p:txBody>
          <a:bodyPr/>
          <a:lstStyle/>
          <a:p>
            <a:pPr marL="288925" indent="-288925">
              <a:buClrTx/>
              <a:buSzPct val="100000"/>
              <a:buFont typeface="+mj-lt"/>
              <a:buAutoNum type="arabicPeriod" startAt="9"/>
            </a:pPr>
            <a:r>
              <a:rPr lang="en-US" dirty="0"/>
              <a:t>The input table must be pre-sorted by the column listed </a:t>
            </a:r>
            <a:br>
              <a:rPr lang="en-US" dirty="0"/>
            </a:br>
            <a:r>
              <a:rPr lang="en-US" dirty="0"/>
              <a:t>in the CLASS statement of a PROC MEANS step.</a:t>
            </a:r>
          </a:p>
          <a:p>
            <a:endParaRPr lang="en-US" dirty="0"/>
          </a:p>
          <a:p>
            <a:pPr marL="346075" indent="-346075">
              <a:buClrTx/>
              <a:buSzPct val="100000"/>
              <a:buFont typeface="+mj-lt"/>
              <a:buAutoNum type="alphaLcPeriod"/>
            </a:pPr>
            <a:r>
              <a:rPr lang="en-US" altLang="en-US" dirty="0"/>
              <a:t>True</a:t>
            </a:r>
          </a:p>
          <a:p>
            <a:pPr marL="346075" indent="-346075">
              <a:buClrTx/>
              <a:buSzPct val="100000"/>
              <a:buFont typeface="+mj-lt"/>
              <a:buAutoNum type="alphaLcPeriod"/>
            </a:pPr>
            <a:r>
              <a:rPr lang="en-US" altLang="en-US" dirty="0"/>
              <a:t>False</a:t>
            </a:r>
          </a:p>
        </p:txBody>
      </p:sp>
      <p:sp>
        <p:nvSpPr>
          <p:cNvPr id="6" name="TextBox 5"/>
          <p:cNvSpPr txBox="1"/>
          <p:nvPr>
            <p:custDataLst>
              <p:tags r:id="rId2"/>
            </p:custDataLst>
          </p:nvPr>
        </p:nvSpPr>
        <p:spPr>
          <a:xfrm>
            <a:off x="2763654" y="1492206"/>
            <a:ext cx="4315284" cy="113172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proc means data=sashelp.heart;</a:t>
            </a:r>
          </a:p>
          <a:p>
            <a:pPr>
              <a:lnSpc>
                <a:spcPct val="85000"/>
              </a:lnSpc>
            </a:pPr>
            <a:r>
              <a:rPr lang="en-US" sz="1800" b="1" dirty="0">
                <a:latin typeface="Courier New" panose="02070309020205020404" pitchFamily="49" charset="0"/>
              </a:rPr>
              <a:t>    var Cholesterol;</a:t>
            </a:r>
          </a:p>
          <a:p>
            <a:pPr>
              <a:lnSpc>
                <a:spcPct val="85000"/>
              </a:lnSpc>
            </a:pPr>
            <a:r>
              <a:rPr lang="en-US" sz="1800" b="1" dirty="0">
                <a:latin typeface="Courier New" panose="02070309020205020404" pitchFamily="49" charset="0"/>
              </a:rPr>
              <a:t>    class </a:t>
            </a:r>
            <a:r>
              <a:rPr lang="en-US" sz="1800" b="1" dirty="0" err="1">
                <a:latin typeface="Courier New" panose="02070309020205020404" pitchFamily="49" charset="0"/>
              </a:rPr>
              <a:t>Weight</a:t>
            </a:r>
            <a:r>
              <a:rPr lang="en-US" sz="1800" b="1" err="1">
                <a:latin typeface="Courier New" panose="02070309020205020404" pitchFamily="49" charset="0"/>
              </a:rPr>
              <a:t>_</a:t>
            </a:r>
            <a:r>
              <a:rPr lang="en-US" sz="1800" b="1">
                <a:latin typeface="Courier New" panose="02070309020205020404" pitchFamily="49" charset="0"/>
              </a:rPr>
              <a:t>Status;</a:t>
            </a:r>
            <a:endParaRPr lang="en-US" sz="1800" b="1" dirty="0">
              <a:latin typeface="Courier New" panose="02070309020205020404" pitchFamily="49" charset="0"/>
            </a:endParaRPr>
          </a:p>
          <a:p>
            <a:pPr>
              <a:lnSpc>
                <a:spcPct val="85000"/>
              </a:lnSpc>
            </a:pPr>
            <a:r>
              <a:rPr lang="en-US" sz="1800" b="1" dirty="0">
                <a:latin typeface="Courier New" panose="02070309020205020404" pitchFamily="49" charset="0"/>
              </a:rPr>
              <a:t>run;</a:t>
            </a:r>
          </a:p>
        </p:txBody>
      </p:sp>
      <p:sp>
        <p:nvSpPr>
          <p:cNvPr id="7" name="Oval 6"/>
          <p:cNvSpPr/>
          <p:nvPr>
            <p:custDataLst>
              <p:tags r:id="rId3"/>
            </p:custDataLst>
          </p:nvPr>
        </p:nvSpPr>
        <p:spPr>
          <a:xfrm>
            <a:off x="536479" y="2058066"/>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107553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5.01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a:t>
            </a:r>
            <a:r>
              <a:rPr altLang="en-US" dirty="0">
                <a:solidFill>
                  <a:schemeClr val="tx2"/>
                </a:solidFill>
                <a:latin typeface="Calibri" panose="020F0502020204030204" pitchFamily="34" charset="0"/>
              </a:rPr>
              <a:t> Correct Answer</a:t>
            </a:r>
          </a:p>
        </p:txBody>
      </p:sp>
      <p:sp>
        <p:nvSpPr>
          <p:cNvPr id="4" name="TextBox 3"/>
          <p:cNvSpPr txBox="1"/>
          <p:nvPr>
            <p:custDataLst>
              <p:tags r:id="rId2"/>
            </p:custDataLst>
          </p:nvPr>
        </p:nvSpPr>
        <p:spPr>
          <a:xfrm>
            <a:off x="627000" y="1051560"/>
            <a:ext cx="7899598" cy="2846805"/>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title "Storm Analysis";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title2 "Summary Statistics for MaxWind and MinPressure";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proc means data=pg1.storm_final;</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    var MaxWindMPH MinPressure;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run;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title2 "Frequency Report for Basin";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proc freq data=pg1.storm_final;</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    tables BasinName;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run;</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19"/>
          <p:cNvSpPr>
            <a:spLocks noChangeArrowheads="1"/>
          </p:cNvSpPr>
          <p:nvPr/>
        </p:nvSpPr>
        <p:spPr bwMode="auto">
          <a:xfrm>
            <a:off x="719964" y="1429620"/>
            <a:ext cx="831095" cy="281770"/>
          </a:xfrm>
          <a:prstGeom prst="rect">
            <a:avLst/>
          </a:prstGeom>
          <a:solidFill>
            <a:srgbClr val="37FFD7">
              <a:alpha val="37000"/>
            </a:srgbClr>
          </a:solidFill>
          <a:ln>
            <a:noFill/>
          </a:ln>
        </p:spPr>
        <p:txBody>
          <a:bodyPr lIns="95980" tIns="95980" rIns="95980" bIns="95980"/>
          <a:lstStyle/>
          <a:p>
            <a:pPr marL="370195" indent="-370195" defTabSz="464458">
              <a:buFontTx/>
              <a:buAutoNum type="arabicPeriod"/>
            </a:pPr>
            <a:endParaRPr lang="en-US" sz="2159" dirty="0"/>
          </a:p>
        </p:txBody>
      </p:sp>
      <p:sp>
        <p:nvSpPr>
          <p:cNvPr id="9" name="Rectangle 19"/>
          <p:cNvSpPr>
            <a:spLocks noChangeArrowheads="1"/>
          </p:cNvSpPr>
          <p:nvPr/>
        </p:nvSpPr>
        <p:spPr bwMode="auto">
          <a:xfrm>
            <a:off x="719964" y="2607768"/>
            <a:ext cx="831095" cy="281770"/>
          </a:xfrm>
          <a:prstGeom prst="rect">
            <a:avLst/>
          </a:prstGeom>
          <a:solidFill>
            <a:srgbClr val="37FFD7">
              <a:alpha val="37000"/>
            </a:srgbClr>
          </a:solidFill>
          <a:ln>
            <a:noFill/>
          </a:ln>
        </p:spPr>
        <p:txBody>
          <a:bodyPr lIns="95980" tIns="95980" rIns="95980" bIns="95980"/>
          <a:lstStyle/>
          <a:p>
            <a:pPr marL="370195" indent="-370195" defTabSz="464458">
              <a:buFontTx/>
              <a:buAutoNum type="arabicPeriod"/>
            </a:pPr>
            <a:endParaRPr lang="en-US" sz="2159" dirty="0"/>
          </a:p>
        </p:txBody>
      </p:sp>
      <p:sp>
        <p:nvSpPr>
          <p:cNvPr id="10" name="Oval Callout 9"/>
          <p:cNvSpPr/>
          <p:nvPr/>
        </p:nvSpPr>
        <p:spPr>
          <a:xfrm>
            <a:off x="5765451" y="2325906"/>
            <a:ext cx="2926080" cy="1905433"/>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The first title appears above both reports. The second title is replaced for the </a:t>
            </a:r>
            <a:br>
              <a:rPr lang="en-US" sz="1800" dirty="0"/>
            </a:br>
            <a:r>
              <a:rPr lang="en-US" sz="1800" dirty="0"/>
              <a:t>PROC FREQ output. </a:t>
            </a:r>
            <a:endParaRPr lang="en-US" altLang="en-US" sz="1800" dirty="0"/>
          </a:p>
        </p:txBody>
      </p:sp>
      <p:sp>
        <p:nvSpPr>
          <p:cNvPr id="11" name="Freeform 11"/>
          <p:cNvSpPr>
            <a:spLocks noChangeAspect="1" noEditPoints="1"/>
          </p:cNvSpPr>
          <p:nvPr/>
        </p:nvSpPr>
        <p:spPr bwMode="auto">
          <a:xfrm>
            <a:off x="5765451" y="4149989"/>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2667004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610737"/>
            <a:ext cx="7891272" cy="3639312"/>
          </a:xfrm>
        </p:spPr>
        <p:txBody>
          <a:bodyPr/>
          <a:lstStyle/>
          <a:p>
            <a:pPr marL="398463" indent="-398463">
              <a:buClrTx/>
              <a:buSzPct val="100000"/>
              <a:buFont typeface="+mj-lt"/>
              <a:buAutoNum type="arabicPeriod" startAt="10"/>
            </a:pPr>
            <a:r>
              <a:rPr lang="en-US" dirty="0"/>
              <a:t>Which statement from PROC MEANS contains valid syntax </a:t>
            </a:r>
            <a:br>
              <a:rPr lang="en-US" dirty="0"/>
            </a:br>
            <a:r>
              <a:rPr lang="en-US" dirty="0"/>
              <a:t>for creating a summary output table?</a:t>
            </a:r>
          </a:p>
          <a:p>
            <a:endParaRPr lang="en-US" dirty="0"/>
          </a:p>
          <a:p>
            <a:pPr marL="346075" indent="-346075">
              <a:buClrTx/>
              <a:buSzPct val="100000"/>
              <a:buFont typeface="+mj-lt"/>
              <a:buAutoNum type="alphaLcPeriod"/>
            </a:pPr>
            <a:r>
              <a:rPr lang="en-US" altLang="en-US" dirty="0"/>
              <a:t> </a:t>
            </a:r>
            <a:r>
              <a:rPr lang="en-US" sz="1800" b="1" dirty="0">
                <a:latin typeface="Courier New" panose="02070309020205020404" pitchFamily="49" charset="0"/>
              </a:rPr>
              <a:t>out=</a:t>
            </a:r>
            <a:r>
              <a:rPr lang="en-US" sz="1800" b="1" dirty="0" err="1">
                <a:latin typeface="Courier New" panose="02070309020205020404" pitchFamily="49" charset="0"/>
              </a:rPr>
              <a:t>work.summary</a:t>
            </a:r>
            <a:r>
              <a:rPr lang="en-US" sz="1800" b="1" dirty="0">
                <a:latin typeface="Courier New" panose="02070309020205020404" pitchFamily="49" charset="0"/>
              </a:rPr>
              <a:t> mean;</a:t>
            </a:r>
          </a:p>
          <a:p>
            <a:pPr marL="346075" indent="-346075">
              <a:buClrTx/>
              <a:buSzPct val="100000"/>
              <a:buFont typeface="+mj-lt"/>
              <a:buAutoNum type="alphaLcPeriod"/>
            </a:pPr>
            <a:r>
              <a:rPr lang="en-US" altLang="en-US" dirty="0"/>
              <a:t> </a:t>
            </a:r>
            <a:r>
              <a:rPr lang="en-US" sz="1800" b="1" dirty="0">
                <a:latin typeface="Courier New" panose="02070309020205020404" pitchFamily="49" charset="0"/>
              </a:rPr>
              <a:t>out </a:t>
            </a:r>
            <a:r>
              <a:rPr lang="en-US" sz="1800" b="1" dirty="0" err="1">
                <a:latin typeface="Courier New" panose="02070309020205020404" pitchFamily="49" charset="0"/>
              </a:rPr>
              <a:t>work.summary</a:t>
            </a:r>
            <a:r>
              <a:rPr lang="en-US" sz="1800" b="1" dirty="0">
                <a:latin typeface="Courier New" panose="02070309020205020404" pitchFamily="49" charset="0"/>
              </a:rPr>
              <a:t> mean(Weight)=</a:t>
            </a:r>
            <a:r>
              <a:rPr lang="en-US" sz="1800" b="1" dirty="0" err="1">
                <a:latin typeface="Courier New" panose="02070309020205020404" pitchFamily="49" charset="0"/>
              </a:rPr>
              <a:t>TotW</a:t>
            </a:r>
            <a:r>
              <a:rPr lang="en-US" sz="1800" b="1" dirty="0">
                <a:latin typeface="Courier New" panose="02070309020205020404" pitchFamily="49" charset="0"/>
              </a:rPr>
              <a:t>;</a:t>
            </a:r>
          </a:p>
          <a:p>
            <a:pPr marL="346075" indent="-346075">
              <a:buClrTx/>
              <a:buSzPct val="100000"/>
              <a:buFont typeface="+mj-lt"/>
              <a:buAutoNum type="alphaLcPeriod"/>
            </a:pPr>
            <a:r>
              <a:rPr lang="en-US" altLang="en-US" dirty="0"/>
              <a:t> </a:t>
            </a:r>
            <a:r>
              <a:rPr lang="en-US" sz="1800" b="1" dirty="0">
                <a:latin typeface="Courier New" panose="02070309020205020404" pitchFamily="49" charset="0"/>
              </a:rPr>
              <a:t>output out </a:t>
            </a:r>
            <a:r>
              <a:rPr lang="en-US" sz="1800" b="1" dirty="0" err="1">
                <a:latin typeface="Courier New" panose="02070309020205020404" pitchFamily="49" charset="0"/>
              </a:rPr>
              <a:t>work.summary</a:t>
            </a:r>
            <a:r>
              <a:rPr lang="en-US" sz="1800" b="1" dirty="0">
                <a:latin typeface="Courier New" panose="02070309020205020404" pitchFamily="49" charset="0"/>
              </a:rPr>
              <a:t> Weight=</a:t>
            </a:r>
            <a:r>
              <a:rPr lang="en-US" sz="1800" b="1" dirty="0" err="1">
                <a:latin typeface="Courier New" panose="02070309020205020404" pitchFamily="49" charset="0"/>
              </a:rPr>
              <a:t>TotW</a:t>
            </a:r>
            <a:r>
              <a:rPr lang="en-US" sz="1800" b="1" dirty="0">
                <a:latin typeface="Courier New" panose="02070309020205020404" pitchFamily="49" charset="0"/>
              </a:rPr>
              <a:t>;</a:t>
            </a:r>
          </a:p>
          <a:p>
            <a:pPr marL="346075" indent="-346075">
              <a:buClrTx/>
              <a:buSzPct val="100000"/>
              <a:buFont typeface="+mj-lt"/>
              <a:buAutoNum type="alphaLcPeriod"/>
            </a:pPr>
            <a:r>
              <a:rPr lang="en-US" altLang="en-US" dirty="0"/>
              <a:t> </a:t>
            </a:r>
            <a:r>
              <a:rPr lang="en-US" sz="1800" b="1" dirty="0">
                <a:latin typeface="Courier New" panose="02070309020205020404" pitchFamily="49" charset="0"/>
              </a:rPr>
              <a:t>output out=</a:t>
            </a:r>
            <a:r>
              <a:rPr lang="en-US" sz="1800" b="1" dirty="0" err="1">
                <a:latin typeface="Courier New" panose="02070309020205020404" pitchFamily="49" charset="0"/>
              </a:rPr>
              <a:t>work.summary</a:t>
            </a:r>
            <a:r>
              <a:rPr lang="en-US" sz="1800" b="1" dirty="0">
                <a:latin typeface="Courier New" panose="02070309020205020404" pitchFamily="49" charset="0"/>
              </a:rPr>
              <a:t> mean(Weight)=</a:t>
            </a:r>
            <a:r>
              <a:rPr lang="en-US" sz="1800" b="1" dirty="0" err="1">
                <a:latin typeface="Courier New" panose="02070309020205020404" pitchFamily="49" charset="0"/>
              </a:rPr>
              <a:t>TotW</a:t>
            </a:r>
            <a:r>
              <a:rPr lang="en-US" sz="1800" b="1" dirty="0">
                <a:latin typeface="Courier New" panose="02070309020205020404" pitchFamily="49" charset="0"/>
              </a:rPr>
              <a:t>;</a:t>
            </a:r>
          </a:p>
        </p:txBody>
      </p:sp>
    </p:spTree>
    <p:custDataLst>
      <p:tags r:id="rId1"/>
    </p:custDataLst>
    <p:extLst>
      <p:ext uri="{BB962C8B-B14F-4D97-AF65-F5344CB8AC3E}">
        <p14:creationId xmlns:p14="http://schemas.microsoft.com/office/powerpoint/2010/main" val="14382436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610737"/>
            <a:ext cx="7891272" cy="3639312"/>
          </a:xfrm>
        </p:spPr>
        <p:txBody>
          <a:bodyPr/>
          <a:lstStyle/>
          <a:p>
            <a:pPr marL="398463" indent="-398463">
              <a:buClrTx/>
              <a:buSzPct val="100000"/>
              <a:buFont typeface="+mj-lt"/>
              <a:buAutoNum type="arabicPeriod" startAt="10"/>
            </a:pPr>
            <a:r>
              <a:rPr lang="en-US" dirty="0"/>
              <a:t>Which statement from PROC MEANS contains valid syntax </a:t>
            </a:r>
            <a:br>
              <a:rPr lang="en-US" dirty="0"/>
            </a:br>
            <a:r>
              <a:rPr lang="en-US" dirty="0"/>
              <a:t>for creating a summary output table?</a:t>
            </a:r>
          </a:p>
          <a:p>
            <a:endParaRPr lang="en-US" dirty="0"/>
          </a:p>
          <a:p>
            <a:pPr marL="346075" indent="-346075">
              <a:buClrTx/>
              <a:buSzPct val="100000"/>
              <a:buFont typeface="+mj-lt"/>
              <a:buAutoNum type="alphaLcPeriod"/>
            </a:pPr>
            <a:r>
              <a:rPr lang="en-US" altLang="en-US" dirty="0"/>
              <a:t> </a:t>
            </a:r>
            <a:r>
              <a:rPr lang="en-US" sz="1800" b="1" dirty="0">
                <a:latin typeface="Courier New" panose="02070309020205020404" pitchFamily="49" charset="0"/>
              </a:rPr>
              <a:t>out=</a:t>
            </a:r>
            <a:r>
              <a:rPr lang="en-US" sz="1800" b="1" dirty="0" err="1">
                <a:latin typeface="Courier New" panose="02070309020205020404" pitchFamily="49" charset="0"/>
              </a:rPr>
              <a:t>work.summary</a:t>
            </a:r>
            <a:r>
              <a:rPr lang="en-US" sz="1800" b="1" dirty="0">
                <a:latin typeface="Courier New" panose="02070309020205020404" pitchFamily="49" charset="0"/>
              </a:rPr>
              <a:t> mean;</a:t>
            </a:r>
          </a:p>
          <a:p>
            <a:pPr marL="346075" indent="-346075">
              <a:buClrTx/>
              <a:buSzPct val="100000"/>
              <a:buFont typeface="+mj-lt"/>
              <a:buAutoNum type="alphaLcPeriod"/>
            </a:pPr>
            <a:r>
              <a:rPr lang="en-US" altLang="en-US" dirty="0"/>
              <a:t> </a:t>
            </a:r>
            <a:r>
              <a:rPr lang="en-US" sz="1800" b="1" dirty="0">
                <a:latin typeface="Courier New" panose="02070309020205020404" pitchFamily="49" charset="0"/>
              </a:rPr>
              <a:t>out </a:t>
            </a:r>
            <a:r>
              <a:rPr lang="en-US" sz="1800" b="1" dirty="0" err="1">
                <a:latin typeface="Courier New" panose="02070309020205020404" pitchFamily="49" charset="0"/>
              </a:rPr>
              <a:t>work.summary</a:t>
            </a:r>
            <a:r>
              <a:rPr lang="en-US" sz="1800" b="1" dirty="0">
                <a:latin typeface="Courier New" panose="02070309020205020404" pitchFamily="49" charset="0"/>
              </a:rPr>
              <a:t> mean(Weight)=</a:t>
            </a:r>
            <a:r>
              <a:rPr lang="en-US" sz="1800" b="1" dirty="0" err="1">
                <a:latin typeface="Courier New" panose="02070309020205020404" pitchFamily="49" charset="0"/>
              </a:rPr>
              <a:t>TotW</a:t>
            </a:r>
            <a:r>
              <a:rPr lang="en-US" sz="1800" b="1" dirty="0">
                <a:latin typeface="Courier New" panose="02070309020205020404" pitchFamily="49" charset="0"/>
              </a:rPr>
              <a:t>;</a:t>
            </a:r>
          </a:p>
          <a:p>
            <a:pPr marL="346075" indent="-346075">
              <a:buClrTx/>
              <a:buSzPct val="100000"/>
              <a:buFont typeface="+mj-lt"/>
              <a:buAutoNum type="alphaLcPeriod"/>
            </a:pPr>
            <a:r>
              <a:rPr lang="en-US" altLang="en-US" dirty="0"/>
              <a:t> </a:t>
            </a:r>
            <a:r>
              <a:rPr lang="en-US" sz="1800" b="1" dirty="0">
                <a:latin typeface="Courier New" panose="02070309020205020404" pitchFamily="49" charset="0"/>
              </a:rPr>
              <a:t>output out </a:t>
            </a:r>
            <a:r>
              <a:rPr lang="en-US" sz="1800" b="1" dirty="0" err="1">
                <a:latin typeface="Courier New" panose="02070309020205020404" pitchFamily="49" charset="0"/>
              </a:rPr>
              <a:t>work.summary</a:t>
            </a:r>
            <a:r>
              <a:rPr lang="en-US" sz="1800" b="1" dirty="0">
                <a:latin typeface="Courier New" panose="02070309020205020404" pitchFamily="49" charset="0"/>
              </a:rPr>
              <a:t> Weight=</a:t>
            </a:r>
            <a:r>
              <a:rPr lang="en-US" sz="1800" b="1" dirty="0" err="1">
                <a:latin typeface="Courier New" panose="02070309020205020404" pitchFamily="49" charset="0"/>
              </a:rPr>
              <a:t>TotW</a:t>
            </a:r>
            <a:r>
              <a:rPr lang="en-US" sz="1800" b="1" dirty="0">
                <a:latin typeface="Courier New" panose="02070309020205020404" pitchFamily="49" charset="0"/>
              </a:rPr>
              <a:t>;</a:t>
            </a:r>
          </a:p>
          <a:p>
            <a:pPr marL="346075" indent="-346075">
              <a:buClrTx/>
              <a:buSzPct val="100000"/>
              <a:buFont typeface="+mj-lt"/>
              <a:buAutoNum type="alphaLcPeriod"/>
            </a:pPr>
            <a:r>
              <a:rPr lang="en-US" altLang="en-US" dirty="0"/>
              <a:t> </a:t>
            </a:r>
            <a:r>
              <a:rPr lang="en-US" sz="1800" b="1" dirty="0">
                <a:latin typeface="Courier New" panose="02070309020205020404" pitchFamily="49" charset="0"/>
              </a:rPr>
              <a:t>output out=</a:t>
            </a:r>
            <a:r>
              <a:rPr lang="en-US" sz="1800" b="1" dirty="0" err="1">
                <a:latin typeface="Courier New" panose="02070309020205020404" pitchFamily="49" charset="0"/>
              </a:rPr>
              <a:t>work.summary</a:t>
            </a:r>
            <a:r>
              <a:rPr lang="en-US" sz="1800" b="1" dirty="0">
                <a:latin typeface="Courier New" panose="02070309020205020404" pitchFamily="49" charset="0"/>
              </a:rPr>
              <a:t> mean(Weight)=</a:t>
            </a:r>
            <a:r>
              <a:rPr lang="en-US" sz="1800" b="1" dirty="0" err="1">
                <a:latin typeface="Courier New" panose="02070309020205020404" pitchFamily="49" charset="0"/>
              </a:rPr>
              <a:t>TotW</a:t>
            </a:r>
            <a:r>
              <a:rPr lang="en-US" sz="1800" b="1" dirty="0">
                <a:latin typeface="Courier New" panose="02070309020205020404" pitchFamily="49" charset="0"/>
              </a:rPr>
              <a:t>;</a:t>
            </a:r>
          </a:p>
        </p:txBody>
      </p:sp>
      <p:sp>
        <p:nvSpPr>
          <p:cNvPr id="7" name="Oval 6"/>
          <p:cNvSpPr/>
          <p:nvPr>
            <p:custDataLst>
              <p:tags r:id="rId2"/>
            </p:custDataLst>
          </p:nvPr>
        </p:nvSpPr>
        <p:spPr>
          <a:xfrm>
            <a:off x="536479" y="2823973"/>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208120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pPr defTabSz="182876">
              <a:defRPr/>
            </a:pPr>
            <a:r>
              <a:rPr lang="en-US" altLang="en-US"/>
              <a:t>5.02 Activity</a:t>
            </a:r>
            <a:endParaRPr altLang="en-US" dirty="0"/>
          </a:p>
        </p:txBody>
      </p:sp>
      <p:sp>
        <p:nvSpPr>
          <p:cNvPr id="15363" name="PollQuestion"/>
          <p:cNvSpPr>
            <a:spLocks noGrp="1" noChangeArrowheads="1"/>
          </p:cNvSpPr>
          <p:nvPr>
            <p:ph idx="1"/>
          </p:nvPr>
        </p:nvSpPr>
        <p:spPr/>
        <p:txBody>
          <a:bodyPr/>
          <a:lstStyle/>
          <a:p>
            <a:pPr lvl="0">
              <a:buClrTx/>
              <a:buSzPct val="100000"/>
            </a:pPr>
            <a:r>
              <a:rPr lang="en-US" dirty="0"/>
              <a:t>Open </a:t>
            </a:r>
            <a:r>
              <a:rPr lang="en-US" b="1" dirty="0"/>
              <a:t>p105a02.sas </a:t>
            </a:r>
            <a:r>
              <a:rPr lang="en-US" dirty="0"/>
              <a:t>from the </a:t>
            </a:r>
            <a:r>
              <a:rPr lang="en-US" b="1" dirty="0"/>
              <a:t>activities </a:t>
            </a:r>
            <a:r>
              <a:rPr lang="en-US" dirty="0"/>
              <a:t>folder. Notice that there are no TITLE statements in the code. Run the program. Does the report have the same titles assigned in the previous activity?</a:t>
            </a:r>
          </a:p>
          <a:p>
            <a:pPr defTabSz="365751">
              <a:defRPr/>
            </a:pPr>
            <a:endParaRPr lang="en-US" altLang="en-US" dirty="0"/>
          </a:p>
          <a:p>
            <a:pPr defTabSz="365751">
              <a:defRPr/>
            </a:pPr>
            <a:r>
              <a:rPr lang="en-US" altLang="en-US" dirty="0">
                <a:sym typeface="Wingdings" panose="05000000000000000000" pitchFamily="2" charset="2"/>
              </a:rPr>
              <a:t>  </a:t>
            </a:r>
            <a:r>
              <a:rPr lang="en-US" altLang="en-US" dirty="0"/>
              <a:t>Yes</a:t>
            </a:r>
          </a:p>
          <a:p>
            <a:pPr defTabSz="365751">
              <a:defRPr/>
            </a:pPr>
            <a:r>
              <a:rPr lang="en-US" altLang="en-US" dirty="0">
                <a:sym typeface="Wingdings" panose="05000000000000000000" pitchFamily="2" charset="2"/>
              </a:rPr>
              <a:t></a:t>
            </a:r>
            <a:r>
              <a:rPr lang="en-US" altLang="en-US" dirty="0"/>
              <a:t>  No</a:t>
            </a:r>
          </a:p>
        </p:txBody>
      </p:sp>
    </p:spTree>
    <p:custDataLst>
      <p:tags r:id="rId1"/>
    </p:custDataLst>
    <p:extLst>
      <p:ext uri="{BB962C8B-B14F-4D97-AF65-F5344CB8AC3E}">
        <p14:creationId xmlns:p14="http://schemas.microsoft.com/office/powerpoint/2010/main" val="367274373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71CC0B-3309-4F94-A2CC-7726B57C40D8}"/>
              </a:ext>
            </a:extLst>
          </p:cNvPr>
          <p:cNvPicPr>
            <a:picLocks noChangeAspect="1"/>
          </p:cNvPicPr>
          <p:nvPr/>
        </p:nvPicPr>
        <p:blipFill>
          <a:blip r:embed="rId8"/>
          <a:stretch>
            <a:fillRect/>
          </a:stretch>
        </p:blipFill>
        <p:spPr>
          <a:xfrm>
            <a:off x="4495396" y="3176504"/>
            <a:ext cx="3749041" cy="1491191"/>
          </a:xfrm>
          <a:prstGeom prst="rect">
            <a:avLst/>
          </a:prstGeom>
        </p:spPr>
      </p:pic>
      <p:sp>
        <p:nvSpPr>
          <p:cNvPr id="15362" name="PollTitle"/>
          <p:cNvSpPr>
            <a:spLocks noGrp="1" noChangeArrowheads="1"/>
          </p:cNvSpPr>
          <p:nvPr>
            <p:ph type="title"/>
          </p:nvPr>
        </p:nvSpPr>
        <p:spPr/>
        <p:txBody>
          <a:bodyPr/>
          <a:lstStyle/>
          <a:p>
            <a:pPr defTabSz="182876">
              <a:defRPr/>
            </a:pPr>
            <a:r>
              <a:rPr lang="en-US" altLang="en-US"/>
              <a:t>5.02 Activity </a:t>
            </a:r>
            <a:r>
              <a:rPr lang="en-US" altLang="en-US" dirty="0"/>
              <a:t>– Correct Answer</a:t>
            </a:r>
            <a:endParaRPr altLang="en-US" dirty="0"/>
          </a:p>
        </p:txBody>
      </p:sp>
      <p:sp>
        <p:nvSpPr>
          <p:cNvPr id="15363" name="PollQuestion"/>
          <p:cNvSpPr>
            <a:spLocks noGrp="1" noChangeArrowheads="1"/>
          </p:cNvSpPr>
          <p:nvPr>
            <p:ph idx="1"/>
          </p:nvPr>
        </p:nvSpPr>
        <p:spPr/>
        <p:txBody>
          <a:bodyPr/>
          <a:lstStyle/>
          <a:p>
            <a:pPr lvl="0">
              <a:buClrTx/>
              <a:buSzPct val="100000"/>
            </a:pPr>
            <a:r>
              <a:rPr lang="en-US" dirty="0"/>
              <a:t>Does the report have titles?</a:t>
            </a:r>
            <a:br>
              <a:rPr lang="en-US" dirty="0"/>
            </a:br>
            <a:endParaRPr lang="en-US" dirty="0"/>
          </a:p>
          <a:p>
            <a:pPr defTabSz="365751">
              <a:defRPr/>
            </a:pPr>
            <a:r>
              <a:rPr lang="en-US" altLang="en-US" dirty="0">
                <a:sym typeface="Wingdings" panose="05000000000000000000" pitchFamily="2" charset="2"/>
              </a:rPr>
              <a:t>  </a:t>
            </a:r>
            <a:r>
              <a:rPr lang="en-US" altLang="en-US" dirty="0"/>
              <a:t>Yes	(SAS Enterprise Guide)</a:t>
            </a:r>
          </a:p>
          <a:p>
            <a:pPr defTabSz="365751">
              <a:defRPr/>
            </a:pPr>
            <a:r>
              <a:rPr lang="en-US" altLang="en-US" dirty="0">
                <a:sym typeface="Wingdings" panose="05000000000000000000" pitchFamily="2" charset="2"/>
              </a:rPr>
              <a:t></a:t>
            </a:r>
            <a:r>
              <a:rPr lang="en-US" altLang="en-US" dirty="0"/>
              <a:t>  No (SAS Studio)</a:t>
            </a:r>
          </a:p>
        </p:txBody>
      </p:sp>
      <p:sp>
        <p:nvSpPr>
          <p:cNvPr id="5" name="Oval Callout 4"/>
          <p:cNvSpPr/>
          <p:nvPr/>
        </p:nvSpPr>
        <p:spPr>
          <a:xfrm>
            <a:off x="788888" y="2324969"/>
            <a:ext cx="3543983" cy="1916129"/>
          </a:xfrm>
          <a:prstGeom prst="wedgeEllipseCallout">
            <a:avLst>
              <a:gd name="adj1" fmla="val -31892"/>
              <a:gd name="adj2" fmla="val 51091"/>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It depends. SAS Studio automatically clears existing titles before a new program is submitted. Enterprise Guide does not. </a:t>
            </a:r>
          </a:p>
        </p:txBody>
      </p:sp>
      <p:sp>
        <p:nvSpPr>
          <p:cNvPr id="6" name="Freeform 11"/>
          <p:cNvSpPr>
            <a:spLocks noChangeAspect="1" noEditPoints="1"/>
          </p:cNvSpPr>
          <p:nvPr/>
        </p:nvSpPr>
        <p:spPr bwMode="auto">
          <a:xfrm>
            <a:off x="583634" y="4102753"/>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Oval 2"/>
          <p:cNvSpPr/>
          <p:nvPr>
            <p:custDataLst>
              <p:tags r:id="rId2"/>
            </p:custDataLst>
          </p:nvPr>
        </p:nvSpPr>
        <p:spPr>
          <a:xfrm>
            <a:off x="584403" y="1843285"/>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8" name="Oval 7"/>
          <p:cNvSpPr/>
          <p:nvPr>
            <p:custDataLst>
              <p:tags r:id="rId3"/>
            </p:custDataLst>
          </p:nvPr>
        </p:nvSpPr>
        <p:spPr>
          <a:xfrm>
            <a:off x="583634" y="1448387"/>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7D8A399B-B0D5-4CFF-AA09-87D4A8155408}"/>
              </a:ext>
            </a:extLst>
          </p:cNvPr>
          <p:cNvPicPr>
            <a:picLocks noChangeAspect="1"/>
          </p:cNvPicPr>
          <p:nvPr/>
        </p:nvPicPr>
        <p:blipFill>
          <a:blip r:embed="rId9"/>
          <a:stretch>
            <a:fillRect/>
          </a:stretch>
        </p:blipFill>
        <p:spPr>
          <a:xfrm>
            <a:off x="4495395" y="1966996"/>
            <a:ext cx="3749041" cy="981690"/>
          </a:xfrm>
          <a:prstGeom prst="rect">
            <a:avLst/>
          </a:prstGeom>
        </p:spPr>
      </p:pic>
      <p:sp>
        <p:nvSpPr>
          <p:cNvPr id="11" name="Line Callout 1 10"/>
          <p:cNvSpPr/>
          <p:nvPr/>
        </p:nvSpPr>
        <p:spPr>
          <a:xfrm>
            <a:off x="5764945" y="872310"/>
            <a:ext cx="3148318" cy="745241"/>
          </a:xfrm>
          <a:prstGeom prst="borderCallout1">
            <a:avLst>
              <a:gd name="adj1" fmla="val 98582"/>
              <a:gd name="adj2" fmla="val 56027"/>
              <a:gd name="adj3" fmla="val 164513"/>
              <a:gd name="adj4" fmla="val 4186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Some procedures automatically add a procedure title.</a:t>
            </a:r>
          </a:p>
        </p:txBody>
      </p:sp>
      <p:sp>
        <p:nvSpPr>
          <p:cNvPr id="9" name="Rectangle 8">
            <a:extLst>
              <a:ext uri="{FF2B5EF4-FFF2-40B4-BE49-F238E27FC236}">
                <a16:creationId xmlns:a16="http://schemas.microsoft.com/office/drawing/2014/main" id="{09157136-02E3-449F-A759-4D9D5356B111}"/>
              </a:ext>
            </a:extLst>
          </p:cNvPr>
          <p:cNvSpPr/>
          <p:nvPr>
            <p:custDataLst>
              <p:tags r:id="rId4"/>
            </p:custDataLst>
          </p:nvPr>
        </p:nvSpPr>
        <p:spPr>
          <a:xfrm>
            <a:off x="7592938" y="1838616"/>
            <a:ext cx="1320325" cy="304800"/>
          </a:xfrm>
          <a:prstGeom prst="rect">
            <a:avLst/>
          </a:prstGeom>
          <a:solidFill>
            <a:schemeClr val="accent6">
              <a:lumMod val="60000"/>
              <a:lumOff val="40000"/>
            </a:schemeClr>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SAS Studio</a:t>
            </a:r>
          </a:p>
        </p:txBody>
      </p:sp>
      <p:sp>
        <p:nvSpPr>
          <p:cNvPr id="13" name="Rectangle 12">
            <a:extLst>
              <a:ext uri="{FF2B5EF4-FFF2-40B4-BE49-F238E27FC236}">
                <a16:creationId xmlns:a16="http://schemas.microsoft.com/office/drawing/2014/main" id="{5B9AA4B8-EC67-4E3B-9B57-207462CCD72C}"/>
              </a:ext>
            </a:extLst>
          </p:cNvPr>
          <p:cNvSpPr/>
          <p:nvPr>
            <p:custDataLst>
              <p:tags r:id="rId5"/>
            </p:custDataLst>
          </p:nvPr>
        </p:nvSpPr>
        <p:spPr>
          <a:xfrm>
            <a:off x="7128618" y="3061172"/>
            <a:ext cx="1784645" cy="313281"/>
          </a:xfrm>
          <a:prstGeom prst="rect">
            <a:avLst/>
          </a:prstGeom>
          <a:solidFill>
            <a:schemeClr val="accent6">
              <a:lumMod val="60000"/>
              <a:lumOff val="40000"/>
            </a:schemeClr>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Enterprise Guide</a:t>
            </a:r>
          </a:p>
        </p:txBody>
      </p:sp>
    </p:spTree>
    <p:custDataLst>
      <p:tags r:id="rId1"/>
    </p:custDataLst>
    <p:extLst>
      <p:ext uri="{BB962C8B-B14F-4D97-AF65-F5344CB8AC3E}">
        <p14:creationId xmlns:p14="http://schemas.microsoft.com/office/powerpoint/2010/main" val="216712507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Clearing Titles and Footnotes</a:t>
            </a:r>
          </a:p>
        </p:txBody>
      </p:sp>
      <p:sp>
        <p:nvSpPr>
          <p:cNvPr id="6" name="Oval Callout 5"/>
          <p:cNvSpPr/>
          <p:nvPr/>
        </p:nvSpPr>
        <p:spPr>
          <a:xfrm>
            <a:off x="5931504" y="2061882"/>
            <a:ext cx="2834640" cy="1905433"/>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It’s a good practice</a:t>
            </a:r>
            <a:br>
              <a:rPr lang="en-US" sz="1800" dirty="0"/>
            </a:br>
            <a:r>
              <a:rPr lang="en-US" sz="1800" dirty="0"/>
              <a:t>to clear all titles</a:t>
            </a:r>
            <a:br>
              <a:rPr lang="en-US" sz="1800" dirty="0"/>
            </a:br>
            <a:r>
              <a:rPr lang="en-US" sz="1800" dirty="0"/>
              <a:t>and footnotes at</a:t>
            </a:r>
            <a:br>
              <a:rPr lang="en-US" sz="1800" dirty="0"/>
            </a:br>
            <a:r>
              <a:rPr lang="en-US" sz="1800" dirty="0"/>
              <a:t>the beginning or end</a:t>
            </a:r>
            <a:br>
              <a:rPr lang="en-US" sz="1800" dirty="0"/>
            </a:br>
            <a:r>
              <a:rPr lang="en-US" sz="1800" dirty="0"/>
              <a:t>of a program.</a:t>
            </a:r>
          </a:p>
        </p:txBody>
      </p:sp>
      <p:sp>
        <p:nvSpPr>
          <p:cNvPr id="7" name="Freeform 11"/>
          <p:cNvSpPr>
            <a:spLocks noChangeAspect="1" noEditPoints="1"/>
          </p:cNvSpPr>
          <p:nvPr/>
        </p:nvSpPr>
        <p:spPr bwMode="auto">
          <a:xfrm>
            <a:off x="5870302" y="3897841"/>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custDataLst>
              <p:tags r:id="rId1"/>
            </p:custDataLst>
          </p:nvPr>
        </p:nvSpPr>
        <p:spPr>
          <a:xfrm>
            <a:off x="619534" y="2833260"/>
            <a:ext cx="4315284" cy="1564531"/>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title;footnote;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ods noproctitle;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proc means data=sashelp.heart;</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var height weight;</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endParaRPr lang="en-US" sz="1800" dirty="0">
              <a:latin typeface="Courier New" panose="02070309020205020404" pitchFamily="49" charset="0"/>
              <a:cs typeface="Courier New" panose="02070309020205020404" pitchFamily="49" charset="0"/>
            </a:endParaRPr>
          </a:p>
        </p:txBody>
      </p:sp>
      <p:sp>
        <p:nvSpPr>
          <p:cNvPr id="11" name="Rectangle 19"/>
          <p:cNvSpPr>
            <a:spLocks noChangeArrowheads="1"/>
          </p:cNvSpPr>
          <p:nvPr/>
        </p:nvSpPr>
        <p:spPr bwMode="auto">
          <a:xfrm>
            <a:off x="670551" y="3188598"/>
            <a:ext cx="2242344" cy="313250"/>
          </a:xfrm>
          <a:prstGeom prst="rect">
            <a:avLst/>
          </a:prstGeom>
          <a:solidFill>
            <a:srgbClr val="37FFD7">
              <a:alpha val="37000"/>
            </a:srgbClr>
          </a:solidFill>
          <a:ln>
            <a:noFill/>
          </a:ln>
        </p:spPr>
        <p:txBody>
          <a:bodyPr lIns="95980" tIns="95980" rIns="95980" bIns="95980"/>
          <a:lstStyle/>
          <a:p>
            <a:pPr marL="370195" indent="-370195" defTabSz="464458">
              <a:buFontTx/>
              <a:buAutoNum type="arabicPeriod"/>
            </a:pPr>
            <a:endParaRPr lang="en-US" sz="2159" dirty="0"/>
          </a:p>
        </p:txBody>
      </p:sp>
      <p:sp>
        <p:nvSpPr>
          <p:cNvPr id="12" name="Rectangle 11"/>
          <p:cNvSpPr/>
          <p:nvPr>
            <p:custDataLst>
              <p:tags r:id="rId2"/>
            </p:custDataLst>
          </p:nvPr>
        </p:nvSpPr>
        <p:spPr>
          <a:xfrm>
            <a:off x="666489" y="2922160"/>
            <a:ext cx="2246406"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5" name="Rectangle 14"/>
          <p:cNvSpPr/>
          <p:nvPr>
            <p:custDataLst>
              <p:tags r:id="rId3"/>
            </p:custDataLst>
          </p:nvPr>
        </p:nvSpPr>
        <p:spPr>
          <a:xfrm>
            <a:off x="619534" y="1053935"/>
            <a:ext cx="1622453" cy="795089"/>
          </a:xfrm>
          <a:prstGeom prst="rect">
            <a:avLst/>
          </a:prstGeom>
          <a:solidFill>
            <a:srgbClr val="D6EEFD"/>
          </a:solidFill>
          <a:ln w="12700" cmpd="sng">
            <a:solidFill>
              <a:schemeClr val="tx1"/>
            </a:solidFill>
          </a:ln>
        </p:spPr>
        <p:txBody>
          <a:bodyPr wrap="square" lIns="88900" tIns="88900" rIns="88900" bIns="88900">
            <a:spAutoFit/>
          </a:bodyPr>
          <a:lstStyle/>
          <a:p>
            <a:r>
              <a:rPr lang="en-US" sz="2000" b="1" dirty="0">
                <a:latin typeface="Calibri Light" panose="020F0302020204030204" pitchFamily="34" charset="0"/>
              </a:rPr>
              <a:t>TITLE;</a:t>
            </a:r>
          </a:p>
          <a:p>
            <a:r>
              <a:rPr lang="en-US" sz="2000" b="1" dirty="0">
                <a:latin typeface="Calibri Light" panose="020F0302020204030204" pitchFamily="34" charset="0"/>
              </a:rPr>
              <a:t>FOOTNOTE;</a:t>
            </a:r>
          </a:p>
        </p:txBody>
      </p:sp>
      <p:sp>
        <p:nvSpPr>
          <p:cNvPr id="16" name="Rectangle 15"/>
          <p:cNvSpPr/>
          <p:nvPr>
            <p:custDataLst>
              <p:tags r:id="rId4"/>
            </p:custDataLst>
          </p:nvPr>
        </p:nvSpPr>
        <p:spPr>
          <a:xfrm>
            <a:off x="619534" y="2061983"/>
            <a:ext cx="2156424" cy="487313"/>
          </a:xfrm>
          <a:prstGeom prst="rect">
            <a:avLst/>
          </a:prstGeom>
          <a:solidFill>
            <a:srgbClr val="D6EEFD"/>
          </a:solidFill>
          <a:ln w="12700" cmpd="sng">
            <a:solidFill>
              <a:schemeClr val="tx1"/>
            </a:solidFill>
          </a:ln>
        </p:spPr>
        <p:txBody>
          <a:bodyPr wrap="none" lIns="88900" tIns="88900" rIns="88900" bIns="88900">
            <a:spAutoFit/>
          </a:bodyPr>
          <a:lstStyle/>
          <a:p>
            <a:r>
              <a:rPr lang="en-US" sz="2000" b="1" dirty="0">
                <a:latin typeface="Calibri Light" panose="020F0302020204030204" pitchFamily="34" charset="0"/>
              </a:rPr>
              <a:t>ODS NOPROCTITLE;</a:t>
            </a:r>
          </a:p>
        </p:txBody>
      </p:sp>
      <p:sp>
        <p:nvSpPr>
          <p:cNvPr id="18" name="Rectangle 17"/>
          <p:cNvSpPr/>
          <p:nvPr>
            <p:custDataLst>
              <p:tags r:id="rId5"/>
            </p:custDataLst>
          </p:nvPr>
        </p:nvSpPr>
        <p:spPr>
          <a:xfrm>
            <a:off x="2469523" y="1199104"/>
            <a:ext cx="2673251" cy="428625"/>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clears titles and footnotes</a:t>
            </a:r>
          </a:p>
        </p:txBody>
      </p:sp>
      <p:sp>
        <p:nvSpPr>
          <p:cNvPr id="19" name="Rectangle 18"/>
          <p:cNvSpPr/>
          <p:nvPr>
            <p:custDataLst>
              <p:tags r:id="rId6"/>
            </p:custDataLst>
          </p:nvPr>
        </p:nvSpPr>
        <p:spPr>
          <a:xfrm>
            <a:off x="2954840" y="2078342"/>
            <a:ext cx="2673251" cy="428625"/>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turns off procedure titles</a:t>
            </a:r>
          </a:p>
        </p:txBody>
      </p:sp>
    </p:spTree>
    <p:extLst>
      <p:ext uri="{BB962C8B-B14F-4D97-AF65-F5344CB8AC3E}">
        <p14:creationId xmlns:p14="http://schemas.microsoft.com/office/powerpoint/2010/main" val="11865414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LIDENUMBERCLEANUP" val="True"/>
  <p:tag name="MMPROD_UIDATA" val="&lt;database version=&quot;11.0&quot;&gt;&lt;object type=&quot;1&quot; unique_id=&quot;10001&quot;&gt;&lt;object type=&quot;2&quot; unique_id=&quot;10002&quot;&gt;&lt;object type=&quot;3&quot; unique_id=&quot;10005&quot;&gt;&lt;property id=&quot;20148&quot; value=&quot;5&quot;/&gt;&lt;property id=&quot;20300&quot; value=&quot;Slide 3 - &amp;quot;SAS Programming Process&amp;quot;&quot;/&gt;&lt;property id=&quot;20307&quot; value=&quot;263&quot;/&gt;&lt;/object&gt;&lt;object type=&quot;3&quot; unique_id=&quot;10006&quot;&gt;&lt;property id=&quot;20148&quot; value=&quot;5&quot;/&gt;&lt;property id=&quot;20300&quot; value=&quot;Slide 4 - &amp;quot;Using Titles and Footnotes&amp;quot;&quot;/&gt;&lt;property id=&quot;20307&quot; value=&quot;262&quot;/&gt;&lt;/object&gt;&lt;object type=&quot;3&quot; unique_id=&quot;10007&quot;&gt;&lt;property id=&quot;20148&quot; value=&quot;5&quot;/&gt;&lt;property id=&quot;20300&quot; value=&quot;Slide 5 - &amp;quot;5.01 Activity&amp;quot;&quot;/&gt;&lt;property id=&quot;20307&quot; value=&quot;264&quot;/&gt;&lt;/object&gt;&lt;object type=&quot;3&quot; unique_id=&quot;10008&quot;&gt;&lt;property id=&quot;20148&quot; value=&quot;5&quot;/&gt;&lt;property id=&quot;20300&quot; value=&quot;Slide 6 - &amp;quot;5.01 Activity – Correct Answer&amp;quot;&quot;/&gt;&lt;property id=&quot;20307&quot; value=&quot;265&quot;/&gt;&lt;/object&gt;&lt;object type=&quot;3&quot; unique_id=&quot;10011&quot;&gt;&lt;property id=&quot;20148&quot; value=&quot;5&quot;/&gt;&lt;property id=&quot;20300&quot; value=&quot;Slide 10 - &amp;quot;Using Macro Variables in Titles and Footnotes&amp;quot;&quot;/&gt;&lt;property id=&quot;20307&quot; value=&quot;268&quot;/&gt;&lt;/object&gt;&lt;object type=&quot;3&quot; unique_id=&quot;10015&quot;&gt;&lt;property id=&quot;20148&quot; value=&quot;5&quot;/&gt;&lt;property id=&quot;20300&quot; value=&quot;Slide 11 - &amp;quot;Applying Temporary Labels to Columns&amp;quot;&quot;/&gt;&lt;property id=&quot;20307&quot; value=&quot;272&quot;/&gt;&lt;/object&gt;&lt;object type=&quot;3&quot; unique_id=&quot;10016&quot;&gt;&lt;property id=&quot;20148&quot; value=&quot;5&quot;/&gt;&lt;property id=&quot;20300&quot; value=&quot;Slide 12 - &amp;quot;Applying Temporary Labels to Columns&amp;quot;&quot;/&gt;&lt;property id=&quot;20307&quot; value=&quot;273&quot;/&gt;&lt;/object&gt;&lt;object type=&quot;3&quot; unique_id=&quot;10017&quot;&gt;&lt;property id=&quot;20148&quot; value=&quot;5&quot;/&gt;&lt;property id=&quot;20300&quot; value=&quot;Slide 15 - &amp;quot;Applying Permanent Labels to Columns&amp;quot;&quot;/&gt;&lt;property id=&quot;20307&quot; value=&quot;309&quot;/&gt;&lt;/object&gt;&lt;object type=&quot;3&quot; unique_id=&quot;10018&quot;&gt;&lt;property id=&quot;20148&quot; value=&quot;5&quot;/&gt;&lt;property id=&quot;20300&quot; value=&quot;Slide 13 - &amp;quot;Segmenting Reports&amp;quot;&quot;/&gt;&lt;property id=&quot;20307&quot; value=&quot;274&quot;/&gt;&lt;/object&gt;&lt;object type=&quot;3&quot; unique_id=&quot;10022&quot;&gt;&lt;property id=&quot;20148&quot; value=&quot;5&quot;/&gt;&lt;property id=&quot;20300&quot; value=&quot;Slide 20 - &amp;quot;Creating One-Way Frequency Reports and Graphs&amp;quot;&quot;/&gt;&lt;property id=&quot;20307&quot; value=&quot;284&quot;/&gt;&lt;/object&gt;&lt;object type=&quot;3&quot; unique_id=&quot;10023&quot;&gt;&lt;property id=&quot;20148&quot; value=&quot;5&quot;/&gt;&lt;property id=&quot;20300&quot; value=&quot;Slide 21 - &amp;quot;Creating One-Way Frequency Reports and Graphs&amp;quot;&quot;/&gt;&lt;property id=&quot;20307&quot; value=&quot;318&quot;/&gt;&lt;/object&gt;&lt;object type=&quot;3&quot; unique_id=&quot;10025&quot;&gt;&lt;property id=&quot;20148&quot; value=&quot;5&quot;/&gt;&lt;property id=&quot;20300&quot; value=&quot;Slide 23 - &amp;quot;5.04 Activity&amp;quot;&quot;/&gt;&lt;property id=&quot;20307&quot; value=&quot;286&quot;/&gt;&lt;/object&gt;&lt;object type=&quot;3&quot; unique_id=&quot;10026&quot;&gt;&lt;property id=&quot;20148&quot; value=&quot;5&quot;/&gt;&lt;property id=&quot;20300&quot; value=&quot;Slide 24 - &amp;quot;5.04 Activity – Correct Answer&amp;quot;&quot;/&gt;&lt;property id=&quot;20307&quot; value=&quot;287&quot;/&gt;&lt;/object&gt;&lt;object type=&quot;3&quot; unique_id=&quot;10027&quot;&gt;&lt;property id=&quot;20148&quot; value=&quot;5&quot;/&gt;&lt;property id=&quot;20300&quot; value=&quot;Slide 25 - &amp;quot;Creating Two-Way Frequency Reports&amp;quot;&quot;/&gt;&lt;property id=&quot;20307&quot; value=&quot;288&quot;/&gt;&lt;/object&gt;&lt;object type=&quot;3&quot; unique_id=&quot;10029&quot;&gt;&lt;property id=&quot;20148&quot; value=&quot;5&quot;/&gt;&lt;property id=&quot;20300&quot; value=&quot;Slide 27 - &amp;quot;Practice&amp;quot;&quot;/&gt;&lt;property id=&quot;20307&quot; value=&quot;290&quot;/&gt;&lt;/object&gt;&lt;object type=&quot;3&quot; unique_id=&quot;10031&quot;&gt;&lt;property id=&quot;20148&quot; value=&quot;5&quot;/&gt;&lt;property id=&quot;20300&quot; value=&quot;Slide 29 - &amp;quot;Creating a Summary Statistics Report&amp;quot;&quot;/&gt;&lt;property id=&quot;20307&quot; value=&quot;291&quot;/&gt;&lt;/object&gt;&lt;object type=&quot;3&quot; unique_id=&quot;10032&quot;&gt;&lt;property id=&quot;20148&quot; value=&quot;5&quot;/&gt;&lt;property id=&quot;20300&quot; value=&quot;Slide 30 - &amp;quot;Creating a Summary Statistics Report&amp;quot;&quot;/&gt;&lt;property id=&quot;20307&quot; value=&quot;319&quot;/&gt;&lt;/object&gt;&lt;object type=&quot;3&quot; unique_id=&quot;10034&quot;&gt;&lt;property id=&quot;20148&quot; value=&quot;5&quot;/&gt;&lt;property id=&quot;20300&quot; value=&quot;Slide 32 - &amp;quot;5.05 Activity&amp;quot;&quot;/&gt;&lt;property id=&quot;20307&quot; value=&quot;293&quot;/&gt;&lt;/object&gt;&lt;object type=&quot;3&quot; unique_id=&quot;10035&quot;&gt;&lt;property id=&quot;20148&quot; value=&quot;5&quot;/&gt;&lt;property id=&quot;20300&quot; value=&quot;Slide 33 - &amp;quot;5.05 Activity – Correct Answer&amp;quot;&quot;/&gt;&lt;property id=&quot;20307&quot; value=&quot;295&quot;/&gt;&lt;/object&gt;&lt;object type=&quot;3&quot; unique_id=&quot;10036&quot;&gt;&lt;property id=&quot;20148&quot; value=&quot;5&quot;/&gt;&lt;property id=&quot;20300&quot; value=&quot;Slide 34 - &amp;quot;Creating an Output Summary Table&amp;quot;&quot;/&gt;&lt;property id=&quot;20307&quot; value=&quot;296&quot;/&gt;&lt;/object&gt;&lt;object type=&quot;3&quot; unique_id=&quot;10037&quot;&gt;&lt;property id=&quot;20148&quot; value=&quot;5&quot;/&gt;&lt;property id=&quot;20300&quot; value=&quot;Slide 35 - &amp;quot;5.06 Activity&amp;quot;&quot;/&gt;&lt;property id=&quot;20307&quot; value=&quot;298&quot;/&gt;&lt;/object&gt;&lt;object type=&quot;3&quot; unique_id=&quot;10038&quot;&gt;&lt;property id=&quot;20148&quot; value=&quot;5&quot;/&gt;&lt;property id=&quot;20300&quot; value=&quot;Slide 36 - &amp;quot;5.06 Activity – Correct Answer&amp;quot;&quot;/&gt;&lt;property id=&quot;20307&quot; value=&quot;300&quot;/&gt;&lt;/object&gt;&lt;object type=&quot;3&quot; unique_id=&quot;10041&quot;&gt;&lt;property id=&quot;20148&quot; value=&quot;5&quot;/&gt;&lt;property id=&quot;20300&quot; value=&quot;Slide 38 - &amp;quot;5.07 Activity&amp;quot;&quot;/&gt;&lt;property id=&quot;20307&quot; value=&quot;314&quot;/&gt;&lt;/object&gt;&lt;object type=&quot;3&quot; unique_id=&quot;10042&quot;&gt;&lt;property id=&quot;20148&quot; value=&quot;5&quot;/&gt;&lt;property id=&quot;20300&quot; value=&quot;Slide 40 - &amp;quot;Practice&amp;quot;&quot;/&gt;&lt;property id=&quot;20307&quot; value=&quot;302&quot;/&gt;&lt;/object&gt;&lt;object type=&quot;3&quot; unique_id=&quot;10861&quot;&gt;&lt;property id=&quot;20148&quot; value=&quot;5&quot;/&gt;&lt;property id=&quot;20300&quot; value=&quot;Slide 1 - &amp;quot;Lesson 5: Analyzing and Reporting on Data&amp;quot;&quot;/&gt;&lt;property id=&quot;20307&quot; value=&quot;325&quot;/&gt;&lt;/object&gt;&lt;object type=&quot;3&quot; unique_id=&quot;10868&quot;&gt;&lt;property id=&quot;20148&quot; value=&quot;5&quot;/&gt;&lt;property id=&quot;20300&quot; value=&quot;Slide 9 - &amp;quot;Clearing Titles and Footnotes&amp;quot;&quot;/&gt;&lt;property id=&quot;20307&quot; value=&quot;331&quot;/&gt;&lt;/object&gt;&lt;object type=&quot;3&quot; unique_id=&quot;10869&quot;&gt;&lt;property id=&quot;20148&quot; value=&quot;5&quot;/&gt;&lt;property id=&quot;20300&quot; value=&quot;Slide 14 - &amp;quot;Enhancing Reports&amp;quot;&quot;/&gt;&lt;property id=&quot;20307&quot; value=&quot;346&quot;/&gt;&lt;/object&gt;&lt;object type=&quot;3&quot; unique_id=&quot;10870&quot;&gt;&lt;property id=&quot;20148&quot; value=&quot;5&quot;/&gt;&lt;property id=&quot;20300&quot; value=&quot;Slide 22 - &amp;quot;Creating Frequency Reports  and Graphs&amp;quot;&quot;/&gt;&lt;property id=&quot;20307&quot; value=&quot;347&quot;/&gt;&lt;/object&gt;&lt;object type=&quot;3&quot; unique_id=&quot;10872&quot;&gt;&lt;property id=&quot;20148&quot; value=&quot;5&quot;/&gt;&lt;property id=&quot;20300&quot; value=&quot;Slide 26 - &amp;quot;Creating Two-Way Frequency Reports&amp;quot;&quot;/&gt;&lt;property id=&quot;20307&quot; value=&quot;348&quot;/&gt;&lt;/object&gt;&lt;object type=&quot;3&quot; unique_id=&quot;10873&quot;&gt;&lt;property id=&quot;20148&quot; value=&quot;5&quot;/&gt;&lt;property id=&quot;20300&quot; value=&quot;Slide 31 - &amp;quot;Creating Summary Statistics Reports&amp;quot;&quot;/&gt;&lt;property id=&quot;20307&quot; value=&quot;349&quot;/&gt;&lt;/object&gt;&lt;object type=&quot;3&quot; unique_id=&quot;10875&quot;&gt;&lt;property id=&quot;20148&quot; value=&quot;5&quot;/&gt;&lt;property id=&quot;20300&quot; value=&quot;Slide 39 - &amp;quot;Beyond SAS Programming 1&amp;quot;&quot;/&gt;&lt;property id=&quot;20307&quot; value=&quot;332&quot;/&gt;&lt;/object&gt;&lt;object type=&quot;3&quot; unique_id=&quot;10877&quot;&gt;&lt;property id=&quot;20148&quot; value=&quot;5&quot;/&gt;&lt;property id=&quot;20300&quot; value=&quot;Slide 42&quot;/&gt;&lt;property id=&quot;20307&quot; value=&quot;338&quot;/&gt;&lt;/object&gt;&lt;object type=&quot;3&quot; unique_id=&quot;10879&quot;&gt;&lt;property id=&quot;20148&quot; value=&quot;5&quot;/&gt;&lt;property id=&quot;20300&quot; value=&quot;Slide 48&quot;/&gt;&lt;property id=&quot;20307&quot; value=&quot;345&quot;/&gt;&lt;/object&gt;&lt;object type=&quot;3&quot; unique_id=&quot;10882&quot;&gt;&lt;property id=&quot;20148&quot; value=&quot;5&quot;/&gt;&lt;property id=&quot;20300&quot; value=&quot;Slide 44&quot;/&gt;&lt;property id=&quot;20307&quot; value=&quot;342&quot;/&gt;&lt;/object&gt;&lt;object type=&quot;3&quot; unique_id=&quot;10884&quot;&gt;&lt;property id=&quot;20148&quot; value=&quot;5&quot;/&gt;&lt;property id=&quot;20300&quot; value=&quot;Slide 52&quot;/&gt;&lt;property id=&quot;20307&quot; value=&quot;335&quot;/&gt;&lt;/object&gt;&lt;object type=&quot;3&quot; unique_id=&quot;10888&quot;&gt;&lt;property id=&quot;20148&quot; value=&quot;5&quot;/&gt;&lt;property id=&quot;20300&quot; value=&quot;Slide 41 - &amp;quot;Lesson Quiz&amp;quot;&quot;/&gt;&lt;property id=&quot;20307&quot; value=&quot;352&quot;/&gt;&lt;/object&gt;&lt;object type=&quot;3&quot; unique_id=&quot;10889&quot;&gt;&lt;property id=&quot;20148&quot; value=&quot;5&quot;/&gt;&lt;property id=&quot;20300&quot; value=&quot;Slide 43&quot;/&gt;&lt;property id=&quot;20307&quot; value=&quot;359&quot;/&gt;&lt;/object&gt;&lt;object type=&quot;3&quot; unique_id=&quot;10890&quot;&gt;&lt;property id=&quot;20148&quot; value=&quot;5&quot;/&gt;&lt;property id=&quot;20300&quot; value=&quot;Slide 45&quot;/&gt;&lt;property id=&quot;20307&quot; value=&quot;360&quot;/&gt;&lt;/object&gt;&lt;object type=&quot;3&quot; unique_id=&quot;10891&quot;&gt;&lt;property id=&quot;20148&quot; value=&quot;5&quot;/&gt;&lt;property id=&quot;20300&quot; value=&quot;Slide 46&quot;/&gt;&lt;property id=&quot;20307&quot; value=&quot;358&quot;/&gt;&lt;/object&gt;&lt;object type=&quot;3&quot; unique_id=&quot;10892&quot;&gt;&lt;property id=&quot;20148&quot; value=&quot;5&quot;/&gt;&lt;property id=&quot;20300&quot; value=&quot;Slide 47&quot;/&gt;&lt;property id=&quot;20307&quot; value=&quot;361&quot;/&gt;&lt;/object&gt;&lt;object type=&quot;3&quot; unique_id=&quot;10893&quot;&gt;&lt;property id=&quot;20148&quot; value=&quot;5&quot;/&gt;&lt;property id=&quot;20300&quot; value=&quot;Slide 49&quot;/&gt;&lt;property id=&quot;20307&quot; value=&quot;362&quot;/&gt;&lt;/object&gt;&lt;object type=&quot;3&quot; unique_id=&quot;10894&quot;&gt;&lt;property id=&quot;20148&quot; value=&quot;5&quot;/&gt;&lt;property id=&quot;20300&quot; value=&quot;Slide 50&quot;/&gt;&lt;property id=&quot;20307&quot; value=&quot;354&quot;/&gt;&lt;/object&gt;&lt;object type=&quot;3&quot; unique_id=&quot;10895&quot;&gt;&lt;property id=&quot;20148&quot; value=&quot;5&quot;/&gt;&lt;property id=&quot;20300&quot; value=&quot;Slide 51&quot;/&gt;&lt;property id=&quot;20307&quot; value=&quot;363&quot;/&gt;&lt;/object&gt;&lt;object type=&quot;3&quot; unique_id=&quot;10896&quot;&gt;&lt;property id=&quot;20148&quot; value=&quot;5&quot;/&gt;&lt;property id=&quot;20300&quot; value=&quot;Slide 53&quot;/&gt;&lt;property id=&quot;20307&quot; value=&quot;364&quot;/&gt;&lt;/object&gt;&lt;object type=&quot;3&quot; unique_id=&quot;10897&quot;&gt;&lt;property id=&quot;20148&quot; value=&quot;5&quot;/&gt;&lt;property id=&quot;20300&quot; value=&quot;Slide 54&quot;/&gt;&lt;property id=&quot;20307&quot; value=&quot;353&quot;/&gt;&lt;/object&gt;&lt;object type=&quot;3&quot; unique_id=&quot;10898&quot;&gt;&lt;property id=&quot;20148&quot; value=&quot;5&quot;/&gt;&lt;property id=&quot;20300&quot; value=&quot;Slide 55&quot;/&gt;&lt;property id=&quot;20307&quot; value=&quot;365&quot;/&gt;&lt;/object&gt;&lt;object type=&quot;3&quot; unique_id=&quot;10899&quot;&gt;&lt;property id=&quot;20148&quot; value=&quot;5&quot;/&gt;&lt;property id=&quot;20300&quot; value=&quot;Slide 56&quot;/&gt;&lt;property id=&quot;20307&quot; value=&quot;356&quot;/&gt;&lt;/object&gt;&lt;object type=&quot;3&quot; unique_id=&quot;10900&quot;&gt;&lt;property id=&quot;20148&quot; value=&quot;5&quot;/&gt;&lt;property id=&quot;20300&quot; value=&quot;Slide 57&quot;/&gt;&lt;property id=&quot;20307&quot; value=&quot;366&quot;/&gt;&lt;/object&gt;&lt;object type=&quot;3&quot; unique_id=&quot;10901&quot;&gt;&lt;property id=&quot;20148&quot; value=&quot;5&quot;/&gt;&lt;property id=&quot;20300&quot; value=&quot;Slide 58&quot;/&gt;&lt;property id=&quot;20307&quot; value=&quot;355&quot;/&gt;&lt;/object&gt;&lt;object type=&quot;3&quot; unique_id=&quot;10902&quot;&gt;&lt;property id=&quot;20148&quot; value=&quot;5&quot;/&gt;&lt;property id=&quot;20300&quot; value=&quot;Slide 59&quot;/&gt;&lt;property id=&quot;20307&quot; value=&quot;367&quot;/&gt;&lt;/object&gt;&lt;object type=&quot;3&quot; unique_id=&quot;10903&quot;&gt;&lt;property id=&quot;20148&quot; value=&quot;5&quot;/&gt;&lt;property id=&quot;20300&quot; value=&quot;Slide 60&quot;/&gt;&lt;property id=&quot;20307&quot; value=&quot;357&quot;/&gt;&lt;/object&gt;&lt;object type=&quot;3&quot; unique_id=&quot;10904&quot;&gt;&lt;property id=&quot;20148&quot; value=&quot;5&quot;/&gt;&lt;property id=&quot;20300&quot; value=&quot;Slide 61&quot;/&gt;&lt;property id=&quot;20307&quot; value=&quot;368&quot;/&gt;&lt;/object&gt;&lt;object type=&quot;3&quot; unique_id=&quot;10906&quot;&gt;&lt;property id=&quot;20148&quot; value=&quot;5&quot;/&gt;&lt;property id=&quot;20300&quot; value=&quot;Slide 16 - &amp;quot;5.03 Activity&amp;quot;&quot;/&gt;&lt;property id=&quot;20307&quot; value=&quot;370&quot;/&gt;&lt;/object&gt;&lt;object type=&quot;3&quot; unique_id=&quot;10907&quot;&gt;&lt;property id=&quot;20148&quot; value=&quot;5&quot;/&gt;&lt;property id=&quot;20300&quot; value=&quot;Slide 17 - &amp;quot;5.03 Activity – Correct Answer&amp;quot;&quot;/&gt;&lt;property id=&quot;20307&quot; value=&quot;372&quot;/&gt;&lt;/object&gt;&lt;object type=&quot;3&quot; unique_id=&quot;10908&quot;&gt;&lt;property id=&quot;20148&quot; value=&quot;5&quot;/&gt;&lt;property id=&quot;20300&quot; value=&quot;Slide 18 - &amp;quot;5.03 Activity – Correct Answer&amp;quot;&quot;/&gt;&lt;property id=&quot;20307&quot; value=&quot;371&quot;/&gt;&lt;/object&gt;&lt;object type=&quot;3&quot; unique_id=&quot;10909&quot;&gt;&lt;property id=&quot;20148&quot; value=&quot;5&quot;/&gt;&lt;property id=&quot;20300&quot; value=&quot;Slide 37 - &amp;quot;5.06 Activity – Correct Answer&amp;quot;&quot;/&gt;&lt;property id=&quot;20307&quot; value=&quot;369&quot;/&gt;&lt;/object&gt;&lt;object type=&quot;3&quot; unique_id=&quot;11449&quot;&gt;&lt;property id=&quot;20148&quot; value=&quot;5&quot;/&gt;&lt;property id=&quot;20300&quot; value=&quot;Slide 2 - &amp;quot;Lesson 5: Analyzing and Reporting on Data&amp;quot;&quot;/&gt;&lt;property id=&quot;20307&quot; value=&quot;373&quot;/&gt;&lt;/object&gt;&lt;object type=&quot;3&quot; unique_id=&quot;11450&quot;&gt;&lt;property id=&quot;20148&quot; value=&quot;5&quot;/&gt;&lt;property id=&quot;20300&quot; value=&quot;Slide 19 - &amp;quot;Lesson 5: Analyzing and Reporting on Data&amp;quot;&quot;/&gt;&lt;property id=&quot;20307&quot; value=&quot;374&quot;/&gt;&lt;/object&gt;&lt;object type=&quot;3&quot; unique_id=&quot;11451&quot;&gt;&lt;property id=&quot;20148&quot; value=&quot;5&quot;/&gt;&lt;property id=&quot;20300&quot; value=&quot;Slide 28 - &amp;quot;Lesson 5: Analyzing and Reporting on Data&amp;quot;&quot;/&gt;&lt;property id=&quot;20307&quot; value=&quot;375&quot;/&gt;&lt;/object&gt;&lt;object type=&quot;3&quot; unique_id=&quot;11453&quot;&gt;&lt;property id=&quot;20148&quot; value=&quot;5&quot;/&gt;&lt;property id=&quot;20300&quot; value=&quot;Slide 7 - &amp;quot;5.02 Activity&amp;quot;&quot;/&gt;&lt;property id=&quot;20307&quot; value=&quot;376&quot;/&gt;&lt;/object&gt;&lt;object type=&quot;3&quot; unique_id=&quot;11454&quot;&gt;&lt;property id=&quot;20148&quot; value=&quot;5&quot;/&gt;&lt;property id=&quot;20300&quot; value=&quot;Slide 8 - &amp;quot;5.02 Activity – Correct Answer&amp;quot;&quot;/&gt;&lt;property id=&quot;20307&quot; value=&quot;377&quot;/&gt;&lt;/object&gt;&lt;/object&gt;&lt;object type=&quot;8&quot; unique_id=&quot;10084&quot;&gt;&lt;/object&gt;&lt;/object&gt;&lt;/database&gt;"/>
  <p:tag name="SECTOMILLISECCONVERTED" val="1"/>
  <p:tag name="NOTESTAGS" val=""/>
  <p:tag name="CHAPTERTITLE" val="Analyzing and Reporting on Data"/>
  <p:tag name="CHAPTERHEADING" val="Lesson 5"/>
  <p:tag name="CHAPTERLABEL" val="Lesson"/>
  <p:tag name="PPTOBJECTDEFINITION" val="CDS"/>
</p:tagLst>
</file>

<file path=ppt/tags/tag10.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00.xml><?xml version="1.0" encoding="utf-8"?>
<p:tagLst xmlns:a="http://schemas.openxmlformats.org/drawingml/2006/main" xmlns:r="http://schemas.openxmlformats.org/officeDocument/2006/relationships" xmlns:p="http://schemas.openxmlformats.org/presentationml/2006/main">
  <p:tag name="SLIDETYPE" val="Quiz"/>
</p:tagLst>
</file>

<file path=ppt/tags/tag101.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0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3.xml><?xml version="1.0" encoding="utf-8"?>
<p:tagLst xmlns:a="http://schemas.openxmlformats.org/drawingml/2006/main" xmlns:r="http://schemas.openxmlformats.org/officeDocument/2006/relationships" xmlns:p="http://schemas.openxmlformats.org/presentationml/2006/main">
  <p:tag name="SLIDETYPE" val="Quiz"/>
</p:tagLst>
</file>

<file path=ppt/tags/tag104.xml><?xml version="1.0" encoding="utf-8"?>
<p:tagLst xmlns:a="http://schemas.openxmlformats.org/drawingml/2006/main" xmlns:r="http://schemas.openxmlformats.org/officeDocument/2006/relationships" xmlns:p="http://schemas.openxmlformats.org/presentationml/2006/main">
  <p:tag name="SLIDETYPE" val="Quiz"/>
</p:tagLst>
</file>

<file path=ppt/tags/tag105.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06.xml><?xml version="1.0" encoding="utf-8"?>
<p:tagLst xmlns:a="http://schemas.openxmlformats.org/drawingml/2006/main" xmlns:r="http://schemas.openxmlformats.org/officeDocument/2006/relationships" xmlns:p="http://schemas.openxmlformats.org/presentationml/2006/main">
  <p:tag name="SLIDETYPE" val="Quiz"/>
</p:tagLst>
</file>

<file path=ppt/tags/tag107.xml><?xml version="1.0" encoding="utf-8"?>
<p:tagLst xmlns:a="http://schemas.openxmlformats.org/drawingml/2006/main" xmlns:r="http://schemas.openxmlformats.org/officeDocument/2006/relationships" xmlns:p="http://schemas.openxmlformats.org/presentationml/2006/main">
  <p:tag name="SLIDETYPE" val="Quiz"/>
</p:tagLst>
</file>

<file path=ppt/tags/tag108.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09.xml><?xml version="1.0" encoding="utf-8"?>
<p:tagLst xmlns:a="http://schemas.openxmlformats.org/drawingml/2006/main" xmlns:r="http://schemas.openxmlformats.org/officeDocument/2006/relationships" xmlns:p="http://schemas.openxmlformats.org/presentationml/2006/main">
  <p:tag name="SLIDETYPE" val="Quiz"/>
</p:tagLst>
</file>

<file path=ppt/tags/tag11.xml><?xml version="1.0" encoding="utf-8"?>
<p:tagLst xmlns:a="http://schemas.openxmlformats.org/drawingml/2006/main" xmlns:r="http://schemas.openxmlformats.org/officeDocument/2006/relationships" xmlns:p="http://schemas.openxmlformats.org/presentationml/2006/main">
  <p:tag name="SLIDETYPE" val="Activity"/>
</p:tagLst>
</file>

<file path=ppt/tags/tag11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4.xml><?xml version="1.0" encoding="utf-8"?>
<p:tagLst xmlns:a="http://schemas.openxmlformats.org/drawingml/2006/main" xmlns:r="http://schemas.openxmlformats.org/officeDocument/2006/relationships" xmlns:p="http://schemas.openxmlformats.org/presentationml/2006/main">
  <p:tag name="SLIDETYPE" val="Quiz"/>
</p:tagLst>
</file>

<file path=ppt/tags/tag115.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1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xml><?xml version="1.0" encoding="utf-8"?>
<p:tagLst xmlns:a="http://schemas.openxmlformats.org/drawingml/2006/main" xmlns:r="http://schemas.openxmlformats.org/officeDocument/2006/relationships" xmlns:p="http://schemas.openxmlformats.org/presentationml/2006/main">
  <p:tag name="SLIDETYPE" val="Activity"/>
</p:tagLst>
</file>

<file path=ppt/tags/tag120.xml><?xml version="1.0" encoding="utf-8"?>
<p:tagLst xmlns:a="http://schemas.openxmlformats.org/drawingml/2006/main" xmlns:r="http://schemas.openxmlformats.org/officeDocument/2006/relationships" xmlns:p="http://schemas.openxmlformats.org/presentationml/2006/main">
  <p:tag name="SLIDETYPE" val="Quiz"/>
</p:tagLst>
</file>

<file path=ppt/tags/tag12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2.xml><?xml version="1.0" encoding="utf-8"?>
<p:tagLst xmlns:a="http://schemas.openxmlformats.org/drawingml/2006/main" xmlns:r="http://schemas.openxmlformats.org/officeDocument/2006/relationships" xmlns:p="http://schemas.openxmlformats.org/presentationml/2006/main">
  <p:tag name="SLIDETYPE" val="Quiz"/>
</p:tagLst>
</file>

<file path=ppt/tags/tag123.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2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5.xml><?xml version="1.0" encoding="utf-8"?>
<p:tagLst xmlns:a="http://schemas.openxmlformats.org/drawingml/2006/main" xmlns:r="http://schemas.openxmlformats.org/officeDocument/2006/relationships" xmlns:p="http://schemas.openxmlformats.org/presentationml/2006/main">
  <p:tag name="SLIDETYPE" val="Quiz"/>
</p:tagLst>
</file>

<file path=ppt/tags/tag126.xml><?xml version="1.0" encoding="utf-8"?>
<p:tagLst xmlns:a="http://schemas.openxmlformats.org/drawingml/2006/main" xmlns:r="http://schemas.openxmlformats.org/officeDocument/2006/relationships" xmlns:p="http://schemas.openxmlformats.org/presentationml/2006/main">
  <p:tag name="SLIDETYPE" val="Quiz"/>
</p:tagLst>
</file>

<file path=ppt/tags/tag127.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28.xml><?xml version="1.0" encoding="utf-8"?>
<p:tagLst xmlns:a="http://schemas.openxmlformats.org/drawingml/2006/main" xmlns:r="http://schemas.openxmlformats.org/officeDocument/2006/relationships" xmlns:p="http://schemas.openxmlformats.org/presentationml/2006/main">
  <p:tag name="SLIDETYPE" val="Quiz"/>
</p:tagLst>
</file>

<file path=ppt/tags/tag12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30.xml><?xml version="1.0" encoding="utf-8"?>
<p:tagLst xmlns:a="http://schemas.openxmlformats.org/drawingml/2006/main" xmlns:r="http://schemas.openxmlformats.org/officeDocument/2006/relationships" xmlns:p="http://schemas.openxmlformats.org/presentationml/2006/main">
  <p:tag name="SLIDETYPE" val="Quiz"/>
</p:tagLst>
</file>

<file path=ppt/tags/tag13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32.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33.xml><?xml version="1.0" encoding="utf-8"?>
<p:tagLst xmlns:a="http://schemas.openxmlformats.org/drawingml/2006/main" xmlns:r="http://schemas.openxmlformats.org/officeDocument/2006/relationships" xmlns:p="http://schemas.openxmlformats.org/presentationml/2006/main">
  <p:tag name="SLIDETYPE" val="Quiz"/>
</p:tagLst>
</file>

<file path=ppt/tags/tag134.xml><?xml version="1.0" encoding="utf-8"?>
<p:tagLst xmlns:a="http://schemas.openxmlformats.org/drawingml/2006/main" xmlns:r="http://schemas.openxmlformats.org/officeDocument/2006/relationships" xmlns:p="http://schemas.openxmlformats.org/presentationml/2006/main">
  <p:tag name="SLIDETYPE" val="Quiz"/>
</p:tagLst>
</file>

<file path=ppt/tags/tag135.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4.xml><?xml version="1.0" encoding="utf-8"?>
<p:tagLst xmlns:a="http://schemas.openxmlformats.org/drawingml/2006/main" xmlns:r="http://schemas.openxmlformats.org/officeDocument/2006/relationships" xmlns:p="http://schemas.openxmlformats.org/presentationml/2006/main">
  <p:tag name="SLIDETYPE" val="Activity"/>
</p:tagLst>
</file>

<file path=ppt/tags/tag15.xml><?xml version="1.0" encoding="utf-8"?>
<p:tagLst xmlns:a="http://schemas.openxmlformats.org/drawingml/2006/main" xmlns:r="http://schemas.openxmlformats.org/officeDocument/2006/relationships" xmlns:p="http://schemas.openxmlformats.org/presentationml/2006/main">
  <p:tag name="SLIDETYPE" val="Activity"/>
</p:tagLst>
</file>

<file path=ppt/tags/tag16.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7.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8.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19.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MAINORGSLIDE" val="1/1"/>
</p:tagLst>
</file>

<file path=ppt/tags/tag2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1.xml><?xml version="1.0" encoding="utf-8"?>
<p:tagLst xmlns:a="http://schemas.openxmlformats.org/drawingml/2006/main" xmlns:r="http://schemas.openxmlformats.org/officeDocument/2006/relationships" xmlns:p="http://schemas.openxmlformats.org/presentationml/2006/main">
  <p:tag name="HIGHLIGHT" val="YES"/>
</p:tagLst>
</file>

<file path=ppt/tags/tag22.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3.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4.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25.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2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9.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3.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Lst>
</file>

<file path=ppt/tags/tag3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2.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HIGHLIGHT" val="YES"/>
</p:tagLst>
</file>

<file path=ppt/tags/tag35.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36.xml><?xml version="1.0" encoding="utf-8"?>
<p:tagLst xmlns:a="http://schemas.openxmlformats.org/drawingml/2006/main" xmlns:r="http://schemas.openxmlformats.org/officeDocument/2006/relationships" xmlns:p="http://schemas.openxmlformats.org/presentationml/2006/main">
  <p:tag name="SLIDETYPE" val="Demo"/>
</p:tagLst>
</file>

<file path=ppt/tags/tag37.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3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9.xml><?xml version="1.0" encoding="utf-8"?>
<p:tagLst xmlns:a="http://schemas.openxmlformats.org/drawingml/2006/main" xmlns:r="http://schemas.openxmlformats.org/officeDocument/2006/relationships" xmlns:p="http://schemas.openxmlformats.org/presentationml/2006/main">
  <p:tag name="HIGHLIGHT" val="YES"/>
</p:tagLst>
</file>

<file path=ppt/tags/tag4.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40.xml><?xml version="1.0" encoding="utf-8"?>
<p:tagLst xmlns:a="http://schemas.openxmlformats.org/drawingml/2006/main" xmlns:r="http://schemas.openxmlformats.org/officeDocument/2006/relationships" xmlns:p="http://schemas.openxmlformats.org/presentationml/2006/main">
  <p:tag name="HIGHLIGHT" val="YES"/>
</p:tagLst>
</file>

<file path=ppt/tags/tag41.xml><?xml version="1.0" encoding="utf-8"?>
<p:tagLst xmlns:a="http://schemas.openxmlformats.org/drawingml/2006/main" xmlns:r="http://schemas.openxmlformats.org/officeDocument/2006/relationships" xmlns:p="http://schemas.openxmlformats.org/presentationml/2006/main">
  <p:tag name="SLIDETYPE" val="Activity"/>
</p:tagLst>
</file>

<file path=ppt/tags/tag42.xml><?xml version="1.0" encoding="utf-8"?>
<p:tagLst xmlns:a="http://schemas.openxmlformats.org/drawingml/2006/main" xmlns:r="http://schemas.openxmlformats.org/officeDocument/2006/relationships" xmlns:p="http://schemas.openxmlformats.org/presentationml/2006/main">
  <p:tag name="SLIDETYPE" val="Activity"/>
</p:tagLst>
</file>

<file path=ppt/tags/tag4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4.xml><?xml version="1.0" encoding="utf-8"?>
<p:tagLst xmlns:a="http://schemas.openxmlformats.org/drawingml/2006/main" xmlns:r="http://schemas.openxmlformats.org/officeDocument/2006/relationships" xmlns:p="http://schemas.openxmlformats.org/presentationml/2006/main">
  <p:tag name="HIGHLIGHT" val="YES"/>
</p:tagLst>
</file>

<file path=ppt/tags/tag45.xml><?xml version="1.0" encoding="utf-8"?>
<p:tagLst xmlns:a="http://schemas.openxmlformats.org/drawingml/2006/main" xmlns:r="http://schemas.openxmlformats.org/officeDocument/2006/relationships" xmlns:p="http://schemas.openxmlformats.org/presentationml/2006/main">
  <p:tag name="OBJECTTYPE" val="Continued Flag"/>
</p:tagLst>
</file>

<file path=ppt/tags/tag46.xml><?xml version="1.0" encoding="utf-8"?>
<p:tagLst xmlns:a="http://schemas.openxmlformats.org/drawingml/2006/main" xmlns:r="http://schemas.openxmlformats.org/officeDocument/2006/relationships" xmlns:p="http://schemas.openxmlformats.org/presentationml/2006/main">
  <p:tag name="SLIDETYPE" val="Activity"/>
</p:tagLst>
</file>

<file path=ppt/tags/tag4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8.xml><?xml version="1.0" encoding="utf-8"?>
<p:tagLst xmlns:a="http://schemas.openxmlformats.org/drawingml/2006/main" xmlns:r="http://schemas.openxmlformats.org/officeDocument/2006/relationships" xmlns:p="http://schemas.openxmlformats.org/presentationml/2006/main">
  <p:tag name="HIGHLIGHT" val="YES"/>
</p:tagLst>
</file>

<file path=ppt/tags/tag49.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Lst>
</file>

<file path=ppt/tags/tag5.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50.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51.xml><?xml version="1.0" encoding="utf-8"?>
<p:tagLst xmlns:a="http://schemas.openxmlformats.org/drawingml/2006/main" xmlns:r="http://schemas.openxmlformats.org/officeDocument/2006/relationships" xmlns:p="http://schemas.openxmlformats.org/presentationml/2006/main">
  <p:tag name="OBJECTTYPE" val="Syntax Box"/>
</p:tagLst>
</file>

<file path=ppt/tags/tag52.xml><?xml version="1.0" encoding="utf-8"?>
<p:tagLst xmlns:a="http://schemas.openxmlformats.org/drawingml/2006/main" xmlns:r="http://schemas.openxmlformats.org/officeDocument/2006/relationships" xmlns:p="http://schemas.openxmlformats.org/presentationml/2006/main">
  <p:tag name="SLIDETYPE" val="Demo"/>
</p:tagLst>
</file>

<file path=ppt/tags/tag5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54.xml><?xml version="1.0" encoding="utf-8"?>
<p:tagLst xmlns:a="http://schemas.openxmlformats.org/drawingml/2006/main" xmlns:r="http://schemas.openxmlformats.org/officeDocument/2006/relationships" xmlns:p="http://schemas.openxmlformats.org/presentationml/2006/main">
  <p:tag name="SLIDETYPE" val="Activity"/>
</p:tagLst>
</file>

<file path=ppt/tags/tag55.xml><?xml version="1.0" encoding="utf-8"?>
<p:tagLst xmlns:a="http://schemas.openxmlformats.org/drawingml/2006/main" xmlns:r="http://schemas.openxmlformats.org/officeDocument/2006/relationships" xmlns:p="http://schemas.openxmlformats.org/presentationml/2006/main">
  <p:tag name="SLIDETYPE" val="Activity"/>
</p:tagLst>
</file>

<file path=ppt/tags/tag5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7.xml><?xml version="1.0" encoding="utf-8"?>
<p:tagLst xmlns:a="http://schemas.openxmlformats.org/drawingml/2006/main" xmlns:r="http://schemas.openxmlformats.org/officeDocument/2006/relationships" xmlns:p="http://schemas.openxmlformats.org/presentationml/2006/main">
  <p:tag name="HIGHLIGHT" val="YES"/>
</p:tagLst>
</file>

<file path=ppt/tags/tag58.xml><?xml version="1.0" encoding="utf-8"?>
<p:tagLst xmlns:a="http://schemas.openxmlformats.org/drawingml/2006/main" xmlns:r="http://schemas.openxmlformats.org/officeDocument/2006/relationships" xmlns:p="http://schemas.openxmlformats.org/presentationml/2006/main">
  <p:tag name="HIGHLIGHT" val="YES"/>
</p:tagLst>
</file>

<file path=ppt/tags/tag5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6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62.xml><?xml version="1.0" encoding="utf-8"?>
<p:tagLst xmlns:a="http://schemas.openxmlformats.org/drawingml/2006/main" xmlns:r="http://schemas.openxmlformats.org/officeDocument/2006/relationships" xmlns:p="http://schemas.openxmlformats.org/presentationml/2006/main">
  <p:tag name="SLIDETYPE" val="Demo"/>
</p:tagLst>
</file>

<file path=ppt/tags/tag6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64.xml><?xml version="1.0" encoding="utf-8"?>
<p:tagLst xmlns:a="http://schemas.openxmlformats.org/drawingml/2006/main" xmlns:r="http://schemas.openxmlformats.org/officeDocument/2006/relationships" xmlns:p="http://schemas.openxmlformats.org/presentationml/2006/main">
  <p:tag name="SLIDETYPE" val="Exercise"/>
</p:tagLst>
</file>

<file path=ppt/tags/tag65.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Lst>
</file>

<file path=ppt/tags/tag66.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6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8.xml><?xml version="1.0" encoding="utf-8"?>
<p:tagLst xmlns:a="http://schemas.openxmlformats.org/drawingml/2006/main" xmlns:r="http://schemas.openxmlformats.org/officeDocument/2006/relationships" xmlns:p="http://schemas.openxmlformats.org/presentationml/2006/main">
  <p:tag name="SLIDETYPE" val="Demo"/>
</p:tagLst>
</file>

<file path=ppt/tags/tag69.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70.xml><?xml version="1.0" encoding="utf-8"?>
<p:tagLst xmlns:a="http://schemas.openxmlformats.org/drawingml/2006/main" xmlns:r="http://schemas.openxmlformats.org/officeDocument/2006/relationships" xmlns:p="http://schemas.openxmlformats.org/presentationml/2006/main">
  <p:tag name="SLIDETYPE" val="Activity"/>
</p:tagLst>
</file>

<file path=ppt/tags/tag71.xml><?xml version="1.0" encoding="utf-8"?>
<p:tagLst xmlns:a="http://schemas.openxmlformats.org/drawingml/2006/main" xmlns:r="http://schemas.openxmlformats.org/officeDocument/2006/relationships" xmlns:p="http://schemas.openxmlformats.org/presentationml/2006/main">
  <p:tag name="SLIDETYPE" val="Activity"/>
</p:tagLst>
</file>

<file path=ppt/tags/tag7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4.xml><?xml version="1.0" encoding="utf-8"?>
<p:tagLst xmlns:a="http://schemas.openxmlformats.org/drawingml/2006/main" xmlns:r="http://schemas.openxmlformats.org/officeDocument/2006/relationships" xmlns:p="http://schemas.openxmlformats.org/presentationml/2006/main">
  <p:tag name="HIGHLIGHT" val="YES"/>
</p:tagLst>
</file>

<file path=ppt/tags/tag75.xml><?xml version="1.0" encoding="utf-8"?>
<p:tagLst xmlns:a="http://schemas.openxmlformats.org/drawingml/2006/main" xmlns:r="http://schemas.openxmlformats.org/officeDocument/2006/relationships" xmlns:p="http://schemas.openxmlformats.org/presentationml/2006/main">
  <p:tag name="OBJECTTYPE" val="Syntax Box"/>
</p:tagLst>
</file>

<file path=ppt/tags/tag76.xml><?xml version="1.0" encoding="utf-8"?>
<p:tagLst xmlns:a="http://schemas.openxmlformats.org/drawingml/2006/main" xmlns:r="http://schemas.openxmlformats.org/officeDocument/2006/relationships" xmlns:p="http://schemas.openxmlformats.org/presentationml/2006/main">
  <p:tag name="SLIDETYPE" val="Activity"/>
</p:tagLst>
</file>

<file path=ppt/tags/tag7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8.xml><?xml version="1.0" encoding="utf-8"?>
<p:tagLst xmlns:a="http://schemas.openxmlformats.org/drawingml/2006/main" xmlns:r="http://schemas.openxmlformats.org/officeDocument/2006/relationships" xmlns:p="http://schemas.openxmlformats.org/presentationml/2006/main">
  <p:tag name="HIGHLIGHT" val="YES"/>
</p:tagLst>
</file>

<file path=ppt/tags/tag79.xml><?xml version="1.0" encoding="utf-8"?>
<p:tagLst xmlns:a="http://schemas.openxmlformats.org/drawingml/2006/main" xmlns:r="http://schemas.openxmlformats.org/officeDocument/2006/relationships" xmlns:p="http://schemas.openxmlformats.org/presentationml/2006/main">
  <p:tag name="SLIDETYPE" val="Activity"/>
</p:tagLst>
</file>

<file path=ppt/tags/tag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0.xml><?xml version="1.0" encoding="utf-8"?>
<p:tagLst xmlns:a="http://schemas.openxmlformats.org/drawingml/2006/main" xmlns:r="http://schemas.openxmlformats.org/officeDocument/2006/relationships" xmlns:p="http://schemas.openxmlformats.org/presentationml/2006/main">
  <p:tag name="OBJECTTYPE" val="Continued Flag"/>
</p:tagLst>
</file>

<file path=ppt/tags/tag81.xml><?xml version="1.0" encoding="utf-8"?>
<p:tagLst xmlns:a="http://schemas.openxmlformats.org/drawingml/2006/main" xmlns:r="http://schemas.openxmlformats.org/officeDocument/2006/relationships" xmlns:p="http://schemas.openxmlformats.org/presentationml/2006/main">
  <p:tag name="SLIDETYPE" val="Activity"/>
</p:tagLst>
</file>

<file path=ppt/tags/tag8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3.xml><?xml version="1.0" encoding="utf-8"?>
<p:tagLst xmlns:a="http://schemas.openxmlformats.org/drawingml/2006/main" xmlns:r="http://schemas.openxmlformats.org/officeDocument/2006/relationships" xmlns:p="http://schemas.openxmlformats.org/presentationml/2006/main">
  <p:tag name="HIGHLIGHT" val="YES"/>
</p:tagLst>
</file>

<file path=ppt/tags/tag84.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85.xml><?xml version="1.0" encoding="utf-8"?>
<p:tagLst xmlns:a="http://schemas.openxmlformats.org/drawingml/2006/main" xmlns:r="http://schemas.openxmlformats.org/officeDocument/2006/relationships" xmlns:p="http://schemas.openxmlformats.org/presentationml/2006/main">
  <p:tag name="SLIDETYPE" val="Activity"/>
</p:tagLst>
</file>

<file path=ppt/tags/tag86.xml><?xml version="1.0" encoding="utf-8"?>
<p:tagLst xmlns:a="http://schemas.openxmlformats.org/drawingml/2006/main" xmlns:r="http://schemas.openxmlformats.org/officeDocument/2006/relationships" xmlns:p="http://schemas.openxmlformats.org/presentationml/2006/main">
  <p:tag name="SLIDETYPE" val="Exercise"/>
</p:tagLst>
</file>

<file path=ppt/tags/tag87.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88.xml><?xml version="1.0" encoding="utf-8"?>
<p:tagLst xmlns:a="http://schemas.openxmlformats.org/drawingml/2006/main" xmlns:r="http://schemas.openxmlformats.org/officeDocument/2006/relationships" xmlns:p="http://schemas.openxmlformats.org/presentationml/2006/main">
  <p:tag name="SLIDETYPE" val="Quiz"/>
</p:tagLst>
</file>

<file path=ppt/tags/tag8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90.xml><?xml version="1.0" encoding="utf-8"?>
<p:tagLst xmlns:a="http://schemas.openxmlformats.org/drawingml/2006/main" xmlns:r="http://schemas.openxmlformats.org/officeDocument/2006/relationships" xmlns:p="http://schemas.openxmlformats.org/presentationml/2006/main">
  <p:tag name="SLIDETYPE" val="Quiz"/>
</p:tagLst>
</file>

<file path=ppt/tags/tag9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2.xml><?xml version="1.0" encoding="utf-8"?>
<p:tagLst xmlns:a="http://schemas.openxmlformats.org/drawingml/2006/main" xmlns:r="http://schemas.openxmlformats.org/officeDocument/2006/relationships" xmlns:p="http://schemas.openxmlformats.org/presentationml/2006/main">
  <p:tag name="OBJECTTYPE" val="PollCircle"/>
</p:tagLst>
</file>

<file path=ppt/tags/tag93.xml><?xml version="1.0" encoding="utf-8"?>
<p:tagLst xmlns:a="http://schemas.openxmlformats.org/drawingml/2006/main" xmlns:r="http://schemas.openxmlformats.org/officeDocument/2006/relationships" xmlns:p="http://schemas.openxmlformats.org/presentationml/2006/main">
  <p:tag name="SLIDETYPE" val="Quiz"/>
</p:tagLst>
</file>

<file path=ppt/tags/tag9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5.xml><?xml version="1.0" encoding="utf-8"?>
<p:tagLst xmlns:a="http://schemas.openxmlformats.org/drawingml/2006/main" xmlns:r="http://schemas.openxmlformats.org/officeDocument/2006/relationships" xmlns:p="http://schemas.openxmlformats.org/presentationml/2006/main">
  <p:tag name="SLIDETYPE" val="Quiz"/>
</p:tagLst>
</file>

<file path=ppt/tags/tag96.xml><?xml version="1.0" encoding="utf-8"?>
<p:tagLst xmlns:a="http://schemas.openxmlformats.org/drawingml/2006/main" xmlns:r="http://schemas.openxmlformats.org/officeDocument/2006/relationships" xmlns:p="http://schemas.openxmlformats.org/presentationml/2006/main">
  <p:tag name="OBJECTTYPE" val="PollCircle"/>
</p:tagLst>
</file>

<file path=ppt/tags/tag9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8.xml><?xml version="1.0" encoding="utf-8"?>
<p:tagLst xmlns:a="http://schemas.openxmlformats.org/drawingml/2006/main" xmlns:r="http://schemas.openxmlformats.org/officeDocument/2006/relationships" xmlns:p="http://schemas.openxmlformats.org/presentationml/2006/main">
  <p:tag name="SLIDETYPE" val="Quiz"/>
</p:tagLst>
</file>

<file path=ppt/tags/tag99.xml><?xml version="1.0" encoding="utf-8"?>
<p:tagLst xmlns:a="http://schemas.openxmlformats.org/drawingml/2006/main" xmlns:r="http://schemas.openxmlformats.org/officeDocument/2006/relationships" xmlns:p="http://schemas.openxmlformats.org/presentationml/2006/main">
  <p:tag name="OBJECTTYPE" val="SAS Program"/>
</p:tagLst>
</file>

<file path=ppt/theme/theme1.xml><?xml version="1.0" encoding="utf-8"?>
<a:theme xmlns:a="http://schemas.openxmlformats.org/drawingml/2006/main" name="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new_2017.potx" id="{12DF6767-72DE-45F2-8A2A-177E84B79E78}" vid="{43AB80BF-D2F6-4680-8575-7417D40F8490}"/>
    </a:ext>
  </a:extLst>
</a:theme>
</file>

<file path=ppt/theme/theme2.xml><?xml version="1.0" encoding="utf-8"?>
<a:theme xmlns:a="http://schemas.openxmlformats.org/drawingml/2006/main" name="1_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new_2017.potx" id="{12DF6767-72DE-45F2-8A2A-177E84B79E78}" vid="{43AB80BF-D2F6-4680-8575-7417D40F84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CDS_16x9new_2017</Template>
  <TotalTime>20152</TotalTime>
  <Words>6079</Words>
  <Application>Microsoft Office PowerPoint</Application>
  <PresentationFormat>On-screen Show (16:9)</PresentationFormat>
  <Paragraphs>648</Paragraphs>
  <Slides>61</Slides>
  <Notes>61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61</vt:i4>
      </vt:variant>
    </vt:vector>
  </HeadingPairs>
  <TitlesOfParts>
    <vt:vector size="68" baseType="lpstr">
      <vt:lpstr>Courier New</vt:lpstr>
      <vt:lpstr>Arial</vt:lpstr>
      <vt:lpstr>Times New Roman</vt:lpstr>
      <vt:lpstr>Calibri</vt:lpstr>
      <vt:lpstr>Calibri Light</vt:lpstr>
      <vt:lpstr>SAS</vt:lpstr>
      <vt:lpstr>1_SAS</vt:lpstr>
      <vt:lpstr>Lesson 5: Analyzing and Reporting on Data</vt:lpstr>
      <vt:lpstr>Lesson 5: Analyzing and Reporting on Data</vt:lpstr>
      <vt:lpstr>SAS Programming Process</vt:lpstr>
      <vt:lpstr>Using Titles and Footnotes</vt:lpstr>
      <vt:lpstr>5.01 Activity</vt:lpstr>
      <vt:lpstr>5.01 Activity – Correct Answer</vt:lpstr>
      <vt:lpstr>5.02 Activity</vt:lpstr>
      <vt:lpstr>5.02 Activity – Correct Answer</vt:lpstr>
      <vt:lpstr>Clearing Titles and Footnotes</vt:lpstr>
      <vt:lpstr>Using Macro Variables in Titles and Footnotes</vt:lpstr>
      <vt:lpstr>Applying Temporary Labels to Columns</vt:lpstr>
      <vt:lpstr>Applying Temporary Labels to Columns</vt:lpstr>
      <vt:lpstr>Segmenting Reports</vt:lpstr>
      <vt:lpstr>Enhancing Reports</vt:lpstr>
      <vt:lpstr>Applying Permanent Labels to Columns</vt:lpstr>
      <vt:lpstr>5.03 Activity</vt:lpstr>
      <vt:lpstr>5.03 Activity – Correct Answer</vt:lpstr>
      <vt:lpstr>5.03 Activity – Correct Answer</vt:lpstr>
      <vt:lpstr>Lesson 5: Analyzing and Reporting on Data</vt:lpstr>
      <vt:lpstr>Creating One-Way Frequency Reports and Graphs</vt:lpstr>
      <vt:lpstr>Creating One-Way Frequency Reports and Graphs</vt:lpstr>
      <vt:lpstr>Creating Frequency Reports  and Graphs</vt:lpstr>
      <vt:lpstr>5.04 Activity</vt:lpstr>
      <vt:lpstr>5.04 Activity – Correct Answer</vt:lpstr>
      <vt:lpstr>Creating Two-Way Frequency Reports</vt:lpstr>
      <vt:lpstr>Creating Two-Way Frequency Reports</vt:lpstr>
      <vt:lpstr>Practice</vt:lpstr>
      <vt:lpstr>Lesson 5: Analyzing and Reporting on Data</vt:lpstr>
      <vt:lpstr>Creating a Summary Statistics Report</vt:lpstr>
      <vt:lpstr>Creating a Summary Statistics Report</vt:lpstr>
      <vt:lpstr>Creating Summary Statistics Reports</vt:lpstr>
      <vt:lpstr>5.05 Activity</vt:lpstr>
      <vt:lpstr>5.05 Activity – Correct Answer</vt:lpstr>
      <vt:lpstr>Creating an Output Summary Table</vt:lpstr>
      <vt:lpstr>5.06 Activity</vt:lpstr>
      <vt:lpstr>5.06 Activity – Correct Answer</vt:lpstr>
      <vt:lpstr>5.06 Activity – Correct Answer</vt:lpstr>
      <vt:lpstr>5.07 Activity</vt:lpstr>
      <vt:lpstr>Beyond SAS Programming 1</vt:lpstr>
      <vt:lpstr>Practice</vt:lpstr>
      <vt:lpstr>Lesson 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Summarizing Data</dc:title>
  <dc:creator>Stacey Syphus</dc:creator>
  <cp:lastModifiedBy>Deborah Bayo</cp:lastModifiedBy>
  <cp:revision>388</cp:revision>
  <dcterms:created xsi:type="dcterms:W3CDTF">2017-11-13T22:34:38Z</dcterms:created>
  <dcterms:modified xsi:type="dcterms:W3CDTF">2020-03-25T20:08:41Z</dcterms:modified>
</cp:coreProperties>
</file>