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9.xml" ContentType="application/vnd.openxmlformats-officedocument.presentationml.notesSlide+xml"/>
  <Override PartName="/ppt/tags/tag28.xml" ContentType="application/vnd.openxmlformats-officedocument.presentationml.tags+xml"/>
  <Override PartName="/ppt/notesSlides/notesSlide20.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23.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4.xml" ContentType="application/vnd.openxmlformats-officedocument.presentationml.notesSlide+xml"/>
  <Override PartName="/ppt/tags/tag38.xml" ContentType="application/vnd.openxmlformats-officedocument.presentationml.tags+xml"/>
  <Override PartName="/ppt/notesSlides/notesSlide25.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26.xml" ContentType="application/vnd.openxmlformats-officedocument.presentationml.notesSlide+xml"/>
  <Override PartName="/ppt/tags/tag44.xml" ContentType="application/vnd.openxmlformats-officedocument.presentationml.tags+xml"/>
  <Override PartName="/ppt/notesSlides/notesSlide2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47.xml" ContentType="application/vnd.openxmlformats-officedocument.presentationml.tags+xml"/>
  <Override PartName="/ppt/notesSlides/notesSlide30.xml" ContentType="application/vnd.openxmlformats-officedocument.presentationml.notesSlide+xml"/>
  <Override PartName="/ppt/tags/tag48.xml" ContentType="application/vnd.openxmlformats-officedocument.presentationml.tags+xml"/>
  <Override PartName="/ppt/notesSlides/notesSlide31.xml" ContentType="application/vnd.openxmlformats-officedocument.presentationml.notesSlide+xml"/>
  <Override PartName="/ppt/tags/tag49.xml" ContentType="application/vnd.openxmlformats-officedocument.presentationml.tags+xml"/>
  <Override PartName="/ppt/notesSlides/notesSlide3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33.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34.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3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36.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37.xml" ContentType="application/vnd.openxmlformats-officedocument.presentationml.notesSlide+xml"/>
  <Override PartName="/ppt/tags/tag68.xml" ContentType="application/vnd.openxmlformats-officedocument.presentationml.tags+xml"/>
  <Override PartName="/ppt/tags/tag69.xml" ContentType="application/vnd.openxmlformats-officedocument.presentationml.tags+xml"/>
  <Override PartName="/ppt/notesSlides/notesSlide38.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39.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40.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notesSlides/notesSlide41.xml" ContentType="application/vnd.openxmlformats-officedocument.presentationml.notesSlid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42.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43.xml" ContentType="application/vnd.openxmlformats-officedocument.presentationml.notesSlide+xml"/>
  <Override PartName="/ppt/tags/tag85.xml" ContentType="application/vnd.openxmlformats-officedocument.presentationml.tags+xml"/>
  <Override PartName="/ppt/notesSlides/notesSlide44.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45.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46.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47.xml" ContentType="application/vnd.openxmlformats-officedocument.presentationml.notesSlide+xml"/>
  <Override PartName="/ppt/tags/tag93.xml" ContentType="application/vnd.openxmlformats-officedocument.presentationml.tags+xml"/>
  <Override PartName="/ppt/notesSlides/notesSlide48.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notesSlides/notesSlide49.xml" ContentType="application/vnd.openxmlformats-officedocument.presentationml.notesSlide+xml"/>
  <Override PartName="/ppt/tags/tag96.xml" ContentType="application/vnd.openxmlformats-officedocument.presentationml.tags+xml"/>
  <Override PartName="/ppt/notesSlides/notesSlide50.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5995" r:id="rId1"/>
    <p:sldMasterId id="2147486018" r:id="rId2"/>
  </p:sldMasterIdLst>
  <p:notesMasterIdLst>
    <p:notesMasterId r:id="rId54"/>
  </p:notesMasterIdLst>
  <p:handoutMasterIdLst>
    <p:handoutMasterId r:id="rId55"/>
  </p:handoutMasterIdLst>
  <p:sldIdLst>
    <p:sldId id="310" r:id="rId3"/>
    <p:sldId id="363" r:id="rId4"/>
    <p:sldId id="263" r:id="rId5"/>
    <p:sldId id="265" r:id="rId6"/>
    <p:sldId id="266" r:id="rId7"/>
    <p:sldId id="306" r:id="rId8"/>
    <p:sldId id="316" r:id="rId9"/>
    <p:sldId id="317" r:id="rId10"/>
    <p:sldId id="295" r:id="rId11"/>
    <p:sldId id="296" r:id="rId12"/>
    <p:sldId id="268" r:id="rId13"/>
    <p:sldId id="336" r:id="rId14"/>
    <p:sldId id="270" r:id="rId15"/>
    <p:sldId id="271" r:id="rId16"/>
    <p:sldId id="364" r:id="rId17"/>
    <p:sldId id="272" r:id="rId18"/>
    <p:sldId id="273" r:id="rId19"/>
    <p:sldId id="329" r:id="rId20"/>
    <p:sldId id="330" r:id="rId21"/>
    <p:sldId id="289" r:id="rId22"/>
    <p:sldId id="337" r:id="rId23"/>
    <p:sldId id="319" r:id="rId24"/>
    <p:sldId id="320" r:id="rId25"/>
    <p:sldId id="278" r:id="rId26"/>
    <p:sldId id="298" r:id="rId27"/>
    <p:sldId id="299" r:id="rId28"/>
    <p:sldId id="291" r:id="rId29"/>
    <p:sldId id="338" r:id="rId30"/>
    <p:sldId id="303" r:id="rId31"/>
    <p:sldId id="360" r:id="rId32"/>
    <p:sldId id="339" r:id="rId33"/>
    <p:sldId id="342" r:id="rId34"/>
    <p:sldId id="350" r:id="rId35"/>
    <p:sldId id="343" r:id="rId36"/>
    <p:sldId id="351" r:id="rId37"/>
    <p:sldId id="340" r:id="rId38"/>
    <p:sldId id="352" r:id="rId39"/>
    <p:sldId id="344" r:id="rId40"/>
    <p:sldId id="353" r:id="rId41"/>
    <p:sldId id="345" r:id="rId42"/>
    <p:sldId id="354" r:id="rId43"/>
    <p:sldId id="341" r:id="rId44"/>
    <p:sldId id="355" r:id="rId45"/>
    <p:sldId id="346" r:id="rId46"/>
    <p:sldId id="356" r:id="rId47"/>
    <p:sldId id="347" r:id="rId48"/>
    <p:sldId id="357" r:id="rId49"/>
    <p:sldId id="348" r:id="rId50"/>
    <p:sldId id="358" r:id="rId51"/>
    <p:sldId id="349" r:id="rId52"/>
    <p:sldId id="359" r:id="rId53"/>
  </p:sldIdLst>
  <p:sldSz cx="9144000" cy="5143500" type="screen16x9"/>
  <p:notesSz cx="6858000" cy="9144000"/>
  <p:embeddedFontLst>
    <p:embeddedFont>
      <p:font typeface="Calibri" panose="020F0502020204030204" pitchFamily="34" charset="0"/>
      <p:regular r:id="rId56"/>
      <p:bold r:id="rId57"/>
      <p:italic r:id="rId58"/>
      <p:boldItalic r:id="rId59"/>
    </p:embeddedFont>
    <p:embeddedFont>
      <p:font typeface="Calibri Light" panose="020F0302020204030204" pitchFamily="34" charset="0"/>
      <p:regular r:id="rId60"/>
      <p:italic r:id="rId61"/>
    </p:embeddedFont>
  </p:embeddedFontLst>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1620" userDrawn="1">
          <p15:clr>
            <a:srgbClr val="A4A3A4"/>
          </p15:clr>
        </p15:guide>
        <p15:guide id="3" pos="53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th Hardin" initials="BH" lastIdx="45" clrIdx="0">
    <p:extLst>
      <p:ext uri="{19B8F6BF-5375-455C-9EA6-DF929625EA0E}">
        <p15:presenceInfo xmlns:p15="http://schemas.microsoft.com/office/powerpoint/2012/main" userId="S-1-5-21-98583002-1947013824-37170099-4479" providerId="AD"/>
      </p:ext>
    </p:extLst>
  </p:cmAuthor>
  <p:cmAuthor id="2" name="Stacey Syphus" initials="SS" lastIdx="8" clrIdx="1">
    <p:extLst>
      <p:ext uri="{19B8F6BF-5375-455C-9EA6-DF929625EA0E}">
        <p15:presenceInfo xmlns:p15="http://schemas.microsoft.com/office/powerpoint/2012/main" userId="S-1-5-21-98583002-1947013824-37170099-3281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8D1F"/>
    <a:srgbClr val="627B1B"/>
    <a:srgbClr val="4B7C1A"/>
    <a:srgbClr val="85A725"/>
    <a:srgbClr val="9EC62C"/>
    <a:srgbClr val="D9D9D9"/>
    <a:srgbClr val="08649C"/>
    <a:srgbClr val="19BBB7"/>
    <a:srgbClr val="294665"/>
    <a:srgbClr val="1F3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49" autoAdjust="0"/>
    <p:restoredTop sz="96310" autoAdjust="0"/>
  </p:normalViewPr>
  <p:slideViewPr>
    <p:cSldViewPr snapToGrid="0">
      <p:cViewPr varScale="1">
        <p:scale>
          <a:sx n="74" d="100"/>
          <a:sy n="74" d="100"/>
        </p:scale>
        <p:origin x="66" y="150"/>
      </p:cViewPr>
      <p:guideLst>
        <p:guide pos="2880"/>
        <p:guide orient="horz" pos="1620"/>
        <p:guide pos="5376"/>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51" d="100"/>
          <a:sy n="51" d="100"/>
        </p:scale>
        <p:origin x="270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63"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3.fntdata"/><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font" Target="fonts/font2.fntdata"/><Relationship Id="rId61"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5.fntdata"/><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1.fntdata"/><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4.fntdata"/><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6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FEBF8-C4AB-4C60-988D-092866A671FE}" type="doc">
      <dgm:prSet loTypeId="urn:microsoft.com/office/officeart/2005/8/layout/hProcess9" loCatId="process" qsTypeId="urn:microsoft.com/office/officeart/2005/8/quickstyle/simple2" qsCatId="simple" csTypeId="urn:microsoft.com/office/officeart/2005/8/colors/accent3_2" csCatId="accent3" phldr="1"/>
      <dgm:spPr/>
    </dgm:pt>
    <dgm:pt modelId="{9E473702-D596-419A-89E2-0657991355AE}">
      <dgm:prSet phldrT="[Text]" custT="1"/>
      <dgm:spPr/>
      <dgm:t>
        <a:bodyPr/>
        <a:lstStyle/>
        <a:p>
          <a:r>
            <a:rPr lang="en-US" sz="1800" dirty="0"/>
            <a:t>Access</a:t>
          </a:r>
          <a:br>
            <a:rPr lang="en-US" sz="1800" dirty="0"/>
          </a:br>
          <a:r>
            <a:rPr lang="en-US" sz="1800" dirty="0"/>
            <a:t>data</a:t>
          </a:r>
        </a:p>
      </dgm:t>
    </dgm:pt>
    <dgm:pt modelId="{676598DD-7DA2-4BFD-A494-81EAB3A6CFE4}" type="parTrans" cxnId="{04D63B8B-3E56-4362-A849-AA2C7BF1DAF4}">
      <dgm:prSet/>
      <dgm:spPr/>
      <dgm:t>
        <a:bodyPr/>
        <a:lstStyle/>
        <a:p>
          <a:endParaRPr lang="en-US"/>
        </a:p>
      </dgm:t>
    </dgm:pt>
    <dgm:pt modelId="{91435A28-9AD3-4FE2-A23C-94F64D67056D}" type="sibTrans" cxnId="{04D63B8B-3E56-4362-A849-AA2C7BF1DAF4}">
      <dgm:prSet/>
      <dgm:spPr/>
      <dgm:t>
        <a:bodyPr/>
        <a:lstStyle/>
        <a:p>
          <a:endParaRPr lang="en-US"/>
        </a:p>
      </dgm:t>
    </dgm:pt>
    <dgm:pt modelId="{FCFF1DB9-239E-41BF-9C78-DC9DAEBE53D9}">
      <dgm:prSet phldrT="[Text]" custT="1"/>
      <dgm:spPr/>
      <dgm:t>
        <a:bodyPr/>
        <a:lstStyle/>
        <a:p>
          <a:r>
            <a:rPr lang="en-US" sz="1800" b="0" dirty="0"/>
            <a:t>Explore</a:t>
          </a:r>
          <a:br>
            <a:rPr lang="en-US" sz="1800" b="0" dirty="0"/>
          </a:br>
          <a:r>
            <a:rPr lang="en-US" sz="1800" b="0" dirty="0"/>
            <a:t>data</a:t>
          </a:r>
        </a:p>
      </dgm:t>
    </dgm:pt>
    <dgm:pt modelId="{6DE9894B-F7CA-4EA3-9BC3-3479AA69A709}" type="parTrans" cxnId="{FCDED2C3-B0A6-4B06-AE7E-9DC11C8E996A}">
      <dgm:prSet/>
      <dgm:spPr/>
      <dgm:t>
        <a:bodyPr/>
        <a:lstStyle/>
        <a:p>
          <a:endParaRPr lang="en-US"/>
        </a:p>
      </dgm:t>
    </dgm:pt>
    <dgm:pt modelId="{1358A9B3-B77D-4398-B1C4-E33D7AB7FCFB}" type="sibTrans" cxnId="{FCDED2C3-B0A6-4B06-AE7E-9DC11C8E996A}">
      <dgm:prSet/>
      <dgm:spPr/>
      <dgm:t>
        <a:bodyPr/>
        <a:lstStyle/>
        <a:p>
          <a:endParaRPr lang="en-US"/>
        </a:p>
      </dgm:t>
    </dgm:pt>
    <dgm:pt modelId="{44C35102-47B8-40EF-B8C8-47203D1B4331}">
      <dgm:prSet phldrT="[Text]" custT="1"/>
      <dgm:spPr/>
      <dgm:t>
        <a:bodyPr/>
        <a:lstStyle/>
        <a:p>
          <a:r>
            <a:rPr lang="en-US" sz="1800" b="0" dirty="0"/>
            <a:t>Prepare data</a:t>
          </a:r>
        </a:p>
      </dgm:t>
    </dgm:pt>
    <dgm:pt modelId="{0DA8B735-4DA2-43B4-88E9-D4CABAD80597}" type="parTrans" cxnId="{74577F2A-66D8-4AA9-BEC9-DE1BC7B92880}">
      <dgm:prSet/>
      <dgm:spPr/>
      <dgm:t>
        <a:bodyPr/>
        <a:lstStyle/>
        <a:p>
          <a:endParaRPr lang="en-US"/>
        </a:p>
      </dgm:t>
    </dgm:pt>
    <dgm:pt modelId="{2DDF52DB-CB42-4ACA-8730-3C345A76FE67}" type="sibTrans" cxnId="{74577F2A-66D8-4AA9-BEC9-DE1BC7B92880}">
      <dgm:prSet/>
      <dgm:spPr/>
      <dgm:t>
        <a:bodyPr/>
        <a:lstStyle/>
        <a:p>
          <a:endParaRPr lang="en-US"/>
        </a:p>
      </dgm:t>
    </dgm:pt>
    <dgm:pt modelId="{B3CEF2FC-DBA5-4E72-B14F-E1DCCD0E98F7}">
      <dgm:prSet phldrT="[Text]" custT="1"/>
      <dgm:spPr/>
      <dgm:t>
        <a:bodyPr/>
        <a:lstStyle/>
        <a:p>
          <a:r>
            <a:rPr lang="en-US" sz="1800" b="0" dirty="0"/>
            <a:t>Analyze and report on data</a:t>
          </a:r>
        </a:p>
      </dgm:t>
    </dgm:pt>
    <dgm:pt modelId="{3BA54D38-B86D-4DF5-9044-AFB7F8B75904}" type="parTrans" cxnId="{6FAF8D10-071A-4E5B-B59D-16C68244C28A}">
      <dgm:prSet/>
      <dgm:spPr/>
      <dgm:t>
        <a:bodyPr/>
        <a:lstStyle/>
        <a:p>
          <a:endParaRPr lang="en-US"/>
        </a:p>
      </dgm:t>
    </dgm:pt>
    <dgm:pt modelId="{03C9E680-A7CF-4598-B823-BF0C9EBB59A8}" type="sibTrans" cxnId="{6FAF8D10-071A-4E5B-B59D-16C68244C28A}">
      <dgm:prSet/>
      <dgm:spPr/>
      <dgm:t>
        <a:bodyPr/>
        <a:lstStyle/>
        <a:p>
          <a:endParaRPr lang="en-US"/>
        </a:p>
      </dgm:t>
    </dgm:pt>
    <dgm:pt modelId="{A96BD631-0785-41B2-BC42-913CA91607EB}">
      <dgm:prSet phldrT="[Text]" custT="1"/>
      <dgm:spPr>
        <a:solidFill>
          <a:schemeClr val="accent4"/>
        </a:solidFill>
      </dgm:spPr>
      <dgm:t>
        <a:bodyPr/>
        <a:lstStyle/>
        <a:p>
          <a:r>
            <a:rPr lang="en-US" sz="2000" b="1" dirty="0"/>
            <a:t>Export</a:t>
          </a:r>
          <a:br>
            <a:rPr lang="en-US" sz="2000" b="1" dirty="0"/>
          </a:br>
          <a:r>
            <a:rPr lang="en-US" sz="2000" b="1" dirty="0"/>
            <a:t>results</a:t>
          </a:r>
        </a:p>
      </dgm:t>
    </dgm:pt>
    <dgm:pt modelId="{31B23A6B-E7C1-4D52-A446-03084C6B93EC}" type="parTrans" cxnId="{0276EE9C-4C7B-4730-B39E-639DCB9798D6}">
      <dgm:prSet/>
      <dgm:spPr/>
      <dgm:t>
        <a:bodyPr/>
        <a:lstStyle/>
        <a:p>
          <a:endParaRPr lang="en-US"/>
        </a:p>
      </dgm:t>
    </dgm:pt>
    <dgm:pt modelId="{307E930E-170D-4566-9AC2-3B2131EF47F3}" type="sibTrans" cxnId="{0276EE9C-4C7B-4730-B39E-639DCB9798D6}">
      <dgm:prSet/>
      <dgm:spPr/>
      <dgm:t>
        <a:bodyPr/>
        <a:lstStyle/>
        <a:p>
          <a:endParaRPr lang="en-US"/>
        </a:p>
      </dgm:t>
    </dgm:pt>
    <dgm:pt modelId="{5E7E2109-9D3D-4C0A-9130-674E72915E3A}" type="pres">
      <dgm:prSet presAssocID="{8D1FEBF8-C4AB-4C60-988D-092866A671FE}" presName="CompostProcess" presStyleCnt="0">
        <dgm:presLayoutVars>
          <dgm:dir/>
          <dgm:resizeHandles val="exact"/>
        </dgm:presLayoutVars>
      </dgm:prSet>
      <dgm:spPr/>
    </dgm:pt>
    <dgm:pt modelId="{46A60A57-D372-4434-9121-D56E52E15138}" type="pres">
      <dgm:prSet presAssocID="{8D1FEBF8-C4AB-4C60-988D-092866A671FE}" presName="arrow" presStyleLbl="bgShp" presStyleIdx="0" presStyleCnt="1" custLinFactNeighborX="7379" custLinFactNeighborY="-5211"/>
      <dgm:spPr>
        <a:solidFill>
          <a:srgbClr val="E2E2E2"/>
        </a:solidFill>
      </dgm:spPr>
    </dgm:pt>
    <dgm:pt modelId="{74DAAE90-EEE5-48A4-935B-3019C070781C}" type="pres">
      <dgm:prSet presAssocID="{8D1FEBF8-C4AB-4C60-988D-092866A671FE}" presName="linearProcess" presStyleCnt="0"/>
      <dgm:spPr/>
    </dgm:pt>
    <dgm:pt modelId="{4C27651C-1315-453C-A54F-C5AA806C0899}" type="pres">
      <dgm:prSet presAssocID="{9E473702-D596-419A-89E2-0657991355AE}" presName="textNode" presStyleLbl="node1" presStyleIdx="0" presStyleCnt="5">
        <dgm:presLayoutVars>
          <dgm:bulletEnabled val="1"/>
        </dgm:presLayoutVars>
      </dgm:prSet>
      <dgm:spPr/>
    </dgm:pt>
    <dgm:pt modelId="{384C95E7-63C7-4CCD-8D9F-6054297E5C27}" type="pres">
      <dgm:prSet presAssocID="{91435A28-9AD3-4FE2-A23C-94F64D67056D}" presName="sibTrans" presStyleCnt="0"/>
      <dgm:spPr/>
    </dgm:pt>
    <dgm:pt modelId="{8E35B52A-CAB9-490A-9687-098702FB0C94}" type="pres">
      <dgm:prSet presAssocID="{FCFF1DB9-239E-41BF-9C78-DC9DAEBE53D9}" presName="textNode" presStyleLbl="node1" presStyleIdx="1" presStyleCnt="5">
        <dgm:presLayoutVars>
          <dgm:bulletEnabled val="1"/>
        </dgm:presLayoutVars>
      </dgm:prSet>
      <dgm:spPr/>
    </dgm:pt>
    <dgm:pt modelId="{05848B3D-5371-4A49-870A-95BD5415F185}" type="pres">
      <dgm:prSet presAssocID="{1358A9B3-B77D-4398-B1C4-E33D7AB7FCFB}" presName="sibTrans" presStyleCnt="0"/>
      <dgm:spPr/>
    </dgm:pt>
    <dgm:pt modelId="{0AA74410-DCB1-48F6-AF3E-896F2CD51461}" type="pres">
      <dgm:prSet presAssocID="{44C35102-47B8-40EF-B8C8-47203D1B4331}" presName="textNode" presStyleLbl="node1" presStyleIdx="2" presStyleCnt="5">
        <dgm:presLayoutVars>
          <dgm:bulletEnabled val="1"/>
        </dgm:presLayoutVars>
      </dgm:prSet>
      <dgm:spPr/>
    </dgm:pt>
    <dgm:pt modelId="{88B80900-60C5-4C14-99AF-F49BB2612F1D}" type="pres">
      <dgm:prSet presAssocID="{2DDF52DB-CB42-4ACA-8730-3C345A76FE67}" presName="sibTrans" presStyleCnt="0"/>
      <dgm:spPr/>
    </dgm:pt>
    <dgm:pt modelId="{5F481D88-879E-4D89-A4A2-FACEF41C0B4E}" type="pres">
      <dgm:prSet presAssocID="{B3CEF2FC-DBA5-4E72-B14F-E1DCCD0E98F7}" presName="textNode" presStyleLbl="node1" presStyleIdx="3" presStyleCnt="5">
        <dgm:presLayoutVars>
          <dgm:bulletEnabled val="1"/>
        </dgm:presLayoutVars>
      </dgm:prSet>
      <dgm:spPr/>
    </dgm:pt>
    <dgm:pt modelId="{690248C0-2A32-4C0C-98F2-470628A08AC6}" type="pres">
      <dgm:prSet presAssocID="{03C9E680-A7CF-4598-B823-BF0C9EBB59A8}" presName="sibTrans" presStyleCnt="0"/>
      <dgm:spPr/>
    </dgm:pt>
    <dgm:pt modelId="{8A69300C-65A1-4E3F-81F0-77F1AC1D16E2}" type="pres">
      <dgm:prSet presAssocID="{A96BD631-0785-41B2-BC42-913CA91607EB}" presName="textNode" presStyleLbl="node1" presStyleIdx="4" presStyleCnt="5">
        <dgm:presLayoutVars>
          <dgm:bulletEnabled val="1"/>
        </dgm:presLayoutVars>
      </dgm:prSet>
      <dgm:spPr/>
    </dgm:pt>
  </dgm:ptLst>
  <dgm:cxnLst>
    <dgm:cxn modelId="{5E4E9B08-1405-4D04-A54E-13CE5C21CE49}" type="presOf" srcId="{B3CEF2FC-DBA5-4E72-B14F-E1DCCD0E98F7}" destId="{5F481D88-879E-4D89-A4A2-FACEF41C0B4E}" srcOrd="0" destOrd="0" presId="urn:microsoft.com/office/officeart/2005/8/layout/hProcess9"/>
    <dgm:cxn modelId="{6FAF8D10-071A-4E5B-B59D-16C68244C28A}" srcId="{8D1FEBF8-C4AB-4C60-988D-092866A671FE}" destId="{B3CEF2FC-DBA5-4E72-B14F-E1DCCD0E98F7}" srcOrd="3" destOrd="0" parTransId="{3BA54D38-B86D-4DF5-9044-AFB7F8B75904}" sibTransId="{03C9E680-A7CF-4598-B823-BF0C9EBB59A8}"/>
    <dgm:cxn modelId="{36F74314-264B-454E-A046-BC8D7018AD75}" type="presOf" srcId="{FCFF1DB9-239E-41BF-9C78-DC9DAEBE53D9}" destId="{8E35B52A-CAB9-490A-9687-098702FB0C94}" srcOrd="0" destOrd="0" presId="urn:microsoft.com/office/officeart/2005/8/layout/hProcess9"/>
    <dgm:cxn modelId="{4508F214-FEEB-44C7-8A56-818BE595D28E}" type="presOf" srcId="{9E473702-D596-419A-89E2-0657991355AE}" destId="{4C27651C-1315-453C-A54F-C5AA806C0899}" srcOrd="0" destOrd="0" presId="urn:microsoft.com/office/officeart/2005/8/layout/hProcess9"/>
    <dgm:cxn modelId="{74577F2A-66D8-4AA9-BEC9-DE1BC7B92880}" srcId="{8D1FEBF8-C4AB-4C60-988D-092866A671FE}" destId="{44C35102-47B8-40EF-B8C8-47203D1B4331}" srcOrd="2" destOrd="0" parTransId="{0DA8B735-4DA2-43B4-88E9-D4CABAD80597}" sibTransId="{2DDF52DB-CB42-4ACA-8730-3C345A76FE67}"/>
    <dgm:cxn modelId="{0E91DE5D-445D-495A-B38E-7D79E40DEDA4}" type="presOf" srcId="{8D1FEBF8-C4AB-4C60-988D-092866A671FE}" destId="{5E7E2109-9D3D-4C0A-9130-674E72915E3A}" srcOrd="0" destOrd="0" presId="urn:microsoft.com/office/officeart/2005/8/layout/hProcess9"/>
    <dgm:cxn modelId="{04D63B8B-3E56-4362-A849-AA2C7BF1DAF4}" srcId="{8D1FEBF8-C4AB-4C60-988D-092866A671FE}" destId="{9E473702-D596-419A-89E2-0657991355AE}" srcOrd="0" destOrd="0" parTransId="{676598DD-7DA2-4BFD-A494-81EAB3A6CFE4}" sibTransId="{91435A28-9AD3-4FE2-A23C-94F64D67056D}"/>
    <dgm:cxn modelId="{0276EE9C-4C7B-4730-B39E-639DCB9798D6}" srcId="{8D1FEBF8-C4AB-4C60-988D-092866A671FE}" destId="{A96BD631-0785-41B2-BC42-913CA91607EB}" srcOrd="4" destOrd="0" parTransId="{31B23A6B-E7C1-4D52-A446-03084C6B93EC}" sibTransId="{307E930E-170D-4566-9AC2-3B2131EF47F3}"/>
    <dgm:cxn modelId="{B12A4EC3-391D-4DDA-ABB0-AD3EC93AEEB5}" type="presOf" srcId="{A96BD631-0785-41B2-BC42-913CA91607EB}" destId="{8A69300C-65A1-4E3F-81F0-77F1AC1D16E2}" srcOrd="0" destOrd="0" presId="urn:microsoft.com/office/officeart/2005/8/layout/hProcess9"/>
    <dgm:cxn modelId="{FCDED2C3-B0A6-4B06-AE7E-9DC11C8E996A}" srcId="{8D1FEBF8-C4AB-4C60-988D-092866A671FE}" destId="{FCFF1DB9-239E-41BF-9C78-DC9DAEBE53D9}" srcOrd="1" destOrd="0" parTransId="{6DE9894B-F7CA-4EA3-9BC3-3479AA69A709}" sibTransId="{1358A9B3-B77D-4398-B1C4-E33D7AB7FCFB}"/>
    <dgm:cxn modelId="{88491ADE-8B2E-4948-B6D4-A14F1EDA5034}" type="presOf" srcId="{44C35102-47B8-40EF-B8C8-47203D1B4331}" destId="{0AA74410-DCB1-48F6-AF3E-896F2CD51461}" srcOrd="0" destOrd="0" presId="urn:microsoft.com/office/officeart/2005/8/layout/hProcess9"/>
    <dgm:cxn modelId="{987436CC-FE44-4B18-B319-8F7304290727}" type="presParOf" srcId="{5E7E2109-9D3D-4C0A-9130-674E72915E3A}" destId="{46A60A57-D372-4434-9121-D56E52E15138}" srcOrd="0" destOrd="0" presId="urn:microsoft.com/office/officeart/2005/8/layout/hProcess9"/>
    <dgm:cxn modelId="{527F0238-09DB-48F4-B636-6EF4EA6E574E}" type="presParOf" srcId="{5E7E2109-9D3D-4C0A-9130-674E72915E3A}" destId="{74DAAE90-EEE5-48A4-935B-3019C070781C}" srcOrd="1" destOrd="0" presId="urn:microsoft.com/office/officeart/2005/8/layout/hProcess9"/>
    <dgm:cxn modelId="{D52E797A-317B-47A3-9E63-236B264DAB0A}" type="presParOf" srcId="{74DAAE90-EEE5-48A4-935B-3019C070781C}" destId="{4C27651C-1315-453C-A54F-C5AA806C0899}" srcOrd="0" destOrd="0" presId="urn:microsoft.com/office/officeart/2005/8/layout/hProcess9"/>
    <dgm:cxn modelId="{61D01F35-DECC-4158-AB39-0395853816AE}" type="presParOf" srcId="{74DAAE90-EEE5-48A4-935B-3019C070781C}" destId="{384C95E7-63C7-4CCD-8D9F-6054297E5C27}" srcOrd="1" destOrd="0" presId="urn:microsoft.com/office/officeart/2005/8/layout/hProcess9"/>
    <dgm:cxn modelId="{F467498E-77C5-4376-8905-59D6FADEB6B9}" type="presParOf" srcId="{74DAAE90-EEE5-48A4-935B-3019C070781C}" destId="{8E35B52A-CAB9-490A-9687-098702FB0C94}" srcOrd="2" destOrd="0" presId="urn:microsoft.com/office/officeart/2005/8/layout/hProcess9"/>
    <dgm:cxn modelId="{EF33E99A-ACA3-426F-83FE-CF98BC2ABC72}" type="presParOf" srcId="{74DAAE90-EEE5-48A4-935B-3019C070781C}" destId="{05848B3D-5371-4A49-870A-95BD5415F185}" srcOrd="3" destOrd="0" presId="urn:microsoft.com/office/officeart/2005/8/layout/hProcess9"/>
    <dgm:cxn modelId="{D1825C9F-A44D-492C-B003-3FBACA8E2CA4}" type="presParOf" srcId="{74DAAE90-EEE5-48A4-935B-3019C070781C}" destId="{0AA74410-DCB1-48F6-AF3E-896F2CD51461}" srcOrd="4" destOrd="0" presId="urn:microsoft.com/office/officeart/2005/8/layout/hProcess9"/>
    <dgm:cxn modelId="{165A4868-7E23-4121-8EE9-E672F9C7D934}" type="presParOf" srcId="{74DAAE90-EEE5-48A4-935B-3019C070781C}" destId="{88B80900-60C5-4C14-99AF-F49BB2612F1D}" srcOrd="5" destOrd="0" presId="urn:microsoft.com/office/officeart/2005/8/layout/hProcess9"/>
    <dgm:cxn modelId="{2FC2AD9E-47D8-4EE0-A7A3-88D11E504313}" type="presParOf" srcId="{74DAAE90-EEE5-48A4-935B-3019C070781C}" destId="{5F481D88-879E-4D89-A4A2-FACEF41C0B4E}" srcOrd="6" destOrd="0" presId="urn:microsoft.com/office/officeart/2005/8/layout/hProcess9"/>
    <dgm:cxn modelId="{01112971-77E7-4731-9E0C-13EF5D05F3FB}" type="presParOf" srcId="{74DAAE90-EEE5-48A4-935B-3019C070781C}" destId="{690248C0-2A32-4C0C-98F2-470628A08AC6}" srcOrd="7" destOrd="0" presId="urn:microsoft.com/office/officeart/2005/8/layout/hProcess9"/>
    <dgm:cxn modelId="{B9DEC71B-D8AD-41F6-B341-AB118A54F45E}" type="presParOf" srcId="{74DAAE90-EEE5-48A4-935B-3019C070781C}" destId="{8A69300C-65A1-4E3F-81F0-77F1AC1D16E2}"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60A57-D372-4434-9121-D56E52E15138}">
      <dsp:nvSpPr>
        <dsp:cNvPr id="0" name=""/>
        <dsp:cNvSpPr/>
      </dsp:nvSpPr>
      <dsp:spPr>
        <a:xfrm>
          <a:off x="1036517" y="0"/>
          <a:ext cx="6397254" cy="2971504"/>
        </a:xfrm>
        <a:prstGeom prst="rightArrow">
          <a:avLst/>
        </a:prstGeom>
        <a:solidFill>
          <a:srgbClr val="E2E2E2"/>
        </a:solidFill>
        <a:ln>
          <a:noFill/>
        </a:ln>
        <a:effectLst/>
      </dsp:spPr>
      <dsp:style>
        <a:lnRef idx="0">
          <a:scrgbClr r="0" g="0" b="0"/>
        </a:lnRef>
        <a:fillRef idx="1">
          <a:scrgbClr r="0" g="0" b="0"/>
        </a:fillRef>
        <a:effectRef idx="0">
          <a:scrgbClr r="0" g="0" b="0"/>
        </a:effectRef>
        <a:fontRef idx="minor"/>
      </dsp:style>
    </dsp:sp>
    <dsp:sp modelId="{4C27651C-1315-453C-A54F-C5AA806C0899}">
      <dsp:nvSpPr>
        <dsp:cNvPr id="0" name=""/>
        <dsp:cNvSpPr/>
      </dsp:nvSpPr>
      <dsp:spPr>
        <a:xfrm>
          <a:off x="2204" y="891451"/>
          <a:ext cx="1327371"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Access</a:t>
          </a:r>
          <a:br>
            <a:rPr lang="en-US" sz="1800" kern="1200" dirty="0"/>
          </a:br>
          <a:r>
            <a:rPr lang="en-US" sz="1800" kern="1200" dirty="0"/>
            <a:t>data</a:t>
          </a:r>
        </a:p>
      </dsp:txBody>
      <dsp:txXfrm>
        <a:off x="60227" y="949474"/>
        <a:ext cx="1211325" cy="1072555"/>
      </dsp:txXfrm>
    </dsp:sp>
    <dsp:sp modelId="{8E35B52A-CAB9-490A-9687-098702FB0C94}">
      <dsp:nvSpPr>
        <dsp:cNvPr id="0" name=""/>
        <dsp:cNvSpPr/>
      </dsp:nvSpPr>
      <dsp:spPr>
        <a:xfrm>
          <a:off x="1550805" y="891451"/>
          <a:ext cx="1327371"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t>Explore</a:t>
          </a:r>
          <a:br>
            <a:rPr lang="en-US" sz="1800" b="0" kern="1200" dirty="0"/>
          </a:br>
          <a:r>
            <a:rPr lang="en-US" sz="1800" b="0" kern="1200" dirty="0"/>
            <a:t>data</a:t>
          </a:r>
        </a:p>
      </dsp:txBody>
      <dsp:txXfrm>
        <a:off x="1608828" y="949474"/>
        <a:ext cx="1211325" cy="1072555"/>
      </dsp:txXfrm>
    </dsp:sp>
    <dsp:sp modelId="{0AA74410-DCB1-48F6-AF3E-896F2CD51461}">
      <dsp:nvSpPr>
        <dsp:cNvPr id="0" name=""/>
        <dsp:cNvSpPr/>
      </dsp:nvSpPr>
      <dsp:spPr>
        <a:xfrm>
          <a:off x="3099405" y="891451"/>
          <a:ext cx="1327371"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t>Prepare data</a:t>
          </a:r>
        </a:p>
      </dsp:txBody>
      <dsp:txXfrm>
        <a:off x="3157428" y="949474"/>
        <a:ext cx="1211325" cy="1072555"/>
      </dsp:txXfrm>
    </dsp:sp>
    <dsp:sp modelId="{5F481D88-879E-4D89-A4A2-FACEF41C0B4E}">
      <dsp:nvSpPr>
        <dsp:cNvPr id="0" name=""/>
        <dsp:cNvSpPr/>
      </dsp:nvSpPr>
      <dsp:spPr>
        <a:xfrm>
          <a:off x="4648005" y="891451"/>
          <a:ext cx="1327371"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t>Analyze and report on data</a:t>
          </a:r>
        </a:p>
      </dsp:txBody>
      <dsp:txXfrm>
        <a:off x="4706028" y="949474"/>
        <a:ext cx="1211325" cy="1072555"/>
      </dsp:txXfrm>
    </dsp:sp>
    <dsp:sp modelId="{8A69300C-65A1-4E3F-81F0-77F1AC1D16E2}">
      <dsp:nvSpPr>
        <dsp:cNvPr id="0" name=""/>
        <dsp:cNvSpPr/>
      </dsp:nvSpPr>
      <dsp:spPr>
        <a:xfrm>
          <a:off x="6196605" y="891451"/>
          <a:ext cx="1327371" cy="1188601"/>
        </a:xfrm>
        <a:prstGeom prst="roundRect">
          <a:avLst/>
        </a:prstGeom>
        <a:solidFill>
          <a:schemeClr val="accent4"/>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Export</a:t>
          </a:r>
          <a:br>
            <a:rPr lang="en-US" sz="2000" b="1" kern="1200" dirty="0"/>
          </a:br>
          <a:r>
            <a:rPr lang="en-US" sz="2000" b="1" kern="1200" dirty="0"/>
            <a:t>results</a:t>
          </a:r>
        </a:p>
      </dsp:txBody>
      <dsp:txXfrm>
        <a:off x="6254628" y="949474"/>
        <a:ext cx="1211325" cy="107255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5EB966-A536-4111-AC2D-CA52502300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2A175C4-AD46-4457-8BA1-1F7F382B63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B5CBF4-889D-4D7C-911A-BA28B8B8B601}" type="datetimeFigureOut">
              <a:rPr lang="en-US" smtClean="0"/>
              <a:t>3/26/2020</a:t>
            </a:fld>
            <a:endParaRPr lang="en-US" dirty="0"/>
          </a:p>
        </p:txBody>
      </p:sp>
      <p:sp>
        <p:nvSpPr>
          <p:cNvPr id="4" name="Footer Placeholder 3">
            <a:extLst>
              <a:ext uri="{FF2B5EF4-FFF2-40B4-BE49-F238E27FC236}">
                <a16:creationId xmlns:a16="http://schemas.microsoft.com/office/drawing/2014/main" id="{DBDEC6F7-FDC7-4BED-9E1C-876284197A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9551BB-6637-47A7-B347-D379307431F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87AA9F-433A-4FC3-B90F-61DDF9C3C4C5}" type="slidenum">
              <a:rPr lang="en-US" smtClean="0"/>
              <a:t>‹#›</a:t>
            </a:fld>
            <a:endParaRPr lang="en-US" dirty="0"/>
          </a:p>
        </p:txBody>
      </p:sp>
    </p:spTree>
    <p:extLst>
      <p:ext uri="{BB962C8B-B14F-4D97-AF65-F5344CB8AC3E}">
        <p14:creationId xmlns:p14="http://schemas.microsoft.com/office/powerpoint/2010/main" val="380920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lide Image Placeholder 1">
            <a:extLst>
              <a:ext uri="{FF2B5EF4-FFF2-40B4-BE49-F238E27FC236}">
                <a16:creationId xmlns:a16="http://schemas.microsoft.com/office/drawing/2014/main" id="{DE9DC372-C6B6-4B71-B7DF-586F493AE957}"/>
              </a:ext>
            </a:extLst>
          </p:cNvPr>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17" name="Notes Placeholder 2">
            <a:extLst>
              <a:ext uri="{FF2B5EF4-FFF2-40B4-BE49-F238E27FC236}">
                <a16:creationId xmlns:a16="http://schemas.microsoft.com/office/drawing/2014/main" id="{4A7674BC-6EAB-4ECE-8155-99E93B7C8DAB}"/>
              </a:ext>
            </a:extLst>
          </p:cNvPr>
          <p:cNvSpPr>
            <a:spLocks noGrp="1"/>
          </p:cNvSpPr>
          <p:nvPr>
            <p:ph type="body" sz="quarter" idx="3"/>
          </p:nvPr>
        </p:nvSpPr>
        <p:spPr>
          <a:xfrm>
            <a:off x="635508" y="4471416"/>
            <a:ext cx="5586984" cy="4105656"/>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18" name="Slide Number Placeholder 3">
            <a:extLst>
              <a:ext uri="{FF2B5EF4-FFF2-40B4-BE49-F238E27FC236}">
                <a16:creationId xmlns:a16="http://schemas.microsoft.com/office/drawing/2014/main" id="{D414A1AC-8A04-4DF3-98B7-1385A5550356}"/>
              </a:ext>
            </a:extLst>
          </p:cNvPr>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19" name="Textbox 4">
            <a:extLst>
              <a:ext uri="{FF2B5EF4-FFF2-40B4-BE49-F238E27FC236}">
                <a16:creationId xmlns:a16="http://schemas.microsoft.com/office/drawing/2014/main" id="{31DD99B4-2409-4F2A-B98C-5B1D7B6ACF4E}"/>
              </a:ext>
            </a:extLst>
          </p:cNvPr>
          <p:cNvSpPr>
            <a:spLocks noChangeAspect="1"/>
          </p:cNvSpPr>
          <p:nvPr/>
        </p:nvSpPr>
        <p:spPr>
          <a:xfrm>
            <a:off x="2148840" y="8902677"/>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dirty="0">
                <a:solidFill>
                  <a:srgbClr val="0871B1"/>
                </a:solidFill>
                <a:latin typeface="+mn-lt"/>
                <a:ea typeface="Calibri" charset="0"/>
                <a:cs typeface="Arial" panose="020B0604020202020204" pitchFamily="34" charset="0"/>
              </a:rPr>
              <a:t>reserved</a:t>
            </a:r>
            <a:r>
              <a:rPr lang="en-US" sz="500" kern="300" spc="51" dirty="0">
                <a:solidFill>
                  <a:srgbClr val="0871B1"/>
                </a:solidFill>
                <a:latin typeface="Calibri" panose="020F0502020204030204" pitchFamily="34" charset="0"/>
                <a:ea typeface="Calibri" charset="0"/>
                <a:cs typeface="Arial" panose="020B0604020202020204" pitchFamily="34" charset="0"/>
              </a:rPr>
              <a:t>.</a:t>
            </a:r>
          </a:p>
        </p:txBody>
      </p:sp>
      <p:sp>
        <p:nvSpPr>
          <p:cNvPr id="20" name="TextBox 5">
            <a:extLst>
              <a:ext uri="{FF2B5EF4-FFF2-40B4-BE49-F238E27FC236}">
                <a16:creationId xmlns:a16="http://schemas.microsoft.com/office/drawing/2014/main" id="{BF1BC9F3-D7A2-4E58-9584-49083B74F204}"/>
              </a:ext>
            </a:extLst>
          </p:cNvPr>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pic>
        <p:nvPicPr>
          <p:cNvPr id="21" name="Picture 6">
            <a:extLst>
              <a:ext uri="{FF2B5EF4-FFF2-40B4-BE49-F238E27FC236}">
                <a16:creationId xmlns:a16="http://schemas.microsoft.com/office/drawing/2014/main" id="{63A0CFAA-CDA9-4553-ADA7-AA9C364906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22" name="Picture 7">
            <a:extLst>
              <a:ext uri="{FF2B5EF4-FFF2-40B4-BE49-F238E27FC236}">
                <a16:creationId xmlns:a16="http://schemas.microsoft.com/office/drawing/2014/main" id="{F846AF5E-9B15-465A-B5CA-1A126CDDE4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168015309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260024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E523CA-83A8-4473-AF6B-E5066400E25C}" type="slidenum">
              <a:rPr lang="en-US" altLang="en-US" sz="1200" smtClean="0"/>
              <a:pPr/>
              <a:t>10</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634023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PROC EXPORT is simple, but another easy way to export data is to use a SAS/ACCESS Interface LIBNAME engine. We simply create the data in the desired format right from a SAS process. For example, a DATA step or procedure OUTPUT statement can write results directly to the target data source. I don’t have to create a SAS table first and then export the SAS table in a separate step. Of course, you need Write permission to the target destination. </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As an example, this program uses the SAS/ACCESS Interface to PC File Formats XLSX engine to define a library to an</a:t>
            </a:r>
            <a:r>
              <a:rPr lang="en-US" sz="900" kern="1200" baseline="0" dirty="0">
                <a:solidFill>
                  <a:schemeClr val="tx1"/>
                </a:solidFill>
                <a:effectLst/>
                <a:latin typeface="+mn-lt"/>
                <a:ea typeface="+mn-ea"/>
                <a:cs typeface="+mn-cs"/>
              </a:rPr>
              <a:t> Excel workbook named </a:t>
            </a:r>
            <a:r>
              <a:rPr lang="en-US" sz="900" b="1" kern="1200" baseline="0" dirty="0">
                <a:solidFill>
                  <a:schemeClr val="tx1"/>
                </a:solidFill>
                <a:effectLst/>
                <a:latin typeface="+mn-lt"/>
                <a:ea typeface="+mn-ea"/>
                <a:cs typeface="+mn-cs"/>
              </a:rPr>
              <a:t>cars</a:t>
            </a:r>
            <a:r>
              <a:rPr lang="en-US" sz="900" kern="1200" baseline="0" dirty="0">
                <a:solidFill>
                  <a:schemeClr val="tx1"/>
                </a:solidFill>
                <a:effectLst/>
                <a:latin typeface="+mn-lt"/>
                <a:ea typeface="+mn-ea"/>
                <a:cs typeface="+mn-cs"/>
              </a:rPr>
              <a:t>. The DATA step references the library and output worksheet named </a:t>
            </a:r>
            <a:r>
              <a:rPr lang="en-US" sz="900" b="1" kern="1200" baseline="0" dirty="0" err="1">
                <a:solidFill>
                  <a:schemeClr val="tx1"/>
                </a:solidFill>
                <a:effectLst/>
                <a:latin typeface="+mn-lt"/>
                <a:ea typeface="+mn-ea"/>
                <a:cs typeface="+mn-cs"/>
              </a:rPr>
              <a:t>asiacars</a:t>
            </a:r>
            <a:r>
              <a:rPr lang="en-US" sz="900" kern="1200" baseline="0" dirty="0">
                <a:solidFill>
                  <a:schemeClr val="tx1"/>
                </a:solidFill>
                <a:effectLst/>
                <a:latin typeface="+mn-lt"/>
                <a:ea typeface="+mn-ea"/>
                <a:cs typeface="+mn-cs"/>
              </a:rPr>
              <a:t>. The code </a:t>
            </a:r>
            <a:r>
              <a:rPr lang="en-US" sz="900" kern="1200" dirty="0">
                <a:solidFill>
                  <a:schemeClr val="tx1"/>
                </a:solidFill>
                <a:effectLst/>
                <a:latin typeface="+mn-lt"/>
                <a:ea typeface="+mn-ea"/>
                <a:cs typeface="+mn-cs"/>
              </a:rPr>
              <a:t>extracts data about cars manufactured in Asia from </a:t>
            </a:r>
            <a:r>
              <a:rPr lang="en-US" sz="900" b="1" kern="1200" dirty="0">
                <a:solidFill>
                  <a:schemeClr val="tx1"/>
                </a:solidFill>
                <a:effectLst/>
                <a:latin typeface="+mn-lt"/>
                <a:ea typeface="+mn-ea"/>
                <a:cs typeface="+mn-cs"/>
              </a:rPr>
              <a:t>sashelp.cars </a:t>
            </a:r>
            <a:r>
              <a:rPr lang="en-US" sz="900" kern="1200" dirty="0">
                <a:solidFill>
                  <a:schemeClr val="tx1"/>
                </a:solidFill>
                <a:effectLst/>
                <a:latin typeface="+mn-lt"/>
                <a:ea typeface="+mn-ea"/>
                <a:cs typeface="+mn-cs"/>
              </a:rPr>
              <a:t>and writes the result directly into the worksheet</a:t>
            </a:r>
            <a:r>
              <a:rPr lang="en-US" sz="900" kern="1200" baseline="0" dirty="0">
                <a:solidFill>
                  <a:schemeClr val="tx1"/>
                </a:solidFill>
                <a:effectLst/>
                <a:latin typeface="+mn-lt"/>
                <a:ea typeface="+mn-ea"/>
                <a:cs typeface="+mn-cs"/>
              </a:rPr>
              <a:t> </a:t>
            </a:r>
            <a:r>
              <a:rPr lang="en-US" sz="900" b="1" kern="1200" baseline="0" dirty="0" err="1">
                <a:solidFill>
                  <a:schemeClr val="tx1"/>
                </a:solidFill>
                <a:effectLst/>
                <a:latin typeface="+mn-lt"/>
                <a:ea typeface="+mn-ea"/>
                <a:cs typeface="+mn-cs"/>
              </a:rPr>
              <a:t>asiacars</a:t>
            </a:r>
            <a:r>
              <a:rPr lang="en-US" sz="900" kern="1200" baseline="0" dirty="0">
                <a:solidFill>
                  <a:schemeClr val="tx1"/>
                </a:solidFill>
                <a:effectLst/>
                <a:latin typeface="+mn-lt"/>
                <a:ea typeface="+mn-ea"/>
                <a:cs typeface="+mn-cs"/>
              </a:rPr>
              <a:t>.</a:t>
            </a:r>
          </a:p>
          <a:p>
            <a:endParaRPr lang="en-US" sz="900" kern="1200" baseline="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Let's</a:t>
            </a:r>
            <a:r>
              <a:rPr lang="en-US" sz="900" kern="1200" baseline="0" dirty="0">
                <a:solidFill>
                  <a:schemeClr val="tx1"/>
                </a:solidFill>
                <a:effectLst/>
                <a:latin typeface="+mn-lt"/>
                <a:ea typeface="+mn-ea"/>
                <a:cs typeface="+mn-cs"/>
              </a:rPr>
              <a:t> see what else we can do with this in a demo.</a:t>
            </a:r>
          </a:p>
          <a:p>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927143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DAB279-B7FB-4372-B3B7-5AB8B7762F2F}" type="slidenum">
              <a:rPr lang="en-US" altLang="en-US" sz="1200" smtClean="0"/>
              <a:pPr/>
              <a:t>13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390290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FDAB279-B7FB-4372-B3B7-5AB8B7762F2F}" type="slidenum">
              <a:rPr lang="en-US" altLang="en-US" sz="1200" smtClean="0"/>
              <a:pPr/>
              <a:t>14</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421449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660974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We </a:t>
            </a:r>
            <a:r>
              <a:rPr lang="en-US" sz="900" i="0" kern="1200" dirty="0">
                <a:solidFill>
                  <a:schemeClr val="tx1"/>
                </a:solidFill>
                <a:effectLst/>
                <a:latin typeface="+mn-lt"/>
                <a:ea typeface="+mn-ea"/>
                <a:cs typeface="+mn-cs"/>
              </a:rPr>
              <a:t>are</a:t>
            </a:r>
            <a:r>
              <a:rPr lang="en-US" sz="900" kern="1200" dirty="0">
                <a:solidFill>
                  <a:schemeClr val="tx1"/>
                </a:solidFill>
                <a:effectLst/>
                <a:latin typeface="+mn-lt"/>
                <a:ea typeface="+mn-ea"/>
                <a:cs typeface="+mn-cs"/>
              </a:rPr>
              <a:t> programmers, and we want to build programs that can be run frequently and completely unattended. Fear not. SAS has the Output Delivery System (ODS), and it is programmable and flexible, making it simple to automate the entire process of exporting reports</a:t>
            </a:r>
            <a:r>
              <a:rPr lang="en-US" sz="900" kern="1200" baseline="0" dirty="0">
                <a:solidFill>
                  <a:schemeClr val="tx1"/>
                </a:solidFill>
                <a:effectLst/>
                <a:latin typeface="+mn-lt"/>
                <a:ea typeface="+mn-ea"/>
                <a:cs typeface="+mn-cs"/>
              </a:rPr>
              <a:t> to other formats</a:t>
            </a:r>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In SAS, procedures that generate reports really generate output objects, which can be rendered in one or more output formats designed to be viewed in SAS or in other software packages. In ODS terminology, each of these formats is called a </a:t>
            </a:r>
            <a:r>
              <a:rPr lang="en-US" sz="900" i="1" kern="1200" dirty="0">
                <a:solidFill>
                  <a:schemeClr val="tx1"/>
                </a:solidFill>
                <a:effectLst/>
                <a:latin typeface="+mn-lt"/>
                <a:ea typeface="+mn-ea"/>
                <a:cs typeface="+mn-cs"/>
              </a:rPr>
              <a:t>destination</a:t>
            </a:r>
            <a:r>
              <a:rPr lang="en-US" sz="900" kern="1200" dirty="0">
                <a:solidFill>
                  <a:schemeClr val="tx1"/>
                </a:solidFill>
                <a:effectLst/>
                <a:latin typeface="+mn-lt"/>
                <a:ea typeface="+mn-ea"/>
                <a:cs typeface="+mn-cs"/>
              </a:rPr>
              <a:t>. Some ODS destinations produce very simple output files, like text files conforming to comma-separated values standards. Others produce complex output files designed to be viewed and manipulated using external software packages. Common destinations of this type include Excel (XLSX), Microsoft Word (RTF), PowerPoint (PPTX), and Adobe (PDF), and there are many other destinations available in SAS. </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 </a:t>
            </a:r>
          </a:p>
          <a:p>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106456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Directing output to these destinations is like making a sandwich. The SAS procedure code that creates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the output is the “filling” for our sandwich, and the ODS statements preceding and following the output code is the “bread” that makes the output easy to consume outside of SAS. Let's take a look at how we can create various</a:t>
            </a:r>
            <a:r>
              <a:rPr lang="en-US" sz="900" kern="1200" baseline="0" dirty="0">
                <a:solidFill>
                  <a:schemeClr val="tx1"/>
                </a:solidFill>
                <a:effectLst/>
                <a:latin typeface="+mn-lt"/>
                <a:ea typeface="+mn-ea"/>
                <a:cs typeface="+mn-cs"/>
              </a:rPr>
              <a:t> types of output just by changing the destinations in the ODS statement.</a:t>
            </a: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 </a:t>
            </a:r>
          </a:p>
          <a:p>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1402832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First let's</a:t>
            </a:r>
            <a:r>
              <a:rPr lang="en-US" baseline="0" dirty="0"/>
              <a:t> export our report to a CSV file by using the CSVALL destination. You've see that you can use PROC EXPORT to create a CSV file, so how is this different?</a:t>
            </a:r>
            <a:endParaRPr lang="en-US" dirty="0"/>
          </a:p>
        </p:txBody>
      </p:sp>
    </p:spTree>
    <p:extLst>
      <p:ext uri="{BB962C8B-B14F-4D97-AF65-F5344CB8AC3E}">
        <p14:creationId xmlns:p14="http://schemas.microsoft.com/office/powerpoint/2010/main" val="1095644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By using ODS CSVALL</a:t>
            </a:r>
            <a:r>
              <a:rPr lang="en-US" baseline="0" dirty="0"/>
              <a:t> with PROC PRINT, you can specify the order and format of the columns in your output CSV file.</a:t>
            </a:r>
            <a:endParaRPr lang="en-US" dirty="0"/>
          </a:p>
        </p:txBody>
      </p:sp>
    </p:spTree>
    <p:extLst>
      <p:ext uri="{BB962C8B-B14F-4D97-AF65-F5344CB8AC3E}">
        <p14:creationId xmlns:p14="http://schemas.microsoft.com/office/powerpoint/2010/main" val="2190242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9746751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Now let's export</a:t>
            </a:r>
            <a:r>
              <a:rPr lang="en-US" sz="900" kern="1200" baseline="0" dirty="0">
                <a:solidFill>
                  <a:schemeClr val="tx1"/>
                </a:solidFill>
                <a:effectLst/>
                <a:latin typeface="+mn-lt"/>
                <a:ea typeface="+mn-ea"/>
                <a:cs typeface="+mn-cs"/>
              </a:rPr>
              <a:t> our report to </a:t>
            </a:r>
            <a:r>
              <a:rPr lang="en-US" sz="900" kern="1200" dirty="0">
                <a:solidFill>
                  <a:schemeClr val="tx1"/>
                </a:solidFill>
                <a:effectLst/>
                <a:latin typeface="+mn-lt"/>
                <a:ea typeface="+mn-ea"/>
                <a:cs typeface="+mn-cs"/>
              </a:rPr>
              <a:t>that ubiquitous destination: Excel. The ODS EXCEL destination provides an enormous amount of flexibility, so this is a good chance for</a:t>
            </a:r>
            <a:r>
              <a:rPr lang="en-US" sz="900" kern="1200" baseline="0" dirty="0">
                <a:solidFill>
                  <a:schemeClr val="tx1"/>
                </a:solidFill>
                <a:effectLst/>
                <a:latin typeface="+mn-lt"/>
                <a:ea typeface="+mn-ea"/>
                <a:cs typeface="+mn-cs"/>
              </a:rPr>
              <a:t> us to try out a few of the many options that are available</a:t>
            </a:r>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You can specify a style</a:t>
            </a:r>
            <a:r>
              <a:rPr lang="en-US" sz="900" kern="1200" baseline="0" dirty="0">
                <a:solidFill>
                  <a:schemeClr val="tx1"/>
                </a:solidFill>
                <a:effectLst/>
                <a:latin typeface="+mn-lt"/>
                <a:ea typeface="+mn-ea"/>
                <a:cs typeface="+mn-cs"/>
              </a:rPr>
              <a:t> for the output by using the </a:t>
            </a:r>
            <a:r>
              <a:rPr lang="en-US" sz="900" kern="1200" dirty="0">
                <a:solidFill>
                  <a:schemeClr val="tx1"/>
                </a:solidFill>
                <a:effectLst/>
                <a:latin typeface="+mn-lt"/>
                <a:ea typeface="+mn-ea"/>
                <a:cs typeface="+mn-cs"/>
              </a:rPr>
              <a:t>STYLE= option. There are many different styles that</a:t>
            </a:r>
            <a:r>
              <a:rPr lang="en-US" sz="900" kern="1200" baseline="0" dirty="0">
                <a:solidFill>
                  <a:schemeClr val="tx1"/>
                </a:solidFill>
                <a:effectLst/>
                <a:latin typeface="+mn-lt"/>
                <a:ea typeface="+mn-ea"/>
                <a:cs typeface="+mn-cs"/>
              </a:rPr>
              <a:t> are built in to SAS. You can list additional options in the ODS statement by using the OPTIONS keyword and enclosing option-value pairs in parentheses. The SHEET_NAME option customizes the tab names in the workbook.</a:t>
            </a:r>
            <a:endParaRPr lang="en-US" sz="900" kern="1200" dirty="0">
              <a:solidFill>
                <a:schemeClr val="tx1"/>
              </a:solidFill>
              <a:effectLst/>
              <a:latin typeface="+mn-lt"/>
              <a:ea typeface="+mn-ea"/>
              <a:cs typeface="+mn-cs"/>
            </a:endParaRPr>
          </a:p>
          <a:p>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616103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7D48EF-FAC8-4072-BC25-4DBA0E133D2D}" type="slidenum">
              <a:rPr lang="en-US" altLang="en-US" sz="1200" smtClean="0"/>
              <a:pPr/>
              <a:t>22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367127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17D48EF-FAC8-4072-BC25-4DBA0E133D2D}" type="slidenum">
              <a:rPr lang="en-US" altLang="en-US" sz="1200" smtClean="0"/>
              <a:pPr/>
              <a:t>23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4155433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The</a:t>
            </a:r>
            <a:r>
              <a:rPr lang="en-US" sz="900" kern="1200" baseline="0" dirty="0">
                <a:solidFill>
                  <a:schemeClr val="tx1"/>
                </a:solidFill>
                <a:effectLst/>
                <a:latin typeface="+mn-lt"/>
                <a:ea typeface="+mn-ea"/>
                <a:cs typeface="+mn-cs"/>
              </a:rPr>
              <a:t> Output Delivery System also enables us to </a:t>
            </a:r>
            <a:r>
              <a:rPr lang="en-US" sz="900" kern="1200" dirty="0">
                <a:solidFill>
                  <a:schemeClr val="tx1"/>
                </a:solidFill>
                <a:effectLst/>
                <a:latin typeface="+mn-lt"/>
                <a:ea typeface="+mn-ea"/>
                <a:cs typeface="+mn-cs"/>
              </a:rPr>
              <a:t>export reports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to common formats that we use in everyday business, such as PowerPoint</a:t>
            </a:r>
            <a:r>
              <a:rPr lang="en-US" sz="900" kern="1200" baseline="0" dirty="0">
                <a:solidFill>
                  <a:schemeClr val="tx1"/>
                </a:solidFill>
                <a:effectLst/>
                <a:latin typeface="+mn-lt"/>
                <a:ea typeface="+mn-ea"/>
                <a:cs typeface="+mn-cs"/>
              </a:rPr>
              <a:t> by using the Powerpoint destination, and </a:t>
            </a:r>
            <a:r>
              <a:rPr lang="en-US" sz="900" kern="1200" dirty="0">
                <a:solidFill>
                  <a:schemeClr val="tx1"/>
                </a:solidFill>
                <a:effectLst/>
                <a:latin typeface="+mn-lt"/>
                <a:ea typeface="+mn-ea"/>
                <a:cs typeface="+mn-cs"/>
              </a:rPr>
              <a:t>Microsoft Word by using the RTF destination. The Rich Text Format (RTF) destination is a software-agnostic file type that’s made for word processing programs such as Microsoft</a:t>
            </a:r>
            <a:r>
              <a:rPr lang="en-US" sz="900" kern="1200" baseline="0" dirty="0">
                <a:solidFill>
                  <a:schemeClr val="tx1"/>
                </a:solidFill>
                <a:effectLst/>
                <a:latin typeface="+mn-lt"/>
                <a:ea typeface="+mn-ea"/>
                <a:cs typeface="+mn-cs"/>
              </a:rPr>
              <a:t> Word. There are particular options that apply to each of these destinations so that you can customize your output.</a:t>
            </a:r>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731036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3D2B76-7487-400C-AF67-DA527443F37E}" type="slidenum">
              <a:rPr lang="en-US" altLang="en-US" sz="1200" smtClean="0"/>
              <a:pPr/>
              <a:t>25</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3101526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D3D2B76-7487-400C-AF67-DA527443F37E}" type="slidenum">
              <a:rPr lang="en-US" altLang="en-US" sz="1200" smtClean="0"/>
              <a:pPr/>
              <a:t>26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115918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Finally, let’s take a look at the Portable Document Format (PDF) destination. We use PDF files extensively for reporting because the layout can be precisely controlled, and we can guarantee that the document will look just as we intended it to when the receiver opens it with the appropriate rendering software. </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In SAS ODS, PDF is one of the PRINTER destinations, meaning you have a lot of programmatic control over the document’s appearance if you want to spend the time to become an expert with ODS PDF. Again, we won't learn about all the options that are available but we will explore a few. </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We'll use the PDFTOC= option to control the level of bookmarks that are open. We'll use the ODS PROCLABEL</a:t>
            </a:r>
            <a:r>
              <a:rPr lang="en-US" sz="900" kern="1200" baseline="0" dirty="0">
                <a:solidFill>
                  <a:schemeClr val="tx1"/>
                </a:solidFill>
                <a:effectLst/>
                <a:latin typeface="+mn-lt"/>
                <a:ea typeface="+mn-ea"/>
                <a:cs typeface="+mn-cs"/>
              </a:rPr>
              <a:t> statement to label the bookmark for the procedure. Let's see how all this works together to create a PDF.</a:t>
            </a:r>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158205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933611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090362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We’ve reached the end of the process. We</a:t>
            </a:r>
            <a:r>
              <a:rPr lang="en-US" baseline="0" dirty="0"/>
              <a:t> have clean data and accurate, interesting reports, so now we need to share what we have created with others. Not everyone who needs to view your results uses SAS, so we need methods to export data and reports in formats that will be easy to view outside SAS. </a:t>
            </a:r>
            <a:endParaRPr lang="en-US" dirty="0"/>
          </a:p>
        </p:txBody>
      </p:sp>
    </p:spTree>
    <p:extLst>
      <p:ext uri="{BB962C8B-B14F-4D97-AF65-F5344CB8AC3E}">
        <p14:creationId xmlns:p14="http://schemas.microsoft.com/office/powerpoint/2010/main" val="37056136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41828940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23138756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32</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d</a:t>
            </a:r>
          </a:p>
          <a:p>
            <a:pPr eaLnBrk="1" hangingPunct="1"/>
            <a:r>
              <a:rPr lang="sv-SE" dirty="0">
                <a:latin typeface="Times New Roman" pitchFamily="18" charset="0"/>
              </a:rPr>
              <a:t>The OUTFILE= (not OUT=) option specifies the path and filename of the external data file being created.</a:t>
            </a:r>
          </a:p>
          <a:p>
            <a:endParaRPr lang="en-US" dirty="0"/>
          </a:p>
        </p:txBody>
      </p:sp>
    </p:spTree>
    <p:extLst>
      <p:ext uri="{BB962C8B-B14F-4D97-AF65-F5344CB8AC3E}">
        <p14:creationId xmlns:p14="http://schemas.microsoft.com/office/powerpoint/2010/main" val="31507163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33</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d</a:t>
            </a:r>
          </a:p>
          <a:p>
            <a:pPr eaLnBrk="1" hangingPunct="1"/>
            <a:r>
              <a:rPr lang="sv-SE" dirty="0">
                <a:latin typeface="Times New Roman" pitchFamily="18" charset="0"/>
              </a:rPr>
              <a:t>The OUTFILE= (not OUT=) option specifies the path and filename of the external data file being created.</a:t>
            </a:r>
          </a:p>
          <a:p>
            <a:endParaRPr lang="en-US" dirty="0"/>
          </a:p>
        </p:txBody>
      </p:sp>
    </p:spTree>
    <p:extLst>
      <p:ext uri="{BB962C8B-B14F-4D97-AF65-F5344CB8AC3E}">
        <p14:creationId xmlns:p14="http://schemas.microsoft.com/office/powerpoint/2010/main" val="16323331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34</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b</a:t>
            </a:r>
          </a:p>
          <a:p>
            <a:pPr eaLnBrk="1" hangingPunct="1"/>
            <a:r>
              <a:rPr lang="sv-SE" dirty="0">
                <a:latin typeface="Times New Roman" pitchFamily="18" charset="0"/>
              </a:rPr>
              <a:t>DATA=, DBMS=, and OUTFILE= are valid PROC EXPORT options. For a, DBMS= is missing in front of TAB. For c, there shouldn’t be semi-colons after each option. For d, =YES is not valid after REPLACE. </a:t>
            </a:r>
          </a:p>
          <a:p>
            <a:endParaRPr lang="en-US" dirty="0"/>
          </a:p>
        </p:txBody>
      </p:sp>
    </p:spTree>
    <p:extLst>
      <p:ext uri="{BB962C8B-B14F-4D97-AF65-F5344CB8AC3E}">
        <p14:creationId xmlns:p14="http://schemas.microsoft.com/office/powerpoint/2010/main" val="36213151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35</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b</a:t>
            </a:r>
          </a:p>
          <a:p>
            <a:pPr eaLnBrk="1" hangingPunct="1"/>
            <a:r>
              <a:rPr lang="sv-SE" dirty="0">
                <a:latin typeface="Times New Roman" pitchFamily="18" charset="0"/>
              </a:rPr>
              <a:t>DATA=, DBMS=, and OUTFILE= are valid PROC EXPORT options. For a, DBMS= is missing in front of TAB. For c, there shouldn’t be semi-colons after each option. For d, =YES is not valid after REPLACE. </a:t>
            </a:r>
          </a:p>
          <a:p>
            <a:endParaRPr lang="en-US" dirty="0"/>
          </a:p>
        </p:txBody>
      </p:sp>
    </p:spTree>
    <p:extLst>
      <p:ext uri="{BB962C8B-B14F-4D97-AF65-F5344CB8AC3E}">
        <p14:creationId xmlns:p14="http://schemas.microsoft.com/office/powerpoint/2010/main" val="33216261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36</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c</a:t>
            </a:r>
          </a:p>
          <a:p>
            <a:pPr eaLnBrk="1" hangingPunct="1"/>
            <a:r>
              <a:rPr lang="sv-SE" dirty="0">
                <a:latin typeface="Times New Roman" pitchFamily="18" charset="0"/>
              </a:rPr>
              <a:t>The LIBNAME specifies the Excel workbook MIDYEAR. The DATA statements reference to create the worksheets Q1_2018 and Q2_2019 within the workbook MIDYEAR. The library reference of SALES is what links the LIBNAME and DATA statements.</a:t>
            </a:r>
          </a:p>
          <a:p>
            <a:endParaRPr lang="en-US" dirty="0"/>
          </a:p>
        </p:txBody>
      </p:sp>
    </p:spTree>
    <p:extLst>
      <p:ext uri="{BB962C8B-B14F-4D97-AF65-F5344CB8AC3E}">
        <p14:creationId xmlns:p14="http://schemas.microsoft.com/office/powerpoint/2010/main" val="17874375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37</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c</a:t>
            </a:r>
          </a:p>
          <a:p>
            <a:pPr eaLnBrk="1" hangingPunct="1"/>
            <a:r>
              <a:rPr lang="sv-SE" dirty="0">
                <a:latin typeface="Times New Roman" pitchFamily="18" charset="0"/>
              </a:rPr>
              <a:t>The LIBNAME specifies the Excel workbook MIDYEAR. The DATA statements reference to create the worksheets Q1_2018 and Q2_2019 within the workbook MIDYEAR. The library reference of SALES is what links the LIBNAME and DATA statements.</a:t>
            </a:r>
          </a:p>
          <a:p>
            <a:endParaRPr lang="en-US" dirty="0"/>
          </a:p>
        </p:txBody>
      </p:sp>
    </p:spTree>
    <p:extLst>
      <p:ext uri="{BB962C8B-B14F-4D97-AF65-F5344CB8AC3E}">
        <p14:creationId xmlns:p14="http://schemas.microsoft.com/office/powerpoint/2010/main" val="1526804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38</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b</a:t>
            </a:r>
          </a:p>
          <a:p>
            <a:pPr eaLnBrk="1" hangingPunct="1"/>
            <a:r>
              <a:rPr lang="sv-SE" dirty="0">
                <a:latin typeface="Times New Roman" pitchFamily="18" charset="0"/>
              </a:rPr>
              <a:t>The CLEAR option on the LIBNAME statement </a:t>
            </a:r>
            <a:r>
              <a:rPr lang="en-US" dirty="0">
                <a:latin typeface="Times New Roman" pitchFamily="18" charset="0"/>
              </a:rPr>
              <a:t>disassociates one or more currently assigned </a:t>
            </a:r>
            <a:r>
              <a:rPr lang="en-US" dirty="0" err="1">
                <a:latin typeface="Times New Roman" pitchFamily="18" charset="0"/>
              </a:rPr>
              <a:t>librefs</a:t>
            </a:r>
            <a:r>
              <a:rPr lang="en-US" dirty="0">
                <a:latin typeface="Times New Roman" pitchFamily="18" charset="0"/>
              </a:rPr>
              <a:t>..</a:t>
            </a:r>
            <a:endParaRPr lang="sv-SE" dirty="0">
              <a:latin typeface="Times New Roman" pitchFamily="18" charset="0"/>
            </a:endParaRPr>
          </a:p>
          <a:p>
            <a:endParaRPr lang="en-US" dirty="0"/>
          </a:p>
        </p:txBody>
      </p:sp>
    </p:spTree>
    <p:extLst>
      <p:ext uri="{BB962C8B-B14F-4D97-AF65-F5344CB8AC3E}">
        <p14:creationId xmlns:p14="http://schemas.microsoft.com/office/powerpoint/2010/main" val="42513468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39</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b</a:t>
            </a:r>
          </a:p>
          <a:p>
            <a:pPr eaLnBrk="1" hangingPunct="1"/>
            <a:r>
              <a:rPr lang="sv-SE" dirty="0">
                <a:latin typeface="Times New Roman" pitchFamily="18" charset="0"/>
              </a:rPr>
              <a:t>The CLEAR option on the LIBNAME statement </a:t>
            </a:r>
            <a:r>
              <a:rPr lang="en-US" dirty="0">
                <a:latin typeface="Times New Roman" pitchFamily="18" charset="0"/>
              </a:rPr>
              <a:t>disassociates one or more currently assigned </a:t>
            </a:r>
            <a:r>
              <a:rPr lang="en-US" dirty="0" err="1">
                <a:latin typeface="Times New Roman" pitchFamily="18" charset="0"/>
              </a:rPr>
              <a:t>librefs</a:t>
            </a:r>
            <a:r>
              <a:rPr lang="en-US" dirty="0">
                <a:latin typeface="Times New Roman" pitchFamily="18" charset="0"/>
              </a:rPr>
              <a:t>..</a:t>
            </a:r>
            <a:endParaRPr lang="sv-SE" dirty="0">
              <a:latin typeface="Times New Roman" pitchFamily="18" charset="0"/>
            </a:endParaRPr>
          </a:p>
          <a:p>
            <a:endParaRPr lang="en-US" dirty="0"/>
          </a:p>
        </p:txBody>
      </p:sp>
    </p:spTree>
    <p:extLst>
      <p:ext uri="{BB962C8B-B14F-4D97-AF65-F5344CB8AC3E}">
        <p14:creationId xmlns:p14="http://schemas.microsoft.com/office/powerpoint/2010/main" val="4182761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Let’s</a:t>
            </a:r>
            <a:r>
              <a:rPr lang="en-US" sz="900" kern="1200" baseline="0" dirty="0">
                <a:solidFill>
                  <a:schemeClr val="tx1"/>
                </a:solidFill>
                <a:effectLst/>
                <a:latin typeface="+mn-lt"/>
                <a:ea typeface="+mn-ea"/>
                <a:cs typeface="+mn-cs"/>
              </a:rPr>
              <a:t> start with exporting data. </a:t>
            </a:r>
            <a:r>
              <a:rPr lang="en-US" sz="900" kern="1200" dirty="0">
                <a:solidFill>
                  <a:schemeClr val="tx1"/>
                </a:solidFill>
                <a:effectLst/>
                <a:latin typeface="+mn-lt"/>
                <a:ea typeface="+mn-ea"/>
                <a:cs typeface="+mn-cs"/>
              </a:rPr>
              <a:t>If you want to export data using a manual process, each of the SAS programming environments includes point-and-click tools for exporting data to various delimited text formats, such as comma-separated values (CSV), tab-delimited values (TAB) and space-delimited (DLM) files. In Enterprise Guide, you can start this process</a:t>
            </a:r>
            <a:r>
              <a:rPr lang="en-US" sz="900" kern="1200" baseline="0" dirty="0">
                <a:solidFill>
                  <a:schemeClr val="tx1"/>
                </a:solidFill>
                <a:effectLst/>
                <a:latin typeface="+mn-lt"/>
                <a:ea typeface="+mn-ea"/>
                <a:cs typeface="+mn-cs"/>
              </a:rPr>
              <a:t> by selecting </a:t>
            </a:r>
            <a:r>
              <a:rPr lang="en-US" sz="900" b="1" kern="1200" dirty="0">
                <a:solidFill>
                  <a:schemeClr val="tx1"/>
                </a:solidFill>
                <a:effectLst/>
                <a:latin typeface="+mn-lt"/>
                <a:ea typeface="+mn-ea"/>
                <a:cs typeface="+mn-cs"/>
              </a:rPr>
              <a:t>Output Data</a:t>
            </a:r>
            <a:r>
              <a:rPr lang="en-US" sz="900" kern="1200" dirty="0">
                <a:solidFill>
                  <a:schemeClr val="tx1"/>
                </a:solidFill>
                <a:effectLst/>
                <a:latin typeface="+mn-lt"/>
                <a:ea typeface="+mn-ea"/>
                <a:cs typeface="+mn-cs"/>
              </a:rPr>
              <a:t> from the </a:t>
            </a:r>
            <a:r>
              <a:rPr lang="en-US" sz="900" b="1" kern="1200" dirty="0">
                <a:solidFill>
                  <a:schemeClr val="tx1"/>
                </a:solidFill>
                <a:effectLst/>
                <a:latin typeface="+mn-lt"/>
                <a:ea typeface="+mn-ea"/>
                <a:cs typeface="+mn-cs"/>
              </a:rPr>
              <a:t>Share </a:t>
            </a:r>
            <a:r>
              <a:rPr lang="en-US" sz="900" b="0" kern="1200" dirty="0">
                <a:solidFill>
                  <a:schemeClr val="tx1"/>
                </a:solidFill>
                <a:effectLst/>
                <a:latin typeface="+mn-lt"/>
                <a:ea typeface="+mn-ea"/>
                <a:cs typeface="+mn-cs"/>
              </a:rPr>
              <a:t>option in the toolbar. I</a:t>
            </a:r>
            <a:r>
              <a:rPr lang="en-US" sz="900" kern="1200" dirty="0">
                <a:solidFill>
                  <a:schemeClr val="tx1"/>
                </a:solidFill>
                <a:effectLst/>
                <a:latin typeface="+mn-lt"/>
                <a:ea typeface="+mn-ea"/>
                <a:cs typeface="+mn-cs"/>
              </a:rPr>
              <a:t>n SAS Studio, you can right-click a table in the Library panel and select </a:t>
            </a:r>
            <a:r>
              <a:rPr lang="en-US" sz="900" b="1" kern="1200" dirty="0">
                <a:solidFill>
                  <a:schemeClr val="tx1"/>
                </a:solidFill>
                <a:effectLst/>
                <a:latin typeface="+mn-lt"/>
                <a:ea typeface="+mn-ea"/>
                <a:cs typeface="+mn-cs"/>
              </a:rPr>
              <a:t>Export</a:t>
            </a:r>
            <a:r>
              <a:rPr lang="en-US" sz="900" kern="1200" dirty="0">
                <a:solidFill>
                  <a:schemeClr val="tx1"/>
                </a:solidFill>
                <a:effectLst/>
                <a:latin typeface="+mn-lt"/>
                <a:ea typeface="+mn-ea"/>
                <a:cs typeface="+mn-cs"/>
              </a:rPr>
              <a:t>.</a:t>
            </a:r>
            <a:endParaRPr lang="en-US" dirty="0"/>
          </a:p>
        </p:txBody>
      </p:sp>
    </p:spTree>
    <p:extLst>
      <p:ext uri="{BB962C8B-B14F-4D97-AF65-F5344CB8AC3E}">
        <p14:creationId xmlns:p14="http://schemas.microsoft.com/office/powerpoint/2010/main" val="40401007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40</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a</a:t>
            </a:r>
          </a:p>
          <a:p>
            <a:pPr eaLnBrk="1" hangingPunct="1"/>
            <a:r>
              <a:rPr lang="sv-SE" dirty="0">
                <a:latin typeface="Times New Roman" pitchFamily="18" charset="0"/>
              </a:rPr>
              <a:t>The DATA statement references CLASS_LIST. A libref is not specified so WORK is assumed. WORK.CLASS_LIST is a temporary SAS table.</a:t>
            </a:r>
          </a:p>
          <a:p>
            <a:endParaRPr lang="en-US" dirty="0"/>
          </a:p>
        </p:txBody>
      </p:sp>
    </p:spTree>
    <p:extLst>
      <p:ext uri="{BB962C8B-B14F-4D97-AF65-F5344CB8AC3E}">
        <p14:creationId xmlns:p14="http://schemas.microsoft.com/office/powerpoint/2010/main" val="1255779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41</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a</a:t>
            </a:r>
          </a:p>
          <a:p>
            <a:pPr eaLnBrk="1" hangingPunct="1"/>
            <a:r>
              <a:rPr lang="sv-SE" dirty="0">
                <a:latin typeface="Times New Roman" pitchFamily="18" charset="0"/>
              </a:rPr>
              <a:t>The DATA statement references CLASS_LIST. A libref is not specified so WORK is assumed. WORK.CLASS_LIST is a temporary SAS table.</a:t>
            </a:r>
          </a:p>
          <a:p>
            <a:endParaRPr lang="en-US" dirty="0"/>
          </a:p>
        </p:txBody>
      </p:sp>
    </p:spTree>
    <p:extLst>
      <p:ext uri="{BB962C8B-B14F-4D97-AF65-F5344CB8AC3E}">
        <p14:creationId xmlns:p14="http://schemas.microsoft.com/office/powerpoint/2010/main" val="20074121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42</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c</a:t>
            </a:r>
          </a:p>
          <a:p>
            <a:pPr eaLnBrk="1" hangingPunct="1"/>
            <a:r>
              <a:rPr lang="sv-SE" dirty="0">
                <a:latin typeface="Times New Roman" pitchFamily="18" charset="0"/>
              </a:rPr>
              <a:t>Both, ODS EXCEL and the LIBNAME with XLSX engine create Excel workbooks.</a:t>
            </a:r>
          </a:p>
          <a:p>
            <a:endParaRPr lang="en-US" dirty="0"/>
          </a:p>
        </p:txBody>
      </p:sp>
    </p:spTree>
    <p:extLst>
      <p:ext uri="{BB962C8B-B14F-4D97-AF65-F5344CB8AC3E}">
        <p14:creationId xmlns:p14="http://schemas.microsoft.com/office/powerpoint/2010/main" val="6014238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43</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c</a:t>
            </a:r>
          </a:p>
          <a:p>
            <a:pPr eaLnBrk="1" hangingPunct="1"/>
            <a:r>
              <a:rPr lang="sv-SE" dirty="0">
                <a:latin typeface="Times New Roman" pitchFamily="18" charset="0"/>
              </a:rPr>
              <a:t>Both, ODS EXCEL and the LIBNAME with XLSX engine create Excel workbooks.</a:t>
            </a:r>
          </a:p>
          <a:p>
            <a:endParaRPr lang="en-US" dirty="0"/>
          </a:p>
        </p:txBody>
      </p:sp>
    </p:spTree>
    <p:extLst>
      <p:ext uri="{BB962C8B-B14F-4D97-AF65-F5344CB8AC3E}">
        <p14:creationId xmlns:p14="http://schemas.microsoft.com/office/powerpoint/2010/main" val="36425669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44</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d</a:t>
            </a:r>
          </a:p>
          <a:p>
            <a:pPr eaLnBrk="1" hangingPunct="1"/>
            <a:r>
              <a:rPr lang="sv-SE" dirty="0">
                <a:latin typeface="Times New Roman" pitchFamily="18" charset="0"/>
              </a:rPr>
              <a:t>WORD is not a valid destination for the ODS statement. The RTF destination will create a file that can be opened by word processors. </a:t>
            </a:r>
            <a:r>
              <a:rPr lang="en-US" sz="900" b="1" dirty="0" err="1">
                <a:latin typeface="Courier New" panose="02070309020205020404" pitchFamily="49" charset="0"/>
                <a:cs typeface="Courier New" panose="02070309020205020404" pitchFamily="49" charset="0"/>
              </a:rPr>
              <a:t>ods</a:t>
            </a:r>
            <a:r>
              <a:rPr lang="en-US" sz="900" b="1" dirty="0">
                <a:latin typeface="Courier New" panose="02070309020205020404" pitchFamily="49" charset="0"/>
                <a:cs typeface="Courier New" panose="02070309020205020404" pitchFamily="49" charset="0"/>
              </a:rPr>
              <a:t> rtf file='c:\temp\myfile.rtf';</a:t>
            </a:r>
            <a:endParaRPr lang="sv-SE" dirty="0">
              <a:latin typeface="Times New Roman" pitchFamily="18" charset="0"/>
            </a:endParaRPr>
          </a:p>
          <a:p>
            <a:endParaRPr lang="en-US" dirty="0"/>
          </a:p>
        </p:txBody>
      </p:sp>
    </p:spTree>
    <p:extLst>
      <p:ext uri="{BB962C8B-B14F-4D97-AF65-F5344CB8AC3E}">
        <p14:creationId xmlns:p14="http://schemas.microsoft.com/office/powerpoint/2010/main" val="10239726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45</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d</a:t>
            </a:r>
          </a:p>
          <a:p>
            <a:pPr eaLnBrk="1" hangingPunct="1"/>
            <a:r>
              <a:rPr lang="sv-SE" dirty="0">
                <a:latin typeface="Times New Roman" pitchFamily="18" charset="0"/>
              </a:rPr>
              <a:t>WORD is not a valid destination for the ODS statement. The RTF destination will create a file that can be opened by word processors. </a:t>
            </a:r>
            <a:r>
              <a:rPr lang="en-US" sz="900" b="1" dirty="0" err="1">
                <a:latin typeface="Courier New" panose="02070309020205020404" pitchFamily="49" charset="0"/>
                <a:cs typeface="Courier New" panose="02070309020205020404" pitchFamily="49" charset="0"/>
              </a:rPr>
              <a:t>ods</a:t>
            </a:r>
            <a:r>
              <a:rPr lang="en-US" sz="900" b="1" dirty="0">
                <a:latin typeface="Courier New" panose="02070309020205020404" pitchFamily="49" charset="0"/>
                <a:cs typeface="Courier New" panose="02070309020205020404" pitchFamily="49" charset="0"/>
              </a:rPr>
              <a:t> rtf file='c:\temp\myfile.rtf';</a:t>
            </a:r>
            <a:endParaRPr lang="sv-SE" dirty="0">
              <a:latin typeface="Times New Roman" pitchFamily="18" charset="0"/>
            </a:endParaRPr>
          </a:p>
          <a:p>
            <a:endParaRPr lang="en-US" dirty="0"/>
          </a:p>
        </p:txBody>
      </p:sp>
    </p:spTree>
    <p:extLst>
      <p:ext uri="{BB962C8B-B14F-4D97-AF65-F5344CB8AC3E}">
        <p14:creationId xmlns:p14="http://schemas.microsoft.com/office/powerpoint/2010/main" val="21366641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46</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d</a:t>
            </a:r>
          </a:p>
          <a:p>
            <a:pPr eaLnBrk="1" hangingPunct="1"/>
            <a:r>
              <a:rPr lang="en-US" dirty="0">
                <a:latin typeface="Times New Roman" pitchFamily="18" charset="0"/>
              </a:rPr>
              <a:t>The CLOSE argument closes the destination and the file that is associated with it.</a:t>
            </a:r>
            <a:endParaRPr lang="sv-SE" dirty="0">
              <a:latin typeface="Times New Roman" pitchFamily="18" charset="0"/>
            </a:endParaRPr>
          </a:p>
          <a:p>
            <a:endParaRPr lang="en-US" dirty="0"/>
          </a:p>
        </p:txBody>
      </p:sp>
    </p:spTree>
    <p:extLst>
      <p:ext uri="{BB962C8B-B14F-4D97-AF65-F5344CB8AC3E}">
        <p14:creationId xmlns:p14="http://schemas.microsoft.com/office/powerpoint/2010/main" val="39306274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47</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d</a:t>
            </a:r>
          </a:p>
          <a:p>
            <a:pPr eaLnBrk="1" hangingPunct="1"/>
            <a:r>
              <a:rPr lang="en-US" dirty="0">
                <a:latin typeface="Times New Roman" pitchFamily="18" charset="0"/>
              </a:rPr>
              <a:t>The CLOSE argument closes the destination and the file that is associated with it.</a:t>
            </a:r>
            <a:endParaRPr lang="sv-SE" dirty="0">
              <a:latin typeface="Times New Roman" pitchFamily="18" charset="0"/>
            </a:endParaRPr>
          </a:p>
          <a:p>
            <a:endParaRPr lang="en-US" dirty="0"/>
          </a:p>
        </p:txBody>
      </p:sp>
    </p:spTree>
    <p:extLst>
      <p:ext uri="{BB962C8B-B14F-4D97-AF65-F5344CB8AC3E}">
        <p14:creationId xmlns:p14="http://schemas.microsoft.com/office/powerpoint/2010/main" val="32725254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48</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a</a:t>
            </a:r>
          </a:p>
          <a:p>
            <a:pPr eaLnBrk="1" hangingPunct="1"/>
            <a:r>
              <a:rPr lang="sv-SE" dirty="0">
                <a:latin typeface="Times New Roman" pitchFamily="18" charset="0"/>
              </a:rPr>
              <a:t>The STYLE= option names the style to use in the output file. The style controls visual aspects such as colors and fonts.</a:t>
            </a:r>
          </a:p>
          <a:p>
            <a:endParaRPr lang="en-US" dirty="0"/>
          </a:p>
        </p:txBody>
      </p:sp>
    </p:spTree>
    <p:extLst>
      <p:ext uri="{BB962C8B-B14F-4D97-AF65-F5344CB8AC3E}">
        <p14:creationId xmlns:p14="http://schemas.microsoft.com/office/powerpoint/2010/main" val="30535048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49</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a</a:t>
            </a:r>
          </a:p>
          <a:p>
            <a:pPr eaLnBrk="1" hangingPunct="1"/>
            <a:r>
              <a:rPr lang="sv-SE" dirty="0">
                <a:latin typeface="Times New Roman" pitchFamily="18" charset="0"/>
              </a:rPr>
              <a:t>The STYLE= option names the style to use in the output file. The style controls visual aspects such as colors and fonts.</a:t>
            </a:r>
          </a:p>
          <a:p>
            <a:endParaRPr lang="en-US" dirty="0"/>
          </a:p>
        </p:txBody>
      </p:sp>
    </p:spTree>
    <p:extLst>
      <p:ext uri="{BB962C8B-B14F-4D97-AF65-F5344CB8AC3E}">
        <p14:creationId xmlns:p14="http://schemas.microsoft.com/office/powerpoint/2010/main" val="582817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We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are programmers. and there are several easy methods to programmatically export data, too. By writing a program to export data, you can easily integrate the</a:t>
            </a:r>
            <a:r>
              <a:rPr lang="en-US" sz="900" kern="1200" baseline="0" dirty="0">
                <a:solidFill>
                  <a:schemeClr val="tx1"/>
                </a:solidFill>
                <a:effectLst/>
                <a:latin typeface="+mn-lt"/>
                <a:ea typeface="+mn-ea"/>
                <a:cs typeface="+mn-cs"/>
              </a:rPr>
              <a:t> export into your overall program</a:t>
            </a:r>
            <a:r>
              <a:rPr lang="en-US" sz="900" kern="1200" dirty="0">
                <a:solidFill>
                  <a:schemeClr val="tx1"/>
                </a:solidFill>
                <a:effectLst/>
                <a:latin typeface="+mn-lt"/>
                <a:ea typeface="+mn-ea"/>
                <a:cs typeface="+mn-cs"/>
              </a:rPr>
              <a:t> to automate</a:t>
            </a:r>
            <a:r>
              <a:rPr lang="en-US" sz="900" kern="1200" baseline="0" dirty="0">
                <a:solidFill>
                  <a:schemeClr val="tx1"/>
                </a:solidFill>
                <a:effectLst/>
                <a:latin typeface="+mn-lt"/>
                <a:ea typeface="+mn-ea"/>
                <a:cs typeface="+mn-cs"/>
              </a:rPr>
              <a:t> the final export step. </a:t>
            </a:r>
            <a:r>
              <a:rPr lang="en-US" sz="900" kern="1200" dirty="0">
                <a:solidFill>
                  <a:schemeClr val="tx1"/>
                </a:solidFill>
                <a:effectLst/>
                <a:latin typeface="+mn-lt"/>
                <a:ea typeface="+mn-ea"/>
                <a:cs typeface="+mn-cs"/>
              </a:rPr>
              <a:t>This is SAS, so, of course, we have a PROC for that! PROC EXPORT can export a SAS table to a variety of external formats. </a:t>
            </a:r>
          </a:p>
          <a:p>
            <a:endParaRPr lang="en-US"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The DATA= option specifies the data source. The OUTFILE= option specifies the fully qualified path and file name of the exported</a:t>
            </a:r>
            <a:r>
              <a:rPr lang="en-US" sz="900" kern="1200" baseline="0" dirty="0">
                <a:solidFill>
                  <a:schemeClr val="tx1"/>
                </a:solidFill>
                <a:effectLst/>
                <a:latin typeface="+mn-lt"/>
                <a:ea typeface="+mn-ea"/>
                <a:cs typeface="+mn-cs"/>
              </a:rPr>
              <a:t> data file</a:t>
            </a:r>
            <a:r>
              <a:rPr lang="en-US" sz="900" kern="1200" dirty="0">
                <a:solidFill>
                  <a:schemeClr val="tx1"/>
                </a:solidFill>
                <a:effectLst/>
                <a:latin typeface="+mn-lt"/>
                <a:ea typeface="+mn-ea"/>
                <a:cs typeface="+mn-cs"/>
              </a:rPr>
              <a:t>. The DBMS= option tells SAS how to format the output. Several options are available here, including CSV, TAB,</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DLM, or XLSX. The REPLACE options tells SAS to overwrite the output if it already exists. </a:t>
            </a:r>
            <a:endParaRPr lang="en-US" dirty="0"/>
          </a:p>
        </p:txBody>
      </p:sp>
    </p:spTree>
    <p:extLst>
      <p:ext uri="{BB962C8B-B14F-4D97-AF65-F5344CB8AC3E}">
        <p14:creationId xmlns:p14="http://schemas.microsoft.com/office/powerpoint/2010/main" val="295796857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50</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d</a:t>
            </a:r>
          </a:p>
          <a:p>
            <a:pPr eaLnBrk="1" hangingPunct="1"/>
            <a:r>
              <a:rPr lang="en-US" dirty="0">
                <a:latin typeface="Times New Roman" pitchFamily="18" charset="0"/>
              </a:rPr>
              <a:t>SHEET_NAME= is a sub-option that goes in a set of parentheses for the OPTIONS option. </a:t>
            </a:r>
            <a:endParaRPr lang="sv-SE" dirty="0">
              <a:latin typeface="Times New Roman" pitchFamily="18" charset="0"/>
            </a:endParaRPr>
          </a:p>
          <a:p>
            <a:endParaRPr lang="en-US" dirty="0"/>
          </a:p>
        </p:txBody>
      </p:sp>
    </p:spTree>
    <p:extLst>
      <p:ext uri="{BB962C8B-B14F-4D97-AF65-F5344CB8AC3E}">
        <p14:creationId xmlns:p14="http://schemas.microsoft.com/office/powerpoint/2010/main" val="11041018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CBBBB86-6E2C-4011-81C8-AA2931A23FC1}" type="slidenum">
              <a:rPr lang="en-US" sz="1200" smtClean="0"/>
              <a:pPr/>
              <a:t>51</a:t>
            </a:fld>
            <a:endParaRPr lang="en-US" sz="1200" dirty="0"/>
          </a:p>
        </p:txBody>
      </p:sp>
      <p:sp>
        <p:nvSpPr>
          <p:cNvPr id="4099" name="Rectangle 2"/>
          <p:cNvSpPr>
            <a:spLocks noGrp="1" noRot="1" noChangeAspect="1" noChangeArrowheads="1" noTextEdit="1"/>
          </p:cNvSpPr>
          <p:nvPr>
            <p:ph type="sldImg"/>
          </p:nvPr>
        </p:nvSpPr>
        <p:spPr>
          <a:xfrm>
            <a:off x="641350" y="1162050"/>
            <a:ext cx="5575300" cy="3135313"/>
          </a:xfrm>
          <a:prstGeom prst="rect">
            <a:avLst/>
          </a:prstGeom>
          <a:ln/>
        </p:spPr>
      </p:sp>
      <p:sp>
        <p:nvSpPr>
          <p:cNvPr id="4100" name="Rectangle 3"/>
          <p:cNvSpPr>
            <a:spLocks noGrp="1" noChangeArrowheads="1"/>
          </p:cNvSpPr>
          <p:nvPr>
            <p:ph type="body" idx="1"/>
          </p:nvPr>
        </p:nvSpPr>
        <p:spPr>
          <a:xfrm>
            <a:off x="635508" y="4471416"/>
            <a:ext cx="5586984" cy="4105656"/>
          </a:xfrm>
          <a:prstGeom prst="rect">
            <a:avLst/>
          </a:prstGeom>
          <a:noFill/>
        </p:spPr>
        <p:txBody>
          <a:bodyPr/>
          <a:lstStyle/>
          <a:p>
            <a:pPr eaLnBrk="1" hangingPunct="1"/>
            <a:r>
              <a:rPr lang="en-US" dirty="0">
                <a:latin typeface="Times New Roman" pitchFamily="18" charset="0"/>
              </a:rPr>
              <a:t>Correct answer: d</a:t>
            </a:r>
          </a:p>
          <a:p>
            <a:pPr eaLnBrk="1" hangingPunct="1"/>
            <a:r>
              <a:rPr lang="en-US" dirty="0">
                <a:latin typeface="Times New Roman" pitchFamily="18" charset="0"/>
              </a:rPr>
              <a:t>SHEET_NAME= is a sub-option that goes in a set of parentheses for the OPTIONS option. </a:t>
            </a:r>
            <a:endParaRPr lang="sv-SE" dirty="0">
              <a:latin typeface="Times New Roman" pitchFamily="18" charset="0"/>
            </a:endParaRPr>
          </a:p>
          <a:p>
            <a:endParaRPr lang="en-US" dirty="0"/>
          </a:p>
        </p:txBody>
      </p:sp>
    </p:spTree>
    <p:extLst>
      <p:ext uri="{BB962C8B-B14F-4D97-AF65-F5344CB8AC3E}">
        <p14:creationId xmlns:p14="http://schemas.microsoft.com/office/powerpoint/2010/main" val="3710627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In this code example, PROC EXPORT creates a tab-delimited</a:t>
            </a:r>
            <a:r>
              <a:rPr lang="en-US" baseline="0" dirty="0"/>
              <a:t> </a:t>
            </a:r>
            <a:r>
              <a:rPr lang="en-US" dirty="0"/>
              <a:t>text file that has column names in the first row of the file. This is a</a:t>
            </a:r>
            <a:r>
              <a:rPr lang="en-US" baseline="0" dirty="0"/>
              <a:t> good time for a reminder: the path that you put in the OUTFILE= option must be relative to the location of SAS. In other words, if SAS is running on a server, the path must be accessible from the server location.</a:t>
            </a:r>
            <a:endParaRPr lang="en-US" dirty="0"/>
          </a:p>
        </p:txBody>
      </p:sp>
    </p:spTree>
    <p:extLst>
      <p:ext uri="{BB962C8B-B14F-4D97-AF65-F5344CB8AC3E}">
        <p14:creationId xmlns:p14="http://schemas.microsoft.com/office/powerpoint/2010/main" val="515867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97FCB2-01DD-46FB-A5A2-A2D91E3E5F84}" type="slidenum">
              <a:rPr lang="en-US" altLang="en-US" sz="1200" smtClean="0"/>
              <a:pPr/>
              <a:t>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39512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D97FCB2-01DD-46FB-A5A2-A2D91E3E5F84}" type="slidenum">
              <a:rPr lang="en-US" altLang="en-US" sz="1200" smtClean="0"/>
              <a:pPr/>
              <a:t>8</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781562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E523CA-83A8-4473-AF6B-E5066400E25C}" type="slidenum">
              <a:rPr lang="en-US" altLang="en-US" sz="1200" smtClean="0"/>
              <a:pPr/>
              <a:t>9</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7750226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3251731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B5CEE6C9-9199-4951-BA77-0913290ACA40}" type="slidenum">
              <a:rPr lang="en-US" smtClean="0"/>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585760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B5CEE6C9-9199-4951-BA77-0913290ACA40}"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974193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B5CEE6C9-9199-4951-BA77-0913290ACA40}"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453744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B5CEE6C9-9199-4951-BA77-0913290ACA40}"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377732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B5CEE6C9-9199-4951-BA77-0913290ACA40}"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746669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B5CEE6C9-9199-4951-BA77-0913290ACA40}"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0449628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3610195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fld id="{B5CEE6C9-9199-4951-BA77-0913290ACA40}" type="slidenum">
              <a:rPr lang="en-US" smtClean="0"/>
              <a:t>‹#›</a:t>
            </a:fld>
            <a:endParaRPr lang="en-US" dirty="0"/>
          </a:p>
        </p:txBody>
      </p:sp>
    </p:spTree>
    <p:extLst>
      <p:ext uri="{BB962C8B-B14F-4D97-AF65-F5344CB8AC3E}">
        <p14:creationId xmlns:p14="http://schemas.microsoft.com/office/powerpoint/2010/main" val="2135446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B5CEE6C9-9199-4951-BA77-0913290ACA40}" type="slidenum">
              <a:rPr lang="en-US" smtClean="0"/>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30681857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B5CEE6C9-9199-4951-BA77-0913290ACA40}"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Click to edit Master text styles</a:t>
            </a:r>
          </a:p>
        </p:txBody>
      </p:sp>
    </p:spTree>
    <p:extLst>
      <p:ext uri="{BB962C8B-B14F-4D97-AF65-F5344CB8AC3E}">
        <p14:creationId xmlns:p14="http://schemas.microsoft.com/office/powerpoint/2010/main" val="184496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B5CEE6C9-9199-4951-BA77-0913290ACA40}" type="slidenum">
              <a:rPr lang="en-US" smtClean="0"/>
              <a:t>‹#›</a:t>
            </a:fld>
            <a:endParaRPr 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2443969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5CEE6C9-9199-4951-BA77-0913290ACA40}" type="slidenum">
              <a:rPr lang="en-US" smtClean="0"/>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681342990"/>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9002470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723904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3C3"/>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defRPr/>
            </a:lvl1pPr>
            <a:lvl2pPr>
              <a:buClr>
                <a:srgbClr val="0053C3"/>
              </a:buCl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pPr>
              <a:defRPr/>
            </a:pPr>
            <a:fld id="{65CF28A0-88C1-4751-B5BE-319F6F9C3D4A}" type="slidenum">
              <a:rPr lang="en-US" altLang="en-US"/>
              <a:pPr>
                <a:defRPr/>
              </a:pPr>
              <a:t>‹#›</a:t>
            </a:fld>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944494471"/>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1850286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B5CEE6C9-9199-4951-BA77-0913290ACA40}" type="slidenum">
              <a:rPr lang="en-US" smtClean="0"/>
              <a:t>‹#›</a:t>
            </a:fld>
            <a:endParaRPr 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36943900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fld id="{B5CEE6C9-9199-4951-BA77-0913290ACA40}" type="slidenum">
              <a:rPr lang="en-US" smtClean="0"/>
              <a:t>‹#›</a:t>
            </a:fld>
            <a:endParaRPr 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18409623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B5CEE6C9-9199-4951-BA77-0913290ACA40}" type="slidenum">
              <a:rPr lang="en-US" smtClean="0"/>
              <a:t>‹#›</a:t>
            </a:fld>
            <a:endParaRPr lang="en-US" dirty="0"/>
          </a:p>
        </p:txBody>
      </p:sp>
    </p:spTree>
    <p:extLst>
      <p:ext uri="{BB962C8B-B14F-4D97-AF65-F5344CB8AC3E}">
        <p14:creationId xmlns:p14="http://schemas.microsoft.com/office/powerpoint/2010/main" val="25404686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B5CEE6C9-9199-4951-BA77-0913290ACA40}" type="slidenum">
              <a:rPr lang="en-US" smtClean="0"/>
              <a:t>‹#›</a:t>
            </a:fld>
            <a:endParaRPr lang="en-US" dirty="0"/>
          </a:p>
        </p:txBody>
      </p:sp>
    </p:spTree>
    <p:extLst>
      <p:ext uri="{BB962C8B-B14F-4D97-AF65-F5344CB8AC3E}">
        <p14:creationId xmlns:p14="http://schemas.microsoft.com/office/powerpoint/2010/main" val="11659843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fld id="{B5CEE6C9-9199-4951-BA77-0913290ACA40}" type="slidenum">
              <a:rPr lang="en-US" smtClean="0"/>
              <a:t>‹#›</a:t>
            </a:fld>
            <a:endParaRPr lang="en-US" dirty="0"/>
          </a:p>
        </p:txBody>
      </p:sp>
    </p:spTree>
    <p:extLst>
      <p:ext uri="{BB962C8B-B14F-4D97-AF65-F5344CB8AC3E}">
        <p14:creationId xmlns:p14="http://schemas.microsoft.com/office/powerpoint/2010/main" val="6115658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fld id="{B5CEE6C9-9199-4951-BA77-0913290ACA40}" type="slidenum">
              <a:rPr lang="en-US" smtClean="0"/>
              <a:t>‹#›</a:t>
            </a:fld>
            <a:endParaRPr lang="en-US" dirty="0"/>
          </a:p>
        </p:txBody>
      </p:sp>
    </p:spTree>
    <p:extLst>
      <p:ext uri="{BB962C8B-B14F-4D97-AF65-F5344CB8AC3E}">
        <p14:creationId xmlns:p14="http://schemas.microsoft.com/office/powerpoint/2010/main" val="291932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fld id="{B5CEE6C9-9199-4951-BA77-0913290ACA40}" type="slidenum">
              <a:rPr lang="en-US" smtClean="0"/>
              <a:t>‹#›</a:t>
            </a:fld>
            <a:endParaRPr 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36118527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B5CEE6C9-9199-4951-BA77-0913290ACA40}" type="slidenum">
              <a:rPr lang="en-US" smtClean="0"/>
              <a:t>‹#›</a:t>
            </a:fld>
            <a:endParaRPr lang="en-US" dirty="0"/>
          </a:p>
        </p:txBody>
      </p:sp>
    </p:spTree>
    <p:extLst>
      <p:ext uri="{BB962C8B-B14F-4D97-AF65-F5344CB8AC3E}">
        <p14:creationId xmlns:p14="http://schemas.microsoft.com/office/powerpoint/2010/main" val="12805493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B5CEE6C9-9199-4951-BA77-0913290ACA40}" type="slidenum">
              <a:rPr lang="en-US" smtClean="0"/>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5394959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B5CEE6C9-9199-4951-BA77-0913290ACA40}" type="slidenum">
              <a:rPr lang="en-US" smtClean="0"/>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2955691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B5CEE6C9-9199-4951-BA77-0913290ACA40}"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9515614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B5CEE6C9-9199-4951-BA77-0913290ACA40}"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2279995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B5CEE6C9-9199-4951-BA77-0913290ACA40}"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7020794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B5CEE6C9-9199-4951-BA77-0913290ACA40}"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223845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B5CEE6C9-9199-4951-BA77-0913290ACA40}"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3463085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1364211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fld id="{B5CEE6C9-9199-4951-BA77-0913290ACA40}" type="slidenum">
              <a:rPr lang="en-US" smtClean="0"/>
              <a:t>‹#›</a:t>
            </a:fld>
            <a:endParaRPr lang="en-US" dirty="0"/>
          </a:p>
        </p:txBody>
      </p:sp>
    </p:spTree>
    <p:extLst>
      <p:ext uri="{BB962C8B-B14F-4D97-AF65-F5344CB8AC3E}">
        <p14:creationId xmlns:p14="http://schemas.microsoft.com/office/powerpoint/2010/main" val="1798947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B5CEE6C9-9199-4951-BA77-0913290ACA40}" type="slidenum">
              <a:rPr lang="en-US" smtClean="0"/>
              <a:t>‹#›</a:t>
            </a:fld>
            <a:endParaRPr lang="en-US" dirty="0"/>
          </a:p>
        </p:txBody>
      </p:sp>
    </p:spTree>
    <p:extLst>
      <p:ext uri="{BB962C8B-B14F-4D97-AF65-F5344CB8AC3E}">
        <p14:creationId xmlns:p14="http://schemas.microsoft.com/office/powerpoint/2010/main" val="11330264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B5CEE6C9-9199-4951-BA77-0913290ACA40}" type="slidenum">
              <a:rPr lang="en-US" smtClean="0"/>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941942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B5CEE6C9-9199-4951-BA77-0913290ACA40}"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Click to edit Master text styles</a:t>
            </a:r>
          </a:p>
        </p:txBody>
      </p:sp>
    </p:spTree>
    <p:extLst>
      <p:ext uri="{BB962C8B-B14F-4D97-AF65-F5344CB8AC3E}">
        <p14:creationId xmlns:p14="http://schemas.microsoft.com/office/powerpoint/2010/main" val="2044922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B5CEE6C9-9199-4951-BA77-0913290ACA40}" type="slidenum">
              <a:rPr lang="en-US" smtClean="0"/>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600733233"/>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774783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179362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3C3"/>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defRPr/>
            </a:lvl1pPr>
            <a:lvl2pPr>
              <a:buClr>
                <a:srgbClr val="0053C3"/>
              </a:buCl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pPr>
              <a:defRPr/>
            </a:pPr>
            <a:fld id="{65CF28A0-88C1-4751-B5BE-319F6F9C3D4A}" type="slidenum">
              <a:rPr lang="en-US" altLang="en-US"/>
              <a:pPr>
                <a:defRPr/>
              </a:pPr>
              <a:t>‹#›</a:t>
            </a:fld>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59998985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B5CEE6C9-9199-4951-BA77-0913290ACA40}" type="slidenum">
              <a:rPr lang="en-US" smtClean="0"/>
              <a:t>‹#›</a:t>
            </a:fld>
            <a:endParaRPr lang="en-US" dirty="0"/>
          </a:p>
        </p:txBody>
      </p:sp>
    </p:spTree>
    <p:extLst>
      <p:ext uri="{BB962C8B-B14F-4D97-AF65-F5344CB8AC3E}">
        <p14:creationId xmlns:p14="http://schemas.microsoft.com/office/powerpoint/2010/main" val="1133874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fld id="{B5CEE6C9-9199-4951-BA77-0913290ACA40}" type="slidenum">
              <a:rPr lang="en-US" smtClean="0"/>
              <a:t>‹#›</a:t>
            </a:fld>
            <a:endParaRPr lang="en-US" dirty="0"/>
          </a:p>
        </p:txBody>
      </p:sp>
    </p:spTree>
    <p:extLst>
      <p:ext uri="{BB962C8B-B14F-4D97-AF65-F5344CB8AC3E}">
        <p14:creationId xmlns:p14="http://schemas.microsoft.com/office/powerpoint/2010/main" val="300059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fld id="{B5CEE6C9-9199-4951-BA77-0913290ACA40}" type="slidenum">
              <a:rPr lang="en-US" smtClean="0"/>
              <a:t>‹#›</a:t>
            </a:fld>
            <a:endParaRPr lang="en-US" dirty="0"/>
          </a:p>
        </p:txBody>
      </p:sp>
    </p:spTree>
    <p:extLst>
      <p:ext uri="{BB962C8B-B14F-4D97-AF65-F5344CB8AC3E}">
        <p14:creationId xmlns:p14="http://schemas.microsoft.com/office/powerpoint/2010/main" val="125062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B5CEE6C9-9199-4951-BA77-0913290ACA40}" type="slidenum">
              <a:rPr lang="en-US" smtClean="0"/>
              <a:t>‹#›</a:t>
            </a:fld>
            <a:endParaRPr lang="en-US" dirty="0"/>
          </a:p>
        </p:txBody>
      </p:sp>
    </p:spTree>
    <p:extLst>
      <p:ext uri="{BB962C8B-B14F-4D97-AF65-F5344CB8AC3E}">
        <p14:creationId xmlns:p14="http://schemas.microsoft.com/office/powerpoint/2010/main" val="275343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B5CEE6C9-9199-4951-BA77-0913290ACA40}" type="slidenum">
              <a:rPr lang="en-US" smtClean="0"/>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08514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fld id="{B5CEE6C9-9199-4951-BA77-0913290ACA40}" type="slidenum">
              <a:rPr lang="en-US" smtClean="0"/>
              <a:t>‹#›</a:t>
            </a:fld>
            <a:endParaRPr lang="en-US" dirty="0"/>
          </a:p>
        </p:txBody>
      </p:sp>
      <p:sp>
        <p:nvSpPr>
          <p:cNvPr id="5" name="Title Placeholder 1"/>
          <p:cNvSpPr>
            <a:spLocks noGrp="1"/>
          </p:cNvSpPr>
          <p:nvPr>
            <p:ph type="title"/>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1783947445"/>
      </p:ext>
    </p:extLst>
  </p:cSld>
  <p:clrMap bg1="lt1" tx1="dk1" bg2="lt2" tx2="dk2" accent1="accent1" accent2="accent2" accent3="accent3" accent4="accent4" accent5="accent5" accent6="accent6" hlink="hlink" folHlink="folHlink"/>
  <p:sldLayoutIdLst>
    <p:sldLayoutId id="2147485996" r:id="rId1"/>
    <p:sldLayoutId id="2147485997" r:id="rId2"/>
    <p:sldLayoutId id="2147485998" r:id="rId3"/>
    <p:sldLayoutId id="2147485999" r:id="rId4"/>
    <p:sldLayoutId id="2147486000" r:id="rId5"/>
    <p:sldLayoutId id="2147486001" r:id="rId6"/>
    <p:sldLayoutId id="2147486002" r:id="rId7"/>
    <p:sldLayoutId id="2147486003" r:id="rId8"/>
    <p:sldLayoutId id="2147486004" r:id="rId9"/>
    <p:sldLayoutId id="2147486005" r:id="rId10"/>
    <p:sldLayoutId id="2147486006" r:id="rId11"/>
    <p:sldLayoutId id="2147486007" r:id="rId12"/>
    <p:sldLayoutId id="2147486008" r:id="rId13"/>
    <p:sldLayoutId id="2147486009" r:id="rId14"/>
    <p:sldLayoutId id="2147486010" r:id="rId15"/>
    <p:sldLayoutId id="2147486011" r:id="rId16"/>
    <p:sldLayoutId id="2147486012" r:id="rId17"/>
    <p:sldLayoutId id="2147486013" r:id="rId18"/>
    <p:sldLayoutId id="2147486014" r:id="rId19"/>
    <p:sldLayoutId id="2147486015" r:id="rId20"/>
    <p:sldLayoutId id="2147486016" r:id="rId21"/>
    <p:sldLayoutId id="2147486017" r:id="rId22"/>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fld id="{B5CEE6C9-9199-4951-BA77-0913290ACA40}" type="slidenum">
              <a:rPr lang="en-US" smtClean="0"/>
              <a:t>‹#›</a:t>
            </a:fld>
            <a:endParaRPr lang="en-US" dirty="0"/>
          </a:p>
        </p:txBody>
      </p:sp>
      <p:sp>
        <p:nvSpPr>
          <p:cNvPr id="5" name="Title Placeholder 1"/>
          <p:cNvSpPr>
            <a:spLocks noGrp="1"/>
          </p:cNvSpPr>
          <p:nvPr>
            <p:ph type="title"/>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2209502450"/>
      </p:ext>
    </p:extLst>
  </p:cSld>
  <p:clrMap bg1="lt1" tx1="dk1" bg2="lt2" tx2="dk2" accent1="accent1" accent2="accent2" accent3="accent3" accent4="accent4" accent5="accent5" accent6="accent6" hlink="hlink" folHlink="folHlink"/>
  <p:sldLayoutIdLst>
    <p:sldLayoutId id="2147486019" r:id="rId1"/>
    <p:sldLayoutId id="2147486020" r:id="rId2"/>
    <p:sldLayoutId id="2147486021" r:id="rId3"/>
    <p:sldLayoutId id="2147486022" r:id="rId4"/>
    <p:sldLayoutId id="2147486023" r:id="rId5"/>
    <p:sldLayoutId id="2147486024" r:id="rId6"/>
    <p:sldLayoutId id="2147486025" r:id="rId7"/>
    <p:sldLayoutId id="2147486026" r:id="rId8"/>
    <p:sldLayoutId id="2147486027" r:id="rId9"/>
    <p:sldLayoutId id="2147486028" r:id="rId10"/>
    <p:sldLayoutId id="2147486029" r:id="rId11"/>
    <p:sldLayoutId id="2147486030" r:id="rId12"/>
    <p:sldLayoutId id="2147486031" r:id="rId13"/>
    <p:sldLayoutId id="2147486032" r:id="rId14"/>
    <p:sldLayoutId id="2147486033" r:id="rId15"/>
    <p:sldLayoutId id="2147486034" r:id="rId16"/>
    <p:sldLayoutId id="2147486035" r:id="rId17"/>
    <p:sldLayoutId id="2147486036" r:id="rId18"/>
    <p:sldLayoutId id="2147486037" r:id="rId19"/>
    <p:sldLayoutId id="2147486038" r:id="rId20"/>
    <p:sldLayoutId id="2147486039" r:id="rId21"/>
    <p:sldLayoutId id="2147486040" r:id="rId22"/>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20.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4.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1.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3.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6.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18.xml"/><Relationship Id="rId5" Type="http://schemas.openxmlformats.org/officeDocument/2006/relationships/slideLayout" Target="../slideLayouts/slideLayout24.xml"/><Relationship Id="rId4" Type="http://schemas.openxmlformats.org/officeDocument/2006/relationships/tags" Target="../tags/tag25.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2.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6.xml"/><Relationship Id="rId1" Type="http://schemas.openxmlformats.org/officeDocument/2006/relationships/tags" Target="../tags/tag2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4.xml"/><Relationship Id="rId1" Type="http://schemas.openxmlformats.org/officeDocument/2006/relationships/tags" Target="../tags/tag31.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34.xml"/><Relationship Id="rId7" Type="http://schemas.openxmlformats.org/officeDocument/2006/relationships/image" Target="../media/image24.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notesSlide" Target="../notesSlides/notesSlide23.xml"/><Relationship Id="rId5" Type="http://schemas.openxmlformats.org/officeDocument/2006/relationships/slideLayout" Target="../slideLayouts/slideLayout24.xml"/><Relationship Id="rId4" Type="http://schemas.openxmlformats.org/officeDocument/2006/relationships/tags" Target="../tags/tag3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4.xml"/><Relationship Id="rId1" Type="http://schemas.openxmlformats.org/officeDocument/2006/relationships/tags" Target="../tags/tag38.xml"/></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41.xml"/><Relationship Id="rId7" Type="http://schemas.openxmlformats.org/officeDocument/2006/relationships/notesSlide" Target="../notesSlides/notesSlide26.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slideLayout" Target="../slideLayouts/slideLayout44.xml"/><Relationship Id="rId5" Type="http://schemas.openxmlformats.org/officeDocument/2006/relationships/tags" Target="../tags/tag43.xml"/><Relationship Id="rId4" Type="http://schemas.openxmlformats.org/officeDocument/2006/relationships/tags" Target="../tags/tag4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6.xml"/><Relationship Id="rId1" Type="http://schemas.openxmlformats.org/officeDocument/2006/relationships/tags" Target="../tags/tag4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8" Type="http://schemas.openxmlformats.org/officeDocument/2006/relationships/hyperlink" Target="http://support.sas.com/rnd/base/ods/" TargetMode="External"/><Relationship Id="rId3" Type="http://schemas.openxmlformats.org/officeDocument/2006/relationships/hyperlink" Target="https://support.sas.com/edu/schedules.html?ctry=us&amp;crs=SASXL" TargetMode="External"/><Relationship Id="rId7" Type="http://schemas.openxmlformats.org/officeDocument/2006/relationships/hyperlink" Target="https://support.sas.com/edu/schedules.html?ctry=us&amp;crs=RPT1" TargetMode="External"/><Relationship Id="rId2" Type="http://schemas.openxmlformats.org/officeDocument/2006/relationships/notesSlide" Target="../notesSlides/notesSlide29.xml"/><Relationship Id="rId1" Type="http://schemas.openxmlformats.org/officeDocument/2006/relationships/slideLayout" Target="../slideLayouts/slideLayout25.xml"/><Relationship Id="rId6" Type="http://schemas.openxmlformats.org/officeDocument/2006/relationships/hyperlink" Target="http://go.documentation.sas.com/?docsetId=acpcref&amp;docsetTarget=titlepage.htm&amp;docsetVersion=9.4&amp;locale=en" TargetMode="External"/><Relationship Id="rId5" Type="http://schemas.openxmlformats.org/officeDocument/2006/relationships/hyperlink" Target="http://go.documentation.sas.com/?docsetId=odsug&amp;docsetTarget=titlepage.htm&amp;docsetVersion=9.4&amp;locale=en" TargetMode="External"/><Relationship Id="rId4" Type="http://schemas.openxmlformats.org/officeDocument/2006/relationships/hyperlink" Target="http://go.documentation.sas.com/?docsetId=proc&amp;docsetTarget=n045uxf7ll2p5on1ly4at3vpd47e.htm&amp;docsetVersion=9.4&amp;locale=en"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6.xml"/><Relationship Id="rId6" Type="http://schemas.openxmlformats.org/officeDocument/2006/relationships/diagramColors" Target="../diagrams/colors1.xml"/><Relationship Id="rId11" Type="http://schemas.openxmlformats.org/officeDocument/2006/relationships/image" Target="../media/image15.png"/><Relationship Id="rId5" Type="http://schemas.openxmlformats.org/officeDocument/2006/relationships/diagramQuickStyle" Target="../diagrams/quickStyle1.xml"/><Relationship Id="rId10" Type="http://schemas.openxmlformats.org/officeDocument/2006/relationships/image" Target="../media/image14.png"/><Relationship Id="rId4" Type="http://schemas.openxmlformats.org/officeDocument/2006/relationships/diagramLayout" Target="../diagrams/layout1.xml"/><Relationship Id="rId9" Type="http://schemas.openxmlformats.org/officeDocument/2006/relationships/image" Target="../media/image1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3.xml"/><Relationship Id="rId1" Type="http://schemas.openxmlformats.org/officeDocument/2006/relationships/tags" Target="../tags/tag4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6.xml"/><Relationship Id="rId1" Type="http://schemas.openxmlformats.org/officeDocument/2006/relationships/tags" Target="../tags/tag4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4.xml"/><Relationship Id="rId1" Type="http://schemas.openxmlformats.org/officeDocument/2006/relationships/tags" Target="../tags/tag4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51.xml"/><Relationship Id="rId1" Type="http://schemas.openxmlformats.org/officeDocument/2006/relationships/tags" Target="../tags/tag50.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notesSlide" Target="../notesSlides/notesSlide34.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Layout" Target="../slideLayouts/slideLayout24.xml"/><Relationship Id="rId5" Type="http://schemas.openxmlformats.org/officeDocument/2006/relationships/tags" Target="../tags/tag56.xml"/><Relationship Id="rId4" Type="http://schemas.openxmlformats.org/officeDocument/2006/relationships/tags" Target="../tags/tag55.xml"/></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35.xml"/><Relationship Id="rId3" Type="http://schemas.openxmlformats.org/officeDocument/2006/relationships/tags" Target="../tags/tag59.xml"/><Relationship Id="rId7" Type="http://schemas.openxmlformats.org/officeDocument/2006/relationships/slideLayout" Target="../slideLayouts/slideLayout24.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notesSlide" Target="../notesSlides/notesSlide37.xml"/><Relationship Id="rId4"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notesSlide" Target="../notesSlides/notesSlide39.xml"/><Relationship Id="rId4"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19.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74.xml"/><Relationship Id="rId1" Type="http://schemas.openxmlformats.org/officeDocument/2006/relationships/tags" Target="../tags/tag73.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notesSlide" Target="../notesSlides/notesSlide41.xml"/><Relationship Id="rId4"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notesSlide" Target="../notesSlides/notesSlide42.xml"/><Relationship Id="rId4"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notesSlide" Target="../notesSlides/notesSlide43.xml"/><Relationship Id="rId5" Type="http://schemas.openxmlformats.org/officeDocument/2006/relationships/slideLayout" Target="../slideLayouts/slideLayout24.xml"/><Relationship Id="rId4" Type="http://schemas.openxmlformats.org/officeDocument/2006/relationships/tags" Target="../tags/tag8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4.xml"/><Relationship Id="rId1" Type="http://schemas.openxmlformats.org/officeDocument/2006/relationships/tags" Target="../tags/tag85.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notesSlide" Target="../notesSlides/notesSlide47.xml"/><Relationship Id="rId4"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4.xml"/><Relationship Id="rId1" Type="http://schemas.openxmlformats.org/officeDocument/2006/relationships/tags" Target="../tags/tag93.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95.xml"/><Relationship Id="rId1" Type="http://schemas.openxmlformats.org/officeDocument/2006/relationships/tags" Target="../tags/tag94.xml"/><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6.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4.xml"/><Relationship Id="rId1" Type="http://schemas.openxmlformats.org/officeDocument/2006/relationships/tags" Target="../tags/tag9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98.xml"/><Relationship Id="rId1" Type="http://schemas.openxmlformats.org/officeDocument/2006/relationships/tags" Target="../tags/tag97.xml"/><Relationship Id="rId4"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4.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4.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09916"/>
            <a:ext cx="9144000" cy="492443"/>
          </a:xfrm>
        </p:spPr>
        <p:txBody>
          <a:bodyPr/>
          <a:lstStyle/>
          <a:p>
            <a:r>
              <a:rPr lang="en-US" dirty="0"/>
              <a:t>Lesson 6: Exporting Results</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529792999"/>
              </p:ext>
            </p:extLst>
          </p:nvPr>
        </p:nvGraphicFramePr>
        <p:xfrm>
          <a:off x="1524000" y="1001235"/>
          <a:ext cx="6096000" cy="3492500"/>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746250">
                <a:tc>
                  <a:txBody>
                    <a:bodyPr/>
                    <a:lstStyle/>
                    <a:p>
                      <a:r>
                        <a:rPr lang="en-US" b="0" dirty="0">
                          <a:solidFill>
                            <a:schemeClr val="bg1"/>
                          </a:solidFill>
                        </a:rPr>
                        <a:t>6.1 Exporting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746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6.2 Exporting Reports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78294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6.02 </a:t>
            </a:r>
            <a:r>
              <a:rPr altLang="en-US" dirty="0">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7" name="TextBox 6"/>
          <p:cNvSpPr txBox="1"/>
          <p:nvPr>
            <p:custDataLst>
              <p:tags r:id="rId2"/>
            </p:custDataLst>
          </p:nvPr>
        </p:nvSpPr>
        <p:spPr>
          <a:xfrm>
            <a:off x="1726975" y="1051560"/>
            <a:ext cx="5556008"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proc export data=pg1.storm_final</a:t>
            </a:r>
          </a:p>
          <a:p>
            <a:pPr>
              <a:lnSpc>
                <a:spcPct val="85000"/>
              </a:lnSpc>
            </a:pPr>
            <a:r>
              <a:rPr lang="en-US" b="1" dirty="0">
                <a:latin typeface="Courier New" panose="02070309020205020404" pitchFamily="49" charset="0"/>
              </a:rPr>
              <a:t>     </a:t>
            </a:r>
            <a:r>
              <a:rPr lang="en-US" sz="1800" b="1" dirty="0" err="1">
                <a:latin typeface="Courier New" panose="02070309020205020404" pitchFamily="49" charset="0"/>
              </a:rPr>
              <a:t>outfile</a:t>
            </a:r>
            <a:r>
              <a:rPr lang="en-US" sz="1800" b="1" dirty="0">
                <a:latin typeface="Courier New" panose="02070309020205020404" pitchFamily="49" charset="0"/>
              </a:rPr>
              <a:t>="&amp;outpath/storm_final.csv"</a:t>
            </a:r>
          </a:p>
          <a:p>
            <a:pPr>
              <a:lnSpc>
                <a:spcPct val="85000"/>
              </a:lnSpc>
            </a:pPr>
            <a:r>
              <a:rPr lang="en-US" sz="1800" b="1" dirty="0">
                <a:latin typeface="Courier New" panose="02070309020205020404" pitchFamily="49" charset="0"/>
              </a:rPr>
              <a:t>     </a:t>
            </a:r>
            <a:r>
              <a:rPr lang="en-US" sz="1800" b="1" dirty="0" err="1">
                <a:latin typeface="Courier New" panose="02070309020205020404" pitchFamily="49" charset="0"/>
              </a:rPr>
              <a:t>dbms</a:t>
            </a:r>
            <a:r>
              <a:rPr lang="en-US" sz="1800" b="1" dirty="0">
                <a:latin typeface="Courier New" panose="02070309020205020404" pitchFamily="49" charset="0"/>
              </a:rPr>
              <a:t>=csv;</a:t>
            </a:r>
          </a:p>
          <a:p>
            <a:pPr>
              <a:lnSpc>
                <a:spcPct val="85000"/>
              </a:lnSpc>
            </a:pPr>
            <a:r>
              <a:rPr lang="en-US" sz="1800" b="1" dirty="0">
                <a:latin typeface="Courier New" panose="02070309020205020404" pitchFamily="49" charset="0"/>
              </a:rPr>
              <a:t>run;</a:t>
            </a:r>
          </a:p>
        </p:txBody>
      </p:sp>
      <p:pic>
        <p:nvPicPr>
          <p:cNvPr id="8" name="Picture 7"/>
          <p:cNvPicPr>
            <a:picLocks noChangeAspect="1"/>
          </p:cNvPicPr>
          <p:nvPr/>
        </p:nvPicPr>
        <p:blipFill>
          <a:blip r:embed="rId5"/>
          <a:stretch>
            <a:fillRect/>
          </a:stretch>
        </p:blipFill>
        <p:spPr>
          <a:xfrm>
            <a:off x="519665" y="2838226"/>
            <a:ext cx="8108224" cy="1651971"/>
          </a:xfrm>
          <a:prstGeom prst="rect">
            <a:avLst/>
          </a:prstGeom>
          <a:ln w="12700">
            <a:solidFill>
              <a:schemeClr val="tx1"/>
            </a:solidFill>
          </a:ln>
        </p:spPr>
      </p:pic>
    </p:spTree>
    <p:custDataLst>
      <p:tags r:id="rId1"/>
    </p:custDataLst>
    <p:extLst>
      <p:ext uri="{BB962C8B-B14F-4D97-AF65-F5344CB8AC3E}">
        <p14:creationId xmlns:p14="http://schemas.microsoft.com/office/powerpoint/2010/main" val="34629649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Data with a LIBNAME Engine</a:t>
            </a:r>
          </a:p>
        </p:txBody>
      </p:sp>
      <p:sp>
        <p:nvSpPr>
          <p:cNvPr id="5" name="TextBox 4"/>
          <p:cNvSpPr txBox="1"/>
          <p:nvPr>
            <p:custDataLst>
              <p:tags r:id="rId1"/>
            </p:custDataLst>
          </p:nvPr>
        </p:nvSpPr>
        <p:spPr>
          <a:xfrm>
            <a:off x="630936" y="1051560"/>
            <a:ext cx="5556008" cy="2395528"/>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libname myxl xlsx "&amp;outpath/cars.xlsx";</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data myxl.asiacars;</a:t>
            </a:r>
            <a:endParaRPr lang="en-US" sz="1800"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set sashelp.cars;</a:t>
            </a:r>
            <a:endParaRPr lang="en-US" sz="1800"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where origin='Asia';</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libname myxl clear;</a:t>
            </a:r>
          </a:p>
        </p:txBody>
      </p:sp>
      <p:sp>
        <p:nvSpPr>
          <p:cNvPr id="7" name="Line Callout 1 6"/>
          <p:cNvSpPr/>
          <p:nvPr/>
        </p:nvSpPr>
        <p:spPr>
          <a:xfrm>
            <a:off x="5974975" y="1561056"/>
            <a:ext cx="2567982" cy="970695"/>
          </a:xfrm>
          <a:prstGeom prst="borderCallout1">
            <a:avLst>
              <a:gd name="adj1" fmla="val 18750"/>
              <a:gd name="adj2" fmla="val 0"/>
              <a:gd name="adj3" fmla="val -18702"/>
              <a:gd name="adj4" fmla="val -2052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defines a library to the Microsoft Excel workbook that you are creating</a:t>
            </a:r>
          </a:p>
        </p:txBody>
      </p:sp>
      <p:sp>
        <p:nvSpPr>
          <p:cNvPr id="6" name="Oval Callout 5"/>
          <p:cNvSpPr/>
          <p:nvPr/>
        </p:nvSpPr>
        <p:spPr>
          <a:xfrm>
            <a:off x="3671193" y="2522907"/>
            <a:ext cx="2750201" cy="1725859"/>
          </a:xfrm>
          <a:prstGeom prst="wedgeEllipseCallout">
            <a:avLst>
              <a:gd name="adj1" fmla="val 26482"/>
              <a:gd name="adj2" fmla="val 62092"/>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This code extracts data and writes it to the </a:t>
            </a:r>
            <a:r>
              <a:rPr lang="en-US" sz="1800" b="1" dirty="0">
                <a:solidFill>
                  <a:srgbClr val="000000"/>
                </a:solidFill>
              </a:rPr>
              <a:t>cars</a:t>
            </a:r>
            <a:r>
              <a:rPr lang="en-US" sz="1800" dirty="0">
                <a:solidFill>
                  <a:srgbClr val="000000"/>
                </a:solidFill>
              </a:rPr>
              <a:t> workbook on a tab named </a:t>
            </a:r>
            <a:r>
              <a:rPr lang="en-US" sz="1800" b="1" dirty="0" err="1">
                <a:solidFill>
                  <a:srgbClr val="000000"/>
                </a:solidFill>
              </a:rPr>
              <a:t>asiacars</a:t>
            </a:r>
            <a:r>
              <a:rPr lang="en-US" sz="1800" dirty="0">
                <a:solidFill>
                  <a:srgbClr val="000000"/>
                </a:solidFill>
              </a:rPr>
              <a:t>.</a:t>
            </a:r>
            <a:endParaRPr lang="en-US" sz="1800" b="1" dirty="0">
              <a:solidFill>
                <a:srgbClr val="000000"/>
              </a:solidFill>
            </a:endParaRPr>
          </a:p>
        </p:txBody>
      </p:sp>
      <p:sp>
        <p:nvSpPr>
          <p:cNvPr id="9" name="Freeform 11"/>
          <p:cNvSpPr>
            <a:spLocks noChangeAspect="1" noEditPoints="1"/>
          </p:cNvSpPr>
          <p:nvPr/>
        </p:nvSpPr>
        <p:spPr bwMode="auto">
          <a:xfrm>
            <a:off x="5842285" y="4135107"/>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TextBox 3"/>
          <p:cNvSpPr txBox="1"/>
          <p:nvPr>
            <p:custDataLst>
              <p:tags r:id="rId2"/>
            </p:custDataLst>
          </p:nvPr>
        </p:nvSpPr>
        <p:spPr>
          <a:xfrm>
            <a:off x="7315200" y="4787900"/>
            <a:ext cx="917239" cy="338554"/>
          </a:xfrm>
          <a:prstGeom prst="rect">
            <a:avLst/>
          </a:prstGeom>
          <a:noFill/>
        </p:spPr>
        <p:txBody>
          <a:bodyPr vert="horz" wrap="none" rtlCol="0">
            <a:spAutoFit/>
          </a:bodyPr>
          <a:lstStyle/>
          <a:p>
            <a:r>
              <a:rPr lang="en-US" sz="1600" dirty="0">
                <a:latin typeface="Calibri Light" panose="020F0302020204030204" pitchFamily="34" charset="0"/>
              </a:rPr>
              <a:t>p106d01</a:t>
            </a:r>
          </a:p>
        </p:txBody>
      </p:sp>
    </p:spTree>
    <p:extLst>
      <p:ext uri="{BB962C8B-B14F-4D97-AF65-F5344CB8AC3E}">
        <p14:creationId xmlns:p14="http://schemas.microsoft.com/office/powerpoint/2010/main" val="1359837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Exporting Data to </a:t>
            </a:r>
            <a:br>
              <a:rPr lang="en-US" dirty="0"/>
            </a:br>
            <a:r>
              <a:rPr lang="en-US" dirty="0"/>
              <a:t>an Excel Workbook</a:t>
            </a:r>
          </a:p>
        </p:txBody>
      </p:sp>
      <p:sp>
        <p:nvSpPr>
          <p:cNvPr id="3" name="DemoText"/>
          <p:cNvSpPr>
            <a:spLocks noGrp="1"/>
          </p:cNvSpPr>
          <p:nvPr>
            <p:ph type="body" sz="quarter" idx="10"/>
          </p:nvPr>
        </p:nvSpPr>
        <p:spPr>
          <a:xfrm>
            <a:off x="2827020" y="2689488"/>
            <a:ext cx="3991380" cy="445594"/>
          </a:xfrm>
        </p:spPr>
        <p:txBody>
          <a:bodyPr lIns="0" tIns="0" rIns="0" bIns="0">
            <a:noAutofit/>
          </a:bodyPr>
          <a:lstStyle/>
          <a:p>
            <a:pPr indent="0" algn="l">
              <a:lnSpc>
                <a:spcPct val="100000"/>
              </a:lnSpc>
              <a:spcAft>
                <a:spcPts val="400"/>
              </a:spcAft>
            </a:pPr>
            <a:r>
              <a:rPr lang="en-US" dirty="0"/>
              <a:t>This demonstration illustrates using the XLSX LIBNAME engine to export SAS tables to multiple worksheets </a:t>
            </a:r>
            <a:br>
              <a:rPr lang="en-US" dirty="0"/>
            </a:br>
            <a:r>
              <a:rPr lang="en-US" dirty="0"/>
              <a:t>in an Excel workbook.</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solidFill>
                  <a:schemeClr val="bg1"/>
                </a:solidFill>
                <a:latin typeface="Calibri Light" panose="020F0302020204030204" pitchFamily="34" charset="0"/>
              </a:rPr>
              <a:t>p106d01</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6.03 </a:t>
            </a:r>
            <a:r>
              <a:rPr altLang="en-US" dirty="0">
                <a:solidFill>
                  <a:schemeClr val="tx2"/>
                </a:solidFill>
                <a:latin typeface="Calibri" panose="020F0502020204030204" pitchFamily="34" charset="0"/>
              </a:rPr>
              <a:t>Activity</a:t>
            </a:r>
          </a:p>
        </p:txBody>
      </p:sp>
      <p:sp>
        <p:nvSpPr>
          <p:cNvPr id="15363" name="PollQuestion"/>
          <p:cNvSpPr>
            <a:spLocks noGrp="1" noChangeArrowheads="1"/>
          </p:cNvSpPr>
          <p:nvPr>
            <p:ph idx="1"/>
          </p:nvPr>
        </p:nvSpPr>
        <p:spPr/>
        <p:txBody>
          <a:bodyPr/>
          <a:lstStyle/>
          <a:p>
            <a:pPr>
              <a:buClrTx/>
              <a:buSzPct val="100000"/>
            </a:pPr>
            <a:r>
              <a:rPr lang="en-US" dirty="0"/>
              <a:t>Open </a:t>
            </a:r>
            <a:r>
              <a:rPr lang="en-US" b="1" dirty="0"/>
              <a:t>p106a03.sas</a:t>
            </a:r>
            <a:r>
              <a:rPr lang="en-US" dirty="0"/>
              <a:t> from the </a:t>
            </a:r>
            <a:r>
              <a:rPr lang="en-US" b="1" dirty="0"/>
              <a:t>activities</a:t>
            </a:r>
            <a:r>
              <a:rPr lang="en-US" dirty="0"/>
              <a:t> folder and perform the following tasks: </a:t>
            </a:r>
          </a:p>
          <a:p>
            <a:pPr marL="346075" indent="-346075">
              <a:buClrTx/>
              <a:buSzPct val="100000"/>
              <a:buFont typeface="+mj-lt"/>
              <a:buAutoNum type="arabicPeriod"/>
            </a:pPr>
            <a:r>
              <a:rPr lang="en-US" dirty="0"/>
              <a:t>Complete the LIBNAME statement using the XLSX engine to create </a:t>
            </a:r>
            <a:br>
              <a:rPr lang="en-US" dirty="0"/>
            </a:br>
            <a:r>
              <a:rPr lang="en-US" dirty="0"/>
              <a:t>an Excel workbook named </a:t>
            </a:r>
            <a:r>
              <a:rPr lang="en-US" b="1" dirty="0"/>
              <a:t>storm.xlsx</a:t>
            </a:r>
            <a:r>
              <a:rPr lang="en-US" dirty="0"/>
              <a:t> in the </a:t>
            </a:r>
            <a:r>
              <a:rPr lang="en-US" b="1" dirty="0"/>
              <a:t>output</a:t>
            </a:r>
            <a:r>
              <a:rPr lang="en-US" dirty="0"/>
              <a:t> folder. </a:t>
            </a:r>
          </a:p>
          <a:p>
            <a:pPr marL="346075" indent="-346075">
              <a:buClrTx/>
              <a:buSzPct val="100000"/>
              <a:buFont typeface="+mj-lt"/>
              <a:buAutoNum type="arabicPeriod"/>
            </a:pPr>
            <a:r>
              <a:rPr lang="en-US" dirty="0"/>
              <a:t>Modify the DATA step to write the </a:t>
            </a:r>
            <a:r>
              <a:rPr lang="en-US" b="1" dirty="0"/>
              <a:t>storm_final</a:t>
            </a:r>
            <a:r>
              <a:rPr lang="en-US" dirty="0"/>
              <a:t> table to the </a:t>
            </a:r>
            <a:r>
              <a:rPr lang="en-US" b="1" dirty="0"/>
              <a:t>storm.xlsx</a:t>
            </a:r>
            <a:r>
              <a:rPr lang="en-US" dirty="0"/>
              <a:t> file. </a:t>
            </a:r>
          </a:p>
          <a:p>
            <a:pPr marL="346075" indent="-346075">
              <a:buClrTx/>
              <a:buSzPct val="100000"/>
              <a:buFont typeface="+mj-lt"/>
              <a:buAutoNum type="arabicPeriod"/>
            </a:pPr>
            <a:r>
              <a:rPr lang="en-US" dirty="0"/>
              <a:t>After the DATA step, write a statement to clear the library.</a:t>
            </a:r>
          </a:p>
          <a:p>
            <a:pPr marL="346075" indent="-346075">
              <a:buClrTx/>
              <a:buSzPct val="100000"/>
              <a:buFont typeface="+mj-lt"/>
              <a:buAutoNum type="arabicPeriod"/>
            </a:pPr>
            <a:r>
              <a:rPr lang="en-US" dirty="0"/>
              <a:t>Run the program and view the log to confirm that </a:t>
            </a:r>
            <a:r>
              <a:rPr lang="en-US" b="1" dirty="0"/>
              <a:t>storm.xlsx</a:t>
            </a:r>
            <a:r>
              <a:rPr lang="en-US" dirty="0"/>
              <a:t> was exported with 3092 rows. </a:t>
            </a:r>
          </a:p>
          <a:p>
            <a:pPr marL="346075" indent="-346075">
              <a:buClrTx/>
              <a:buSzPct val="100000"/>
              <a:buFont typeface="+mj-lt"/>
              <a:buAutoNum type="arabicPeriod"/>
            </a:pPr>
            <a:r>
              <a:rPr lang="en-US" altLang="en-US" dirty="0">
                <a:solidFill>
                  <a:schemeClr val="tx1"/>
                </a:solidFill>
              </a:rPr>
              <a:t>If possible, open the </a:t>
            </a:r>
            <a:r>
              <a:rPr lang="en-US" altLang="en-US" b="1" dirty="0">
                <a:solidFill>
                  <a:schemeClr val="tx1"/>
                </a:solidFill>
              </a:rPr>
              <a:t>storm.xlsx</a:t>
            </a:r>
            <a:r>
              <a:rPr lang="en-US" altLang="en-US" dirty="0">
                <a:solidFill>
                  <a:schemeClr val="tx1"/>
                </a:solidFill>
              </a:rPr>
              <a:t> file. How do dates appear in the </a:t>
            </a:r>
            <a:r>
              <a:rPr lang="en-US" altLang="en-US" b="1" dirty="0" err="1">
                <a:solidFill>
                  <a:schemeClr val="tx1"/>
                </a:solidFill>
              </a:rPr>
              <a:t>storm_final</a:t>
            </a:r>
            <a:r>
              <a:rPr lang="en-US" altLang="en-US" b="1" dirty="0">
                <a:solidFill>
                  <a:schemeClr val="tx1"/>
                </a:solidFill>
              </a:rPr>
              <a:t> </a:t>
            </a:r>
            <a:r>
              <a:rPr lang="en-US" altLang="en-US" dirty="0">
                <a:solidFill>
                  <a:schemeClr val="tx1"/>
                </a:solidFill>
              </a:rPr>
              <a:t>workbook?</a:t>
            </a:r>
          </a:p>
        </p:txBody>
      </p:sp>
    </p:spTree>
    <p:custDataLst>
      <p:tags r:id="rId1"/>
    </p:custData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6.03 </a:t>
            </a:r>
            <a:r>
              <a:rPr altLang="en-US" dirty="0">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a:t>
            </a:r>
            <a:r>
              <a:rPr altLang="en-US" dirty="0">
                <a:solidFill>
                  <a:schemeClr val="tx2"/>
                </a:solidFill>
                <a:latin typeface="Calibri" panose="020F0502020204030204" pitchFamily="34" charset="0"/>
              </a:rPr>
              <a:t> Correct Answer</a:t>
            </a:r>
          </a:p>
        </p:txBody>
      </p:sp>
      <p:sp>
        <p:nvSpPr>
          <p:cNvPr id="4" name="TextBox 3"/>
          <p:cNvSpPr txBox="1"/>
          <p:nvPr>
            <p:custDataLst>
              <p:tags r:id="rId2"/>
            </p:custDataLst>
          </p:nvPr>
        </p:nvSpPr>
        <p:spPr>
          <a:xfrm>
            <a:off x="626364" y="1049861"/>
            <a:ext cx="5969583" cy="2550442"/>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107000"/>
              </a:lnSpc>
            </a:pPr>
            <a:r>
              <a:rPr lang="en-US" sz="1800" b="1" dirty="0" err="1">
                <a:latin typeface="Courier New" panose="02070309020205020404" pitchFamily="49" charset="0"/>
                <a:ea typeface="Calibri" panose="020F0502020204030204" pitchFamily="34" charset="0"/>
                <a:cs typeface="Times New Roman" panose="02020603050405020304" pitchFamily="18" charset="0"/>
              </a:rPr>
              <a:t>libname</a:t>
            </a:r>
            <a:r>
              <a:rPr lang="en-US" sz="1800" b="1" dirty="0">
                <a:latin typeface="Courier New" panose="02070309020205020404" pitchFamily="49" charset="0"/>
                <a:ea typeface="Calibri" panose="020F0502020204030204" pitchFamily="34" charset="0"/>
                <a:cs typeface="Times New Roman" panose="02020603050405020304" pitchFamily="18" charset="0"/>
              </a:rPr>
              <a:t> </a:t>
            </a:r>
            <a:r>
              <a:rPr lang="en-US" sz="1800" b="1" dirty="0" err="1">
                <a:latin typeface="Courier New" panose="02070309020205020404" pitchFamily="49" charset="0"/>
                <a:ea typeface="Calibri" panose="020F0502020204030204" pitchFamily="34" charset="0"/>
                <a:cs typeface="Times New Roman" panose="02020603050405020304" pitchFamily="18" charset="0"/>
              </a:rPr>
              <a:t>xl_lib</a:t>
            </a:r>
            <a:r>
              <a:rPr lang="en-US" sz="1800" b="1" dirty="0">
                <a:latin typeface="Courier New" panose="02070309020205020404" pitchFamily="49" charset="0"/>
                <a:ea typeface="Calibri" panose="020F0502020204030204" pitchFamily="34" charset="0"/>
                <a:cs typeface="Times New Roman" panose="02020603050405020304" pitchFamily="18" charset="0"/>
              </a:rPr>
              <a:t> xlsx "&amp;outpath/storm.xlsx";</a:t>
            </a:r>
          </a:p>
          <a:p>
            <a:pPr>
              <a:lnSpc>
                <a:spcPct val="107000"/>
              </a:lnSpc>
            </a:pPr>
            <a:endParaRPr lang="en-US" sz="1800" b="1" dirty="0">
              <a:latin typeface="Courier New" panose="02070309020205020404" pitchFamily="49" charset="0"/>
              <a:ea typeface="Calibri" panose="020F0502020204030204" pitchFamily="34" charset="0"/>
              <a:cs typeface="Times New Roman" panose="02020603050405020304" pitchFamily="18" charset="0"/>
            </a:endParaRPr>
          </a:p>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data </a:t>
            </a:r>
            <a:r>
              <a:rPr lang="en-US" sz="1800" b="1" dirty="0" err="1">
                <a:latin typeface="Courier New" panose="02070309020205020404" pitchFamily="49" charset="0"/>
                <a:ea typeface="Calibri" panose="020F0502020204030204" pitchFamily="34" charset="0"/>
                <a:cs typeface="Times New Roman" panose="02020603050405020304" pitchFamily="18" charset="0"/>
              </a:rPr>
              <a:t>xl_lib.storm_final</a:t>
            </a:r>
            <a:r>
              <a:rPr lang="en-US" sz="1800" b="1" dirty="0">
                <a:latin typeface="Courier New" panose="02070309020205020404" pitchFamily="49" charset="0"/>
                <a:ea typeface="Calibri" panose="020F0502020204030204" pitchFamily="34" charset="0"/>
                <a:cs typeface="Times New Roman" panose="02020603050405020304" pitchFamily="18" charset="0"/>
              </a:rPr>
              <a:t>;</a:t>
            </a:r>
          </a:p>
          <a:p>
            <a:pPr>
              <a:lnSpc>
                <a:spcPct val="107000"/>
              </a:lnSpc>
            </a:pP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sz="1800" b="1" dirty="0">
                <a:latin typeface="Courier New" panose="02070309020205020404" pitchFamily="49" charset="0"/>
                <a:ea typeface="Calibri" panose="020F0502020204030204" pitchFamily="34" charset="0"/>
                <a:cs typeface="Times New Roman" panose="02020603050405020304" pitchFamily="18" charset="0"/>
              </a:rPr>
              <a:t>set pg1.storm_final;</a:t>
            </a:r>
          </a:p>
          <a:p>
            <a:pPr>
              <a:lnSpc>
                <a:spcPct val="107000"/>
              </a:lnSpc>
            </a:pPr>
            <a:r>
              <a:rPr lang="en-US" b="1" dirty="0">
                <a:latin typeface="Courier New" panose="02070309020205020404" pitchFamily="49" charset="0"/>
                <a:ea typeface="Calibri" panose="020F0502020204030204" pitchFamily="34" charset="0"/>
                <a:cs typeface="Times New Roman" panose="02020603050405020304" pitchFamily="18" charset="0"/>
              </a:rPr>
              <a:t>    </a:t>
            </a:r>
            <a:r>
              <a:rPr lang="en-US" sz="1800" b="1" dirty="0">
                <a:latin typeface="Courier New" panose="02070309020205020404" pitchFamily="49" charset="0"/>
                <a:ea typeface="Calibri" panose="020F0502020204030204" pitchFamily="34" charset="0"/>
                <a:cs typeface="Times New Roman" panose="02020603050405020304" pitchFamily="18" charset="0"/>
              </a:rPr>
              <a:t>drop Lat Lon Basin OceanCode;</a:t>
            </a:r>
          </a:p>
          <a:p>
            <a:pPr>
              <a:lnSpc>
                <a:spcPct val="107000"/>
              </a:lnSpc>
            </a:pPr>
            <a:r>
              <a:rPr lang="en-US" sz="1800" b="1" dirty="0">
                <a:latin typeface="Courier New" panose="02070309020205020404" pitchFamily="49" charset="0"/>
                <a:ea typeface="Calibri" panose="020F0502020204030204" pitchFamily="34" charset="0"/>
                <a:cs typeface="Times New Roman" panose="02020603050405020304" pitchFamily="18" charset="0"/>
              </a:rPr>
              <a:t>run;</a:t>
            </a:r>
          </a:p>
          <a:p>
            <a:pPr>
              <a:lnSpc>
                <a:spcPct val="107000"/>
              </a:lnSpc>
            </a:pPr>
            <a:endParaRPr lang="en-US" sz="1800" b="1" dirty="0">
              <a:latin typeface="Courier New" panose="02070309020205020404" pitchFamily="49" charset="0"/>
              <a:ea typeface="Calibri" panose="020F0502020204030204" pitchFamily="34" charset="0"/>
              <a:cs typeface="Times New Roman" panose="02020603050405020304" pitchFamily="18" charset="0"/>
            </a:endParaRPr>
          </a:p>
          <a:p>
            <a:pPr>
              <a:lnSpc>
                <a:spcPct val="107000"/>
              </a:lnSpc>
            </a:pPr>
            <a:r>
              <a:rPr lang="en-US" sz="1800" b="1" dirty="0" err="1">
                <a:latin typeface="Courier New" panose="02070309020205020404" pitchFamily="49" charset="0"/>
                <a:ea typeface="Calibri" panose="020F0502020204030204" pitchFamily="34" charset="0"/>
                <a:cs typeface="Times New Roman" panose="02020603050405020304" pitchFamily="18" charset="0"/>
              </a:rPr>
              <a:t>libname</a:t>
            </a:r>
            <a:r>
              <a:rPr lang="en-US" sz="1800" b="1" dirty="0">
                <a:latin typeface="Courier New" panose="02070309020205020404" pitchFamily="49" charset="0"/>
                <a:ea typeface="Calibri" panose="020F0502020204030204" pitchFamily="34" charset="0"/>
                <a:cs typeface="Times New Roman" panose="02020603050405020304" pitchFamily="18" charset="0"/>
              </a:rPr>
              <a:t> </a:t>
            </a:r>
            <a:r>
              <a:rPr lang="en-US" sz="1800" b="1" dirty="0" err="1">
                <a:latin typeface="Courier New" panose="02070309020205020404" pitchFamily="49" charset="0"/>
                <a:ea typeface="Calibri" panose="020F0502020204030204" pitchFamily="34" charset="0"/>
                <a:cs typeface="Times New Roman" panose="02020603050405020304" pitchFamily="18" charset="0"/>
              </a:rPr>
              <a:t>xl_lib</a:t>
            </a:r>
            <a:r>
              <a:rPr lang="en-US" sz="1800" b="1" dirty="0">
                <a:latin typeface="Courier New" panose="02070309020205020404" pitchFamily="49" charset="0"/>
                <a:ea typeface="Calibri" panose="020F0502020204030204" pitchFamily="34" charset="0"/>
                <a:cs typeface="Times New Roman" panose="02020603050405020304" pitchFamily="18" charset="0"/>
              </a:rPr>
              <a:t> clear;</a:t>
            </a:r>
            <a:endParaRPr lang="en-US" sz="1800" dirty="0"/>
          </a:p>
        </p:txBody>
      </p:sp>
      <p:pic>
        <p:nvPicPr>
          <p:cNvPr id="5" name="Picture 4"/>
          <p:cNvPicPr>
            <a:picLocks noChangeAspect="1"/>
          </p:cNvPicPr>
          <p:nvPr/>
        </p:nvPicPr>
        <p:blipFill>
          <a:blip r:embed="rId5"/>
          <a:stretch>
            <a:fillRect/>
          </a:stretch>
        </p:blipFill>
        <p:spPr>
          <a:xfrm>
            <a:off x="5500974" y="2855237"/>
            <a:ext cx="1968881" cy="1792187"/>
          </a:xfrm>
          <a:prstGeom prst="rect">
            <a:avLst/>
          </a:prstGeom>
        </p:spPr>
      </p:pic>
      <p:sp>
        <p:nvSpPr>
          <p:cNvPr id="8" name="Line Callout 1 7"/>
          <p:cNvSpPr/>
          <p:nvPr/>
        </p:nvSpPr>
        <p:spPr>
          <a:xfrm>
            <a:off x="6716651" y="1626297"/>
            <a:ext cx="1828800" cy="950703"/>
          </a:xfrm>
          <a:prstGeom prst="borderCallout1">
            <a:avLst>
              <a:gd name="adj1" fmla="val 18750"/>
              <a:gd name="adj2" fmla="val 0"/>
              <a:gd name="adj3" fmla="val 122066"/>
              <a:gd name="adj4" fmla="val -3194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Dates are automatically formatted.</a:t>
            </a:r>
          </a:p>
        </p:txBody>
      </p:sp>
    </p:spTree>
    <p:custDataLst>
      <p:tags r:id="rId1"/>
    </p:custDataLst>
    <p:extLst>
      <p:ext uri="{BB962C8B-B14F-4D97-AF65-F5344CB8AC3E}">
        <p14:creationId xmlns:p14="http://schemas.microsoft.com/office/powerpoint/2010/main" val="139075380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09916"/>
            <a:ext cx="9144000" cy="492443"/>
          </a:xfrm>
        </p:spPr>
        <p:txBody>
          <a:bodyPr/>
          <a:lstStyle/>
          <a:p>
            <a:r>
              <a:rPr lang="en-US"/>
              <a:t>Lesson </a:t>
            </a:r>
            <a:r>
              <a:rPr lang="en-US" dirty="0"/>
              <a:t>6: Exporting Results</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2091929650"/>
              </p:ext>
            </p:extLst>
          </p:nvPr>
        </p:nvGraphicFramePr>
        <p:xfrm>
          <a:off x="1524000" y="1001235"/>
          <a:ext cx="6096000" cy="3492500"/>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746250">
                <a:tc>
                  <a:txBody>
                    <a:bodyPr/>
                    <a:lstStyle/>
                    <a:p>
                      <a:r>
                        <a:rPr lang="en-US" b="0" dirty="0">
                          <a:solidFill>
                            <a:schemeClr val="bg1"/>
                          </a:solidFill>
                        </a:rPr>
                        <a:t>6.1 Exporting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746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rPr>
                        <a:t>6.2 Exporting Reports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818725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SAS Output Delivery System</a:t>
            </a:r>
          </a:p>
        </p:txBody>
      </p:sp>
      <p:sp>
        <p:nvSpPr>
          <p:cNvPr id="7" name="Freeform 5"/>
          <p:cNvSpPr>
            <a:spLocks noChangeAspect="1" noEditPoints="1"/>
          </p:cNvSpPr>
          <p:nvPr/>
        </p:nvSpPr>
        <p:spPr bwMode="auto">
          <a:xfrm>
            <a:off x="1653924" y="1544838"/>
            <a:ext cx="1259447" cy="976185"/>
          </a:xfrm>
          <a:custGeom>
            <a:avLst/>
            <a:gdLst>
              <a:gd name="T0" fmla="*/ 129 w 4799"/>
              <a:gd name="T1" fmla="*/ 3398 h 3708"/>
              <a:gd name="T2" fmla="*/ 4670 w 4799"/>
              <a:gd name="T3" fmla="*/ 3398 h 3708"/>
              <a:gd name="T4" fmla="*/ 0 w 4799"/>
              <a:gd name="T5" fmla="*/ 309 h 3708"/>
              <a:gd name="T6" fmla="*/ 4799 w 4799"/>
              <a:gd name="T7" fmla="*/ 309 h 3708"/>
              <a:gd name="T8" fmla="*/ 4170 w 4799"/>
              <a:gd name="T9" fmla="*/ 1649 h 3708"/>
              <a:gd name="T10" fmla="*/ 3879 w 4799"/>
              <a:gd name="T11" fmla="*/ 1801 h 3708"/>
              <a:gd name="T12" fmla="*/ 3780 w 4799"/>
              <a:gd name="T13" fmla="*/ 1991 h 3708"/>
              <a:gd name="T14" fmla="*/ 3427 w 4799"/>
              <a:gd name="T15" fmla="*/ 2014 h 3708"/>
              <a:gd name="T16" fmla="*/ 3281 w 4799"/>
              <a:gd name="T17" fmla="*/ 1800 h 3708"/>
              <a:gd name="T18" fmla="*/ 3005 w 4799"/>
              <a:gd name="T19" fmla="*/ 1727 h 3708"/>
              <a:gd name="T20" fmla="*/ 3057 w 4799"/>
              <a:gd name="T21" fmla="*/ 1476 h 3708"/>
              <a:gd name="T22" fmla="*/ 2905 w 4799"/>
              <a:gd name="T23" fmla="*/ 1218 h 3708"/>
              <a:gd name="T24" fmla="*/ 3142 w 4799"/>
              <a:gd name="T25" fmla="*/ 1065 h 3708"/>
              <a:gd name="T26" fmla="*/ 3199 w 4799"/>
              <a:gd name="T27" fmla="*/ 795 h 3708"/>
              <a:gd name="T28" fmla="*/ 3455 w 4799"/>
              <a:gd name="T29" fmla="*/ 860 h 3708"/>
              <a:gd name="T30" fmla="*/ 3850 w 4799"/>
              <a:gd name="T31" fmla="*/ 753 h 3708"/>
              <a:gd name="T32" fmla="*/ 4014 w 4799"/>
              <a:gd name="T33" fmla="*/ 1045 h 3708"/>
              <a:gd name="T34" fmla="*/ 4192 w 4799"/>
              <a:gd name="T35" fmla="*/ 1143 h 3708"/>
              <a:gd name="T36" fmla="*/ 4215 w 4799"/>
              <a:gd name="T37" fmla="*/ 1496 h 3708"/>
              <a:gd name="T38" fmla="*/ 4251 w 4799"/>
              <a:gd name="T39" fmla="*/ 1389 h 3708"/>
              <a:gd name="T40" fmla="*/ 4228 w 4799"/>
              <a:gd name="T41" fmla="*/ 948 h 3708"/>
              <a:gd name="T42" fmla="*/ 3954 w 4799"/>
              <a:gd name="T43" fmla="*/ 707 h 3708"/>
              <a:gd name="T44" fmla="*/ 3475 w 4799"/>
              <a:gd name="T45" fmla="*/ 742 h 3708"/>
              <a:gd name="T46" fmla="*/ 3089 w 4799"/>
              <a:gd name="T47" fmla="*/ 763 h 3708"/>
              <a:gd name="T48" fmla="*/ 2849 w 4799"/>
              <a:gd name="T49" fmla="*/ 1037 h 3708"/>
              <a:gd name="T50" fmla="*/ 2882 w 4799"/>
              <a:gd name="T51" fmla="*/ 1478 h 3708"/>
              <a:gd name="T52" fmla="*/ 3108 w 4799"/>
              <a:gd name="T53" fmla="*/ 1801 h 3708"/>
              <a:gd name="T54" fmla="*/ 3383 w 4799"/>
              <a:gd name="T55" fmla="*/ 2124 h 3708"/>
              <a:gd name="T56" fmla="*/ 3654 w 4799"/>
              <a:gd name="T57" fmla="*/ 1989 h 3708"/>
              <a:gd name="T58" fmla="*/ 4004 w 4799"/>
              <a:gd name="T59" fmla="*/ 1817 h 3708"/>
              <a:gd name="T60" fmla="*/ 4325 w 4799"/>
              <a:gd name="T61" fmla="*/ 1540 h 3708"/>
              <a:gd name="T62" fmla="*/ 3695 w 4799"/>
              <a:gd name="T63" fmla="*/ 1630 h 3708"/>
              <a:gd name="T64" fmla="*/ 3695 w 4799"/>
              <a:gd name="T65" fmla="*/ 1630 h 3708"/>
              <a:gd name="T66" fmla="*/ 3204 w 4799"/>
              <a:gd name="T67" fmla="*/ 1547 h 3708"/>
              <a:gd name="T68" fmla="*/ 3928 w 4799"/>
              <a:gd name="T69" fmla="*/ 1190 h 3708"/>
              <a:gd name="T70" fmla="*/ 2796 w 4799"/>
              <a:gd name="T71" fmla="*/ 2301 h 3708"/>
              <a:gd name="T72" fmla="*/ 2599 w 4799"/>
              <a:gd name="T73" fmla="*/ 2778 h 3708"/>
              <a:gd name="T74" fmla="*/ 2167 w 4799"/>
              <a:gd name="T75" fmla="*/ 2897 h 3708"/>
              <a:gd name="T76" fmla="*/ 1576 w 4799"/>
              <a:gd name="T77" fmla="*/ 3268 h 3708"/>
              <a:gd name="T78" fmla="*/ 1208 w 4799"/>
              <a:gd name="T79" fmla="*/ 2890 h 3708"/>
              <a:gd name="T80" fmla="*/ 792 w 4799"/>
              <a:gd name="T81" fmla="*/ 2811 h 3708"/>
              <a:gd name="T82" fmla="*/ 828 w 4799"/>
              <a:gd name="T83" fmla="*/ 2332 h 3708"/>
              <a:gd name="T84" fmla="*/ 608 w 4799"/>
              <a:gd name="T85" fmla="*/ 1953 h 3708"/>
              <a:gd name="T86" fmla="*/ 926 w 4799"/>
              <a:gd name="T87" fmla="*/ 1597 h 3708"/>
              <a:gd name="T88" fmla="*/ 1052 w 4799"/>
              <a:gd name="T89" fmla="*/ 1231 h 3708"/>
              <a:gd name="T90" fmla="*/ 1508 w 4799"/>
              <a:gd name="T91" fmla="*/ 1257 h 3708"/>
              <a:gd name="T92" fmla="*/ 1876 w 4799"/>
              <a:gd name="T93" fmla="*/ 1033 h 3708"/>
              <a:gd name="T94" fmla="*/ 2226 w 4799"/>
              <a:gd name="T95" fmla="*/ 1357 h 3708"/>
              <a:gd name="T96" fmla="*/ 2472 w 4799"/>
              <a:gd name="T97" fmla="*/ 1602 h 3708"/>
              <a:gd name="T98" fmla="*/ 2796 w 4799"/>
              <a:gd name="T99" fmla="*/ 1953 h 3708"/>
              <a:gd name="T100" fmla="*/ 2796 w 4799"/>
              <a:gd name="T101" fmla="*/ 1841 h 3708"/>
              <a:gd name="T102" fmla="*/ 2499 w 4799"/>
              <a:gd name="T103" fmla="*/ 1151 h 3708"/>
              <a:gd name="T104" fmla="*/ 1829 w 4799"/>
              <a:gd name="T105" fmla="*/ 874 h 3708"/>
              <a:gd name="T106" fmla="*/ 1131 w 4799"/>
              <a:gd name="T107" fmla="*/ 1151 h 3708"/>
              <a:gd name="T108" fmla="*/ 740 w 4799"/>
              <a:gd name="T109" fmla="*/ 1841 h 3708"/>
              <a:gd name="T110" fmla="*/ 734 w 4799"/>
              <a:gd name="T111" fmla="*/ 2413 h 3708"/>
              <a:gd name="T112" fmla="*/ 1131 w 4799"/>
              <a:gd name="T113" fmla="*/ 3103 h 3708"/>
              <a:gd name="T114" fmla="*/ 1829 w 4799"/>
              <a:gd name="T115" fmla="*/ 3380 h 3708"/>
              <a:gd name="T116" fmla="*/ 2499 w 4799"/>
              <a:gd name="T117" fmla="*/ 3103 h 3708"/>
              <a:gd name="T118" fmla="*/ 2796 w 4799"/>
              <a:gd name="T119" fmla="*/ 2413 h 3708"/>
              <a:gd name="T120" fmla="*/ 1702 w 4799"/>
              <a:gd name="T121" fmla="*/ 2660 h 3708"/>
              <a:gd name="T122" fmla="*/ 1702 w 4799"/>
              <a:gd name="T123" fmla="*/ 2660 h 3708"/>
              <a:gd name="T124" fmla="*/ 1702 w 4799"/>
              <a:gd name="T125" fmla="*/ 2772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219" y="1504"/>
                </a:moveTo>
                <a:lnTo>
                  <a:pt x="4219" y="1504"/>
                </a:lnTo>
                <a:lnTo>
                  <a:pt x="4170" y="1649"/>
                </a:lnTo>
                <a:cubicBezTo>
                  <a:pt x="4170" y="1649"/>
                  <a:pt x="4162" y="1652"/>
                  <a:pt x="4162" y="1652"/>
                </a:cubicBezTo>
                <a:lnTo>
                  <a:pt x="4067" y="1620"/>
                </a:lnTo>
                <a:cubicBezTo>
                  <a:pt x="4042" y="1612"/>
                  <a:pt x="4015" y="1621"/>
                  <a:pt x="4001" y="1643"/>
                </a:cubicBezTo>
                <a:cubicBezTo>
                  <a:pt x="3973" y="1688"/>
                  <a:pt x="3939" y="1727"/>
                  <a:pt x="3899" y="1761"/>
                </a:cubicBezTo>
                <a:cubicBezTo>
                  <a:pt x="3887" y="1771"/>
                  <a:pt x="3880" y="1786"/>
                  <a:pt x="3879" y="1801"/>
                </a:cubicBezTo>
                <a:cubicBezTo>
                  <a:pt x="3878" y="1811"/>
                  <a:pt x="3881" y="1821"/>
                  <a:pt x="3885" y="1830"/>
                </a:cubicBezTo>
                <a:lnTo>
                  <a:pt x="3928" y="1918"/>
                </a:lnTo>
                <a:cubicBezTo>
                  <a:pt x="3930" y="1921"/>
                  <a:pt x="3929" y="1925"/>
                  <a:pt x="3926" y="1926"/>
                </a:cubicBezTo>
                <a:lnTo>
                  <a:pt x="3788" y="1994"/>
                </a:lnTo>
                <a:cubicBezTo>
                  <a:pt x="3785" y="1995"/>
                  <a:pt x="3781" y="1994"/>
                  <a:pt x="3780" y="1991"/>
                </a:cubicBezTo>
                <a:lnTo>
                  <a:pt x="3736" y="1902"/>
                </a:lnTo>
                <a:cubicBezTo>
                  <a:pt x="3725" y="1879"/>
                  <a:pt x="3698" y="1867"/>
                  <a:pt x="3673" y="1872"/>
                </a:cubicBezTo>
                <a:cubicBezTo>
                  <a:pt x="3622" y="1883"/>
                  <a:pt x="3570" y="1887"/>
                  <a:pt x="3518" y="1882"/>
                </a:cubicBezTo>
                <a:cubicBezTo>
                  <a:pt x="3492" y="1880"/>
                  <a:pt x="3468" y="1895"/>
                  <a:pt x="3459" y="1919"/>
                </a:cubicBezTo>
                <a:lnTo>
                  <a:pt x="3427" y="2014"/>
                </a:lnTo>
                <a:cubicBezTo>
                  <a:pt x="3426" y="2017"/>
                  <a:pt x="3422" y="2018"/>
                  <a:pt x="3419" y="2018"/>
                </a:cubicBezTo>
                <a:lnTo>
                  <a:pt x="3274" y="1968"/>
                </a:lnTo>
                <a:cubicBezTo>
                  <a:pt x="3271" y="1967"/>
                  <a:pt x="3269" y="1963"/>
                  <a:pt x="3270" y="1960"/>
                </a:cubicBezTo>
                <a:lnTo>
                  <a:pt x="3303" y="1865"/>
                </a:lnTo>
                <a:cubicBezTo>
                  <a:pt x="3311" y="1840"/>
                  <a:pt x="3302" y="1813"/>
                  <a:pt x="3281" y="1800"/>
                </a:cubicBezTo>
                <a:cubicBezTo>
                  <a:pt x="3237" y="1771"/>
                  <a:pt x="3198" y="1737"/>
                  <a:pt x="3165" y="1697"/>
                </a:cubicBezTo>
                <a:cubicBezTo>
                  <a:pt x="3160" y="1691"/>
                  <a:pt x="3154" y="1686"/>
                  <a:pt x="3147" y="1682"/>
                </a:cubicBezTo>
                <a:cubicBezTo>
                  <a:pt x="3139" y="1678"/>
                  <a:pt x="3130" y="1676"/>
                  <a:pt x="3122" y="1676"/>
                </a:cubicBezTo>
                <a:cubicBezTo>
                  <a:pt x="3113" y="1676"/>
                  <a:pt x="3105" y="1678"/>
                  <a:pt x="3097" y="1682"/>
                </a:cubicBezTo>
                <a:lnTo>
                  <a:pt x="3005" y="1727"/>
                </a:lnTo>
                <a:cubicBezTo>
                  <a:pt x="3002" y="1728"/>
                  <a:pt x="2998" y="1727"/>
                  <a:pt x="2997" y="1724"/>
                </a:cubicBezTo>
                <a:lnTo>
                  <a:pt x="2929" y="1587"/>
                </a:lnTo>
                <a:cubicBezTo>
                  <a:pt x="2928" y="1584"/>
                  <a:pt x="2929" y="1580"/>
                  <a:pt x="2932" y="1579"/>
                </a:cubicBezTo>
                <a:lnTo>
                  <a:pt x="3026" y="1532"/>
                </a:lnTo>
                <a:cubicBezTo>
                  <a:pt x="3047" y="1522"/>
                  <a:pt x="3059" y="1499"/>
                  <a:pt x="3057" y="1476"/>
                </a:cubicBezTo>
                <a:cubicBezTo>
                  <a:pt x="3057" y="1474"/>
                  <a:pt x="3057" y="1472"/>
                  <a:pt x="3056" y="1470"/>
                </a:cubicBezTo>
                <a:cubicBezTo>
                  <a:pt x="3046" y="1420"/>
                  <a:pt x="3043" y="1369"/>
                  <a:pt x="3048" y="1319"/>
                </a:cubicBezTo>
                <a:cubicBezTo>
                  <a:pt x="3050" y="1293"/>
                  <a:pt x="3031" y="1268"/>
                  <a:pt x="3007" y="1259"/>
                </a:cubicBezTo>
                <a:lnTo>
                  <a:pt x="2909" y="1226"/>
                </a:lnTo>
                <a:cubicBezTo>
                  <a:pt x="2906" y="1225"/>
                  <a:pt x="2904" y="1221"/>
                  <a:pt x="2905" y="1218"/>
                </a:cubicBezTo>
                <a:lnTo>
                  <a:pt x="2955" y="1073"/>
                </a:lnTo>
                <a:cubicBezTo>
                  <a:pt x="2956" y="1070"/>
                  <a:pt x="2959" y="1068"/>
                  <a:pt x="2963" y="1069"/>
                </a:cubicBezTo>
                <a:lnTo>
                  <a:pt x="3069" y="1105"/>
                </a:lnTo>
                <a:cubicBezTo>
                  <a:pt x="3098" y="1116"/>
                  <a:pt x="3131" y="1100"/>
                  <a:pt x="3140" y="1070"/>
                </a:cubicBezTo>
                <a:cubicBezTo>
                  <a:pt x="3141" y="1069"/>
                  <a:pt x="3142" y="1067"/>
                  <a:pt x="3142" y="1065"/>
                </a:cubicBezTo>
                <a:cubicBezTo>
                  <a:pt x="3167" y="1030"/>
                  <a:pt x="3197" y="998"/>
                  <a:pt x="3229" y="970"/>
                </a:cubicBezTo>
                <a:cubicBezTo>
                  <a:pt x="3235" y="965"/>
                  <a:pt x="3241" y="959"/>
                  <a:pt x="3244" y="952"/>
                </a:cubicBezTo>
                <a:cubicBezTo>
                  <a:pt x="3252" y="936"/>
                  <a:pt x="3251" y="916"/>
                  <a:pt x="3243" y="900"/>
                </a:cubicBezTo>
                <a:lnTo>
                  <a:pt x="3196" y="804"/>
                </a:lnTo>
                <a:cubicBezTo>
                  <a:pt x="3194" y="801"/>
                  <a:pt x="3196" y="797"/>
                  <a:pt x="3199" y="795"/>
                </a:cubicBezTo>
                <a:lnTo>
                  <a:pt x="3336" y="728"/>
                </a:lnTo>
                <a:cubicBezTo>
                  <a:pt x="3339" y="727"/>
                  <a:pt x="3343" y="728"/>
                  <a:pt x="3344" y="731"/>
                </a:cubicBezTo>
                <a:lnTo>
                  <a:pt x="3392" y="828"/>
                </a:lnTo>
                <a:cubicBezTo>
                  <a:pt x="3394" y="831"/>
                  <a:pt x="3396" y="834"/>
                  <a:pt x="3397" y="836"/>
                </a:cubicBezTo>
                <a:cubicBezTo>
                  <a:pt x="3410" y="855"/>
                  <a:pt x="3433" y="864"/>
                  <a:pt x="3455" y="860"/>
                </a:cubicBezTo>
                <a:cubicBezTo>
                  <a:pt x="3504" y="849"/>
                  <a:pt x="3554" y="846"/>
                  <a:pt x="3604" y="850"/>
                </a:cubicBezTo>
                <a:cubicBezTo>
                  <a:pt x="3630" y="852"/>
                  <a:pt x="3654" y="835"/>
                  <a:pt x="3662" y="810"/>
                </a:cubicBezTo>
                <a:lnTo>
                  <a:pt x="3697" y="708"/>
                </a:lnTo>
                <a:cubicBezTo>
                  <a:pt x="3698" y="705"/>
                  <a:pt x="3702" y="703"/>
                  <a:pt x="3705" y="704"/>
                </a:cubicBezTo>
                <a:lnTo>
                  <a:pt x="3850" y="753"/>
                </a:lnTo>
                <a:cubicBezTo>
                  <a:pt x="3850" y="753"/>
                  <a:pt x="3854" y="761"/>
                  <a:pt x="3854" y="761"/>
                </a:cubicBezTo>
                <a:lnTo>
                  <a:pt x="3818" y="863"/>
                </a:lnTo>
                <a:cubicBezTo>
                  <a:pt x="3810" y="888"/>
                  <a:pt x="3819" y="915"/>
                  <a:pt x="3841" y="929"/>
                </a:cubicBezTo>
                <a:cubicBezTo>
                  <a:pt x="3884" y="956"/>
                  <a:pt x="3922" y="989"/>
                  <a:pt x="3953" y="1024"/>
                </a:cubicBezTo>
                <a:cubicBezTo>
                  <a:pt x="3966" y="1043"/>
                  <a:pt x="3991" y="1051"/>
                  <a:pt x="4014" y="1045"/>
                </a:cubicBezTo>
                <a:cubicBezTo>
                  <a:pt x="4017" y="1044"/>
                  <a:pt x="4021" y="1043"/>
                  <a:pt x="4024" y="1041"/>
                </a:cubicBezTo>
                <a:lnTo>
                  <a:pt x="4119" y="995"/>
                </a:lnTo>
                <a:cubicBezTo>
                  <a:pt x="4122" y="993"/>
                  <a:pt x="4126" y="995"/>
                  <a:pt x="4128" y="997"/>
                </a:cubicBezTo>
                <a:lnTo>
                  <a:pt x="4195" y="1135"/>
                </a:lnTo>
                <a:cubicBezTo>
                  <a:pt x="4197" y="1138"/>
                  <a:pt x="4195" y="1142"/>
                  <a:pt x="4192" y="1143"/>
                </a:cubicBezTo>
                <a:lnTo>
                  <a:pt x="4098" y="1189"/>
                </a:lnTo>
                <a:cubicBezTo>
                  <a:pt x="4075" y="1201"/>
                  <a:pt x="4063" y="1227"/>
                  <a:pt x="4069" y="1252"/>
                </a:cubicBezTo>
                <a:cubicBezTo>
                  <a:pt x="4080" y="1302"/>
                  <a:pt x="4084" y="1354"/>
                  <a:pt x="4080" y="1406"/>
                </a:cubicBezTo>
                <a:cubicBezTo>
                  <a:pt x="4078" y="1431"/>
                  <a:pt x="4094" y="1455"/>
                  <a:pt x="4118" y="1463"/>
                </a:cubicBezTo>
                <a:lnTo>
                  <a:pt x="4215" y="1496"/>
                </a:lnTo>
                <a:lnTo>
                  <a:pt x="4233" y="1443"/>
                </a:lnTo>
                <a:lnTo>
                  <a:pt x="4219" y="1504"/>
                </a:lnTo>
                <a:lnTo>
                  <a:pt x="4219" y="1504"/>
                </a:lnTo>
                <a:close/>
                <a:moveTo>
                  <a:pt x="4251" y="1389"/>
                </a:moveTo>
                <a:lnTo>
                  <a:pt x="4251" y="1389"/>
                </a:lnTo>
                <a:lnTo>
                  <a:pt x="4194" y="1370"/>
                </a:lnTo>
                <a:cubicBezTo>
                  <a:pt x="4194" y="1337"/>
                  <a:pt x="4192" y="1304"/>
                  <a:pt x="4187" y="1271"/>
                </a:cubicBezTo>
                <a:lnTo>
                  <a:pt x="4242" y="1244"/>
                </a:lnTo>
                <a:cubicBezTo>
                  <a:pt x="4300" y="1215"/>
                  <a:pt x="4325" y="1144"/>
                  <a:pt x="4296" y="1085"/>
                </a:cubicBezTo>
                <a:lnTo>
                  <a:pt x="4228" y="948"/>
                </a:lnTo>
                <a:cubicBezTo>
                  <a:pt x="4199" y="889"/>
                  <a:pt x="4128" y="865"/>
                  <a:pt x="4070" y="894"/>
                </a:cubicBezTo>
                <a:lnTo>
                  <a:pt x="4011" y="923"/>
                </a:lnTo>
                <a:cubicBezTo>
                  <a:pt x="3989" y="900"/>
                  <a:pt x="3964" y="879"/>
                  <a:pt x="3938" y="859"/>
                </a:cubicBezTo>
                <a:lnTo>
                  <a:pt x="3960" y="797"/>
                </a:lnTo>
                <a:cubicBezTo>
                  <a:pt x="3970" y="768"/>
                  <a:pt x="3968" y="735"/>
                  <a:pt x="3954" y="707"/>
                </a:cubicBezTo>
                <a:cubicBezTo>
                  <a:pt x="3940" y="679"/>
                  <a:pt x="3916" y="657"/>
                  <a:pt x="3886" y="647"/>
                </a:cubicBezTo>
                <a:lnTo>
                  <a:pt x="3741" y="598"/>
                </a:lnTo>
                <a:cubicBezTo>
                  <a:pt x="3679" y="577"/>
                  <a:pt x="3612" y="610"/>
                  <a:pt x="3591" y="672"/>
                </a:cubicBezTo>
                <a:lnTo>
                  <a:pt x="3569" y="736"/>
                </a:lnTo>
                <a:cubicBezTo>
                  <a:pt x="3537" y="735"/>
                  <a:pt x="3506" y="738"/>
                  <a:pt x="3475" y="742"/>
                </a:cubicBezTo>
                <a:lnTo>
                  <a:pt x="3445" y="681"/>
                </a:lnTo>
                <a:cubicBezTo>
                  <a:pt x="3431" y="653"/>
                  <a:pt x="3407" y="632"/>
                  <a:pt x="3377" y="621"/>
                </a:cubicBezTo>
                <a:cubicBezTo>
                  <a:pt x="3347" y="611"/>
                  <a:pt x="3315" y="613"/>
                  <a:pt x="3287" y="627"/>
                </a:cubicBezTo>
                <a:lnTo>
                  <a:pt x="3149" y="695"/>
                </a:lnTo>
                <a:cubicBezTo>
                  <a:pt x="3121" y="709"/>
                  <a:pt x="3100" y="733"/>
                  <a:pt x="3089" y="763"/>
                </a:cubicBezTo>
                <a:cubicBezTo>
                  <a:pt x="3079" y="793"/>
                  <a:pt x="3081" y="825"/>
                  <a:pt x="3095" y="853"/>
                </a:cubicBezTo>
                <a:lnTo>
                  <a:pt x="3125" y="914"/>
                </a:lnTo>
                <a:cubicBezTo>
                  <a:pt x="3102" y="936"/>
                  <a:pt x="3081" y="959"/>
                  <a:pt x="3062" y="985"/>
                </a:cubicBezTo>
                <a:lnTo>
                  <a:pt x="2999" y="963"/>
                </a:lnTo>
                <a:cubicBezTo>
                  <a:pt x="2937" y="942"/>
                  <a:pt x="2870" y="975"/>
                  <a:pt x="2849" y="1037"/>
                </a:cubicBezTo>
                <a:lnTo>
                  <a:pt x="2799" y="1182"/>
                </a:lnTo>
                <a:cubicBezTo>
                  <a:pt x="2778" y="1244"/>
                  <a:pt x="2811" y="1311"/>
                  <a:pt x="2873" y="1332"/>
                </a:cubicBezTo>
                <a:lnTo>
                  <a:pt x="2934" y="1353"/>
                </a:lnTo>
                <a:cubicBezTo>
                  <a:pt x="2933" y="1386"/>
                  <a:pt x="2935" y="1419"/>
                  <a:pt x="2939" y="1450"/>
                </a:cubicBezTo>
                <a:lnTo>
                  <a:pt x="2882" y="1478"/>
                </a:lnTo>
                <a:cubicBezTo>
                  <a:pt x="2824" y="1507"/>
                  <a:pt x="2800" y="1578"/>
                  <a:pt x="2828" y="1636"/>
                </a:cubicBezTo>
                <a:lnTo>
                  <a:pt x="2896" y="1774"/>
                </a:lnTo>
                <a:cubicBezTo>
                  <a:pt x="2910" y="1802"/>
                  <a:pt x="2934" y="1823"/>
                  <a:pt x="2964" y="1834"/>
                </a:cubicBezTo>
                <a:cubicBezTo>
                  <a:pt x="2994" y="1844"/>
                  <a:pt x="3026" y="1842"/>
                  <a:pt x="3055" y="1828"/>
                </a:cubicBezTo>
                <a:lnTo>
                  <a:pt x="3108" y="1801"/>
                </a:lnTo>
                <a:cubicBezTo>
                  <a:pt x="3131" y="1826"/>
                  <a:pt x="3156" y="1848"/>
                  <a:pt x="3183" y="1868"/>
                </a:cubicBezTo>
                <a:lnTo>
                  <a:pt x="3164" y="1924"/>
                </a:lnTo>
                <a:cubicBezTo>
                  <a:pt x="3154" y="1954"/>
                  <a:pt x="3156" y="1986"/>
                  <a:pt x="3170" y="2015"/>
                </a:cubicBezTo>
                <a:cubicBezTo>
                  <a:pt x="3184" y="2043"/>
                  <a:pt x="3208" y="2064"/>
                  <a:pt x="3238" y="2074"/>
                </a:cubicBezTo>
                <a:lnTo>
                  <a:pt x="3383" y="2124"/>
                </a:lnTo>
                <a:cubicBezTo>
                  <a:pt x="3396" y="2128"/>
                  <a:pt x="3409" y="2130"/>
                  <a:pt x="3421" y="2130"/>
                </a:cubicBezTo>
                <a:cubicBezTo>
                  <a:pt x="3439" y="2130"/>
                  <a:pt x="3457" y="2126"/>
                  <a:pt x="3474" y="2118"/>
                </a:cubicBezTo>
                <a:cubicBezTo>
                  <a:pt x="3502" y="2104"/>
                  <a:pt x="3523" y="2080"/>
                  <a:pt x="3533" y="2050"/>
                </a:cubicBezTo>
                <a:lnTo>
                  <a:pt x="3552" y="1996"/>
                </a:lnTo>
                <a:cubicBezTo>
                  <a:pt x="3586" y="1996"/>
                  <a:pt x="3620" y="1994"/>
                  <a:pt x="3654" y="1989"/>
                </a:cubicBezTo>
                <a:lnTo>
                  <a:pt x="3679" y="2041"/>
                </a:lnTo>
                <a:cubicBezTo>
                  <a:pt x="3708" y="2099"/>
                  <a:pt x="3779" y="2123"/>
                  <a:pt x="3838" y="2094"/>
                </a:cubicBezTo>
                <a:lnTo>
                  <a:pt x="3975" y="2027"/>
                </a:lnTo>
                <a:cubicBezTo>
                  <a:pt x="4034" y="1998"/>
                  <a:pt x="4058" y="1927"/>
                  <a:pt x="4029" y="1868"/>
                </a:cubicBezTo>
                <a:lnTo>
                  <a:pt x="4004" y="1817"/>
                </a:lnTo>
                <a:cubicBezTo>
                  <a:pt x="4028" y="1793"/>
                  <a:pt x="4051" y="1767"/>
                  <a:pt x="4071" y="1740"/>
                </a:cubicBezTo>
                <a:lnTo>
                  <a:pt x="4126" y="1759"/>
                </a:lnTo>
                <a:cubicBezTo>
                  <a:pt x="4155" y="1769"/>
                  <a:pt x="4187" y="1767"/>
                  <a:pt x="4216" y="1753"/>
                </a:cubicBezTo>
                <a:cubicBezTo>
                  <a:pt x="4244" y="1739"/>
                  <a:pt x="4266" y="1715"/>
                  <a:pt x="4276" y="1685"/>
                </a:cubicBezTo>
                <a:lnTo>
                  <a:pt x="4325" y="1540"/>
                </a:lnTo>
                <a:cubicBezTo>
                  <a:pt x="4335" y="1510"/>
                  <a:pt x="4333" y="1478"/>
                  <a:pt x="4319" y="1449"/>
                </a:cubicBezTo>
                <a:cubicBezTo>
                  <a:pt x="4305" y="1421"/>
                  <a:pt x="4281" y="1400"/>
                  <a:pt x="4251" y="1389"/>
                </a:cubicBezTo>
                <a:lnTo>
                  <a:pt x="4251" y="1389"/>
                </a:lnTo>
                <a:close/>
                <a:moveTo>
                  <a:pt x="3695" y="1630"/>
                </a:moveTo>
                <a:lnTo>
                  <a:pt x="3695" y="1630"/>
                </a:lnTo>
                <a:cubicBezTo>
                  <a:pt x="3625" y="1665"/>
                  <a:pt x="3546" y="1670"/>
                  <a:pt x="3472" y="1644"/>
                </a:cubicBezTo>
                <a:cubicBezTo>
                  <a:pt x="3398" y="1619"/>
                  <a:pt x="3339" y="1567"/>
                  <a:pt x="3304" y="1497"/>
                </a:cubicBezTo>
                <a:cubicBezTo>
                  <a:pt x="3234" y="1353"/>
                  <a:pt x="3293" y="1178"/>
                  <a:pt x="3437" y="1107"/>
                </a:cubicBezTo>
                <a:cubicBezTo>
                  <a:pt x="3582" y="1036"/>
                  <a:pt x="3757" y="1096"/>
                  <a:pt x="3828" y="1240"/>
                </a:cubicBezTo>
                <a:cubicBezTo>
                  <a:pt x="3898" y="1384"/>
                  <a:pt x="3839" y="1559"/>
                  <a:pt x="3695" y="1630"/>
                </a:cubicBezTo>
                <a:lnTo>
                  <a:pt x="3695" y="1630"/>
                </a:lnTo>
                <a:close/>
                <a:moveTo>
                  <a:pt x="3696" y="986"/>
                </a:moveTo>
                <a:lnTo>
                  <a:pt x="3696" y="986"/>
                </a:lnTo>
                <a:cubicBezTo>
                  <a:pt x="3594" y="952"/>
                  <a:pt x="3485" y="959"/>
                  <a:pt x="3388" y="1006"/>
                </a:cubicBezTo>
                <a:cubicBezTo>
                  <a:pt x="3188" y="1105"/>
                  <a:pt x="3106" y="1347"/>
                  <a:pt x="3204" y="1547"/>
                </a:cubicBezTo>
                <a:cubicBezTo>
                  <a:pt x="3251" y="1643"/>
                  <a:pt x="3334" y="1716"/>
                  <a:pt x="3436" y="1751"/>
                </a:cubicBezTo>
                <a:cubicBezTo>
                  <a:pt x="3479" y="1765"/>
                  <a:pt x="3523" y="1772"/>
                  <a:pt x="3566" y="1772"/>
                </a:cubicBezTo>
                <a:cubicBezTo>
                  <a:pt x="3627" y="1772"/>
                  <a:pt x="3688" y="1758"/>
                  <a:pt x="3744" y="1731"/>
                </a:cubicBezTo>
                <a:cubicBezTo>
                  <a:pt x="3841" y="1683"/>
                  <a:pt x="3913" y="1601"/>
                  <a:pt x="3948" y="1499"/>
                </a:cubicBezTo>
                <a:cubicBezTo>
                  <a:pt x="3983" y="1397"/>
                  <a:pt x="3976" y="1287"/>
                  <a:pt x="3928" y="1190"/>
                </a:cubicBezTo>
                <a:cubicBezTo>
                  <a:pt x="3881" y="1094"/>
                  <a:pt x="3798" y="1021"/>
                  <a:pt x="3696" y="986"/>
                </a:cubicBezTo>
                <a:lnTo>
                  <a:pt x="3696" y="986"/>
                </a:lnTo>
                <a:close/>
                <a:moveTo>
                  <a:pt x="2843" y="2254"/>
                </a:moveTo>
                <a:lnTo>
                  <a:pt x="2843" y="2254"/>
                </a:lnTo>
                <a:cubicBezTo>
                  <a:pt x="2843" y="2279"/>
                  <a:pt x="2822" y="2301"/>
                  <a:pt x="2796" y="2301"/>
                </a:cubicBezTo>
                <a:lnTo>
                  <a:pt x="2625" y="2300"/>
                </a:lnTo>
                <a:cubicBezTo>
                  <a:pt x="2598" y="2300"/>
                  <a:pt x="2576" y="2318"/>
                  <a:pt x="2569" y="2344"/>
                </a:cubicBezTo>
                <a:cubicBezTo>
                  <a:pt x="2549" y="2430"/>
                  <a:pt x="2515" y="2513"/>
                  <a:pt x="2470" y="2590"/>
                </a:cubicBezTo>
                <a:cubicBezTo>
                  <a:pt x="2457" y="2612"/>
                  <a:pt x="2460" y="2640"/>
                  <a:pt x="2478" y="2658"/>
                </a:cubicBezTo>
                <a:lnTo>
                  <a:pt x="2599" y="2778"/>
                </a:lnTo>
                <a:cubicBezTo>
                  <a:pt x="2617" y="2796"/>
                  <a:pt x="2617" y="2826"/>
                  <a:pt x="2599" y="2844"/>
                </a:cubicBezTo>
                <a:lnTo>
                  <a:pt x="2420" y="3023"/>
                </a:lnTo>
                <a:cubicBezTo>
                  <a:pt x="2402" y="3041"/>
                  <a:pt x="2371" y="3041"/>
                  <a:pt x="2353" y="3023"/>
                </a:cubicBezTo>
                <a:lnTo>
                  <a:pt x="2236" y="2906"/>
                </a:lnTo>
                <a:cubicBezTo>
                  <a:pt x="2218" y="2887"/>
                  <a:pt x="2189" y="2884"/>
                  <a:pt x="2167" y="2897"/>
                </a:cubicBezTo>
                <a:cubicBezTo>
                  <a:pt x="2090" y="2945"/>
                  <a:pt x="2006" y="2980"/>
                  <a:pt x="1918" y="3002"/>
                </a:cubicBezTo>
                <a:cubicBezTo>
                  <a:pt x="1893" y="3008"/>
                  <a:pt x="1875" y="3032"/>
                  <a:pt x="1876" y="3058"/>
                </a:cubicBezTo>
                <a:lnTo>
                  <a:pt x="1876" y="3221"/>
                </a:lnTo>
                <a:cubicBezTo>
                  <a:pt x="1876" y="3247"/>
                  <a:pt x="1855" y="3268"/>
                  <a:pt x="1829" y="3268"/>
                </a:cubicBezTo>
                <a:lnTo>
                  <a:pt x="1576" y="3268"/>
                </a:lnTo>
                <a:cubicBezTo>
                  <a:pt x="1550" y="3268"/>
                  <a:pt x="1529" y="3247"/>
                  <a:pt x="1529" y="3221"/>
                </a:cubicBezTo>
                <a:lnTo>
                  <a:pt x="1529" y="3057"/>
                </a:lnTo>
                <a:cubicBezTo>
                  <a:pt x="1529" y="3031"/>
                  <a:pt x="1510" y="3008"/>
                  <a:pt x="1485" y="3002"/>
                </a:cubicBezTo>
                <a:cubicBezTo>
                  <a:pt x="1397" y="2981"/>
                  <a:pt x="1314" y="2946"/>
                  <a:pt x="1237" y="2899"/>
                </a:cubicBezTo>
                <a:cubicBezTo>
                  <a:pt x="1228" y="2893"/>
                  <a:pt x="1218" y="2890"/>
                  <a:pt x="1208" y="2890"/>
                </a:cubicBezTo>
                <a:cubicBezTo>
                  <a:pt x="1193" y="2890"/>
                  <a:pt x="1179" y="2896"/>
                  <a:pt x="1168" y="2907"/>
                </a:cubicBezTo>
                <a:lnTo>
                  <a:pt x="1052" y="3023"/>
                </a:lnTo>
                <a:cubicBezTo>
                  <a:pt x="1034" y="3041"/>
                  <a:pt x="1003" y="3041"/>
                  <a:pt x="985" y="3023"/>
                </a:cubicBezTo>
                <a:lnTo>
                  <a:pt x="806" y="2844"/>
                </a:lnTo>
                <a:cubicBezTo>
                  <a:pt x="797" y="2835"/>
                  <a:pt x="792" y="2824"/>
                  <a:pt x="792" y="2811"/>
                </a:cubicBezTo>
                <a:cubicBezTo>
                  <a:pt x="792" y="2798"/>
                  <a:pt x="797" y="2787"/>
                  <a:pt x="806" y="2778"/>
                </a:cubicBezTo>
                <a:lnTo>
                  <a:pt x="924" y="2660"/>
                </a:lnTo>
                <a:cubicBezTo>
                  <a:pt x="942" y="2641"/>
                  <a:pt x="946" y="2613"/>
                  <a:pt x="933" y="2591"/>
                </a:cubicBezTo>
                <a:cubicBezTo>
                  <a:pt x="887" y="2514"/>
                  <a:pt x="853" y="2430"/>
                  <a:pt x="832" y="2344"/>
                </a:cubicBezTo>
                <a:cubicBezTo>
                  <a:pt x="831" y="2340"/>
                  <a:pt x="830" y="2335"/>
                  <a:pt x="828" y="2332"/>
                </a:cubicBezTo>
                <a:cubicBezTo>
                  <a:pt x="818" y="2313"/>
                  <a:pt x="799" y="2301"/>
                  <a:pt x="778" y="2301"/>
                </a:cubicBezTo>
                <a:lnTo>
                  <a:pt x="608" y="2301"/>
                </a:lnTo>
                <a:cubicBezTo>
                  <a:pt x="582" y="2301"/>
                  <a:pt x="561" y="2279"/>
                  <a:pt x="561" y="2254"/>
                </a:cubicBezTo>
                <a:lnTo>
                  <a:pt x="561" y="2000"/>
                </a:lnTo>
                <a:cubicBezTo>
                  <a:pt x="561" y="1974"/>
                  <a:pt x="582" y="1953"/>
                  <a:pt x="608" y="1953"/>
                </a:cubicBezTo>
                <a:lnTo>
                  <a:pt x="782" y="1953"/>
                </a:lnTo>
                <a:cubicBezTo>
                  <a:pt x="807" y="1953"/>
                  <a:pt x="830" y="1935"/>
                  <a:pt x="837" y="1910"/>
                </a:cubicBezTo>
                <a:cubicBezTo>
                  <a:pt x="859" y="1825"/>
                  <a:pt x="893" y="1745"/>
                  <a:pt x="939" y="1670"/>
                </a:cubicBezTo>
                <a:cubicBezTo>
                  <a:pt x="952" y="1648"/>
                  <a:pt x="949" y="1621"/>
                  <a:pt x="932" y="1602"/>
                </a:cubicBezTo>
                <a:cubicBezTo>
                  <a:pt x="931" y="1602"/>
                  <a:pt x="927" y="1597"/>
                  <a:pt x="926" y="1597"/>
                </a:cubicBezTo>
                <a:lnTo>
                  <a:pt x="806" y="1476"/>
                </a:lnTo>
                <a:cubicBezTo>
                  <a:pt x="797" y="1467"/>
                  <a:pt x="792" y="1456"/>
                  <a:pt x="792" y="1443"/>
                </a:cubicBezTo>
                <a:cubicBezTo>
                  <a:pt x="792" y="1430"/>
                  <a:pt x="797" y="1418"/>
                  <a:pt x="806" y="1410"/>
                </a:cubicBezTo>
                <a:lnTo>
                  <a:pt x="985" y="1231"/>
                </a:lnTo>
                <a:cubicBezTo>
                  <a:pt x="1003" y="1213"/>
                  <a:pt x="1034" y="1213"/>
                  <a:pt x="1052" y="1231"/>
                </a:cubicBezTo>
                <a:lnTo>
                  <a:pt x="1183" y="1362"/>
                </a:lnTo>
                <a:cubicBezTo>
                  <a:pt x="1205" y="1384"/>
                  <a:pt x="1241" y="1384"/>
                  <a:pt x="1263" y="1362"/>
                </a:cubicBezTo>
                <a:cubicBezTo>
                  <a:pt x="1265" y="1360"/>
                  <a:pt x="1268" y="1357"/>
                  <a:pt x="1270" y="1353"/>
                </a:cubicBezTo>
                <a:cubicBezTo>
                  <a:pt x="1338" y="1316"/>
                  <a:pt x="1410" y="1288"/>
                  <a:pt x="1485" y="1269"/>
                </a:cubicBezTo>
                <a:cubicBezTo>
                  <a:pt x="1493" y="1267"/>
                  <a:pt x="1502" y="1262"/>
                  <a:pt x="1508" y="1257"/>
                </a:cubicBezTo>
                <a:cubicBezTo>
                  <a:pt x="1521" y="1246"/>
                  <a:pt x="1529" y="1227"/>
                  <a:pt x="1529" y="1210"/>
                </a:cubicBezTo>
                <a:lnTo>
                  <a:pt x="1529" y="1033"/>
                </a:lnTo>
                <a:cubicBezTo>
                  <a:pt x="1529" y="1007"/>
                  <a:pt x="1550" y="986"/>
                  <a:pt x="1576" y="986"/>
                </a:cubicBezTo>
                <a:lnTo>
                  <a:pt x="1829" y="986"/>
                </a:lnTo>
                <a:cubicBezTo>
                  <a:pt x="1855" y="986"/>
                  <a:pt x="1876" y="1007"/>
                  <a:pt x="1876" y="1033"/>
                </a:cubicBezTo>
                <a:lnTo>
                  <a:pt x="1876" y="1213"/>
                </a:lnTo>
                <a:cubicBezTo>
                  <a:pt x="1876" y="1216"/>
                  <a:pt x="1877" y="1221"/>
                  <a:pt x="1877" y="1224"/>
                </a:cubicBezTo>
                <a:cubicBezTo>
                  <a:pt x="1881" y="1246"/>
                  <a:pt x="1897" y="1264"/>
                  <a:pt x="1919" y="1270"/>
                </a:cubicBezTo>
                <a:cubicBezTo>
                  <a:pt x="2002" y="1291"/>
                  <a:pt x="2082" y="1324"/>
                  <a:pt x="2156" y="1368"/>
                </a:cubicBezTo>
                <a:cubicBezTo>
                  <a:pt x="2179" y="1381"/>
                  <a:pt x="2208" y="1376"/>
                  <a:pt x="2226" y="1357"/>
                </a:cubicBezTo>
                <a:lnTo>
                  <a:pt x="2353" y="1231"/>
                </a:lnTo>
                <a:cubicBezTo>
                  <a:pt x="2371" y="1213"/>
                  <a:pt x="2402" y="1213"/>
                  <a:pt x="2420" y="1231"/>
                </a:cubicBezTo>
                <a:lnTo>
                  <a:pt x="2599" y="1410"/>
                </a:lnTo>
                <a:cubicBezTo>
                  <a:pt x="2617" y="1428"/>
                  <a:pt x="2617" y="1458"/>
                  <a:pt x="2599" y="1476"/>
                </a:cubicBezTo>
                <a:lnTo>
                  <a:pt x="2472" y="1602"/>
                </a:lnTo>
                <a:cubicBezTo>
                  <a:pt x="2453" y="1620"/>
                  <a:pt x="2450" y="1648"/>
                  <a:pt x="2463" y="1671"/>
                </a:cubicBezTo>
                <a:cubicBezTo>
                  <a:pt x="2509" y="1745"/>
                  <a:pt x="2543" y="1825"/>
                  <a:pt x="2564" y="1907"/>
                </a:cubicBezTo>
                <a:cubicBezTo>
                  <a:pt x="2568" y="1929"/>
                  <a:pt x="2587" y="1947"/>
                  <a:pt x="2609" y="1952"/>
                </a:cubicBezTo>
                <a:cubicBezTo>
                  <a:pt x="2613" y="1953"/>
                  <a:pt x="2617" y="1953"/>
                  <a:pt x="2621" y="1953"/>
                </a:cubicBezTo>
                <a:lnTo>
                  <a:pt x="2796" y="1953"/>
                </a:lnTo>
                <a:cubicBezTo>
                  <a:pt x="2822" y="1953"/>
                  <a:pt x="2843" y="1974"/>
                  <a:pt x="2843" y="2000"/>
                </a:cubicBezTo>
                <a:lnTo>
                  <a:pt x="2843" y="2254"/>
                </a:lnTo>
                <a:lnTo>
                  <a:pt x="2843" y="2254"/>
                </a:lnTo>
                <a:close/>
                <a:moveTo>
                  <a:pt x="2796" y="1841"/>
                </a:moveTo>
                <a:lnTo>
                  <a:pt x="2796" y="1841"/>
                </a:lnTo>
                <a:lnTo>
                  <a:pt x="2662" y="1841"/>
                </a:lnTo>
                <a:cubicBezTo>
                  <a:pt x="2642" y="1775"/>
                  <a:pt x="2615" y="1711"/>
                  <a:pt x="2581" y="1651"/>
                </a:cubicBezTo>
                <a:lnTo>
                  <a:pt x="2678" y="1555"/>
                </a:lnTo>
                <a:cubicBezTo>
                  <a:pt x="2740" y="1493"/>
                  <a:pt x="2740" y="1392"/>
                  <a:pt x="2678" y="1330"/>
                </a:cubicBezTo>
                <a:lnTo>
                  <a:pt x="2499" y="1151"/>
                </a:lnTo>
                <a:cubicBezTo>
                  <a:pt x="2437" y="1089"/>
                  <a:pt x="2336" y="1089"/>
                  <a:pt x="2274" y="1151"/>
                </a:cubicBezTo>
                <a:lnTo>
                  <a:pt x="2175" y="1250"/>
                </a:lnTo>
                <a:cubicBezTo>
                  <a:pt x="2116" y="1218"/>
                  <a:pt x="2053" y="1192"/>
                  <a:pt x="1988" y="1172"/>
                </a:cubicBezTo>
                <a:lnTo>
                  <a:pt x="1988" y="1033"/>
                </a:lnTo>
                <a:cubicBezTo>
                  <a:pt x="1988" y="945"/>
                  <a:pt x="1917" y="874"/>
                  <a:pt x="1829" y="874"/>
                </a:cubicBezTo>
                <a:lnTo>
                  <a:pt x="1576" y="874"/>
                </a:lnTo>
                <a:cubicBezTo>
                  <a:pt x="1488" y="874"/>
                  <a:pt x="1417" y="945"/>
                  <a:pt x="1417" y="1033"/>
                </a:cubicBezTo>
                <a:lnTo>
                  <a:pt x="1417" y="1171"/>
                </a:lnTo>
                <a:cubicBezTo>
                  <a:pt x="1351" y="1191"/>
                  <a:pt x="1288" y="1216"/>
                  <a:pt x="1228" y="1249"/>
                </a:cubicBezTo>
                <a:lnTo>
                  <a:pt x="1131" y="1151"/>
                </a:lnTo>
                <a:cubicBezTo>
                  <a:pt x="1069" y="1089"/>
                  <a:pt x="968" y="1089"/>
                  <a:pt x="906" y="1151"/>
                </a:cubicBezTo>
                <a:lnTo>
                  <a:pt x="727" y="1330"/>
                </a:lnTo>
                <a:cubicBezTo>
                  <a:pt x="665" y="1392"/>
                  <a:pt x="665" y="1493"/>
                  <a:pt x="727" y="1555"/>
                </a:cubicBezTo>
                <a:lnTo>
                  <a:pt x="821" y="1650"/>
                </a:lnTo>
                <a:cubicBezTo>
                  <a:pt x="787" y="1711"/>
                  <a:pt x="760" y="1775"/>
                  <a:pt x="740" y="1841"/>
                </a:cubicBezTo>
                <a:lnTo>
                  <a:pt x="608" y="1841"/>
                </a:lnTo>
                <a:cubicBezTo>
                  <a:pt x="521" y="1841"/>
                  <a:pt x="449" y="1913"/>
                  <a:pt x="449" y="2000"/>
                </a:cubicBezTo>
                <a:lnTo>
                  <a:pt x="449" y="2254"/>
                </a:lnTo>
                <a:cubicBezTo>
                  <a:pt x="449" y="2341"/>
                  <a:pt x="521" y="2413"/>
                  <a:pt x="608" y="2413"/>
                </a:cubicBezTo>
                <a:lnTo>
                  <a:pt x="734" y="2413"/>
                </a:lnTo>
                <a:cubicBezTo>
                  <a:pt x="754" y="2481"/>
                  <a:pt x="781" y="2547"/>
                  <a:pt x="815" y="2610"/>
                </a:cubicBezTo>
                <a:lnTo>
                  <a:pt x="727" y="2699"/>
                </a:lnTo>
                <a:cubicBezTo>
                  <a:pt x="665" y="2761"/>
                  <a:pt x="665" y="2861"/>
                  <a:pt x="727" y="2923"/>
                </a:cubicBezTo>
                <a:lnTo>
                  <a:pt x="906" y="3103"/>
                </a:lnTo>
                <a:cubicBezTo>
                  <a:pt x="968" y="3165"/>
                  <a:pt x="1069" y="3165"/>
                  <a:pt x="1131" y="3103"/>
                </a:cubicBezTo>
                <a:lnTo>
                  <a:pt x="1217" y="3017"/>
                </a:lnTo>
                <a:cubicBezTo>
                  <a:pt x="1280" y="3052"/>
                  <a:pt x="1347" y="3079"/>
                  <a:pt x="1417" y="3100"/>
                </a:cubicBezTo>
                <a:lnTo>
                  <a:pt x="1417" y="3221"/>
                </a:lnTo>
                <a:cubicBezTo>
                  <a:pt x="1417" y="3309"/>
                  <a:pt x="1488" y="3380"/>
                  <a:pt x="1576" y="3380"/>
                </a:cubicBezTo>
                <a:lnTo>
                  <a:pt x="1829" y="3380"/>
                </a:lnTo>
                <a:cubicBezTo>
                  <a:pt x="1917" y="3380"/>
                  <a:pt x="1988" y="3309"/>
                  <a:pt x="1988" y="3221"/>
                </a:cubicBezTo>
                <a:lnTo>
                  <a:pt x="1988" y="3099"/>
                </a:lnTo>
                <a:cubicBezTo>
                  <a:pt x="2057" y="3078"/>
                  <a:pt x="2124" y="3050"/>
                  <a:pt x="2187" y="3015"/>
                </a:cubicBezTo>
                <a:lnTo>
                  <a:pt x="2274" y="3103"/>
                </a:lnTo>
                <a:cubicBezTo>
                  <a:pt x="2336" y="3165"/>
                  <a:pt x="2437" y="3165"/>
                  <a:pt x="2499" y="3103"/>
                </a:cubicBezTo>
                <a:lnTo>
                  <a:pt x="2678" y="2923"/>
                </a:lnTo>
                <a:cubicBezTo>
                  <a:pt x="2740" y="2861"/>
                  <a:pt x="2740" y="2761"/>
                  <a:pt x="2678" y="2698"/>
                </a:cubicBezTo>
                <a:lnTo>
                  <a:pt x="2588" y="2609"/>
                </a:lnTo>
                <a:cubicBezTo>
                  <a:pt x="2621" y="2546"/>
                  <a:pt x="2648" y="2481"/>
                  <a:pt x="2667" y="2413"/>
                </a:cubicBezTo>
                <a:lnTo>
                  <a:pt x="2796" y="2413"/>
                </a:lnTo>
                <a:cubicBezTo>
                  <a:pt x="2884" y="2413"/>
                  <a:pt x="2955" y="2341"/>
                  <a:pt x="2955" y="2254"/>
                </a:cubicBezTo>
                <a:lnTo>
                  <a:pt x="2955" y="2000"/>
                </a:lnTo>
                <a:cubicBezTo>
                  <a:pt x="2955" y="1913"/>
                  <a:pt x="2884" y="1841"/>
                  <a:pt x="2796" y="1841"/>
                </a:cubicBezTo>
                <a:lnTo>
                  <a:pt x="2796" y="1841"/>
                </a:lnTo>
                <a:close/>
                <a:moveTo>
                  <a:pt x="1702" y="2660"/>
                </a:moveTo>
                <a:lnTo>
                  <a:pt x="1702" y="2660"/>
                </a:lnTo>
                <a:cubicBezTo>
                  <a:pt x="1416" y="2660"/>
                  <a:pt x="1184" y="2427"/>
                  <a:pt x="1184" y="2141"/>
                </a:cubicBezTo>
                <a:cubicBezTo>
                  <a:pt x="1184" y="1855"/>
                  <a:pt x="1416" y="1622"/>
                  <a:pt x="1702" y="1622"/>
                </a:cubicBezTo>
                <a:cubicBezTo>
                  <a:pt x="1988" y="1622"/>
                  <a:pt x="2221" y="1855"/>
                  <a:pt x="2221" y="2141"/>
                </a:cubicBezTo>
                <a:cubicBezTo>
                  <a:pt x="2221" y="2427"/>
                  <a:pt x="1988" y="2660"/>
                  <a:pt x="1702" y="2660"/>
                </a:cubicBezTo>
                <a:lnTo>
                  <a:pt x="1702" y="2660"/>
                </a:lnTo>
                <a:close/>
                <a:moveTo>
                  <a:pt x="1702" y="1510"/>
                </a:moveTo>
                <a:lnTo>
                  <a:pt x="1702" y="1510"/>
                </a:lnTo>
                <a:cubicBezTo>
                  <a:pt x="1355" y="1510"/>
                  <a:pt x="1072" y="1793"/>
                  <a:pt x="1072" y="2141"/>
                </a:cubicBezTo>
                <a:cubicBezTo>
                  <a:pt x="1072" y="2489"/>
                  <a:pt x="1355" y="2772"/>
                  <a:pt x="1702" y="2772"/>
                </a:cubicBezTo>
                <a:cubicBezTo>
                  <a:pt x="2050" y="2772"/>
                  <a:pt x="2333" y="2489"/>
                  <a:pt x="2333" y="2141"/>
                </a:cubicBezTo>
                <a:cubicBezTo>
                  <a:pt x="2333" y="1793"/>
                  <a:pt x="2050" y="1510"/>
                  <a:pt x="1702" y="1510"/>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TextBox 7"/>
          <p:cNvSpPr txBox="1"/>
          <p:nvPr/>
        </p:nvSpPr>
        <p:spPr>
          <a:xfrm>
            <a:off x="1405339" y="2606419"/>
            <a:ext cx="1756616" cy="369332"/>
          </a:xfrm>
          <a:prstGeom prst="rect">
            <a:avLst/>
          </a:prstGeom>
          <a:solidFill>
            <a:srgbClr val="D7EAA0"/>
          </a:solidFill>
          <a:ln>
            <a:solidFill>
              <a:schemeClr val="tx1"/>
            </a:solidFill>
          </a:ln>
        </p:spPr>
        <p:txBody>
          <a:bodyPr wrap="square" rtlCol="0">
            <a:spAutoFit/>
          </a:bodyPr>
          <a:lstStyle/>
          <a:p>
            <a:pPr algn="ctr"/>
            <a:r>
              <a:rPr lang="en-US" sz="1800" dirty="0"/>
              <a:t>SAS procedure</a:t>
            </a:r>
          </a:p>
        </p:txBody>
      </p:sp>
      <p:sp>
        <p:nvSpPr>
          <p:cNvPr id="12" name="TextBox 11"/>
          <p:cNvSpPr txBox="1"/>
          <p:nvPr/>
        </p:nvSpPr>
        <p:spPr>
          <a:xfrm>
            <a:off x="4122698" y="2606418"/>
            <a:ext cx="842408" cy="646331"/>
          </a:xfrm>
          <a:prstGeom prst="rect">
            <a:avLst/>
          </a:prstGeom>
          <a:solidFill>
            <a:srgbClr val="D7EAA0"/>
          </a:solidFill>
          <a:ln>
            <a:solidFill>
              <a:schemeClr val="tx1"/>
            </a:solidFill>
          </a:ln>
        </p:spPr>
        <p:txBody>
          <a:bodyPr wrap="square" rtlCol="0">
            <a:spAutoFit/>
          </a:bodyPr>
          <a:lstStyle/>
          <a:p>
            <a:pPr algn="ctr"/>
            <a:r>
              <a:rPr lang="en-US" sz="1800" dirty="0"/>
              <a:t>output object</a:t>
            </a:r>
          </a:p>
        </p:txBody>
      </p:sp>
      <p:sp>
        <p:nvSpPr>
          <p:cNvPr id="15" name="TextBox 14"/>
          <p:cNvSpPr txBox="1"/>
          <p:nvPr/>
        </p:nvSpPr>
        <p:spPr>
          <a:xfrm>
            <a:off x="6368290" y="3312774"/>
            <a:ext cx="1334352" cy="646331"/>
          </a:xfrm>
          <a:prstGeom prst="rect">
            <a:avLst/>
          </a:prstGeom>
          <a:solidFill>
            <a:srgbClr val="D7EAA0"/>
          </a:solidFill>
          <a:ln>
            <a:solidFill>
              <a:schemeClr val="tx1"/>
            </a:solidFill>
          </a:ln>
        </p:spPr>
        <p:txBody>
          <a:bodyPr wrap="square" rtlCol="0">
            <a:spAutoFit/>
          </a:bodyPr>
          <a:lstStyle/>
          <a:p>
            <a:pPr algn="ctr"/>
            <a:r>
              <a:rPr lang="en-US" sz="1800" dirty="0"/>
              <a:t>ODS destinations</a:t>
            </a:r>
          </a:p>
        </p:txBody>
      </p:sp>
      <p:sp>
        <p:nvSpPr>
          <p:cNvPr id="21" name="Shape 20"/>
          <p:cNvSpPr/>
          <p:nvPr/>
        </p:nvSpPr>
        <p:spPr>
          <a:xfrm rot="1801879">
            <a:off x="2890652" y="1167653"/>
            <a:ext cx="1139767" cy="877626"/>
          </a:xfrm>
          <a:prstGeom prst="swooshArrow">
            <a:avLst>
              <a:gd name="adj1" fmla="val 16310"/>
              <a:gd name="adj2" fmla="val 31370"/>
            </a:avLst>
          </a:prstGeom>
          <a:solidFill>
            <a:schemeClr val="accent6"/>
          </a:solidFill>
          <a:ln>
            <a:solidFill>
              <a:schemeClr val="accent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191" y="1009959"/>
            <a:ext cx="837937" cy="859645"/>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8161" y="1723065"/>
            <a:ext cx="837507" cy="859204"/>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38259" y="1188897"/>
            <a:ext cx="803752" cy="790858"/>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0191" y="1869604"/>
            <a:ext cx="826793" cy="803953"/>
          </a:xfrm>
          <a:prstGeom prst="rect">
            <a:avLst/>
          </a:prstGeom>
        </p:spPr>
      </p:pic>
      <p:sp>
        <p:nvSpPr>
          <p:cNvPr id="31" name="Freeform 13"/>
          <p:cNvSpPr>
            <a:spLocks noChangeAspect="1" noEditPoints="1"/>
          </p:cNvSpPr>
          <p:nvPr/>
        </p:nvSpPr>
        <p:spPr bwMode="auto">
          <a:xfrm>
            <a:off x="4140190" y="1408779"/>
            <a:ext cx="849243" cy="1097678"/>
          </a:xfrm>
          <a:custGeom>
            <a:avLst/>
            <a:gdLst>
              <a:gd name="T0" fmla="*/ 3283 w 3704"/>
              <a:gd name="T1" fmla="*/ 4343 h 4799"/>
              <a:gd name="T2" fmla="*/ 2143 w 3704"/>
              <a:gd name="T3" fmla="*/ 4217 h 4799"/>
              <a:gd name="T4" fmla="*/ 3345 w 3704"/>
              <a:gd name="T5" fmla="*/ 4280 h 4799"/>
              <a:gd name="T6" fmla="*/ 3283 w 3704"/>
              <a:gd name="T7" fmla="*/ 3821 h 4799"/>
              <a:gd name="T8" fmla="*/ 2143 w 3704"/>
              <a:gd name="T9" fmla="*/ 3695 h 4799"/>
              <a:gd name="T10" fmla="*/ 3345 w 3704"/>
              <a:gd name="T11" fmla="*/ 3758 h 4799"/>
              <a:gd name="T12" fmla="*/ 3283 w 3704"/>
              <a:gd name="T13" fmla="*/ 3299 h 4799"/>
              <a:gd name="T14" fmla="*/ 2143 w 3704"/>
              <a:gd name="T15" fmla="*/ 3173 h 4799"/>
              <a:gd name="T16" fmla="*/ 3345 w 3704"/>
              <a:gd name="T17" fmla="*/ 3236 h 4799"/>
              <a:gd name="T18" fmla="*/ 3283 w 3704"/>
              <a:gd name="T19" fmla="*/ 2777 h 4799"/>
              <a:gd name="T20" fmla="*/ 2143 w 3704"/>
              <a:gd name="T21" fmla="*/ 2652 h 4799"/>
              <a:gd name="T22" fmla="*/ 3345 w 3704"/>
              <a:gd name="T23" fmla="*/ 2714 h 4799"/>
              <a:gd name="T24" fmla="*/ 3283 w 3704"/>
              <a:gd name="T25" fmla="*/ 2255 h 4799"/>
              <a:gd name="T26" fmla="*/ 2143 w 3704"/>
              <a:gd name="T27" fmla="*/ 2130 h 4799"/>
              <a:gd name="T28" fmla="*/ 3345 w 3704"/>
              <a:gd name="T29" fmla="*/ 2192 h 4799"/>
              <a:gd name="T30" fmla="*/ 3283 w 3704"/>
              <a:gd name="T31" fmla="*/ 1733 h 4799"/>
              <a:gd name="T32" fmla="*/ 2143 w 3704"/>
              <a:gd name="T33" fmla="*/ 1608 h 4799"/>
              <a:gd name="T34" fmla="*/ 3345 w 3704"/>
              <a:gd name="T35" fmla="*/ 1670 h 4799"/>
              <a:gd name="T36" fmla="*/ 3283 w 3704"/>
              <a:gd name="T37" fmla="*/ 1211 h 4799"/>
              <a:gd name="T38" fmla="*/ 2143 w 3704"/>
              <a:gd name="T39" fmla="*/ 1086 h 4799"/>
              <a:gd name="T40" fmla="*/ 3345 w 3704"/>
              <a:gd name="T41" fmla="*/ 1148 h 4799"/>
              <a:gd name="T42" fmla="*/ 3283 w 3704"/>
              <a:gd name="T43" fmla="*/ 689 h 4799"/>
              <a:gd name="T44" fmla="*/ 2143 w 3704"/>
              <a:gd name="T45" fmla="*/ 564 h 4799"/>
              <a:gd name="T46" fmla="*/ 3345 w 3704"/>
              <a:gd name="T47" fmla="*/ 626 h 4799"/>
              <a:gd name="T48" fmla="*/ 1603 w 3704"/>
              <a:gd name="T49" fmla="*/ 4343 h 4799"/>
              <a:gd name="T50" fmla="*/ 463 w 3704"/>
              <a:gd name="T51" fmla="*/ 4217 h 4799"/>
              <a:gd name="T52" fmla="*/ 1665 w 3704"/>
              <a:gd name="T53" fmla="*/ 4280 h 4799"/>
              <a:gd name="T54" fmla="*/ 1603 w 3704"/>
              <a:gd name="T55" fmla="*/ 3821 h 4799"/>
              <a:gd name="T56" fmla="*/ 463 w 3704"/>
              <a:gd name="T57" fmla="*/ 3695 h 4799"/>
              <a:gd name="T58" fmla="*/ 1665 w 3704"/>
              <a:gd name="T59" fmla="*/ 3758 h 4799"/>
              <a:gd name="T60" fmla="*/ 1603 w 3704"/>
              <a:gd name="T61" fmla="*/ 3299 h 4799"/>
              <a:gd name="T62" fmla="*/ 463 w 3704"/>
              <a:gd name="T63" fmla="*/ 3173 h 4799"/>
              <a:gd name="T64" fmla="*/ 1665 w 3704"/>
              <a:gd name="T65" fmla="*/ 3236 h 4799"/>
              <a:gd name="T66" fmla="*/ 1603 w 3704"/>
              <a:gd name="T67" fmla="*/ 2777 h 4799"/>
              <a:gd name="T68" fmla="*/ 463 w 3704"/>
              <a:gd name="T69" fmla="*/ 2652 h 4799"/>
              <a:gd name="T70" fmla="*/ 1665 w 3704"/>
              <a:gd name="T71" fmla="*/ 2714 h 4799"/>
              <a:gd name="T72" fmla="*/ 1603 w 3704"/>
              <a:gd name="T73" fmla="*/ 2255 h 4799"/>
              <a:gd name="T74" fmla="*/ 463 w 3704"/>
              <a:gd name="T75" fmla="*/ 2130 h 4799"/>
              <a:gd name="T76" fmla="*/ 1665 w 3704"/>
              <a:gd name="T77" fmla="*/ 2192 h 4799"/>
              <a:gd name="T78" fmla="*/ 1603 w 3704"/>
              <a:gd name="T79" fmla="*/ 1733 h 4799"/>
              <a:gd name="T80" fmla="*/ 463 w 3704"/>
              <a:gd name="T81" fmla="*/ 1608 h 4799"/>
              <a:gd name="T82" fmla="*/ 1665 w 3704"/>
              <a:gd name="T83" fmla="*/ 1670 h 4799"/>
              <a:gd name="T84" fmla="*/ 1603 w 3704"/>
              <a:gd name="T85" fmla="*/ 1211 h 4799"/>
              <a:gd name="T86" fmla="*/ 463 w 3704"/>
              <a:gd name="T87" fmla="*/ 1086 h 4799"/>
              <a:gd name="T88" fmla="*/ 1665 w 3704"/>
              <a:gd name="T89" fmla="*/ 1148 h 4799"/>
              <a:gd name="T90" fmla="*/ 1603 w 3704"/>
              <a:gd name="T91" fmla="*/ 689 h 4799"/>
              <a:gd name="T92" fmla="*/ 463 w 3704"/>
              <a:gd name="T93" fmla="*/ 564 h 4799"/>
              <a:gd name="T94" fmla="*/ 1665 w 3704"/>
              <a:gd name="T95" fmla="*/ 626 h 4799"/>
              <a:gd name="T96" fmla="*/ 3397 w 3704"/>
              <a:gd name="T97" fmla="*/ 4673 h 4799"/>
              <a:gd name="T98" fmla="*/ 125 w 3704"/>
              <a:gd name="T99" fmla="*/ 306 h 4799"/>
              <a:gd name="T100" fmla="*/ 3578 w 3704"/>
              <a:gd name="T101" fmla="*/ 306 h 4799"/>
              <a:gd name="T102" fmla="*/ 3397 w 3704"/>
              <a:gd name="T103" fmla="*/ 0 h 4799"/>
              <a:gd name="T104" fmla="*/ 0 w 3704"/>
              <a:gd name="T105" fmla="*/ 306 h 4799"/>
              <a:gd name="T106" fmla="*/ 3397 w 3704"/>
              <a:gd name="T107" fmla="*/ 4799 h 4799"/>
              <a:gd name="T108" fmla="*/ 3397 w 3704"/>
              <a:gd name="T109" fmla="*/ 0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04" h="4799">
                <a:moveTo>
                  <a:pt x="3345" y="4280"/>
                </a:moveTo>
                <a:lnTo>
                  <a:pt x="3345" y="4280"/>
                </a:lnTo>
                <a:cubicBezTo>
                  <a:pt x="3345" y="4315"/>
                  <a:pt x="3317" y="4343"/>
                  <a:pt x="3283" y="4343"/>
                </a:cubicBezTo>
                <a:lnTo>
                  <a:pt x="2143" y="4343"/>
                </a:lnTo>
                <a:cubicBezTo>
                  <a:pt x="2108" y="4343"/>
                  <a:pt x="2080" y="4315"/>
                  <a:pt x="2080" y="4280"/>
                </a:cubicBezTo>
                <a:cubicBezTo>
                  <a:pt x="2080" y="4245"/>
                  <a:pt x="2108" y="4217"/>
                  <a:pt x="2143" y="4217"/>
                </a:cubicBezTo>
                <a:lnTo>
                  <a:pt x="3283" y="4217"/>
                </a:lnTo>
                <a:cubicBezTo>
                  <a:pt x="3317" y="4217"/>
                  <a:pt x="3345" y="4245"/>
                  <a:pt x="3345" y="4280"/>
                </a:cubicBezTo>
                <a:lnTo>
                  <a:pt x="3345" y="4280"/>
                </a:lnTo>
                <a:close/>
                <a:moveTo>
                  <a:pt x="3345" y="3758"/>
                </a:moveTo>
                <a:lnTo>
                  <a:pt x="3345" y="3758"/>
                </a:lnTo>
                <a:cubicBezTo>
                  <a:pt x="3345" y="3793"/>
                  <a:pt x="3317" y="3821"/>
                  <a:pt x="3283" y="3821"/>
                </a:cubicBezTo>
                <a:lnTo>
                  <a:pt x="2143" y="3821"/>
                </a:lnTo>
                <a:cubicBezTo>
                  <a:pt x="2108" y="3821"/>
                  <a:pt x="2080" y="3793"/>
                  <a:pt x="2080" y="3758"/>
                </a:cubicBezTo>
                <a:cubicBezTo>
                  <a:pt x="2080" y="3723"/>
                  <a:pt x="2108" y="3695"/>
                  <a:pt x="2143" y="3695"/>
                </a:cubicBezTo>
                <a:lnTo>
                  <a:pt x="3283" y="3695"/>
                </a:lnTo>
                <a:cubicBezTo>
                  <a:pt x="3317" y="3695"/>
                  <a:pt x="3345" y="3723"/>
                  <a:pt x="3345" y="3758"/>
                </a:cubicBezTo>
                <a:lnTo>
                  <a:pt x="3345" y="3758"/>
                </a:lnTo>
                <a:close/>
                <a:moveTo>
                  <a:pt x="3345" y="3236"/>
                </a:moveTo>
                <a:lnTo>
                  <a:pt x="3345" y="3236"/>
                </a:lnTo>
                <a:cubicBezTo>
                  <a:pt x="3345" y="3271"/>
                  <a:pt x="3317" y="3299"/>
                  <a:pt x="3283" y="3299"/>
                </a:cubicBezTo>
                <a:lnTo>
                  <a:pt x="2143" y="3299"/>
                </a:lnTo>
                <a:cubicBezTo>
                  <a:pt x="2108" y="3299"/>
                  <a:pt x="2080" y="3271"/>
                  <a:pt x="2080" y="3236"/>
                </a:cubicBezTo>
                <a:cubicBezTo>
                  <a:pt x="2080" y="3201"/>
                  <a:pt x="2108" y="3173"/>
                  <a:pt x="2143" y="3173"/>
                </a:cubicBezTo>
                <a:lnTo>
                  <a:pt x="3283" y="3173"/>
                </a:lnTo>
                <a:cubicBezTo>
                  <a:pt x="3317" y="3173"/>
                  <a:pt x="3345" y="3201"/>
                  <a:pt x="3345" y="3236"/>
                </a:cubicBezTo>
                <a:lnTo>
                  <a:pt x="3345" y="3236"/>
                </a:lnTo>
                <a:close/>
                <a:moveTo>
                  <a:pt x="3345" y="2714"/>
                </a:moveTo>
                <a:lnTo>
                  <a:pt x="3345" y="2714"/>
                </a:lnTo>
                <a:cubicBezTo>
                  <a:pt x="3345" y="2749"/>
                  <a:pt x="3317" y="2777"/>
                  <a:pt x="3283" y="2777"/>
                </a:cubicBezTo>
                <a:lnTo>
                  <a:pt x="2143" y="2777"/>
                </a:lnTo>
                <a:cubicBezTo>
                  <a:pt x="2108" y="2777"/>
                  <a:pt x="2080" y="2749"/>
                  <a:pt x="2080" y="2714"/>
                </a:cubicBezTo>
                <a:cubicBezTo>
                  <a:pt x="2080" y="2680"/>
                  <a:pt x="2108" y="2652"/>
                  <a:pt x="2143" y="2652"/>
                </a:cubicBezTo>
                <a:lnTo>
                  <a:pt x="3283" y="2652"/>
                </a:lnTo>
                <a:cubicBezTo>
                  <a:pt x="3317" y="2652"/>
                  <a:pt x="3345" y="2680"/>
                  <a:pt x="3345" y="2714"/>
                </a:cubicBezTo>
                <a:lnTo>
                  <a:pt x="3345" y="2714"/>
                </a:lnTo>
                <a:close/>
                <a:moveTo>
                  <a:pt x="3345" y="2192"/>
                </a:moveTo>
                <a:lnTo>
                  <a:pt x="3345" y="2192"/>
                </a:lnTo>
                <a:cubicBezTo>
                  <a:pt x="3345" y="2227"/>
                  <a:pt x="3317" y="2255"/>
                  <a:pt x="3283" y="2255"/>
                </a:cubicBezTo>
                <a:lnTo>
                  <a:pt x="2143" y="2255"/>
                </a:lnTo>
                <a:cubicBezTo>
                  <a:pt x="2108" y="2255"/>
                  <a:pt x="2080" y="2227"/>
                  <a:pt x="2080" y="2192"/>
                </a:cubicBezTo>
                <a:cubicBezTo>
                  <a:pt x="2080" y="2158"/>
                  <a:pt x="2108" y="2130"/>
                  <a:pt x="2143" y="2130"/>
                </a:cubicBezTo>
                <a:lnTo>
                  <a:pt x="3283" y="2130"/>
                </a:lnTo>
                <a:cubicBezTo>
                  <a:pt x="3317" y="2130"/>
                  <a:pt x="3345" y="2158"/>
                  <a:pt x="3345" y="2192"/>
                </a:cubicBezTo>
                <a:lnTo>
                  <a:pt x="3345" y="2192"/>
                </a:lnTo>
                <a:close/>
                <a:moveTo>
                  <a:pt x="3345" y="1670"/>
                </a:moveTo>
                <a:lnTo>
                  <a:pt x="3345" y="1670"/>
                </a:lnTo>
                <a:cubicBezTo>
                  <a:pt x="3345" y="1705"/>
                  <a:pt x="3317" y="1733"/>
                  <a:pt x="3283" y="1733"/>
                </a:cubicBezTo>
                <a:lnTo>
                  <a:pt x="2143" y="1733"/>
                </a:lnTo>
                <a:cubicBezTo>
                  <a:pt x="2108" y="1733"/>
                  <a:pt x="2080" y="1705"/>
                  <a:pt x="2080" y="1670"/>
                </a:cubicBezTo>
                <a:cubicBezTo>
                  <a:pt x="2080" y="1636"/>
                  <a:pt x="2108" y="1608"/>
                  <a:pt x="2143" y="1608"/>
                </a:cubicBezTo>
                <a:lnTo>
                  <a:pt x="3283" y="1608"/>
                </a:lnTo>
                <a:cubicBezTo>
                  <a:pt x="3317" y="1608"/>
                  <a:pt x="3345" y="1636"/>
                  <a:pt x="3345" y="1670"/>
                </a:cubicBezTo>
                <a:lnTo>
                  <a:pt x="3345" y="1670"/>
                </a:lnTo>
                <a:close/>
                <a:moveTo>
                  <a:pt x="3345" y="1148"/>
                </a:moveTo>
                <a:lnTo>
                  <a:pt x="3345" y="1148"/>
                </a:lnTo>
                <a:cubicBezTo>
                  <a:pt x="3345" y="1183"/>
                  <a:pt x="3317" y="1211"/>
                  <a:pt x="3283" y="1211"/>
                </a:cubicBezTo>
                <a:lnTo>
                  <a:pt x="2143" y="1211"/>
                </a:lnTo>
                <a:cubicBezTo>
                  <a:pt x="2108" y="1211"/>
                  <a:pt x="2080" y="1183"/>
                  <a:pt x="2080" y="1148"/>
                </a:cubicBezTo>
                <a:cubicBezTo>
                  <a:pt x="2080" y="1114"/>
                  <a:pt x="2108" y="1086"/>
                  <a:pt x="2143" y="1086"/>
                </a:cubicBezTo>
                <a:lnTo>
                  <a:pt x="3283" y="1086"/>
                </a:lnTo>
                <a:cubicBezTo>
                  <a:pt x="3317" y="1086"/>
                  <a:pt x="3345" y="1114"/>
                  <a:pt x="3345" y="1148"/>
                </a:cubicBezTo>
                <a:lnTo>
                  <a:pt x="3345" y="1148"/>
                </a:lnTo>
                <a:close/>
                <a:moveTo>
                  <a:pt x="3345" y="626"/>
                </a:moveTo>
                <a:lnTo>
                  <a:pt x="3345" y="626"/>
                </a:lnTo>
                <a:cubicBezTo>
                  <a:pt x="3345" y="661"/>
                  <a:pt x="3317" y="689"/>
                  <a:pt x="3283" y="689"/>
                </a:cubicBezTo>
                <a:lnTo>
                  <a:pt x="2143" y="689"/>
                </a:lnTo>
                <a:cubicBezTo>
                  <a:pt x="2108" y="689"/>
                  <a:pt x="2080" y="661"/>
                  <a:pt x="2080" y="626"/>
                </a:cubicBezTo>
                <a:cubicBezTo>
                  <a:pt x="2080" y="592"/>
                  <a:pt x="2108" y="564"/>
                  <a:pt x="2143" y="564"/>
                </a:cubicBezTo>
                <a:lnTo>
                  <a:pt x="3283" y="564"/>
                </a:lnTo>
                <a:cubicBezTo>
                  <a:pt x="3317" y="564"/>
                  <a:pt x="3345" y="592"/>
                  <a:pt x="3345" y="626"/>
                </a:cubicBezTo>
                <a:lnTo>
                  <a:pt x="3345" y="626"/>
                </a:lnTo>
                <a:close/>
                <a:moveTo>
                  <a:pt x="1665" y="4280"/>
                </a:moveTo>
                <a:lnTo>
                  <a:pt x="1665" y="4280"/>
                </a:lnTo>
                <a:cubicBezTo>
                  <a:pt x="1665" y="4315"/>
                  <a:pt x="1637" y="4343"/>
                  <a:pt x="1603" y="4343"/>
                </a:cubicBezTo>
                <a:lnTo>
                  <a:pt x="463" y="4343"/>
                </a:lnTo>
                <a:cubicBezTo>
                  <a:pt x="428" y="4343"/>
                  <a:pt x="400" y="4315"/>
                  <a:pt x="400" y="4280"/>
                </a:cubicBezTo>
                <a:cubicBezTo>
                  <a:pt x="400" y="4245"/>
                  <a:pt x="428" y="4217"/>
                  <a:pt x="463" y="4217"/>
                </a:cubicBezTo>
                <a:lnTo>
                  <a:pt x="1603" y="4217"/>
                </a:lnTo>
                <a:cubicBezTo>
                  <a:pt x="1637" y="4217"/>
                  <a:pt x="1665" y="4245"/>
                  <a:pt x="1665" y="4280"/>
                </a:cubicBezTo>
                <a:lnTo>
                  <a:pt x="1665" y="4280"/>
                </a:lnTo>
                <a:close/>
                <a:moveTo>
                  <a:pt x="1665" y="3758"/>
                </a:moveTo>
                <a:lnTo>
                  <a:pt x="1665" y="3758"/>
                </a:lnTo>
                <a:cubicBezTo>
                  <a:pt x="1665" y="3793"/>
                  <a:pt x="1637" y="3821"/>
                  <a:pt x="1603" y="3821"/>
                </a:cubicBezTo>
                <a:lnTo>
                  <a:pt x="463" y="3821"/>
                </a:lnTo>
                <a:cubicBezTo>
                  <a:pt x="428" y="3821"/>
                  <a:pt x="400" y="3793"/>
                  <a:pt x="400" y="3758"/>
                </a:cubicBezTo>
                <a:cubicBezTo>
                  <a:pt x="400" y="3723"/>
                  <a:pt x="428" y="3695"/>
                  <a:pt x="463" y="3695"/>
                </a:cubicBezTo>
                <a:lnTo>
                  <a:pt x="1603" y="3695"/>
                </a:lnTo>
                <a:cubicBezTo>
                  <a:pt x="1637" y="3695"/>
                  <a:pt x="1665" y="3723"/>
                  <a:pt x="1665" y="3758"/>
                </a:cubicBezTo>
                <a:lnTo>
                  <a:pt x="1665" y="3758"/>
                </a:lnTo>
                <a:close/>
                <a:moveTo>
                  <a:pt x="1665" y="3236"/>
                </a:moveTo>
                <a:lnTo>
                  <a:pt x="1665" y="3236"/>
                </a:lnTo>
                <a:cubicBezTo>
                  <a:pt x="1665" y="3271"/>
                  <a:pt x="1637" y="3299"/>
                  <a:pt x="1603" y="3299"/>
                </a:cubicBezTo>
                <a:lnTo>
                  <a:pt x="463" y="3299"/>
                </a:lnTo>
                <a:cubicBezTo>
                  <a:pt x="428" y="3299"/>
                  <a:pt x="400" y="3271"/>
                  <a:pt x="400" y="3236"/>
                </a:cubicBezTo>
                <a:cubicBezTo>
                  <a:pt x="400" y="3201"/>
                  <a:pt x="428" y="3173"/>
                  <a:pt x="463" y="3173"/>
                </a:cubicBezTo>
                <a:lnTo>
                  <a:pt x="1603" y="3173"/>
                </a:lnTo>
                <a:cubicBezTo>
                  <a:pt x="1637" y="3173"/>
                  <a:pt x="1665" y="3201"/>
                  <a:pt x="1665" y="3236"/>
                </a:cubicBezTo>
                <a:lnTo>
                  <a:pt x="1665" y="3236"/>
                </a:lnTo>
                <a:close/>
                <a:moveTo>
                  <a:pt x="1665" y="2714"/>
                </a:moveTo>
                <a:lnTo>
                  <a:pt x="1665" y="2714"/>
                </a:lnTo>
                <a:cubicBezTo>
                  <a:pt x="1665" y="2749"/>
                  <a:pt x="1637" y="2777"/>
                  <a:pt x="1603" y="2777"/>
                </a:cubicBezTo>
                <a:lnTo>
                  <a:pt x="463" y="2777"/>
                </a:lnTo>
                <a:cubicBezTo>
                  <a:pt x="428" y="2777"/>
                  <a:pt x="400" y="2749"/>
                  <a:pt x="400" y="2714"/>
                </a:cubicBezTo>
                <a:cubicBezTo>
                  <a:pt x="400" y="2680"/>
                  <a:pt x="428" y="2652"/>
                  <a:pt x="463" y="2652"/>
                </a:cubicBezTo>
                <a:lnTo>
                  <a:pt x="1603" y="2652"/>
                </a:lnTo>
                <a:cubicBezTo>
                  <a:pt x="1637" y="2652"/>
                  <a:pt x="1665" y="2680"/>
                  <a:pt x="1665" y="2714"/>
                </a:cubicBezTo>
                <a:lnTo>
                  <a:pt x="1665" y="2714"/>
                </a:lnTo>
                <a:close/>
                <a:moveTo>
                  <a:pt x="1665" y="2192"/>
                </a:moveTo>
                <a:lnTo>
                  <a:pt x="1665" y="2192"/>
                </a:lnTo>
                <a:cubicBezTo>
                  <a:pt x="1665" y="2227"/>
                  <a:pt x="1637" y="2255"/>
                  <a:pt x="1603" y="2255"/>
                </a:cubicBezTo>
                <a:lnTo>
                  <a:pt x="463" y="2255"/>
                </a:lnTo>
                <a:cubicBezTo>
                  <a:pt x="428" y="2255"/>
                  <a:pt x="400" y="2227"/>
                  <a:pt x="400" y="2192"/>
                </a:cubicBezTo>
                <a:cubicBezTo>
                  <a:pt x="400" y="2158"/>
                  <a:pt x="428" y="2130"/>
                  <a:pt x="463" y="2130"/>
                </a:cubicBezTo>
                <a:lnTo>
                  <a:pt x="1603" y="2130"/>
                </a:lnTo>
                <a:cubicBezTo>
                  <a:pt x="1637" y="2130"/>
                  <a:pt x="1665" y="2158"/>
                  <a:pt x="1665" y="2192"/>
                </a:cubicBezTo>
                <a:lnTo>
                  <a:pt x="1665" y="2192"/>
                </a:lnTo>
                <a:close/>
                <a:moveTo>
                  <a:pt x="1665" y="1670"/>
                </a:moveTo>
                <a:lnTo>
                  <a:pt x="1665" y="1670"/>
                </a:lnTo>
                <a:cubicBezTo>
                  <a:pt x="1665" y="1705"/>
                  <a:pt x="1637" y="1733"/>
                  <a:pt x="1603" y="1733"/>
                </a:cubicBezTo>
                <a:lnTo>
                  <a:pt x="463" y="1733"/>
                </a:lnTo>
                <a:cubicBezTo>
                  <a:pt x="428" y="1733"/>
                  <a:pt x="400" y="1705"/>
                  <a:pt x="400" y="1670"/>
                </a:cubicBezTo>
                <a:cubicBezTo>
                  <a:pt x="400" y="1636"/>
                  <a:pt x="428" y="1608"/>
                  <a:pt x="463" y="1608"/>
                </a:cubicBezTo>
                <a:lnTo>
                  <a:pt x="1603" y="1608"/>
                </a:lnTo>
                <a:cubicBezTo>
                  <a:pt x="1637" y="1608"/>
                  <a:pt x="1665" y="1636"/>
                  <a:pt x="1665" y="1670"/>
                </a:cubicBezTo>
                <a:lnTo>
                  <a:pt x="1665" y="1670"/>
                </a:lnTo>
                <a:close/>
                <a:moveTo>
                  <a:pt x="1665" y="1148"/>
                </a:moveTo>
                <a:lnTo>
                  <a:pt x="1665" y="1148"/>
                </a:lnTo>
                <a:cubicBezTo>
                  <a:pt x="1665" y="1183"/>
                  <a:pt x="1637" y="1211"/>
                  <a:pt x="1603" y="1211"/>
                </a:cubicBezTo>
                <a:lnTo>
                  <a:pt x="463" y="1211"/>
                </a:lnTo>
                <a:cubicBezTo>
                  <a:pt x="428" y="1211"/>
                  <a:pt x="400" y="1183"/>
                  <a:pt x="400" y="1148"/>
                </a:cubicBezTo>
                <a:cubicBezTo>
                  <a:pt x="400" y="1114"/>
                  <a:pt x="428" y="1086"/>
                  <a:pt x="463" y="1086"/>
                </a:cubicBezTo>
                <a:lnTo>
                  <a:pt x="1603" y="1086"/>
                </a:lnTo>
                <a:cubicBezTo>
                  <a:pt x="1637" y="1086"/>
                  <a:pt x="1665" y="1114"/>
                  <a:pt x="1665" y="1148"/>
                </a:cubicBezTo>
                <a:lnTo>
                  <a:pt x="1665" y="1148"/>
                </a:lnTo>
                <a:close/>
                <a:moveTo>
                  <a:pt x="1665" y="626"/>
                </a:moveTo>
                <a:lnTo>
                  <a:pt x="1665" y="626"/>
                </a:lnTo>
                <a:cubicBezTo>
                  <a:pt x="1665" y="661"/>
                  <a:pt x="1637" y="689"/>
                  <a:pt x="1603" y="689"/>
                </a:cubicBezTo>
                <a:lnTo>
                  <a:pt x="463" y="689"/>
                </a:lnTo>
                <a:cubicBezTo>
                  <a:pt x="428" y="689"/>
                  <a:pt x="400" y="661"/>
                  <a:pt x="400" y="626"/>
                </a:cubicBezTo>
                <a:cubicBezTo>
                  <a:pt x="400" y="592"/>
                  <a:pt x="428" y="564"/>
                  <a:pt x="463" y="564"/>
                </a:cubicBezTo>
                <a:lnTo>
                  <a:pt x="1603" y="564"/>
                </a:lnTo>
                <a:cubicBezTo>
                  <a:pt x="1637" y="564"/>
                  <a:pt x="1665" y="592"/>
                  <a:pt x="1665" y="626"/>
                </a:cubicBezTo>
                <a:lnTo>
                  <a:pt x="1665" y="626"/>
                </a:lnTo>
                <a:close/>
                <a:moveTo>
                  <a:pt x="3578" y="4491"/>
                </a:moveTo>
                <a:lnTo>
                  <a:pt x="3578" y="4491"/>
                </a:lnTo>
                <a:cubicBezTo>
                  <a:pt x="3578" y="4592"/>
                  <a:pt x="3497" y="4673"/>
                  <a:pt x="3397" y="4673"/>
                </a:cubicBezTo>
                <a:lnTo>
                  <a:pt x="307" y="4673"/>
                </a:lnTo>
                <a:cubicBezTo>
                  <a:pt x="206" y="4673"/>
                  <a:pt x="125" y="4592"/>
                  <a:pt x="125" y="4491"/>
                </a:cubicBezTo>
                <a:lnTo>
                  <a:pt x="125" y="306"/>
                </a:lnTo>
                <a:cubicBezTo>
                  <a:pt x="125" y="205"/>
                  <a:pt x="206" y="124"/>
                  <a:pt x="307" y="124"/>
                </a:cubicBezTo>
                <a:lnTo>
                  <a:pt x="3397" y="124"/>
                </a:lnTo>
                <a:cubicBezTo>
                  <a:pt x="3497" y="124"/>
                  <a:pt x="3578" y="205"/>
                  <a:pt x="3578" y="306"/>
                </a:cubicBezTo>
                <a:lnTo>
                  <a:pt x="3578" y="4491"/>
                </a:lnTo>
                <a:lnTo>
                  <a:pt x="3578" y="4491"/>
                </a:lnTo>
                <a:close/>
                <a:moveTo>
                  <a:pt x="3397" y="0"/>
                </a:moveTo>
                <a:lnTo>
                  <a:pt x="3397" y="0"/>
                </a:lnTo>
                <a:lnTo>
                  <a:pt x="307" y="0"/>
                </a:lnTo>
                <a:cubicBezTo>
                  <a:pt x="137" y="0"/>
                  <a:pt x="0" y="136"/>
                  <a:pt x="0" y="306"/>
                </a:cubicBezTo>
                <a:lnTo>
                  <a:pt x="0" y="4491"/>
                </a:lnTo>
                <a:cubicBezTo>
                  <a:pt x="0" y="4661"/>
                  <a:pt x="137" y="4799"/>
                  <a:pt x="307" y="4799"/>
                </a:cubicBezTo>
                <a:lnTo>
                  <a:pt x="3397" y="4799"/>
                </a:lnTo>
                <a:cubicBezTo>
                  <a:pt x="3566" y="4799"/>
                  <a:pt x="3704" y="4661"/>
                  <a:pt x="3704" y="4491"/>
                </a:cubicBezTo>
                <a:lnTo>
                  <a:pt x="3704" y="306"/>
                </a:lnTo>
                <a:cubicBezTo>
                  <a:pt x="3704" y="136"/>
                  <a:pt x="3566" y="0"/>
                  <a:pt x="3397" y="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2" name="Shape 31"/>
          <p:cNvSpPr/>
          <p:nvPr/>
        </p:nvSpPr>
        <p:spPr>
          <a:xfrm rot="1801879">
            <a:off x="5001976" y="1106024"/>
            <a:ext cx="1139767" cy="877626"/>
          </a:xfrm>
          <a:prstGeom prst="swooshArrow">
            <a:avLst>
              <a:gd name="adj1" fmla="val 16310"/>
              <a:gd name="adj2" fmla="val 31370"/>
            </a:avLst>
          </a:prstGeom>
          <a:solidFill>
            <a:schemeClr val="accent6"/>
          </a:solidFill>
          <a:ln>
            <a:solidFill>
              <a:schemeClr val="accent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grpSp>
        <p:nvGrpSpPr>
          <p:cNvPr id="28" name="Group 27"/>
          <p:cNvGrpSpPr/>
          <p:nvPr/>
        </p:nvGrpSpPr>
        <p:grpSpPr>
          <a:xfrm>
            <a:off x="6600121" y="2416220"/>
            <a:ext cx="765652" cy="800881"/>
            <a:chOff x="7423932" y="3756608"/>
            <a:chExt cx="765652" cy="800881"/>
          </a:xfrm>
        </p:grpSpPr>
        <p:pic>
          <p:nvPicPr>
            <p:cNvPr id="27" name="Picture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28971" y="3756608"/>
              <a:ext cx="660613" cy="800881"/>
            </a:xfrm>
            <a:prstGeom prst="rect">
              <a:avLst/>
            </a:prstGeom>
          </p:spPr>
        </p:pic>
        <p:pic>
          <p:nvPicPr>
            <p:cNvPr id="6" name="Picture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23932" y="3860639"/>
              <a:ext cx="362302" cy="355714"/>
            </a:xfrm>
            <a:prstGeom prst="rect">
              <a:avLst/>
            </a:prstGeom>
          </p:spPr>
        </p:pic>
      </p:grpSp>
    </p:spTree>
    <p:extLst>
      <p:ext uri="{BB962C8B-B14F-4D97-AF65-F5344CB8AC3E}">
        <p14:creationId xmlns:p14="http://schemas.microsoft.com/office/powerpoint/2010/main" val="33618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SAS Output Delivery System</a:t>
            </a:r>
          </a:p>
        </p:txBody>
      </p:sp>
      <p:sp>
        <p:nvSpPr>
          <p:cNvPr id="3" name="TextBox 2"/>
          <p:cNvSpPr txBox="1"/>
          <p:nvPr>
            <p:custDataLst>
              <p:tags r:id="rId1"/>
            </p:custDataLst>
          </p:nvPr>
        </p:nvSpPr>
        <p:spPr>
          <a:xfrm>
            <a:off x="2042975" y="1058304"/>
            <a:ext cx="5061129" cy="1718419"/>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t>ODS </a:t>
            </a:r>
            <a:r>
              <a:rPr lang="en-US" sz="2000" dirty="0"/>
              <a:t>&lt;</a:t>
            </a:r>
            <a:r>
              <a:rPr lang="en-US" sz="2000" i="1" dirty="0"/>
              <a:t>destination</a:t>
            </a:r>
            <a:r>
              <a:rPr lang="en-US" sz="2000" dirty="0"/>
              <a:t>&gt; &lt;</a:t>
            </a:r>
            <a:r>
              <a:rPr lang="en-US" sz="2000" i="1" dirty="0"/>
              <a:t>destination-specifications</a:t>
            </a:r>
            <a:r>
              <a:rPr lang="en-US" sz="2000" dirty="0"/>
              <a:t>&gt;</a:t>
            </a:r>
            <a:r>
              <a:rPr lang="en-US" sz="2000" b="1" dirty="0"/>
              <a:t>;</a:t>
            </a:r>
          </a:p>
          <a:p>
            <a:endParaRPr lang="en-US" sz="2000" b="1" dirty="0"/>
          </a:p>
          <a:p>
            <a:r>
              <a:rPr lang="en-US" sz="2000" dirty="0"/>
              <a:t>/* SAS code that produces output */</a:t>
            </a:r>
          </a:p>
          <a:p>
            <a:endParaRPr lang="en-US" sz="2000" dirty="0"/>
          </a:p>
          <a:p>
            <a:r>
              <a:rPr lang="en-US" sz="2000" b="1" dirty="0"/>
              <a:t>ODS </a:t>
            </a:r>
            <a:r>
              <a:rPr lang="en-US" sz="2000" dirty="0"/>
              <a:t>&lt;</a:t>
            </a:r>
            <a:r>
              <a:rPr lang="en-US" sz="2000" i="1" dirty="0"/>
              <a:t>destination</a:t>
            </a:r>
            <a:r>
              <a:rPr lang="en-US" sz="2000" dirty="0"/>
              <a:t>&gt; </a:t>
            </a:r>
            <a:r>
              <a:rPr lang="en-US" sz="2000" b="1" dirty="0"/>
              <a:t>CLOSE;</a:t>
            </a:r>
            <a:endParaRPr lang="en-US" sz="2000" dirty="0"/>
          </a:p>
        </p:txBody>
      </p:sp>
      <p:sp>
        <p:nvSpPr>
          <p:cNvPr id="4" name="Oval Callout 3"/>
          <p:cNvSpPr/>
          <p:nvPr/>
        </p:nvSpPr>
        <p:spPr>
          <a:xfrm>
            <a:off x="5704114" y="2124074"/>
            <a:ext cx="3017520" cy="1875863"/>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0" rIns="0" bIns="88900" numCol="1" spcCol="0" rtlCol="0" fromWordArt="0" anchor="ctr" anchorCtr="0" forceAA="0" compatLnSpc="1">
            <a:prstTxWarp prst="textNoShape">
              <a:avLst/>
            </a:prstTxWarp>
            <a:noAutofit/>
          </a:bodyPr>
          <a:lstStyle/>
          <a:p>
            <a:pPr algn="ctr"/>
            <a:r>
              <a:rPr lang="en-US" sz="1800" dirty="0"/>
              <a:t>You can create</a:t>
            </a:r>
            <a:br>
              <a:rPr lang="en-US" sz="1800" dirty="0"/>
            </a:br>
            <a:r>
              <a:rPr lang="en-US" sz="1800" dirty="0"/>
              <a:t>different file types</a:t>
            </a:r>
            <a:br>
              <a:rPr lang="en-US" sz="1800" dirty="0"/>
            </a:br>
            <a:r>
              <a:rPr lang="en-US" sz="1800" dirty="0"/>
              <a:t>by changing</a:t>
            </a:r>
            <a:br>
              <a:rPr lang="en-US" sz="1800" dirty="0"/>
            </a:br>
            <a:r>
              <a:rPr lang="en-US" sz="1800" dirty="0"/>
              <a:t>the destination</a:t>
            </a:r>
            <a:br>
              <a:rPr lang="en-US" sz="1800" dirty="0"/>
            </a:br>
            <a:r>
              <a:rPr lang="en-US" sz="1800" dirty="0"/>
              <a:t>in the ODS statement. </a:t>
            </a:r>
          </a:p>
        </p:txBody>
      </p:sp>
      <p:sp>
        <p:nvSpPr>
          <p:cNvPr id="5" name="Freeform 16"/>
          <p:cNvSpPr>
            <a:spLocks noChangeAspect="1" noEditPoints="1"/>
          </p:cNvSpPr>
          <p:nvPr/>
        </p:nvSpPr>
        <p:spPr bwMode="auto">
          <a:xfrm>
            <a:off x="5584235" y="3999938"/>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957632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Exporting Output to a CSV File</a:t>
            </a:r>
          </a:p>
        </p:txBody>
      </p:sp>
      <p:sp>
        <p:nvSpPr>
          <p:cNvPr id="7" name="TextBox 6"/>
          <p:cNvSpPr txBox="1"/>
          <p:nvPr>
            <p:custDataLst>
              <p:tags r:id="rId1"/>
            </p:custDataLst>
          </p:nvPr>
        </p:nvSpPr>
        <p:spPr>
          <a:xfrm>
            <a:off x="1036764" y="2354977"/>
            <a:ext cx="7072449" cy="159223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ods csvall file="&amp;outpath/cars.csv";</a:t>
            </a:r>
          </a:p>
          <a:p>
            <a:pPr>
              <a:lnSpc>
                <a:spcPct val="85000"/>
              </a:lnSpc>
            </a:pPr>
            <a:r>
              <a:rPr lang="en-US" sz="1800" b="1" dirty="0">
                <a:latin typeface="Courier New" panose="02070309020205020404" pitchFamily="49" charset="0"/>
              </a:rPr>
              <a:t>proc print data=sashelp.cars noobs;</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var Make Model Type MSRP MPG_City MPG_Highway;</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format MSRP dollar8.;</a:t>
            </a:r>
          </a:p>
          <a:p>
            <a:pPr>
              <a:lnSpc>
                <a:spcPct val="85000"/>
              </a:lnSpc>
            </a:pPr>
            <a:r>
              <a:rPr lang="en-US" sz="1800" b="1" dirty="0">
                <a:latin typeface="Courier New" panose="02070309020205020404" pitchFamily="49" charset="0"/>
              </a:rPr>
              <a:t>run;</a:t>
            </a:r>
          </a:p>
          <a:p>
            <a:pPr>
              <a:lnSpc>
                <a:spcPct val="85000"/>
              </a:lnSpc>
            </a:pPr>
            <a:r>
              <a:rPr lang="en-US" sz="1800" b="1" dirty="0">
                <a:latin typeface="Courier New" panose="02070309020205020404" pitchFamily="49" charset="0"/>
              </a:rPr>
              <a:t>ods csvall close;</a:t>
            </a:r>
          </a:p>
        </p:txBody>
      </p:sp>
      <p:sp>
        <p:nvSpPr>
          <p:cNvPr id="2" name="Rectangle 1"/>
          <p:cNvSpPr/>
          <p:nvPr>
            <p:custDataLst>
              <p:tags r:id="rId2"/>
            </p:custDataLst>
          </p:nvPr>
        </p:nvSpPr>
        <p:spPr>
          <a:xfrm>
            <a:off x="1125664" y="2443877"/>
            <a:ext cx="5051425"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 name="Rectangle 2"/>
          <p:cNvSpPr/>
          <p:nvPr>
            <p:custDataLst>
              <p:tags r:id="rId3"/>
            </p:custDataLst>
          </p:nvPr>
        </p:nvSpPr>
        <p:spPr>
          <a:xfrm>
            <a:off x="1125664" y="3609737"/>
            <a:ext cx="232098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1" name="TextBox 10"/>
          <p:cNvSpPr txBox="1"/>
          <p:nvPr/>
        </p:nvSpPr>
        <p:spPr>
          <a:xfrm>
            <a:off x="626364" y="1315137"/>
            <a:ext cx="1760795" cy="646331"/>
          </a:xfrm>
          <a:prstGeom prst="rect">
            <a:avLst/>
          </a:prstGeom>
          <a:solidFill>
            <a:srgbClr val="D7EAA0"/>
          </a:solidFill>
          <a:ln>
            <a:solidFill>
              <a:schemeClr val="tx1"/>
            </a:solidFill>
          </a:ln>
        </p:spPr>
        <p:txBody>
          <a:bodyPr wrap="square" rtlCol="0">
            <a:spAutoFit/>
          </a:bodyPr>
          <a:lstStyle/>
          <a:p>
            <a:pPr algn="ctr"/>
            <a:r>
              <a:rPr lang="en-US" sz="1800" dirty="0"/>
              <a:t>CSVALL destination</a:t>
            </a:r>
          </a:p>
        </p:txBody>
      </p:sp>
      <p:sp>
        <p:nvSpPr>
          <p:cNvPr id="13" name="TextBox 12"/>
          <p:cNvSpPr txBox="1"/>
          <p:nvPr>
            <p:custDataLst>
              <p:tags r:id="rId4"/>
            </p:custDataLst>
          </p:nvPr>
        </p:nvSpPr>
        <p:spPr>
          <a:xfrm>
            <a:off x="2614765" y="1051560"/>
            <a:ext cx="3914470" cy="1102866"/>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t>ODS CSVALL FILE="</a:t>
            </a:r>
            <a:r>
              <a:rPr lang="en-US" sz="2000" i="1" dirty="0"/>
              <a:t>filename.csv</a:t>
            </a:r>
            <a:r>
              <a:rPr lang="en-US" sz="2000" b="1" dirty="0"/>
              <a:t>";</a:t>
            </a:r>
          </a:p>
          <a:p>
            <a:r>
              <a:rPr lang="en-US" sz="2000" dirty="0"/>
              <a:t>/* SAS code that produces output */</a:t>
            </a:r>
          </a:p>
          <a:p>
            <a:r>
              <a:rPr lang="en-US" sz="2000" b="1" dirty="0"/>
              <a:t>ODS CSVALL CLOSE;</a:t>
            </a:r>
            <a:endParaRPr lang="en-US" sz="2000" dirty="0"/>
          </a:p>
        </p:txBody>
      </p:sp>
    </p:spTree>
    <p:extLst>
      <p:ext uri="{BB962C8B-B14F-4D97-AF65-F5344CB8AC3E}">
        <p14:creationId xmlns:p14="http://schemas.microsoft.com/office/powerpoint/2010/main" val="2221591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5"/>
          <a:stretch>
            <a:fillRect/>
          </a:stretch>
        </p:blipFill>
        <p:spPr>
          <a:xfrm>
            <a:off x="368176" y="2785400"/>
            <a:ext cx="6126736" cy="1709175"/>
          </a:xfrm>
          <a:prstGeom prst="rect">
            <a:avLst/>
          </a:prstGeom>
        </p:spPr>
      </p:pic>
      <p:sp>
        <p:nvSpPr>
          <p:cNvPr id="4" name="Title 3"/>
          <p:cNvSpPr>
            <a:spLocks noGrp="1"/>
          </p:cNvSpPr>
          <p:nvPr>
            <p:ph type="title"/>
          </p:nvPr>
        </p:nvSpPr>
        <p:spPr/>
        <p:txBody>
          <a:bodyPr/>
          <a:lstStyle/>
          <a:p>
            <a:r>
              <a:rPr lang="en-US" dirty="0"/>
              <a:t>Exporting Output to a CSV File</a:t>
            </a:r>
          </a:p>
        </p:txBody>
      </p:sp>
      <p:sp>
        <p:nvSpPr>
          <p:cNvPr id="6" name="TextBox 5"/>
          <p:cNvSpPr txBox="1"/>
          <p:nvPr>
            <p:custDataLst>
              <p:tags r:id="rId1"/>
            </p:custDataLst>
          </p:nvPr>
        </p:nvSpPr>
        <p:spPr>
          <a:xfrm>
            <a:off x="368176" y="1046814"/>
            <a:ext cx="7072449" cy="159223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ods csvall file="&amp;outpath/cars.csv";</a:t>
            </a:r>
          </a:p>
          <a:p>
            <a:pPr>
              <a:lnSpc>
                <a:spcPct val="85000"/>
              </a:lnSpc>
            </a:pPr>
            <a:r>
              <a:rPr lang="en-US" sz="1800" b="1" dirty="0">
                <a:latin typeface="Courier New" panose="02070309020205020404" pitchFamily="49" charset="0"/>
              </a:rPr>
              <a:t>proc print data=sashelp.cars noobs;</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var Make Model Type MSRP MPG_City MPG_Highway;</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format MSRP dollar8.;</a:t>
            </a:r>
          </a:p>
          <a:p>
            <a:pPr>
              <a:lnSpc>
                <a:spcPct val="85000"/>
              </a:lnSpc>
            </a:pPr>
            <a:r>
              <a:rPr lang="en-US" sz="1800" b="1" dirty="0">
                <a:latin typeface="Courier New" panose="02070309020205020404" pitchFamily="49" charset="0"/>
              </a:rPr>
              <a:t>run;</a:t>
            </a:r>
          </a:p>
          <a:p>
            <a:pPr>
              <a:lnSpc>
                <a:spcPct val="85000"/>
              </a:lnSpc>
            </a:pPr>
            <a:r>
              <a:rPr lang="en-US" sz="1800" b="1" dirty="0">
                <a:latin typeface="Courier New" panose="02070309020205020404" pitchFamily="49" charset="0"/>
              </a:rPr>
              <a:t>ods csvall close;</a:t>
            </a:r>
          </a:p>
        </p:txBody>
      </p:sp>
      <p:sp>
        <p:nvSpPr>
          <p:cNvPr id="8" name="Rectangle 7"/>
          <p:cNvSpPr/>
          <p:nvPr>
            <p:custDataLst>
              <p:tags r:id="rId2"/>
            </p:custDataLst>
          </p:nvPr>
        </p:nvSpPr>
        <p:spPr>
          <a:xfrm>
            <a:off x="973123" y="1597097"/>
            <a:ext cx="6374204" cy="48969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 name="Oval 2"/>
          <p:cNvSpPr/>
          <p:nvPr/>
        </p:nvSpPr>
        <p:spPr>
          <a:xfrm>
            <a:off x="6209843" y="3959121"/>
            <a:ext cx="914399" cy="991760"/>
          </a:xfrm>
          <a:prstGeom prst="ellipse">
            <a:avLst/>
          </a:prstGeom>
          <a:solidFill>
            <a:srgbClr val="FFFFFF"/>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10" name="Freeform 16"/>
          <p:cNvSpPr>
            <a:spLocks noChangeAspect="1" noEditPoints="1"/>
          </p:cNvSpPr>
          <p:nvPr/>
        </p:nvSpPr>
        <p:spPr bwMode="auto">
          <a:xfrm>
            <a:off x="6197042" y="3973319"/>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Oval Callout 8"/>
          <p:cNvSpPr/>
          <p:nvPr/>
        </p:nvSpPr>
        <p:spPr>
          <a:xfrm>
            <a:off x="6121958" y="2074744"/>
            <a:ext cx="2926080" cy="1898575"/>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0" numCol="1" spcCol="0" rtlCol="0" fromWordArt="0" anchor="ctr" anchorCtr="0" forceAA="0" compatLnSpc="1">
            <a:prstTxWarp prst="textNoShape">
              <a:avLst/>
            </a:prstTxWarp>
            <a:noAutofit/>
          </a:bodyPr>
          <a:lstStyle/>
          <a:p>
            <a:pPr algn="ctr"/>
            <a:r>
              <a:rPr lang="en-US" sz="1800" dirty="0"/>
              <a:t>Using ODS CSVALL with PROC PRINT enables you to specify the order and format of columns</a:t>
            </a:r>
            <a:br>
              <a:rPr lang="en-US" sz="1800" dirty="0"/>
            </a:br>
            <a:r>
              <a:rPr lang="en-US" sz="1800" dirty="0"/>
              <a:t>in the CSV file. </a:t>
            </a:r>
          </a:p>
        </p:txBody>
      </p:sp>
    </p:spTree>
    <p:extLst>
      <p:ext uri="{BB962C8B-B14F-4D97-AF65-F5344CB8AC3E}">
        <p14:creationId xmlns:p14="http://schemas.microsoft.com/office/powerpoint/2010/main" val="1109343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09916"/>
            <a:ext cx="9144000" cy="492443"/>
          </a:xfrm>
        </p:spPr>
        <p:txBody>
          <a:bodyPr/>
          <a:lstStyle/>
          <a:p>
            <a:r>
              <a:rPr lang="en-US"/>
              <a:t>Lesson </a:t>
            </a:r>
            <a:r>
              <a:rPr lang="en-US" dirty="0"/>
              <a:t>6: Exporting Results</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3054345802"/>
              </p:ext>
            </p:extLst>
          </p:nvPr>
        </p:nvGraphicFramePr>
        <p:xfrm>
          <a:off x="1524000" y="1001235"/>
          <a:ext cx="6096000" cy="3492500"/>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746250">
                <a:tc>
                  <a:txBody>
                    <a:bodyPr/>
                    <a:lstStyle/>
                    <a:p>
                      <a:r>
                        <a:rPr lang="en-US" sz="2000" b="1" dirty="0">
                          <a:solidFill>
                            <a:srgbClr val="FFFFFF"/>
                          </a:solidFill>
                        </a:rPr>
                        <a:t>6.1 Exporting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0"/>
                  </a:ext>
                </a:extLst>
              </a:tr>
              <a:tr h="17462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6.2 Exporting Reports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2854410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Results to Excel</a:t>
            </a:r>
          </a:p>
        </p:txBody>
      </p:sp>
      <p:sp>
        <p:nvSpPr>
          <p:cNvPr id="6" name="TextBox 5"/>
          <p:cNvSpPr txBox="1"/>
          <p:nvPr>
            <p:custDataLst>
              <p:tags r:id="rId1"/>
            </p:custDataLst>
          </p:nvPr>
        </p:nvSpPr>
        <p:spPr>
          <a:xfrm>
            <a:off x="1860039" y="1052117"/>
            <a:ext cx="5434140" cy="2026196"/>
          </a:xfrm>
          <a:prstGeom prst="rect">
            <a:avLst/>
          </a:prstGeom>
          <a:solidFill>
            <a:srgbClr val="D6EEFD"/>
          </a:solidFill>
          <a:ln w="12700" cmpd="sng">
            <a:solidFill>
              <a:schemeClr val="tx1"/>
            </a:solidFill>
          </a:ln>
        </p:spPr>
        <p:txBody>
          <a:bodyPr wrap="square" lIns="88900" tIns="88900" rIns="88900" bIns="88900" rtlCol="0">
            <a:spAutoFit/>
          </a:bodyPr>
          <a:lstStyle/>
          <a:p>
            <a:r>
              <a:rPr lang="en-US" sz="2000" b="1" dirty="0"/>
              <a:t>ODS EXCEL FILE="</a:t>
            </a:r>
            <a:r>
              <a:rPr lang="en-US" sz="2000" i="1" dirty="0"/>
              <a:t>filename.xlsx</a:t>
            </a:r>
            <a:r>
              <a:rPr lang="en-US" sz="2000" b="1" dirty="0"/>
              <a:t>" STYLE=</a:t>
            </a:r>
            <a:r>
              <a:rPr lang="en-US" sz="2000" i="1" dirty="0"/>
              <a:t>style</a:t>
            </a:r>
            <a:endParaRPr lang="en-US" sz="2000" b="1" dirty="0"/>
          </a:p>
          <a:p>
            <a:r>
              <a:rPr lang="en-US" sz="2000" b="1" dirty="0"/>
              <a:t>                    OPTIONS(SHEET_NAME='</a:t>
            </a:r>
            <a:r>
              <a:rPr lang="en-US" sz="2000" i="1" dirty="0"/>
              <a:t>label</a:t>
            </a:r>
            <a:r>
              <a:rPr lang="en-US" sz="2000" b="1" dirty="0"/>
              <a:t>');</a:t>
            </a:r>
          </a:p>
          <a:p>
            <a:r>
              <a:rPr lang="en-US" sz="2000" dirty="0"/>
              <a:t> </a:t>
            </a:r>
          </a:p>
          <a:p>
            <a:r>
              <a:rPr lang="en-US" sz="2000" dirty="0"/>
              <a:t> /* SAS code that produces output */</a:t>
            </a:r>
          </a:p>
          <a:p>
            <a:endParaRPr lang="en-US" sz="2000" dirty="0"/>
          </a:p>
          <a:p>
            <a:r>
              <a:rPr lang="en-US" sz="2000" b="1" dirty="0"/>
              <a:t>ODS EXCEL CLOSE;</a:t>
            </a:r>
            <a:endParaRPr lang="en-US" sz="2000" dirty="0"/>
          </a:p>
        </p:txBody>
      </p:sp>
      <p:sp>
        <p:nvSpPr>
          <p:cNvPr id="4" name="Oval Callout 3"/>
          <p:cNvSpPr/>
          <p:nvPr/>
        </p:nvSpPr>
        <p:spPr>
          <a:xfrm>
            <a:off x="6126480" y="2091994"/>
            <a:ext cx="2697480" cy="1909624"/>
          </a:xfrm>
          <a:prstGeom prst="wedgeEllipseCallout">
            <a:avLst>
              <a:gd name="adj1" fmla="val -17443"/>
              <a:gd name="adj2" fmla="val 61629"/>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By default, the results from each procedure ar</a:t>
            </a:r>
            <a:r>
              <a:rPr lang="en-US" sz="1800" dirty="0">
                <a:solidFill>
                  <a:srgbClr val="000000"/>
                </a:solidFill>
              </a:rPr>
              <a:t>e</a:t>
            </a:r>
            <a:r>
              <a:rPr lang="en-US" sz="1800" dirty="0"/>
              <a:t> on separate worksheets in the Excel file.</a:t>
            </a:r>
          </a:p>
        </p:txBody>
      </p:sp>
      <p:sp>
        <p:nvSpPr>
          <p:cNvPr id="8" name="Freeform 16">
            <a:extLst>
              <a:ext uri="{FF2B5EF4-FFF2-40B4-BE49-F238E27FC236}">
                <a16:creationId xmlns:a16="http://schemas.microsoft.com/office/drawing/2014/main" id="{E14330E3-67D0-43C9-A385-4BDB3FECCB4A}"/>
              </a:ext>
            </a:extLst>
          </p:cNvPr>
          <p:cNvSpPr>
            <a:spLocks noChangeAspect="1" noEditPoints="1"/>
          </p:cNvSpPr>
          <p:nvPr/>
        </p:nvSpPr>
        <p:spPr bwMode="auto">
          <a:xfrm>
            <a:off x="6197042" y="3973319"/>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365973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Exporting Results to Excel</a:t>
            </a:r>
          </a:p>
        </p:txBody>
      </p:sp>
      <p:sp>
        <p:nvSpPr>
          <p:cNvPr id="3" name="DemoText"/>
          <p:cNvSpPr>
            <a:spLocks noGrp="1"/>
          </p:cNvSpPr>
          <p:nvPr>
            <p:ph type="body" sz="quarter" idx="10"/>
          </p:nvPr>
        </p:nvSpPr>
        <p:spPr>
          <a:xfrm>
            <a:off x="2827020" y="2689488"/>
            <a:ext cx="4322580" cy="445594"/>
          </a:xfrm>
        </p:spPr>
        <p:txBody>
          <a:bodyPr lIns="0" tIns="0" rIns="0" bIns="0">
            <a:noAutofit/>
          </a:bodyPr>
          <a:lstStyle/>
          <a:p>
            <a:pPr indent="0" algn="l">
              <a:lnSpc>
                <a:spcPct val="100000"/>
              </a:lnSpc>
              <a:spcAft>
                <a:spcPts val="400"/>
              </a:spcAft>
            </a:pPr>
            <a:r>
              <a:rPr lang="en-US" dirty="0"/>
              <a:t>This demonstration illustrates using the ODS EXCEL destination to export reports to multiple worksheets in an Excel workbook.</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solidFill>
                  <a:schemeClr val="bg1"/>
                </a:solidFill>
                <a:latin typeface="Calibri Light" panose="020F0302020204030204" pitchFamily="34" charset="0"/>
              </a:rPr>
              <a:t>p106d02</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ollQuestion"/>
          <p:cNvSpPr txBox="1">
            <a:spLocks noChangeArrowheads="1"/>
          </p:cNvSpPr>
          <p:nvPr/>
        </p:nvSpPr>
        <p:spPr>
          <a:xfrm>
            <a:off x="626364" y="805297"/>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53C3"/>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a:buClrTx/>
              <a:buSzPct val="100000"/>
            </a:pPr>
            <a:endParaRPr lang="en-US" dirty="0"/>
          </a:p>
        </p:txBody>
      </p:sp>
      <p:sp>
        <p:nvSpPr>
          <p:cNvPr id="15362" name="PollTitle"/>
          <p:cNvSpPr>
            <a:spLocks noGrp="1" noChangeArrowheads="1"/>
          </p:cNvSpPr>
          <p:nvPr>
            <p:ph type="title"/>
          </p:nvPr>
        </p:nvSpPr>
        <p:spPr/>
        <p:txBody>
          <a:bodyPr/>
          <a:lstStyle/>
          <a:p>
            <a:r>
              <a:rPr lang="en-US" altLang="en-US"/>
              <a:t>6.04 Activity</a:t>
            </a:r>
            <a:endParaRPr lang="en-US" altLang="en-US" dirty="0"/>
          </a:p>
        </p:txBody>
      </p:sp>
      <p:sp>
        <p:nvSpPr>
          <p:cNvPr id="4" name="Content Placeholder 3">
            <a:extLst>
              <a:ext uri="{FF2B5EF4-FFF2-40B4-BE49-F238E27FC236}">
                <a16:creationId xmlns:a16="http://schemas.microsoft.com/office/drawing/2014/main" id="{22ED0549-C731-4A1D-9122-D12380D5B924}"/>
              </a:ext>
            </a:extLst>
          </p:cNvPr>
          <p:cNvSpPr>
            <a:spLocks noGrp="1"/>
          </p:cNvSpPr>
          <p:nvPr>
            <p:ph idx="1"/>
          </p:nvPr>
        </p:nvSpPr>
        <p:spPr/>
        <p:txBody>
          <a:bodyPr/>
          <a:lstStyle/>
          <a:p>
            <a:pPr>
              <a:buClrTx/>
              <a:buSzPct val="100000"/>
            </a:pPr>
            <a:r>
              <a:rPr lang="en-US" dirty="0"/>
              <a:t>Open </a:t>
            </a:r>
            <a:r>
              <a:rPr lang="en-US" b="1" dirty="0"/>
              <a:t>p106a04.sas</a:t>
            </a:r>
            <a:r>
              <a:rPr lang="en-US" dirty="0"/>
              <a:t> from the </a:t>
            </a:r>
            <a:r>
              <a:rPr lang="en-US" b="1" dirty="0"/>
              <a:t>activities</a:t>
            </a:r>
            <a:r>
              <a:rPr lang="en-US" dirty="0"/>
              <a:t> folder and perform the following tasks: </a:t>
            </a:r>
          </a:p>
          <a:p>
            <a:pPr marL="346075" indent="-346075">
              <a:buClrTx/>
              <a:buSzPct val="100000"/>
              <a:buFont typeface="+mj-lt"/>
              <a:buAutoNum type="arabicPeriod"/>
            </a:pPr>
            <a:r>
              <a:rPr lang="en-US" dirty="0"/>
              <a:t>Add ODS statements to create an Excel file named </a:t>
            </a:r>
            <a:r>
              <a:rPr lang="en-US" b="1" dirty="0"/>
              <a:t>pressure.xlsx</a:t>
            </a:r>
            <a:r>
              <a:rPr lang="en-US" dirty="0"/>
              <a:t> </a:t>
            </a:r>
            <a:br>
              <a:rPr lang="en-US" dirty="0"/>
            </a:br>
            <a:r>
              <a:rPr lang="en-US" dirty="0"/>
              <a:t>in the </a:t>
            </a:r>
            <a:r>
              <a:rPr lang="en-US" b="1" dirty="0"/>
              <a:t>output</a:t>
            </a:r>
            <a:r>
              <a:rPr lang="en-US" dirty="0"/>
              <a:t> folder. Be sure to close the ODS location at the end </a:t>
            </a:r>
            <a:br>
              <a:rPr lang="en-US" dirty="0"/>
            </a:br>
            <a:r>
              <a:rPr lang="en-US" dirty="0"/>
              <a:t>of the program. Run the program and open the Excel file.</a:t>
            </a:r>
            <a:br>
              <a:rPr lang="en-US" dirty="0"/>
            </a:br>
            <a:br>
              <a:rPr lang="en-US" dirty="0"/>
            </a:br>
            <a:r>
              <a:rPr lang="en-US" b="1" dirty="0"/>
              <a:t>SAS Studio</a:t>
            </a:r>
            <a:r>
              <a:rPr lang="en-US" dirty="0"/>
              <a:t>:</a:t>
            </a:r>
            <a:r>
              <a:rPr lang="en-US" b="1" dirty="0"/>
              <a:t> </a:t>
            </a:r>
            <a:r>
              <a:rPr lang="en-US" dirty="0"/>
              <a:t>Navigate to the </a:t>
            </a:r>
            <a:r>
              <a:rPr lang="en-US" b="1" dirty="0"/>
              <a:t>output</a:t>
            </a:r>
            <a:r>
              <a:rPr lang="en-US" dirty="0"/>
              <a:t> folder in the Files and Folders section of the navigation pane. Select </a:t>
            </a:r>
            <a:r>
              <a:rPr lang="en-US" b="1" dirty="0"/>
              <a:t>pressure.xlsx</a:t>
            </a:r>
            <a:r>
              <a:rPr lang="en-US" dirty="0"/>
              <a:t> and click </a:t>
            </a:r>
            <a:r>
              <a:rPr lang="en-US" b="1" dirty="0"/>
              <a:t>Download</a:t>
            </a:r>
            <a:r>
              <a:rPr lang="en-US" dirty="0"/>
              <a:t>       .</a:t>
            </a:r>
            <a:br>
              <a:rPr lang="en-US" dirty="0"/>
            </a:br>
            <a:br>
              <a:rPr lang="en-US" sz="900" dirty="0"/>
            </a:br>
            <a:r>
              <a:rPr lang="en-US" b="1" dirty="0"/>
              <a:t>Enterprise Guide</a:t>
            </a:r>
            <a:r>
              <a:rPr lang="en-US" dirty="0"/>
              <a:t>: Click the </a:t>
            </a:r>
            <a:r>
              <a:rPr lang="en-US" b="1" dirty="0"/>
              <a:t>Results</a:t>
            </a:r>
            <a:r>
              <a:rPr lang="en-US" dirty="0"/>
              <a:t> tab. Then, under </a:t>
            </a:r>
            <a:r>
              <a:rPr lang="en-US" b="1" dirty="0"/>
              <a:t>Open with Default Application</a:t>
            </a:r>
            <a:r>
              <a:rPr lang="en-US" dirty="0"/>
              <a:t>, double-click the Excel icon. </a:t>
            </a:r>
            <a:br>
              <a:rPr lang="en-US" dirty="0"/>
            </a:br>
            <a:endParaRPr lang="en-US" dirty="0"/>
          </a:p>
          <a:p>
            <a:pPr marL="346075" indent="-346075">
              <a:buClrTx/>
              <a:buSzPct val="100000"/>
              <a:buFont typeface="+mj-lt"/>
              <a:buAutoNum type="arabicPeriod"/>
            </a:pPr>
            <a:r>
              <a:rPr lang="en-US" dirty="0"/>
              <a:t>Add the STYLE=ANALYSIS option in the first ODS EXCEL statement. </a:t>
            </a:r>
            <a:br>
              <a:rPr lang="en-US" dirty="0"/>
            </a:br>
            <a:r>
              <a:rPr lang="en-US" dirty="0"/>
              <a:t>Run the program again and open the Excel file. </a:t>
            </a:r>
          </a:p>
          <a:p>
            <a:endParaRPr lang="en-US" dirty="0"/>
          </a:p>
        </p:txBody>
      </p:sp>
      <p:pic>
        <p:nvPicPr>
          <p:cNvPr id="7" name="Picture 6"/>
          <p:cNvPicPr/>
          <p:nvPr/>
        </p:nvPicPr>
        <p:blipFill>
          <a:blip r:embed="rId4"/>
          <a:stretch>
            <a:fillRect/>
          </a:stretch>
        </p:blipFill>
        <p:spPr>
          <a:xfrm>
            <a:off x="7409479" y="2712390"/>
            <a:ext cx="260487" cy="274320"/>
          </a:xfrm>
          <a:prstGeom prst="rect">
            <a:avLst/>
          </a:prstGeom>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t>6.04 Activity – Correct Answer</a:t>
            </a:r>
            <a:endParaRPr lang="en-US" altLang="en-US" dirty="0"/>
          </a:p>
        </p:txBody>
      </p:sp>
      <p:sp>
        <p:nvSpPr>
          <p:cNvPr id="5" name="TextBox 4"/>
          <p:cNvSpPr txBox="1"/>
          <p:nvPr>
            <p:custDataLst>
              <p:tags r:id="rId2"/>
            </p:custDataLst>
          </p:nvPr>
        </p:nvSpPr>
        <p:spPr>
          <a:xfrm>
            <a:off x="633952" y="1053875"/>
            <a:ext cx="7891272"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ods excel file="&amp;</a:t>
            </a:r>
            <a:r>
              <a:rPr lang="en-US" sz="1800" b="1" dirty="0" err="1">
                <a:latin typeface="Courier New" panose="02070309020205020404" pitchFamily="49" charset="0"/>
              </a:rPr>
              <a:t>outpath</a:t>
            </a:r>
            <a:r>
              <a:rPr lang="en-US" sz="1800" b="1" dirty="0">
                <a:latin typeface="Courier New" panose="02070309020205020404" pitchFamily="49" charset="0"/>
              </a:rPr>
              <a:t>/pressure.xlsx" style=analysis; </a:t>
            </a:r>
          </a:p>
          <a:p>
            <a:pPr>
              <a:lnSpc>
                <a:spcPct val="85000"/>
              </a:lnSpc>
            </a:pPr>
            <a:endParaRPr lang="en-US" sz="1800" b="1" dirty="0">
              <a:latin typeface="Courier New" panose="02070309020205020404" pitchFamily="49" charset="0"/>
            </a:endParaRPr>
          </a:p>
          <a:p>
            <a:pPr>
              <a:lnSpc>
                <a:spcPct val="85000"/>
              </a:lnSpc>
            </a:pPr>
            <a:r>
              <a:rPr lang="en-US" sz="1800" b="1" dirty="0">
                <a:latin typeface="Courier New" panose="02070309020205020404" pitchFamily="49" charset="0"/>
              </a:rPr>
              <a:t>title "Minimum Pressure Statistics by Basin";</a:t>
            </a:r>
          </a:p>
          <a:p>
            <a:pPr>
              <a:lnSpc>
                <a:spcPct val="85000"/>
              </a:lnSpc>
            </a:pPr>
            <a:r>
              <a:rPr lang="en-US" sz="1800" b="1" dirty="0">
                <a:latin typeface="Courier New" panose="02070309020205020404" pitchFamily="49" charset="0"/>
              </a:rPr>
              <a:t>ods noproctitle;</a:t>
            </a:r>
          </a:p>
          <a:p>
            <a:pPr>
              <a:lnSpc>
                <a:spcPct val="85000"/>
              </a:lnSpc>
            </a:pPr>
            <a:endParaRPr lang="en-US" sz="1800" b="1" dirty="0">
              <a:latin typeface="Courier New" panose="02070309020205020404" pitchFamily="49" charset="0"/>
            </a:endParaRPr>
          </a:p>
          <a:p>
            <a:pPr>
              <a:lnSpc>
                <a:spcPct val="85000"/>
              </a:lnSpc>
            </a:pPr>
            <a:r>
              <a:rPr lang="en-US" sz="1800" b="1" dirty="0">
                <a:latin typeface="Courier New" panose="02070309020205020404" pitchFamily="49" charset="0"/>
              </a:rPr>
              <a:t>...</a:t>
            </a:r>
          </a:p>
          <a:p>
            <a:pPr>
              <a:lnSpc>
                <a:spcPct val="85000"/>
              </a:lnSpc>
            </a:pPr>
            <a:endParaRPr lang="en-US" sz="1800" b="1" dirty="0">
              <a:latin typeface="Courier New" panose="02070309020205020404" pitchFamily="49" charset="0"/>
            </a:endParaRPr>
          </a:p>
          <a:p>
            <a:pPr>
              <a:lnSpc>
                <a:spcPct val="85000"/>
              </a:lnSpc>
            </a:pPr>
            <a:r>
              <a:rPr lang="en-US" sz="1800" b="1" dirty="0">
                <a:latin typeface="Courier New" panose="02070309020205020404" pitchFamily="49" charset="0"/>
              </a:rPr>
              <a:t>ods excel close;</a:t>
            </a:r>
          </a:p>
        </p:txBody>
      </p:sp>
      <p:sp>
        <p:nvSpPr>
          <p:cNvPr id="8" name="Rectangle 7"/>
          <p:cNvSpPr/>
          <p:nvPr>
            <p:custDataLst>
              <p:tags r:id="rId3"/>
            </p:custDataLst>
          </p:nvPr>
        </p:nvSpPr>
        <p:spPr>
          <a:xfrm>
            <a:off x="722852" y="1141181"/>
            <a:ext cx="7528772" cy="233755"/>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9" name="Rectangle 8"/>
          <p:cNvSpPr/>
          <p:nvPr>
            <p:custDataLst>
              <p:tags r:id="rId4"/>
            </p:custDataLst>
          </p:nvPr>
        </p:nvSpPr>
        <p:spPr>
          <a:xfrm>
            <a:off x="722852" y="2774979"/>
            <a:ext cx="21844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3" name="Picture 2"/>
          <p:cNvPicPr>
            <a:picLocks noChangeAspect="1"/>
          </p:cNvPicPr>
          <p:nvPr/>
        </p:nvPicPr>
        <p:blipFill>
          <a:blip r:embed="rId7"/>
          <a:stretch>
            <a:fillRect/>
          </a:stretch>
        </p:blipFill>
        <p:spPr>
          <a:xfrm>
            <a:off x="909664" y="3255255"/>
            <a:ext cx="3552381" cy="1552381"/>
          </a:xfrm>
          <a:prstGeom prst="rect">
            <a:avLst/>
          </a:prstGeom>
        </p:spPr>
      </p:pic>
      <p:pic>
        <p:nvPicPr>
          <p:cNvPr id="4" name="Picture 3"/>
          <p:cNvPicPr>
            <a:picLocks noChangeAspect="1"/>
          </p:cNvPicPr>
          <p:nvPr/>
        </p:nvPicPr>
        <p:blipFill>
          <a:blip r:embed="rId8"/>
          <a:stretch>
            <a:fillRect/>
          </a:stretch>
        </p:blipFill>
        <p:spPr>
          <a:xfrm>
            <a:off x="4878926" y="2327189"/>
            <a:ext cx="3294155" cy="2473247"/>
          </a:xfrm>
          <a:prstGeom prst="rect">
            <a:avLst/>
          </a:prstGeom>
          <a:ln w="12700">
            <a:solidFill>
              <a:schemeClr val="tx1"/>
            </a:solidFill>
          </a:ln>
        </p:spPr>
      </p:pic>
    </p:spTree>
    <p:custDataLst>
      <p:tags r:id="rId1"/>
    </p:custDataLst>
    <p:extLst>
      <p:ext uri="{BB962C8B-B14F-4D97-AF65-F5344CB8AC3E}">
        <p14:creationId xmlns:p14="http://schemas.microsoft.com/office/powerpoint/2010/main" val="3386417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Output to PowerPoint and Microsoft Word</a:t>
            </a:r>
          </a:p>
        </p:txBody>
      </p:sp>
      <p:sp>
        <p:nvSpPr>
          <p:cNvPr id="6" name="TextBox 5"/>
          <p:cNvSpPr txBox="1"/>
          <p:nvPr>
            <p:custDataLst>
              <p:tags r:id="rId1"/>
            </p:custDataLst>
          </p:nvPr>
        </p:nvSpPr>
        <p:spPr>
          <a:xfrm>
            <a:off x="630936" y="1051560"/>
            <a:ext cx="5559022" cy="1102866"/>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t>ODS POWERPOINT FILE="</a:t>
            </a:r>
            <a:r>
              <a:rPr lang="en-US" sz="2000" i="1" dirty="0"/>
              <a:t>filename.pptx</a:t>
            </a:r>
            <a:r>
              <a:rPr lang="en-US" sz="2000" b="1" dirty="0"/>
              <a:t>" STYLE=</a:t>
            </a:r>
            <a:r>
              <a:rPr lang="en-US" sz="2000" i="1" dirty="0"/>
              <a:t>style</a:t>
            </a:r>
            <a:r>
              <a:rPr lang="en-US" sz="2000" b="1" dirty="0"/>
              <a:t>;</a:t>
            </a:r>
          </a:p>
          <a:p>
            <a:r>
              <a:rPr lang="en-US" sz="2000" dirty="0"/>
              <a:t>/* SAS code that produces output */</a:t>
            </a:r>
          </a:p>
          <a:p>
            <a:r>
              <a:rPr lang="en-US" sz="2000" b="1" dirty="0"/>
              <a:t>ODS POWERPOINT CLOSE;</a:t>
            </a:r>
            <a:endParaRPr lang="en-US" sz="2000" dirty="0"/>
          </a:p>
        </p:txBody>
      </p:sp>
      <p:sp>
        <p:nvSpPr>
          <p:cNvPr id="7" name="TextBox 6"/>
          <p:cNvSpPr txBox="1"/>
          <p:nvPr>
            <p:custDataLst>
              <p:tags r:id="rId2"/>
            </p:custDataLst>
          </p:nvPr>
        </p:nvSpPr>
        <p:spPr>
          <a:xfrm>
            <a:off x="630936" y="2721267"/>
            <a:ext cx="4732449" cy="1102866"/>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t>ODS RTF FILE="</a:t>
            </a:r>
            <a:r>
              <a:rPr lang="en-US" sz="2000" i="1" dirty="0"/>
              <a:t>filename.rtf</a:t>
            </a:r>
            <a:r>
              <a:rPr lang="en-US" sz="2000" b="1" dirty="0"/>
              <a:t>" STARTPAGE=NO;</a:t>
            </a:r>
          </a:p>
          <a:p>
            <a:r>
              <a:rPr lang="en-US" sz="2000" dirty="0"/>
              <a:t>/* SAS code that produces output */</a:t>
            </a:r>
          </a:p>
          <a:p>
            <a:r>
              <a:rPr lang="en-US" sz="2000" b="1" dirty="0"/>
              <a:t>ODS RTF CLOSE;</a:t>
            </a:r>
            <a:endParaRPr lang="en-US" sz="2000" dirty="0"/>
          </a:p>
        </p:txBody>
      </p:sp>
      <p:sp>
        <p:nvSpPr>
          <p:cNvPr id="10" name="Oval Callout 9"/>
          <p:cNvSpPr/>
          <p:nvPr/>
        </p:nvSpPr>
        <p:spPr>
          <a:xfrm>
            <a:off x="5951658" y="2431441"/>
            <a:ext cx="2743200" cy="1679467"/>
          </a:xfrm>
          <a:prstGeom prst="wedgeEllipseCallout">
            <a:avLst/>
          </a:prstGeom>
          <a:ln>
            <a:solidFill>
              <a:schemeClr val="accent6"/>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RTF files can be read by word processing software such as</a:t>
            </a:r>
            <a:br>
              <a:rPr lang="en-US" sz="1800" dirty="0"/>
            </a:br>
            <a:r>
              <a:rPr lang="en-US" sz="1800" dirty="0"/>
              <a:t>Microsoft Word.</a:t>
            </a:r>
          </a:p>
        </p:txBody>
      </p:sp>
      <p:sp>
        <p:nvSpPr>
          <p:cNvPr id="8" name="Freeform 11"/>
          <p:cNvSpPr>
            <a:spLocks noChangeAspect="1" noEditPoints="1"/>
          </p:cNvSpPr>
          <p:nvPr/>
        </p:nvSpPr>
        <p:spPr bwMode="auto">
          <a:xfrm>
            <a:off x="5879204" y="4023641"/>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60195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6.05 </a:t>
            </a:r>
            <a:r>
              <a:rPr altLang="en-US" dirty="0">
                <a:solidFill>
                  <a:schemeClr val="tx2"/>
                </a:solidFill>
                <a:latin typeface="Calibri" panose="020F0502020204030204" pitchFamily="34" charset="0"/>
              </a:rPr>
              <a:t>Activity</a:t>
            </a:r>
          </a:p>
        </p:txBody>
      </p:sp>
      <p:sp>
        <p:nvSpPr>
          <p:cNvPr id="15363" name="PollQuestion"/>
          <p:cNvSpPr>
            <a:spLocks noGrp="1" noChangeArrowheads="1"/>
          </p:cNvSpPr>
          <p:nvPr>
            <p:ph idx="1"/>
          </p:nvPr>
        </p:nvSpPr>
        <p:spPr/>
        <p:txBody>
          <a:bodyPr/>
          <a:lstStyle/>
          <a:p>
            <a:pPr eaLnBrk="1" hangingPunct="1">
              <a:lnSpc>
                <a:spcPct val="100000"/>
              </a:lnSpc>
              <a:buClrTx/>
              <a:buSzPct val="100000"/>
            </a:pPr>
            <a:r>
              <a:rPr lang="en-US" altLang="en-US" dirty="0"/>
              <a:t>Open </a:t>
            </a:r>
            <a:r>
              <a:rPr lang="en-US" altLang="en-US" b="1" dirty="0"/>
              <a:t>p106a05.sas</a:t>
            </a:r>
            <a:r>
              <a:rPr lang="en-US" altLang="en-US" dirty="0"/>
              <a:t> from the </a:t>
            </a:r>
            <a:r>
              <a:rPr lang="en-US" altLang="en-US" b="1" dirty="0"/>
              <a:t>activities </a:t>
            </a:r>
            <a:r>
              <a:rPr lang="en-US" altLang="en-US" dirty="0"/>
              <a:t>folder and perform the following tasks: </a:t>
            </a:r>
          </a:p>
          <a:p>
            <a:pPr marL="346075" indent="-346075" eaLnBrk="1" hangingPunct="1">
              <a:lnSpc>
                <a:spcPct val="100000"/>
              </a:lnSpc>
              <a:buClrTx/>
              <a:buSzPct val="100000"/>
              <a:buFont typeface="+mj-lt"/>
              <a:buAutoNum type="arabicPeriod"/>
            </a:pPr>
            <a:r>
              <a:rPr lang="en-US" altLang="en-US" dirty="0">
                <a:solidFill>
                  <a:schemeClr val="tx1"/>
                </a:solidFill>
              </a:rPr>
              <a:t>Run the program and open the </a:t>
            </a:r>
            <a:r>
              <a:rPr lang="en-US" altLang="en-US" b="1" dirty="0"/>
              <a:t>pressure</a:t>
            </a:r>
            <a:r>
              <a:rPr lang="en-US" altLang="en-US" b="1" dirty="0">
                <a:solidFill>
                  <a:schemeClr val="tx1"/>
                </a:solidFill>
              </a:rPr>
              <a:t>.pptx</a:t>
            </a:r>
            <a:r>
              <a:rPr lang="en-US" altLang="en-US" dirty="0">
                <a:solidFill>
                  <a:schemeClr val="tx1"/>
                </a:solidFill>
              </a:rPr>
              <a:t> file.</a:t>
            </a:r>
          </a:p>
          <a:p>
            <a:pPr marL="346075" indent="-346075" eaLnBrk="1" hangingPunct="1">
              <a:lnSpc>
                <a:spcPct val="100000"/>
              </a:lnSpc>
              <a:buClrTx/>
              <a:buSzPct val="100000"/>
              <a:buFont typeface="+mj-lt"/>
              <a:buAutoNum type="arabicPeriod"/>
            </a:pPr>
            <a:r>
              <a:rPr lang="en-US" altLang="en-US" dirty="0"/>
              <a:t>Modify the ODS statements to change the output destination to RTF. Change the style to </a:t>
            </a:r>
            <a:r>
              <a:rPr lang="en-US" altLang="en-US" b="1" dirty="0"/>
              <a:t>sapphire</a:t>
            </a:r>
            <a:r>
              <a:rPr lang="en-US" altLang="en-US" dirty="0"/>
              <a:t>.</a:t>
            </a:r>
          </a:p>
          <a:p>
            <a:pPr marL="346075" indent="-346075" eaLnBrk="1" hangingPunct="1">
              <a:lnSpc>
                <a:spcPct val="100000"/>
              </a:lnSpc>
              <a:buClrTx/>
              <a:buSzPct val="100000"/>
              <a:buFont typeface="+mj-lt"/>
              <a:buAutoNum type="arabicPeriod"/>
            </a:pPr>
            <a:r>
              <a:rPr lang="en-US" altLang="en-US" dirty="0"/>
              <a:t>Add the STARTPAGE=NO option in the first ODS RTF statement </a:t>
            </a:r>
            <a:br>
              <a:rPr lang="en-US" altLang="en-US" dirty="0"/>
            </a:br>
            <a:r>
              <a:rPr lang="en-US" altLang="en-US" dirty="0"/>
              <a:t>to eliminate a page break between the procedure results. </a:t>
            </a:r>
          </a:p>
          <a:p>
            <a:pPr marL="346075" indent="-346075">
              <a:buClrTx/>
              <a:buSzPct val="100000"/>
              <a:buFont typeface="+mj-lt"/>
              <a:buAutoNum type="arabicPeriod"/>
            </a:pPr>
            <a:r>
              <a:rPr lang="en-US" altLang="en-US" dirty="0"/>
              <a:t>Rerun the program and open the </a:t>
            </a:r>
            <a:r>
              <a:rPr lang="en-US" altLang="en-US" b="1" dirty="0"/>
              <a:t>pressure.rtf </a:t>
            </a:r>
            <a:r>
              <a:rPr lang="en-US" altLang="en-US" dirty="0"/>
              <a:t>file.</a:t>
            </a:r>
          </a:p>
        </p:txBody>
      </p:sp>
    </p:spTree>
    <p:custDataLst>
      <p:tags r:id="rId1"/>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6.05 </a:t>
            </a:r>
            <a:r>
              <a:rPr altLang="en-US" dirty="0">
                <a:solidFill>
                  <a:schemeClr val="tx2"/>
                </a:solidFill>
                <a:latin typeface="Calibri" panose="020F0502020204030204" pitchFamily="34" charset="0"/>
              </a:rPr>
              <a:t>Activity</a:t>
            </a:r>
            <a:r>
              <a:rPr lang="en-US" altLang="en-US" dirty="0">
                <a:solidFill>
                  <a:schemeClr val="tx2"/>
                </a:solidFill>
                <a:latin typeface="Calibri" panose="020F0502020204030204" pitchFamily="34" charset="0"/>
              </a:rPr>
              <a:t> – Correct Answer</a:t>
            </a:r>
            <a:endParaRPr altLang="en-US" dirty="0">
              <a:solidFill>
                <a:schemeClr val="tx2"/>
              </a:solidFill>
              <a:latin typeface="Calibri" panose="020F0502020204030204" pitchFamily="34" charset="0"/>
            </a:endParaRPr>
          </a:p>
        </p:txBody>
      </p:sp>
      <p:sp>
        <p:nvSpPr>
          <p:cNvPr id="7" name="TextBox 6"/>
          <p:cNvSpPr txBox="1"/>
          <p:nvPr>
            <p:custDataLst>
              <p:tags r:id="rId2"/>
            </p:custDataLst>
          </p:nvPr>
        </p:nvSpPr>
        <p:spPr>
          <a:xfrm>
            <a:off x="905446" y="837717"/>
            <a:ext cx="7348165"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ods rtf file="&amp;</a:t>
            </a:r>
            <a:r>
              <a:rPr lang="en-US" sz="1800" b="1" dirty="0" err="1">
                <a:latin typeface="Courier New" panose="02070309020205020404" pitchFamily="49" charset="0"/>
              </a:rPr>
              <a:t>outpath</a:t>
            </a:r>
            <a:r>
              <a:rPr lang="en-US" sz="1800" b="1" dirty="0">
                <a:latin typeface="Courier New" panose="02070309020205020404" pitchFamily="49" charset="0"/>
              </a:rPr>
              <a:t>/pressure.rtf" style=sapphire </a:t>
            </a:r>
          </a:p>
          <a:p>
            <a:pPr>
              <a:lnSpc>
                <a:spcPct val="85000"/>
              </a:lnSpc>
            </a:pPr>
            <a:r>
              <a:rPr lang="en-US" sz="1800" b="1" dirty="0">
                <a:latin typeface="Courier New" panose="02070309020205020404" pitchFamily="49" charset="0"/>
              </a:rPr>
              <a:t>        startpage=no;</a:t>
            </a:r>
          </a:p>
          <a:p>
            <a:pPr>
              <a:lnSpc>
                <a:spcPct val="85000"/>
              </a:lnSpc>
            </a:pPr>
            <a:endParaRPr lang="en-US" sz="1800" b="1" dirty="0">
              <a:latin typeface="Courier New" panose="02070309020205020404" pitchFamily="49" charset="0"/>
            </a:endParaRPr>
          </a:p>
          <a:p>
            <a:pPr>
              <a:lnSpc>
                <a:spcPct val="85000"/>
              </a:lnSpc>
            </a:pPr>
            <a:r>
              <a:rPr lang="en-US" sz="1800" b="1" dirty="0">
                <a:latin typeface="Courier New" panose="02070309020205020404" pitchFamily="49" charset="0"/>
              </a:rPr>
              <a:t>title "Minimum Pressure Statistics by Basin";</a:t>
            </a:r>
          </a:p>
          <a:p>
            <a:pPr>
              <a:lnSpc>
                <a:spcPct val="85000"/>
              </a:lnSpc>
            </a:pPr>
            <a:r>
              <a:rPr lang="en-US" sz="1800" b="1" dirty="0">
                <a:latin typeface="Courier New" panose="02070309020205020404" pitchFamily="49" charset="0"/>
              </a:rPr>
              <a:t>ods noproctitle;</a:t>
            </a:r>
          </a:p>
          <a:p>
            <a:pPr>
              <a:lnSpc>
                <a:spcPct val="85000"/>
              </a:lnSpc>
            </a:pPr>
            <a:r>
              <a:rPr lang="en-US" sz="1800" b="1" dirty="0">
                <a:latin typeface="Courier New" panose="02070309020205020404" pitchFamily="49" charset="0"/>
              </a:rPr>
              <a:t>...</a:t>
            </a:r>
          </a:p>
          <a:p>
            <a:pPr>
              <a:lnSpc>
                <a:spcPct val="85000"/>
              </a:lnSpc>
            </a:pPr>
            <a:endParaRPr lang="en-US" sz="1800" b="1" dirty="0">
              <a:latin typeface="Courier New" panose="02070309020205020404" pitchFamily="49" charset="0"/>
            </a:endParaRPr>
          </a:p>
          <a:p>
            <a:pPr>
              <a:lnSpc>
                <a:spcPct val="85000"/>
              </a:lnSpc>
            </a:pPr>
            <a:r>
              <a:rPr lang="en-US" sz="1800" b="1" dirty="0">
                <a:latin typeface="Courier New" panose="02070309020205020404" pitchFamily="49" charset="0"/>
              </a:rPr>
              <a:t>ods rtf close;</a:t>
            </a:r>
          </a:p>
        </p:txBody>
      </p:sp>
      <p:sp>
        <p:nvSpPr>
          <p:cNvPr id="8" name="Rectangle 7"/>
          <p:cNvSpPr/>
          <p:nvPr>
            <p:custDataLst>
              <p:tags r:id="rId3"/>
            </p:custDataLst>
          </p:nvPr>
        </p:nvSpPr>
        <p:spPr>
          <a:xfrm>
            <a:off x="979945" y="939358"/>
            <a:ext cx="6982000" cy="215563"/>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0" name="Rectangle 9"/>
          <p:cNvSpPr/>
          <p:nvPr>
            <p:custDataLst>
              <p:tags r:id="rId4"/>
            </p:custDataLst>
          </p:nvPr>
        </p:nvSpPr>
        <p:spPr>
          <a:xfrm>
            <a:off x="979945" y="2564492"/>
            <a:ext cx="191141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9" name="Oval Callout 8"/>
          <p:cNvSpPr/>
          <p:nvPr/>
        </p:nvSpPr>
        <p:spPr>
          <a:xfrm>
            <a:off x="1859376" y="2839061"/>
            <a:ext cx="2450573" cy="1471355"/>
          </a:xfrm>
          <a:prstGeom prst="wedgeEllipseCallout">
            <a:avLst/>
          </a:prstGeom>
          <a:ln>
            <a:solidFill>
              <a:schemeClr val="accent6"/>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The STARTPAGE= option controls page breaks</a:t>
            </a:r>
            <a:br>
              <a:rPr lang="en-US" sz="1800" dirty="0"/>
            </a:br>
            <a:r>
              <a:rPr lang="en-US" sz="1800" dirty="0"/>
              <a:t>in the file.</a:t>
            </a:r>
          </a:p>
        </p:txBody>
      </p:sp>
      <p:sp>
        <p:nvSpPr>
          <p:cNvPr id="3" name="Rectangle 2"/>
          <p:cNvSpPr/>
          <p:nvPr>
            <p:custDataLst>
              <p:tags r:id="rId5"/>
            </p:custDataLst>
          </p:nvPr>
        </p:nvSpPr>
        <p:spPr>
          <a:xfrm>
            <a:off x="2086546" y="1159789"/>
            <a:ext cx="177488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2" name="Freeform 11"/>
          <p:cNvSpPr>
            <a:spLocks noChangeAspect="1" noEditPoints="1"/>
          </p:cNvSpPr>
          <p:nvPr/>
        </p:nvSpPr>
        <p:spPr bwMode="auto">
          <a:xfrm>
            <a:off x="1529888" y="4174248"/>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2" name="Picture 1"/>
          <p:cNvPicPr>
            <a:picLocks noChangeAspect="1"/>
          </p:cNvPicPr>
          <p:nvPr/>
        </p:nvPicPr>
        <p:blipFill>
          <a:blip r:embed="rId8"/>
          <a:stretch>
            <a:fillRect/>
          </a:stretch>
        </p:blipFill>
        <p:spPr>
          <a:xfrm>
            <a:off x="5100584" y="2001286"/>
            <a:ext cx="2730599" cy="2886633"/>
          </a:xfrm>
          <a:prstGeom prst="rect">
            <a:avLst/>
          </a:prstGeom>
        </p:spPr>
      </p:pic>
    </p:spTree>
    <p:custDataLst>
      <p:tags r:id="rId1"/>
    </p:custDataLst>
    <p:extLst>
      <p:ext uri="{BB962C8B-B14F-4D97-AF65-F5344CB8AC3E}">
        <p14:creationId xmlns:p14="http://schemas.microsoft.com/office/powerpoint/2010/main" val="26075728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Results to PDF</a:t>
            </a:r>
          </a:p>
        </p:txBody>
      </p:sp>
      <p:sp>
        <p:nvSpPr>
          <p:cNvPr id="6" name="TextBox 5"/>
          <p:cNvSpPr txBox="1"/>
          <p:nvPr>
            <p:custDataLst>
              <p:tags r:id="rId1"/>
            </p:custDataLst>
          </p:nvPr>
        </p:nvSpPr>
        <p:spPr>
          <a:xfrm>
            <a:off x="1344947" y="1051560"/>
            <a:ext cx="4477572" cy="1718419"/>
          </a:xfrm>
          <a:prstGeom prst="rect">
            <a:avLst/>
          </a:prstGeom>
          <a:solidFill>
            <a:srgbClr val="D6EEFD"/>
          </a:solidFill>
          <a:ln w="12700" cmpd="sng">
            <a:solidFill>
              <a:schemeClr val="tx1"/>
            </a:solidFill>
          </a:ln>
        </p:spPr>
        <p:txBody>
          <a:bodyPr wrap="square" lIns="88900" tIns="88900" rIns="88900" bIns="88900" rtlCol="0">
            <a:spAutoFit/>
          </a:bodyPr>
          <a:lstStyle/>
          <a:p>
            <a:r>
              <a:rPr lang="en-US" sz="2000" b="1" dirty="0"/>
              <a:t>ODS PDF FILE="</a:t>
            </a:r>
            <a:r>
              <a:rPr lang="en-US" sz="2000" i="1" dirty="0"/>
              <a:t>filename.pdf</a:t>
            </a:r>
            <a:r>
              <a:rPr lang="en-US" sz="2000" b="1" dirty="0"/>
              <a:t>" STYLE=</a:t>
            </a:r>
            <a:r>
              <a:rPr lang="en-US" sz="2000" i="1" dirty="0"/>
              <a:t>style</a:t>
            </a:r>
            <a:endParaRPr lang="en-US" sz="2000" b="1" dirty="0"/>
          </a:p>
          <a:p>
            <a:r>
              <a:rPr lang="en-US" sz="2000" b="1" dirty="0"/>
              <a:t>                 STARTPAGE=NO PDFTOC=</a:t>
            </a:r>
            <a:r>
              <a:rPr lang="en-US" sz="2000" i="1" dirty="0"/>
              <a:t>n</a:t>
            </a:r>
            <a:r>
              <a:rPr lang="en-US" sz="2000" b="1" dirty="0"/>
              <a:t>;</a:t>
            </a:r>
          </a:p>
          <a:p>
            <a:r>
              <a:rPr lang="en-US" sz="2000" b="1" dirty="0"/>
              <a:t>ODS PROCLABEL "</a:t>
            </a:r>
            <a:r>
              <a:rPr lang="en-US" sz="2000" i="1" dirty="0"/>
              <a:t>label</a:t>
            </a:r>
            <a:r>
              <a:rPr lang="en-US" sz="2000" b="1" dirty="0"/>
              <a:t>";</a:t>
            </a:r>
          </a:p>
          <a:p>
            <a:r>
              <a:rPr lang="en-US" sz="2000" dirty="0"/>
              <a:t>/* SAS code that produces output */</a:t>
            </a:r>
          </a:p>
          <a:p>
            <a:r>
              <a:rPr lang="en-US" sz="2000" b="1" dirty="0"/>
              <a:t>ODS PDF CLOSE;</a:t>
            </a:r>
            <a:endParaRPr lang="en-US" sz="2000" dirty="0"/>
          </a:p>
        </p:txBody>
      </p:sp>
      <p:sp>
        <p:nvSpPr>
          <p:cNvPr id="4" name="Oval Callout 3"/>
          <p:cNvSpPr/>
          <p:nvPr/>
        </p:nvSpPr>
        <p:spPr>
          <a:xfrm>
            <a:off x="5627808" y="2092312"/>
            <a:ext cx="3108960" cy="1909624"/>
          </a:xfrm>
          <a:prstGeom prst="wedgeEllipseCallout">
            <a:avLst/>
          </a:prstGeom>
          <a:ln>
            <a:solidFill>
              <a:schemeClr val="accent6"/>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The PDF destination has many options for specifying the layout and appearance</a:t>
            </a:r>
            <a:br>
              <a:rPr lang="en-US" sz="1800" dirty="0"/>
            </a:br>
            <a:r>
              <a:rPr lang="en-US" sz="1800" dirty="0"/>
              <a:t>of your output file.</a:t>
            </a:r>
          </a:p>
        </p:txBody>
      </p:sp>
      <p:sp>
        <p:nvSpPr>
          <p:cNvPr id="7" name="Freeform 11"/>
          <p:cNvSpPr>
            <a:spLocks noChangeAspect="1" noEditPoints="1"/>
          </p:cNvSpPr>
          <p:nvPr/>
        </p:nvSpPr>
        <p:spPr bwMode="auto">
          <a:xfrm>
            <a:off x="5627808" y="3904269"/>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091709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Exporting Results to PDF</a:t>
            </a:r>
          </a:p>
        </p:txBody>
      </p:sp>
      <p:sp>
        <p:nvSpPr>
          <p:cNvPr id="3" name="DemoText"/>
          <p:cNvSpPr>
            <a:spLocks noGrp="1"/>
          </p:cNvSpPr>
          <p:nvPr>
            <p:ph type="body" sz="quarter" idx="10"/>
          </p:nvPr>
        </p:nvSpPr>
        <p:spPr>
          <a:xfrm>
            <a:off x="2827020" y="2689488"/>
            <a:ext cx="6057900" cy="445594"/>
          </a:xfrm>
        </p:spPr>
        <p:txBody>
          <a:bodyPr lIns="0" tIns="0" rIns="0" bIns="0">
            <a:noAutofit/>
          </a:bodyPr>
          <a:lstStyle/>
          <a:p>
            <a:pPr indent="0" algn="l">
              <a:lnSpc>
                <a:spcPct val="100000"/>
              </a:lnSpc>
              <a:spcAft>
                <a:spcPts val="400"/>
              </a:spcAft>
            </a:pPr>
            <a:r>
              <a:rPr lang="en-US" dirty="0"/>
              <a:t>This demonstration illustrates using the ODS PDF destination to export reports to a PDF file.</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solidFill>
                  <a:schemeClr val="bg1"/>
                </a:solidFill>
                <a:latin typeface="Calibri Light" panose="020F0302020204030204" pitchFamily="34" charset="0"/>
              </a:rPr>
              <a:t>p106d03</a:t>
            </a:r>
          </a:p>
        </p:txBody>
      </p:sp>
    </p:spTree>
    <p:custDataLst>
      <p:tags r:id="rId1"/>
    </p:custDataLst>
    <p:extLst>
      <p:ext uri="{BB962C8B-B14F-4D97-AF65-F5344CB8AC3E}">
        <p14:creationId xmlns:p14="http://schemas.microsoft.com/office/powerpoint/2010/main" val="3274135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rPr>
              <a:t>Beyond SAS Programming 1</a:t>
            </a:r>
          </a:p>
        </p:txBody>
      </p:sp>
      <p:sp>
        <p:nvSpPr>
          <p:cNvPr id="7" name="Text Placeholder 6"/>
          <p:cNvSpPr>
            <a:spLocks noGrp="1"/>
          </p:cNvSpPr>
          <p:nvPr>
            <p:ph type="body" sz="quarter" idx="12"/>
          </p:nvPr>
        </p:nvSpPr>
        <p:spPr/>
        <p:txBody>
          <a:bodyPr/>
          <a:lstStyle/>
          <a:p>
            <a:r>
              <a:rPr lang="en-US" dirty="0"/>
              <a:t>What if you want to ...</a:t>
            </a:r>
          </a:p>
        </p:txBody>
      </p:sp>
      <p:sp>
        <p:nvSpPr>
          <p:cNvPr id="4" name="Rounded Rectangle 3"/>
          <p:cNvSpPr/>
          <p:nvPr/>
        </p:nvSpPr>
        <p:spPr>
          <a:xfrm>
            <a:off x="182880" y="1069848"/>
            <a:ext cx="2834640" cy="3456432"/>
          </a:xfrm>
          <a:prstGeom prst="roundRect">
            <a:avLst/>
          </a:prstGeom>
          <a:solidFill>
            <a:schemeClr val="accent5">
              <a:lumMod val="20000"/>
              <a:lumOff val="80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sz="2000" b="1" dirty="0"/>
          </a:p>
          <a:p>
            <a:pPr algn="ctr"/>
            <a:r>
              <a:rPr lang="en-US" sz="2000" b="1" dirty="0"/>
              <a:t>. . . learn more about working with SAS and Excel?</a:t>
            </a:r>
          </a:p>
          <a:p>
            <a:pPr algn="ctr"/>
            <a:endParaRPr lang="en-US" sz="20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5" name="Rounded Rectangle 4"/>
          <p:cNvSpPr/>
          <p:nvPr/>
        </p:nvSpPr>
        <p:spPr>
          <a:xfrm>
            <a:off x="6129068" y="1069848"/>
            <a:ext cx="2834640" cy="3456432"/>
          </a:xfrm>
          <a:prstGeom prst="roundRect">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learn to create and customize reports with ODS?</a:t>
            </a:r>
          </a:p>
          <a:p>
            <a:pPr algn="ctr"/>
            <a:br>
              <a:rPr lang="en-US" sz="1600" b="1" dirty="0"/>
            </a:b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6" name="Rounded Rectangle 5"/>
          <p:cNvSpPr/>
          <p:nvPr/>
        </p:nvSpPr>
        <p:spPr>
          <a:xfrm>
            <a:off x="3154680" y="1069848"/>
            <a:ext cx="2834640" cy="3456432"/>
          </a:xfrm>
          <a:prstGeom prst="roundRect">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look up additional options for exporting data or results?</a:t>
            </a:r>
          </a:p>
          <a:p>
            <a:pPr algn="ctr"/>
            <a:endParaRPr lang="en-US" sz="20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8" name="TextBox 7"/>
          <p:cNvSpPr txBox="1"/>
          <p:nvPr/>
        </p:nvSpPr>
        <p:spPr>
          <a:xfrm>
            <a:off x="552091" y="2437521"/>
            <a:ext cx="2096219" cy="1231106"/>
          </a:xfrm>
          <a:prstGeom prst="rect">
            <a:avLst/>
          </a:prstGeom>
          <a:solidFill>
            <a:schemeClr val="bg1"/>
          </a:solidFill>
          <a:ln>
            <a:solidFill>
              <a:schemeClr val="tx1"/>
            </a:solidFill>
          </a:ln>
        </p:spPr>
        <p:txBody>
          <a:bodyPr wrap="square" rtlCol="0">
            <a:spAutoFit/>
          </a:bodyPr>
          <a:lstStyle/>
          <a:p>
            <a:pPr marL="168275" indent="-168275">
              <a:buFont typeface="Arial" panose="020B0604020202020204" pitchFamily="34" charset="0"/>
              <a:buChar char="•"/>
            </a:pPr>
            <a:r>
              <a:rPr lang="en-US" sz="1400" dirty="0"/>
              <a:t>Take the </a:t>
            </a:r>
            <a:r>
              <a:rPr lang="en-US" sz="1400" dirty="0">
                <a:hlinkClick r:id="rId3"/>
              </a:rPr>
              <a:t>Exporting SAS Data Sets and Creating ODS Files for Microsoft Excel</a:t>
            </a:r>
            <a:r>
              <a:rPr lang="en-US" sz="1400" dirty="0"/>
              <a:t> course.</a:t>
            </a:r>
          </a:p>
          <a:p>
            <a:pPr marL="285750" indent="-285750">
              <a:buFont typeface="Arial" panose="020B0604020202020204" pitchFamily="34" charset="0"/>
              <a:buChar char="•"/>
            </a:pPr>
            <a:endParaRPr lang="en-US" dirty="0"/>
          </a:p>
        </p:txBody>
      </p:sp>
      <p:sp>
        <p:nvSpPr>
          <p:cNvPr id="9" name="TextBox 8"/>
          <p:cNvSpPr txBox="1"/>
          <p:nvPr/>
        </p:nvSpPr>
        <p:spPr>
          <a:xfrm>
            <a:off x="3237567" y="2437521"/>
            <a:ext cx="2668867" cy="1384995"/>
          </a:xfrm>
          <a:prstGeom prst="rect">
            <a:avLst/>
          </a:prstGeom>
          <a:solidFill>
            <a:schemeClr val="bg1"/>
          </a:solidFill>
          <a:ln>
            <a:solidFill>
              <a:schemeClr val="tx1"/>
            </a:solidFill>
          </a:ln>
        </p:spPr>
        <p:txBody>
          <a:bodyPr wrap="square" rtlCol="0">
            <a:spAutoFit/>
          </a:bodyPr>
          <a:lstStyle/>
          <a:p>
            <a:pPr marL="168275" indent="-168275">
              <a:buFont typeface="Arial" panose="020B0604020202020204" pitchFamily="34" charset="0"/>
              <a:buChar char="•"/>
            </a:pPr>
            <a:r>
              <a:rPr lang="en-US" sz="1400" dirty="0"/>
              <a:t>View the following Help pages:</a:t>
            </a:r>
          </a:p>
          <a:p>
            <a:pPr marL="461963" lvl="1" indent="-233363">
              <a:buFont typeface="Calibri Light" panose="020F0302020204030204" pitchFamily="34" charset="0"/>
              <a:buChar char="–"/>
            </a:pPr>
            <a:r>
              <a:rPr lang="en-US" sz="1400" dirty="0">
                <a:hlinkClick r:id="rId4"/>
              </a:rPr>
              <a:t>Base SAS EXPORT procedure</a:t>
            </a:r>
            <a:endParaRPr lang="en-US" sz="1400" dirty="0">
              <a:hlinkClick r:id="rId5"/>
            </a:endParaRPr>
          </a:p>
          <a:p>
            <a:pPr marL="461963" lvl="1" indent="-233363">
              <a:buFont typeface="Calibri Light" panose="020F0302020204030204" pitchFamily="34" charset="0"/>
              <a:buChar char="–"/>
            </a:pPr>
            <a:r>
              <a:rPr lang="en-US" sz="1400" dirty="0">
                <a:hlinkClick r:id="rId5"/>
              </a:rPr>
              <a:t>SAS Output Delivery System: User’s Guide</a:t>
            </a:r>
            <a:endParaRPr lang="en-US" sz="1400" dirty="0"/>
          </a:p>
          <a:p>
            <a:pPr marL="461963" lvl="1" indent="-233363">
              <a:buFont typeface="Calibri Light" panose="020F0302020204030204" pitchFamily="34" charset="0"/>
              <a:buChar char="–"/>
            </a:pPr>
            <a:r>
              <a:rPr lang="en-US" sz="1400" dirty="0">
                <a:hlinkClick r:id="rId6"/>
              </a:rPr>
              <a:t>SAS/ACCESS Interface to PC Files: Reference</a:t>
            </a:r>
            <a:endParaRPr lang="en-US" sz="1400" dirty="0"/>
          </a:p>
        </p:txBody>
      </p:sp>
      <p:sp>
        <p:nvSpPr>
          <p:cNvPr id="10" name="TextBox 9"/>
          <p:cNvSpPr txBox="1"/>
          <p:nvPr/>
        </p:nvSpPr>
        <p:spPr>
          <a:xfrm>
            <a:off x="6498279" y="2437521"/>
            <a:ext cx="2096219" cy="1384995"/>
          </a:xfrm>
          <a:prstGeom prst="rect">
            <a:avLst/>
          </a:prstGeom>
          <a:solidFill>
            <a:schemeClr val="bg1"/>
          </a:solidFill>
          <a:ln>
            <a:solidFill>
              <a:schemeClr val="tx1"/>
            </a:solidFill>
          </a:ln>
        </p:spPr>
        <p:txBody>
          <a:bodyPr wrap="square" rtlCol="0">
            <a:spAutoFit/>
          </a:bodyPr>
          <a:lstStyle/>
          <a:p>
            <a:pPr marL="168275" indent="-168275">
              <a:buFont typeface="Arial" panose="020B0604020202020204" pitchFamily="34" charset="0"/>
              <a:buChar char="•"/>
            </a:pPr>
            <a:r>
              <a:rPr lang="en-US" sz="1400" dirty="0"/>
              <a:t>Take the </a:t>
            </a:r>
            <a:r>
              <a:rPr lang="en-US" sz="1400" dirty="0">
                <a:hlinkClick r:id="rId7"/>
              </a:rPr>
              <a:t>SAS Report Writing 1: Essentials</a:t>
            </a:r>
            <a:r>
              <a:rPr lang="en-US" sz="1400" dirty="0"/>
              <a:t> course.</a:t>
            </a:r>
          </a:p>
          <a:p>
            <a:pPr marL="168275" indent="-168275">
              <a:buFont typeface="Arial" panose="020B0604020202020204" pitchFamily="34" charset="0"/>
              <a:buChar char="•"/>
            </a:pPr>
            <a:r>
              <a:rPr lang="en-US" sz="1400" dirty="0"/>
              <a:t>Explore the </a:t>
            </a:r>
            <a:r>
              <a:rPr lang="en-US" sz="1400" dirty="0">
                <a:hlinkClick r:id="rId8"/>
              </a:rPr>
              <a:t>SAS Output Delivery System resource page</a:t>
            </a:r>
            <a:r>
              <a:rPr lang="en-US" sz="1400" dirty="0"/>
              <a:t>.</a:t>
            </a:r>
          </a:p>
        </p:txBody>
      </p:sp>
    </p:spTree>
    <p:extLst>
      <p:ext uri="{BB962C8B-B14F-4D97-AF65-F5344CB8AC3E}">
        <p14:creationId xmlns:p14="http://schemas.microsoft.com/office/powerpoint/2010/main" val="1118503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775972579"/>
              </p:ext>
            </p:extLst>
          </p:nvPr>
        </p:nvGraphicFramePr>
        <p:xfrm>
          <a:off x="808909" y="192024"/>
          <a:ext cx="7526182" cy="2971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SAS Programming Process</a:t>
            </a:r>
          </a:p>
        </p:txBody>
      </p:sp>
      <p:sp>
        <p:nvSpPr>
          <p:cNvPr id="4" name="Freeform 5"/>
          <p:cNvSpPr>
            <a:spLocks noChangeAspect="1" noEditPoints="1"/>
          </p:cNvSpPr>
          <p:nvPr/>
        </p:nvSpPr>
        <p:spPr bwMode="auto">
          <a:xfrm>
            <a:off x="1646199" y="3243438"/>
            <a:ext cx="1259447" cy="976185"/>
          </a:xfrm>
          <a:custGeom>
            <a:avLst/>
            <a:gdLst>
              <a:gd name="T0" fmla="*/ 129 w 4799"/>
              <a:gd name="T1" fmla="*/ 3398 h 3708"/>
              <a:gd name="T2" fmla="*/ 4670 w 4799"/>
              <a:gd name="T3" fmla="*/ 3398 h 3708"/>
              <a:gd name="T4" fmla="*/ 0 w 4799"/>
              <a:gd name="T5" fmla="*/ 309 h 3708"/>
              <a:gd name="T6" fmla="*/ 4799 w 4799"/>
              <a:gd name="T7" fmla="*/ 309 h 3708"/>
              <a:gd name="T8" fmla="*/ 4170 w 4799"/>
              <a:gd name="T9" fmla="*/ 1649 h 3708"/>
              <a:gd name="T10" fmla="*/ 3879 w 4799"/>
              <a:gd name="T11" fmla="*/ 1801 h 3708"/>
              <a:gd name="T12" fmla="*/ 3780 w 4799"/>
              <a:gd name="T13" fmla="*/ 1991 h 3708"/>
              <a:gd name="T14" fmla="*/ 3427 w 4799"/>
              <a:gd name="T15" fmla="*/ 2014 h 3708"/>
              <a:gd name="T16" fmla="*/ 3281 w 4799"/>
              <a:gd name="T17" fmla="*/ 1800 h 3708"/>
              <a:gd name="T18" fmla="*/ 3005 w 4799"/>
              <a:gd name="T19" fmla="*/ 1727 h 3708"/>
              <a:gd name="T20" fmla="*/ 3057 w 4799"/>
              <a:gd name="T21" fmla="*/ 1476 h 3708"/>
              <a:gd name="T22" fmla="*/ 2905 w 4799"/>
              <a:gd name="T23" fmla="*/ 1218 h 3708"/>
              <a:gd name="T24" fmla="*/ 3142 w 4799"/>
              <a:gd name="T25" fmla="*/ 1065 h 3708"/>
              <a:gd name="T26" fmla="*/ 3199 w 4799"/>
              <a:gd name="T27" fmla="*/ 795 h 3708"/>
              <a:gd name="T28" fmla="*/ 3455 w 4799"/>
              <a:gd name="T29" fmla="*/ 860 h 3708"/>
              <a:gd name="T30" fmla="*/ 3850 w 4799"/>
              <a:gd name="T31" fmla="*/ 753 h 3708"/>
              <a:gd name="T32" fmla="*/ 4014 w 4799"/>
              <a:gd name="T33" fmla="*/ 1045 h 3708"/>
              <a:gd name="T34" fmla="*/ 4192 w 4799"/>
              <a:gd name="T35" fmla="*/ 1143 h 3708"/>
              <a:gd name="T36" fmla="*/ 4215 w 4799"/>
              <a:gd name="T37" fmla="*/ 1496 h 3708"/>
              <a:gd name="T38" fmla="*/ 4251 w 4799"/>
              <a:gd name="T39" fmla="*/ 1389 h 3708"/>
              <a:gd name="T40" fmla="*/ 4228 w 4799"/>
              <a:gd name="T41" fmla="*/ 948 h 3708"/>
              <a:gd name="T42" fmla="*/ 3954 w 4799"/>
              <a:gd name="T43" fmla="*/ 707 h 3708"/>
              <a:gd name="T44" fmla="*/ 3475 w 4799"/>
              <a:gd name="T45" fmla="*/ 742 h 3708"/>
              <a:gd name="T46" fmla="*/ 3089 w 4799"/>
              <a:gd name="T47" fmla="*/ 763 h 3708"/>
              <a:gd name="T48" fmla="*/ 2849 w 4799"/>
              <a:gd name="T49" fmla="*/ 1037 h 3708"/>
              <a:gd name="T50" fmla="*/ 2882 w 4799"/>
              <a:gd name="T51" fmla="*/ 1478 h 3708"/>
              <a:gd name="T52" fmla="*/ 3108 w 4799"/>
              <a:gd name="T53" fmla="*/ 1801 h 3708"/>
              <a:gd name="T54" fmla="*/ 3383 w 4799"/>
              <a:gd name="T55" fmla="*/ 2124 h 3708"/>
              <a:gd name="T56" fmla="*/ 3654 w 4799"/>
              <a:gd name="T57" fmla="*/ 1989 h 3708"/>
              <a:gd name="T58" fmla="*/ 4004 w 4799"/>
              <a:gd name="T59" fmla="*/ 1817 h 3708"/>
              <a:gd name="T60" fmla="*/ 4325 w 4799"/>
              <a:gd name="T61" fmla="*/ 1540 h 3708"/>
              <a:gd name="T62" fmla="*/ 3695 w 4799"/>
              <a:gd name="T63" fmla="*/ 1630 h 3708"/>
              <a:gd name="T64" fmla="*/ 3695 w 4799"/>
              <a:gd name="T65" fmla="*/ 1630 h 3708"/>
              <a:gd name="T66" fmla="*/ 3204 w 4799"/>
              <a:gd name="T67" fmla="*/ 1547 h 3708"/>
              <a:gd name="T68" fmla="*/ 3928 w 4799"/>
              <a:gd name="T69" fmla="*/ 1190 h 3708"/>
              <a:gd name="T70" fmla="*/ 2796 w 4799"/>
              <a:gd name="T71" fmla="*/ 2301 h 3708"/>
              <a:gd name="T72" fmla="*/ 2599 w 4799"/>
              <a:gd name="T73" fmla="*/ 2778 h 3708"/>
              <a:gd name="T74" fmla="*/ 2167 w 4799"/>
              <a:gd name="T75" fmla="*/ 2897 h 3708"/>
              <a:gd name="T76" fmla="*/ 1576 w 4799"/>
              <a:gd name="T77" fmla="*/ 3268 h 3708"/>
              <a:gd name="T78" fmla="*/ 1208 w 4799"/>
              <a:gd name="T79" fmla="*/ 2890 h 3708"/>
              <a:gd name="T80" fmla="*/ 792 w 4799"/>
              <a:gd name="T81" fmla="*/ 2811 h 3708"/>
              <a:gd name="T82" fmla="*/ 828 w 4799"/>
              <a:gd name="T83" fmla="*/ 2332 h 3708"/>
              <a:gd name="T84" fmla="*/ 608 w 4799"/>
              <a:gd name="T85" fmla="*/ 1953 h 3708"/>
              <a:gd name="T86" fmla="*/ 926 w 4799"/>
              <a:gd name="T87" fmla="*/ 1597 h 3708"/>
              <a:gd name="T88" fmla="*/ 1052 w 4799"/>
              <a:gd name="T89" fmla="*/ 1231 h 3708"/>
              <a:gd name="T90" fmla="*/ 1508 w 4799"/>
              <a:gd name="T91" fmla="*/ 1257 h 3708"/>
              <a:gd name="T92" fmla="*/ 1876 w 4799"/>
              <a:gd name="T93" fmla="*/ 1033 h 3708"/>
              <a:gd name="T94" fmla="*/ 2226 w 4799"/>
              <a:gd name="T95" fmla="*/ 1357 h 3708"/>
              <a:gd name="T96" fmla="*/ 2472 w 4799"/>
              <a:gd name="T97" fmla="*/ 1602 h 3708"/>
              <a:gd name="T98" fmla="*/ 2796 w 4799"/>
              <a:gd name="T99" fmla="*/ 1953 h 3708"/>
              <a:gd name="T100" fmla="*/ 2796 w 4799"/>
              <a:gd name="T101" fmla="*/ 1841 h 3708"/>
              <a:gd name="T102" fmla="*/ 2499 w 4799"/>
              <a:gd name="T103" fmla="*/ 1151 h 3708"/>
              <a:gd name="T104" fmla="*/ 1829 w 4799"/>
              <a:gd name="T105" fmla="*/ 874 h 3708"/>
              <a:gd name="T106" fmla="*/ 1131 w 4799"/>
              <a:gd name="T107" fmla="*/ 1151 h 3708"/>
              <a:gd name="T108" fmla="*/ 740 w 4799"/>
              <a:gd name="T109" fmla="*/ 1841 h 3708"/>
              <a:gd name="T110" fmla="*/ 734 w 4799"/>
              <a:gd name="T111" fmla="*/ 2413 h 3708"/>
              <a:gd name="T112" fmla="*/ 1131 w 4799"/>
              <a:gd name="T113" fmla="*/ 3103 h 3708"/>
              <a:gd name="T114" fmla="*/ 1829 w 4799"/>
              <a:gd name="T115" fmla="*/ 3380 h 3708"/>
              <a:gd name="T116" fmla="*/ 2499 w 4799"/>
              <a:gd name="T117" fmla="*/ 3103 h 3708"/>
              <a:gd name="T118" fmla="*/ 2796 w 4799"/>
              <a:gd name="T119" fmla="*/ 2413 h 3708"/>
              <a:gd name="T120" fmla="*/ 1702 w 4799"/>
              <a:gd name="T121" fmla="*/ 2660 h 3708"/>
              <a:gd name="T122" fmla="*/ 1702 w 4799"/>
              <a:gd name="T123" fmla="*/ 2660 h 3708"/>
              <a:gd name="T124" fmla="*/ 1702 w 4799"/>
              <a:gd name="T125" fmla="*/ 2772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219" y="1504"/>
                </a:moveTo>
                <a:lnTo>
                  <a:pt x="4219" y="1504"/>
                </a:lnTo>
                <a:lnTo>
                  <a:pt x="4170" y="1649"/>
                </a:lnTo>
                <a:cubicBezTo>
                  <a:pt x="4170" y="1649"/>
                  <a:pt x="4162" y="1652"/>
                  <a:pt x="4162" y="1652"/>
                </a:cubicBezTo>
                <a:lnTo>
                  <a:pt x="4067" y="1620"/>
                </a:lnTo>
                <a:cubicBezTo>
                  <a:pt x="4042" y="1612"/>
                  <a:pt x="4015" y="1621"/>
                  <a:pt x="4001" y="1643"/>
                </a:cubicBezTo>
                <a:cubicBezTo>
                  <a:pt x="3973" y="1688"/>
                  <a:pt x="3939" y="1727"/>
                  <a:pt x="3899" y="1761"/>
                </a:cubicBezTo>
                <a:cubicBezTo>
                  <a:pt x="3887" y="1771"/>
                  <a:pt x="3880" y="1786"/>
                  <a:pt x="3879" y="1801"/>
                </a:cubicBezTo>
                <a:cubicBezTo>
                  <a:pt x="3878" y="1811"/>
                  <a:pt x="3881" y="1821"/>
                  <a:pt x="3885" y="1830"/>
                </a:cubicBezTo>
                <a:lnTo>
                  <a:pt x="3928" y="1918"/>
                </a:lnTo>
                <a:cubicBezTo>
                  <a:pt x="3930" y="1921"/>
                  <a:pt x="3929" y="1925"/>
                  <a:pt x="3926" y="1926"/>
                </a:cubicBezTo>
                <a:lnTo>
                  <a:pt x="3788" y="1994"/>
                </a:lnTo>
                <a:cubicBezTo>
                  <a:pt x="3785" y="1995"/>
                  <a:pt x="3781" y="1994"/>
                  <a:pt x="3780" y="1991"/>
                </a:cubicBezTo>
                <a:lnTo>
                  <a:pt x="3736" y="1902"/>
                </a:lnTo>
                <a:cubicBezTo>
                  <a:pt x="3725" y="1879"/>
                  <a:pt x="3698" y="1867"/>
                  <a:pt x="3673" y="1872"/>
                </a:cubicBezTo>
                <a:cubicBezTo>
                  <a:pt x="3622" y="1883"/>
                  <a:pt x="3570" y="1887"/>
                  <a:pt x="3518" y="1882"/>
                </a:cubicBezTo>
                <a:cubicBezTo>
                  <a:pt x="3492" y="1880"/>
                  <a:pt x="3468" y="1895"/>
                  <a:pt x="3459" y="1919"/>
                </a:cubicBezTo>
                <a:lnTo>
                  <a:pt x="3427" y="2014"/>
                </a:lnTo>
                <a:cubicBezTo>
                  <a:pt x="3426" y="2017"/>
                  <a:pt x="3422" y="2018"/>
                  <a:pt x="3419" y="2018"/>
                </a:cubicBezTo>
                <a:lnTo>
                  <a:pt x="3274" y="1968"/>
                </a:lnTo>
                <a:cubicBezTo>
                  <a:pt x="3271" y="1967"/>
                  <a:pt x="3269" y="1963"/>
                  <a:pt x="3270" y="1960"/>
                </a:cubicBezTo>
                <a:lnTo>
                  <a:pt x="3303" y="1865"/>
                </a:lnTo>
                <a:cubicBezTo>
                  <a:pt x="3311" y="1840"/>
                  <a:pt x="3302" y="1813"/>
                  <a:pt x="3281" y="1800"/>
                </a:cubicBezTo>
                <a:cubicBezTo>
                  <a:pt x="3237" y="1771"/>
                  <a:pt x="3198" y="1737"/>
                  <a:pt x="3165" y="1697"/>
                </a:cubicBezTo>
                <a:cubicBezTo>
                  <a:pt x="3160" y="1691"/>
                  <a:pt x="3154" y="1686"/>
                  <a:pt x="3147" y="1682"/>
                </a:cubicBezTo>
                <a:cubicBezTo>
                  <a:pt x="3139" y="1678"/>
                  <a:pt x="3130" y="1676"/>
                  <a:pt x="3122" y="1676"/>
                </a:cubicBezTo>
                <a:cubicBezTo>
                  <a:pt x="3113" y="1676"/>
                  <a:pt x="3105" y="1678"/>
                  <a:pt x="3097" y="1682"/>
                </a:cubicBezTo>
                <a:lnTo>
                  <a:pt x="3005" y="1727"/>
                </a:lnTo>
                <a:cubicBezTo>
                  <a:pt x="3002" y="1728"/>
                  <a:pt x="2998" y="1727"/>
                  <a:pt x="2997" y="1724"/>
                </a:cubicBezTo>
                <a:lnTo>
                  <a:pt x="2929" y="1587"/>
                </a:lnTo>
                <a:cubicBezTo>
                  <a:pt x="2928" y="1584"/>
                  <a:pt x="2929" y="1580"/>
                  <a:pt x="2932" y="1579"/>
                </a:cubicBezTo>
                <a:lnTo>
                  <a:pt x="3026" y="1532"/>
                </a:lnTo>
                <a:cubicBezTo>
                  <a:pt x="3047" y="1522"/>
                  <a:pt x="3059" y="1499"/>
                  <a:pt x="3057" y="1476"/>
                </a:cubicBezTo>
                <a:cubicBezTo>
                  <a:pt x="3057" y="1474"/>
                  <a:pt x="3057" y="1472"/>
                  <a:pt x="3056" y="1470"/>
                </a:cubicBezTo>
                <a:cubicBezTo>
                  <a:pt x="3046" y="1420"/>
                  <a:pt x="3043" y="1369"/>
                  <a:pt x="3048" y="1319"/>
                </a:cubicBezTo>
                <a:cubicBezTo>
                  <a:pt x="3050" y="1293"/>
                  <a:pt x="3031" y="1268"/>
                  <a:pt x="3007" y="1259"/>
                </a:cubicBezTo>
                <a:lnTo>
                  <a:pt x="2909" y="1226"/>
                </a:lnTo>
                <a:cubicBezTo>
                  <a:pt x="2906" y="1225"/>
                  <a:pt x="2904" y="1221"/>
                  <a:pt x="2905" y="1218"/>
                </a:cubicBezTo>
                <a:lnTo>
                  <a:pt x="2955" y="1073"/>
                </a:lnTo>
                <a:cubicBezTo>
                  <a:pt x="2956" y="1070"/>
                  <a:pt x="2959" y="1068"/>
                  <a:pt x="2963" y="1069"/>
                </a:cubicBezTo>
                <a:lnTo>
                  <a:pt x="3069" y="1105"/>
                </a:lnTo>
                <a:cubicBezTo>
                  <a:pt x="3098" y="1116"/>
                  <a:pt x="3131" y="1100"/>
                  <a:pt x="3140" y="1070"/>
                </a:cubicBezTo>
                <a:cubicBezTo>
                  <a:pt x="3141" y="1069"/>
                  <a:pt x="3142" y="1067"/>
                  <a:pt x="3142" y="1065"/>
                </a:cubicBezTo>
                <a:cubicBezTo>
                  <a:pt x="3167" y="1030"/>
                  <a:pt x="3197" y="998"/>
                  <a:pt x="3229" y="970"/>
                </a:cubicBezTo>
                <a:cubicBezTo>
                  <a:pt x="3235" y="965"/>
                  <a:pt x="3241" y="959"/>
                  <a:pt x="3244" y="952"/>
                </a:cubicBezTo>
                <a:cubicBezTo>
                  <a:pt x="3252" y="936"/>
                  <a:pt x="3251" y="916"/>
                  <a:pt x="3243" y="900"/>
                </a:cubicBezTo>
                <a:lnTo>
                  <a:pt x="3196" y="804"/>
                </a:lnTo>
                <a:cubicBezTo>
                  <a:pt x="3194" y="801"/>
                  <a:pt x="3196" y="797"/>
                  <a:pt x="3199" y="795"/>
                </a:cubicBezTo>
                <a:lnTo>
                  <a:pt x="3336" y="728"/>
                </a:lnTo>
                <a:cubicBezTo>
                  <a:pt x="3339" y="727"/>
                  <a:pt x="3343" y="728"/>
                  <a:pt x="3344" y="731"/>
                </a:cubicBezTo>
                <a:lnTo>
                  <a:pt x="3392" y="828"/>
                </a:lnTo>
                <a:cubicBezTo>
                  <a:pt x="3394" y="831"/>
                  <a:pt x="3396" y="834"/>
                  <a:pt x="3397" y="836"/>
                </a:cubicBezTo>
                <a:cubicBezTo>
                  <a:pt x="3410" y="855"/>
                  <a:pt x="3433" y="864"/>
                  <a:pt x="3455" y="860"/>
                </a:cubicBezTo>
                <a:cubicBezTo>
                  <a:pt x="3504" y="849"/>
                  <a:pt x="3554" y="846"/>
                  <a:pt x="3604" y="850"/>
                </a:cubicBezTo>
                <a:cubicBezTo>
                  <a:pt x="3630" y="852"/>
                  <a:pt x="3654" y="835"/>
                  <a:pt x="3662" y="810"/>
                </a:cubicBezTo>
                <a:lnTo>
                  <a:pt x="3697" y="708"/>
                </a:lnTo>
                <a:cubicBezTo>
                  <a:pt x="3698" y="705"/>
                  <a:pt x="3702" y="703"/>
                  <a:pt x="3705" y="704"/>
                </a:cubicBezTo>
                <a:lnTo>
                  <a:pt x="3850" y="753"/>
                </a:lnTo>
                <a:cubicBezTo>
                  <a:pt x="3850" y="753"/>
                  <a:pt x="3854" y="761"/>
                  <a:pt x="3854" y="761"/>
                </a:cubicBezTo>
                <a:lnTo>
                  <a:pt x="3818" y="863"/>
                </a:lnTo>
                <a:cubicBezTo>
                  <a:pt x="3810" y="888"/>
                  <a:pt x="3819" y="915"/>
                  <a:pt x="3841" y="929"/>
                </a:cubicBezTo>
                <a:cubicBezTo>
                  <a:pt x="3884" y="956"/>
                  <a:pt x="3922" y="989"/>
                  <a:pt x="3953" y="1024"/>
                </a:cubicBezTo>
                <a:cubicBezTo>
                  <a:pt x="3966" y="1043"/>
                  <a:pt x="3991" y="1051"/>
                  <a:pt x="4014" y="1045"/>
                </a:cubicBezTo>
                <a:cubicBezTo>
                  <a:pt x="4017" y="1044"/>
                  <a:pt x="4021" y="1043"/>
                  <a:pt x="4024" y="1041"/>
                </a:cubicBezTo>
                <a:lnTo>
                  <a:pt x="4119" y="995"/>
                </a:lnTo>
                <a:cubicBezTo>
                  <a:pt x="4122" y="993"/>
                  <a:pt x="4126" y="995"/>
                  <a:pt x="4128" y="997"/>
                </a:cubicBezTo>
                <a:lnTo>
                  <a:pt x="4195" y="1135"/>
                </a:lnTo>
                <a:cubicBezTo>
                  <a:pt x="4197" y="1138"/>
                  <a:pt x="4195" y="1142"/>
                  <a:pt x="4192" y="1143"/>
                </a:cubicBezTo>
                <a:lnTo>
                  <a:pt x="4098" y="1189"/>
                </a:lnTo>
                <a:cubicBezTo>
                  <a:pt x="4075" y="1201"/>
                  <a:pt x="4063" y="1227"/>
                  <a:pt x="4069" y="1252"/>
                </a:cubicBezTo>
                <a:cubicBezTo>
                  <a:pt x="4080" y="1302"/>
                  <a:pt x="4084" y="1354"/>
                  <a:pt x="4080" y="1406"/>
                </a:cubicBezTo>
                <a:cubicBezTo>
                  <a:pt x="4078" y="1431"/>
                  <a:pt x="4094" y="1455"/>
                  <a:pt x="4118" y="1463"/>
                </a:cubicBezTo>
                <a:lnTo>
                  <a:pt x="4215" y="1496"/>
                </a:lnTo>
                <a:lnTo>
                  <a:pt x="4233" y="1443"/>
                </a:lnTo>
                <a:lnTo>
                  <a:pt x="4219" y="1504"/>
                </a:lnTo>
                <a:lnTo>
                  <a:pt x="4219" y="1504"/>
                </a:lnTo>
                <a:close/>
                <a:moveTo>
                  <a:pt x="4251" y="1389"/>
                </a:moveTo>
                <a:lnTo>
                  <a:pt x="4251" y="1389"/>
                </a:lnTo>
                <a:lnTo>
                  <a:pt x="4194" y="1370"/>
                </a:lnTo>
                <a:cubicBezTo>
                  <a:pt x="4194" y="1337"/>
                  <a:pt x="4192" y="1304"/>
                  <a:pt x="4187" y="1271"/>
                </a:cubicBezTo>
                <a:lnTo>
                  <a:pt x="4242" y="1244"/>
                </a:lnTo>
                <a:cubicBezTo>
                  <a:pt x="4300" y="1215"/>
                  <a:pt x="4325" y="1144"/>
                  <a:pt x="4296" y="1085"/>
                </a:cubicBezTo>
                <a:lnTo>
                  <a:pt x="4228" y="948"/>
                </a:lnTo>
                <a:cubicBezTo>
                  <a:pt x="4199" y="889"/>
                  <a:pt x="4128" y="865"/>
                  <a:pt x="4070" y="894"/>
                </a:cubicBezTo>
                <a:lnTo>
                  <a:pt x="4011" y="923"/>
                </a:lnTo>
                <a:cubicBezTo>
                  <a:pt x="3989" y="900"/>
                  <a:pt x="3964" y="879"/>
                  <a:pt x="3938" y="859"/>
                </a:cubicBezTo>
                <a:lnTo>
                  <a:pt x="3960" y="797"/>
                </a:lnTo>
                <a:cubicBezTo>
                  <a:pt x="3970" y="768"/>
                  <a:pt x="3968" y="735"/>
                  <a:pt x="3954" y="707"/>
                </a:cubicBezTo>
                <a:cubicBezTo>
                  <a:pt x="3940" y="679"/>
                  <a:pt x="3916" y="657"/>
                  <a:pt x="3886" y="647"/>
                </a:cubicBezTo>
                <a:lnTo>
                  <a:pt x="3741" y="598"/>
                </a:lnTo>
                <a:cubicBezTo>
                  <a:pt x="3679" y="577"/>
                  <a:pt x="3612" y="610"/>
                  <a:pt x="3591" y="672"/>
                </a:cubicBezTo>
                <a:lnTo>
                  <a:pt x="3569" y="736"/>
                </a:lnTo>
                <a:cubicBezTo>
                  <a:pt x="3537" y="735"/>
                  <a:pt x="3506" y="738"/>
                  <a:pt x="3475" y="742"/>
                </a:cubicBezTo>
                <a:lnTo>
                  <a:pt x="3445" y="681"/>
                </a:lnTo>
                <a:cubicBezTo>
                  <a:pt x="3431" y="653"/>
                  <a:pt x="3407" y="632"/>
                  <a:pt x="3377" y="621"/>
                </a:cubicBezTo>
                <a:cubicBezTo>
                  <a:pt x="3347" y="611"/>
                  <a:pt x="3315" y="613"/>
                  <a:pt x="3287" y="627"/>
                </a:cubicBezTo>
                <a:lnTo>
                  <a:pt x="3149" y="695"/>
                </a:lnTo>
                <a:cubicBezTo>
                  <a:pt x="3121" y="709"/>
                  <a:pt x="3100" y="733"/>
                  <a:pt x="3089" y="763"/>
                </a:cubicBezTo>
                <a:cubicBezTo>
                  <a:pt x="3079" y="793"/>
                  <a:pt x="3081" y="825"/>
                  <a:pt x="3095" y="853"/>
                </a:cubicBezTo>
                <a:lnTo>
                  <a:pt x="3125" y="914"/>
                </a:lnTo>
                <a:cubicBezTo>
                  <a:pt x="3102" y="936"/>
                  <a:pt x="3081" y="959"/>
                  <a:pt x="3062" y="985"/>
                </a:cubicBezTo>
                <a:lnTo>
                  <a:pt x="2999" y="963"/>
                </a:lnTo>
                <a:cubicBezTo>
                  <a:pt x="2937" y="942"/>
                  <a:pt x="2870" y="975"/>
                  <a:pt x="2849" y="1037"/>
                </a:cubicBezTo>
                <a:lnTo>
                  <a:pt x="2799" y="1182"/>
                </a:lnTo>
                <a:cubicBezTo>
                  <a:pt x="2778" y="1244"/>
                  <a:pt x="2811" y="1311"/>
                  <a:pt x="2873" y="1332"/>
                </a:cubicBezTo>
                <a:lnTo>
                  <a:pt x="2934" y="1353"/>
                </a:lnTo>
                <a:cubicBezTo>
                  <a:pt x="2933" y="1386"/>
                  <a:pt x="2935" y="1419"/>
                  <a:pt x="2939" y="1450"/>
                </a:cubicBezTo>
                <a:lnTo>
                  <a:pt x="2882" y="1478"/>
                </a:lnTo>
                <a:cubicBezTo>
                  <a:pt x="2824" y="1507"/>
                  <a:pt x="2800" y="1578"/>
                  <a:pt x="2828" y="1636"/>
                </a:cubicBezTo>
                <a:lnTo>
                  <a:pt x="2896" y="1774"/>
                </a:lnTo>
                <a:cubicBezTo>
                  <a:pt x="2910" y="1802"/>
                  <a:pt x="2934" y="1823"/>
                  <a:pt x="2964" y="1834"/>
                </a:cubicBezTo>
                <a:cubicBezTo>
                  <a:pt x="2994" y="1844"/>
                  <a:pt x="3026" y="1842"/>
                  <a:pt x="3055" y="1828"/>
                </a:cubicBezTo>
                <a:lnTo>
                  <a:pt x="3108" y="1801"/>
                </a:lnTo>
                <a:cubicBezTo>
                  <a:pt x="3131" y="1826"/>
                  <a:pt x="3156" y="1848"/>
                  <a:pt x="3183" y="1868"/>
                </a:cubicBezTo>
                <a:lnTo>
                  <a:pt x="3164" y="1924"/>
                </a:lnTo>
                <a:cubicBezTo>
                  <a:pt x="3154" y="1954"/>
                  <a:pt x="3156" y="1986"/>
                  <a:pt x="3170" y="2015"/>
                </a:cubicBezTo>
                <a:cubicBezTo>
                  <a:pt x="3184" y="2043"/>
                  <a:pt x="3208" y="2064"/>
                  <a:pt x="3238" y="2074"/>
                </a:cubicBezTo>
                <a:lnTo>
                  <a:pt x="3383" y="2124"/>
                </a:lnTo>
                <a:cubicBezTo>
                  <a:pt x="3396" y="2128"/>
                  <a:pt x="3409" y="2130"/>
                  <a:pt x="3421" y="2130"/>
                </a:cubicBezTo>
                <a:cubicBezTo>
                  <a:pt x="3439" y="2130"/>
                  <a:pt x="3457" y="2126"/>
                  <a:pt x="3474" y="2118"/>
                </a:cubicBezTo>
                <a:cubicBezTo>
                  <a:pt x="3502" y="2104"/>
                  <a:pt x="3523" y="2080"/>
                  <a:pt x="3533" y="2050"/>
                </a:cubicBezTo>
                <a:lnTo>
                  <a:pt x="3552" y="1996"/>
                </a:lnTo>
                <a:cubicBezTo>
                  <a:pt x="3586" y="1996"/>
                  <a:pt x="3620" y="1994"/>
                  <a:pt x="3654" y="1989"/>
                </a:cubicBezTo>
                <a:lnTo>
                  <a:pt x="3679" y="2041"/>
                </a:lnTo>
                <a:cubicBezTo>
                  <a:pt x="3708" y="2099"/>
                  <a:pt x="3779" y="2123"/>
                  <a:pt x="3838" y="2094"/>
                </a:cubicBezTo>
                <a:lnTo>
                  <a:pt x="3975" y="2027"/>
                </a:lnTo>
                <a:cubicBezTo>
                  <a:pt x="4034" y="1998"/>
                  <a:pt x="4058" y="1927"/>
                  <a:pt x="4029" y="1868"/>
                </a:cubicBezTo>
                <a:lnTo>
                  <a:pt x="4004" y="1817"/>
                </a:lnTo>
                <a:cubicBezTo>
                  <a:pt x="4028" y="1793"/>
                  <a:pt x="4051" y="1767"/>
                  <a:pt x="4071" y="1740"/>
                </a:cubicBezTo>
                <a:lnTo>
                  <a:pt x="4126" y="1759"/>
                </a:lnTo>
                <a:cubicBezTo>
                  <a:pt x="4155" y="1769"/>
                  <a:pt x="4187" y="1767"/>
                  <a:pt x="4216" y="1753"/>
                </a:cubicBezTo>
                <a:cubicBezTo>
                  <a:pt x="4244" y="1739"/>
                  <a:pt x="4266" y="1715"/>
                  <a:pt x="4276" y="1685"/>
                </a:cubicBezTo>
                <a:lnTo>
                  <a:pt x="4325" y="1540"/>
                </a:lnTo>
                <a:cubicBezTo>
                  <a:pt x="4335" y="1510"/>
                  <a:pt x="4333" y="1478"/>
                  <a:pt x="4319" y="1449"/>
                </a:cubicBezTo>
                <a:cubicBezTo>
                  <a:pt x="4305" y="1421"/>
                  <a:pt x="4281" y="1400"/>
                  <a:pt x="4251" y="1389"/>
                </a:cubicBezTo>
                <a:lnTo>
                  <a:pt x="4251" y="1389"/>
                </a:lnTo>
                <a:close/>
                <a:moveTo>
                  <a:pt x="3695" y="1630"/>
                </a:moveTo>
                <a:lnTo>
                  <a:pt x="3695" y="1630"/>
                </a:lnTo>
                <a:cubicBezTo>
                  <a:pt x="3625" y="1665"/>
                  <a:pt x="3546" y="1670"/>
                  <a:pt x="3472" y="1644"/>
                </a:cubicBezTo>
                <a:cubicBezTo>
                  <a:pt x="3398" y="1619"/>
                  <a:pt x="3339" y="1567"/>
                  <a:pt x="3304" y="1497"/>
                </a:cubicBezTo>
                <a:cubicBezTo>
                  <a:pt x="3234" y="1353"/>
                  <a:pt x="3293" y="1178"/>
                  <a:pt x="3437" y="1107"/>
                </a:cubicBezTo>
                <a:cubicBezTo>
                  <a:pt x="3582" y="1036"/>
                  <a:pt x="3757" y="1096"/>
                  <a:pt x="3828" y="1240"/>
                </a:cubicBezTo>
                <a:cubicBezTo>
                  <a:pt x="3898" y="1384"/>
                  <a:pt x="3839" y="1559"/>
                  <a:pt x="3695" y="1630"/>
                </a:cubicBezTo>
                <a:lnTo>
                  <a:pt x="3695" y="1630"/>
                </a:lnTo>
                <a:close/>
                <a:moveTo>
                  <a:pt x="3696" y="986"/>
                </a:moveTo>
                <a:lnTo>
                  <a:pt x="3696" y="986"/>
                </a:lnTo>
                <a:cubicBezTo>
                  <a:pt x="3594" y="952"/>
                  <a:pt x="3485" y="959"/>
                  <a:pt x="3388" y="1006"/>
                </a:cubicBezTo>
                <a:cubicBezTo>
                  <a:pt x="3188" y="1105"/>
                  <a:pt x="3106" y="1347"/>
                  <a:pt x="3204" y="1547"/>
                </a:cubicBezTo>
                <a:cubicBezTo>
                  <a:pt x="3251" y="1643"/>
                  <a:pt x="3334" y="1716"/>
                  <a:pt x="3436" y="1751"/>
                </a:cubicBezTo>
                <a:cubicBezTo>
                  <a:pt x="3479" y="1765"/>
                  <a:pt x="3523" y="1772"/>
                  <a:pt x="3566" y="1772"/>
                </a:cubicBezTo>
                <a:cubicBezTo>
                  <a:pt x="3627" y="1772"/>
                  <a:pt x="3688" y="1758"/>
                  <a:pt x="3744" y="1731"/>
                </a:cubicBezTo>
                <a:cubicBezTo>
                  <a:pt x="3841" y="1683"/>
                  <a:pt x="3913" y="1601"/>
                  <a:pt x="3948" y="1499"/>
                </a:cubicBezTo>
                <a:cubicBezTo>
                  <a:pt x="3983" y="1397"/>
                  <a:pt x="3976" y="1287"/>
                  <a:pt x="3928" y="1190"/>
                </a:cubicBezTo>
                <a:cubicBezTo>
                  <a:pt x="3881" y="1094"/>
                  <a:pt x="3798" y="1021"/>
                  <a:pt x="3696" y="986"/>
                </a:cubicBezTo>
                <a:lnTo>
                  <a:pt x="3696" y="986"/>
                </a:lnTo>
                <a:close/>
                <a:moveTo>
                  <a:pt x="2843" y="2254"/>
                </a:moveTo>
                <a:lnTo>
                  <a:pt x="2843" y="2254"/>
                </a:lnTo>
                <a:cubicBezTo>
                  <a:pt x="2843" y="2279"/>
                  <a:pt x="2822" y="2301"/>
                  <a:pt x="2796" y="2301"/>
                </a:cubicBezTo>
                <a:lnTo>
                  <a:pt x="2625" y="2300"/>
                </a:lnTo>
                <a:cubicBezTo>
                  <a:pt x="2598" y="2300"/>
                  <a:pt x="2576" y="2318"/>
                  <a:pt x="2569" y="2344"/>
                </a:cubicBezTo>
                <a:cubicBezTo>
                  <a:pt x="2549" y="2430"/>
                  <a:pt x="2515" y="2513"/>
                  <a:pt x="2470" y="2590"/>
                </a:cubicBezTo>
                <a:cubicBezTo>
                  <a:pt x="2457" y="2612"/>
                  <a:pt x="2460" y="2640"/>
                  <a:pt x="2478" y="2658"/>
                </a:cubicBezTo>
                <a:lnTo>
                  <a:pt x="2599" y="2778"/>
                </a:lnTo>
                <a:cubicBezTo>
                  <a:pt x="2617" y="2796"/>
                  <a:pt x="2617" y="2826"/>
                  <a:pt x="2599" y="2844"/>
                </a:cubicBezTo>
                <a:lnTo>
                  <a:pt x="2420" y="3023"/>
                </a:lnTo>
                <a:cubicBezTo>
                  <a:pt x="2402" y="3041"/>
                  <a:pt x="2371" y="3041"/>
                  <a:pt x="2353" y="3023"/>
                </a:cubicBezTo>
                <a:lnTo>
                  <a:pt x="2236" y="2906"/>
                </a:lnTo>
                <a:cubicBezTo>
                  <a:pt x="2218" y="2887"/>
                  <a:pt x="2189" y="2884"/>
                  <a:pt x="2167" y="2897"/>
                </a:cubicBezTo>
                <a:cubicBezTo>
                  <a:pt x="2090" y="2945"/>
                  <a:pt x="2006" y="2980"/>
                  <a:pt x="1918" y="3002"/>
                </a:cubicBezTo>
                <a:cubicBezTo>
                  <a:pt x="1893" y="3008"/>
                  <a:pt x="1875" y="3032"/>
                  <a:pt x="1876" y="3058"/>
                </a:cubicBezTo>
                <a:lnTo>
                  <a:pt x="1876" y="3221"/>
                </a:lnTo>
                <a:cubicBezTo>
                  <a:pt x="1876" y="3247"/>
                  <a:pt x="1855" y="3268"/>
                  <a:pt x="1829" y="3268"/>
                </a:cubicBezTo>
                <a:lnTo>
                  <a:pt x="1576" y="3268"/>
                </a:lnTo>
                <a:cubicBezTo>
                  <a:pt x="1550" y="3268"/>
                  <a:pt x="1529" y="3247"/>
                  <a:pt x="1529" y="3221"/>
                </a:cubicBezTo>
                <a:lnTo>
                  <a:pt x="1529" y="3057"/>
                </a:lnTo>
                <a:cubicBezTo>
                  <a:pt x="1529" y="3031"/>
                  <a:pt x="1510" y="3008"/>
                  <a:pt x="1485" y="3002"/>
                </a:cubicBezTo>
                <a:cubicBezTo>
                  <a:pt x="1397" y="2981"/>
                  <a:pt x="1314" y="2946"/>
                  <a:pt x="1237" y="2899"/>
                </a:cubicBezTo>
                <a:cubicBezTo>
                  <a:pt x="1228" y="2893"/>
                  <a:pt x="1218" y="2890"/>
                  <a:pt x="1208" y="2890"/>
                </a:cubicBezTo>
                <a:cubicBezTo>
                  <a:pt x="1193" y="2890"/>
                  <a:pt x="1179" y="2896"/>
                  <a:pt x="1168" y="2907"/>
                </a:cubicBezTo>
                <a:lnTo>
                  <a:pt x="1052" y="3023"/>
                </a:lnTo>
                <a:cubicBezTo>
                  <a:pt x="1034" y="3041"/>
                  <a:pt x="1003" y="3041"/>
                  <a:pt x="985" y="3023"/>
                </a:cubicBezTo>
                <a:lnTo>
                  <a:pt x="806" y="2844"/>
                </a:lnTo>
                <a:cubicBezTo>
                  <a:pt x="797" y="2835"/>
                  <a:pt x="792" y="2824"/>
                  <a:pt x="792" y="2811"/>
                </a:cubicBezTo>
                <a:cubicBezTo>
                  <a:pt x="792" y="2798"/>
                  <a:pt x="797" y="2787"/>
                  <a:pt x="806" y="2778"/>
                </a:cubicBezTo>
                <a:lnTo>
                  <a:pt x="924" y="2660"/>
                </a:lnTo>
                <a:cubicBezTo>
                  <a:pt x="942" y="2641"/>
                  <a:pt x="946" y="2613"/>
                  <a:pt x="933" y="2591"/>
                </a:cubicBezTo>
                <a:cubicBezTo>
                  <a:pt x="887" y="2514"/>
                  <a:pt x="853" y="2430"/>
                  <a:pt x="832" y="2344"/>
                </a:cubicBezTo>
                <a:cubicBezTo>
                  <a:pt x="831" y="2340"/>
                  <a:pt x="830" y="2335"/>
                  <a:pt x="828" y="2332"/>
                </a:cubicBezTo>
                <a:cubicBezTo>
                  <a:pt x="818" y="2313"/>
                  <a:pt x="799" y="2301"/>
                  <a:pt x="778" y="2301"/>
                </a:cubicBezTo>
                <a:lnTo>
                  <a:pt x="608" y="2301"/>
                </a:lnTo>
                <a:cubicBezTo>
                  <a:pt x="582" y="2301"/>
                  <a:pt x="561" y="2279"/>
                  <a:pt x="561" y="2254"/>
                </a:cubicBezTo>
                <a:lnTo>
                  <a:pt x="561" y="2000"/>
                </a:lnTo>
                <a:cubicBezTo>
                  <a:pt x="561" y="1974"/>
                  <a:pt x="582" y="1953"/>
                  <a:pt x="608" y="1953"/>
                </a:cubicBezTo>
                <a:lnTo>
                  <a:pt x="782" y="1953"/>
                </a:lnTo>
                <a:cubicBezTo>
                  <a:pt x="807" y="1953"/>
                  <a:pt x="830" y="1935"/>
                  <a:pt x="837" y="1910"/>
                </a:cubicBezTo>
                <a:cubicBezTo>
                  <a:pt x="859" y="1825"/>
                  <a:pt x="893" y="1745"/>
                  <a:pt x="939" y="1670"/>
                </a:cubicBezTo>
                <a:cubicBezTo>
                  <a:pt x="952" y="1648"/>
                  <a:pt x="949" y="1621"/>
                  <a:pt x="932" y="1602"/>
                </a:cubicBezTo>
                <a:cubicBezTo>
                  <a:pt x="931" y="1602"/>
                  <a:pt x="927" y="1597"/>
                  <a:pt x="926" y="1597"/>
                </a:cubicBezTo>
                <a:lnTo>
                  <a:pt x="806" y="1476"/>
                </a:lnTo>
                <a:cubicBezTo>
                  <a:pt x="797" y="1467"/>
                  <a:pt x="792" y="1456"/>
                  <a:pt x="792" y="1443"/>
                </a:cubicBezTo>
                <a:cubicBezTo>
                  <a:pt x="792" y="1430"/>
                  <a:pt x="797" y="1418"/>
                  <a:pt x="806" y="1410"/>
                </a:cubicBezTo>
                <a:lnTo>
                  <a:pt x="985" y="1231"/>
                </a:lnTo>
                <a:cubicBezTo>
                  <a:pt x="1003" y="1213"/>
                  <a:pt x="1034" y="1213"/>
                  <a:pt x="1052" y="1231"/>
                </a:cubicBezTo>
                <a:lnTo>
                  <a:pt x="1183" y="1362"/>
                </a:lnTo>
                <a:cubicBezTo>
                  <a:pt x="1205" y="1384"/>
                  <a:pt x="1241" y="1384"/>
                  <a:pt x="1263" y="1362"/>
                </a:cubicBezTo>
                <a:cubicBezTo>
                  <a:pt x="1265" y="1360"/>
                  <a:pt x="1268" y="1357"/>
                  <a:pt x="1270" y="1353"/>
                </a:cubicBezTo>
                <a:cubicBezTo>
                  <a:pt x="1338" y="1316"/>
                  <a:pt x="1410" y="1288"/>
                  <a:pt x="1485" y="1269"/>
                </a:cubicBezTo>
                <a:cubicBezTo>
                  <a:pt x="1493" y="1267"/>
                  <a:pt x="1502" y="1262"/>
                  <a:pt x="1508" y="1257"/>
                </a:cubicBezTo>
                <a:cubicBezTo>
                  <a:pt x="1521" y="1246"/>
                  <a:pt x="1529" y="1227"/>
                  <a:pt x="1529" y="1210"/>
                </a:cubicBezTo>
                <a:lnTo>
                  <a:pt x="1529" y="1033"/>
                </a:lnTo>
                <a:cubicBezTo>
                  <a:pt x="1529" y="1007"/>
                  <a:pt x="1550" y="986"/>
                  <a:pt x="1576" y="986"/>
                </a:cubicBezTo>
                <a:lnTo>
                  <a:pt x="1829" y="986"/>
                </a:lnTo>
                <a:cubicBezTo>
                  <a:pt x="1855" y="986"/>
                  <a:pt x="1876" y="1007"/>
                  <a:pt x="1876" y="1033"/>
                </a:cubicBezTo>
                <a:lnTo>
                  <a:pt x="1876" y="1213"/>
                </a:lnTo>
                <a:cubicBezTo>
                  <a:pt x="1876" y="1216"/>
                  <a:pt x="1877" y="1221"/>
                  <a:pt x="1877" y="1224"/>
                </a:cubicBezTo>
                <a:cubicBezTo>
                  <a:pt x="1881" y="1246"/>
                  <a:pt x="1897" y="1264"/>
                  <a:pt x="1919" y="1270"/>
                </a:cubicBezTo>
                <a:cubicBezTo>
                  <a:pt x="2002" y="1291"/>
                  <a:pt x="2082" y="1324"/>
                  <a:pt x="2156" y="1368"/>
                </a:cubicBezTo>
                <a:cubicBezTo>
                  <a:pt x="2179" y="1381"/>
                  <a:pt x="2208" y="1376"/>
                  <a:pt x="2226" y="1357"/>
                </a:cubicBezTo>
                <a:lnTo>
                  <a:pt x="2353" y="1231"/>
                </a:lnTo>
                <a:cubicBezTo>
                  <a:pt x="2371" y="1213"/>
                  <a:pt x="2402" y="1213"/>
                  <a:pt x="2420" y="1231"/>
                </a:cubicBezTo>
                <a:lnTo>
                  <a:pt x="2599" y="1410"/>
                </a:lnTo>
                <a:cubicBezTo>
                  <a:pt x="2617" y="1428"/>
                  <a:pt x="2617" y="1458"/>
                  <a:pt x="2599" y="1476"/>
                </a:cubicBezTo>
                <a:lnTo>
                  <a:pt x="2472" y="1602"/>
                </a:lnTo>
                <a:cubicBezTo>
                  <a:pt x="2453" y="1620"/>
                  <a:pt x="2450" y="1648"/>
                  <a:pt x="2463" y="1671"/>
                </a:cubicBezTo>
                <a:cubicBezTo>
                  <a:pt x="2509" y="1745"/>
                  <a:pt x="2543" y="1825"/>
                  <a:pt x="2564" y="1907"/>
                </a:cubicBezTo>
                <a:cubicBezTo>
                  <a:pt x="2568" y="1929"/>
                  <a:pt x="2587" y="1947"/>
                  <a:pt x="2609" y="1952"/>
                </a:cubicBezTo>
                <a:cubicBezTo>
                  <a:pt x="2613" y="1953"/>
                  <a:pt x="2617" y="1953"/>
                  <a:pt x="2621" y="1953"/>
                </a:cubicBezTo>
                <a:lnTo>
                  <a:pt x="2796" y="1953"/>
                </a:lnTo>
                <a:cubicBezTo>
                  <a:pt x="2822" y="1953"/>
                  <a:pt x="2843" y="1974"/>
                  <a:pt x="2843" y="2000"/>
                </a:cubicBezTo>
                <a:lnTo>
                  <a:pt x="2843" y="2254"/>
                </a:lnTo>
                <a:lnTo>
                  <a:pt x="2843" y="2254"/>
                </a:lnTo>
                <a:close/>
                <a:moveTo>
                  <a:pt x="2796" y="1841"/>
                </a:moveTo>
                <a:lnTo>
                  <a:pt x="2796" y="1841"/>
                </a:lnTo>
                <a:lnTo>
                  <a:pt x="2662" y="1841"/>
                </a:lnTo>
                <a:cubicBezTo>
                  <a:pt x="2642" y="1775"/>
                  <a:pt x="2615" y="1711"/>
                  <a:pt x="2581" y="1651"/>
                </a:cubicBezTo>
                <a:lnTo>
                  <a:pt x="2678" y="1555"/>
                </a:lnTo>
                <a:cubicBezTo>
                  <a:pt x="2740" y="1493"/>
                  <a:pt x="2740" y="1392"/>
                  <a:pt x="2678" y="1330"/>
                </a:cubicBezTo>
                <a:lnTo>
                  <a:pt x="2499" y="1151"/>
                </a:lnTo>
                <a:cubicBezTo>
                  <a:pt x="2437" y="1089"/>
                  <a:pt x="2336" y="1089"/>
                  <a:pt x="2274" y="1151"/>
                </a:cubicBezTo>
                <a:lnTo>
                  <a:pt x="2175" y="1250"/>
                </a:lnTo>
                <a:cubicBezTo>
                  <a:pt x="2116" y="1218"/>
                  <a:pt x="2053" y="1192"/>
                  <a:pt x="1988" y="1172"/>
                </a:cubicBezTo>
                <a:lnTo>
                  <a:pt x="1988" y="1033"/>
                </a:lnTo>
                <a:cubicBezTo>
                  <a:pt x="1988" y="945"/>
                  <a:pt x="1917" y="874"/>
                  <a:pt x="1829" y="874"/>
                </a:cubicBezTo>
                <a:lnTo>
                  <a:pt x="1576" y="874"/>
                </a:lnTo>
                <a:cubicBezTo>
                  <a:pt x="1488" y="874"/>
                  <a:pt x="1417" y="945"/>
                  <a:pt x="1417" y="1033"/>
                </a:cubicBezTo>
                <a:lnTo>
                  <a:pt x="1417" y="1171"/>
                </a:lnTo>
                <a:cubicBezTo>
                  <a:pt x="1351" y="1191"/>
                  <a:pt x="1288" y="1216"/>
                  <a:pt x="1228" y="1249"/>
                </a:cubicBezTo>
                <a:lnTo>
                  <a:pt x="1131" y="1151"/>
                </a:lnTo>
                <a:cubicBezTo>
                  <a:pt x="1069" y="1089"/>
                  <a:pt x="968" y="1089"/>
                  <a:pt x="906" y="1151"/>
                </a:cubicBezTo>
                <a:lnTo>
                  <a:pt x="727" y="1330"/>
                </a:lnTo>
                <a:cubicBezTo>
                  <a:pt x="665" y="1392"/>
                  <a:pt x="665" y="1493"/>
                  <a:pt x="727" y="1555"/>
                </a:cubicBezTo>
                <a:lnTo>
                  <a:pt x="821" y="1650"/>
                </a:lnTo>
                <a:cubicBezTo>
                  <a:pt x="787" y="1711"/>
                  <a:pt x="760" y="1775"/>
                  <a:pt x="740" y="1841"/>
                </a:cubicBezTo>
                <a:lnTo>
                  <a:pt x="608" y="1841"/>
                </a:lnTo>
                <a:cubicBezTo>
                  <a:pt x="521" y="1841"/>
                  <a:pt x="449" y="1913"/>
                  <a:pt x="449" y="2000"/>
                </a:cubicBezTo>
                <a:lnTo>
                  <a:pt x="449" y="2254"/>
                </a:lnTo>
                <a:cubicBezTo>
                  <a:pt x="449" y="2341"/>
                  <a:pt x="521" y="2413"/>
                  <a:pt x="608" y="2413"/>
                </a:cubicBezTo>
                <a:lnTo>
                  <a:pt x="734" y="2413"/>
                </a:lnTo>
                <a:cubicBezTo>
                  <a:pt x="754" y="2481"/>
                  <a:pt x="781" y="2547"/>
                  <a:pt x="815" y="2610"/>
                </a:cubicBezTo>
                <a:lnTo>
                  <a:pt x="727" y="2699"/>
                </a:lnTo>
                <a:cubicBezTo>
                  <a:pt x="665" y="2761"/>
                  <a:pt x="665" y="2861"/>
                  <a:pt x="727" y="2923"/>
                </a:cubicBezTo>
                <a:lnTo>
                  <a:pt x="906" y="3103"/>
                </a:lnTo>
                <a:cubicBezTo>
                  <a:pt x="968" y="3165"/>
                  <a:pt x="1069" y="3165"/>
                  <a:pt x="1131" y="3103"/>
                </a:cubicBezTo>
                <a:lnTo>
                  <a:pt x="1217" y="3017"/>
                </a:lnTo>
                <a:cubicBezTo>
                  <a:pt x="1280" y="3052"/>
                  <a:pt x="1347" y="3079"/>
                  <a:pt x="1417" y="3100"/>
                </a:cubicBezTo>
                <a:lnTo>
                  <a:pt x="1417" y="3221"/>
                </a:lnTo>
                <a:cubicBezTo>
                  <a:pt x="1417" y="3309"/>
                  <a:pt x="1488" y="3380"/>
                  <a:pt x="1576" y="3380"/>
                </a:cubicBezTo>
                <a:lnTo>
                  <a:pt x="1829" y="3380"/>
                </a:lnTo>
                <a:cubicBezTo>
                  <a:pt x="1917" y="3380"/>
                  <a:pt x="1988" y="3309"/>
                  <a:pt x="1988" y="3221"/>
                </a:cubicBezTo>
                <a:lnTo>
                  <a:pt x="1988" y="3099"/>
                </a:lnTo>
                <a:cubicBezTo>
                  <a:pt x="2057" y="3078"/>
                  <a:pt x="2124" y="3050"/>
                  <a:pt x="2187" y="3015"/>
                </a:cubicBezTo>
                <a:lnTo>
                  <a:pt x="2274" y="3103"/>
                </a:lnTo>
                <a:cubicBezTo>
                  <a:pt x="2336" y="3165"/>
                  <a:pt x="2437" y="3165"/>
                  <a:pt x="2499" y="3103"/>
                </a:cubicBezTo>
                <a:lnTo>
                  <a:pt x="2678" y="2923"/>
                </a:lnTo>
                <a:cubicBezTo>
                  <a:pt x="2740" y="2861"/>
                  <a:pt x="2740" y="2761"/>
                  <a:pt x="2678" y="2698"/>
                </a:cubicBezTo>
                <a:lnTo>
                  <a:pt x="2588" y="2609"/>
                </a:lnTo>
                <a:cubicBezTo>
                  <a:pt x="2621" y="2546"/>
                  <a:pt x="2648" y="2481"/>
                  <a:pt x="2667" y="2413"/>
                </a:cubicBezTo>
                <a:lnTo>
                  <a:pt x="2796" y="2413"/>
                </a:lnTo>
                <a:cubicBezTo>
                  <a:pt x="2884" y="2413"/>
                  <a:pt x="2955" y="2341"/>
                  <a:pt x="2955" y="2254"/>
                </a:cubicBezTo>
                <a:lnTo>
                  <a:pt x="2955" y="2000"/>
                </a:lnTo>
                <a:cubicBezTo>
                  <a:pt x="2955" y="1913"/>
                  <a:pt x="2884" y="1841"/>
                  <a:pt x="2796" y="1841"/>
                </a:cubicBezTo>
                <a:lnTo>
                  <a:pt x="2796" y="1841"/>
                </a:lnTo>
                <a:close/>
                <a:moveTo>
                  <a:pt x="1702" y="2660"/>
                </a:moveTo>
                <a:lnTo>
                  <a:pt x="1702" y="2660"/>
                </a:lnTo>
                <a:cubicBezTo>
                  <a:pt x="1416" y="2660"/>
                  <a:pt x="1184" y="2427"/>
                  <a:pt x="1184" y="2141"/>
                </a:cubicBezTo>
                <a:cubicBezTo>
                  <a:pt x="1184" y="1855"/>
                  <a:pt x="1416" y="1622"/>
                  <a:pt x="1702" y="1622"/>
                </a:cubicBezTo>
                <a:cubicBezTo>
                  <a:pt x="1988" y="1622"/>
                  <a:pt x="2221" y="1855"/>
                  <a:pt x="2221" y="2141"/>
                </a:cubicBezTo>
                <a:cubicBezTo>
                  <a:pt x="2221" y="2427"/>
                  <a:pt x="1988" y="2660"/>
                  <a:pt x="1702" y="2660"/>
                </a:cubicBezTo>
                <a:lnTo>
                  <a:pt x="1702" y="2660"/>
                </a:lnTo>
                <a:close/>
                <a:moveTo>
                  <a:pt x="1702" y="1510"/>
                </a:moveTo>
                <a:lnTo>
                  <a:pt x="1702" y="1510"/>
                </a:lnTo>
                <a:cubicBezTo>
                  <a:pt x="1355" y="1510"/>
                  <a:pt x="1072" y="1793"/>
                  <a:pt x="1072" y="2141"/>
                </a:cubicBezTo>
                <a:cubicBezTo>
                  <a:pt x="1072" y="2489"/>
                  <a:pt x="1355" y="2772"/>
                  <a:pt x="1702" y="2772"/>
                </a:cubicBezTo>
                <a:cubicBezTo>
                  <a:pt x="2050" y="2772"/>
                  <a:pt x="2333" y="2489"/>
                  <a:pt x="2333" y="2141"/>
                </a:cubicBezTo>
                <a:cubicBezTo>
                  <a:pt x="2333" y="1793"/>
                  <a:pt x="2050" y="1510"/>
                  <a:pt x="1702" y="151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16727" y="2830347"/>
            <a:ext cx="837937" cy="859645"/>
          </a:xfrm>
          <a:prstGeom prst="rect">
            <a:avLst/>
          </a:prstGeom>
        </p:spPr>
      </p:pic>
      <p:pic>
        <p:nvPicPr>
          <p:cNvPr id="6" name="Pictur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00941" y="2968583"/>
            <a:ext cx="837507" cy="859204"/>
          </a:xfrm>
          <a:prstGeom prst="rect">
            <a:avLst/>
          </a:prstGeom>
        </p:spPr>
      </p:pic>
      <p:pic>
        <p:nvPicPr>
          <p:cNvPr id="7" name="Picture 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20243" y="3398185"/>
            <a:ext cx="803752" cy="790858"/>
          </a:xfrm>
          <a:prstGeom prst="rect">
            <a:avLst/>
          </a:prstGeom>
        </p:spPr>
      </p:pic>
      <p:pic>
        <p:nvPicPr>
          <p:cNvPr id="8" name="Picture 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24057" y="3892656"/>
            <a:ext cx="826793" cy="803953"/>
          </a:xfrm>
          <a:prstGeom prst="rect">
            <a:avLst/>
          </a:prstGeom>
        </p:spPr>
      </p:pic>
      <p:grpSp>
        <p:nvGrpSpPr>
          <p:cNvPr id="9" name="Group 8"/>
          <p:cNvGrpSpPr/>
          <p:nvPr/>
        </p:nvGrpSpPr>
        <p:grpSpPr>
          <a:xfrm>
            <a:off x="4332568" y="3762032"/>
            <a:ext cx="765652" cy="800881"/>
            <a:chOff x="7423932" y="3756608"/>
            <a:chExt cx="765652" cy="800881"/>
          </a:xfrm>
        </p:grpSpPr>
        <p:pic>
          <p:nvPicPr>
            <p:cNvPr id="10" name="Picture 9"/>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28971" y="3756608"/>
              <a:ext cx="660613" cy="800881"/>
            </a:xfrm>
            <a:prstGeom prst="rect">
              <a:avLst/>
            </a:prstGeom>
          </p:spPr>
        </p:pic>
        <p:pic>
          <p:nvPicPr>
            <p:cNvPr id="11" name="Picture 10"/>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423932" y="3860639"/>
              <a:ext cx="362302" cy="355714"/>
            </a:xfrm>
            <a:prstGeom prst="rect">
              <a:avLst/>
            </a:prstGeom>
          </p:spPr>
        </p:pic>
      </p:grpSp>
      <p:sp>
        <p:nvSpPr>
          <p:cNvPr id="12" name="Right Arrow 11"/>
          <p:cNvSpPr/>
          <p:nvPr/>
        </p:nvSpPr>
        <p:spPr>
          <a:xfrm>
            <a:off x="3244464" y="3414063"/>
            <a:ext cx="905559" cy="624886"/>
          </a:xfrm>
          <a:prstGeom prst="rightArrow">
            <a:avLst/>
          </a:prstGeom>
          <a:solidFill>
            <a:schemeClr val="accent1"/>
          </a:solidFill>
          <a:ln w="38100" cap="flat"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35450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nvPr>
        </p:nvSpPr>
        <p:spPr>
          <a:xfrm>
            <a:off x="2804160" y="2570169"/>
            <a:ext cx="4302240" cy="615553"/>
          </a:xfrm>
        </p:spPr>
        <p:txBody>
          <a:bodyPr lIns="0" tIns="0" rIns="0" bIns="0"/>
          <a:lstStyle/>
          <a:p>
            <a:pPr algn="l">
              <a:lnSpc>
                <a:spcPct val="100000"/>
              </a:lnSpc>
              <a:spcAft>
                <a:spcPts val="400"/>
              </a:spcAft>
            </a:pPr>
            <a:r>
              <a:rPr lang="en-US" dirty="0"/>
              <a:t>This practice reinforces the concepts discussed previously.</a:t>
            </a:r>
          </a:p>
        </p:txBody>
      </p:sp>
      <p:sp>
        <p:nvSpPr>
          <p:cNvPr id="5" name="Freeform 6"/>
          <p:cNvSpPr>
            <a:spLocks noChangeAspect="1" noEditPoints="1"/>
          </p:cNvSpPr>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3412280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6"/>
          <p:cNvSpPr>
            <a:spLocks noChangeAspect="1" noEditPoints="1"/>
          </p:cNvSpPr>
          <p:nvPr/>
        </p:nvSpPr>
        <p:spPr bwMode="auto">
          <a:xfrm>
            <a:off x="3942699" y="2530825"/>
            <a:ext cx="1417637" cy="1368425"/>
          </a:xfrm>
          <a:custGeom>
            <a:avLst/>
            <a:gdLst>
              <a:gd name="T0" fmla="*/ 1376 w 3570"/>
              <a:gd name="T1" fmla="*/ 2524 h 3449"/>
              <a:gd name="T2" fmla="*/ 1249 w 3570"/>
              <a:gd name="T3" fmla="*/ 2558 h 3449"/>
              <a:gd name="T4" fmla="*/ 1282 w 3570"/>
              <a:gd name="T5" fmla="*/ 2431 h 3449"/>
              <a:gd name="T6" fmla="*/ 925 w 3570"/>
              <a:gd name="T7" fmla="*/ 2505 h 3449"/>
              <a:gd name="T8" fmla="*/ 811 w 3570"/>
              <a:gd name="T9" fmla="*/ 2570 h 3449"/>
              <a:gd name="T10" fmla="*/ 811 w 3570"/>
              <a:gd name="T11" fmla="*/ 2439 h 3449"/>
              <a:gd name="T12" fmla="*/ 1865 w 3570"/>
              <a:gd name="T13" fmla="*/ 2578 h 3449"/>
              <a:gd name="T14" fmla="*/ 1865 w 3570"/>
              <a:gd name="T15" fmla="*/ 2370 h 3449"/>
              <a:gd name="T16" fmla="*/ 340 w 3570"/>
              <a:gd name="T17" fmla="*/ 2348 h 3449"/>
              <a:gd name="T18" fmla="*/ 295 w 3570"/>
              <a:gd name="T19" fmla="*/ 2553 h 3449"/>
              <a:gd name="T20" fmla="*/ 413 w 3570"/>
              <a:gd name="T21" fmla="*/ 2332 h 3449"/>
              <a:gd name="T22" fmla="*/ 1197 w 3570"/>
              <a:gd name="T23" fmla="*/ 2009 h 3449"/>
              <a:gd name="T24" fmla="*/ 745 w 3570"/>
              <a:gd name="T25" fmla="*/ 2170 h 3449"/>
              <a:gd name="T26" fmla="*/ 506 w 3570"/>
              <a:gd name="T27" fmla="*/ 2899 h 3449"/>
              <a:gd name="T28" fmla="*/ 730 w 3570"/>
              <a:gd name="T29" fmla="*/ 3247 h 3449"/>
              <a:gd name="T30" fmla="*/ 1156 w 3570"/>
              <a:gd name="T31" fmla="*/ 3357 h 3449"/>
              <a:gd name="T32" fmla="*/ 1546 w 3570"/>
              <a:gd name="T33" fmla="*/ 3144 h 3449"/>
              <a:gd name="T34" fmla="*/ 1070 w 3570"/>
              <a:gd name="T35" fmla="*/ 1472 h 3449"/>
              <a:gd name="T36" fmla="*/ 627 w 3570"/>
              <a:gd name="T37" fmla="*/ 1640 h 3449"/>
              <a:gd name="T38" fmla="*/ 409 w 3570"/>
              <a:gd name="T39" fmla="*/ 2061 h 3449"/>
              <a:gd name="T40" fmla="*/ 463 w 3570"/>
              <a:gd name="T41" fmla="*/ 2106 h 3449"/>
              <a:gd name="T42" fmla="*/ 597 w 3570"/>
              <a:gd name="T43" fmla="*/ 1849 h 3449"/>
              <a:gd name="T44" fmla="*/ 1008 w 3570"/>
              <a:gd name="T45" fmla="*/ 1654 h 3449"/>
              <a:gd name="T46" fmla="*/ 1436 w 3570"/>
              <a:gd name="T47" fmla="*/ 1741 h 3449"/>
              <a:gd name="T48" fmla="*/ 1675 w 3570"/>
              <a:gd name="T49" fmla="*/ 2074 h 3449"/>
              <a:gd name="T50" fmla="*/ 1752 w 3570"/>
              <a:gd name="T51" fmla="*/ 2081 h 3449"/>
              <a:gd name="T52" fmla="*/ 1618 w 3570"/>
              <a:gd name="T53" fmla="*/ 1726 h 3449"/>
              <a:gd name="T54" fmla="*/ 1217 w 3570"/>
              <a:gd name="T55" fmla="*/ 1483 h 3449"/>
              <a:gd name="T56" fmla="*/ 1376 w 3570"/>
              <a:gd name="T57" fmla="*/ 1241 h 3449"/>
              <a:gd name="T58" fmla="*/ 1883 w 3570"/>
              <a:gd name="T59" fmla="*/ 1568 h 3449"/>
              <a:gd name="T60" fmla="*/ 2135 w 3570"/>
              <a:gd name="T61" fmla="*/ 2114 h 3449"/>
              <a:gd name="T62" fmla="*/ 2111 w 3570"/>
              <a:gd name="T63" fmla="*/ 3353 h 3449"/>
              <a:gd name="T64" fmla="*/ 1641 w 3570"/>
              <a:gd name="T65" fmla="*/ 3163 h 3449"/>
              <a:gd name="T66" fmla="*/ 1228 w 3570"/>
              <a:gd name="T67" fmla="*/ 3436 h 3449"/>
              <a:gd name="T68" fmla="*/ 757 w 3570"/>
              <a:gd name="T69" fmla="*/ 3369 h 3449"/>
              <a:gd name="T70" fmla="*/ 436 w 3570"/>
              <a:gd name="T71" fmla="*/ 2984 h 3449"/>
              <a:gd name="T72" fmla="*/ 2 w 3570"/>
              <a:gd name="T73" fmla="*/ 3318 h 3449"/>
              <a:gd name="T74" fmla="*/ 110 w 3570"/>
              <a:gd name="T75" fmla="*/ 1801 h 3449"/>
              <a:gd name="T76" fmla="*/ 532 w 3570"/>
              <a:gd name="T77" fmla="*/ 1346 h 3449"/>
              <a:gd name="T78" fmla="*/ 3269 w 3570"/>
              <a:gd name="T79" fmla="*/ 359 h 3449"/>
              <a:gd name="T80" fmla="*/ 3321 w 3570"/>
              <a:gd name="T81" fmla="*/ 449 h 3449"/>
              <a:gd name="T82" fmla="*/ 2477 w 3570"/>
              <a:gd name="T83" fmla="*/ 1217 h 3449"/>
              <a:gd name="T84" fmla="*/ 2228 w 3570"/>
              <a:gd name="T85" fmla="*/ 805 h 3449"/>
              <a:gd name="T86" fmla="*/ 3226 w 3570"/>
              <a:gd name="T87" fmla="*/ 377 h 3449"/>
              <a:gd name="T88" fmla="*/ 1901 w 3570"/>
              <a:gd name="T89" fmla="*/ 160 h 3449"/>
              <a:gd name="T90" fmla="*/ 1883 w 3570"/>
              <a:gd name="T91" fmla="*/ 1235 h 3449"/>
              <a:gd name="T92" fmla="*/ 2271 w 3570"/>
              <a:gd name="T93" fmla="*/ 1304 h 3449"/>
              <a:gd name="T94" fmla="*/ 2708 w 3570"/>
              <a:gd name="T95" fmla="*/ 1299 h 3449"/>
              <a:gd name="T96" fmla="*/ 3439 w 3570"/>
              <a:gd name="T97" fmla="*/ 1211 h 3449"/>
              <a:gd name="T98" fmla="*/ 3389 w 3570"/>
              <a:gd name="T99" fmla="*/ 144 h 3449"/>
              <a:gd name="T100" fmla="*/ 3392 w 3570"/>
              <a:gd name="T101" fmla="*/ 13 h 3449"/>
              <a:gd name="T102" fmla="*/ 3570 w 3570"/>
              <a:gd name="T103" fmla="*/ 259 h 3449"/>
              <a:gd name="T104" fmla="*/ 3430 w 3570"/>
              <a:gd name="T105" fmla="*/ 1388 h 3449"/>
              <a:gd name="T106" fmla="*/ 2241 w 3570"/>
              <a:gd name="T107" fmla="*/ 1900 h 3449"/>
              <a:gd name="T108" fmla="*/ 1999 w 3570"/>
              <a:gd name="T109" fmla="*/ 1416 h 3449"/>
              <a:gd name="T110" fmla="*/ 1753 w 3570"/>
              <a:gd name="T111" fmla="*/ 1239 h 3449"/>
              <a:gd name="T112" fmla="*/ 1816 w 3570"/>
              <a:gd name="T113" fmla="*/ 76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70" h="3449">
                <a:moveTo>
                  <a:pt x="1302" y="2429"/>
                </a:moveTo>
                <a:lnTo>
                  <a:pt x="1322" y="2431"/>
                </a:lnTo>
                <a:lnTo>
                  <a:pt x="1341" y="2439"/>
                </a:lnTo>
                <a:lnTo>
                  <a:pt x="1356" y="2451"/>
                </a:lnTo>
                <a:lnTo>
                  <a:pt x="1368" y="2466"/>
                </a:lnTo>
                <a:lnTo>
                  <a:pt x="1376" y="2484"/>
                </a:lnTo>
                <a:lnTo>
                  <a:pt x="1378" y="2505"/>
                </a:lnTo>
                <a:lnTo>
                  <a:pt x="1376" y="2524"/>
                </a:lnTo>
                <a:lnTo>
                  <a:pt x="1368" y="2543"/>
                </a:lnTo>
                <a:lnTo>
                  <a:pt x="1356" y="2558"/>
                </a:lnTo>
                <a:lnTo>
                  <a:pt x="1341" y="2570"/>
                </a:lnTo>
                <a:lnTo>
                  <a:pt x="1322" y="2579"/>
                </a:lnTo>
                <a:lnTo>
                  <a:pt x="1302" y="2581"/>
                </a:lnTo>
                <a:lnTo>
                  <a:pt x="1282" y="2579"/>
                </a:lnTo>
                <a:lnTo>
                  <a:pt x="1264" y="2570"/>
                </a:lnTo>
                <a:lnTo>
                  <a:pt x="1249" y="2558"/>
                </a:lnTo>
                <a:lnTo>
                  <a:pt x="1237" y="2543"/>
                </a:lnTo>
                <a:lnTo>
                  <a:pt x="1229" y="2524"/>
                </a:lnTo>
                <a:lnTo>
                  <a:pt x="1226" y="2505"/>
                </a:lnTo>
                <a:lnTo>
                  <a:pt x="1229" y="2484"/>
                </a:lnTo>
                <a:lnTo>
                  <a:pt x="1237" y="2466"/>
                </a:lnTo>
                <a:lnTo>
                  <a:pt x="1249" y="2451"/>
                </a:lnTo>
                <a:lnTo>
                  <a:pt x="1264" y="2439"/>
                </a:lnTo>
                <a:lnTo>
                  <a:pt x="1282" y="2431"/>
                </a:lnTo>
                <a:lnTo>
                  <a:pt x="1302" y="2429"/>
                </a:lnTo>
                <a:close/>
                <a:moveTo>
                  <a:pt x="849" y="2429"/>
                </a:moveTo>
                <a:lnTo>
                  <a:pt x="870" y="2431"/>
                </a:lnTo>
                <a:lnTo>
                  <a:pt x="888" y="2439"/>
                </a:lnTo>
                <a:lnTo>
                  <a:pt x="904" y="2451"/>
                </a:lnTo>
                <a:lnTo>
                  <a:pt x="916" y="2466"/>
                </a:lnTo>
                <a:lnTo>
                  <a:pt x="923" y="2484"/>
                </a:lnTo>
                <a:lnTo>
                  <a:pt x="925" y="2505"/>
                </a:lnTo>
                <a:lnTo>
                  <a:pt x="923" y="2524"/>
                </a:lnTo>
                <a:lnTo>
                  <a:pt x="916" y="2543"/>
                </a:lnTo>
                <a:lnTo>
                  <a:pt x="904" y="2558"/>
                </a:lnTo>
                <a:lnTo>
                  <a:pt x="888" y="2570"/>
                </a:lnTo>
                <a:lnTo>
                  <a:pt x="870" y="2579"/>
                </a:lnTo>
                <a:lnTo>
                  <a:pt x="849" y="2581"/>
                </a:lnTo>
                <a:lnTo>
                  <a:pt x="830" y="2579"/>
                </a:lnTo>
                <a:lnTo>
                  <a:pt x="811" y="2570"/>
                </a:lnTo>
                <a:lnTo>
                  <a:pt x="796" y="2558"/>
                </a:lnTo>
                <a:lnTo>
                  <a:pt x="784" y="2543"/>
                </a:lnTo>
                <a:lnTo>
                  <a:pt x="776" y="2524"/>
                </a:lnTo>
                <a:lnTo>
                  <a:pt x="773" y="2505"/>
                </a:lnTo>
                <a:lnTo>
                  <a:pt x="776" y="2484"/>
                </a:lnTo>
                <a:lnTo>
                  <a:pt x="784" y="2466"/>
                </a:lnTo>
                <a:lnTo>
                  <a:pt x="796" y="2451"/>
                </a:lnTo>
                <a:lnTo>
                  <a:pt x="811" y="2439"/>
                </a:lnTo>
                <a:lnTo>
                  <a:pt x="830" y="2431"/>
                </a:lnTo>
                <a:lnTo>
                  <a:pt x="849" y="2429"/>
                </a:lnTo>
                <a:close/>
                <a:moveTo>
                  <a:pt x="1763" y="2323"/>
                </a:moveTo>
                <a:lnTo>
                  <a:pt x="1763" y="2624"/>
                </a:lnTo>
                <a:lnTo>
                  <a:pt x="1792" y="2620"/>
                </a:lnTo>
                <a:lnTo>
                  <a:pt x="1819" y="2610"/>
                </a:lnTo>
                <a:lnTo>
                  <a:pt x="1843" y="2596"/>
                </a:lnTo>
                <a:lnTo>
                  <a:pt x="1865" y="2578"/>
                </a:lnTo>
                <a:lnTo>
                  <a:pt x="1882" y="2556"/>
                </a:lnTo>
                <a:lnTo>
                  <a:pt x="1895" y="2531"/>
                </a:lnTo>
                <a:lnTo>
                  <a:pt x="1904" y="2504"/>
                </a:lnTo>
                <a:lnTo>
                  <a:pt x="1906" y="2473"/>
                </a:lnTo>
                <a:lnTo>
                  <a:pt x="1904" y="2444"/>
                </a:lnTo>
                <a:lnTo>
                  <a:pt x="1895" y="2417"/>
                </a:lnTo>
                <a:lnTo>
                  <a:pt x="1882" y="2392"/>
                </a:lnTo>
                <a:lnTo>
                  <a:pt x="1865" y="2370"/>
                </a:lnTo>
                <a:lnTo>
                  <a:pt x="1843" y="2352"/>
                </a:lnTo>
                <a:lnTo>
                  <a:pt x="1819" y="2338"/>
                </a:lnTo>
                <a:lnTo>
                  <a:pt x="1792" y="2328"/>
                </a:lnTo>
                <a:lnTo>
                  <a:pt x="1763" y="2323"/>
                </a:lnTo>
                <a:close/>
                <a:moveTo>
                  <a:pt x="424" y="2322"/>
                </a:moveTo>
                <a:lnTo>
                  <a:pt x="394" y="2326"/>
                </a:lnTo>
                <a:lnTo>
                  <a:pt x="366" y="2334"/>
                </a:lnTo>
                <a:lnTo>
                  <a:pt x="340" y="2348"/>
                </a:lnTo>
                <a:lnTo>
                  <a:pt x="317" y="2367"/>
                </a:lnTo>
                <a:lnTo>
                  <a:pt x="298" y="2389"/>
                </a:lnTo>
                <a:lnTo>
                  <a:pt x="285" y="2415"/>
                </a:lnTo>
                <a:lnTo>
                  <a:pt x="276" y="2443"/>
                </a:lnTo>
                <a:lnTo>
                  <a:pt x="273" y="2473"/>
                </a:lnTo>
                <a:lnTo>
                  <a:pt x="276" y="2502"/>
                </a:lnTo>
                <a:lnTo>
                  <a:pt x="283" y="2528"/>
                </a:lnTo>
                <a:lnTo>
                  <a:pt x="295" y="2553"/>
                </a:lnTo>
                <a:lnTo>
                  <a:pt x="311" y="2573"/>
                </a:lnTo>
                <a:lnTo>
                  <a:pt x="330" y="2592"/>
                </a:lnTo>
                <a:lnTo>
                  <a:pt x="353" y="2607"/>
                </a:lnTo>
                <a:lnTo>
                  <a:pt x="378" y="2617"/>
                </a:lnTo>
                <a:lnTo>
                  <a:pt x="404" y="2623"/>
                </a:lnTo>
                <a:lnTo>
                  <a:pt x="404" y="2359"/>
                </a:lnTo>
                <a:lnTo>
                  <a:pt x="407" y="2345"/>
                </a:lnTo>
                <a:lnTo>
                  <a:pt x="413" y="2332"/>
                </a:lnTo>
                <a:lnTo>
                  <a:pt x="424" y="2323"/>
                </a:lnTo>
                <a:lnTo>
                  <a:pt x="424" y="2322"/>
                </a:lnTo>
                <a:close/>
                <a:moveTo>
                  <a:pt x="1352" y="1912"/>
                </a:moveTo>
                <a:lnTo>
                  <a:pt x="1331" y="1927"/>
                </a:lnTo>
                <a:lnTo>
                  <a:pt x="1305" y="1944"/>
                </a:lnTo>
                <a:lnTo>
                  <a:pt x="1274" y="1964"/>
                </a:lnTo>
                <a:lnTo>
                  <a:pt x="1238" y="1986"/>
                </a:lnTo>
                <a:lnTo>
                  <a:pt x="1197" y="2009"/>
                </a:lnTo>
                <a:lnTo>
                  <a:pt x="1150" y="2033"/>
                </a:lnTo>
                <a:lnTo>
                  <a:pt x="1099" y="2057"/>
                </a:lnTo>
                <a:lnTo>
                  <a:pt x="1041" y="2082"/>
                </a:lnTo>
                <a:lnTo>
                  <a:pt x="980" y="2106"/>
                </a:lnTo>
                <a:lnTo>
                  <a:pt x="917" y="2128"/>
                </a:lnTo>
                <a:lnTo>
                  <a:pt x="856" y="2146"/>
                </a:lnTo>
                <a:lnTo>
                  <a:pt x="800" y="2159"/>
                </a:lnTo>
                <a:lnTo>
                  <a:pt x="745" y="2170"/>
                </a:lnTo>
                <a:lnTo>
                  <a:pt x="695" y="2177"/>
                </a:lnTo>
                <a:lnTo>
                  <a:pt x="649" y="2182"/>
                </a:lnTo>
                <a:lnTo>
                  <a:pt x="606" y="2184"/>
                </a:lnTo>
                <a:lnTo>
                  <a:pt x="568" y="2185"/>
                </a:lnTo>
                <a:lnTo>
                  <a:pt x="536" y="2185"/>
                </a:lnTo>
                <a:lnTo>
                  <a:pt x="509" y="2184"/>
                </a:lnTo>
                <a:lnTo>
                  <a:pt x="506" y="2897"/>
                </a:lnTo>
                <a:lnTo>
                  <a:pt x="506" y="2899"/>
                </a:lnTo>
                <a:lnTo>
                  <a:pt x="506" y="2900"/>
                </a:lnTo>
                <a:lnTo>
                  <a:pt x="522" y="2960"/>
                </a:lnTo>
                <a:lnTo>
                  <a:pt x="544" y="3017"/>
                </a:lnTo>
                <a:lnTo>
                  <a:pt x="571" y="3070"/>
                </a:lnTo>
                <a:lnTo>
                  <a:pt x="604" y="3120"/>
                </a:lnTo>
                <a:lnTo>
                  <a:pt x="641" y="3167"/>
                </a:lnTo>
                <a:lnTo>
                  <a:pt x="683" y="3209"/>
                </a:lnTo>
                <a:lnTo>
                  <a:pt x="730" y="3247"/>
                </a:lnTo>
                <a:lnTo>
                  <a:pt x="780" y="3280"/>
                </a:lnTo>
                <a:lnTo>
                  <a:pt x="833" y="3308"/>
                </a:lnTo>
                <a:lnTo>
                  <a:pt x="890" y="3331"/>
                </a:lnTo>
                <a:lnTo>
                  <a:pt x="948" y="3347"/>
                </a:lnTo>
                <a:lnTo>
                  <a:pt x="1010" y="3357"/>
                </a:lnTo>
                <a:lnTo>
                  <a:pt x="1074" y="3360"/>
                </a:lnTo>
                <a:lnTo>
                  <a:pt x="1097" y="3360"/>
                </a:lnTo>
                <a:lnTo>
                  <a:pt x="1156" y="3357"/>
                </a:lnTo>
                <a:lnTo>
                  <a:pt x="1215" y="3348"/>
                </a:lnTo>
                <a:lnTo>
                  <a:pt x="1270" y="3334"/>
                </a:lnTo>
                <a:lnTo>
                  <a:pt x="1325" y="3313"/>
                </a:lnTo>
                <a:lnTo>
                  <a:pt x="1376" y="3288"/>
                </a:lnTo>
                <a:lnTo>
                  <a:pt x="1423" y="3258"/>
                </a:lnTo>
                <a:lnTo>
                  <a:pt x="1468" y="3224"/>
                </a:lnTo>
                <a:lnTo>
                  <a:pt x="1509" y="3186"/>
                </a:lnTo>
                <a:lnTo>
                  <a:pt x="1546" y="3144"/>
                </a:lnTo>
                <a:lnTo>
                  <a:pt x="1580" y="3098"/>
                </a:lnTo>
                <a:lnTo>
                  <a:pt x="1608" y="3049"/>
                </a:lnTo>
                <a:lnTo>
                  <a:pt x="1632" y="2997"/>
                </a:lnTo>
                <a:lnTo>
                  <a:pt x="1651" y="2943"/>
                </a:lnTo>
                <a:lnTo>
                  <a:pt x="1664" y="2886"/>
                </a:lnTo>
                <a:lnTo>
                  <a:pt x="1675" y="2255"/>
                </a:lnTo>
                <a:lnTo>
                  <a:pt x="1352" y="1912"/>
                </a:lnTo>
                <a:close/>
                <a:moveTo>
                  <a:pt x="1070" y="1472"/>
                </a:moveTo>
                <a:lnTo>
                  <a:pt x="1008" y="1474"/>
                </a:lnTo>
                <a:lnTo>
                  <a:pt x="946" y="1483"/>
                </a:lnTo>
                <a:lnTo>
                  <a:pt x="887" y="1497"/>
                </a:lnTo>
                <a:lnTo>
                  <a:pt x="830" y="1516"/>
                </a:lnTo>
                <a:lnTo>
                  <a:pt x="775" y="1540"/>
                </a:lnTo>
                <a:lnTo>
                  <a:pt x="723" y="1569"/>
                </a:lnTo>
                <a:lnTo>
                  <a:pt x="674" y="1602"/>
                </a:lnTo>
                <a:lnTo>
                  <a:pt x="627" y="1640"/>
                </a:lnTo>
                <a:lnTo>
                  <a:pt x="585" y="1681"/>
                </a:lnTo>
                <a:lnTo>
                  <a:pt x="547" y="1727"/>
                </a:lnTo>
                <a:lnTo>
                  <a:pt x="512" y="1775"/>
                </a:lnTo>
                <a:lnTo>
                  <a:pt x="482" y="1827"/>
                </a:lnTo>
                <a:lnTo>
                  <a:pt x="456" y="1881"/>
                </a:lnTo>
                <a:lnTo>
                  <a:pt x="435" y="1939"/>
                </a:lnTo>
                <a:lnTo>
                  <a:pt x="420" y="1999"/>
                </a:lnTo>
                <a:lnTo>
                  <a:pt x="409" y="2061"/>
                </a:lnTo>
                <a:lnTo>
                  <a:pt x="409" y="2065"/>
                </a:lnTo>
                <a:lnTo>
                  <a:pt x="409" y="2068"/>
                </a:lnTo>
                <a:lnTo>
                  <a:pt x="412" y="2083"/>
                </a:lnTo>
                <a:lnTo>
                  <a:pt x="420" y="2095"/>
                </a:lnTo>
                <a:lnTo>
                  <a:pt x="432" y="2104"/>
                </a:lnTo>
                <a:lnTo>
                  <a:pt x="447" y="2108"/>
                </a:lnTo>
                <a:lnTo>
                  <a:pt x="449" y="2108"/>
                </a:lnTo>
                <a:lnTo>
                  <a:pt x="463" y="2106"/>
                </a:lnTo>
                <a:lnTo>
                  <a:pt x="475" y="2099"/>
                </a:lnTo>
                <a:lnTo>
                  <a:pt x="485" y="2088"/>
                </a:lnTo>
                <a:lnTo>
                  <a:pt x="489" y="2074"/>
                </a:lnTo>
                <a:lnTo>
                  <a:pt x="499" y="2026"/>
                </a:lnTo>
                <a:lnTo>
                  <a:pt x="515" y="1979"/>
                </a:lnTo>
                <a:lnTo>
                  <a:pt x="537" y="1933"/>
                </a:lnTo>
                <a:lnTo>
                  <a:pt x="564" y="1890"/>
                </a:lnTo>
                <a:lnTo>
                  <a:pt x="597" y="1849"/>
                </a:lnTo>
                <a:lnTo>
                  <a:pt x="635" y="1811"/>
                </a:lnTo>
                <a:lnTo>
                  <a:pt x="677" y="1776"/>
                </a:lnTo>
                <a:lnTo>
                  <a:pt x="726" y="1743"/>
                </a:lnTo>
                <a:lnTo>
                  <a:pt x="777" y="1716"/>
                </a:lnTo>
                <a:lnTo>
                  <a:pt x="831" y="1693"/>
                </a:lnTo>
                <a:lnTo>
                  <a:pt x="888" y="1675"/>
                </a:lnTo>
                <a:lnTo>
                  <a:pt x="947" y="1662"/>
                </a:lnTo>
                <a:lnTo>
                  <a:pt x="1008" y="1654"/>
                </a:lnTo>
                <a:lnTo>
                  <a:pt x="1070" y="1651"/>
                </a:lnTo>
                <a:lnTo>
                  <a:pt x="1094" y="1651"/>
                </a:lnTo>
                <a:lnTo>
                  <a:pt x="1156" y="1654"/>
                </a:lnTo>
                <a:lnTo>
                  <a:pt x="1217" y="1662"/>
                </a:lnTo>
                <a:lnTo>
                  <a:pt x="1277" y="1675"/>
                </a:lnTo>
                <a:lnTo>
                  <a:pt x="1333" y="1692"/>
                </a:lnTo>
                <a:lnTo>
                  <a:pt x="1386" y="1715"/>
                </a:lnTo>
                <a:lnTo>
                  <a:pt x="1436" y="1741"/>
                </a:lnTo>
                <a:lnTo>
                  <a:pt x="1483" y="1772"/>
                </a:lnTo>
                <a:lnTo>
                  <a:pt x="1525" y="1806"/>
                </a:lnTo>
                <a:lnTo>
                  <a:pt x="1563" y="1843"/>
                </a:lnTo>
                <a:lnTo>
                  <a:pt x="1597" y="1885"/>
                </a:lnTo>
                <a:lnTo>
                  <a:pt x="1625" y="1928"/>
                </a:lnTo>
                <a:lnTo>
                  <a:pt x="1648" y="1975"/>
                </a:lnTo>
                <a:lnTo>
                  <a:pt x="1664" y="2022"/>
                </a:lnTo>
                <a:lnTo>
                  <a:pt x="1675" y="2074"/>
                </a:lnTo>
                <a:lnTo>
                  <a:pt x="1678" y="2086"/>
                </a:lnTo>
                <a:lnTo>
                  <a:pt x="1686" y="2095"/>
                </a:lnTo>
                <a:lnTo>
                  <a:pt x="1696" y="2103"/>
                </a:lnTo>
                <a:lnTo>
                  <a:pt x="1708" y="2107"/>
                </a:lnTo>
                <a:lnTo>
                  <a:pt x="1721" y="2107"/>
                </a:lnTo>
                <a:lnTo>
                  <a:pt x="1735" y="2103"/>
                </a:lnTo>
                <a:lnTo>
                  <a:pt x="1746" y="2093"/>
                </a:lnTo>
                <a:lnTo>
                  <a:pt x="1752" y="2081"/>
                </a:lnTo>
                <a:lnTo>
                  <a:pt x="1754" y="2066"/>
                </a:lnTo>
                <a:lnTo>
                  <a:pt x="1754" y="2059"/>
                </a:lnTo>
                <a:lnTo>
                  <a:pt x="1744" y="1998"/>
                </a:lnTo>
                <a:lnTo>
                  <a:pt x="1728" y="1938"/>
                </a:lnTo>
                <a:lnTo>
                  <a:pt x="1708" y="1881"/>
                </a:lnTo>
                <a:lnTo>
                  <a:pt x="1682" y="1826"/>
                </a:lnTo>
                <a:lnTo>
                  <a:pt x="1652" y="1775"/>
                </a:lnTo>
                <a:lnTo>
                  <a:pt x="1618" y="1726"/>
                </a:lnTo>
                <a:lnTo>
                  <a:pt x="1578" y="1681"/>
                </a:lnTo>
                <a:lnTo>
                  <a:pt x="1536" y="1640"/>
                </a:lnTo>
                <a:lnTo>
                  <a:pt x="1489" y="1602"/>
                </a:lnTo>
                <a:lnTo>
                  <a:pt x="1441" y="1569"/>
                </a:lnTo>
                <a:lnTo>
                  <a:pt x="1389" y="1540"/>
                </a:lnTo>
                <a:lnTo>
                  <a:pt x="1333" y="1516"/>
                </a:lnTo>
                <a:lnTo>
                  <a:pt x="1277" y="1497"/>
                </a:lnTo>
                <a:lnTo>
                  <a:pt x="1217" y="1483"/>
                </a:lnTo>
                <a:lnTo>
                  <a:pt x="1156" y="1474"/>
                </a:lnTo>
                <a:lnTo>
                  <a:pt x="1094" y="1472"/>
                </a:lnTo>
                <a:lnTo>
                  <a:pt x="1070" y="1472"/>
                </a:lnTo>
                <a:close/>
                <a:moveTo>
                  <a:pt x="1073" y="1199"/>
                </a:moveTo>
                <a:lnTo>
                  <a:pt x="1151" y="1201"/>
                </a:lnTo>
                <a:lnTo>
                  <a:pt x="1227" y="1210"/>
                </a:lnTo>
                <a:lnTo>
                  <a:pt x="1303" y="1223"/>
                </a:lnTo>
                <a:lnTo>
                  <a:pt x="1376" y="1241"/>
                </a:lnTo>
                <a:lnTo>
                  <a:pt x="1448" y="1265"/>
                </a:lnTo>
                <a:lnTo>
                  <a:pt x="1518" y="1295"/>
                </a:lnTo>
                <a:lnTo>
                  <a:pt x="1586" y="1328"/>
                </a:lnTo>
                <a:lnTo>
                  <a:pt x="1651" y="1367"/>
                </a:lnTo>
                <a:lnTo>
                  <a:pt x="1714" y="1411"/>
                </a:lnTo>
                <a:lnTo>
                  <a:pt x="1774" y="1459"/>
                </a:lnTo>
                <a:lnTo>
                  <a:pt x="1830" y="1512"/>
                </a:lnTo>
                <a:lnTo>
                  <a:pt x="1883" y="1568"/>
                </a:lnTo>
                <a:lnTo>
                  <a:pt x="1932" y="1628"/>
                </a:lnTo>
                <a:lnTo>
                  <a:pt x="1976" y="1690"/>
                </a:lnTo>
                <a:lnTo>
                  <a:pt x="2015" y="1756"/>
                </a:lnTo>
                <a:lnTo>
                  <a:pt x="2049" y="1824"/>
                </a:lnTo>
                <a:lnTo>
                  <a:pt x="2077" y="1893"/>
                </a:lnTo>
                <a:lnTo>
                  <a:pt x="2102" y="1965"/>
                </a:lnTo>
                <a:lnTo>
                  <a:pt x="2121" y="2039"/>
                </a:lnTo>
                <a:lnTo>
                  <a:pt x="2135" y="2114"/>
                </a:lnTo>
                <a:lnTo>
                  <a:pt x="2144" y="2191"/>
                </a:lnTo>
                <a:lnTo>
                  <a:pt x="2147" y="2268"/>
                </a:lnTo>
                <a:lnTo>
                  <a:pt x="2147" y="3310"/>
                </a:lnTo>
                <a:lnTo>
                  <a:pt x="2145" y="3323"/>
                </a:lnTo>
                <a:lnTo>
                  <a:pt x="2139" y="3335"/>
                </a:lnTo>
                <a:lnTo>
                  <a:pt x="2131" y="3345"/>
                </a:lnTo>
                <a:lnTo>
                  <a:pt x="2120" y="3351"/>
                </a:lnTo>
                <a:lnTo>
                  <a:pt x="2111" y="3353"/>
                </a:lnTo>
                <a:lnTo>
                  <a:pt x="2102" y="3354"/>
                </a:lnTo>
                <a:lnTo>
                  <a:pt x="2092" y="3353"/>
                </a:lnTo>
                <a:lnTo>
                  <a:pt x="2081" y="3349"/>
                </a:lnTo>
                <a:lnTo>
                  <a:pt x="2071" y="3341"/>
                </a:lnTo>
                <a:lnTo>
                  <a:pt x="1727" y="2994"/>
                </a:lnTo>
                <a:lnTo>
                  <a:pt x="1704" y="3054"/>
                </a:lnTo>
                <a:lnTo>
                  <a:pt x="1675" y="3110"/>
                </a:lnTo>
                <a:lnTo>
                  <a:pt x="1641" y="3163"/>
                </a:lnTo>
                <a:lnTo>
                  <a:pt x="1603" y="3213"/>
                </a:lnTo>
                <a:lnTo>
                  <a:pt x="1560" y="3259"/>
                </a:lnTo>
                <a:lnTo>
                  <a:pt x="1513" y="3301"/>
                </a:lnTo>
                <a:lnTo>
                  <a:pt x="1462" y="3338"/>
                </a:lnTo>
                <a:lnTo>
                  <a:pt x="1408" y="3371"/>
                </a:lnTo>
                <a:lnTo>
                  <a:pt x="1351" y="3398"/>
                </a:lnTo>
                <a:lnTo>
                  <a:pt x="1291" y="3420"/>
                </a:lnTo>
                <a:lnTo>
                  <a:pt x="1228" y="3436"/>
                </a:lnTo>
                <a:lnTo>
                  <a:pt x="1164" y="3446"/>
                </a:lnTo>
                <a:lnTo>
                  <a:pt x="1097" y="3449"/>
                </a:lnTo>
                <a:lnTo>
                  <a:pt x="1074" y="3449"/>
                </a:lnTo>
                <a:lnTo>
                  <a:pt x="1006" y="3445"/>
                </a:lnTo>
                <a:lnTo>
                  <a:pt x="939" y="3435"/>
                </a:lnTo>
                <a:lnTo>
                  <a:pt x="877" y="3419"/>
                </a:lnTo>
                <a:lnTo>
                  <a:pt x="815" y="3397"/>
                </a:lnTo>
                <a:lnTo>
                  <a:pt x="757" y="3369"/>
                </a:lnTo>
                <a:lnTo>
                  <a:pt x="702" y="3336"/>
                </a:lnTo>
                <a:lnTo>
                  <a:pt x="651" y="3298"/>
                </a:lnTo>
                <a:lnTo>
                  <a:pt x="603" y="3255"/>
                </a:lnTo>
                <a:lnTo>
                  <a:pt x="560" y="3208"/>
                </a:lnTo>
                <a:lnTo>
                  <a:pt x="522" y="3157"/>
                </a:lnTo>
                <a:lnTo>
                  <a:pt x="488" y="3102"/>
                </a:lnTo>
                <a:lnTo>
                  <a:pt x="460" y="3045"/>
                </a:lnTo>
                <a:lnTo>
                  <a:pt x="436" y="2984"/>
                </a:lnTo>
                <a:lnTo>
                  <a:pt x="75" y="3337"/>
                </a:lnTo>
                <a:lnTo>
                  <a:pt x="64" y="3345"/>
                </a:lnTo>
                <a:lnTo>
                  <a:pt x="52" y="3349"/>
                </a:lnTo>
                <a:lnTo>
                  <a:pt x="40" y="3349"/>
                </a:lnTo>
                <a:lnTo>
                  <a:pt x="27" y="3346"/>
                </a:lnTo>
                <a:lnTo>
                  <a:pt x="16" y="3339"/>
                </a:lnTo>
                <a:lnTo>
                  <a:pt x="8" y="3329"/>
                </a:lnTo>
                <a:lnTo>
                  <a:pt x="2" y="3318"/>
                </a:lnTo>
                <a:lnTo>
                  <a:pt x="0" y="3306"/>
                </a:lnTo>
                <a:lnTo>
                  <a:pt x="0" y="2273"/>
                </a:lnTo>
                <a:lnTo>
                  <a:pt x="3" y="2190"/>
                </a:lnTo>
                <a:lnTo>
                  <a:pt x="13" y="2107"/>
                </a:lnTo>
                <a:lnTo>
                  <a:pt x="28" y="2027"/>
                </a:lnTo>
                <a:lnTo>
                  <a:pt x="50" y="1950"/>
                </a:lnTo>
                <a:lnTo>
                  <a:pt x="77" y="1874"/>
                </a:lnTo>
                <a:lnTo>
                  <a:pt x="110" y="1801"/>
                </a:lnTo>
                <a:lnTo>
                  <a:pt x="146" y="1731"/>
                </a:lnTo>
                <a:lnTo>
                  <a:pt x="189" y="1665"/>
                </a:lnTo>
                <a:lnTo>
                  <a:pt x="236" y="1602"/>
                </a:lnTo>
                <a:lnTo>
                  <a:pt x="287" y="1542"/>
                </a:lnTo>
                <a:lnTo>
                  <a:pt x="343" y="1487"/>
                </a:lnTo>
                <a:lnTo>
                  <a:pt x="402" y="1435"/>
                </a:lnTo>
                <a:lnTo>
                  <a:pt x="465" y="1388"/>
                </a:lnTo>
                <a:lnTo>
                  <a:pt x="532" y="1346"/>
                </a:lnTo>
                <a:lnTo>
                  <a:pt x="602" y="1308"/>
                </a:lnTo>
                <a:lnTo>
                  <a:pt x="675" y="1275"/>
                </a:lnTo>
                <a:lnTo>
                  <a:pt x="750" y="1249"/>
                </a:lnTo>
                <a:lnTo>
                  <a:pt x="828" y="1227"/>
                </a:lnTo>
                <a:lnTo>
                  <a:pt x="908" y="1211"/>
                </a:lnTo>
                <a:lnTo>
                  <a:pt x="989" y="1202"/>
                </a:lnTo>
                <a:lnTo>
                  <a:pt x="1073" y="1199"/>
                </a:lnTo>
                <a:close/>
                <a:moveTo>
                  <a:pt x="3269" y="359"/>
                </a:moveTo>
                <a:lnTo>
                  <a:pt x="3284" y="361"/>
                </a:lnTo>
                <a:lnTo>
                  <a:pt x="3299" y="368"/>
                </a:lnTo>
                <a:lnTo>
                  <a:pt x="3311" y="378"/>
                </a:lnTo>
                <a:lnTo>
                  <a:pt x="3321" y="391"/>
                </a:lnTo>
                <a:lnTo>
                  <a:pt x="3327" y="405"/>
                </a:lnTo>
                <a:lnTo>
                  <a:pt x="3328" y="420"/>
                </a:lnTo>
                <a:lnTo>
                  <a:pt x="3326" y="435"/>
                </a:lnTo>
                <a:lnTo>
                  <a:pt x="3321" y="449"/>
                </a:lnTo>
                <a:lnTo>
                  <a:pt x="3311" y="462"/>
                </a:lnTo>
                <a:lnTo>
                  <a:pt x="2554" y="1212"/>
                </a:lnTo>
                <a:lnTo>
                  <a:pt x="2541" y="1222"/>
                </a:lnTo>
                <a:lnTo>
                  <a:pt x="2527" y="1227"/>
                </a:lnTo>
                <a:lnTo>
                  <a:pt x="2511" y="1229"/>
                </a:lnTo>
                <a:lnTo>
                  <a:pt x="2507" y="1229"/>
                </a:lnTo>
                <a:lnTo>
                  <a:pt x="2491" y="1226"/>
                </a:lnTo>
                <a:lnTo>
                  <a:pt x="2477" y="1217"/>
                </a:lnTo>
                <a:lnTo>
                  <a:pt x="2464" y="1207"/>
                </a:lnTo>
                <a:lnTo>
                  <a:pt x="2217" y="888"/>
                </a:lnTo>
                <a:lnTo>
                  <a:pt x="2210" y="875"/>
                </a:lnTo>
                <a:lnTo>
                  <a:pt x="2205" y="860"/>
                </a:lnTo>
                <a:lnTo>
                  <a:pt x="2205" y="845"/>
                </a:lnTo>
                <a:lnTo>
                  <a:pt x="2209" y="830"/>
                </a:lnTo>
                <a:lnTo>
                  <a:pt x="2216" y="815"/>
                </a:lnTo>
                <a:lnTo>
                  <a:pt x="2228" y="805"/>
                </a:lnTo>
                <a:lnTo>
                  <a:pt x="2242" y="796"/>
                </a:lnTo>
                <a:lnTo>
                  <a:pt x="2256" y="793"/>
                </a:lnTo>
                <a:lnTo>
                  <a:pt x="2272" y="793"/>
                </a:lnTo>
                <a:lnTo>
                  <a:pt x="2287" y="796"/>
                </a:lnTo>
                <a:lnTo>
                  <a:pt x="2301" y="803"/>
                </a:lnTo>
                <a:lnTo>
                  <a:pt x="2312" y="815"/>
                </a:lnTo>
                <a:lnTo>
                  <a:pt x="2517" y="1079"/>
                </a:lnTo>
                <a:lnTo>
                  <a:pt x="3226" y="377"/>
                </a:lnTo>
                <a:lnTo>
                  <a:pt x="3239" y="368"/>
                </a:lnTo>
                <a:lnTo>
                  <a:pt x="3253" y="361"/>
                </a:lnTo>
                <a:lnTo>
                  <a:pt x="3269" y="359"/>
                </a:lnTo>
                <a:close/>
                <a:moveTo>
                  <a:pt x="1999" y="120"/>
                </a:moveTo>
                <a:lnTo>
                  <a:pt x="1971" y="122"/>
                </a:lnTo>
                <a:lnTo>
                  <a:pt x="1945" y="131"/>
                </a:lnTo>
                <a:lnTo>
                  <a:pt x="1921" y="144"/>
                </a:lnTo>
                <a:lnTo>
                  <a:pt x="1901" y="160"/>
                </a:lnTo>
                <a:lnTo>
                  <a:pt x="1883" y="181"/>
                </a:lnTo>
                <a:lnTo>
                  <a:pt x="1871" y="205"/>
                </a:lnTo>
                <a:lnTo>
                  <a:pt x="1863" y="231"/>
                </a:lnTo>
                <a:lnTo>
                  <a:pt x="1861" y="259"/>
                </a:lnTo>
                <a:lnTo>
                  <a:pt x="1861" y="1158"/>
                </a:lnTo>
                <a:lnTo>
                  <a:pt x="1863" y="1185"/>
                </a:lnTo>
                <a:lnTo>
                  <a:pt x="1871" y="1211"/>
                </a:lnTo>
                <a:lnTo>
                  <a:pt x="1883" y="1235"/>
                </a:lnTo>
                <a:lnTo>
                  <a:pt x="1901" y="1255"/>
                </a:lnTo>
                <a:lnTo>
                  <a:pt x="1921" y="1273"/>
                </a:lnTo>
                <a:lnTo>
                  <a:pt x="1945" y="1286"/>
                </a:lnTo>
                <a:lnTo>
                  <a:pt x="1971" y="1293"/>
                </a:lnTo>
                <a:lnTo>
                  <a:pt x="1999" y="1297"/>
                </a:lnTo>
                <a:lnTo>
                  <a:pt x="2241" y="1297"/>
                </a:lnTo>
                <a:lnTo>
                  <a:pt x="2256" y="1299"/>
                </a:lnTo>
                <a:lnTo>
                  <a:pt x="2271" y="1304"/>
                </a:lnTo>
                <a:lnTo>
                  <a:pt x="2284" y="1314"/>
                </a:lnTo>
                <a:lnTo>
                  <a:pt x="2292" y="1327"/>
                </a:lnTo>
                <a:lnTo>
                  <a:pt x="2299" y="1341"/>
                </a:lnTo>
                <a:lnTo>
                  <a:pt x="2301" y="1356"/>
                </a:lnTo>
                <a:lnTo>
                  <a:pt x="2301" y="1695"/>
                </a:lnTo>
                <a:lnTo>
                  <a:pt x="2681" y="1314"/>
                </a:lnTo>
                <a:lnTo>
                  <a:pt x="2694" y="1304"/>
                </a:lnTo>
                <a:lnTo>
                  <a:pt x="2708" y="1299"/>
                </a:lnTo>
                <a:lnTo>
                  <a:pt x="2723" y="1297"/>
                </a:lnTo>
                <a:lnTo>
                  <a:pt x="3311" y="1297"/>
                </a:lnTo>
                <a:lnTo>
                  <a:pt x="3339" y="1293"/>
                </a:lnTo>
                <a:lnTo>
                  <a:pt x="3365" y="1286"/>
                </a:lnTo>
                <a:lnTo>
                  <a:pt x="3389" y="1273"/>
                </a:lnTo>
                <a:lnTo>
                  <a:pt x="3410" y="1255"/>
                </a:lnTo>
                <a:lnTo>
                  <a:pt x="3427" y="1235"/>
                </a:lnTo>
                <a:lnTo>
                  <a:pt x="3439" y="1211"/>
                </a:lnTo>
                <a:lnTo>
                  <a:pt x="3448" y="1185"/>
                </a:lnTo>
                <a:lnTo>
                  <a:pt x="3451" y="1158"/>
                </a:lnTo>
                <a:lnTo>
                  <a:pt x="3451" y="259"/>
                </a:lnTo>
                <a:lnTo>
                  <a:pt x="3448" y="231"/>
                </a:lnTo>
                <a:lnTo>
                  <a:pt x="3439" y="205"/>
                </a:lnTo>
                <a:lnTo>
                  <a:pt x="3427" y="181"/>
                </a:lnTo>
                <a:lnTo>
                  <a:pt x="3410" y="160"/>
                </a:lnTo>
                <a:lnTo>
                  <a:pt x="3389" y="144"/>
                </a:lnTo>
                <a:lnTo>
                  <a:pt x="3365" y="131"/>
                </a:lnTo>
                <a:lnTo>
                  <a:pt x="3339" y="122"/>
                </a:lnTo>
                <a:lnTo>
                  <a:pt x="3311" y="120"/>
                </a:lnTo>
                <a:lnTo>
                  <a:pt x="1999" y="120"/>
                </a:lnTo>
                <a:close/>
                <a:moveTo>
                  <a:pt x="1999" y="0"/>
                </a:moveTo>
                <a:lnTo>
                  <a:pt x="3311" y="0"/>
                </a:lnTo>
                <a:lnTo>
                  <a:pt x="3353" y="3"/>
                </a:lnTo>
                <a:lnTo>
                  <a:pt x="3392" y="13"/>
                </a:lnTo>
                <a:lnTo>
                  <a:pt x="3430" y="29"/>
                </a:lnTo>
                <a:lnTo>
                  <a:pt x="3464" y="49"/>
                </a:lnTo>
                <a:lnTo>
                  <a:pt x="3494" y="76"/>
                </a:lnTo>
                <a:lnTo>
                  <a:pt x="3520" y="106"/>
                </a:lnTo>
                <a:lnTo>
                  <a:pt x="3541" y="140"/>
                </a:lnTo>
                <a:lnTo>
                  <a:pt x="3557" y="178"/>
                </a:lnTo>
                <a:lnTo>
                  <a:pt x="3567" y="217"/>
                </a:lnTo>
                <a:lnTo>
                  <a:pt x="3570" y="259"/>
                </a:lnTo>
                <a:lnTo>
                  <a:pt x="3570" y="1158"/>
                </a:lnTo>
                <a:lnTo>
                  <a:pt x="3567" y="1199"/>
                </a:lnTo>
                <a:lnTo>
                  <a:pt x="3557" y="1239"/>
                </a:lnTo>
                <a:lnTo>
                  <a:pt x="3541" y="1276"/>
                </a:lnTo>
                <a:lnTo>
                  <a:pt x="3520" y="1310"/>
                </a:lnTo>
                <a:lnTo>
                  <a:pt x="3494" y="1340"/>
                </a:lnTo>
                <a:lnTo>
                  <a:pt x="3464" y="1366"/>
                </a:lnTo>
                <a:lnTo>
                  <a:pt x="3430" y="1388"/>
                </a:lnTo>
                <a:lnTo>
                  <a:pt x="3392" y="1403"/>
                </a:lnTo>
                <a:lnTo>
                  <a:pt x="3353" y="1413"/>
                </a:lnTo>
                <a:lnTo>
                  <a:pt x="3311" y="1416"/>
                </a:lnTo>
                <a:lnTo>
                  <a:pt x="2748" y="1416"/>
                </a:lnTo>
                <a:lnTo>
                  <a:pt x="2284" y="1882"/>
                </a:lnTo>
                <a:lnTo>
                  <a:pt x="2271" y="1892"/>
                </a:lnTo>
                <a:lnTo>
                  <a:pt x="2256" y="1898"/>
                </a:lnTo>
                <a:lnTo>
                  <a:pt x="2241" y="1900"/>
                </a:lnTo>
                <a:lnTo>
                  <a:pt x="2229" y="1899"/>
                </a:lnTo>
                <a:lnTo>
                  <a:pt x="2217" y="1895"/>
                </a:lnTo>
                <a:lnTo>
                  <a:pt x="2202" y="1886"/>
                </a:lnTo>
                <a:lnTo>
                  <a:pt x="2191" y="1873"/>
                </a:lnTo>
                <a:lnTo>
                  <a:pt x="2184" y="1857"/>
                </a:lnTo>
                <a:lnTo>
                  <a:pt x="2181" y="1840"/>
                </a:lnTo>
                <a:lnTo>
                  <a:pt x="2181" y="1416"/>
                </a:lnTo>
                <a:lnTo>
                  <a:pt x="1999" y="1416"/>
                </a:lnTo>
                <a:lnTo>
                  <a:pt x="1957" y="1413"/>
                </a:lnTo>
                <a:lnTo>
                  <a:pt x="1918" y="1403"/>
                </a:lnTo>
                <a:lnTo>
                  <a:pt x="1880" y="1388"/>
                </a:lnTo>
                <a:lnTo>
                  <a:pt x="1846" y="1366"/>
                </a:lnTo>
                <a:lnTo>
                  <a:pt x="1816" y="1340"/>
                </a:lnTo>
                <a:lnTo>
                  <a:pt x="1790" y="1310"/>
                </a:lnTo>
                <a:lnTo>
                  <a:pt x="1769" y="1276"/>
                </a:lnTo>
                <a:lnTo>
                  <a:pt x="1753" y="1239"/>
                </a:lnTo>
                <a:lnTo>
                  <a:pt x="1743" y="1199"/>
                </a:lnTo>
                <a:lnTo>
                  <a:pt x="1740" y="1158"/>
                </a:lnTo>
                <a:lnTo>
                  <a:pt x="1740" y="259"/>
                </a:lnTo>
                <a:lnTo>
                  <a:pt x="1743" y="217"/>
                </a:lnTo>
                <a:lnTo>
                  <a:pt x="1753" y="178"/>
                </a:lnTo>
                <a:lnTo>
                  <a:pt x="1769" y="140"/>
                </a:lnTo>
                <a:lnTo>
                  <a:pt x="1790" y="106"/>
                </a:lnTo>
                <a:lnTo>
                  <a:pt x="1816" y="76"/>
                </a:lnTo>
                <a:lnTo>
                  <a:pt x="1846" y="49"/>
                </a:lnTo>
                <a:lnTo>
                  <a:pt x="1880" y="29"/>
                </a:lnTo>
                <a:lnTo>
                  <a:pt x="1918" y="13"/>
                </a:lnTo>
                <a:lnTo>
                  <a:pt x="1957" y="3"/>
                </a:lnTo>
                <a:lnTo>
                  <a:pt x="199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0" y="1893227"/>
            <a:ext cx="9144000" cy="492443"/>
          </a:xfrm>
        </p:spPr>
        <p:txBody>
          <a:bodyPr/>
          <a:lstStyle/>
          <a:p>
            <a:r>
              <a:rPr lang="en-US" dirty="0">
                <a:solidFill>
                  <a:schemeClr val="tx1"/>
                </a:solidFill>
              </a:rPr>
              <a:t>Lesson Quiz</a:t>
            </a:r>
          </a:p>
        </p:txBody>
      </p:sp>
      <p:sp>
        <p:nvSpPr>
          <p:cNvPr id="3" name="Slide Number Placeholder 2"/>
          <p:cNvSpPr>
            <a:spLocks noGrp="1"/>
          </p:cNvSpPr>
          <p:nvPr>
            <p:ph type="sldNum" sz="quarter" idx="12"/>
          </p:nvPr>
        </p:nvSpPr>
        <p:spPr/>
        <p:txBody>
          <a:bodyPr/>
          <a:lstStyle/>
          <a:p>
            <a:fld id="{4976208B-6111-490B-8CEC-FFB249DB2100}" type="slidenum">
              <a:rPr lang="en-US" smtClean="0"/>
              <a:pPr/>
              <a:t>31</a:t>
            </a:fld>
            <a:endParaRPr lang="en-US" dirty="0"/>
          </a:p>
        </p:txBody>
      </p:sp>
    </p:spTree>
    <p:custDataLst>
      <p:tags r:id="rId1"/>
    </p:custDataLst>
    <p:extLst>
      <p:ext uri="{BB962C8B-B14F-4D97-AF65-F5344CB8AC3E}">
        <p14:creationId xmlns:p14="http://schemas.microsoft.com/office/powerpoint/2010/main" val="8213317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7338" indent="-287338">
              <a:buClrTx/>
              <a:buSzPct val="100000"/>
              <a:buFont typeface="+mj-lt"/>
              <a:buAutoNum type="arabicPeriod"/>
              <a:defRPr/>
            </a:pPr>
            <a:r>
              <a:rPr lang="en-US" dirty="0"/>
              <a:t>Which statement is false concerning the options for the PROC EXPORT statement?</a:t>
            </a:r>
          </a:p>
          <a:p>
            <a:pPr>
              <a:buClrTx/>
              <a:buSzPct val="100000"/>
              <a:defRPr/>
            </a:pPr>
            <a:endParaRPr lang="en-US" dirty="0"/>
          </a:p>
          <a:p>
            <a:pPr marL="428625" lvl="1" indent="-340519">
              <a:buClr>
                <a:schemeClr val="tx1"/>
              </a:buClr>
              <a:buSzTx/>
              <a:buFont typeface="Wingdings" pitchFamily="2" charset="2"/>
              <a:buAutoNum type="alphaLcPeriod"/>
              <a:defRPr/>
            </a:pPr>
            <a:r>
              <a:rPr lang="en-US" dirty="0"/>
              <a:t>The DATA= option identifies the input SAS table.</a:t>
            </a:r>
          </a:p>
          <a:p>
            <a:pPr marL="428625" lvl="1" indent="-340519">
              <a:buClr>
                <a:schemeClr val="tx1"/>
              </a:buClr>
              <a:buSzTx/>
              <a:buFont typeface="Wingdings" pitchFamily="2" charset="2"/>
              <a:buAutoNum type="alphaLcPeriod"/>
              <a:defRPr/>
            </a:pPr>
            <a:r>
              <a:rPr lang="en-US" altLang="en-US" dirty="0"/>
              <a:t>The REPLACE option specifies to overwrite an existing file. </a:t>
            </a:r>
          </a:p>
          <a:p>
            <a:pPr marL="428625" lvl="1" indent="-340519">
              <a:buClr>
                <a:schemeClr val="tx1"/>
              </a:buClr>
              <a:buSzTx/>
              <a:buFont typeface="Wingdings" pitchFamily="2" charset="2"/>
              <a:buAutoNum type="alphaLcPeriod"/>
              <a:defRPr/>
            </a:pPr>
            <a:r>
              <a:rPr lang="en-US" altLang="en-US" dirty="0"/>
              <a:t>The DBMS= option specifies the database identifier for the type of file being created.</a:t>
            </a:r>
          </a:p>
          <a:p>
            <a:pPr marL="428625" lvl="1" indent="-340519">
              <a:buClr>
                <a:schemeClr val="tx1"/>
              </a:buClr>
              <a:buSzTx/>
              <a:buFont typeface="Wingdings" pitchFamily="2" charset="2"/>
              <a:buAutoNum type="alphaLcPeriod"/>
              <a:defRPr/>
            </a:pPr>
            <a:r>
              <a:rPr lang="en-US" altLang="en-US" dirty="0"/>
              <a:t>The OUT= option specifies the path and file name of the external data file being created.</a:t>
            </a:r>
          </a:p>
          <a:p>
            <a:pPr marL="428625" lvl="1" indent="-340519">
              <a:buClr>
                <a:schemeClr val="tx1"/>
              </a:buClr>
              <a:buSzTx/>
              <a:buFont typeface="Wingdings" pitchFamily="2" charset="2"/>
              <a:buAutoNum type="alphaLcPeriod"/>
              <a:defRPr/>
            </a:pPr>
            <a:endParaRPr lang="en-US" altLang="en-US" dirty="0"/>
          </a:p>
        </p:txBody>
      </p:sp>
    </p:spTree>
    <p:extLst>
      <p:ext uri="{BB962C8B-B14F-4D97-AF65-F5344CB8AC3E}">
        <p14:creationId xmlns:p14="http://schemas.microsoft.com/office/powerpoint/2010/main" val="2899024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7338" indent="-287338">
              <a:buClrTx/>
              <a:buSzPct val="100000"/>
              <a:buFont typeface="+mj-lt"/>
              <a:buAutoNum type="arabicPeriod"/>
              <a:defRPr/>
            </a:pPr>
            <a:r>
              <a:rPr lang="en-US" dirty="0"/>
              <a:t>Which statement is false concerning the options for the PROC EXPORT statement?</a:t>
            </a:r>
          </a:p>
          <a:p>
            <a:pPr>
              <a:buClrTx/>
              <a:buSzPct val="100000"/>
              <a:defRPr/>
            </a:pPr>
            <a:endParaRPr lang="en-US" dirty="0"/>
          </a:p>
          <a:p>
            <a:pPr marL="428625" lvl="1" indent="-340519">
              <a:buClr>
                <a:schemeClr val="tx1"/>
              </a:buClr>
              <a:buSzTx/>
              <a:buFont typeface="Wingdings" pitchFamily="2" charset="2"/>
              <a:buAutoNum type="alphaLcPeriod"/>
              <a:defRPr/>
            </a:pPr>
            <a:r>
              <a:rPr lang="en-US" dirty="0"/>
              <a:t>The DATA= option identifies the input SAS table.</a:t>
            </a:r>
          </a:p>
          <a:p>
            <a:pPr marL="428625" lvl="1" indent="-340519">
              <a:buClr>
                <a:schemeClr val="tx1"/>
              </a:buClr>
              <a:buSzTx/>
              <a:buFont typeface="Wingdings" pitchFamily="2" charset="2"/>
              <a:buAutoNum type="alphaLcPeriod"/>
              <a:defRPr/>
            </a:pPr>
            <a:r>
              <a:rPr lang="en-US" altLang="en-US" dirty="0"/>
              <a:t>The REPLACE option specifies to overwrite an existing file. </a:t>
            </a:r>
          </a:p>
          <a:p>
            <a:pPr marL="428625" lvl="1" indent="-340519">
              <a:buClr>
                <a:schemeClr val="tx1"/>
              </a:buClr>
              <a:buSzTx/>
              <a:buFont typeface="Wingdings" pitchFamily="2" charset="2"/>
              <a:buAutoNum type="alphaLcPeriod"/>
              <a:defRPr/>
            </a:pPr>
            <a:r>
              <a:rPr lang="en-US" altLang="en-US" dirty="0"/>
              <a:t>The DBMS= option specifies the database identifier for the type of file being created.</a:t>
            </a:r>
          </a:p>
          <a:p>
            <a:pPr marL="428625" lvl="1" indent="-340519">
              <a:buClr>
                <a:schemeClr val="tx1"/>
              </a:buClr>
              <a:buSzTx/>
              <a:buFont typeface="Wingdings" pitchFamily="2" charset="2"/>
              <a:buAutoNum type="alphaLcPeriod"/>
              <a:defRPr/>
            </a:pPr>
            <a:r>
              <a:rPr lang="en-US" altLang="en-US" dirty="0"/>
              <a:t>The OUT= option specifies the path and file name of the external data file being created.</a:t>
            </a:r>
          </a:p>
          <a:p>
            <a:pPr marL="428625" lvl="1" indent="-340519">
              <a:buClr>
                <a:schemeClr val="tx1"/>
              </a:buClr>
              <a:buSzTx/>
              <a:buFont typeface="Wingdings" pitchFamily="2" charset="2"/>
              <a:buAutoNum type="alphaLcPeriod"/>
              <a:defRPr/>
            </a:pPr>
            <a:endParaRPr lang="en-US" altLang="en-US" dirty="0"/>
          </a:p>
        </p:txBody>
      </p:sp>
      <p:sp>
        <p:nvSpPr>
          <p:cNvPr id="5" name="Oval 4"/>
          <p:cNvSpPr/>
          <p:nvPr>
            <p:custDataLst>
              <p:tags r:id="rId2"/>
            </p:custDataLst>
          </p:nvPr>
        </p:nvSpPr>
        <p:spPr bwMode="auto">
          <a:xfrm>
            <a:off x="609600" y="3089953"/>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Tree>
    <p:extLst>
      <p:ext uri="{BB962C8B-B14F-4D97-AF65-F5344CB8AC3E}">
        <p14:creationId xmlns:p14="http://schemas.microsoft.com/office/powerpoint/2010/main" val="828287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7338" indent="-287338">
              <a:buClrTx/>
              <a:buSzPct val="100000"/>
              <a:buFont typeface="+mj-lt"/>
              <a:buAutoNum type="arabicPeriod" startAt="2"/>
              <a:defRPr/>
            </a:pPr>
            <a:r>
              <a:rPr lang="en-US" dirty="0"/>
              <a:t>Which PROC EXPORT step contains valid syntax?</a:t>
            </a:r>
          </a:p>
          <a:p>
            <a:pPr marL="457200" indent="-457200">
              <a:buClrTx/>
              <a:buSzPct val="100000"/>
              <a:buFont typeface="+mj-lt"/>
              <a:buAutoNum type="arabicPeriod" startAt="2"/>
              <a:defRPr/>
            </a:pPr>
            <a:endParaRPr lang="en-US" sz="800" dirty="0"/>
          </a:p>
          <a:p>
            <a:pPr marL="428625" lvl="1" indent="-340519">
              <a:buClr>
                <a:schemeClr val="tx1"/>
              </a:buClr>
              <a:buSzTx/>
              <a:buFont typeface="Wingdings" pitchFamily="2" charset="2"/>
              <a:buAutoNum type="alphaLcPeriod"/>
              <a:defRPr/>
            </a:pPr>
            <a:r>
              <a:rPr lang="en-US" dirty="0"/>
              <a:t>.</a:t>
            </a:r>
          </a:p>
          <a:p>
            <a:pPr marL="428625" lvl="1" indent="-340519">
              <a:buClr>
                <a:schemeClr val="tx1"/>
              </a:buClr>
              <a:buSzTx/>
              <a:buFont typeface="Wingdings" pitchFamily="2" charset="2"/>
              <a:buAutoNum type="alphaLcPeriod"/>
              <a:defRPr/>
            </a:pPr>
            <a:endParaRPr lang="en-US" sz="3200" dirty="0"/>
          </a:p>
          <a:p>
            <a:pPr marL="428625" lvl="1" indent="-340519">
              <a:buClr>
                <a:schemeClr val="tx1"/>
              </a:buClr>
              <a:buSzTx/>
              <a:buFont typeface="Wingdings" pitchFamily="2" charset="2"/>
              <a:buAutoNum type="alphaLcPeriod"/>
              <a:defRPr/>
            </a:pPr>
            <a:r>
              <a:rPr lang="en-US" dirty="0"/>
              <a:t>.</a:t>
            </a:r>
          </a:p>
          <a:p>
            <a:pPr marL="428625" lvl="1" indent="-340519">
              <a:buClr>
                <a:schemeClr val="tx1"/>
              </a:buClr>
              <a:buSzTx/>
              <a:buFont typeface="Wingdings" pitchFamily="2" charset="2"/>
              <a:buAutoNum type="alphaLcPeriod"/>
              <a:defRPr/>
            </a:pPr>
            <a:endParaRPr lang="en-US" sz="3200" dirty="0"/>
          </a:p>
          <a:p>
            <a:pPr marL="428625" lvl="1" indent="-340519">
              <a:buClr>
                <a:schemeClr val="tx1"/>
              </a:buClr>
              <a:buSzTx/>
              <a:buFont typeface="Wingdings" pitchFamily="2" charset="2"/>
              <a:buAutoNum type="alphaLcPeriod"/>
              <a:defRPr/>
            </a:pPr>
            <a:r>
              <a:rPr lang="en-US" dirty="0"/>
              <a:t>.</a:t>
            </a:r>
          </a:p>
          <a:p>
            <a:pPr marL="428625" lvl="1" indent="-340519">
              <a:buClr>
                <a:schemeClr val="tx1"/>
              </a:buClr>
              <a:buSzTx/>
              <a:buFont typeface="Wingdings" pitchFamily="2" charset="2"/>
              <a:buAutoNum type="alphaLcPeriod"/>
              <a:defRPr/>
            </a:pPr>
            <a:endParaRPr lang="en-US" sz="3200" dirty="0"/>
          </a:p>
          <a:p>
            <a:pPr marL="428625" lvl="1" indent="-340519">
              <a:buClr>
                <a:schemeClr val="tx1"/>
              </a:buClr>
              <a:buSzTx/>
              <a:buFont typeface="Wingdings" pitchFamily="2" charset="2"/>
              <a:buAutoNum type="alphaLcPeriod"/>
              <a:defRPr/>
            </a:pPr>
            <a:r>
              <a:rPr lang="en-US" dirty="0"/>
              <a:t>.</a:t>
            </a:r>
          </a:p>
          <a:p>
            <a:pPr marL="428625" lvl="1" indent="-340519">
              <a:buClr>
                <a:schemeClr val="tx1"/>
              </a:buClr>
              <a:buSzTx/>
              <a:buFont typeface="Wingdings" pitchFamily="2" charset="2"/>
              <a:buAutoNum type="alphaLcPeriod"/>
              <a:defRPr/>
            </a:pPr>
            <a:endParaRPr lang="en-US" altLang="en-US" b="1" dirty="0"/>
          </a:p>
        </p:txBody>
      </p:sp>
      <p:sp>
        <p:nvSpPr>
          <p:cNvPr id="4" name="TextBox 3">
            <a:extLst>
              <a:ext uri="{FF2B5EF4-FFF2-40B4-BE49-F238E27FC236}">
                <a16:creationId xmlns:a16="http://schemas.microsoft.com/office/drawing/2014/main" id="{F4EFB45F-A68B-40E0-8D64-A49B6C3C1638}"/>
              </a:ext>
            </a:extLst>
          </p:cNvPr>
          <p:cNvSpPr txBox="1"/>
          <p:nvPr>
            <p:custDataLst>
              <p:tags r:id="rId2"/>
            </p:custDataLst>
          </p:nvPr>
        </p:nvSpPr>
        <p:spPr>
          <a:xfrm>
            <a:off x="1069359" y="3803230"/>
            <a:ext cx="7132320" cy="733534"/>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b="1" dirty="0">
                <a:latin typeface="Courier New" panose="02070309020205020404" pitchFamily="49" charset="0"/>
                <a:cs typeface="Courier New" panose="02070309020205020404" pitchFamily="49" charset="0"/>
              </a:rPr>
              <a:t>proc export </a:t>
            </a:r>
            <a:r>
              <a:rPr lang="en-US" b="1" dirty="0" err="1">
                <a:latin typeface="Courier New" panose="02070309020205020404" pitchFamily="49" charset="0"/>
                <a:cs typeface="Courier New" panose="02070309020205020404" pitchFamily="49" charset="0"/>
              </a:rPr>
              <a:t>dbms</a:t>
            </a:r>
            <a:r>
              <a:rPr lang="en-US" b="1" dirty="0">
                <a:latin typeface="Courier New" panose="02070309020205020404" pitchFamily="49" charset="0"/>
                <a:cs typeface="Courier New" panose="02070309020205020404" pitchFamily="49" charset="0"/>
              </a:rPr>
              <a:t>=tab data=</a:t>
            </a:r>
            <a:r>
              <a:rPr lang="en-US" b="1" dirty="0" err="1">
                <a:latin typeface="Courier New" panose="02070309020205020404" pitchFamily="49" charset="0"/>
                <a:cs typeface="Courier New" panose="02070309020205020404" pitchFamily="49" charset="0"/>
              </a:rPr>
              <a:t>sashelp.cars</a:t>
            </a:r>
            <a:r>
              <a:rPr lang="en-US" b="1" dirty="0">
                <a:latin typeface="Courier New" panose="02070309020205020404" pitchFamily="49" charset="0"/>
                <a:cs typeface="Courier New" panose="02070309020205020404" pitchFamily="49" charset="0"/>
              </a:rPr>
              <a:t> replace=yes</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outfile</a:t>
            </a:r>
            <a:r>
              <a:rPr lang="en-US" b="1" dirty="0">
                <a:latin typeface="Courier New" panose="02070309020205020404" pitchFamily="49" charset="0"/>
                <a:cs typeface="Courier New" panose="02070309020205020404" pitchFamily="49" charset="0"/>
              </a:rPr>
              <a:t>="c:\temp\cars.txt"; run;</a:t>
            </a:r>
            <a:endParaRPr lang="en-US" sz="1800" b="1" dirty="0">
              <a:latin typeface="Courier New" panose="02070309020205020404" pitchFamily="49" charset="0"/>
            </a:endParaRPr>
          </a:p>
        </p:txBody>
      </p:sp>
      <p:sp>
        <p:nvSpPr>
          <p:cNvPr id="6" name="TextBox 5">
            <a:extLst>
              <a:ext uri="{FF2B5EF4-FFF2-40B4-BE49-F238E27FC236}">
                <a16:creationId xmlns:a16="http://schemas.microsoft.com/office/drawing/2014/main" id="{6487E3B5-2D61-4060-AB84-760DD9FE044A}"/>
              </a:ext>
            </a:extLst>
          </p:cNvPr>
          <p:cNvSpPr txBox="1"/>
          <p:nvPr>
            <p:custDataLst>
              <p:tags r:id="rId3"/>
            </p:custDataLst>
          </p:nvPr>
        </p:nvSpPr>
        <p:spPr>
          <a:xfrm>
            <a:off x="1069358" y="1943983"/>
            <a:ext cx="6245299" cy="733534"/>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b="1" dirty="0">
                <a:latin typeface="Courier New" panose="02070309020205020404" pitchFamily="49" charset="0"/>
                <a:cs typeface="Courier New" panose="02070309020205020404" pitchFamily="49" charset="0"/>
              </a:rPr>
              <a:t>proc export data=</a:t>
            </a:r>
            <a:r>
              <a:rPr lang="en-US" b="1" dirty="0" err="1">
                <a:latin typeface="Courier New" panose="02070309020205020404" pitchFamily="49" charset="0"/>
                <a:cs typeface="Courier New" panose="02070309020205020404" pitchFamily="49" charset="0"/>
              </a:rPr>
              <a:t>sashelp.cars</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dbms</a:t>
            </a:r>
            <a:r>
              <a:rPr lang="en-US" b="1" dirty="0">
                <a:latin typeface="Courier New" panose="02070309020205020404" pitchFamily="49" charset="0"/>
                <a:cs typeface="Courier New" panose="02070309020205020404" pitchFamily="49" charset="0"/>
              </a:rPr>
              <a:t>=csv</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outfile</a:t>
            </a:r>
            <a:r>
              <a:rPr lang="en-US" b="1" dirty="0">
                <a:latin typeface="Courier New" panose="02070309020205020404" pitchFamily="49" charset="0"/>
                <a:cs typeface="Courier New" panose="02070309020205020404" pitchFamily="49" charset="0"/>
              </a:rPr>
              <a:t>="c:\temp\cars.csv"; run;</a:t>
            </a:r>
          </a:p>
        </p:txBody>
      </p:sp>
      <p:sp>
        <p:nvSpPr>
          <p:cNvPr id="7" name="TextBox 6">
            <a:extLst>
              <a:ext uri="{FF2B5EF4-FFF2-40B4-BE49-F238E27FC236}">
                <a16:creationId xmlns:a16="http://schemas.microsoft.com/office/drawing/2014/main" id="{6242891F-F755-45FE-866B-0A015B97BF04}"/>
              </a:ext>
            </a:extLst>
          </p:cNvPr>
          <p:cNvSpPr txBox="1"/>
          <p:nvPr>
            <p:custDataLst>
              <p:tags r:id="rId4"/>
            </p:custDataLst>
          </p:nvPr>
        </p:nvSpPr>
        <p:spPr>
          <a:xfrm>
            <a:off x="1069359" y="2873606"/>
            <a:ext cx="6245299" cy="733534"/>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b="1" dirty="0">
                <a:latin typeface="Courier New" panose="02070309020205020404" pitchFamily="49" charset="0"/>
                <a:cs typeface="Courier New" panose="02070309020205020404" pitchFamily="49" charset="0"/>
              </a:rPr>
              <a:t>proc export data=</a:t>
            </a:r>
            <a:r>
              <a:rPr lang="en-US" b="1" dirty="0" err="1">
                <a:latin typeface="Courier New" panose="02070309020205020404" pitchFamily="49" charset="0"/>
                <a:cs typeface="Courier New" panose="02070309020205020404" pitchFamily="49" charset="0"/>
              </a:rPr>
              <a:t>sashelp.class</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dbms</a:t>
            </a:r>
            <a:r>
              <a:rPr lang="en-US" b="1" dirty="0">
                <a:latin typeface="Courier New" panose="02070309020205020404" pitchFamily="49" charset="0"/>
                <a:cs typeface="Courier New" panose="02070309020205020404" pitchFamily="49" charset="0"/>
              </a:rPr>
              <a:t>=csv;</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outfile</a:t>
            </a:r>
            <a:r>
              <a:rPr lang="en-US" b="1" dirty="0">
                <a:latin typeface="Courier New" panose="02070309020205020404" pitchFamily="49" charset="0"/>
                <a:cs typeface="Courier New" panose="02070309020205020404" pitchFamily="49" charset="0"/>
              </a:rPr>
              <a:t>="c:\temp\cars.csv"; run;</a:t>
            </a:r>
            <a:endParaRPr lang="en-US" sz="1800" b="1" dirty="0">
              <a:latin typeface="Courier New" panose="02070309020205020404" pitchFamily="49" charset="0"/>
            </a:endParaRPr>
          </a:p>
        </p:txBody>
      </p:sp>
      <p:sp>
        <p:nvSpPr>
          <p:cNvPr id="8" name="TextBox 7">
            <a:extLst>
              <a:ext uri="{FF2B5EF4-FFF2-40B4-BE49-F238E27FC236}">
                <a16:creationId xmlns:a16="http://schemas.microsoft.com/office/drawing/2014/main" id="{6DAC6BFC-D210-40DB-B643-3752708B5308}"/>
              </a:ext>
            </a:extLst>
          </p:cNvPr>
          <p:cNvSpPr txBox="1"/>
          <p:nvPr>
            <p:custDataLst>
              <p:tags r:id="rId5"/>
            </p:custDataLst>
          </p:nvPr>
        </p:nvSpPr>
        <p:spPr>
          <a:xfrm>
            <a:off x="1069359" y="1014361"/>
            <a:ext cx="6107441" cy="733534"/>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b="1" dirty="0">
                <a:latin typeface="Courier New" panose="02070309020205020404" pitchFamily="49" charset="0"/>
                <a:cs typeface="Courier New" panose="02070309020205020404" pitchFamily="49" charset="0"/>
              </a:rPr>
              <a:t>proc export </a:t>
            </a:r>
            <a:r>
              <a:rPr lang="en-US" b="1" dirty="0" err="1">
                <a:latin typeface="Courier New" panose="02070309020205020404" pitchFamily="49" charset="0"/>
                <a:cs typeface="Courier New" panose="02070309020205020404" pitchFamily="49" charset="0"/>
              </a:rPr>
              <a:t>outfile</a:t>
            </a:r>
            <a:r>
              <a:rPr lang="en-US" b="1" dirty="0">
                <a:latin typeface="Courier New" panose="02070309020205020404" pitchFamily="49" charset="0"/>
                <a:cs typeface="Courier New" panose="02070309020205020404" pitchFamily="49" charset="0"/>
              </a:rPr>
              <a:t>="c:\temp\cars.txt" tab </a:t>
            </a:r>
          </a:p>
          <a:p>
            <a:r>
              <a:rPr lang="en-US" b="1" dirty="0">
                <a:latin typeface="Courier New" panose="02070309020205020404" pitchFamily="49" charset="0"/>
                <a:cs typeface="Courier New" panose="02070309020205020404" pitchFamily="49" charset="0"/>
              </a:rPr>
              <a:t>            data=</a:t>
            </a:r>
            <a:r>
              <a:rPr lang="en-US" b="1" dirty="0" err="1">
                <a:latin typeface="Courier New" panose="02070309020205020404" pitchFamily="49" charset="0"/>
                <a:cs typeface="Courier New" panose="02070309020205020404" pitchFamily="49" charset="0"/>
              </a:rPr>
              <a:t>sashelp.cars</a:t>
            </a:r>
            <a:r>
              <a:rPr lang="en-US" b="1" dirty="0">
                <a:latin typeface="Courier New" panose="02070309020205020404" pitchFamily="49" charset="0"/>
                <a:cs typeface="Courier New" panose="02070309020205020404" pitchFamily="49" charset="0"/>
              </a:rPr>
              <a:t> replace; run;</a:t>
            </a:r>
          </a:p>
        </p:txBody>
      </p:sp>
    </p:spTree>
    <p:extLst>
      <p:ext uri="{BB962C8B-B14F-4D97-AF65-F5344CB8AC3E}">
        <p14:creationId xmlns:p14="http://schemas.microsoft.com/office/powerpoint/2010/main" val="2849179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7338" indent="-287338">
              <a:buClrTx/>
              <a:buSzPct val="100000"/>
              <a:buFont typeface="+mj-lt"/>
              <a:buAutoNum type="arabicPeriod" startAt="2"/>
              <a:defRPr/>
            </a:pPr>
            <a:r>
              <a:rPr lang="en-US" dirty="0"/>
              <a:t>Which PROC EXPORT step contains valid syntax?</a:t>
            </a:r>
          </a:p>
          <a:p>
            <a:pPr marL="457200" indent="-457200">
              <a:buClrTx/>
              <a:buSzPct val="100000"/>
              <a:buFont typeface="+mj-lt"/>
              <a:buAutoNum type="arabicPeriod" startAt="2"/>
              <a:defRPr/>
            </a:pPr>
            <a:endParaRPr lang="en-US" sz="800" dirty="0"/>
          </a:p>
          <a:p>
            <a:pPr marL="428625" lvl="1" indent="-340519">
              <a:buClr>
                <a:schemeClr val="tx1"/>
              </a:buClr>
              <a:buSzTx/>
              <a:buFont typeface="Wingdings" pitchFamily="2" charset="2"/>
              <a:buAutoNum type="alphaLcPeriod"/>
              <a:defRPr/>
            </a:pPr>
            <a:r>
              <a:rPr lang="en-US" dirty="0"/>
              <a:t>.</a:t>
            </a:r>
          </a:p>
          <a:p>
            <a:pPr marL="428625" lvl="1" indent="-340519">
              <a:buClr>
                <a:schemeClr val="tx1"/>
              </a:buClr>
              <a:buSzTx/>
              <a:buFont typeface="Wingdings" pitchFamily="2" charset="2"/>
              <a:buAutoNum type="alphaLcPeriod"/>
              <a:defRPr/>
            </a:pPr>
            <a:endParaRPr lang="en-US" sz="3200" dirty="0"/>
          </a:p>
          <a:p>
            <a:pPr marL="428625" lvl="1" indent="-340519">
              <a:buClr>
                <a:schemeClr val="tx1"/>
              </a:buClr>
              <a:buSzTx/>
              <a:buFont typeface="Wingdings" pitchFamily="2" charset="2"/>
              <a:buAutoNum type="alphaLcPeriod"/>
              <a:defRPr/>
            </a:pPr>
            <a:r>
              <a:rPr lang="en-US" dirty="0"/>
              <a:t>.</a:t>
            </a:r>
          </a:p>
          <a:p>
            <a:pPr marL="428625" lvl="1" indent="-340519">
              <a:buClr>
                <a:schemeClr val="tx1"/>
              </a:buClr>
              <a:buSzTx/>
              <a:buFont typeface="Wingdings" pitchFamily="2" charset="2"/>
              <a:buAutoNum type="alphaLcPeriod"/>
              <a:defRPr/>
            </a:pPr>
            <a:endParaRPr lang="en-US" sz="3200" dirty="0"/>
          </a:p>
          <a:p>
            <a:pPr marL="428625" lvl="1" indent="-340519">
              <a:buClr>
                <a:schemeClr val="tx1"/>
              </a:buClr>
              <a:buSzTx/>
              <a:buFont typeface="Wingdings" pitchFamily="2" charset="2"/>
              <a:buAutoNum type="alphaLcPeriod"/>
              <a:defRPr/>
            </a:pPr>
            <a:r>
              <a:rPr lang="en-US" dirty="0"/>
              <a:t>.</a:t>
            </a:r>
          </a:p>
          <a:p>
            <a:pPr marL="428625" lvl="1" indent="-340519">
              <a:buClr>
                <a:schemeClr val="tx1"/>
              </a:buClr>
              <a:buSzTx/>
              <a:buFont typeface="Wingdings" pitchFamily="2" charset="2"/>
              <a:buAutoNum type="alphaLcPeriod"/>
              <a:defRPr/>
            </a:pPr>
            <a:endParaRPr lang="en-US" sz="3200" dirty="0"/>
          </a:p>
          <a:p>
            <a:pPr marL="428625" lvl="1" indent="-340519">
              <a:buClr>
                <a:schemeClr val="tx1"/>
              </a:buClr>
              <a:buSzTx/>
              <a:buFont typeface="Wingdings" pitchFamily="2" charset="2"/>
              <a:buAutoNum type="alphaLcPeriod"/>
              <a:defRPr/>
            </a:pPr>
            <a:r>
              <a:rPr lang="en-US" dirty="0"/>
              <a:t>.</a:t>
            </a:r>
          </a:p>
          <a:p>
            <a:pPr marL="428625" lvl="1" indent="-340519">
              <a:buClr>
                <a:schemeClr val="tx1"/>
              </a:buClr>
              <a:buSzTx/>
              <a:buFont typeface="Wingdings" pitchFamily="2" charset="2"/>
              <a:buAutoNum type="alphaLcPeriod"/>
              <a:defRPr/>
            </a:pPr>
            <a:endParaRPr lang="en-US" altLang="en-US" b="1" dirty="0"/>
          </a:p>
        </p:txBody>
      </p:sp>
      <p:sp>
        <p:nvSpPr>
          <p:cNvPr id="5" name="Oval 4"/>
          <p:cNvSpPr/>
          <p:nvPr>
            <p:custDataLst>
              <p:tags r:id="rId2"/>
            </p:custDataLst>
          </p:nvPr>
        </p:nvSpPr>
        <p:spPr bwMode="auto">
          <a:xfrm>
            <a:off x="609600" y="2089391"/>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
        <p:nvSpPr>
          <p:cNvPr id="4" name="TextBox 3">
            <a:extLst>
              <a:ext uri="{FF2B5EF4-FFF2-40B4-BE49-F238E27FC236}">
                <a16:creationId xmlns:a16="http://schemas.microsoft.com/office/drawing/2014/main" id="{F4EFB45F-A68B-40E0-8D64-A49B6C3C1638}"/>
              </a:ext>
            </a:extLst>
          </p:cNvPr>
          <p:cNvSpPr txBox="1"/>
          <p:nvPr>
            <p:custDataLst>
              <p:tags r:id="rId3"/>
            </p:custDataLst>
          </p:nvPr>
        </p:nvSpPr>
        <p:spPr>
          <a:xfrm>
            <a:off x="1069359" y="3803230"/>
            <a:ext cx="7132320" cy="733534"/>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b="1" dirty="0">
                <a:latin typeface="Courier New" panose="02070309020205020404" pitchFamily="49" charset="0"/>
                <a:cs typeface="Courier New" panose="02070309020205020404" pitchFamily="49" charset="0"/>
              </a:rPr>
              <a:t>proc export </a:t>
            </a:r>
            <a:r>
              <a:rPr lang="en-US" b="1" dirty="0" err="1">
                <a:latin typeface="Courier New" panose="02070309020205020404" pitchFamily="49" charset="0"/>
                <a:cs typeface="Courier New" panose="02070309020205020404" pitchFamily="49" charset="0"/>
              </a:rPr>
              <a:t>dbms</a:t>
            </a:r>
            <a:r>
              <a:rPr lang="en-US" b="1" dirty="0">
                <a:latin typeface="Courier New" panose="02070309020205020404" pitchFamily="49" charset="0"/>
                <a:cs typeface="Courier New" panose="02070309020205020404" pitchFamily="49" charset="0"/>
              </a:rPr>
              <a:t>=tab data=</a:t>
            </a:r>
            <a:r>
              <a:rPr lang="en-US" b="1" dirty="0" err="1">
                <a:latin typeface="Courier New" panose="02070309020205020404" pitchFamily="49" charset="0"/>
                <a:cs typeface="Courier New" panose="02070309020205020404" pitchFamily="49" charset="0"/>
              </a:rPr>
              <a:t>sashelp.cars</a:t>
            </a:r>
            <a:r>
              <a:rPr lang="en-US" b="1" dirty="0">
                <a:latin typeface="Courier New" panose="02070309020205020404" pitchFamily="49" charset="0"/>
                <a:cs typeface="Courier New" panose="02070309020205020404" pitchFamily="49" charset="0"/>
              </a:rPr>
              <a:t> replace=yes</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outfile</a:t>
            </a:r>
            <a:r>
              <a:rPr lang="en-US" b="1" dirty="0">
                <a:latin typeface="Courier New" panose="02070309020205020404" pitchFamily="49" charset="0"/>
                <a:cs typeface="Courier New" panose="02070309020205020404" pitchFamily="49" charset="0"/>
              </a:rPr>
              <a:t>="c:\temp\cars.txt"; run;</a:t>
            </a:r>
            <a:endParaRPr lang="en-US" sz="1800" b="1" dirty="0">
              <a:latin typeface="Courier New" panose="02070309020205020404" pitchFamily="49" charset="0"/>
            </a:endParaRPr>
          </a:p>
        </p:txBody>
      </p:sp>
      <p:sp>
        <p:nvSpPr>
          <p:cNvPr id="6" name="TextBox 5">
            <a:extLst>
              <a:ext uri="{FF2B5EF4-FFF2-40B4-BE49-F238E27FC236}">
                <a16:creationId xmlns:a16="http://schemas.microsoft.com/office/drawing/2014/main" id="{6487E3B5-2D61-4060-AB84-760DD9FE044A}"/>
              </a:ext>
            </a:extLst>
          </p:cNvPr>
          <p:cNvSpPr txBox="1"/>
          <p:nvPr>
            <p:custDataLst>
              <p:tags r:id="rId4"/>
            </p:custDataLst>
          </p:nvPr>
        </p:nvSpPr>
        <p:spPr>
          <a:xfrm>
            <a:off x="1069358" y="1943983"/>
            <a:ext cx="6245299" cy="733534"/>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b="1" dirty="0">
                <a:latin typeface="Courier New" panose="02070309020205020404" pitchFamily="49" charset="0"/>
                <a:cs typeface="Courier New" panose="02070309020205020404" pitchFamily="49" charset="0"/>
              </a:rPr>
              <a:t>proc export data=</a:t>
            </a:r>
            <a:r>
              <a:rPr lang="en-US" b="1" dirty="0" err="1">
                <a:latin typeface="Courier New" panose="02070309020205020404" pitchFamily="49" charset="0"/>
                <a:cs typeface="Courier New" panose="02070309020205020404" pitchFamily="49" charset="0"/>
              </a:rPr>
              <a:t>sashelp.cars</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dbms</a:t>
            </a:r>
            <a:r>
              <a:rPr lang="en-US" b="1" dirty="0">
                <a:latin typeface="Courier New" panose="02070309020205020404" pitchFamily="49" charset="0"/>
                <a:cs typeface="Courier New" panose="02070309020205020404" pitchFamily="49" charset="0"/>
              </a:rPr>
              <a:t>=csv</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outfile</a:t>
            </a:r>
            <a:r>
              <a:rPr lang="en-US" b="1" dirty="0">
                <a:latin typeface="Courier New" panose="02070309020205020404" pitchFamily="49" charset="0"/>
                <a:cs typeface="Courier New" panose="02070309020205020404" pitchFamily="49" charset="0"/>
              </a:rPr>
              <a:t>="c:\temp\cars.csv"; run;</a:t>
            </a:r>
          </a:p>
        </p:txBody>
      </p:sp>
      <p:sp>
        <p:nvSpPr>
          <p:cNvPr id="7" name="TextBox 6">
            <a:extLst>
              <a:ext uri="{FF2B5EF4-FFF2-40B4-BE49-F238E27FC236}">
                <a16:creationId xmlns:a16="http://schemas.microsoft.com/office/drawing/2014/main" id="{6242891F-F755-45FE-866B-0A015B97BF04}"/>
              </a:ext>
            </a:extLst>
          </p:cNvPr>
          <p:cNvSpPr txBox="1"/>
          <p:nvPr>
            <p:custDataLst>
              <p:tags r:id="rId5"/>
            </p:custDataLst>
          </p:nvPr>
        </p:nvSpPr>
        <p:spPr>
          <a:xfrm>
            <a:off x="1069359" y="2873606"/>
            <a:ext cx="6245299" cy="733534"/>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b="1" dirty="0">
                <a:latin typeface="Courier New" panose="02070309020205020404" pitchFamily="49" charset="0"/>
                <a:cs typeface="Courier New" panose="02070309020205020404" pitchFamily="49" charset="0"/>
              </a:rPr>
              <a:t>proc export data=</a:t>
            </a:r>
            <a:r>
              <a:rPr lang="en-US" b="1" dirty="0" err="1">
                <a:latin typeface="Courier New" panose="02070309020205020404" pitchFamily="49" charset="0"/>
                <a:cs typeface="Courier New" panose="02070309020205020404" pitchFamily="49" charset="0"/>
              </a:rPr>
              <a:t>sashelp.class</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dbms</a:t>
            </a:r>
            <a:r>
              <a:rPr lang="en-US" b="1" dirty="0">
                <a:latin typeface="Courier New" panose="02070309020205020404" pitchFamily="49" charset="0"/>
                <a:cs typeface="Courier New" panose="02070309020205020404" pitchFamily="49" charset="0"/>
              </a:rPr>
              <a:t>=csv;</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outfile</a:t>
            </a:r>
            <a:r>
              <a:rPr lang="en-US" b="1" dirty="0">
                <a:latin typeface="Courier New" panose="02070309020205020404" pitchFamily="49" charset="0"/>
                <a:cs typeface="Courier New" panose="02070309020205020404" pitchFamily="49" charset="0"/>
              </a:rPr>
              <a:t>="c:\temp\cars.csv"; run;</a:t>
            </a:r>
            <a:endParaRPr lang="en-US" sz="1800" b="1" dirty="0">
              <a:latin typeface="Courier New" panose="02070309020205020404" pitchFamily="49" charset="0"/>
            </a:endParaRPr>
          </a:p>
        </p:txBody>
      </p:sp>
      <p:sp>
        <p:nvSpPr>
          <p:cNvPr id="8" name="TextBox 7">
            <a:extLst>
              <a:ext uri="{FF2B5EF4-FFF2-40B4-BE49-F238E27FC236}">
                <a16:creationId xmlns:a16="http://schemas.microsoft.com/office/drawing/2014/main" id="{6DAC6BFC-D210-40DB-B643-3752708B5308}"/>
              </a:ext>
            </a:extLst>
          </p:cNvPr>
          <p:cNvSpPr txBox="1"/>
          <p:nvPr>
            <p:custDataLst>
              <p:tags r:id="rId6"/>
            </p:custDataLst>
          </p:nvPr>
        </p:nvSpPr>
        <p:spPr>
          <a:xfrm>
            <a:off x="1069359" y="1014361"/>
            <a:ext cx="6107441" cy="733534"/>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b="1" dirty="0">
                <a:latin typeface="Courier New" panose="02070309020205020404" pitchFamily="49" charset="0"/>
                <a:cs typeface="Courier New" panose="02070309020205020404" pitchFamily="49" charset="0"/>
              </a:rPr>
              <a:t>proc export </a:t>
            </a:r>
            <a:r>
              <a:rPr lang="en-US" b="1" dirty="0" err="1">
                <a:latin typeface="Courier New" panose="02070309020205020404" pitchFamily="49" charset="0"/>
                <a:cs typeface="Courier New" panose="02070309020205020404" pitchFamily="49" charset="0"/>
              </a:rPr>
              <a:t>outfile</a:t>
            </a:r>
            <a:r>
              <a:rPr lang="en-US" b="1" dirty="0">
                <a:latin typeface="Courier New" panose="02070309020205020404" pitchFamily="49" charset="0"/>
                <a:cs typeface="Courier New" panose="02070309020205020404" pitchFamily="49" charset="0"/>
              </a:rPr>
              <a:t>="c:\temp\cars.txt" tab </a:t>
            </a:r>
          </a:p>
          <a:p>
            <a:r>
              <a:rPr lang="en-US" b="1" dirty="0">
                <a:latin typeface="Courier New" panose="02070309020205020404" pitchFamily="49" charset="0"/>
                <a:cs typeface="Courier New" panose="02070309020205020404" pitchFamily="49" charset="0"/>
              </a:rPr>
              <a:t>            data=</a:t>
            </a:r>
            <a:r>
              <a:rPr lang="en-US" b="1" dirty="0" err="1">
                <a:latin typeface="Courier New" panose="02070309020205020404" pitchFamily="49" charset="0"/>
                <a:cs typeface="Courier New" panose="02070309020205020404" pitchFamily="49" charset="0"/>
              </a:rPr>
              <a:t>sashelp.cars</a:t>
            </a:r>
            <a:r>
              <a:rPr lang="en-US" b="1" dirty="0">
                <a:latin typeface="Courier New" panose="02070309020205020404" pitchFamily="49" charset="0"/>
                <a:cs typeface="Courier New" panose="02070309020205020404" pitchFamily="49" charset="0"/>
              </a:rPr>
              <a:t> replace; run;</a:t>
            </a:r>
          </a:p>
        </p:txBody>
      </p:sp>
    </p:spTree>
    <p:extLst>
      <p:ext uri="{BB962C8B-B14F-4D97-AF65-F5344CB8AC3E}">
        <p14:creationId xmlns:p14="http://schemas.microsoft.com/office/powerpoint/2010/main" val="1075489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7338" indent="-287338">
              <a:buClrTx/>
              <a:buSzPct val="100000"/>
              <a:buFont typeface="+mj-lt"/>
              <a:buAutoNum type="arabicPeriod" startAt="3"/>
              <a:defRPr/>
            </a:pPr>
            <a:r>
              <a:rPr lang="en-US" dirty="0"/>
              <a:t>What does the following program create?</a:t>
            </a:r>
          </a:p>
          <a:p>
            <a:pPr marL="457200" indent="-457200">
              <a:buClrTx/>
              <a:buSzPct val="100000"/>
              <a:buFont typeface="+mj-lt"/>
              <a:buAutoNum type="arabicPeriod" startAt="3"/>
              <a:defRPr/>
            </a:pPr>
            <a:endParaRPr lang="en-US" dirty="0"/>
          </a:p>
          <a:p>
            <a:pPr marL="457200" indent="-457200">
              <a:buClrTx/>
              <a:buSzPct val="100000"/>
              <a:buFont typeface="+mj-lt"/>
              <a:buAutoNum type="arabicPeriod" startAt="3"/>
              <a:defRPr/>
            </a:pPr>
            <a:endParaRPr lang="en-US" dirty="0"/>
          </a:p>
          <a:p>
            <a:pPr marL="457200" indent="-457200">
              <a:buClrTx/>
              <a:buSzPct val="100000"/>
              <a:buFont typeface="+mj-lt"/>
              <a:buAutoNum type="arabicPeriod" startAt="3"/>
              <a:defRPr/>
            </a:pPr>
            <a:endParaRPr lang="en-US" dirty="0"/>
          </a:p>
          <a:p>
            <a:pPr marL="457200" indent="-457200">
              <a:buClrTx/>
              <a:buSzPct val="100000"/>
              <a:buFont typeface="+mj-lt"/>
              <a:buAutoNum type="arabicPeriod" startAt="3"/>
              <a:defRPr/>
            </a:pPr>
            <a:endParaRPr lang="en-US" dirty="0"/>
          </a:p>
          <a:p>
            <a:pPr marL="457200" indent="-457200">
              <a:buClrTx/>
              <a:buSzPct val="100000"/>
              <a:buFont typeface="+mj-lt"/>
              <a:buAutoNum type="arabicPeriod" startAt="3"/>
              <a:defRPr/>
            </a:pPr>
            <a:endParaRPr lang="en-US" dirty="0"/>
          </a:p>
          <a:p>
            <a:pPr marL="457200" indent="-457200">
              <a:buClrTx/>
              <a:buSzPct val="100000"/>
              <a:buFont typeface="+mj-lt"/>
              <a:buAutoNum type="arabicPeriod" startAt="3"/>
              <a:defRPr/>
            </a:pPr>
            <a:endParaRPr lang="en-US" dirty="0"/>
          </a:p>
          <a:p>
            <a:pPr marL="428625" lvl="1" indent="-340519">
              <a:buClr>
                <a:schemeClr val="tx1"/>
              </a:buClr>
              <a:buSzTx/>
              <a:buFont typeface="Wingdings" pitchFamily="2" charset="2"/>
              <a:buAutoNum type="alphaLcPeriod"/>
              <a:defRPr/>
            </a:pPr>
            <a:r>
              <a:rPr lang="en-US" dirty="0"/>
              <a:t>two SAS tables: </a:t>
            </a:r>
            <a:r>
              <a:rPr lang="en-US" b="1" dirty="0"/>
              <a:t>sales.q1_2018</a:t>
            </a:r>
            <a:r>
              <a:rPr lang="en-US" dirty="0"/>
              <a:t> and </a:t>
            </a:r>
            <a:r>
              <a:rPr lang="en-US" b="1" dirty="0"/>
              <a:t>sales.q2_2018</a:t>
            </a:r>
          </a:p>
          <a:p>
            <a:pPr marL="428625" lvl="1" indent="-340519">
              <a:buClr>
                <a:schemeClr val="tx1"/>
              </a:buClr>
              <a:buSzTx/>
              <a:buFont typeface="Wingdings" pitchFamily="2" charset="2"/>
              <a:buAutoNum type="alphaLcPeriod"/>
              <a:defRPr/>
            </a:pPr>
            <a:r>
              <a:rPr lang="en-US" dirty="0"/>
              <a:t>two Excel workbooks: </a:t>
            </a:r>
            <a:r>
              <a:rPr lang="en-US" b="1" dirty="0"/>
              <a:t>sales.q1_2018</a:t>
            </a:r>
            <a:r>
              <a:rPr lang="en-US" dirty="0"/>
              <a:t> and </a:t>
            </a:r>
            <a:r>
              <a:rPr lang="en-US" b="1" dirty="0"/>
              <a:t>sales.q2_2018</a:t>
            </a:r>
          </a:p>
          <a:p>
            <a:pPr marL="428625" lvl="1" indent="-340519">
              <a:buClr>
                <a:schemeClr val="tx1"/>
              </a:buClr>
              <a:buSzTx/>
              <a:buFont typeface="Wingdings" pitchFamily="2" charset="2"/>
              <a:buAutoNum type="alphaLcPeriod"/>
              <a:defRPr/>
            </a:pPr>
            <a:r>
              <a:rPr lang="en-US" dirty="0"/>
              <a:t>two worksheets in the Excel workbook: </a:t>
            </a:r>
            <a:r>
              <a:rPr lang="en-US" b="1" dirty="0"/>
              <a:t>midyear</a:t>
            </a:r>
            <a:r>
              <a:rPr lang="en-US" dirty="0"/>
              <a:t>: </a:t>
            </a:r>
            <a:r>
              <a:rPr lang="en-US" b="1" dirty="0"/>
              <a:t>q1_2018</a:t>
            </a:r>
            <a:r>
              <a:rPr lang="en-US" dirty="0"/>
              <a:t> and </a:t>
            </a:r>
            <a:r>
              <a:rPr lang="en-US" b="1" dirty="0"/>
              <a:t>q2_2018</a:t>
            </a:r>
          </a:p>
          <a:p>
            <a:pPr marL="428625" lvl="1" indent="-340519">
              <a:buClr>
                <a:schemeClr val="tx1"/>
              </a:buClr>
              <a:buSzTx/>
              <a:buFont typeface="Wingdings" pitchFamily="2" charset="2"/>
              <a:buAutoNum type="alphaLcPeriod"/>
              <a:defRPr/>
            </a:pPr>
            <a:r>
              <a:rPr lang="en-US" altLang="en-US" dirty="0"/>
              <a:t>two worksheets in the Excel workbook: </a:t>
            </a:r>
            <a:r>
              <a:rPr lang="en-US" altLang="en-US" b="1" dirty="0"/>
              <a:t>sales</a:t>
            </a:r>
            <a:r>
              <a:rPr lang="en-US" altLang="en-US" dirty="0"/>
              <a:t>: </a:t>
            </a:r>
            <a:r>
              <a:rPr lang="en-US" altLang="en-US" b="1" dirty="0"/>
              <a:t>q1_2018 </a:t>
            </a:r>
            <a:r>
              <a:rPr lang="en-US" altLang="en-US" dirty="0"/>
              <a:t>and</a:t>
            </a:r>
            <a:r>
              <a:rPr lang="en-US" altLang="en-US" b="1" dirty="0"/>
              <a:t> q2_2018</a:t>
            </a:r>
          </a:p>
        </p:txBody>
      </p:sp>
      <p:sp>
        <p:nvSpPr>
          <p:cNvPr id="6" name="TextBox 5"/>
          <p:cNvSpPr txBox="1"/>
          <p:nvPr>
            <p:custDataLst>
              <p:tags r:id="rId2"/>
            </p:custDataLst>
          </p:nvPr>
        </p:nvSpPr>
        <p:spPr>
          <a:xfrm>
            <a:off x="1082977" y="1043309"/>
            <a:ext cx="6245299"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defTabSz="657732">
              <a:lnSpc>
                <a:spcPct val="85000"/>
              </a:lnSpc>
            </a:pPr>
            <a:r>
              <a:rPr lang="en-US" b="1" dirty="0" err="1">
                <a:solidFill>
                  <a:srgbClr val="000000"/>
                </a:solidFill>
                <a:latin typeface="Courier New" panose="02070309020205020404" pitchFamily="49" charset="0"/>
                <a:cs typeface="Courier New" pitchFamily="49" charset="0"/>
              </a:rPr>
              <a:t>libname</a:t>
            </a:r>
            <a:r>
              <a:rPr lang="en-US" b="1" dirty="0">
                <a:solidFill>
                  <a:srgbClr val="000000"/>
                </a:solidFill>
                <a:latin typeface="Courier New" panose="02070309020205020404" pitchFamily="49" charset="0"/>
                <a:cs typeface="Courier New" pitchFamily="49" charset="0"/>
              </a:rPr>
              <a:t> sales </a:t>
            </a:r>
            <a:r>
              <a:rPr lang="en-US" b="1" dirty="0" err="1">
                <a:solidFill>
                  <a:srgbClr val="000000"/>
                </a:solidFill>
                <a:latin typeface="Courier New" panose="02070309020205020404" pitchFamily="49" charset="0"/>
                <a:cs typeface="Courier New" pitchFamily="49" charset="0"/>
              </a:rPr>
              <a:t>xlsx</a:t>
            </a:r>
            <a:r>
              <a:rPr lang="en-US" b="1" dirty="0">
                <a:solidFill>
                  <a:srgbClr val="000000"/>
                </a:solidFill>
                <a:latin typeface="Courier New" panose="02070309020205020404" pitchFamily="49" charset="0"/>
                <a:cs typeface="Courier New" pitchFamily="49" charset="0"/>
              </a:rPr>
              <a:t> 'c:\</a:t>
            </a:r>
            <a:r>
              <a:rPr lang="en-US" b="1" dirty="0" err="1">
                <a:solidFill>
                  <a:srgbClr val="000000"/>
                </a:solidFill>
                <a:latin typeface="Courier New" panose="02070309020205020404" pitchFamily="49" charset="0"/>
                <a:cs typeface="Courier New" pitchFamily="49" charset="0"/>
              </a:rPr>
              <a:t>mydata</a:t>
            </a:r>
            <a:r>
              <a:rPr lang="en-US" b="1" dirty="0">
                <a:solidFill>
                  <a:srgbClr val="000000"/>
                </a:solidFill>
                <a:latin typeface="Courier New" panose="02070309020205020404" pitchFamily="49" charset="0"/>
                <a:cs typeface="Courier New" pitchFamily="49" charset="0"/>
              </a:rPr>
              <a:t>\midyear.xlsx';</a:t>
            </a:r>
          </a:p>
          <a:p>
            <a:pPr defTabSz="657732">
              <a:lnSpc>
                <a:spcPct val="85000"/>
              </a:lnSpc>
            </a:pPr>
            <a:r>
              <a:rPr lang="en-US" b="1" dirty="0">
                <a:solidFill>
                  <a:srgbClr val="000000"/>
                </a:solidFill>
                <a:latin typeface="Courier New" panose="02070309020205020404" pitchFamily="49" charset="0"/>
                <a:cs typeface="Courier New" pitchFamily="49" charset="0"/>
              </a:rPr>
              <a:t> </a:t>
            </a:r>
          </a:p>
          <a:p>
            <a:pPr defTabSz="657732">
              <a:lnSpc>
                <a:spcPct val="85000"/>
              </a:lnSpc>
            </a:pPr>
            <a:r>
              <a:rPr lang="en-US" b="1" dirty="0">
                <a:solidFill>
                  <a:srgbClr val="000000"/>
                </a:solidFill>
                <a:latin typeface="Courier New" panose="02070309020205020404" pitchFamily="49" charset="0"/>
                <a:cs typeface="Courier New" pitchFamily="49" charset="0"/>
              </a:rPr>
              <a:t>data sales.q1_2018; </a:t>
            </a:r>
          </a:p>
          <a:p>
            <a:pPr defTabSz="657732">
              <a:lnSpc>
                <a:spcPct val="85000"/>
              </a:lnSpc>
            </a:pPr>
            <a:r>
              <a:rPr lang="en-US" b="1" dirty="0">
                <a:solidFill>
                  <a:srgbClr val="000000"/>
                </a:solidFill>
                <a:latin typeface="Courier New" panose="02070309020205020404" pitchFamily="49" charset="0"/>
                <a:cs typeface="Courier New" pitchFamily="49" charset="0"/>
              </a:rPr>
              <a:t>    set sasdata.qtr1_2018; </a:t>
            </a:r>
          </a:p>
          <a:p>
            <a:pPr defTabSz="657732">
              <a:lnSpc>
                <a:spcPct val="85000"/>
              </a:lnSpc>
            </a:pPr>
            <a:r>
              <a:rPr lang="en-US" b="1" dirty="0">
                <a:solidFill>
                  <a:srgbClr val="000000"/>
                </a:solidFill>
                <a:latin typeface="Courier New" panose="02070309020205020404" pitchFamily="49" charset="0"/>
                <a:cs typeface="Courier New" pitchFamily="49" charset="0"/>
              </a:rPr>
              <a:t>run; </a:t>
            </a:r>
          </a:p>
          <a:p>
            <a:pPr defTabSz="657732">
              <a:lnSpc>
                <a:spcPct val="85000"/>
              </a:lnSpc>
            </a:pPr>
            <a:r>
              <a:rPr lang="en-US" b="1" dirty="0">
                <a:solidFill>
                  <a:srgbClr val="000000"/>
                </a:solidFill>
                <a:latin typeface="Courier New" panose="02070309020205020404" pitchFamily="49" charset="0"/>
                <a:cs typeface="Courier New" pitchFamily="49" charset="0"/>
              </a:rPr>
              <a:t>data sales.q2_2018; </a:t>
            </a:r>
          </a:p>
          <a:p>
            <a:pPr defTabSz="657732">
              <a:lnSpc>
                <a:spcPct val="85000"/>
              </a:lnSpc>
            </a:pPr>
            <a:r>
              <a:rPr lang="en-US" b="1" dirty="0">
                <a:solidFill>
                  <a:srgbClr val="000000"/>
                </a:solidFill>
                <a:latin typeface="Courier New" panose="02070309020205020404" pitchFamily="49" charset="0"/>
                <a:cs typeface="Courier New" pitchFamily="49" charset="0"/>
              </a:rPr>
              <a:t>    set sasdata.qtr2_2018; </a:t>
            </a:r>
          </a:p>
          <a:p>
            <a:pPr defTabSz="657732">
              <a:lnSpc>
                <a:spcPct val="85000"/>
              </a:lnSpc>
            </a:pPr>
            <a:r>
              <a:rPr lang="en-US" b="1" dirty="0">
                <a:solidFill>
                  <a:srgbClr val="000000"/>
                </a:solidFill>
                <a:latin typeface="Courier New" panose="02070309020205020404" pitchFamily="49" charset="0"/>
                <a:cs typeface="Courier New" pitchFamily="49" charset="0"/>
              </a:rPr>
              <a:t>run; </a:t>
            </a:r>
          </a:p>
        </p:txBody>
      </p:sp>
    </p:spTree>
    <p:extLst>
      <p:ext uri="{BB962C8B-B14F-4D97-AF65-F5344CB8AC3E}">
        <p14:creationId xmlns:p14="http://schemas.microsoft.com/office/powerpoint/2010/main" val="3328295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7338" indent="-287338">
              <a:buClrTx/>
              <a:buSzPct val="100000"/>
              <a:buFont typeface="+mj-lt"/>
              <a:buAutoNum type="arabicPeriod" startAt="3"/>
              <a:defRPr/>
            </a:pPr>
            <a:r>
              <a:rPr lang="en-US" dirty="0"/>
              <a:t>What does the following program create?</a:t>
            </a:r>
          </a:p>
          <a:p>
            <a:pPr marL="457200" indent="-457200">
              <a:buClrTx/>
              <a:buSzPct val="100000"/>
              <a:buFont typeface="+mj-lt"/>
              <a:buAutoNum type="arabicPeriod" startAt="3"/>
              <a:defRPr/>
            </a:pPr>
            <a:endParaRPr lang="en-US" dirty="0"/>
          </a:p>
          <a:p>
            <a:pPr marL="457200" indent="-457200">
              <a:buClrTx/>
              <a:buSzPct val="100000"/>
              <a:buFont typeface="+mj-lt"/>
              <a:buAutoNum type="arabicPeriod" startAt="3"/>
              <a:defRPr/>
            </a:pPr>
            <a:endParaRPr lang="en-US" dirty="0"/>
          </a:p>
          <a:p>
            <a:pPr marL="457200" indent="-457200">
              <a:buClrTx/>
              <a:buSzPct val="100000"/>
              <a:buFont typeface="+mj-lt"/>
              <a:buAutoNum type="arabicPeriod" startAt="3"/>
              <a:defRPr/>
            </a:pPr>
            <a:endParaRPr lang="en-US" dirty="0"/>
          </a:p>
          <a:p>
            <a:pPr marL="457200" indent="-457200">
              <a:buClrTx/>
              <a:buSzPct val="100000"/>
              <a:buFont typeface="+mj-lt"/>
              <a:buAutoNum type="arabicPeriod" startAt="3"/>
              <a:defRPr/>
            </a:pPr>
            <a:endParaRPr lang="en-US" dirty="0"/>
          </a:p>
          <a:p>
            <a:pPr marL="457200" indent="-457200">
              <a:buClrTx/>
              <a:buSzPct val="100000"/>
              <a:buFont typeface="+mj-lt"/>
              <a:buAutoNum type="arabicPeriod" startAt="3"/>
              <a:defRPr/>
            </a:pPr>
            <a:endParaRPr lang="en-US" dirty="0"/>
          </a:p>
          <a:p>
            <a:pPr marL="457200" indent="-457200">
              <a:buClrTx/>
              <a:buSzPct val="100000"/>
              <a:buFont typeface="+mj-lt"/>
              <a:buAutoNum type="arabicPeriod" startAt="3"/>
              <a:defRPr/>
            </a:pPr>
            <a:endParaRPr lang="en-US" dirty="0"/>
          </a:p>
          <a:p>
            <a:pPr marL="428625" lvl="1" indent="-340519">
              <a:buClr>
                <a:schemeClr val="tx1"/>
              </a:buClr>
              <a:buSzTx/>
              <a:buFont typeface="Wingdings" pitchFamily="2" charset="2"/>
              <a:buAutoNum type="alphaLcPeriod"/>
              <a:defRPr/>
            </a:pPr>
            <a:r>
              <a:rPr lang="en-US" dirty="0"/>
              <a:t>two SAS tables: </a:t>
            </a:r>
            <a:r>
              <a:rPr lang="en-US" b="1" dirty="0"/>
              <a:t>sales.q1_2018</a:t>
            </a:r>
            <a:r>
              <a:rPr lang="en-US" dirty="0"/>
              <a:t> and </a:t>
            </a:r>
            <a:r>
              <a:rPr lang="en-US" b="1" dirty="0"/>
              <a:t>sales.q2_2018</a:t>
            </a:r>
          </a:p>
          <a:p>
            <a:pPr marL="428625" lvl="1" indent="-340519">
              <a:buClr>
                <a:schemeClr val="tx1"/>
              </a:buClr>
              <a:buSzTx/>
              <a:buFont typeface="Wingdings" pitchFamily="2" charset="2"/>
              <a:buAutoNum type="alphaLcPeriod"/>
              <a:defRPr/>
            </a:pPr>
            <a:r>
              <a:rPr lang="en-US" dirty="0"/>
              <a:t>two Excel workbooks: </a:t>
            </a:r>
            <a:r>
              <a:rPr lang="en-US" b="1" dirty="0"/>
              <a:t>sales.q1_2018</a:t>
            </a:r>
            <a:r>
              <a:rPr lang="en-US" dirty="0"/>
              <a:t> and </a:t>
            </a:r>
            <a:r>
              <a:rPr lang="en-US" b="1" dirty="0"/>
              <a:t>sales.q2_2018</a:t>
            </a:r>
          </a:p>
          <a:p>
            <a:pPr marL="428625" lvl="1" indent="-340519">
              <a:buClr>
                <a:schemeClr val="tx1"/>
              </a:buClr>
              <a:buSzTx/>
              <a:buFont typeface="Wingdings" pitchFamily="2" charset="2"/>
              <a:buAutoNum type="alphaLcPeriod"/>
              <a:defRPr/>
            </a:pPr>
            <a:r>
              <a:rPr lang="en-US" dirty="0"/>
              <a:t>two worksheets in the Excel workbook: </a:t>
            </a:r>
            <a:r>
              <a:rPr lang="en-US" b="1" dirty="0"/>
              <a:t>midyear</a:t>
            </a:r>
            <a:r>
              <a:rPr lang="en-US" dirty="0"/>
              <a:t>: </a:t>
            </a:r>
            <a:r>
              <a:rPr lang="en-US" b="1" dirty="0"/>
              <a:t>q1_2018</a:t>
            </a:r>
            <a:r>
              <a:rPr lang="en-US" dirty="0"/>
              <a:t> and </a:t>
            </a:r>
            <a:r>
              <a:rPr lang="en-US" b="1" dirty="0"/>
              <a:t>q2_2018</a:t>
            </a:r>
          </a:p>
          <a:p>
            <a:pPr marL="428625" lvl="1" indent="-340519">
              <a:buClr>
                <a:schemeClr val="tx1"/>
              </a:buClr>
              <a:buSzTx/>
              <a:buFont typeface="Wingdings" pitchFamily="2" charset="2"/>
              <a:buAutoNum type="alphaLcPeriod"/>
              <a:defRPr/>
            </a:pPr>
            <a:r>
              <a:rPr lang="en-US" altLang="en-US" dirty="0"/>
              <a:t>two worksheets in the Excel workbook: </a:t>
            </a:r>
            <a:r>
              <a:rPr lang="en-US" altLang="en-US" b="1" dirty="0"/>
              <a:t>sales</a:t>
            </a:r>
            <a:r>
              <a:rPr lang="en-US" altLang="en-US" dirty="0"/>
              <a:t>: </a:t>
            </a:r>
            <a:r>
              <a:rPr lang="en-US" altLang="en-US" b="1" dirty="0"/>
              <a:t>q1_2018 </a:t>
            </a:r>
            <a:r>
              <a:rPr lang="en-US" altLang="en-US" dirty="0"/>
              <a:t>and</a:t>
            </a:r>
            <a:r>
              <a:rPr lang="en-US" altLang="en-US" b="1" dirty="0"/>
              <a:t> q2_2018</a:t>
            </a:r>
          </a:p>
        </p:txBody>
      </p:sp>
      <p:sp>
        <p:nvSpPr>
          <p:cNvPr id="5" name="Oval 4"/>
          <p:cNvSpPr/>
          <p:nvPr>
            <p:custDataLst>
              <p:tags r:id="rId2"/>
            </p:custDataLst>
          </p:nvPr>
        </p:nvSpPr>
        <p:spPr bwMode="auto">
          <a:xfrm>
            <a:off x="609600" y="4020302"/>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
        <p:nvSpPr>
          <p:cNvPr id="6" name="TextBox 5"/>
          <p:cNvSpPr txBox="1"/>
          <p:nvPr>
            <p:custDataLst>
              <p:tags r:id="rId3"/>
            </p:custDataLst>
          </p:nvPr>
        </p:nvSpPr>
        <p:spPr>
          <a:xfrm>
            <a:off x="1082977" y="1043309"/>
            <a:ext cx="6245299"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defTabSz="657732">
              <a:lnSpc>
                <a:spcPct val="85000"/>
              </a:lnSpc>
            </a:pPr>
            <a:r>
              <a:rPr lang="en-US" b="1" dirty="0" err="1">
                <a:solidFill>
                  <a:srgbClr val="000000"/>
                </a:solidFill>
                <a:latin typeface="Courier New" panose="02070309020205020404" pitchFamily="49" charset="0"/>
                <a:cs typeface="Courier New" pitchFamily="49" charset="0"/>
              </a:rPr>
              <a:t>libname</a:t>
            </a:r>
            <a:r>
              <a:rPr lang="en-US" b="1" dirty="0">
                <a:solidFill>
                  <a:srgbClr val="000000"/>
                </a:solidFill>
                <a:latin typeface="Courier New" panose="02070309020205020404" pitchFamily="49" charset="0"/>
                <a:cs typeface="Courier New" pitchFamily="49" charset="0"/>
              </a:rPr>
              <a:t> sales </a:t>
            </a:r>
            <a:r>
              <a:rPr lang="en-US" b="1" dirty="0" err="1">
                <a:solidFill>
                  <a:srgbClr val="000000"/>
                </a:solidFill>
                <a:latin typeface="Courier New" panose="02070309020205020404" pitchFamily="49" charset="0"/>
                <a:cs typeface="Courier New" pitchFamily="49" charset="0"/>
              </a:rPr>
              <a:t>xlsx</a:t>
            </a:r>
            <a:r>
              <a:rPr lang="en-US" b="1" dirty="0">
                <a:solidFill>
                  <a:srgbClr val="000000"/>
                </a:solidFill>
                <a:latin typeface="Courier New" panose="02070309020205020404" pitchFamily="49" charset="0"/>
                <a:cs typeface="Courier New" pitchFamily="49" charset="0"/>
              </a:rPr>
              <a:t> 'c:\</a:t>
            </a:r>
            <a:r>
              <a:rPr lang="en-US" b="1" dirty="0" err="1">
                <a:solidFill>
                  <a:srgbClr val="000000"/>
                </a:solidFill>
                <a:latin typeface="Courier New" panose="02070309020205020404" pitchFamily="49" charset="0"/>
                <a:cs typeface="Courier New" pitchFamily="49" charset="0"/>
              </a:rPr>
              <a:t>mydata</a:t>
            </a:r>
            <a:r>
              <a:rPr lang="en-US" b="1" dirty="0">
                <a:solidFill>
                  <a:srgbClr val="000000"/>
                </a:solidFill>
                <a:latin typeface="Courier New" panose="02070309020205020404" pitchFamily="49" charset="0"/>
                <a:cs typeface="Courier New" pitchFamily="49" charset="0"/>
              </a:rPr>
              <a:t>\midyear.xlsx';</a:t>
            </a:r>
          </a:p>
          <a:p>
            <a:pPr defTabSz="657732">
              <a:lnSpc>
                <a:spcPct val="85000"/>
              </a:lnSpc>
            </a:pPr>
            <a:r>
              <a:rPr lang="en-US" b="1" dirty="0">
                <a:solidFill>
                  <a:srgbClr val="000000"/>
                </a:solidFill>
                <a:latin typeface="Courier New" panose="02070309020205020404" pitchFamily="49" charset="0"/>
                <a:cs typeface="Courier New" pitchFamily="49" charset="0"/>
              </a:rPr>
              <a:t> </a:t>
            </a:r>
          </a:p>
          <a:p>
            <a:pPr defTabSz="657732">
              <a:lnSpc>
                <a:spcPct val="85000"/>
              </a:lnSpc>
            </a:pPr>
            <a:r>
              <a:rPr lang="en-US" b="1" dirty="0">
                <a:solidFill>
                  <a:srgbClr val="000000"/>
                </a:solidFill>
                <a:latin typeface="Courier New" panose="02070309020205020404" pitchFamily="49" charset="0"/>
                <a:cs typeface="Courier New" pitchFamily="49" charset="0"/>
              </a:rPr>
              <a:t>data sales.q1_2018; </a:t>
            </a:r>
          </a:p>
          <a:p>
            <a:pPr defTabSz="657732">
              <a:lnSpc>
                <a:spcPct val="85000"/>
              </a:lnSpc>
            </a:pPr>
            <a:r>
              <a:rPr lang="en-US" b="1" dirty="0">
                <a:solidFill>
                  <a:srgbClr val="000000"/>
                </a:solidFill>
                <a:latin typeface="Courier New" panose="02070309020205020404" pitchFamily="49" charset="0"/>
                <a:cs typeface="Courier New" pitchFamily="49" charset="0"/>
              </a:rPr>
              <a:t>    set sasdata.qtr1_2018; </a:t>
            </a:r>
          </a:p>
          <a:p>
            <a:pPr defTabSz="657732">
              <a:lnSpc>
                <a:spcPct val="85000"/>
              </a:lnSpc>
            </a:pPr>
            <a:r>
              <a:rPr lang="en-US" b="1" dirty="0">
                <a:solidFill>
                  <a:srgbClr val="000000"/>
                </a:solidFill>
                <a:latin typeface="Courier New" panose="02070309020205020404" pitchFamily="49" charset="0"/>
                <a:cs typeface="Courier New" pitchFamily="49" charset="0"/>
              </a:rPr>
              <a:t>run; </a:t>
            </a:r>
          </a:p>
          <a:p>
            <a:pPr defTabSz="657732">
              <a:lnSpc>
                <a:spcPct val="85000"/>
              </a:lnSpc>
            </a:pPr>
            <a:r>
              <a:rPr lang="en-US" b="1" dirty="0">
                <a:solidFill>
                  <a:srgbClr val="000000"/>
                </a:solidFill>
                <a:latin typeface="Courier New" panose="02070309020205020404" pitchFamily="49" charset="0"/>
                <a:cs typeface="Courier New" pitchFamily="49" charset="0"/>
              </a:rPr>
              <a:t>data sales.q2_2018; </a:t>
            </a:r>
          </a:p>
          <a:p>
            <a:pPr defTabSz="657732">
              <a:lnSpc>
                <a:spcPct val="85000"/>
              </a:lnSpc>
            </a:pPr>
            <a:r>
              <a:rPr lang="en-US" b="1" dirty="0">
                <a:solidFill>
                  <a:srgbClr val="000000"/>
                </a:solidFill>
                <a:latin typeface="Courier New" panose="02070309020205020404" pitchFamily="49" charset="0"/>
                <a:cs typeface="Courier New" pitchFamily="49" charset="0"/>
              </a:rPr>
              <a:t>    set sasdata.qtr2_2018; </a:t>
            </a:r>
          </a:p>
          <a:p>
            <a:pPr defTabSz="657732">
              <a:lnSpc>
                <a:spcPct val="85000"/>
              </a:lnSpc>
            </a:pPr>
            <a:r>
              <a:rPr lang="en-US" b="1" dirty="0">
                <a:solidFill>
                  <a:srgbClr val="000000"/>
                </a:solidFill>
                <a:latin typeface="Courier New" panose="02070309020205020404" pitchFamily="49" charset="0"/>
                <a:cs typeface="Courier New" pitchFamily="49" charset="0"/>
              </a:rPr>
              <a:t>run; </a:t>
            </a:r>
          </a:p>
        </p:txBody>
      </p:sp>
    </p:spTree>
    <p:extLst>
      <p:ext uri="{BB962C8B-B14F-4D97-AF65-F5344CB8AC3E}">
        <p14:creationId xmlns:p14="http://schemas.microsoft.com/office/powerpoint/2010/main" val="1942118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7338" indent="-287338">
              <a:buClrTx/>
              <a:buSzPct val="100000"/>
              <a:buFont typeface="+mj-lt"/>
              <a:buAutoNum type="arabicPeriod" startAt="4"/>
              <a:defRPr/>
            </a:pPr>
            <a:r>
              <a:rPr lang="en-US" dirty="0"/>
              <a:t>Which statement disassociates the </a:t>
            </a:r>
            <a:r>
              <a:rPr lang="en-US" b="1" dirty="0"/>
              <a:t>sales</a:t>
            </a:r>
            <a:r>
              <a:rPr lang="en-US" dirty="0"/>
              <a:t> </a:t>
            </a:r>
            <a:r>
              <a:rPr lang="en-US" dirty="0" err="1"/>
              <a:t>libref</a:t>
            </a:r>
            <a:r>
              <a:rPr lang="en-US" dirty="0"/>
              <a:t>?</a:t>
            </a:r>
          </a:p>
          <a:p>
            <a:pPr marL="457200" indent="-457200">
              <a:buClrTx/>
              <a:buSzPct val="100000"/>
              <a:buFont typeface="+mj-lt"/>
              <a:buAutoNum type="arabicPeriod" startAt="4"/>
              <a:defRPr/>
            </a:pPr>
            <a:endParaRPr lang="en-US" dirty="0"/>
          </a:p>
          <a:p>
            <a:pPr marL="457200" indent="-457200">
              <a:buClrTx/>
              <a:buSzPct val="100000"/>
              <a:buFont typeface="+mj-lt"/>
              <a:buAutoNum type="arabicPeriod" startAt="4"/>
              <a:defRPr/>
            </a:pPr>
            <a:endParaRPr lang="en-US" dirty="0"/>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libname</a:t>
            </a:r>
            <a:r>
              <a:rPr lang="en-US" sz="1800" b="1" dirty="0">
                <a:latin typeface="Courier New" panose="02070309020205020404" pitchFamily="49" charset="0"/>
                <a:cs typeface="Courier New" panose="02070309020205020404" pitchFamily="49" charset="0"/>
              </a:rPr>
              <a:t> sales end;</a:t>
            </a:r>
            <a:endParaRPr lang="en-US" b="1" dirty="0"/>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libname</a:t>
            </a:r>
            <a:r>
              <a:rPr lang="en-US" sz="1800" b="1" dirty="0">
                <a:latin typeface="Courier New" panose="02070309020205020404" pitchFamily="49" charset="0"/>
                <a:cs typeface="Courier New" panose="02070309020205020404" pitchFamily="49" charset="0"/>
              </a:rPr>
              <a:t> sales clear;</a:t>
            </a:r>
            <a:endParaRPr lang="en-US" sz="1800" b="1" dirty="0"/>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libname</a:t>
            </a:r>
            <a:r>
              <a:rPr lang="en-US" sz="1800" b="1" dirty="0">
                <a:latin typeface="Courier New" panose="02070309020205020404" pitchFamily="49" charset="0"/>
                <a:cs typeface="Courier New" panose="02070309020205020404" pitchFamily="49" charset="0"/>
              </a:rPr>
              <a:t> sales close;</a:t>
            </a:r>
            <a:endParaRPr lang="en-US" sz="1800" b="1" dirty="0"/>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libname</a:t>
            </a:r>
            <a:r>
              <a:rPr lang="en-US" sz="1800" b="1" dirty="0">
                <a:latin typeface="Courier New" panose="02070309020205020404" pitchFamily="49" charset="0"/>
                <a:cs typeface="Courier New" panose="02070309020205020404" pitchFamily="49" charset="0"/>
              </a:rPr>
              <a:t> sales disassociate;</a:t>
            </a:r>
            <a:endParaRPr lang="en-US" sz="1800" b="1" dirty="0"/>
          </a:p>
        </p:txBody>
      </p:sp>
      <p:sp>
        <p:nvSpPr>
          <p:cNvPr id="6" name="TextBox 5"/>
          <p:cNvSpPr txBox="1"/>
          <p:nvPr>
            <p:custDataLst>
              <p:tags r:id="rId2"/>
            </p:custDataLst>
          </p:nvPr>
        </p:nvSpPr>
        <p:spPr>
          <a:xfrm>
            <a:off x="1082977" y="1043309"/>
            <a:ext cx="6245299" cy="425373"/>
          </a:xfrm>
          <a:prstGeom prst="rect">
            <a:avLst/>
          </a:prstGeom>
          <a:solidFill>
            <a:srgbClr val="FFFFFF"/>
          </a:solidFill>
          <a:ln w="19050" cmpd="sng">
            <a:solidFill>
              <a:srgbClr val="0074BE"/>
            </a:solidFill>
          </a:ln>
        </p:spPr>
        <p:txBody>
          <a:bodyPr vert="horz" wrap="none" lIns="88900" tIns="88900" rIns="88900" bIns="88900" rtlCol="0">
            <a:spAutoFit/>
          </a:bodyPr>
          <a:lstStyle/>
          <a:p>
            <a:pPr defTabSz="657732">
              <a:lnSpc>
                <a:spcPct val="85000"/>
              </a:lnSpc>
            </a:pPr>
            <a:r>
              <a:rPr lang="en-US" b="1" dirty="0" err="1">
                <a:solidFill>
                  <a:srgbClr val="000000"/>
                </a:solidFill>
                <a:latin typeface="Courier New" panose="02070309020205020404" pitchFamily="49" charset="0"/>
                <a:cs typeface="Courier New" pitchFamily="49" charset="0"/>
              </a:rPr>
              <a:t>libname</a:t>
            </a:r>
            <a:r>
              <a:rPr lang="en-US" b="1" dirty="0">
                <a:solidFill>
                  <a:srgbClr val="000000"/>
                </a:solidFill>
                <a:latin typeface="Courier New" panose="02070309020205020404" pitchFamily="49" charset="0"/>
                <a:cs typeface="Courier New" pitchFamily="49" charset="0"/>
              </a:rPr>
              <a:t> sales </a:t>
            </a:r>
            <a:r>
              <a:rPr lang="en-US" b="1" dirty="0" err="1">
                <a:solidFill>
                  <a:srgbClr val="000000"/>
                </a:solidFill>
                <a:latin typeface="Courier New" panose="02070309020205020404" pitchFamily="49" charset="0"/>
                <a:cs typeface="Courier New" pitchFamily="49" charset="0"/>
              </a:rPr>
              <a:t>xlsx</a:t>
            </a:r>
            <a:r>
              <a:rPr lang="en-US" b="1" dirty="0">
                <a:solidFill>
                  <a:srgbClr val="000000"/>
                </a:solidFill>
                <a:latin typeface="Courier New" panose="02070309020205020404" pitchFamily="49" charset="0"/>
                <a:cs typeface="Courier New" pitchFamily="49" charset="0"/>
              </a:rPr>
              <a:t> 'c:\</a:t>
            </a:r>
            <a:r>
              <a:rPr lang="en-US" b="1" dirty="0" err="1">
                <a:solidFill>
                  <a:srgbClr val="000000"/>
                </a:solidFill>
                <a:latin typeface="Courier New" panose="02070309020205020404" pitchFamily="49" charset="0"/>
                <a:cs typeface="Courier New" pitchFamily="49" charset="0"/>
              </a:rPr>
              <a:t>mydata</a:t>
            </a:r>
            <a:r>
              <a:rPr lang="en-US" b="1" dirty="0">
                <a:solidFill>
                  <a:srgbClr val="000000"/>
                </a:solidFill>
                <a:latin typeface="Courier New" panose="02070309020205020404" pitchFamily="49" charset="0"/>
                <a:cs typeface="Courier New" pitchFamily="49" charset="0"/>
              </a:rPr>
              <a:t>\midyear.xlsx';</a:t>
            </a:r>
          </a:p>
        </p:txBody>
      </p:sp>
    </p:spTree>
    <p:extLst>
      <p:ext uri="{BB962C8B-B14F-4D97-AF65-F5344CB8AC3E}">
        <p14:creationId xmlns:p14="http://schemas.microsoft.com/office/powerpoint/2010/main" val="3167706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7338" indent="-287338">
              <a:buClrTx/>
              <a:buSzPct val="100000"/>
              <a:buFont typeface="+mj-lt"/>
              <a:buAutoNum type="arabicPeriod" startAt="4"/>
              <a:defRPr/>
            </a:pPr>
            <a:r>
              <a:rPr lang="en-US" dirty="0"/>
              <a:t>Which statement disassociates the </a:t>
            </a:r>
            <a:r>
              <a:rPr lang="en-US" b="1" dirty="0"/>
              <a:t>sales</a:t>
            </a:r>
            <a:r>
              <a:rPr lang="en-US" dirty="0"/>
              <a:t> </a:t>
            </a:r>
            <a:r>
              <a:rPr lang="en-US" dirty="0" err="1"/>
              <a:t>libref</a:t>
            </a:r>
            <a:r>
              <a:rPr lang="en-US" dirty="0"/>
              <a:t>?</a:t>
            </a:r>
          </a:p>
          <a:p>
            <a:pPr marL="457200" indent="-457200">
              <a:buClrTx/>
              <a:buSzPct val="100000"/>
              <a:buFont typeface="+mj-lt"/>
              <a:buAutoNum type="arabicPeriod" startAt="4"/>
              <a:defRPr/>
            </a:pPr>
            <a:endParaRPr lang="en-US" dirty="0"/>
          </a:p>
          <a:p>
            <a:pPr marL="457200" indent="-457200">
              <a:buClrTx/>
              <a:buSzPct val="100000"/>
              <a:buFont typeface="+mj-lt"/>
              <a:buAutoNum type="arabicPeriod" startAt="4"/>
              <a:defRPr/>
            </a:pPr>
            <a:endParaRPr lang="en-US" dirty="0"/>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libname</a:t>
            </a:r>
            <a:r>
              <a:rPr lang="en-US" sz="1800" b="1" dirty="0">
                <a:latin typeface="Courier New" panose="02070309020205020404" pitchFamily="49" charset="0"/>
                <a:cs typeface="Courier New" panose="02070309020205020404" pitchFamily="49" charset="0"/>
              </a:rPr>
              <a:t> sales end;</a:t>
            </a:r>
            <a:endParaRPr lang="en-US" b="1" dirty="0"/>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libname</a:t>
            </a:r>
            <a:r>
              <a:rPr lang="en-US" sz="1800" b="1" dirty="0">
                <a:latin typeface="Courier New" panose="02070309020205020404" pitchFamily="49" charset="0"/>
                <a:cs typeface="Courier New" panose="02070309020205020404" pitchFamily="49" charset="0"/>
              </a:rPr>
              <a:t> sales clear;</a:t>
            </a:r>
            <a:endParaRPr lang="en-US" sz="1800" b="1" dirty="0"/>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libname</a:t>
            </a:r>
            <a:r>
              <a:rPr lang="en-US" sz="1800" b="1" dirty="0">
                <a:latin typeface="Courier New" panose="02070309020205020404" pitchFamily="49" charset="0"/>
                <a:cs typeface="Courier New" panose="02070309020205020404" pitchFamily="49" charset="0"/>
              </a:rPr>
              <a:t> sales close;</a:t>
            </a:r>
            <a:endParaRPr lang="en-US" sz="1800" b="1" dirty="0"/>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libname</a:t>
            </a:r>
            <a:r>
              <a:rPr lang="en-US" sz="1800" b="1" dirty="0">
                <a:latin typeface="Courier New" panose="02070309020205020404" pitchFamily="49" charset="0"/>
                <a:cs typeface="Courier New" panose="02070309020205020404" pitchFamily="49" charset="0"/>
              </a:rPr>
              <a:t> sales disassociate;</a:t>
            </a:r>
            <a:endParaRPr lang="en-US" sz="1800" b="1" dirty="0"/>
          </a:p>
        </p:txBody>
      </p:sp>
      <p:sp>
        <p:nvSpPr>
          <p:cNvPr id="5" name="Oval 4"/>
          <p:cNvSpPr/>
          <p:nvPr>
            <p:custDataLst>
              <p:tags r:id="rId2"/>
            </p:custDataLst>
          </p:nvPr>
        </p:nvSpPr>
        <p:spPr bwMode="auto">
          <a:xfrm>
            <a:off x="607702" y="2087369"/>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
        <p:nvSpPr>
          <p:cNvPr id="6" name="TextBox 5"/>
          <p:cNvSpPr txBox="1"/>
          <p:nvPr>
            <p:custDataLst>
              <p:tags r:id="rId3"/>
            </p:custDataLst>
          </p:nvPr>
        </p:nvSpPr>
        <p:spPr>
          <a:xfrm>
            <a:off x="1082977" y="1043309"/>
            <a:ext cx="6245299" cy="425373"/>
          </a:xfrm>
          <a:prstGeom prst="rect">
            <a:avLst/>
          </a:prstGeom>
          <a:solidFill>
            <a:srgbClr val="FFFFFF"/>
          </a:solidFill>
          <a:ln w="19050" cmpd="sng">
            <a:solidFill>
              <a:srgbClr val="0074BE"/>
            </a:solidFill>
          </a:ln>
        </p:spPr>
        <p:txBody>
          <a:bodyPr vert="horz" wrap="none" lIns="88900" tIns="88900" rIns="88900" bIns="88900" rtlCol="0">
            <a:spAutoFit/>
          </a:bodyPr>
          <a:lstStyle/>
          <a:p>
            <a:pPr defTabSz="657732">
              <a:lnSpc>
                <a:spcPct val="85000"/>
              </a:lnSpc>
            </a:pPr>
            <a:r>
              <a:rPr lang="en-US" b="1" dirty="0" err="1">
                <a:solidFill>
                  <a:srgbClr val="000000"/>
                </a:solidFill>
                <a:latin typeface="Courier New" panose="02070309020205020404" pitchFamily="49" charset="0"/>
                <a:cs typeface="Courier New" pitchFamily="49" charset="0"/>
              </a:rPr>
              <a:t>libname</a:t>
            </a:r>
            <a:r>
              <a:rPr lang="en-US" b="1" dirty="0">
                <a:solidFill>
                  <a:srgbClr val="000000"/>
                </a:solidFill>
                <a:latin typeface="Courier New" panose="02070309020205020404" pitchFamily="49" charset="0"/>
                <a:cs typeface="Courier New" pitchFamily="49" charset="0"/>
              </a:rPr>
              <a:t> sales </a:t>
            </a:r>
            <a:r>
              <a:rPr lang="en-US" b="1" dirty="0" err="1">
                <a:solidFill>
                  <a:srgbClr val="000000"/>
                </a:solidFill>
                <a:latin typeface="Courier New" panose="02070309020205020404" pitchFamily="49" charset="0"/>
                <a:cs typeface="Courier New" pitchFamily="49" charset="0"/>
              </a:rPr>
              <a:t>xlsx</a:t>
            </a:r>
            <a:r>
              <a:rPr lang="en-US" b="1" dirty="0">
                <a:solidFill>
                  <a:srgbClr val="000000"/>
                </a:solidFill>
                <a:latin typeface="Courier New" panose="02070309020205020404" pitchFamily="49" charset="0"/>
                <a:cs typeface="Courier New" pitchFamily="49" charset="0"/>
              </a:rPr>
              <a:t> 'c:\</a:t>
            </a:r>
            <a:r>
              <a:rPr lang="en-US" b="1" dirty="0" err="1">
                <a:solidFill>
                  <a:srgbClr val="000000"/>
                </a:solidFill>
                <a:latin typeface="Courier New" panose="02070309020205020404" pitchFamily="49" charset="0"/>
                <a:cs typeface="Courier New" pitchFamily="49" charset="0"/>
              </a:rPr>
              <a:t>mydata</a:t>
            </a:r>
            <a:r>
              <a:rPr lang="en-US" b="1" dirty="0">
                <a:solidFill>
                  <a:srgbClr val="000000"/>
                </a:solidFill>
                <a:latin typeface="Courier New" panose="02070309020205020404" pitchFamily="49" charset="0"/>
                <a:cs typeface="Courier New" pitchFamily="49" charset="0"/>
              </a:rPr>
              <a:t>\midyear.xlsx';</a:t>
            </a:r>
          </a:p>
        </p:txBody>
      </p:sp>
    </p:spTree>
    <p:extLst>
      <p:ext uri="{BB962C8B-B14F-4D97-AF65-F5344CB8AC3E}">
        <p14:creationId xmlns:p14="http://schemas.microsoft.com/office/powerpoint/2010/main" val="3955504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Data Using Point-and-Click Tools</a:t>
            </a:r>
          </a:p>
        </p:txBody>
      </p:sp>
      <p:pic>
        <p:nvPicPr>
          <p:cNvPr id="3" name="Picture 2">
            <a:extLst>
              <a:ext uri="{FF2B5EF4-FFF2-40B4-BE49-F238E27FC236}">
                <a16:creationId xmlns:a16="http://schemas.microsoft.com/office/drawing/2014/main" id="{A1A9D887-7FFD-4653-AD1C-B903DC311D27}"/>
              </a:ext>
            </a:extLst>
          </p:cNvPr>
          <p:cNvPicPr>
            <a:picLocks noChangeAspect="1"/>
          </p:cNvPicPr>
          <p:nvPr/>
        </p:nvPicPr>
        <p:blipFill>
          <a:blip r:embed="rId3"/>
          <a:stretch>
            <a:fillRect/>
          </a:stretch>
        </p:blipFill>
        <p:spPr>
          <a:xfrm>
            <a:off x="5237724" y="698457"/>
            <a:ext cx="2935137" cy="4029487"/>
          </a:xfrm>
          <a:prstGeom prst="rect">
            <a:avLst/>
          </a:prstGeom>
          <a:ln w="12700">
            <a:solidFill>
              <a:schemeClr val="tx1"/>
            </a:solidFill>
          </a:ln>
        </p:spPr>
      </p:pic>
      <p:pic>
        <p:nvPicPr>
          <p:cNvPr id="5" name="Picture 4">
            <a:extLst>
              <a:ext uri="{FF2B5EF4-FFF2-40B4-BE49-F238E27FC236}">
                <a16:creationId xmlns:a16="http://schemas.microsoft.com/office/drawing/2014/main" id="{AF84038B-D254-4A8B-94F1-7DFC05368224}"/>
              </a:ext>
            </a:extLst>
          </p:cNvPr>
          <p:cNvPicPr>
            <a:picLocks noChangeAspect="1"/>
          </p:cNvPicPr>
          <p:nvPr/>
        </p:nvPicPr>
        <p:blipFill>
          <a:blip r:embed="rId4"/>
          <a:stretch>
            <a:fillRect/>
          </a:stretch>
        </p:blipFill>
        <p:spPr>
          <a:xfrm>
            <a:off x="840313" y="698457"/>
            <a:ext cx="4327153" cy="3568108"/>
          </a:xfrm>
          <a:prstGeom prst="rect">
            <a:avLst/>
          </a:prstGeom>
          <a:ln w="12700">
            <a:solidFill>
              <a:schemeClr val="tx1"/>
            </a:solidFill>
          </a:ln>
        </p:spPr>
      </p:pic>
    </p:spTree>
    <p:extLst>
      <p:ext uri="{BB962C8B-B14F-4D97-AF65-F5344CB8AC3E}">
        <p14:creationId xmlns:p14="http://schemas.microsoft.com/office/powerpoint/2010/main" val="31109466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7338" indent="-287338">
              <a:buClrTx/>
              <a:buSzPct val="100000"/>
              <a:buFont typeface="+mj-lt"/>
              <a:buAutoNum type="arabicPeriod" startAt="5"/>
              <a:defRPr/>
            </a:pPr>
            <a:r>
              <a:rPr lang="en-US" dirty="0"/>
              <a:t>What type of output file does this program create?</a:t>
            </a:r>
          </a:p>
          <a:p>
            <a:pPr marL="457200" indent="-457200">
              <a:buClrTx/>
              <a:buSzPct val="100000"/>
              <a:buFont typeface="+mj-lt"/>
              <a:buAutoNum type="arabicPeriod" startAt="5"/>
              <a:defRPr/>
            </a:pPr>
            <a:endParaRPr lang="en-US" dirty="0"/>
          </a:p>
          <a:p>
            <a:pPr marL="457200" indent="-457200">
              <a:buClrTx/>
              <a:buSzPct val="100000"/>
              <a:buFont typeface="+mj-lt"/>
              <a:buAutoNum type="arabicPeriod" startAt="5"/>
              <a:defRPr/>
            </a:pPr>
            <a:endParaRPr lang="en-US" dirty="0"/>
          </a:p>
          <a:p>
            <a:pPr marL="457200" indent="-457200">
              <a:buClrTx/>
              <a:buSzPct val="100000"/>
              <a:buFont typeface="+mj-lt"/>
              <a:buAutoNum type="arabicPeriod" startAt="5"/>
              <a:defRPr/>
            </a:pPr>
            <a:endParaRPr lang="en-US" dirty="0"/>
          </a:p>
          <a:p>
            <a:pPr marL="457200" indent="-457200">
              <a:buClrTx/>
              <a:buSzPct val="100000"/>
              <a:buFont typeface="+mj-lt"/>
              <a:buAutoNum type="arabicPeriod" startAt="5"/>
              <a:defRPr/>
            </a:pPr>
            <a:endParaRPr lang="en-US" dirty="0"/>
          </a:p>
          <a:p>
            <a:pPr>
              <a:buClrTx/>
              <a:buSzPct val="100000"/>
              <a:defRPr/>
            </a:pPr>
            <a:endParaRPr lang="en-US" dirty="0"/>
          </a:p>
          <a:p>
            <a:pPr marL="428625" lvl="1" indent="-340519">
              <a:buClr>
                <a:schemeClr val="tx1"/>
              </a:buClr>
              <a:buSzTx/>
              <a:buFont typeface="Wingdings" pitchFamily="2" charset="2"/>
              <a:buAutoNum type="alphaLcPeriod"/>
              <a:defRPr/>
            </a:pPr>
            <a:r>
              <a:rPr lang="en-US" dirty="0"/>
              <a:t>SAS table</a:t>
            </a:r>
          </a:p>
          <a:p>
            <a:pPr marL="428625" lvl="1" indent="-340519">
              <a:buClr>
                <a:schemeClr val="tx1"/>
              </a:buClr>
              <a:buSzTx/>
              <a:buFont typeface="Wingdings" pitchFamily="2" charset="2"/>
              <a:buAutoNum type="alphaLcPeriod"/>
              <a:defRPr/>
            </a:pPr>
            <a:r>
              <a:rPr lang="en-US" dirty="0"/>
              <a:t>delimited file</a:t>
            </a:r>
          </a:p>
          <a:p>
            <a:pPr marL="428625" lvl="1" indent="-340519">
              <a:buClr>
                <a:schemeClr val="tx1"/>
              </a:buClr>
              <a:buSzTx/>
              <a:buFont typeface="Wingdings" pitchFamily="2" charset="2"/>
              <a:buAutoNum type="alphaLcPeriod"/>
              <a:defRPr/>
            </a:pPr>
            <a:r>
              <a:rPr lang="en-US" dirty="0"/>
              <a:t>Microsoft Excel XLS file</a:t>
            </a:r>
          </a:p>
          <a:p>
            <a:pPr marL="428625" lvl="1" indent="-340519">
              <a:buClr>
                <a:schemeClr val="tx1"/>
              </a:buClr>
              <a:buSzTx/>
              <a:buFont typeface="Wingdings" pitchFamily="2" charset="2"/>
              <a:buAutoNum type="alphaLcPeriod"/>
              <a:defRPr/>
            </a:pPr>
            <a:r>
              <a:rPr lang="en-US" dirty="0"/>
              <a:t>Microsoft Excel XLSX file</a:t>
            </a:r>
          </a:p>
        </p:txBody>
      </p:sp>
      <p:sp>
        <p:nvSpPr>
          <p:cNvPr id="6" name="TextBox 5"/>
          <p:cNvSpPr txBox="1"/>
          <p:nvPr>
            <p:custDataLst>
              <p:tags r:id="rId2"/>
            </p:custDataLst>
          </p:nvPr>
        </p:nvSpPr>
        <p:spPr>
          <a:xfrm>
            <a:off x="1078992" y="1042416"/>
            <a:ext cx="7072449" cy="1367169"/>
          </a:xfrm>
          <a:prstGeom prst="rect">
            <a:avLst/>
          </a:prstGeom>
          <a:solidFill>
            <a:srgbClr val="FFFFFF"/>
          </a:solidFill>
          <a:ln w="19050" cmpd="sng">
            <a:solidFill>
              <a:srgbClr val="0074BE"/>
            </a:solidFill>
          </a:ln>
        </p:spPr>
        <p:txBody>
          <a:bodyPr vert="horz" wrap="none" lIns="88900" tIns="88900" rIns="88900" bIns="88900" rtlCol="0">
            <a:spAutoFit/>
          </a:bodyPr>
          <a:lstStyle/>
          <a:p>
            <a:pPr defTabSz="657732">
              <a:lnSpc>
                <a:spcPct val="85000"/>
              </a:lnSpc>
            </a:pPr>
            <a:r>
              <a:rPr lang="en-US" b="1" dirty="0" err="1">
                <a:solidFill>
                  <a:srgbClr val="000000"/>
                </a:solidFill>
                <a:latin typeface="Courier New" panose="02070309020205020404" pitchFamily="49" charset="0"/>
                <a:cs typeface="Courier New" pitchFamily="49" charset="0"/>
              </a:rPr>
              <a:t>libname</a:t>
            </a:r>
            <a:r>
              <a:rPr lang="en-US" b="1" dirty="0">
                <a:solidFill>
                  <a:srgbClr val="000000"/>
                </a:solidFill>
                <a:latin typeface="Courier New" panose="02070309020205020404" pitchFamily="49" charset="0"/>
                <a:cs typeface="Courier New" pitchFamily="49" charset="0"/>
              </a:rPr>
              <a:t> </a:t>
            </a:r>
            <a:r>
              <a:rPr lang="en-US" b="1" dirty="0" err="1">
                <a:solidFill>
                  <a:srgbClr val="000000"/>
                </a:solidFill>
                <a:latin typeface="Courier New" panose="02070309020205020404" pitchFamily="49" charset="0"/>
                <a:cs typeface="Courier New" pitchFamily="49" charset="0"/>
              </a:rPr>
              <a:t>mylib</a:t>
            </a:r>
            <a:r>
              <a:rPr lang="en-US" b="1" dirty="0">
                <a:solidFill>
                  <a:srgbClr val="000000"/>
                </a:solidFill>
                <a:latin typeface="Courier New" panose="02070309020205020404" pitchFamily="49" charset="0"/>
                <a:cs typeface="Courier New" pitchFamily="49" charset="0"/>
              </a:rPr>
              <a:t> </a:t>
            </a:r>
            <a:r>
              <a:rPr lang="en-US" b="1" dirty="0" err="1">
                <a:solidFill>
                  <a:srgbClr val="000000"/>
                </a:solidFill>
                <a:latin typeface="Courier New" panose="02070309020205020404" pitchFamily="49" charset="0"/>
                <a:cs typeface="Courier New" pitchFamily="49" charset="0"/>
              </a:rPr>
              <a:t>xlsx</a:t>
            </a:r>
            <a:r>
              <a:rPr lang="en-US" b="1" dirty="0">
                <a:solidFill>
                  <a:srgbClr val="000000"/>
                </a:solidFill>
                <a:latin typeface="Courier New" panose="02070309020205020404" pitchFamily="49" charset="0"/>
                <a:cs typeface="Courier New" pitchFamily="49" charset="0"/>
              </a:rPr>
              <a:t> "s:/workshop/output/test.xlsx";</a:t>
            </a:r>
          </a:p>
          <a:p>
            <a:pPr defTabSz="657732">
              <a:lnSpc>
                <a:spcPct val="85000"/>
              </a:lnSpc>
            </a:pPr>
            <a:endParaRPr lang="en-US" b="1" dirty="0">
              <a:solidFill>
                <a:srgbClr val="000000"/>
              </a:solidFill>
              <a:latin typeface="Courier New" panose="02070309020205020404" pitchFamily="49" charset="0"/>
              <a:cs typeface="Courier New" pitchFamily="49" charset="0"/>
            </a:endParaRPr>
          </a:p>
          <a:p>
            <a:pPr defTabSz="657732">
              <a:lnSpc>
                <a:spcPct val="85000"/>
              </a:lnSpc>
            </a:pPr>
            <a:r>
              <a:rPr lang="en-US" b="1" dirty="0">
                <a:solidFill>
                  <a:srgbClr val="000000"/>
                </a:solidFill>
                <a:latin typeface="Courier New" panose="02070309020205020404" pitchFamily="49" charset="0"/>
                <a:cs typeface="Courier New" pitchFamily="49" charset="0"/>
              </a:rPr>
              <a:t>data </a:t>
            </a:r>
            <a:r>
              <a:rPr lang="en-US" b="1" dirty="0" err="1">
                <a:solidFill>
                  <a:srgbClr val="000000"/>
                </a:solidFill>
                <a:latin typeface="Courier New" panose="02070309020205020404" pitchFamily="49" charset="0"/>
                <a:cs typeface="Courier New" pitchFamily="49" charset="0"/>
              </a:rPr>
              <a:t>class_list</a:t>
            </a:r>
            <a:r>
              <a:rPr lang="en-US" b="1" dirty="0">
                <a:solidFill>
                  <a:srgbClr val="000000"/>
                </a:solidFill>
                <a:latin typeface="Courier New" panose="02070309020205020404" pitchFamily="49" charset="0"/>
                <a:cs typeface="Courier New" pitchFamily="49" charset="0"/>
              </a:rPr>
              <a:t>;</a:t>
            </a:r>
          </a:p>
          <a:p>
            <a:pPr defTabSz="657732">
              <a:lnSpc>
                <a:spcPct val="85000"/>
              </a:lnSpc>
            </a:pPr>
            <a:r>
              <a:rPr lang="en-US" b="1" dirty="0">
                <a:solidFill>
                  <a:srgbClr val="000000"/>
                </a:solidFill>
                <a:latin typeface="Courier New" panose="02070309020205020404" pitchFamily="49" charset="0"/>
                <a:cs typeface="Courier New" pitchFamily="49" charset="0"/>
              </a:rPr>
              <a:t>    set </a:t>
            </a:r>
            <a:r>
              <a:rPr lang="en-US" b="1" dirty="0" err="1">
                <a:solidFill>
                  <a:srgbClr val="000000"/>
                </a:solidFill>
                <a:latin typeface="Courier New" panose="02070309020205020404" pitchFamily="49" charset="0"/>
                <a:cs typeface="Courier New" pitchFamily="49" charset="0"/>
              </a:rPr>
              <a:t>sashelp.class</a:t>
            </a:r>
            <a:r>
              <a:rPr lang="en-US" b="1" dirty="0">
                <a:solidFill>
                  <a:srgbClr val="000000"/>
                </a:solidFill>
                <a:latin typeface="Courier New" panose="02070309020205020404" pitchFamily="49" charset="0"/>
                <a:cs typeface="Courier New" pitchFamily="49" charset="0"/>
              </a:rPr>
              <a:t>;</a:t>
            </a:r>
          </a:p>
          <a:p>
            <a:pPr defTabSz="657732">
              <a:lnSpc>
                <a:spcPct val="85000"/>
              </a:lnSpc>
            </a:pPr>
            <a:r>
              <a:rPr lang="en-US" b="1" dirty="0">
                <a:solidFill>
                  <a:srgbClr val="000000"/>
                </a:solidFill>
                <a:latin typeface="Courier New" panose="02070309020205020404" pitchFamily="49" charset="0"/>
                <a:cs typeface="Courier New" pitchFamily="49" charset="0"/>
              </a:rPr>
              <a:t>run;</a:t>
            </a:r>
          </a:p>
        </p:txBody>
      </p:sp>
    </p:spTree>
    <p:extLst>
      <p:ext uri="{BB962C8B-B14F-4D97-AF65-F5344CB8AC3E}">
        <p14:creationId xmlns:p14="http://schemas.microsoft.com/office/powerpoint/2010/main" val="1639593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7338" indent="-287338">
              <a:buClrTx/>
              <a:buSzPct val="100000"/>
              <a:buFont typeface="+mj-lt"/>
              <a:buAutoNum type="arabicPeriod" startAt="5"/>
              <a:defRPr/>
            </a:pPr>
            <a:r>
              <a:rPr lang="en-US" dirty="0"/>
              <a:t>What type of output file does this program create?</a:t>
            </a:r>
          </a:p>
          <a:p>
            <a:pPr marL="457200" indent="-457200">
              <a:buClrTx/>
              <a:buSzPct val="100000"/>
              <a:buFont typeface="+mj-lt"/>
              <a:buAutoNum type="arabicPeriod" startAt="5"/>
              <a:defRPr/>
            </a:pPr>
            <a:endParaRPr lang="en-US" dirty="0"/>
          </a:p>
          <a:p>
            <a:pPr marL="457200" indent="-457200">
              <a:buClrTx/>
              <a:buSzPct val="100000"/>
              <a:buFont typeface="+mj-lt"/>
              <a:buAutoNum type="arabicPeriod" startAt="5"/>
              <a:defRPr/>
            </a:pPr>
            <a:endParaRPr lang="en-US" dirty="0"/>
          </a:p>
          <a:p>
            <a:pPr marL="457200" indent="-457200">
              <a:buClrTx/>
              <a:buSzPct val="100000"/>
              <a:buFont typeface="+mj-lt"/>
              <a:buAutoNum type="arabicPeriod" startAt="5"/>
              <a:defRPr/>
            </a:pPr>
            <a:endParaRPr lang="en-US" dirty="0"/>
          </a:p>
          <a:p>
            <a:pPr marL="457200" indent="-457200">
              <a:buClrTx/>
              <a:buSzPct val="100000"/>
              <a:buFont typeface="+mj-lt"/>
              <a:buAutoNum type="arabicPeriod" startAt="5"/>
              <a:defRPr/>
            </a:pPr>
            <a:endParaRPr lang="en-US" dirty="0"/>
          </a:p>
          <a:p>
            <a:pPr>
              <a:buClrTx/>
              <a:buSzPct val="100000"/>
              <a:defRPr/>
            </a:pPr>
            <a:endParaRPr lang="en-US" dirty="0"/>
          </a:p>
          <a:p>
            <a:pPr marL="428625" lvl="1" indent="-340519">
              <a:buClr>
                <a:schemeClr val="tx1"/>
              </a:buClr>
              <a:buSzTx/>
              <a:buFont typeface="Wingdings" pitchFamily="2" charset="2"/>
              <a:buAutoNum type="alphaLcPeriod"/>
              <a:defRPr/>
            </a:pPr>
            <a:r>
              <a:rPr lang="en-US" dirty="0"/>
              <a:t>SAS table</a:t>
            </a:r>
          </a:p>
          <a:p>
            <a:pPr marL="428625" lvl="1" indent="-340519">
              <a:buClr>
                <a:schemeClr val="tx1"/>
              </a:buClr>
              <a:buSzTx/>
              <a:buFont typeface="Wingdings" pitchFamily="2" charset="2"/>
              <a:buAutoNum type="alphaLcPeriod"/>
              <a:defRPr/>
            </a:pPr>
            <a:r>
              <a:rPr lang="en-US" dirty="0"/>
              <a:t>delimited file</a:t>
            </a:r>
          </a:p>
          <a:p>
            <a:pPr marL="428625" lvl="1" indent="-340519">
              <a:buClr>
                <a:schemeClr val="tx1"/>
              </a:buClr>
              <a:buSzTx/>
              <a:buFont typeface="Wingdings" pitchFamily="2" charset="2"/>
              <a:buAutoNum type="alphaLcPeriod"/>
              <a:defRPr/>
            </a:pPr>
            <a:r>
              <a:rPr lang="en-US" dirty="0"/>
              <a:t>Microsoft Excel XLS file</a:t>
            </a:r>
          </a:p>
          <a:p>
            <a:pPr marL="428625" lvl="1" indent="-340519">
              <a:buClr>
                <a:schemeClr val="tx1"/>
              </a:buClr>
              <a:buSzTx/>
              <a:buFont typeface="Wingdings" pitchFamily="2" charset="2"/>
              <a:buAutoNum type="alphaLcPeriod"/>
              <a:defRPr/>
            </a:pPr>
            <a:r>
              <a:rPr lang="en-US" dirty="0"/>
              <a:t>Microsoft Excel XLSX file</a:t>
            </a:r>
          </a:p>
        </p:txBody>
      </p:sp>
      <p:sp>
        <p:nvSpPr>
          <p:cNvPr id="5" name="Oval 4"/>
          <p:cNvSpPr/>
          <p:nvPr>
            <p:custDataLst>
              <p:tags r:id="rId2"/>
            </p:custDataLst>
          </p:nvPr>
        </p:nvSpPr>
        <p:spPr bwMode="auto">
          <a:xfrm>
            <a:off x="609600" y="2872636"/>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
        <p:nvSpPr>
          <p:cNvPr id="6" name="TextBox 5"/>
          <p:cNvSpPr txBox="1"/>
          <p:nvPr>
            <p:custDataLst>
              <p:tags r:id="rId3"/>
            </p:custDataLst>
          </p:nvPr>
        </p:nvSpPr>
        <p:spPr>
          <a:xfrm>
            <a:off x="1078992" y="1043309"/>
            <a:ext cx="7072449" cy="1367169"/>
          </a:xfrm>
          <a:prstGeom prst="rect">
            <a:avLst/>
          </a:prstGeom>
          <a:solidFill>
            <a:srgbClr val="FFFFFF"/>
          </a:solidFill>
          <a:ln w="19050" cmpd="sng">
            <a:solidFill>
              <a:srgbClr val="0074BE"/>
            </a:solidFill>
          </a:ln>
        </p:spPr>
        <p:txBody>
          <a:bodyPr vert="horz" wrap="none" lIns="88900" tIns="88900" rIns="88900" bIns="88900" rtlCol="0">
            <a:spAutoFit/>
          </a:bodyPr>
          <a:lstStyle/>
          <a:p>
            <a:pPr defTabSz="657732">
              <a:lnSpc>
                <a:spcPct val="85000"/>
              </a:lnSpc>
            </a:pPr>
            <a:r>
              <a:rPr lang="en-US" b="1" dirty="0" err="1">
                <a:solidFill>
                  <a:srgbClr val="000000"/>
                </a:solidFill>
                <a:latin typeface="Courier New" panose="02070309020205020404" pitchFamily="49" charset="0"/>
                <a:cs typeface="Courier New" pitchFamily="49" charset="0"/>
              </a:rPr>
              <a:t>libname</a:t>
            </a:r>
            <a:r>
              <a:rPr lang="en-US" b="1" dirty="0">
                <a:solidFill>
                  <a:srgbClr val="000000"/>
                </a:solidFill>
                <a:latin typeface="Courier New" panose="02070309020205020404" pitchFamily="49" charset="0"/>
                <a:cs typeface="Courier New" pitchFamily="49" charset="0"/>
              </a:rPr>
              <a:t> </a:t>
            </a:r>
            <a:r>
              <a:rPr lang="en-US" b="1" dirty="0" err="1">
                <a:solidFill>
                  <a:srgbClr val="000000"/>
                </a:solidFill>
                <a:latin typeface="Courier New" panose="02070309020205020404" pitchFamily="49" charset="0"/>
                <a:cs typeface="Courier New" pitchFamily="49" charset="0"/>
              </a:rPr>
              <a:t>mylib</a:t>
            </a:r>
            <a:r>
              <a:rPr lang="en-US" b="1" dirty="0">
                <a:solidFill>
                  <a:srgbClr val="000000"/>
                </a:solidFill>
                <a:latin typeface="Courier New" panose="02070309020205020404" pitchFamily="49" charset="0"/>
                <a:cs typeface="Courier New" pitchFamily="49" charset="0"/>
              </a:rPr>
              <a:t> </a:t>
            </a:r>
            <a:r>
              <a:rPr lang="en-US" b="1" dirty="0" err="1">
                <a:solidFill>
                  <a:srgbClr val="000000"/>
                </a:solidFill>
                <a:latin typeface="Courier New" panose="02070309020205020404" pitchFamily="49" charset="0"/>
                <a:cs typeface="Courier New" pitchFamily="49" charset="0"/>
              </a:rPr>
              <a:t>xlsx</a:t>
            </a:r>
            <a:r>
              <a:rPr lang="en-US" b="1" dirty="0">
                <a:solidFill>
                  <a:srgbClr val="000000"/>
                </a:solidFill>
                <a:latin typeface="Courier New" panose="02070309020205020404" pitchFamily="49" charset="0"/>
                <a:cs typeface="Courier New" pitchFamily="49" charset="0"/>
              </a:rPr>
              <a:t> "s:/workshop/output/test.xlsx";</a:t>
            </a:r>
          </a:p>
          <a:p>
            <a:pPr defTabSz="657732">
              <a:lnSpc>
                <a:spcPct val="85000"/>
              </a:lnSpc>
            </a:pPr>
            <a:endParaRPr lang="en-US" b="1" dirty="0">
              <a:solidFill>
                <a:srgbClr val="000000"/>
              </a:solidFill>
              <a:latin typeface="Courier New" panose="02070309020205020404" pitchFamily="49" charset="0"/>
              <a:cs typeface="Courier New" pitchFamily="49" charset="0"/>
            </a:endParaRPr>
          </a:p>
          <a:p>
            <a:pPr defTabSz="657732">
              <a:lnSpc>
                <a:spcPct val="85000"/>
              </a:lnSpc>
            </a:pPr>
            <a:r>
              <a:rPr lang="en-US" b="1" dirty="0">
                <a:solidFill>
                  <a:srgbClr val="000000"/>
                </a:solidFill>
                <a:latin typeface="Courier New" panose="02070309020205020404" pitchFamily="49" charset="0"/>
                <a:cs typeface="Courier New" pitchFamily="49" charset="0"/>
              </a:rPr>
              <a:t>data </a:t>
            </a:r>
            <a:r>
              <a:rPr lang="en-US" b="1" dirty="0" err="1">
                <a:solidFill>
                  <a:srgbClr val="000000"/>
                </a:solidFill>
                <a:latin typeface="Courier New" panose="02070309020205020404" pitchFamily="49" charset="0"/>
                <a:cs typeface="Courier New" pitchFamily="49" charset="0"/>
              </a:rPr>
              <a:t>class_list</a:t>
            </a:r>
            <a:r>
              <a:rPr lang="en-US" b="1" dirty="0">
                <a:solidFill>
                  <a:srgbClr val="000000"/>
                </a:solidFill>
                <a:latin typeface="Courier New" panose="02070309020205020404" pitchFamily="49" charset="0"/>
                <a:cs typeface="Courier New" pitchFamily="49" charset="0"/>
              </a:rPr>
              <a:t>;</a:t>
            </a:r>
          </a:p>
          <a:p>
            <a:pPr defTabSz="657732">
              <a:lnSpc>
                <a:spcPct val="85000"/>
              </a:lnSpc>
            </a:pPr>
            <a:r>
              <a:rPr lang="en-US" b="1" dirty="0">
                <a:solidFill>
                  <a:srgbClr val="000000"/>
                </a:solidFill>
                <a:latin typeface="Courier New" panose="02070309020205020404" pitchFamily="49" charset="0"/>
                <a:cs typeface="Courier New" pitchFamily="49" charset="0"/>
              </a:rPr>
              <a:t>    set </a:t>
            </a:r>
            <a:r>
              <a:rPr lang="en-US" b="1" dirty="0" err="1">
                <a:solidFill>
                  <a:srgbClr val="000000"/>
                </a:solidFill>
                <a:latin typeface="Courier New" panose="02070309020205020404" pitchFamily="49" charset="0"/>
                <a:cs typeface="Courier New" pitchFamily="49" charset="0"/>
              </a:rPr>
              <a:t>sashelp.class</a:t>
            </a:r>
            <a:r>
              <a:rPr lang="en-US" b="1" dirty="0">
                <a:solidFill>
                  <a:srgbClr val="000000"/>
                </a:solidFill>
                <a:latin typeface="Courier New" panose="02070309020205020404" pitchFamily="49" charset="0"/>
                <a:cs typeface="Courier New" pitchFamily="49" charset="0"/>
              </a:rPr>
              <a:t>;</a:t>
            </a:r>
          </a:p>
          <a:p>
            <a:pPr defTabSz="657732">
              <a:lnSpc>
                <a:spcPct val="85000"/>
              </a:lnSpc>
            </a:pPr>
            <a:r>
              <a:rPr lang="en-US" b="1" dirty="0">
                <a:solidFill>
                  <a:srgbClr val="000000"/>
                </a:solidFill>
                <a:latin typeface="Courier New" panose="02070309020205020404" pitchFamily="49" charset="0"/>
                <a:cs typeface="Courier New" pitchFamily="49" charset="0"/>
              </a:rPr>
              <a:t>run;</a:t>
            </a:r>
          </a:p>
        </p:txBody>
      </p:sp>
    </p:spTree>
    <p:extLst>
      <p:ext uri="{BB962C8B-B14F-4D97-AF65-F5344CB8AC3E}">
        <p14:creationId xmlns:p14="http://schemas.microsoft.com/office/powerpoint/2010/main" val="14740693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7338" indent="-287338">
              <a:buClrTx/>
              <a:buSzPct val="100000"/>
              <a:buFont typeface="+mj-lt"/>
              <a:buAutoNum type="arabicPeriod" startAt="6"/>
              <a:defRPr/>
            </a:pPr>
            <a:r>
              <a:rPr lang="en-US" dirty="0"/>
              <a:t>Which of these programs creates a Microsoft Excel file?</a:t>
            </a:r>
          </a:p>
          <a:p>
            <a:pPr marL="457200" indent="-457200">
              <a:buClrTx/>
              <a:buSzPct val="100000"/>
              <a:buFont typeface="+mj-lt"/>
              <a:buAutoNum type="arabicPeriod" startAt="6"/>
              <a:defRPr/>
            </a:pPr>
            <a:endParaRPr lang="en-US" dirty="0"/>
          </a:p>
          <a:p>
            <a:pPr marL="428625" lvl="1" indent="-340519">
              <a:buClr>
                <a:schemeClr val="tx1"/>
              </a:buClr>
              <a:buSzTx/>
              <a:buFont typeface="Wingdings" pitchFamily="2" charset="2"/>
              <a:buAutoNum type="alphaLcPeriod"/>
              <a:defRPr/>
            </a:pPr>
            <a:r>
              <a:rPr lang="en-US" dirty="0"/>
              <a:t>.</a:t>
            </a:r>
          </a:p>
          <a:p>
            <a:pPr marL="88106" lvl="1" indent="0">
              <a:buClr>
                <a:schemeClr val="tx1"/>
              </a:buClr>
              <a:buSzTx/>
              <a:buNone/>
              <a:defRPr/>
            </a:pPr>
            <a:endParaRPr lang="en-US" dirty="0"/>
          </a:p>
          <a:p>
            <a:pPr marL="88106" lvl="1" indent="0">
              <a:buClr>
                <a:schemeClr val="tx1"/>
              </a:buClr>
              <a:buSzTx/>
              <a:buNone/>
              <a:defRPr/>
            </a:pPr>
            <a:endParaRPr lang="en-US" dirty="0"/>
          </a:p>
          <a:p>
            <a:pPr marL="545306" lvl="1" indent="-457200">
              <a:buClr>
                <a:schemeClr val="tx1"/>
              </a:buClr>
              <a:buSzTx/>
              <a:buFont typeface="+mj-lt"/>
              <a:buAutoNum type="alphaLcPeriod" startAt="2"/>
              <a:defRPr/>
            </a:pPr>
            <a:r>
              <a:rPr lang="en-US" dirty="0"/>
              <a:t>.</a:t>
            </a:r>
          </a:p>
          <a:p>
            <a:pPr marL="88106" lvl="1" indent="0">
              <a:buClr>
                <a:schemeClr val="tx1"/>
              </a:buClr>
              <a:buSzTx/>
              <a:buNone/>
              <a:defRPr/>
            </a:pPr>
            <a:endParaRPr lang="en-US" dirty="0"/>
          </a:p>
          <a:p>
            <a:pPr marL="88106" lvl="1" indent="0">
              <a:buClr>
                <a:schemeClr val="tx1"/>
              </a:buClr>
              <a:buSzTx/>
              <a:buNone/>
              <a:defRPr/>
            </a:pPr>
            <a:endParaRPr lang="en-US" dirty="0"/>
          </a:p>
          <a:p>
            <a:pPr marL="545306" lvl="1" indent="-457200">
              <a:buClr>
                <a:schemeClr val="tx1"/>
              </a:buClr>
              <a:buSzTx/>
              <a:buFont typeface="+mj-lt"/>
              <a:buAutoNum type="alphaLcPeriod" startAt="3"/>
              <a:defRPr/>
            </a:pPr>
            <a:r>
              <a:rPr lang="en-US" dirty="0"/>
              <a:t>both</a:t>
            </a:r>
          </a:p>
          <a:p>
            <a:pPr marL="545306" lvl="1" indent="-457200">
              <a:buClr>
                <a:schemeClr val="tx1"/>
              </a:buClr>
              <a:buSzTx/>
              <a:buFont typeface="+mj-lt"/>
              <a:buAutoNum type="alphaLcPeriod" startAt="3"/>
              <a:defRPr/>
            </a:pPr>
            <a:r>
              <a:rPr lang="en-US" dirty="0"/>
              <a:t>neither</a:t>
            </a:r>
          </a:p>
        </p:txBody>
      </p:sp>
      <p:sp>
        <p:nvSpPr>
          <p:cNvPr id="8" name="TextBox 7">
            <a:extLst>
              <a:ext uri="{FF2B5EF4-FFF2-40B4-BE49-F238E27FC236}">
                <a16:creationId xmlns:a16="http://schemas.microsoft.com/office/drawing/2014/main" id="{65F9EC91-11B6-4EA5-B327-0BFABEB3DD09}"/>
              </a:ext>
            </a:extLst>
          </p:cNvPr>
          <p:cNvSpPr txBox="1"/>
          <p:nvPr>
            <p:custDataLst>
              <p:tags r:id="rId2"/>
            </p:custDataLst>
          </p:nvPr>
        </p:nvSpPr>
        <p:spPr>
          <a:xfrm>
            <a:off x="1078992" y="2251232"/>
            <a:ext cx="7210307" cy="1287532"/>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libname mylib xlsx "s:/workshop/output/class.xlsx";</a:t>
            </a:r>
          </a:p>
          <a:p>
            <a:r>
              <a:rPr lang="en-US" sz="1800" b="1" dirty="0">
                <a:latin typeface="Courier New" panose="02070309020205020404" pitchFamily="49" charset="0"/>
                <a:cs typeface="Courier New" panose="02070309020205020404" pitchFamily="49" charset="0"/>
              </a:rPr>
              <a:t>data </a:t>
            </a:r>
            <a:r>
              <a:rPr lang="en-US" sz="1800" b="1" dirty="0" err="1">
                <a:latin typeface="Courier New" panose="02070309020205020404" pitchFamily="49" charset="0"/>
                <a:cs typeface="Courier New" panose="02070309020205020404" pitchFamily="49" charset="0"/>
              </a:rPr>
              <a:t>mylib.class_list</a:t>
            </a:r>
            <a:r>
              <a:rPr lang="en-US" sz="1800"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set sashelp.class;</a:t>
            </a:r>
          </a:p>
          <a:p>
            <a:r>
              <a:rPr lang="en-US" sz="1800" b="1" dirty="0">
                <a:latin typeface="Courier New" panose="02070309020205020404" pitchFamily="49" charset="0"/>
                <a:cs typeface="Courier New" panose="02070309020205020404" pitchFamily="49" charset="0"/>
              </a:rPr>
              <a:t>run;</a:t>
            </a:r>
          </a:p>
        </p:txBody>
      </p:sp>
      <p:sp>
        <p:nvSpPr>
          <p:cNvPr id="4" name="TextBox 3">
            <a:extLst>
              <a:ext uri="{FF2B5EF4-FFF2-40B4-BE49-F238E27FC236}">
                <a16:creationId xmlns:a16="http://schemas.microsoft.com/office/drawing/2014/main" id="{0735B3E4-AEA6-4E67-9C04-4497223E2FDC}"/>
              </a:ext>
            </a:extLst>
          </p:cNvPr>
          <p:cNvSpPr txBox="1"/>
          <p:nvPr>
            <p:custDataLst>
              <p:tags r:id="rId3"/>
            </p:custDataLst>
          </p:nvPr>
        </p:nvSpPr>
        <p:spPr>
          <a:xfrm>
            <a:off x="1078992" y="1050729"/>
            <a:ext cx="6658874"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err="1">
                <a:latin typeface="Courier New" panose="02070309020205020404" pitchFamily="49" charset="0"/>
              </a:rPr>
              <a:t>ods</a:t>
            </a:r>
            <a:r>
              <a:rPr lang="en-US" b="1" dirty="0">
                <a:latin typeface="Courier New" panose="02070309020205020404" pitchFamily="49" charset="0"/>
              </a:rPr>
              <a:t> excel file="s:/workshop/output/class.xlsx";</a:t>
            </a:r>
          </a:p>
          <a:p>
            <a:pPr>
              <a:lnSpc>
                <a:spcPct val="85000"/>
              </a:lnSpc>
            </a:pPr>
            <a:r>
              <a:rPr lang="en-US" b="1" dirty="0">
                <a:latin typeface="Courier New" panose="02070309020205020404" pitchFamily="49" charset="0"/>
              </a:rPr>
              <a:t>proc print data=</a:t>
            </a:r>
            <a:r>
              <a:rPr lang="en-US" b="1" dirty="0" err="1">
                <a:latin typeface="Courier New" panose="02070309020205020404" pitchFamily="49" charset="0"/>
              </a:rPr>
              <a:t>sashelp.class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run;</a:t>
            </a:r>
          </a:p>
          <a:p>
            <a:pPr>
              <a:lnSpc>
                <a:spcPct val="85000"/>
              </a:lnSpc>
            </a:pPr>
            <a:r>
              <a:rPr lang="en-US" b="1" dirty="0" err="1">
                <a:latin typeface="Courier New" panose="02070309020205020404" pitchFamily="49" charset="0"/>
              </a:rPr>
              <a:t>ods</a:t>
            </a:r>
            <a:r>
              <a:rPr lang="en-US" b="1" dirty="0">
                <a:latin typeface="Courier New" panose="02070309020205020404" pitchFamily="49" charset="0"/>
              </a:rPr>
              <a:t> excel close;</a:t>
            </a:r>
          </a:p>
        </p:txBody>
      </p:sp>
    </p:spTree>
    <p:extLst>
      <p:ext uri="{BB962C8B-B14F-4D97-AF65-F5344CB8AC3E}">
        <p14:creationId xmlns:p14="http://schemas.microsoft.com/office/powerpoint/2010/main" val="4160951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7338" indent="-287338">
              <a:buClrTx/>
              <a:buSzPct val="100000"/>
              <a:buFont typeface="+mj-lt"/>
              <a:buAutoNum type="arabicPeriod" startAt="6"/>
              <a:defRPr/>
            </a:pPr>
            <a:r>
              <a:rPr lang="en-US" dirty="0"/>
              <a:t>Which of these programs creates a Microsoft Excel file?</a:t>
            </a:r>
          </a:p>
          <a:p>
            <a:pPr marL="457200" indent="-457200">
              <a:buClrTx/>
              <a:buSzPct val="100000"/>
              <a:buFont typeface="+mj-lt"/>
              <a:buAutoNum type="arabicPeriod" startAt="6"/>
              <a:defRPr/>
            </a:pPr>
            <a:endParaRPr lang="en-US" dirty="0"/>
          </a:p>
          <a:p>
            <a:pPr marL="428625" lvl="1" indent="-340519">
              <a:buClr>
                <a:schemeClr val="tx1"/>
              </a:buClr>
              <a:buSzTx/>
              <a:buFont typeface="Wingdings" pitchFamily="2" charset="2"/>
              <a:buAutoNum type="alphaLcPeriod"/>
              <a:defRPr/>
            </a:pPr>
            <a:r>
              <a:rPr lang="en-US" dirty="0"/>
              <a:t>.</a:t>
            </a:r>
          </a:p>
          <a:p>
            <a:pPr marL="88106" lvl="1" indent="0">
              <a:buClr>
                <a:schemeClr val="tx1"/>
              </a:buClr>
              <a:buSzTx/>
              <a:buNone/>
              <a:defRPr/>
            </a:pPr>
            <a:endParaRPr lang="en-US" dirty="0"/>
          </a:p>
          <a:p>
            <a:pPr marL="88106" lvl="1" indent="0">
              <a:buClr>
                <a:schemeClr val="tx1"/>
              </a:buClr>
              <a:buSzTx/>
              <a:buNone/>
              <a:defRPr/>
            </a:pPr>
            <a:endParaRPr lang="en-US" dirty="0"/>
          </a:p>
          <a:p>
            <a:pPr marL="545306" lvl="1" indent="-457200">
              <a:buClr>
                <a:schemeClr val="tx1"/>
              </a:buClr>
              <a:buSzTx/>
              <a:buFont typeface="+mj-lt"/>
              <a:buAutoNum type="alphaLcPeriod" startAt="2"/>
              <a:defRPr/>
            </a:pPr>
            <a:r>
              <a:rPr lang="en-US" dirty="0"/>
              <a:t>.</a:t>
            </a:r>
          </a:p>
          <a:p>
            <a:pPr marL="88106" lvl="1" indent="0">
              <a:buClr>
                <a:schemeClr val="tx1"/>
              </a:buClr>
              <a:buSzTx/>
              <a:buNone/>
              <a:defRPr/>
            </a:pPr>
            <a:endParaRPr lang="en-US" dirty="0"/>
          </a:p>
          <a:p>
            <a:pPr marL="88106" lvl="1" indent="0">
              <a:buClr>
                <a:schemeClr val="tx1"/>
              </a:buClr>
              <a:buSzTx/>
              <a:buNone/>
              <a:defRPr/>
            </a:pPr>
            <a:endParaRPr lang="en-US" dirty="0"/>
          </a:p>
          <a:p>
            <a:pPr marL="545306" lvl="1" indent="-457200">
              <a:buClr>
                <a:schemeClr val="tx1"/>
              </a:buClr>
              <a:buSzTx/>
              <a:buFont typeface="+mj-lt"/>
              <a:buAutoNum type="alphaLcPeriod" startAt="3"/>
              <a:defRPr/>
            </a:pPr>
            <a:r>
              <a:rPr lang="en-US" dirty="0"/>
              <a:t>both</a:t>
            </a:r>
          </a:p>
          <a:p>
            <a:pPr marL="545306" lvl="1" indent="-457200">
              <a:buClr>
                <a:schemeClr val="tx1"/>
              </a:buClr>
              <a:buSzTx/>
              <a:buFont typeface="+mj-lt"/>
              <a:buAutoNum type="alphaLcPeriod" startAt="3"/>
              <a:defRPr/>
            </a:pPr>
            <a:r>
              <a:rPr lang="en-US" dirty="0"/>
              <a:t>neither</a:t>
            </a:r>
          </a:p>
        </p:txBody>
      </p:sp>
      <p:sp>
        <p:nvSpPr>
          <p:cNvPr id="5" name="Oval 4"/>
          <p:cNvSpPr/>
          <p:nvPr>
            <p:custDataLst>
              <p:tags r:id="rId2"/>
            </p:custDataLst>
          </p:nvPr>
        </p:nvSpPr>
        <p:spPr bwMode="auto">
          <a:xfrm>
            <a:off x="609600" y="3631133"/>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
        <p:nvSpPr>
          <p:cNvPr id="6" name="TextBox 5">
            <a:extLst>
              <a:ext uri="{FF2B5EF4-FFF2-40B4-BE49-F238E27FC236}">
                <a16:creationId xmlns:a16="http://schemas.microsoft.com/office/drawing/2014/main" id="{79F3A46D-7460-47C0-99CC-5A6ADF8C19D5}"/>
              </a:ext>
            </a:extLst>
          </p:cNvPr>
          <p:cNvSpPr txBox="1"/>
          <p:nvPr>
            <p:custDataLst>
              <p:tags r:id="rId3"/>
            </p:custDataLst>
          </p:nvPr>
        </p:nvSpPr>
        <p:spPr>
          <a:xfrm>
            <a:off x="1078992" y="2251232"/>
            <a:ext cx="7210307" cy="1287532"/>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libname mylib xlsx "s:/workshop/output/class.xlsx";</a:t>
            </a:r>
          </a:p>
          <a:p>
            <a:r>
              <a:rPr lang="en-US" sz="1800" b="1" dirty="0">
                <a:latin typeface="Courier New" panose="02070309020205020404" pitchFamily="49" charset="0"/>
                <a:cs typeface="Courier New" panose="02070309020205020404" pitchFamily="49" charset="0"/>
              </a:rPr>
              <a:t>data </a:t>
            </a:r>
            <a:r>
              <a:rPr lang="en-US" sz="1800" b="1" dirty="0" err="1">
                <a:latin typeface="Courier New" panose="02070309020205020404" pitchFamily="49" charset="0"/>
                <a:cs typeface="Courier New" panose="02070309020205020404" pitchFamily="49" charset="0"/>
              </a:rPr>
              <a:t>mylib.class_list</a:t>
            </a:r>
            <a:r>
              <a:rPr lang="en-US" sz="1800"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set sashelp.class;</a:t>
            </a:r>
          </a:p>
          <a:p>
            <a:r>
              <a:rPr lang="en-US" sz="1800" b="1" dirty="0">
                <a:latin typeface="Courier New" panose="02070309020205020404" pitchFamily="49" charset="0"/>
                <a:cs typeface="Courier New" panose="02070309020205020404" pitchFamily="49" charset="0"/>
              </a:rPr>
              <a:t>run;</a:t>
            </a:r>
          </a:p>
        </p:txBody>
      </p:sp>
      <p:sp>
        <p:nvSpPr>
          <p:cNvPr id="7" name="TextBox 6">
            <a:extLst>
              <a:ext uri="{FF2B5EF4-FFF2-40B4-BE49-F238E27FC236}">
                <a16:creationId xmlns:a16="http://schemas.microsoft.com/office/drawing/2014/main" id="{08E6D0CE-42A0-479D-BAB0-DC244C937E7D}"/>
              </a:ext>
            </a:extLst>
          </p:cNvPr>
          <p:cNvSpPr txBox="1"/>
          <p:nvPr>
            <p:custDataLst>
              <p:tags r:id="rId4"/>
            </p:custDataLst>
          </p:nvPr>
        </p:nvSpPr>
        <p:spPr>
          <a:xfrm>
            <a:off x="1078992" y="1050729"/>
            <a:ext cx="6658874"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err="1">
                <a:latin typeface="Courier New" panose="02070309020205020404" pitchFamily="49" charset="0"/>
              </a:rPr>
              <a:t>ods</a:t>
            </a:r>
            <a:r>
              <a:rPr lang="en-US" b="1" dirty="0">
                <a:latin typeface="Courier New" panose="02070309020205020404" pitchFamily="49" charset="0"/>
              </a:rPr>
              <a:t> excel file="s:/workshop/output/class.xlsx";</a:t>
            </a:r>
          </a:p>
          <a:p>
            <a:pPr>
              <a:lnSpc>
                <a:spcPct val="85000"/>
              </a:lnSpc>
            </a:pPr>
            <a:r>
              <a:rPr lang="en-US" b="1" dirty="0">
                <a:latin typeface="Courier New" panose="02070309020205020404" pitchFamily="49" charset="0"/>
              </a:rPr>
              <a:t>proc print data=</a:t>
            </a:r>
            <a:r>
              <a:rPr lang="en-US" b="1" dirty="0" err="1">
                <a:latin typeface="Courier New" panose="02070309020205020404" pitchFamily="49" charset="0"/>
              </a:rPr>
              <a:t>sashelp.class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run;</a:t>
            </a:r>
          </a:p>
          <a:p>
            <a:pPr>
              <a:lnSpc>
                <a:spcPct val="85000"/>
              </a:lnSpc>
            </a:pPr>
            <a:r>
              <a:rPr lang="en-US" b="1" dirty="0" err="1">
                <a:latin typeface="Courier New" panose="02070309020205020404" pitchFamily="49" charset="0"/>
              </a:rPr>
              <a:t>ods</a:t>
            </a:r>
            <a:r>
              <a:rPr lang="en-US" b="1" dirty="0">
                <a:latin typeface="Courier New" panose="02070309020205020404" pitchFamily="49" charset="0"/>
              </a:rPr>
              <a:t> excel close;</a:t>
            </a:r>
          </a:p>
        </p:txBody>
      </p:sp>
    </p:spTree>
    <p:extLst>
      <p:ext uri="{BB962C8B-B14F-4D97-AF65-F5344CB8AC3E}">
        <p14:creationId xmlns:p14="http://schemas.microsoft.com/office/powerpoint/2010/main" val="20948427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7338" indent="-287338">
              <a:buClrTx/>
              <a:buSzPct val="100000"/>
              <a:buFont typeface="+mj-lt"/>
              <a:buAutoNum type="arabicPeriod" startAt="7"/>
              <a:defRPr/>
            </a:pPr>
            <a:r>
              <a:rPr lang="en-US" dirty="0"/>
              <a:t>Which of the following is not a valid ODS statement?</a:t>
            </a:r>
          </a:p>
          <a:p>
            <a:pPr>
              <a:buClrTx/>
              <a:buSzPct val="100000"/>
              <a:defRPr/>
            </a:pPr>
            <a:endParaRPr lang="en-US" dirty="0"/>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csvall</a:t>
            </a:r>
            <a:r>
              <a:rPr lang="en-US" sz="1800" b="1" dirty="0">
                <a:latin typeface="Courier New" panose="02070309020205020404" pitchFamily="49" charset="0"/>
                <a:cs typeface="Courier New" panose="02070309020205020404" pitchFamily="49" charset="0"/>
              </a:rPr>
              <a:t> file='c:\temp\myfile.csv';</a:t>
            </a:r>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pdf file='c:\temp\myfile.pdf';</a:t>
            </a:r>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powerpoint</a:t>
            </a:r>
            <a:r>
              <a:rPr lang="en-US" sz="1800" b="1" dirty="0">
                <a:latin typeface="Courier New" panose="02070309020205020404" pitchFamily="49" charset="0"/>
                <a:cs typeface="Courier New" panose="02070309020205020404" pitchFamily="49" charset="0"/>
              </a:rPr>
              <a:t> file='c:\temp\myfile.ppt';</a:t>
            </a:r>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word file='c:\temp\myfile.doc';</a:t>
            </a:r>
          </a:p>
        </p:txBody>
      </p:sp>
    </p:spTree>
    <p:extLst>
      <p:ext uri="{BB962C8B-B14F-4D97-AF65-F5344CB8AC3E}">
        <p14:creationId xmlns:p14="http://schemas.microsoft.com/office/powerpoint/2010/main" val="587897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7338" indent="-287338">
              <a:buClrTx/>
              <a:buSzPct val="100000"/>
              <a:buFont typeface="+mj-lt"/>
              <a:buAutoNum type="arabicPeriod" startAt="7"/>
              <a:defRPr/>
            </a:pPr>
            <a:r>
              <a:rPr lang="en-US" dirty="0"/>
              <a:t>Which of the following is not a valid ODS statement?</a:t>
            </a:r>
          </a:p>
          <a:p>
            <a:pPr>
              <a:buClrTx/>
              <a:buSzPct val="100000"/>
              <a:defRPr/>
            </a:pPr>
            <a:endParaRPr lang="en-US" dirty="0"/>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csvall</a:t>
            </a:r>
            <a:r>
              <a:rPr lang="en-US" sz="1800" b="1" dirty="0">
                <a:latin typeface="Courier New" panose="02070309020205020404" pitchFamily="49" charset="0"/>
                <a:cs typeface="Courier New" panose="02070309020205020404" pitchFamily="49" charset="0"/>
              </a:rPr>
              <a:t> file='c:\temp\myfile.csv';</a:t>
            </a:r>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pdf file='c:\temp\myfile.pdf';</a:t>
            </a:r>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powerpoint</a:t>
            </a:r>
            <a:r>
              <a:rPr lang="en-US" sz="1800" b="1" dirty="0">
                <a:latin typeface="Courier New" panose="02070309020205020404" pitchFamily="49" charset="0"/>
                <a:cs typeface="Courier New" panose="02070309020205020404" pitchFamily="49" charset="0"/>
              </a:rPr>
              <a:t> file='c:\temp\myfile.ppt';</a:t>
            </a:r>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word file='c:\temp\myfile.doc';</a:t>
            </a:r>
          </a:p>
        </p:txBody>
      </p:sp>
      <p:sp>
        <p:nvSpPr>
          <p:cNvPr id="5" name="Oval 4"/>
          <p:cNvSpPr/>
          <p:nvPr>
            <p:custDataLst>
              <p:tags r:id="rId2"/>
            </p:custDataLst>
          </p:nvPr>
        </p:nvSpPr>
        <p:spPr bwMode="auto">
          <a:xfrm>
            <a:off x="609600" y="2477186"/>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Tree>
    <p:extLst>
      <p:ext uri="{BB962C8B-B14F-4D97-AF65-F5344CB8AC3E}">
        <p14:creationId xmlns:p14="http://schemas.microsoft.com/office/powerpoint/2010/main" val="17497768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7338" indent="-287338">
              <a:buClrTx/>
              <a:buSzPct val="100000"/>
              <a:buFont typeface="+mj-lt"/>
              <a:buAutoNum type="arabicPeriod" startAt="8"/>
              <a:defRPr/>
            </a:pPr>
            <a:r>
              <a:rPr lang="en-US" dirty="0"/>
              <a:t>What statement needs to be added to the end of this program?</a:t>
            </a:r>
          </a:p>
          <a:p>
            <a:pPr>
              <a:buClrTx/>
              <a:buSzPct val="100000"/>
              <a:defRPr/>
            </a:pPr>
            <a:endParaRPr lang="en-US" dirty="0"/>
          </a:p>
          <a:p>
            <a:pPr>
              <a:buClrTx/>
              <a:buSzPct val="100000"/>
              <a:defRPr/>
            </a:pPr>
            <a:endParaRPr lang="en-US" dirty="0"/>
          </a:p>
          <a:p>
            <a:pPr>
              <a:buClrTx/>
              <a:buSzPct val="100000"/>
              <a:defRPr/>
            </a:pPr>
            <a:endParaRPr lang="en-US" dirty="0"/>
          </a:p>
          <a:p>
            <a:pPr>
              <a:buClrTx/>
              <a:buSzPct val="100000"/>
              <a:defRPr/>
            </a:pPr>
            <a:endParaRPr lang="en-US" dirty="0"/>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clear;</a:t>
            </a:r>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close;</a:t>
            </a:r>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pdf clear;</a:t>
            </a:r>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pdf close;</a:t>
            </a:r>
          </a:p>
        </p:txBody>
      </p:sp>
      <p:sp>
        <p:nvSpPr>
          <p:cNvPr id="3" name="TextBox 2">
            <a:extLst>
              <a:ext uri="{FF2B5EF4-FFF2-40B4-BE49-F238E27FC236}">
                <a16:creationId xmlns:a16="http://schemas.microsoft.com/office/drawing/2014/main" id="{0AC4BB1A-FE67-4716-ACBF-D7A93B6667C6}"/>
              </a:ext>
            </a:extLst>
          </p:cNvPr>
          <p:cNvSpPr txBox="1"/>
          <p:nvPr>
            <p:custDataLst>
              <p:tags r:id="rId2"/>
            </p:custDataLst>
          </p:nvPr>
        </p:nvSpPr>
        <p:spPr>
          <a:xfrm>
            <a:off x="1828800" y="1051560"/>
            <a:ext cx="4866717"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err="1">
                <a:latin typeface="Courier New" panose="02070309020205020404" pitchFamily="49" charset="0"/>
              </a:rPr>
              <a:t>ods</a:t>
            </a:r>
            <a:r>
              <a:rPr lang="en-US" b="1" dirty="0">
                <a:latin typeface="Courier New" panose="02070309020205020404" pitchFamily="49" charset="0"/>
              </a:rPr>
              <a:t> pdf file='c:\temp\myfile.pdf’;</a:t>
            </a:r>
          </a:p>
          <a:p>
            <a:pPr>
              <a:lnSpc>
                <a:spcPct val="85000"/>
              </a:lnSpc>
            </a:pP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proc print data=</a:t>
            </a:r>
            <a:r>
              <a:rPr lang="en-US" b="1" dirty="0" err="1">
                <a:latin typeface="Courier New" panose="02070309020205020404" pitchFamily="49" charset="0"/>
              </a:rPr>
              <a:t>sashelp.class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run;</a:t>
            </a:r>
          </a:p>
        </p:txBody>
      </p:sp>
    </p:spTree>
    <p:extLst>
      <p:ext uri="{BB962C8B-B14F-4D97-AF65-F5344CB8AC3E}">
        <p14:creationId xmlns:p14="http://schemas.microsoft.com/office/powerpoint/2010/main" val="5079642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7338" indent="-287338">
              <a:buClrTx/>
              <a:buSzPct val="100000"/>
              <a:buFont typeface="+mj-lt"/>
              <a:buAutoNum type="arabicPeriod" startAt="8"/>
              <a:defRPr/>
            </a:pPr>
            <a:r>
              <a:rPr lang="en-US" dirty="0"/>
              <a:t>What statement needs to be added to the end of this program?</a:t>
            </a:r>
          </a:p>
          <a:p>
            <a:pPr>
              <a:buClrTx/>
              <a:buSzPct val="100000"/>
              <a:defRPr/>
            </a:pPr>
            <a:endParaRPr lang="en-US" dirty="0"/>
          </a:p>
          <a:p>
            <a:pPr>
              <a:buClrTx/>
              <a:buSzPct val="100000"/>
              <a:defRPr/>
            </a:pPr>
            <a:endParaRPr lang="en-US" dirty="0"/>
          </a:p>
          <a:p>
            <a:pPr>
              <a:buClrTx/>
              <a:buSzPct val="100000"/>
              <a:defRPr/>
            </a:pPr>
            <a:endParaRPr lang="en-US" dirty="0"/>
          </a:p>
          <a:p>
            <a:pPr>
              <a:buClrTx/>
              <a:buSzPct val="100000"/>
              <a:defRPr/>
            </a:pPr>
            <a:endParaRPr lang="en-US" dirty="0"/>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clear;</a:t>
            </a:r>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close;</a:t>
            </a:r>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pdf clear;</a:t>
            </a:r>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pdf close;</a:t>
            </a:r>
          </a:p>
        </p:txBody>
      </p:sp>
      <p:sp>
        <p:nvSpPr>
          <p:cNvPr id="5" name="Oval 4"/>
          <p:cNvSpPr/>
          <p:nvPr>
            <p:custDataLst>
              <p:tags r:id="rId2"/>
            </p:custDataLst>
          </p:nvPr>
        </p:nvSpPr>
        <p:spPr bwMode="auto">
          <a:xfrm>
            <a:off x="609600" y="3640460"/>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
        <p:nvSpPr>
          <p:cNvPr id="3" name="TextBox 2">
            <a:extLst>
              <a:ext uri="{FF2B5EF4-FFF2-40B4-BE49-F238E27FC236}">
                <a16:creationId xmlns:a16="http://schemas.microsoft.com/office/drawing/2014/main" id="{0AC4BB1A-FE67-4716-ACBF-D7A93B6667C6}"/>
              </a:ext>
            </a:extLst>
          </p:cNvPr>
          <p:cNvSpPr txBox="1"/>
          <p:nvPr>
            <p:custDataLst>
              <p:tags r:id="rId3"/>
            </p:custDataLst>
          </p:nvPr>
        </p:nvSpPr>
        <p:spPr>
          <a:xfrm>
            <a:off x="1828800" y="1051560"/>
            <a:ext cx="4866717"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err="1">
                <a:latin typeface="Courier New" panose="02070309020205020404" pitchFamily="49" charset="0"/>
              </a:rPr>
              <a:t>ods</a:t>
            </a:r>
            <a:r>
              <a:rPr lang="en-US" b="1" dirty="0">
                <a:latin typeface="Courier New" panose="02070309020205020404" pitchFamily="49" charset="0"/>
              </a:rPr>
              <a:t> pdf file='c:\temp\myfile.pdf’;</a:t>
            </a:r>
          </a:p>
          <a:p>
            <a:pPr>
              <a:lnSpc>
                <a:spcPct val="85000"/>
              </a:lnSpc>
            </a:pPr>
            <a:endParaRPr lang="en-US" b="1" dirty="0">
              <a:latin typeface="Courier New" panose="02070309020205020404" pitchFamily="49" charset="0"/>
            </a:endParaRPr>
          </a:p>
          <a:p>
            <a:pPr>
              <a:lnSpc>
                <a:spcPct val="85000"/>
              </a:lnSpc>
            </a:pPr>
            <a:r>
              <a:rPr lang="en-US" b="1" dirty="0">
                <a:latin typeface="Courier New" panose="02070309020205020404" pitchFamily="49" charset="0"/>
              </a:rPr>
              <a:t>proc print data=</a:t>
            </a:r>
            <a:r>
              <a:rPr lang="en-US" b="1" dirty="0" err="1">
                <a:latin typeface="Courier New" panose="02070309020205020404" pitchFamily="49" charset="0"/>
              </a:rPr>
              <a:t>sashelp.class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run;</a:t>
            </a:r>
          </a:p>
        </p:txBody>
      </p:sp>
    </p:spTree>
    <p:extLst>
      <p:ext uri="{BB962C8B-B14F-4D97-AF65-F5344CB8AC3E}">
        <p14:creationId xmlns:p14="http://schemas.microsoft.com/office/powerpoint/2010/main" val="3345606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7338" indent="-287338">
              <a:buClrTx/>
              <a:buSzPct val="100000"/>
              <a:buFont typeface="+mj-lt"/>
              <a:buAutoNum type="arabicPeriod" startAt="9"/>
              <a:defRPr/>
            </a:pPr>
            <a:r>
              <a:rPr lang="en-US" dirty="0"/>
              <a:t>Which statement is false concerning the options for the ODS statement?</a:t>
            </a:r>
          </a:p>
          <a:p>
            <a:pPr>
              <a:buClrTx/>
              <a:buSzPct val="100000"/>
              <a:defRPr/>
            </a:pPr>
            <a:endParaRPr lang="en-US" dirty="0"/>
          </a:p>
          <a:p>
            <a:pPr marL="428625" lvl="1" indent="-340519">
              <a:buClr>
                <a:schemeClr val="tx1"/>
              </a:buClr>
              <a:buSzTx/>
              <a:buFont typeface="Wingdings" pitchFamily="2" charset="2"/>
              <a:buAutoNum type="alphaLcPeriod"/>
              <a:defRPr/>
            </a:pPr>
            <a:r>
              <a:rPr lang="en-US" dirty="0"/>
              <a:t>The STYLE= option names the desired font.</a:t>
            </a:r>
          </a:p>
          <a:p>
            <a:pPr marL="428625" lvl="1" indent="-340519">
              <a:buClr>
                <a:schemeClr val="tx1"/>
              </a:buClr>
              <a:buSzTx/>
              <a:buFont typeface="Wingdings" pitchFamily="2" charset="2"/>
              <a:buAutoNum type="alphaLcPeriod"/>
              <a:defRPr/>
            </a:pPr>
            <a:r>
              <a:rPr lang="en-US" altLang="en-US" dirty="0"/>
              <a:t>The FILE= option specifies the output file to create.</a:t>
            </a:r>
          </a:p>
          <a:p>
            <a:pPr marL="428625" lvl="1" indent="-340519">
              <a:buClr>
                <a:schemeClr val="tx1"/>
              </a:buClr>
              <a:buSzTx/>
              <a:buFont typeface="Wingdings" pitchFamily="2" charset="2"/>
              <a:buAutoNum type="alphaLcPeriod"/>
              <a:defRPr/>
            </a:pPr>
            <a:r>
              <a:rPr lang="en-US" altLang="en-US" dirty="0"/>
              <a:t>The STARTPAGE= option controls the behavior of page breaks. </a:t>
            </a:r>
          </a:p>
          <a:p>
            <a:pPr marL="428625" lvl="1" indent="-340519">
              <a:buClr>
                <a:schemeClr val="tx1"/>
              </a:buClr>
              <a:buSzTx/>
              <a:buFont typeface="Wingdings" pitchFamily="2" charset="2"/>
              <a:buAutoNum type="alphaLcPeriod"/>
              <a:defRPr/>
            </a:pPr>
            <a:r>
              <a:rPr lang="en-US" altLang="en-US" dirty="0"/>
              <a:t>The PDFTOC= option controls the level of the expansion of the table </a:t>
            </a:r>
            <a:br>
              <a:rPr lang="en-US" altLang="en-US" dirty="0"/>
            </a:br>
            <a:r>
              <a:rPr lang="en-US" altLang="en-US" dirty="0"/>
              <a:t>of contents in PDF documents.</a:t>
            </a:r>
          </a:p>
        </p:txBody>
      </p:sp>
    </p:spTree>
    <p:extLst>
      <p:ext uri="{BB962C8B-B14F-4D97-AF65-F5344CB8AC3E}">
        <p14:creationId xmlns:p14="http://schemas.microsoft.com/office/powerpoint/2010/main" val="7473918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287338" indent="-287338">
              <a:buClrTx/>
              <a:buSzPct val="100000"/>
              <a:buFont typeface="+mj-lt"/>
              <a:buAutoNum type="arabicPeriod" startAt="9"/>
              <a:defRPr/>
            </a:pPr>
            <a:r>
              <a:rPr lang="en-US" dirty="0"/>
              <a:t>Which statement is false concerning the options for the ODS statement?</a:t>
            </a:r>
          </a:p>
          <a:p>
            <a:pPr>
              <a:buClrTx/>
              <a:buSzPct val="100000"/>
              <a:defRPr/>
            </a:pPr>
            <a:endParaRPr lang="en-US" dirty="0"/>
          </a:p>
          <a:p>
            <a:pPr marL="428625" lvl="1" indent="-340519">
              <a:buClr>
                <a:schemeClr val="tx1"/>
              </a:buClr>
              <a:buSzTx/>
              <a:buFont typeface="Wingdings" pitchFamily="2" charset="2"/>
              <a:buAutoNum type="alphaLcPeriod"/>
              <a:defRPr/>
            </a:pPr>
            <a:r>
              <a:rPr lang="en-US" dirty="0"/>
              <a:t>The STYLE= option names the desired font.</a:t>
            </a:r>
          </a:p>
          <a:p>
            <a:pPr marL="428625" lvl="1" indent="-340519">
              <a:buClr>
                <a:schemeClr val="tx1"/>
              </a:buClr>
              <a:buSzTx/>
              <a:buFont typeface="Wingdings" pitchFamily="2" charset="2"/>
              <a:buAutoNum type="alphaLcPeriod"/>
              <a:defRPr/>
            </a:pPr>
            <a:r>
              <a:rPr lang="en-US" altLang="en-US" dirty="0"/>
              <a:t>The FILE= option specifies the output file to create.</a:t>
            </a:r>
          </a:p>
          <a:p>
            <a:pPr marL="428625" lvl="1" indent="-340519">
              <a:buClr>
                <a:schemeClr val="tx1"/>
              </a:buClr>
              <a:buSzTx/>
              <a:buFont typeface="Wingdings" pitchFamily="2" charset="2"/>
              <a:buAutoNum type="alphaLcPeriod"/>
              <a:defRPr/>
            </a:pPr>
            <a:r>
              <a:rPr lang="en-US" altLang="en-US" dirty="0"/>
              <a:t>The STARTPAGE= option controls the behavior of page breaks. </a:t>
            </a:r>
          </a:p>
          <a:p>
            <a:pPr marL="428625" lvl="1" indent="-340519">
              <a:buClr>
                <a:schemeClr val="tx1"/>
              </a:buClr>
              <a:buSzTx/>
              <a:buFont typeface="Wingdings" pitchFamily="2" charset="2"/>
              <a:buAutoNum type="alphaLcPeriod"/>
              <a:defRPr/>
            </a:pPr>
            <a:r>
              <a:rPr lang="en-US" altLang="en-US" dirty="0"/>
              <a:t>The PDFTOC= option controls the level of the expansion of the table </a:t>
            </a:r>
            <a:br>
              <a:rPr lang="en-US" altLang="en-US" dirty="0"/>
            </a:br>
            <a:r>
              <a:rPr lang="en-US" altLang="en-US" dirty="0"/>
              <a:t>of contents in PDF documents.</a:t>
            </a:r>
          </a:p>
        </p:txBody>
      </p:sp>
      <p:sp>
        <p:nvSpPr>
          <p:cNvPr id="5" name="Oval 4"/>
          <p:cNvSpPr/>
          <p:nvPr>
            <p:custDataLst>
              <p:tags r:id="rId2"/>
            </p:custDataLst>
          </p:nvPr>
        </p:nvSpPr>
        <p:spPr bwMode="auto">
          <a:xfrm>
            <a:off x="609600" y="1335798"/>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Tree>
    <p:extLst>
      <p:ext uri="{BB962C8B-B14F-4D97-AF65-F5344CB8AC3E}">
        <p14:creationId xmlns:p14="http://schemas.microsoft.com/office/powerpoint/2010/main" val="1488262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Data Using Code</a:t>
            </a:r>
          </a:p>
        </p:txBody>
      </p:sp>
      <p:sp>
        <p:nvSpPr>
          <p:cNvPr id="3" name="TextBox 2"/>
          <p:cNvSpPr txBox="1"/>
          <p:nvPr>
            <p:custDataLst>
              <p:tags r:id="rId1"/>
            </p:custDataLst>
          </p:nvPr>
        </p:nvSpPr>
        <p:spPr>
          <a:xfrm>
            <a:off x="630936" y="1051560"/>
            <a:ext cx="5696235" cy="1102866"/>
          </a:xfrm>
          <a:prstGeom prst="rect">
            <a:avLst/>
          </a:prstGeom>
          <a:solidFill>
            <a:srgbClr val="D6EEFD"/>
          </a:solidFill>
          <a:ln w="12700" cmpd="sng">
            <a:solidFill>
              <a:schemeClr val="tx1"/>
            </a:solidFill>
          </a:ln>
        </p:spPr>
        <p:txBody>
          <a:bodyPr wrap="square" lIns="88900" tIns="88900" rIns="88900" bIns="88900" rtlCol="0">
            <a:spAutoFit/>
          </a:bodyPr>
          <a:lstStyle/>
          <a:p>
            <a:r>
              <a:rPr lang="en-US" sz="2000" b="1" dirty="0">
                <a:latin typeface="Calibri Light" panose="020F0302020204030204" pitchFamily="34" charset="0"/>
              </a:rPr>
              <a:t>PROC EXPORT DATA=</a:t>
            </a:r>
            <a:r>
              <a:rPr lang="en-US" sz="2000" i="1" dirty="0">
                <a:latin typeface="Calibri Light" panose="020F0302020204030204" pitchFamily="34" charset="0"/>
              </a:rPr>
              <a:t>input-table</a:t>
            </a:r>
            <a:r>
              <a:rPr lang="en-US" sz="2000" dirty="0">
                <a:latin typeface="Calibri Light" panose="020F0302020204030204" pitchFamily="34" charset="0"/>
              </a:rPr>
              <a:t> </a:t>
            </a:r>
            <a:r>
              <a:rPr lang="en-US" sz="2000" b="1" dirty="0">
                <a:latin typeface="Calibri Light" panose="020F0302020204030204" pitchFamily="34" charset="0"/>
              </a:rPr>
              <a:t>OUTFILE</a:t>
            </a:r>
            <a:r>
              <a:rPr lang="en-US" sz="2000" dirty="0">
                <a:latin typeface="Calibri Light" panose="020F0302020204030204" pitchFamily="34" charset="0"/>
              </a:rPr>
              <a:t>=</a:t>
            </a:r>
            <a:r>
              <a:rPr lang="en-US" sz="2000" b="1" dirty="0">
                <a:latin typeface="Calibri Light" panose="020F0302020204030204" pitchFamily="34" charset="0"/>
              </a:rPr>
              <a:t>"</a:t>
            </a:r>
            <a:r>
              <a:rPr lang="en-US" sz="2000" i="1" dirty="0">
                <a:latin typeface="Calibri Light" panose="020F0302020204030204" pitchFamily="34" charset="0"/>
              </a:rPr>
              <a:t>output-file</a:t>
            </a:r>
            <a:r>
              <a:rPr lang="en-US" sz="2000" b="1" dirty="0">
                <a:latin typeface="Calibri Light" panose="020F0302020204030204" pitchFamily="34" charset="0"/>
              </a:rPr>
              <a:t>"</a:t>
            </a:r>
          </a:p>
          <a:p>
            <a:r>
              <a:rPr lang="en-US" sz="2000" dirty="0">
                <a:latin typeface="Calibri Light" panose="020F0302020204030204" pitchFamily="34" charset="0"/>
              </a:rPr>
              <a:t>                         &lt;</a:t>
            </a:r>
            <a:r>
              <a:rPr lang="en-US" sz="2000" b="1" dirty="0">
                <a:latin typeface="Calibri Light" panose="020F0302020204030204" pitchFamily="34" charset="0"/>
              </a:rPr>
              <a:t>DBMS=</a:t>
            </a:r>
            <a:r>
              <a:rPr lang="en-US" sz="2000" i="1" dirty="0">
                <a:latin typeface="Calibri Light" panose="020F0302020204030204" pitchFamily="34" charset="0"/>
              </a:rPr>
              <a:t>identifier&gt; </a:t>
            </a:r>
            <a:r>
              <a:rPr lang="en-US" sz="2000" dirty="0">
                <a:latin typeface="Calibri Light" panose="020F0302020204030204" pitchFamily="34" charset="0"/>
              </a:rPr>
              <a:t>&lt;</a:t>
            </a:r>
            <a:r>
              <a:rPr lang="en-US" sz="2000" b="1" dirty="0">
                <a:latin typeface="Calibri Light" panose="020F0302020204030204" pitchFamily="34" charset="0"/>
              </a:rPr>
              <a:t>REPLACE</a:t>
            </a:r>
            <a:r>
              <a:rPr lang="en-US" sz="2000" dirty="0">
                <a:latin typeface="Calibri Light" panose="020F0302020204030204" pitchFamily="34" charset="0"/>
              </a:rPr>
              <a:t>&gt;</a:t>
            </a:r>
            <a:r>
              <a:rPr lang="en-US" sz="2000" b="1" dirty="0">
                <a:latin typeface="Calibri Light" panose="020F0302020204030204" pitchFamily="34" charset="0"/>
              </a:rPr>
              <a:t>;</a:t>
            </a:r>
          </a:p>
          <a:p>
            <a:r>
              <a:rPr lang="en-US" sz="2000" b="1" dirty="0">
                <a:latin typeface="Calibri Light" panose="020F0302020204030204" pitchFamily="34" charset="0"/>
              </a:rPr>
              <a:t>RUN;</a:t>
            </a:r>
          </a:p>
        </p:txBody>
      </p:sp>
      <p:sp>
        <p:nvSpPr>
          <p:cNvPr id="6" name="Line Callout 1 5"/>
          <p:cNvSpPr/>
          <p:nvPr/>
        </p:nvSpPr>
        <p:spPr>
          <a:xfrm>
            <a:off x="3767604" y="2091225"/>
            <a:ext cx="1908738" cy="718146"/>
          </a:xfrm>
          <a:prstGeom prst="borderCallout1">
            <a:avLst>
              <a:gd name="adj1" fmla="val 18750"/>
              <a:gd name="adj2" fmla="val 0"/>
              <a:gd name="adj3" fmla="val -44296"/>
              <a:gd name="adj4" fmla="val -1244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tells SAS how to format the output</a:t>
            </a:r>
          </a:p>
        </p:txBody>
      </p:sp>
      <p:sp>
        <p:nvSpPr>
          <p:cNvPr id="7" name="Oval Callout 6"/>
          <p:cNvSpPr/>
          <p:nvPr/>
        </p:nvSpPr>
        <p:spPr>
          <a:xfrm>
            <a:off x="6123807" y="2357054"/>
            <a:ext cx="2743200" cy="1858788"/>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Column names are automatically written as the first row of the output file.</a:t>
            </a:r>
          </a:p>
        </p:txBody>
      </p:sp>
      <p:sp>
        <p:nvSpPr>
          <p:cNvPr id="9" name="Freeform 11">
            <a:extLst>
              <a:ext uri="{FF2B5EF4-FFF2-40B4-BE49-F238E27FC236}">
                <a16:creationId xmlns:a16="http://schemas.microsoft.com/office/drawing/2014/main" id="{D4E63DB8-8F51-4AD9-AB6A-99C5B265A325}"/>
              </a:ext>
            </a:extLst>
          </p:cNvPr>
          <p:cNvSpPr>
            <a:spLocks noChangeAspect="1" noEditPoints="1"/>
          </p:cNvSpPr>
          <p:nvPr/>
        </p:nvSpPr>
        <p:spPr bwMode="auto">
          <a:xfrm>
            <a:off x="6071934" y="4068685"/>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2869985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403225" indent="-403225">
              <a:buClrTx/>
              <a:buSzPct val="100000"/>
              <a:buFont typeface="+mj-lt"/>
              <a:buAutoNum type="arabicPeriod" startAt="10"/>
              <a:defRPr/>
            </a:pPr>
            <a:r>
              <a:rPr lang="en-US" dirty="0"/>
              <a:t>Which statement contains valid syntax for specifying a worksheet name?</a:t>
            </a:r>
          </a:p>
          <a:p>
            <a:pPr>
              <a:buClrTx/>
              <a:buSzPct val="100000"/>
              <a:defRPr/>
            </a:pPr>
            <a:endParaRPr lang="en-US" dirty="0"/>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excel </a:t>
            </a:r>
            <a:r>
              <a:rPr lang="en-US" sz="1800" b="1" dirty="0" err="1">
                <a:latin typeface="Courier New" panose="02070309020205020404" pitchFamily="49" charset="0"/>
                <a:cs typeface="Courier New" panose="02070309020205020404" pitchFamily="49" charset="0"/>
              </a:rPr>
              <a:t>sheet_name</a:t>
            </a:r>
            <a:r>
              <a:rPr lang="en-US" sz="1800" b="1" dirty="0">
                <a:latin typeface="Courier New" panose="02070309020205020404" pitchFamily="49" charset="0"/>
                <a:cs typeface="Courier New" panose="02070309020205020404" pitchFamily="49" charset="0"/>
              </a:rPr>
              <a:t>='Males';</a:t>
            </a:r>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excel (</a:t>
            </a:r>
            <a:r>
              <a:rPr lang="en-US" sz="1800" b="1" dirty="0" err="1">
                <a:latin typeface="Courier New" panose="02070309020205020404" pitchFamily="49" charset="0"/>
                <a:cs typeface="Courier New" panose="02070309020205020404" pitchFamily="49" charset="0"/>
              </a:rPr>
              <a:t>sheet_name</a:t>
            </a:r>
            <a:r>
              <a:rPr lang="en-US" sz="1800" b="1" dirty="0">
                <a:latin typeface="Courier New" panose="02070309020205020404" pitchFamily="49" charset="0"/>
                <a:cs typeface="Courier New" panose="02070309020205020404" pitchFamily="49" charset="0"/>
              </a:rPr>
              <a:t>='Males');</a:t>
            </a:r>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excel option(</a:t>
            </a:r>
            <a:r>
              <a:rPr lang="en-US" sz="1800" b="1" dirty="0" err="1">
                <a:latin typeface="Courier New" panose="02070309020205020404" pitchFamily="49" charset="0"/>
                <a:cs typeface="Courier New" panose="02070309020205020404" pitchFamily="49" charset="0"/>
              </a:rPr>
              <a:t>sheet_name</a:t>
            </a:r>
            <a:r>
              <a:rPr lang="en-US" sz="1800" b="1" dirty="0">
                <a:latin typeface="Courier New" panose="02070309020205020404" pitchFamily="49" charset="0"/>
                <a:cs typeface="Courier New" panose="02070309020205020404" pitchFamily="49" charset="0"/>
              </a:rPr>
              <a:t>='Males');</a:t>
            </a:r>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excel options(</a:t>
            </a:r>
            <a:r>
              <a:rPr lang="en-US" sz="1800" b="1" dirty="0" err="1">
                <a:latin typeface="Courier New" panose="02070309020205020404" pitchFamily="49" charset="0"/>
                <a:cs typeface="Courier New" panose="02070309020205020404" pitchFamily="49" charset="0"/>
              </a:rPr>
              <a:t>sheet_name</a:t>
            </a:r>
            <a:r>
              <a:rPr lang="en-US" sz="1800" b="1" dirty="0">
                <a:latin typeface="Courier New" panose="02070309020205020404" pitchFamily="49" charset="0"/>
                <a:cs typeface="Courier New" panose="02070309020205020404" pitchFamily="49" charset="0"/>
              </a:rPr>
              <a:t>='Males');</a:t>
            </a:r>
          </a:p>
        </p:txBody>
      </p:sp>
    </p:spTree>
    <p:extLst>
      <p:ext uri="{BB962C8B-B14F-4D97-AF65-F5344CB8AC3E}">
        <p14:creationId xmlns:p14="http://schemas.microsoft.com/office/powerpoint/2010/main" val="2346360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5"/>
          <p:cNvSpPr>
            <a:spLocks noGrp="1" noChangeArrowheads="1"/>
          </p:cNvSpPr>
          <p:nvPr>
            <p:ph idx="1"/>
            <p:custDataLst>
              <p:tags r:id="rId1"/>
            </p:custDataLst>
          </p:nvPr>
        </p:nvSpPr>
        <p:spPr>
          <a:xfrm>
            <a:off x="626364" y="587577"/>
            <a:ext cx="7891272" cy="3639312"/>
          </a:xfrm>
        </p:spPr>
        <p:txBody>
          <a:bodyPr/>
          <a:lstStyle/>
          <a:p>
            <a:pPr marL="403225" indent="-403225">
              <a:buClrTx/>
              <a:buSzPct val="100000"/>
              <a:buFont typeface="+mj-lt"/>
              <a:buAutoNum type="arabicPeriod" startAt="10"/>
              <a:defRPr/>
            </a:pPr>
            <a:r>
              <a:rPr lang="en-US" dirty="0"/>
              <a:t>Which statement contains valid syntax for specifying a worksheet name?</a:t>
            </a:r>
          </a:p>
          <a:p>
            <a:pPr>
              <a:buClrTx/>
              <a:buSzPct val="100000"/>
              <a:defRPr/>
            </a:pPr>
            <a:endParaRPr lang="en-US" dirty="0"/>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excel </a:t>
            </a:r>
            <a:r>
              <a:rPr lang="en-US" sz="1800" b="1" dirty="0" err="1">
                <a:latin typeface="Courier New" panose="02070309020205020404" pitchFamily="49" charset="0"/>
                <a:cs typeface="Courier New" panose="02070309020205020404" pitchFamily="49" charset="0"/>
              </a:rPr>
              <a:t>sheet_name</a:t>
            </a:r>
            <a:r>
              <a:rPr lang="en-US" sz="1800" b="1" dirty="0">
                <a:latin typeface="Courier New" panose="02070309020205020404" pitchFamily="49" charset="0"/>
                <a:cs typeface="Courier New" panose="02070309020205020404" pitchFamily="49" charset="0"/>
              </a:rPr>
              <a:t>='Males';</a:t>
            </a:r>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excel (</a:t>
            </a:r>
            <a:r>
              <a:rPr lang="en-US" sz="1800" b="1" dirty="0" err="1">
                <a:latin typeface="Courier New" panose="02070309020205020404" pitchFamily="49" charset="0"/>
                <a:cs typeface="Courier New" panose="02070309020205020404" pitchFamily="49" charset="0"/>
              </a:rPr>
              <a:t>sheet_name</a:t>
            </a:r>
            <a:r>
              <a:rPr lang="en-US" sz="1800" b="1" dirty="0">
                <a:latin typeface="Courier New" panose="02070309020205020404" pitchFamily="49" charset="0"/>
                <a:cs typeface="Courier New" panose="02070309020205020404" pitchFamily="49" charset="0"/>
              </a:rPr>
              <a:t>='Males');</a:t>
            </a:r>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excel option(</a:t>
            </a:r>
            <a:r>
              <a:rPr lang="en-US" sz="1800" b="1" dirty="0" err="1">
                <a:latin typeface="Courier New" panose="02070309020205020404" pitchFamily="49" charset="0"/>
                <a:cs typeface="Courier New" panose="02070309020205020404" pitchFamily="49" charset="0"/>
              </a:rPr>
              <a:t>sheet_name</a:t>
            </a:r>
            <a:r>
              <a:rPr lang="en-US" sz="1800" b="1" dirty="0">
                <a:latin typeface="Courier New" panose="02070309020205020404" pitchFamily="49" charset="0"/>
                <a:cs typeface="Courier New" panose="02070309020205020404" pitchFamily="49" charset="0"/>
              </a:rPr>
              <a:t>='Males');</a:t>
            </a:r>
          </a:p>
          <a:p>
            <a:pPr marL="428625" lvl="1" indent="-340519">
              <a:buClr>
                <a:schemeClr val="tx1"/>
              </a:buClr>
              <a:buSzTx/>
              <a:buFont typeface="Wingdings" pitchFamily="2" charset="2"/>
              <a:buAutoNum type="alphaLcPeriod"/>
              <a:defRPr/>
            </a:pPr>
            <a:r>
              <a:rPr lang="en-US" dirty="0"/>
              <a:t> </a:t>
            </a:r>
            <a:r>
              <a:rPr lang="en-US" sz="1800" b="1" dirty="0" err="1">
                <a:latin typeface="Courier New" panose="02070309020205020404" pitchFamily="49" charset="0"/>
                <a:cs typeface="Courier New" panose="02070309020205020404" pitchFamily="49" charset="0"/>
              </a:rPr>
              <a:t>ods</a:t>
            </a:r>
            <a:r>
              <a:rPr lang="en-US" sz="1800" b="1" dirty="0">
                <a:latin typeface="Courier New" panose="02070309020205020404" pitchFamily="49" charset="0"/>
                <a:cs typeface="Courier New" panose="02070309020205020404" pitchFamily="49" charset="0"/>
              </a:rPr>
              <a:t> excel options(</a:t>
            </a:r>
            <a:r>
              <a:rPr lang="en-US" sz="1800" b="1" dirty="0" err="1">
                <a:latin typeface="Courier New" panose="02070309020205020404" pitchFamily="49" charset="0"/>
                <a:cs typeface="Courier New" panose="02070309020205020404" pitchFamily="49" charset="0"/>
              </a:rPr>
              <a:t>sheet_name</a:t>
            </a:r>
            <a:r>
              <a:rPr lang="en-US" sz="1800" b="1" dirty="0">
                <a:latin typeface="Courier New" panose="02070309020205020404" pitchFamily="49" charset="0"/>
                <a:cs typeface="Courier New" panose="02070309020205020404" pitchFamily="49" charset="0"/>
              </a:rPr>
              <a:t>='Males');</a:t>
            </a:r>
          </a:p>
        </p:txBody>
      </p:sp>
      <p:sp>
        <p:nvSpPr>
          <p:cNvPr id="5" name="Oval 4"/>
          <p:cNvSpPr/>
          <p:nvPr>
            <p:custDataLst>
              <p:tags r:id="rId2"/>
            </p:custDataLst>
          </p:nvPr>
        </p:nvSpPr>
        <p:spPr bwMode="auto">
          <a:xfrm>
            <a:off x="609600" y="2502125"/>
            <a:ext cx="357188" cy="357188"/>
          </a:xfrm>
          <a:prstGeom prst="ellipse">
            <a:avLst/>
          </a:prstGeom>
          <a:noFill/>
          <a:ln w="19050" cap="flat" cmpd="sng" algn="ctr">
            <a:solidFill>
              <a:srgbClr val="DB3856"/>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r>
              <a:rPr lang="en-US" sz="1500" dirty="0">
                <a:solidFill>
                  <a:srgbClr val="000000"/>
                </a:solidFill>
              </a:rPr>
              <a:t> </a:t>
            </a:r>
          </a:p>
        </p:txBody>
      </p:sp>
    </p:spTree>
    <p:extLst>
      <p:ext uri="{BB962C8B-B14F-4D97-AF65-F5344CB8AC3E}">
        <p14:creationId xmlns:p14="http://schemas.microsoft.com/office/powerpoint/2010/main" val="262377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Exporting Data Using Code</a:t>
            </a:r>
          </a:p>
        </p:txBody>
      </p:sp>
      <p:sp>
        <p:nvSpPr>
          <p:cNvPr id="5" name="TextBox 4"/>
          <p:cNvSpPr txBox="1"/>
          <p:nvPr>
            <p:custDataLst>
              <p:tags r:id="rId1"/>
            </p:custDataLst>
          </p:nvPr>
        </p:nvSpPr>
        <p:spPr>
          <a:xfrm>
            <a:off x="630936" y="1051560"/>
            <a:ext cx="5831725" cy="1287532"/>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proc export data=sashelp.cars</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outfile</a:t>
            </a:r>
            <a:r>
              <a:rPr lang="en-US" sz="1800" b="1" dirty="0">
                <a:latin typeface="Courier New" panose="02070309020205020404" pitchFamily="49" charset="0"/>
                <a:cs typeface="Courier New" panose="02070309020205020404" pitchFamily="49" charset="0"/>
              </a:rPr>
              <a:t>="s:/workshop/output/cars.txt"</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dbms</a:t>
            </a:r>
            <a:r>
              <a:rPr lang="en-US" sz="1800" b="1" dirty="0">
                <a:latin typeface="Courier New" panose="02070309020205020404" pitchFamily="49" charset="0"/>
                <a:cs typeface="Courier New" panose="02070309020205020404" pitchFamily="49" charset="0"/>
              </a:rPr>
              <a:t>=tab replace;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p>
        </p:txBody>
      </p:sp>
      <p:sp>
        <p:nvSpPr>
          <p:cNvPr id="7" name="Oval Callout 6"/>
          <p:cNvSpPr/>
          <p:nvPr/>
        </p:nvSpPr>
        <p:spPr>
          <a:xfrm>
            <a:off x="6126480" y="2504154"/>
            <a:ext cx="2670562" cy="1643148"/>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Remember that the path is relative to the location</a:t>
            </a:r>
            <a:br>
              <a:rPr lang="en-US" sz="1800" dirty="0"/>
            </a:br>
            <a:r>
              <a:rPr lang="en-US" sz="1800" dirty="0"/>
              <a:t>of SAS.</a:t>
            </a:r>
          </a:p>
        </p:txBody>
      </p:sp>
      <p:sp>
        <p:nvSpPr>
          <p:cNvPr id="8" name="Freeform 11"/>
          <p:cNvSpPr>
            <a:spLocks noChangeAspect="1" noEditPoints="1"/>
          </p:cNvSpPr>
          <p:nvPr/>
        </p:nvSpPr>
        <p:spPr bwMode="auto">
          <a:xfrm>
            <a:off x="6071934" y="4068685"/>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Rectangle 3"/>
          <p:cNvSpPr/>
          <p:nvPr>
            <p:custDataLst>
              <p:tags r:id="rId2"/>
            </p:custDataLst>
          </p:nvPr>
        </p:nvSpPr>
        <p:spPr>
          <a:xfrm>
            <a:off x="2498072" y="1423321"/>
            <a:ext cx="3686240"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366167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6.01 </a:t>
            </a:r>
            <a:r>
              <a:rPr altLang="en-US" dirty="0">
                <a:solidFill>
                  <a:schemeClr val="tx2"/>
                </a:solidFill>
                <a:latin typeface="Calibri" panose="020F0502020204030204" pitchFamily="34" charset="0"/>
              </a:rPr>
              <a:t>Activity</a:t>
            </a:r>
          </a:p>
        </p:txBody>
      </p:sp>
      <p:sp>
        <p:nvSpPr>
          <p:cNvPr id="15363" name="PollQuestion"/>
          <p:cNvSpPr>
            <a:spLocks noGrp="1" noChangeArrowheads="1"/>
          </p:cNvSpPr>
          <p:nvPr>
            <p:ph idx="1"/>
          </p:nvPr>
        </p:nvSpPr>
        <p:spPr/>
        <p:txBody>
          <a:bodyPr/>
          <a:lstStyle/>
          <a:p>
            <a:pPr marL="346075" indent="-346075">
              <a:buClrTx/>
              <a:buSzPct val="100000"/>
              <a:buFont typeface="+mj-lt"/>
              <a:buAutoNum type="arabicPeriod"/>
            </a:pPr>
            <a:r>
              <a:rPr lang="en-US" dirty="0"/>
              <a:t>Open the </a:t>
            </a:r>
            <a:r>
              <a:rPr lang="en-US" b="1" dirty="0" err="1"/>
              <a:t>libname.sas</a:t>
            </a:r>
            <a:r>
              <a:rPr lang="en-US" b="1" dirty="0"/>
              <a:t> </a:t>
            </a:r>
            <a:r>
              <a:rPr lang="en-US" dirty="0"/>
              <a:t>program in the course files folder.</a:t>
            </a:r>
          </a:p>
          <a:p>
            <a:pPr marL="346075" indent="-346075">
              <a:buClrTx/>
              <a:buSzPct val="100000"/>
              <a:buFont typeface="+mj-lt"/>
              <a:buAutoNum type="arabicPeriod"/>
            </a:pPr>
            <a:r>
              <a:rPr lang="en-US" dirty="0"/>
              <a:t>Create a macro variable named </a:t>
            </a:r>
            <a:r>
              <a:rPr lang="en-US" b="1" dirty="0"/>
              <a:t>outpath</a:t>
            </a:r>
            <a:r>
              <a:rPr lang="en-US" dirty="0"/>
              <a:t> that stores the location </a:t>
            </a:r>
            <a:br>
              <a:rPr lang="en-US" dirty="0"/>
            </a:br>
            <a:r>
              <a:rPr lang="en-US" dirty="0"/>
              <a:t>of the </a:t>
            </a:r>
            <a:r>
              <a:rPr lang="en-US" b="1" dirty="0"/>
              <a:t>output</a:t>
            </a:r>
            <a:r>
              <a:rPr lang="en-US" dirty="0"/>
              <a:t> folder in your course files location. </a:t>
            </a:r>
          </a:p>
          <a:p>
            <a:pPr marL="346075" indent="-346075">
              <a:buClrTx/>
              <a:buSzPct val="100000"/>
              <a:buFont typeface="+mj-lt"/>
              <a:buAutoNum type="arabicPeriod"/>
            </a:pPr>
            <a:r>
              <a:rPr lang="en-US" dirty="0"/>
              <a:t>Run the code and save the program.</a:t>
            </a:r>
          </a:p>
        </p:txBody>
      </p:sp>
    </p:spTree>
    <p:custDataLst>
      <p:tags r:id="rId1"/>
    </p:custDataLst>
    <p:extLst>
      <p:ext uri="{BB962C8B-B14F-4D97-AF65-F5344CB8AC3E}">
        <p14:creationId xmlns:p14="http://schemas.microsoft.com/office/powerpoint/2010/main" val="279000696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6.01 </a:t>
            </a:r>
            <a:r>
              <a:rPr altLang="en-US" dirty="0">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pPr marL="346075" indent="-346075">
              <a:buClrTx/>
              <a:buSzPct val="100000"/>
              <a:buFont typeface="+mj-lt"/>
              <a:buAutoNum type="arabicPeriod"/>
            </a:pPr>
            <a:r>
              <a:rPr lang="en-US" dirty="0"/>
              <a:t>Open the </a:t>
            </a:r>
            <a:r>
              <a:rPr lang="en-US" b="1" dirty="0" err="1"/>
              <a:t>libname.sas</a:t>
            </a:r>
            <a:r>
              <a:rPr lang="en-US" b="1" dirty="0"/>
              <a:t> </a:t>
            </a:r>
            <a:r>
              <a:rPr lang="en-US" dirty="0"/>
              <a:t>program in the course files folder.</a:t>
            </a:r>
          </a:p>
          <a:p>
            <a:pPr marL="346075" indent="-346075">
              <a:buClrTx/>
              <a:buSzPct val="100000"/>
              <a:buFont typeface="+mj-lt"/>
              <a:buAutoNum type="arabicPeriod"/>
            </a:pPr>
            <a:r>
              <a:rPr lang="en-US" dirty="0"/>
              <a:t>Create a macro variable named </a:t>
            </a:r>
            <a:r>
              <a:rPr lang="en-US" b="1" dirty="0"/>
              <a:t>outpath</a:t>
            </a:r>
            <a:r>
              <a:rPr lang="en-US" dirty="0"/>
              <a:t> that stores the location </a:t>
            </a:r>
            <a:br>
              <a:rPr lang="en-US" dirty="0"/>
            </a:br>
            <a:r>
              <a:rPr lang="en-US" dirty="0"/>
              <a:t>of the </a:t>
            </a:r>
            <a:r>
              <a:rPr lang="en-US" b="1" dirty="0"/>
              <a:t>output</a:t>
            </a:r>
            <a:r>
              <a:rPr lang="en-US" dirty="0"/>
              <a:t> folder in your course files location. </a:t>
            </a:r>
            <a:br>
              <a:rPr lang="en-US" dirty="0"/>
            </a:br>
            <a:br>
              <a:rPr lang="en-US" dirty="0"/>
            </a:br>
            <a:endParaRPr lang="en-US" dirty="0"/>
          </a:p>
          <a:p>
            <a:pPr marL="346075" indent="-346075">
              <a:buClrTx/>
              <a:buSzPct val="100000"/>
              <a:buFont typeface="+mj-lt"/>
              <a:buAutoNum type="arabicPeriod"/>
            </a:pPr>
            <a:r>
              <a:rPr lang="en-US" dirty="0"/>
              <a:t>Run the code and save the program.</a:t>
            </a:r>
          </a:p>
        </p:txBody>
      </p:sp>
      <p:sp>
        <p:nvSpPr>
          <p:cNvPr id="5" name="TextBox 4"/>
          <p:cNvSpPr txBox="1"/>
          <p:nvPr>
            <p:custDataLst>
              <p:tags r:id="rId2"/>
            </p:custDataLst>
          </p:nvPr>
        </p:nvSpPr>
        <p:spPr>
          <a:xfrm>
            <a:off x="998327" y="1911953"/>
            <a:ext cx="4591000" cy="414985"/>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%let outpath=s:/workshop/output;</a:t>
            </a:r>
          </a:p>
        </p:txBody>
      </p:sp>
    </p:spTree>
    <p:custDataLst>
      <p:tags r:id="rId1"/>
    </p:custDataLst>
    <p:extLst>
      <p:ext uri="{BB962C8B-B14F-4D97-AF65-F5344CB8AC3E}">
        <p14:creationId xmlns:p14="http://schemas.microsoft.com/office/powerpoint/2010/main" val="420577257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6.02 Activity</a:t>
            </a:r>
          </a:p>
        </p:txBody>
      </p:sp>
      <p:sp>
        <p:nvSpPr>
          <p:cNvPr id="15363" name="PollQuestion"/>
          <p:cNvSpPr>
            <a:spLocks noGrp="1" noChangeArrowheads="1"/>
          </p:cNvSpPr>
          <p:nvPr>
            <p:ph idx="1"/>
          </p:nvPr>
        </p:nvSpPr>
        <p:spPr/>
        <p:txBody>
          <a:bodyPr/>
          <a:lstStyle/>
          <a:p>
            <a:r>
              <a:rPr lang="en-US" altLang="en-US" dirty="0"/>
              <a:t>Open </a:t>
            </a:r>
            <a:r>
              <a:rPr lang="en-US" altLang="en-US" b="1" dirty="0"/>
              <a:t>p106a02.sas</a:t>
            </a:r>
            <a:r>
              <a:rPr lang="en-US" altLang="en-US" dirty="0"/>
              <a:t> from the </a:t>
            </a:r>
            <a:r>
              <a:rPr lang="en-US" altLang="en-US" b="1" dirty="0"/>
              <a:t>activities</a:t>
            </a:r>
            <a:r>
              <a:rPr lang="en-US" altLang="en-US" dirty="0"/>
              <a:t> folder and perform the following tasks: </a:t>
            </a:r>
          </a:p>
          <a:p>
            <a:pPr marL="346075" indent="-346075">
              <a:buClrTx/>
              <a:buSzPct val="100000"/>
              <a:buFont typeface="+mj-lt"/>
              <a:buAutoNum type="arabicPeriod"/>
            </a:pPr>
            <a:r>
              <a:rPr lang="en-US" altLang="en-US" dirty="0"/>
              <a:t>Complete the PROC EXPORT step to read the </a:t>
            </a:r>
            <a:r>
              <a:rPr lang="en-US" altLang="en-US" b="1" dirty="0"/>
              <a:t>pg1.storm_fina</a:t>
            </a:r>
            <a:r>
              <a:rPr lang="en-US" altLang="en-US" dirty="0"/>
              <a:t>l SAS table and create a comma-delimited file named </a:t>
            </a:r>
            <a:r>
              <a:rPr lang="en-US" altLang="en-US" b="1" dirty="0"/>
              <a:t>storm_final.csv</a:t>
            </a:r>
            <a:r>
              <a:rPr lang="en-US" altLang="en-US" dirty="0"/>
              <a:t>. Use </a:t>
            </a:r>
            <a:r>
              <a:rPr lang="en-US" altLang="en-US" b="1" dirty="0"/>
              <a:t>&amp;outpath </a:t>
            </a:r>
            <a:r>
              <a:rPr lang="en-US" altLang="en-US" dirty="0"/>
              <a:t>to substitute the path of the </a:t>
            </a:r>
            <a:r>
              <a:rPr lang="en-US" altLang="en-US" b="1" dirty="0"/>
              <a:t>output</a:t>
            </a:r>
            <a:r>
              <a:rPr lang="en-US" altLang="en-US" dirty="0"/>
              <a:t> folder.</a:t>
            </a:r>
          </a:p>
          <a:p>
            <a:pPr marL="346075" indent="-346075">
              <a:buClrTx/>
              <a:buSzPct val="100000"/>
              <a:buFont typeface="+mj-lt"/>
              <a:buAutoNum type="arabicPeriod"/>
            </a:pPr>
            <a:r>
              <a:rPr lang="en-US" altLang="en-US" dirty="0"/>
              <a:t>Run the program and view the text file:</a:t>
            </a:r>
            <a:br>
              <a:rPr lang="en-US" altLang="en-US" dirty="0"/>
            </a:br>
            <a:br>
              <a:rPr lang="en-US" altLang="en-US" dirty="0"/>
            </a:br>
            <a:r>
              <a:rPr lang="en-US" altLang="en-US" dirty="0"/>
              <a:t>SAS Studio – Navigate to the </a:t>
            </a:r>
            <a:r>
              <a:rPr lang="en-US" altLang="en-US" b="1" dirty="0"/>
              <a:t>output</a:t>
            </a:r>
            <a:r>
              <a:rPr lang="en-US" altLang="en-US" dirty="0"/>
              <a:t> folder in the navigation pane, </a:t>
            </a:r>
            <a:br>
              <a:rPr lang="en-US" altLang="en-US" dirty="0"/>
            </a:br>
            <a:r>
              <a:rPr lang="en-US" altLang="en-US" dirty="0"/>
              <a:t>right-click </a:t>
            </a:r>
            <a:r>
              <a:rPr lang="en-US" altLang="en-US" b="1" dirty="0"/>
              <a:t>storm_final.csv</a:t>
            </a:r>
            <a:r>
              <a:rPr lang="en-US" altLang="en-US" dirty="0"/>
              <a:t>,</a:t>
            </a:r>
            <a:r>
              <a:rPr lang="en-US" altLang="en-US" b="1" dirty="0"/>
              <a:t> </a:t>
            </a:r>
            <a:r>
              <a:rPr lang="en-US" altLang="en-US" dirty="0"/>
              <a:t>and select </a:t>
            </a:r>
            <a:r>
              <a:rPr lang="en-US" altLang="en-US" b="1" dirty="0"/>
              <a:t>View File as Text</a:t>
            </a:r>
            <a:r>
              <a:rPr lang="en-US" altLang="en-US" dirty="0"/>
              <a:t>.</a:t>
            </a:r>
            <a:br>
              <a:rPr lang="en-US" altLang="en-US" dirty="0"/>
            </a:br>
            <a:br>
              <a:rPr lang="en-US" altLang="en-US" dirty="0"/>
            </a:br>
            <a:r>
              <a:rPr lang="en-US" altLang="en-US" dirty="0"/>
              <a:t>Enterprise Guide – Navigate to the </a:t>
            </a:r>
            <a:r>
              <a:rPr lang="en-US" altLang="en-US" b="1" dirty="0"/>
              <a:t>output</a:t>
            </a:r>
            <a:r>
              <a:rPr lang="en-US" altLang="en-US" dirty="0"/>
              <a:t> folder in the Servers pane, </a:t>
            </a:r>
            <a:br>
              <a:rPr lang="en-US" altLang="en-US" dirty="0"/>
            </a:br>
            <a:r>
              <a:rPr lang="en-US" altLang="en-US" dirty="0"/>
              <a:t>right-click </a:t>
            </a:r>
            <a:r>
              <a:rPr lang="en-US" altLang="en-US" b="1" dirty="0"/>
              <a:t>storm_final.csv</a:t>
            </a:r>
            <a:r>
              <a:rPr lang="en-US" altLang="en-US" dirty="0"/>
              <a:t>,</a:t>
            </a:r>
            <a:r>
              <a:rPr lang="en-US" altLang="en-US" b="1" dirty="0"/>
              <a:t> </a:t>
            </a:r>
            <a:r>
              <a:rPr lang="en-US" altLang="en-US" dirty="0"/>
              <a:t>and select </a:t>
            </a:r>
            <a:r>
              <a:rPr lang="en-US" altLang="en-US" b="1" dirty="0"/>
              <a:t>Open</a:t>
            </a:r>
            <a:r>
              <a:rPr lang="en-US" altLang="en-US" dirty="0"/>
              <a:t>.</a:t>
            </a:r>
          </a:p>
        </p:txBody>
      </p:sp>
    </p:spTree>
    <p:custDataLst>
      <p:tags r:id="rId1"/>
    </p:custData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LIDENUMBERCLEANUP" val="True"/>
  <p:tag name="MMPROD_UIDATA" val="&lt;database version=&quot;11.0&quot;&gt;&lt;object type=&quot;1&quot; unique_id=&quot;10001&quot;&gt;&lt;object type=&quot;2&quot; unique_id=&quot;10002&quot;&gt;&lt;object type=&quot;3&quot; unique_id=&quot;10005&quot;&gt;&lt;property id=&quot;20148&quot; value=&quot;5&quot;/&gt;&lt;property id=&quot;20300&quot; value=&quot;Slide 3 - &amp;quot;SAS Programming Process&amp;quot;&quot;/&gt;&lt;property id=&quot;20307&quot; value=&quot;263&quot;/&gt;&lt;/object&gt;&lt;object type=&quot;3&quot; unique_id=&quot;10006&quot;&gt;&lt;property id=&quot;20148&quot; value=&quot;5&quot;/&gt;&lt;property id=&quot;20300&quot; value=&quot;Slide 4 - &amp;quot;Exporting Data Using Point-and-Click Tools&amp;quot;&quot;/&gt;&lt;property id=&quot;20307&quot; value=&quot;265&quot;/&gt;&lt;/object&gt;&lt;object type=&quot;3&quot; unique_id=&quot;10007&quot;&gt;&lt;property id=&quot;20148&quot; value=&quot;5&quot;/&gt;&lt;property id=&quot;20300&quot; value=&quot;Slide 5 - &amp;quot;Exporting Data Using Code&amp;quot;&quot;/&gt;&lt;property id=&quot;20307&quot; value=&quot;266&quot;/&gt;&lt;/object&gt;&lt;object type=&quot;3&quot; unique_id=&quot;10008&quot;&gt;&lt;property id=&quot;20148&quot; value=&quot;5&quot;/&gt;&lt;property id=&quot;20300&quot; value=&quot;Slide 6 - &amp;quot;Exporting Data Using Code&amp;quot;&quot;/&gt;&lt;property id=&quot;20307&quot; value=&quot;306&quot;/&gt;&lt;/object&gt;&lt;object type=&quot;3&quot; unique_id=&quot;10009&quot;&gt;&lt;property id=&quot;20148&quot; value=&quot;5&quot;/&gt;&lt;property id=&quot;20300&quot; value=&quot;Slide 9 - &amp;quot;6.02 Activity&amp;quot;&quot;/&gt;&lt;property id=&quot;20307&quot; value=&quot;295&quot;/&gt;&lt;/object&gt;&lt;object type=&quot;3&quot; unique_id=&quot;10010&quot;&gt;&lt;property id=&quot;20148&quot; value=&quot;5&quot;/&gt;&lt;property id=&quot;20300&quot; value=&quot;Slide 10 - &amp;quot;6.02 Activity – Correct Answer&amp;quot;&quot;/&gt;&lt;property id=&quot;20307&quot; value=&quot;296&quot;/&gt;&lt;/object&gt;&lt;object type=&quot;3&quot; unique_id=&quot;10011&quot;&gt;&lt;property id=&quot;20148&quot; value=&quot;5&quot;/&gt;&lt;property id=&quot;20300&quot; value=&quot;Slide 11 - &amp;quot;Exporting Data with a LIBNAME Engine&amp;quot;&quot;/&gt;&lt;property id=&quot;20307&quot; value=&quot;268&quot;/&gt;&lt;/object&gt;&lt;object type=&quot;3&quot; unique_id=&quot;10013&quot;&gt;&lt;property id=&quot;20148&quot; value=&quot;5&quot;/&gt;&lt;property id=&quot;20300&quot; value=&quot;Slide 13 - &amp;quot;6.03 Activity&amp;quot;&quot;/&gt;&lt;property id=&quot;20307&quot; value=&quot;270&quot;/&gt;&lt;/object&gt;&lt;object type=&quot;3&quot; unique_id=&quot;10014&quot;&gt;&lt;property id=&quot;20148&quot; value=&quot;5&quot;/&gt;&lt;property id=&quot;20300&quot; value=&quot;Slide 14 - &amp;quot;6.03 Activity – Correct Answer&amp;quot;&quot;/&gt;&lt;property id=&quot;20307&quot; value=&quot;271&quot;/&gt;&lt;/object&gt;&lt;object type=&quot;3&quot; unique_id=&quot;10016&quot;&gt;&lt;property id=&quot;20148&quot; value=&quot;5&quot;/&gt;&lt;property id=&quot;20300&quot; value=&quot;Slide 16 - &amp;quot;Using the SAS Output Delivery System&amp;quot;&quot;/&gt;&lt;property id=&quot;20307&quot; value=&quot;272&quot;/&gt;&lt;/object&gt;&lt;object type=&quot;3&quot; unique_id=&quot;10017&quot;&gt;&lt;property id=&quot;20148&quot; value=&quot;5&quot;/&gt;&lt;property id=&quot;20300&quot; value=&quot;Slide 17 - &amp;quot;Using the SAS Output Delivery System&amp;quot;&quot;/&gt;&lt;property id=&quot;20307&quot; value=&quot;273&quot;/&gt;&lt;/object&gt;&lt;object type=&quot;3&quot; unique_id=&quot;10022&quot;&gt;&lt;property id=&quot;20148&quot; value=&quot;5&quot;/&gt;&lt;property id=&quot;20300&quot; value=&quot;Slide 24 - &amp;quot;Exporting Output to PowerPoint and Microsoft Word&amp;quot;&quot;/&gt;&lt;property id=&quot;20307&quot; value=&quot;278&quot;/&gt;&lt;/object&gt;&lt;object type=&quot;3&quot; unique_id=&quot;10023&quot;&gt;&lt;property id=&quot;20148&quot; value=&quot;5&quot;/&gt;&lt;property id=&quot;20300&quot; value=&quot;Slide 25 - &amp;quot;6.05 Activity&amp;quot;&quot;/&gt;&lt;property id=&quot;20307&quot; value=&quot;298&quot;/&gt;&lt;/object&gt;&lt;object type=&quot;3&quot; unique_id=&quot;10024&quot;&gt;&lt;property id=&quot;20148&quot; value=&quot;5&quot;/&gt;&lt;property id=&quot;20300&quot; value=&quot;Slide 26 - &amp;quot;6.05 Activity – Correct Answer&amp;quot;&quot;/&gt;&lt;property id=&quot;20307&quot; value=&quot;299&quot;/&gt;&lt;/object&gt;&lt;object type=&quot;3&quot; unique_id=&quot;10025&quot;&gt;&lt;property id=&quot;20148&quot; value=&quot;5&quot;/&gt;&lt;property id=&quot;20300&quot; value=&quot;Slide 20 - &amp;quot;Exporting Results to Excel&amp;quot;&quot;/&gt;&lt;property id=&quot;20307&quot; value=&quot;289&quot;/&gt;&lt;/object&gt;&lt;object type=&quot;3&quot; unique_id=&quot;10029&quot;&gt;&lt;property id=&quot;20148&quot; value=&quot;5&quot;/&gt;&lt;property id=&quot;20300&quot; value=&quot;Slide 27 - &amp;quot;Exporting Results to PDF&amp;quot;&quot;/&gt;&lt;property id=&quot;20307&quot; value=&quot;291&quot;/&gt;&lt;/object&gt;&lt;object type=&quot;3&quot; unique_id=&quot;10031&quot;&gt;&lt;property id=&quot;20148&quot; value=&quot;5&quot;/&gt;&lt;property id=&quot;20300&quot; value=&quot;Slide 29 - &amp;quot;Beyond SAS Programming 1&amp;quot;&quot;/&gt;&lt;property id=&quot;20307&quot; value=&quot;303&quot;/&gt;&lt;/object&gt;&lt;object type=&quot;3&quot; unique_id=&quot;10394&quot;&gt;&lt;property id=&quot;20148&quot; value=&quot;5&quot;/&gt;&lt;property id=&quot;20300&quot; value=&quot;Slide 1 - &amp;quot;Lesson 6: Exporting Results&amp;quot;&quot;/&gt;&lt;property id=&quot;20307&quot; value=&quot;310&quot;/&gt;&lt;/object&gt;&lt;object type=&quot;3&quot; unique_id=&quot;10631&quot;&gt;&lt;property id=&quot;20148&quot; value=&quot;5&quot;/&gt;&lt;property id=&quot;20300&quot; value=&quot;Slide 7 - &amp;quot;6.01 Activity&amp;quot;&quot;/&gt;&lt;property id=&quot;20307&quot; value=&quot;316&quot;/&gt;&lt;/object&gt;&lt;object type=&quot;3&quot; unique_id=&quot;10632&quot;&gt;&lt;property id=&quot;20148&quot; value=&quot;5&quot;/&gt;&lt;property id=&quot;20300&quot; value=&quot;Slide 8 - &amp;quot;6.01 Activity – Correct Answer&amp;quot;&quot;/&gt;&lt;property id=&quot;20307&quot; value=&quot;317&quot;/&gt;&lt;/object&gt;&lt;object type=&quot;3&quot; unique_id=&quot;10633&quot;&gt;&lt;property id=&quot;20148&quot; value=&quot;5&quot;/&gt;&lt;property id=&quot;20300&quot; value=&quot;Slide 12 - &amp;quot;Exporting Data to  an Excel Workbook&amp;quot;&quot;/&gt;&lt;property id=&quot;20307&quot; value=&quot;336&quot;/&gt;&lt;/object&gt;&lt;object type=&quot;3&quot; unique_id=&quot;10634&quot;&gt;&lt;property id=&quot;20148&quot; value=&quot;5&quot;/&gt;&lt;property id=&quot;20300&quot; value=&quot;Slide 18 - &amp;quot;Exporting Output to a CSV File&amp;quot;&quot;/&gt;&lt;property id=&quot;20307&quot; value=&quot;329&quot;/&gt;&lt;/object&gt;&lt;object type=&quot;3&quot; unique_id=&quot;10635&quot;&gt;&lt;property id=&quot;20148&quot; value=&quot;5&quot;/&gt;&lt;property id=&quot;20300&quot; value=&quot;Slide 19 - &amp;quot;Exporting Output to a CSV File&amp;quot;&quot;/&gt;&lt;property id=&quot;20307&quot; value=&quot;330&quot;/&gt;&lt;/object&gt;&lt;object type=&quot;3&quot; unique_id=&quot;10636&quot;&gt;&lt;property id=&quot;20148&quot; value=&quot;5&quot;/&gt;&lt;property id=&quot;20300&quot; value=&quot;Slide 21 - &amp;quot;Exporting Results to Excel&amp;quot;&quot;/&gt;&lt;property id=&quot;20307&quot; value=&quot;337&quot;/&gt;&lt;/object&gt;&lt;object type=&quot;3&quot; unique_id=&quot;10637&quot;&gt;&lt;property id=&quot;20148&quot; value=&quot;5&quot;/&gt;&lt;property id=&quot;20300&quot; value=&quot;Slide 22 - &amp;quot;6.04 Activity&amp;quot;&quot;/&gt;&lt;property id=&quot;20307&quot; value=&quot;319&quot;/&gt;&lt;/object&gt;&lt;object type=&quot;3&quot; unique_id=&quot;10638&quot;&gt;&lt;property id=&quot;20148&quot; value=&quot;5&quot;/&gt;&lt;property id=&quot;20300&quot; value=&quot;Slide 23 - &amp;quot;6.04 Activity – Correct Answer&amp;quot;&quot;/&gt;&lt;property id=&quot;20307&quot; value=&quot;320&quot;/&gt;&lt;/object&gt;&lt;object type=&quot;3&quot; unique_id=&quot;10639&quot;&gt;&lt;property id=&quot;20148&quot; value=&quot;5&quot;/&gt;&lt;property id=&quot;20300&quot; value=&quot;Slide 28 - &amp;quot;Exporting Results to PDF&amp;quot;&quot;/&gt;&lt;property id=&quot;20307&quot; value=&quot;338&quot;/&gt;&lt;/object&gt;&lt;object type=&quot;3&quot; unique_id=&quot;10649&quot;&gt;&lt;property id=&quot;20148&quot; value=&quot;5&quot;/&gt;&lt;property id=&quot;20300&quot; value=&quot;Slide 31 - &amp;quot;Lesson Quiz&amp;quot;&quot;/&gt;&lt;property id=&quot;20307&quot; value=&quot;339&quot;/&gt;&lt;/object&gt;&lt;object type=&quot;3&quot; unique_id=&quot;10650&quot;&gt;&lt;property id=&quot;20148&quot; value=&quot;5&quot;/&gt;&lt;property id=&quot;20300&quot; value=&quot;Slide 32&quot;/&gt;&lt;property id=&quot;20307&quot; value=&quot;342&quot;/&gt;&lt;/object&gt;&lt;object type=&quot;3&quot; unique_id=&quot;10651&quot;&gt;&lt;property id=&quot;20148&quot; value=&quot;5&quot;/&gt;&lt;property id=&quot;20300&quot; value=&quot;Slide 33&quot;/&gt;&lt;property id=&quot;20307&quot; value=&quot;350&quot;/&gt;&lt;/object&gt;&lt;object type=&quot;3&quot; unique_id=&quot;10652&quot;&gt;&lt;property id=&quot;20148&quot; value=&quot;5&quot;/&gt;&lt;property id=&quot;20300&quot; value=&quot;Slide 34&quot;/&gt;&lt;property id=&quot;20307&quot; value=&quot;343&quot;/&gt;&lt;/object&gt;&lt;object type=&quot;3&quot; unique_id=&quot;10653&quot;&gt;&lt;property id=&quot;20148&quot; value=&quot;5&quot;/&gt;&lt;property id=&quot;20300&quot; value=&quot;Slide 35&quot;/&gt;&lt;property id=&quot;20307&quot; value=&quot;351&quot;/&gt;&lt;/object&gt;&lt;object type=&quot;3&quot; unique_id=&quot;10654&quot;&gt;&lt;property id=&quot;20148&quot; value=&quot;5&quot;/&gt;&lt;property id=&quot;20300&quot; value=&quot;Slide 36&quot;/&gt;&lt;property id=&quot;20307&quot; value=&quot;340&quot;/&gt;&lt;/object&gt;&lt;object type=&quot;3&quot; unique_id=&quot;10655&quot;&gt;&lt;property id=&quot;20148&quot; value=&quot;5&quot;/&gt;&lt;property id=&quot;20300&quot; value=&quot;Slide 37&quot;/&gt;&lt;property id=&quot;20307&quot; value=&quot;352&quot;/&gt;&lt;/object&gt;&lt;object type=&quot;3&quot; unique_id=&quot;10656&quot;&gt;&lt;property id=&quot;20148&quot; value=&quot;5&quot;/&gt;&lt;property id=&quot;20300&quot; value=&quot;Slide 38&quot;/&gt;&lt;property id=&quot;20307&quot; value=&quot;344&quot;/&gt;&lt;/object&gt;&lt;object type=&quot;3&quot; unique_id=&quot;10657&quot;&gt;&lt;property id=&quot;20148&quot; value=&quot;5&quot;/&gt;&lt;property id=&quot;20300&quot; value=&quot;Slide 39&quot;/&gt;&lt;property id=&quot;20307&quot; value=&quot;353&quot;/&gt;&lt;/object&gt;&lt;object type=&quot;3&quot; unique_id=&quot;10658&quot;&gt;&lt;property id=&quot;20148&quot; value=&quot;5&quot;/&gt;&lt;property id=&quot;20300&quot; value=&quot;Slide 40&quot;/&gt;&lt;property id=&quot;20307&quot; value=&quot;345&quot;/&gt;&lt;/object&gt;&lt;object type=&quot;3&quot; unique_id=&quot;10659&quot;&gt;&lt;property id=&quot;20148&quot; value=&quot;5&quot;/&gt;&lt;property id=&quot;20300&quot; value=&quot;Slide 41&quot;/&gt;&lt;property id=&quot;20307&quot; value=&quot;354&quot;/&gt;&lt;/object&gt;&lt;object type=&quot;3&quot; unique_id=&quot;10660&quot;&gt;&lt;property id=&quot;20148&quot; value=&quot;5&quot;/&gt;&lt;property id=&quot;20300&quot; value=&quot;Slide 42&quot;/&gt;&lt;property id=&quot;20307&quot; value=&quot;341&quot;/&gt;&lt;/object&gt;&lt;object type=&quot;3&quot; unique_id=&quot;10661&quot;&gt;&lt;property id=&quot;20148&quot; value=&quot;5&quot;/&gt;&lt;property id=&quot;20300&quot; value=&quot;Slide 43&quot;/&gt;&lt;property id=&quot;20307&quot; value=&quot;355&quot;/&gt;&lt;/object&gt;&lt;object type=&quot;3&quot; unique_id=&quot;10662&quot;&gt;&lt;property id=&quot;20148&quot; value=&quot;5&quot;/&gt;&lt;property id=&quot;20300&quot; value=&quot;Slide 44&quot;/&gt;&lt;property id=&quot;20307&quot; value=&quot;346&quot;/&gt;&lt;/object&gt;&lt;object type=&quot;3&quot; unique_id=&quot;10663&quot;&gt;&lt;property id=&quot;20148&quot; value=&quot;5&quot;/&gt;&lt;property id=&quot;20300&quot; value=&quot;Slide 45&quot;/&gt;&lt;property id=&quot;20307&quot; value=&quot;356&quot;/&gt;&lt;/object&gt;&lt;object type=&quot;3&quot; unique_id=&quot;10664&quot;&gt;&lt;property id=&quot;20148&quot; value=&quot;5&quot;/&gt;&lt;property id=&quot;20300&quot; value=&quot;Slide 46&quot;/&gt;&lt;property id=&quot;20307&quot; value=&quot;347&quot;/&gt;&lt;/object&gt;&lt;object type=&quot;3&quot; unique_id=&quot;10665&quot;&gt;&lt;property id=&quot;20148&quot; value=&quot;5&quot;/&gt;&lt;property id=&quot;20300&quot; value=&quot;Slide 47&quot;/&gt;&lt;property id=&quot;20307&quot; value=&quot;357&quot;/&gt;&lt;/object&gt;&lt;object type=&quot;3&quot; unique_id=&quot;10666&quot;&gt;&lt;property id=&quot;20148&quot; value=&quot;5&quot;/&gt;&lt;property id=&quot;20300&quot; value=&quot;Slide 48&quot;/&gt;&lt;property id=&quot;20307&quot; value=&quot;348&quot;/&gt;&lt;/object&gt;&lt;object type=&quot;3&quot; unique_id=&quot;10667&quot;&gt;&lt;property id=&quot;20148&quot; value=&quot;5&quot;/&gt;&lt;property id=&quot;20300&quot; value=&quot;Slide 49&quot;/&gt;&lt;property id=&quot;20307&quot; value=&quot;358&quot;/&gt;&lt;/object&gt;&lt;object type=&quot;3&quot; unique_id=&quot;10668&quot;&gt;&lt;property id=&quot;20148&quot; value=&quot;5&quot;/&gt;&lt;property id=&quot;20300&quot; value=&quot;Slide 50&quot;/&gt;&lt;property id=&quot;20307&quot; value=&quot;349&quot;/&gt;&lt;/object&gt;&lt;object type=&quot;3&quot; unique_id=&quot;10669&quot;&gt;&lt;property id=&quot;20148&quot; value=&quot;5&quot;/&gt;&lt;property id=&quot;20300&quot; value=&quot;Slide 51&quot;/&gt;&lt;property id=&quot;20307&quot; value=&quot;359&quot;/&gt;&lt;/object&gt;&lt;object type=&quot;3&quot; unique_id=&quot;10671&quot;&gt;&lt;property id=&quot;20148&quot; value=&quot;5&quot;/&gt;&lt;property id=&quot;20300&quot; value=&quot;Slide 30 - &amp;quot;Practice&amp;quot;&quot;/&gt;&lt;property id=&quot;20307&quot; value=&quot;360&quot;/&gt;&lt;/object&gt;&lt;object type=&quot;3&quot; unique_id=&quot;11053&quot;&gt;&lt;property id=&quot;20148&quot; value=&quot;5&quot;/&gt;&lt;property id=&quot;20300&quot; value=&quot;Slide 2 - &amp;quot;Lesson 6: Exporting Results&amp;quot;&quot;/&gt;&lt;property id=&quot;20307&quot; value=&quot;363&quot;/&gt;&lt;/object&gt;&lt;object type=&quot;3&quot; unique_id=&quot;11054&quot;&gt;&lt;property id=&quot;20148&quot; value=&quot;5&quot;/&gt;&lt;property id=&quot;20300&quot; value=&quot;Slide 15 - &amp;quot;Lesson 6: Exporting Results&amp;quot;&quot;/&gt;&lt;property id=&quot;20307&quot; value=&quot;364&quot;/&gt;&lt;/object&gt;&lt;/object&gt;&lt;object type=&quot;8&quot; unique_id=&quot;10064&quot;&gt;&lt;/object&gt;&lt;/object&gt;&lt;/database&gt;"/>
  <p:tag name="SECTOMILLISECCONVERTED" val="1"/>
  <p:tag name="NOTESTAGS" val=""/>
  <p:tag name="CHAPTERTITLE" val="Exporting Results"/>
  <p:tag name="CHAPTERHEADING" val="Lesson 6"/>
  <p:tag name="CHAPTERLABEL" val="Lesson"/>
  <p:tag name="PPTOBJECTDEFINITION" val="CDS"/>
</p:tagLst>
</file>

<file path=ppt/tags/tag10.xml><?xml version="1.0" encoding="utf-8"?>
<p:tagLst xmlns:a="http://schemas.openxmlformats.org/drawingml/2006/main" xmlns:r="http://schemas.openxmlformats.org/officeDocument/2006/relationships" xmlns:p="http://schemas.openxmlformats.org/presentationml/2006/main">
  <p:tag name="SLIDETYPE" val="Activity"/>
</p:tagLst>
</file>

<file path=ppt/tags/tag11.xml><?xml version="1.0" encoding="utf-8"?>
<p:tagLst xmlns:a="http://schemas.openxmlformats.org/drawingml/2006/main" xmlns:r="http://schemas.openxmlformats.org/officeDocument/2006/relationships" xmlns:p="http://schemas.openxmlformats.org/presentationml/2006/main">
  <p:tag name="SLIDETYPE" val="Activity"/>
</p:tagLst>
</file>

<file path=ppt/tags/tag1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4.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5.xml><?xml version="1.0" encoding="utf-8"?>
<p:tagLst xmlns:a="http://schemas.openxmlformats.org/drawingml/2006/main" xmlns:r="http://schemas.openxmlformats.org/officeDocument/2006/relationships" xmlns:p="http://schemas.openxmlformats.org/presentationml/2006/main">
  <p:tag name="SLIDETYPE" val="Demo"/>
</p:tagLst>
</file>

<file path=ppt/tags/tag16.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7.xml><?xml version="1.0" encoding="utf-8"?>
<p:tagLst xmlns:a="http://schemas.openxmlformats.org/drawingml/2006/main" xmlns:r="http://schemas.openxmlformats.org/officeDocument/2006/relationships" xmlns:p="http://schemas.openxmlformats.org/presentationml/2006/main">
  <p:tag name="SLIDETYPE" val="Activity"/>
</p:tagLst>
</file>

<file path=ppt/tags/tag18.xml><?xml version="1.0" encoding="utf-8"?>
<p:tagLst xmlns:a="http://schemas.openxmlformats.org/drawingml/2006/main" xmlns:r="http://schemas.openxmlformats.org/officeDocument/2006/relationships" xmlns:p="http://schemas.openxmlformats.org/presentationml/2006/main">
  <p:tag name="SLIDETYPE" val="Activity"/>
</p:tagLst>
</file>

<file path=ppt/tags/tag1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2"/>
  <p:tag name="MAINORGSLIDE" val="1/1"/>
</p:tagLst>
</file>

<file path=ppt/tags/tag20.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2"/>
  <p:tag name="SELECTEDSECTION" val="2"/>
</p:tagLst>
</file>

<file path=ppt/tags/tag21.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3.xml><?xml version="1.0" encoding="utf-8"?>
<p:tagLst xmlns:a="http://schemas.openxmlformats.org/drawingml/2006/main" xmlns:r="http://schemas.openxmlformats.org/officeDocument/2006/relationships" xmlns:p="http://schemas.openxmlformats.org/presentationml/2006/main">
  <p:tag name="HIGHLIGHT" val="YES"/>
</p:tagLst>
</file>

<file path=ppt/tags/tag24.xml><?xml version="1.0" encoding="utf-8"?>
<p:tagLst xmlns:a="http://schemas.openxmlformats.org/drawingml/2006/main" xmlns:r="http://schemas.openxmlformats.org/officeDocument/2006/relationships" xmlns:p="http://schemas.openxmlformats.org/presentationml/2006/main">
  <p:tag name="HIGHLIGHT" val="YES"/>
</p:tagLst>
</file>

<file path=ppt/tags/tag25.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7.xml><?xml version="1.0" encoding="utf-8"?>
<p:tagLst xmlns:a="http://schemas.openxmlformats.org/drawingml/2006/main" xmlns:r="http://schemas.openxmlformats.org/officeDocument/2006/relationships" xmlns:p="http://schemas.openxmlformats.org/presentationml/2006/main">
  <p:tag name="HIGHLIGHT" val="YES"/>
</p:tagLst>
</file>

<file path=ppt/tags/tag28.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9.xml><?xml version="1.0" encoding="utf-8"?>
<p:tagLst xmlns:a="http://schemas.openxmlformats.org/drawingml/2006/main" xmlns:r="http://schemas.openxmlformats.org/officeDocument/2006/relationships" xmlns:p="http://schemas.openxmlformats.org/presentationml/2006/main">
  <p:tag name="SLIDETYPE" val="Demo"/>
</p:tagLst>
</file>

<file path=ppt/tags/tag3.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2"/>
  <p:tag name="SELECTEDSECTION" val="1"/>
</p:tagLst>
</file>

<file path=ppt/tags/tag30.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31.xml><?xml version="1.0" encoding="utf-8"?>
<p:tagLst xmlns:a="http://schemas.openxmlformats.org/drawingml/2006/main" xmlns:r="http://schemas.openxmlformats.org/officeDocument/2006/relationships" xmlns:p="http://schemas.openxmlformats.org/presentationml/2006/main">
  <p:tag name="SLIDETYPE" val="Activity"/>
</p:tagLst>
</file>

<file path=ppt/tags/tag32.xml><?xml version="1.0" encoding="utf-8"?>
<p:tagLst xmlns:a="http://schemas.openxmlformats.org/drawingml/2006/main" xmlns:r="http://schemas.openxmlformats.org/officeDocument/2006/relationships" xmlns:p="http://schemas.openxmlformats.org/presentationml/2006/main">
  <p:tag name="SLIDETYPE" val="Activity"/>
</p:tagLst>
</file>

<file path=ppt/tags/tag3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4.xml><?xml version="1.0" encoding="utf-8"?>
<p:tagLst xmlns:a="http://schemas.openxmlformats.org/drawingml/2006/main" xmlns:r="http://schemas.openxmlformats.org/officeDocument/2006/relationships" xmlns:p="http://schemas.openxmlformats.org/presentationml/2006/main">
  <p:tag name="HIGHLIGHT" val="YES"/>
</p:tagLst>
</file>

<file path=ppt/tags/tag35.xml><?xml version="1.0" encoding="utf-8"?>
<p:tagLst xmlns:a="http://schemas.openxmlformats.org/drawingml/2006/main" xmlns:r="http://schemas.openxmlformats.org/officeDocument/2006/relationships" xmlns:p="http://schemas.openxmlformats.org/presentationml/2006/main">
  <p:tag name="HIGHLIGHT" val="YES"/>
</p:tagLst>
</file>

<file path=ppt/tags/tag36.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7.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8.xml><?xml version="1.0" encoding="utf-8"?>
<p:tagLst xmlns:a="http://schemas.openxmlformats.org/drawingml/2006/main" xmlns:r="http://schemas.openxmlformats.org/officeDocument/2006/relationships" xmlns:p="http://schemas.openxmlformats.org/presentationml/2006/main">
  <p:tag name="SLIDETYPE" val="Activity"/>
</p:tagLst>
</file>

<file path=ppt/tags/tag39.xml><?xml version="1.0" encoding="utf-8"?>
<p:tagLst xmlns:a="http://schemas.openxmlformats.org/drawingml/2006/main" xmlns:r="http://schemas.openxmlformats.org/officeDocument/2006/relationships" xmlns:p="http://schemas.openxmlformats.org/presentationml/2006/main">
  <p:tag name="SLIDETYPE" val="Activity"/>
</p:tagLst>
</file>

<file path=ppt/tags/tag4.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1.xml><?xml version="1.0" encoding="utf-8"?>
<p:tagLst xmlns:a="http://schemas.openxmlformats.org/drawingml/2006/main" xmlns:r="http://schemas.openxmlformats.org/officeDocument/2006/relationships" xmlns:p="http://schemas.openxmlformats.org/presentationml/2006/main">
  <p:tag name="HIGHLIGHT" val="YES"/>
</p:tagLst>
</file>

<file path=ppt/tags/tag42.xml><?xml version="1.0" encoding="utf-8"?>
<p:tagLst xmlns:a="http://schemas.openxmlformats.org/drawingml/2006/main" xmlns:r="http://schemas.openxmlformats.org/officeDocument/2006/relationships" xmlns:p="http://schemas.openxmlformats.org/presentationml/2006/main">
  <p:tag name="HIGHLIGHT" val="YES"/>
</p:tagLst>
</file>

<file path=ppt/tags/tag43.xml><?xml version="1.0" encoding="utf-8"?>
<p:tagLst xmlns:a="http://schemas.openxmlformats.org/drawingml/2006/main" xmlns:r="http://schemas.openxmlformats.org/officeDocument/2006/relationships" xmlns:p="http://schemas.openxmlformats.org/presentationml/2006/main">
  <p:tag name="HIGHLIGHT" val="YES"/>
</p:tagLst>
</file>

<file path=ppt/tags/tag44.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5.xml><?xml version="1.0" encoding="utf-8"?>
<p:tagLst xmlns:a="http://schemas.openxmlformats.org/drawingml/2006/main" xmlns:r="http://schemas.openxmlformats.org/officeDocument/2006/relationships" xmlns:p="http://schemas.openxmlformats.org/presentationml/2006/main">
  <p:tag name="SLIDETYPE" val="Demo"/>
</p:tagLst>
</file>

<file path=ppt/tags/tag46.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47.xml><?xml version="1.0" encoding="utf-8"?>
<p:tagLst xmlns:a="http://schemas.openxmlformats.org/drawingml/2006/main" xmlns:r="http://schemas.openxmlformats.org/officeDocument/2006/relationships" xmlns:p="http://schemas.openxmlformats.org/presentationml/2006/main">
  <p:tag name="SLIDETYPE" val="Exercise"/>
</p:tagLst>
</file>

<file path=ppt/tags/tag48.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5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5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5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5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xml><?xml version="1.0" encoding="utf-8"?>
<p:tagLst xmlns:a="http://schemas.openxmlformats.org/drawingml/2006/main" xmlns:r="http://schemas.openxmlformats.org/officeDocument/2006/relationships" xmlns:p="http://schemas.openxmlformats.org/presentationml/2006/main">
  <p:tag name="HIGHLIGHT" val="YES"/>
</p:tagLst>
</file>

<file path=ppt/tags/tag6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6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xml><?xml version="1.0" encoding="utf-8"?>
<p:tagLst xmlns:a="http://schemas.openxmlformats.org/drawingml/2006/main" xmlns:r="http://schemas.openxmlformats.org/officeDocument/2006/relationships" xmlns:p="http://schemas.openxmlformats.org/presentationml/2006/main">
  <p:tag name="SLIDETYPE" val="Activity"/>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7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7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xml><?xml version="1.0" encoding="utf-8"?>
<p:tagLst xmlns:a="http://schemas.openxmlformats.org/drawingml/2006/main" xmlns:r="http://schemas.openxmlformats.org/officeDocument/2006/relationships" xmlns:p="http://schemas.openxmlformats.org/presentationml/2006/main">
  <p:tag name="SLIDETYPE" val="Activity"/>
</p:tagLst>
</file>

<file path=ppt/tags/tag8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8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9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43&quot;/&gt;&lt;lineCharCount val=&quot;9&quot;/&gt;&lt;lineCharCount val=&quot;1&quot;/&gt;&lt;lineCharCount val=&quot;5&quot;/&gt;&lt;lineCharCount val=&quot;5&quot;/&gt;&lt;lineCharCount val=&quot;4&quot;/&gt;&lt;lineCharCount val=&quot;5&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 name="OBJECTTYPE" val="PollCircle"/>
</p:tagLst>
</file>

<file path=ppt/theme/theme1.xml><?xml version="1.0" encoding="utf-8"?>
<a:theme xmlns:a="http://schemas.openxmlformats.org/drawingml/2006/main" name="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new_2017.potx" id="{12DF6767-72DE-45F2-8A2A-177E84B79E78}" vid="{43AB80BF-D2F6-4680-8575-7417D40F8490}"/>
    </a:ext>
  </a:extLst>
</a:theme>
</file>

<file path=ppt/theme/theme2.xml><?xml version="1.0" encoding="utf-8"?>
<a:theme xmlns:a="http://schemas.openxmlformats.org/drawingml/2006/main" name="1_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new_2017.potx" id="{12DF6767-72DE-45F2-8A2A-177E84B79E78}" vid="{43AB80BF-D2F6-4680-8575-7417D40F849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CDS_16x9new_2017</Template>
  <TotalTime>10294</TotalTime>
  <Words>4684</Words>
  <Application>Microsoft Office PowerPoint</Application>
  <PresentationFormat>On-screen Show (16:9)</PresentationFormat>
  <Paragraphs>550</Paragraphs>
  <Slides>51</Slides>
  <Notes>51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51</vt:i4>
      </vt:variant>
    </vt:vector>
  </HeadingPairs>
  <TitlesOfParts>
    <vt:vector size="59" baseType="lpstr">
      <vt:lpstr>Courier New</vt:lpstr>
      <vt:lpstr>Arial</vt:lpstr>
      <vt:lpstr>Times New Roman</vt:lpstr>
      <vt:lpstr>Calibri</vt:lpstr>
      <vt:lpstr>Wingdings</vt:lpstr>
      <vt:lpstr>Calibri Light</vt:lpstr>
      <vt:lpstr>SAS</vt:lpstr>
      <vt:lpstr>1_SAS</vt:lpstr>
      <vt:lpstr>Lesson 6: Exporting Results</vt:lpstr>
      <vt:lpstr>Lesson 6: Exporting Results</vt:lpstr>
      <vt:lpstr>SAS Programming Process</vt:lpstr>
      <vt:lpstr>Exporting Data Using Point-and-Click Tools</vt:lpstr>
      <vt:lpstr>Exporting Data Using Code</vt:lpstr>
      <vt:lpstr>Exporting Data Using Code</vt:lpstr>
      <vt:lpstr>6.01 Activity</vt:lpstr>
      <vt:lpstr>6.01 Activity – Correct Answer</vt:lpstr>
      <vt:lpstr>6.02 Activity</vt:lpstr>
      <vt:lpstr>6.02 Activity – Correct Answer</vt:lpstr>
      <vt:lpstr>Exporting Data with a LIBNAME Engine</vt:lpstr>
      <vt:lpstr>Exporting Data to  an Excel Workbook</vt:lpstr>
      <vt:lpstr>6.03 Activity</vt:lpstr>
      <vt:lpstr>6.03 Activity – Correct Answer</vt:lpstr>
      <vt:lpstr>Lesson 6: Exporting Results</vt:lpstr>
      <vt:lpstr>Using the SAS Output Delivery System</vt:lpstr>
      <vt:lpstr>Using the SAS Output Delivery System</vt:lpstr>
      <vt:lpstr>Exporting Output to a CSV File</vt:lpstr>
      <vt:lpstr>Exporting Output to a CSV File</vt:lpstr>
      <vt:lpstr>Exporting Results to Excel</vt:lpstr>
      <vt:lpstr>Exporting Results to Excel</vt:lpstr>
      <vt:lpstr>6.04 Activity</vt:lpstr>
      <vt:lpstr>6.04 Activity – Correct Answer</vt:lpstr>
      <vt:lpstr>Exporting Output to PowerPoint and Microsoft Word</vt:lpstr>
      <vt:lpstr>6.05 Activity</vt:lpstr>
      <vt:lpstr>6.05 Activity – Correct Answer</vt:lpstr>
      <vt:lpstr>Exporting Results to PDF</vt:lpstr>
      <vt:lpstr>Exporting Results to PDF</vt:lpstr>
      <vt:lpstr>Beyond SAS Programming 1</vt:lpstr>
      <vt:lpstr>Practice</vt:lpstr>
      <vt:lpstr>Lesson 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Exporting Data and Reports</dc:title>
  <dc:creator>Stacey Syphus</dc:creator>
  <cp:lastModifiedBy>Deborah Bayo</cp:lastModifiedBy>
  <cp:revision>342</cp:revision>
  <dcterms:created xsi:type="dcterms:W3CDTF">2017-11-13T22:35:32Z</dcterms:created>
  <dcterms:modified xsi:type="dcterms:W3CDTF">2020-03-26T14:08:19Z</dcterms:modified>
</cp:coreProperties>
</file>