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7.xml" ContentType="application/vnd.openxmlformats-officedocument.presentationml.notesSlide+xml"/>
  <Override PartName="/ppt/tags/tag3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26.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74.xml" ContentType="application/vnd.openxmlformats-officedocument.presentationml.tags+xml"/>
  <Override PartName="/ppt/notesSlides/notesSlide33.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34.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35.xml" ContentType="application/vnd.openxmlformats-officedocument.presentationml.notesSlide+xml"/>
  <Override PartName="/ppt/tags/tag86.xml" ContentType="application/vnd.openxmlformats-officedocument.presentationml.tags+xml"/>
  <Override PartName="/ppt/notesSlides/notesSlide36.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37.xml" ContentType="application/vnd.openxmlformats-officedocument.presentationml.notesSlide+xml"/>
  <Override PartName="/ppt/tags/tag89.xml" ContentType="application/vnd.openxmlformats-officedocument.presentationml.tags+xml"/>
  <Override PartName="/ppt/notesSlides/notesSlide3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39.xml" ContentType="application/vnd.openxmlformats-officedocument.presentationml.notesSlide+xml"/>
  <Override PartName="/ppt/tags/tag92.xml" ContentType="application/vnd.openxmlformats-officedocument.presentationml.tags+xml"/>
  <Override PartName="/ppt/notesSlides/notesSlide40.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41.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42.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43.xml" ContentType="application/vnd.openxmlformats-officedocument.presentationml.notesSlide+xml"/>
  <Override PartName="/ppt/tags/tag106.xml" ContentType="application/vnd.openxmlformats-officedocument.presentationml.tags+xml"/>
  <Override PartName="/ppt/notesSlides/notesSlide44.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45.xml" ContentType="application/vnd.openxmlformats-officedocument.presentationml.notesSlide+xml"/>
  <Override PartName="/ppt/tags/tag109.xml" ContentType="application/vnd.openxmlformats-officedocument.presentationml.tags+xml"/>
  <Override PartName="/ppt/notesSlides/notesSlide46.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47.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48.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49.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50.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51.xml" ContentType="application/vnd.openxmlformats-officedocument.presentationml.notesSlide+xml"/>
  <Override PartName="/ppt/tags/tag134.xml" ContentType="application/vnd.openxmlformats-officedocument.presentationml.tags+xml"/>
  <Override PartName="/ppt/notesSlides/notesSlide52.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6026" r:id="rId1"/>
    <p:sldMasterId id="2147486049" r:id="rId2"/>
  </p:sldMasterIdLst>
  <p:notesMasterIdLst>
    <p:notesMasterId r:id="rId56"/>
  </p:notesMasterIdLst>
  <p:handoutMasterIdLst>
    <p:handoutMasterId r:id="rId57"/>
  </p:handoutMasterIdLst>
  <p:sldIdLst>
    <p:sldId id="331" r:id="rId3"/>
    <p:sldId id="359" r:id="rId4"/>
    <p:sldId id="329" r:id="rId5"/>
    <p:sldId id="322" r:id="rId6"/>
    <p:sldId id="323" r:id="rId7"/>
    <p:sldId id="335" r:id="rId8"/>
    <p:sldId id="274" r:id="rId9"/>
    <p:sldId id="334" r:id="rId10"/>
    <p:sldId id="324" r:id="rId11"/>
    <p:sldId id="325" r:id="rId12"/>
    <p:sldId id="276" r:id="rId13"/>
    <p:sldId id="280" r:id="rId14"/>
    <p:sldId id="336" r:id="rId15"/>
    <p:sldId id="306" r:id="rId16"/>
    <p:sldId id="307" r:id="rId17"/>
    <p:sldId id="282" r:id="rId18"/>
    <p:sldId id="296" r:id="rId19"/>
    <p:sldId id="360" r:id="rId20"/>
    <p:sldId id="310" r:id="rId21"/>
    <p:sldId id="311" r:id="rId22"/>
    <p:sldId id="288" r:id="rId23"/>
    <p:sldId id="326" r:id="rId24"/>
    <p:sldId id="337" r:id="rId25"/>
    <p:sldId id="312" r:id="rId26"/>
    <p:sldId id="313" r:id="rId27"/>
    <p:sldId id="314" r:id="rId28"/>
    <p:sldId id="316" r:id="rId29"/>
    <p:sldId id="319" r:id="rId30"/>
    <p:sldId id="328" r:id="rId31"/>
    <p:sldId id="327" r:id="rId32"/>
    <p:sldId id="361" r:id="rId33"/>
    <p:sldId id="363" r:id="rId34"/>
    <p:sldId id="338" r:id="rId35"/>
    <p:sldId id="339" r:id="rId36"/>
    <p:sldId id="349" r:id="rId37"/>
    <p:sldId id="340" r:id="rId38"/>
    <p:sldId id="350" r:id="rId39"/>
    <p:sldId id="341" r:id="rId40"/>
    <p:sldId id="351" r:id="rId41"/>
    <p:sldId id="343" r:id="rId42"/>
    <p:sldId id="352" r:id="rId43"/>
    <p:sldId id="342" r:id="rId44"/>
    <p:sldId id="353" r:id="rId45"/>
    <p:sldId id="348" r:id="rId46"/>
    <p:sldId id="354" r:id="rId47"/>
    <p:sldId id="344" r:id="rId48"/>
    <p:sldId id="355" r:id="rId49"/>
    <p:sldId id="345" r:id="rId50"/>
    <p:sldId id="356" r:id="rId51"/>
    <p:sldId id="346" r:id="rId52"/>
    <p:sldId id="357" r:id="rId53"/>
    <p:sldId id="347" r:id="rId54"/>
    <p:sldId id="358" r:id="rId55"/>
  </p:sldIdLst>
  <p:sldSz cx="9144000" cy="5143500" type="screen16x9"/>
  <p:notesSz cx="6858000" cy="9144000"/>
  <p:embeddedFontLst>
    <p:embeddedFont>
      <p:font typeface="Calibri" panose="020F0502020204030204" pitchFamily="34" charset="0"/>
      <p:regular r:id="rId58"/>
      <p:bold r:id="rId59"/>
      <p:italic r:id="rId60"/>
      <p:boldItalic r:id="rId61"/>
    </p:embeddedFont>
    <p:embeddedFont>
      <p:font typeface="Calibri Light" panose="020F0302020204030204" pitchFamily="34" charset="0"/>
      <p:regular r:id="rId62"/>
      <p:italic r:id="rId63"/>
    </p:embeddedFont>
  </p:embeddedFontLst>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1620" userDrawn="1">
          <p15:clr>
            <a:srgbClr val="A4A3A4"/>
          </p15:clr>
        </p15:guide>
        <p15:guide id="3" pos="53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th Hardin" initials="BH" lastIdx="21" clrIdx="0">
    <p:extLst>
      <p:ext uri="{19B8F6BF-5375-455C-9EA6-DF929625EA0E}">
        <p15:presenceInfo xmlns:p15="http://schemas.microsoft.com/office/powerpoint/2012/main" userId="S-1-5-21-98583002-1947013824-37170099-4479" providerId="AD"/>
      </p:ext>
    </p:extLst>
  </p:cmAuthor>
  <p:cmAuthor id="2" name="Stacey Syphus" initials="SS" lastIdx="41" clrIdx="1">
    <p:extLst>
      <p:ext uri="{19B8F6BF-5375-455C-9EA6-DF929625EA0E}">
        <p15:presenceInfo xmlns:p15="http://schemas.microsoft.com/office/powerpoint/2012/main" userId="S-1-5-21-98583002-1947013824-37170099-32813" providerId="AD"/>
      </p:ext>
    </p:extLst>
  </p:cmAuthor>
  <p:cmAuthor id="3" name="Mark Jordan" initials="MJ" lastIdx="13" clrIdx="2">
    <p:extLst>
      <p:ext uri="{19B8F6BF-5375-455C-9EA6-DF929625EA0E}">
        <p15:presenceInfo xmlns:p15="http://schemas.microsoft.com/office/powerpoint/2012/main" userId="S-1-5-21-98583002-1947013824-37170099-538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8D1F"/>
    <a:srgbClr val="627B1B"/>
    <a:srgbClr val="4B7C1A"/>
    <a:srgbClr val="85A725"/>
    <a:srgbClr val="9EC62C"/>
    <a:srgbClr val="D9D9D9"/>
    <a:srgbClr val="08649C"/>
    <a:srgbClr val="19BBB7"/>
    <a:srgbClr val="294665"/>
    <a:srgbClr val="1F3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271" autoAdjust="0"/>
    <p:restoredTop sz="94951" autoAdjust="0"/>
  </p:normalViewPr>
  <p:slideViewPr>
    <p:cSldViewPr snapToGrid="0">
      <p:cViewPr varScale="1">
        <p:scale>
          <a:sx n="113" d="100"/>
          <a:sy n="113" d="100"/>
        </p:scale>
        <p:origin x="114" y="864"/>
      </p:cViewPr>
      <p:guideLst>
        <p:guide pos="2880"/>
        <p:guide orient="horz" pos="1620"/>
        <p:guide pos="53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636"/>
    </p:cViewPr>
  </p:sorterViewPr>
  <p:notesViewPr>
    <p:cSldViewPr snapToGrid="0">
      <p:cViewPr varScale="1">
        <p:scale>
          <a:sx n="96" d="100"/>
          <a:sy n="96" d="100"/>
        </p:scale>
        <p:origin x="259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font" Target="fonts/font6.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1.fntdata"/><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61"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3.fntdata"/><Relationship Id="rId65"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2.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5.fntdata"/></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FEBF8-C4AB-4C60-988D-092866A671FE}" type="doc">
      <dgm:prSet loTypeId="urn:microsoft.com/office/officeart/2005/8/layout/hProcess9" loCatId="process" qsTypeId="urn:microsoft.com/office/officeart/2005/8/quickstyle/simple2" qsCatId="simple" csTypeId="urn:microsoft.com/office/officeart/2005/8/colors/accent3_2" csCatId="accent3" phldr="1"/>
      <dgm:spPr/>
    </dgm:pt>
    <dgm:pt modelId="{9E473702-D596-419A-89E2-0657991355AE}">
      <dgm:prSet phldrT="[Text]"/>
      <dgm:spPr/>
      <dgm:t>
        <a:bodyPr/>
        <a:lstStyle/>
        <a:p>
          <a:r>
            <a:rPr lang="en-US" dirty="0"/>
            <a:t>Access</a:t>
          </a:r>
          <a:br>
            <a:rPr lang="en-US" dirty="0"/>
          </a:br>
          <a:r>
            <a:rPr lang="en-US" dirty="0"/>
            <a:t>data</a:t>
          </a:r>
        </a:p>
      </dgm:t>
    </dgm:pt>
    <dgm:pt modelId="{676598DD-7DA2-4BFD-A494-81EAB3A6CFE4}" type="parTrans" cxnId="{04D63B8B-3E56-4362-A849-AA2C7BF1DAF4}">
      <dgm:prSet/>
      <dgm:spPr/>
      <dgm:t>
        <a:bodyPr/>
        <a:lstStyle/>
        <a:p>
          <a:endParaRPr lang="en-US"/>
        </a:p>
      </dgm:t>
    </dgm:pt>
    <dgm:pt modelId="{91435A28-9AD3-4FE2-A23C-94F64D67056D}" type="sibTrans" cxnId="{04D63B8B-3E56-4362-A849-AA2C7BF1DAF4}">
      <dgm:prSet/>
      <dgm:spPr/>
      <dgm:t>
        <a:bodyPr/>
        <a:lstStyle/>
        <a:p>
          <a:endParaRPr lang="en-US"/>
        </a:p>
      </dgm:t>
    </dgm:pt>
    <dgm:pt modelId="{FCFF1DB9-239E-41BF-9C78-DC9DAEBE53D9}">
      <dgm:prSet phldrT="[Text]" custT="1"/>
      <dgm:spPr/>
      <dgm:t>
        <a:bodyPr/>
        <a:lstStyle/>
        <a:p>
          <a:r>
            <a:rPr lang="en-US" sz="1800" b="0" dirty="0"/>
            <a:t>Explore</a:t>
          </a:r>
          <a:br>
            <a:rPr lang="en-US" sz="1800" b="0" dirty="0"/>
          </a:br>
          <a:r>
            <a:rPr lang="en-US" sz="1800" b="0" dirty="0"/>
            <a:t>data</a:t>
          </a:r>
        </a:p>
      </dgm:t>
    </dgm:pt>
    <dgm:pt modelId="{6DE9894B-F7CA-4EA3-9BC3-3479AA69A709}" type="parTrans" cxnId="{FCDED2C3-B0A6-4B06-AE7E-9DC11C8E996A}">
      <dgm:prSet/>
      <dgm:spPr/>
      <dgm:t>
        <a:bodyPr/>
        <a:lstStyle/>
        <a:p>
          <a:endParaRPr lang="en-US"/>
        </a:p>
      </dgm:t>
    </dgm:pt>
    <dgm:pt modelId="{1358A9B3-B77D-4398-B1C4-E33D7AB7FCFB}" type="sibTrans" cxnId="{FCDED2C3-B0A6-4B06-AE7E-9DC11C8E996A}">
      <dgm:prSet/>
      <dgm:spPr/>
      <dgm:t>
        <a:bodyPr/>
        <a:lstStyle/>
        <a:p>
          <a:endParaRPr lang="en-US"/>
        </a:p>
      </dgm:t>
    </dgm:pt>
    <dgm:pt modelId="{44C35102-47B8-40EF-B8C8-47203D1B4331}">
      <dgm:prSet phldrT="[Text]" custT="1"/>
      <dgm:spPr>
        <a:solidFill>
          <a:srgbClr val="00B08D"/>
        </a:solidFill>
      </dgm:spPr>
      <dgm:t>
        <a:bodyPr/>
        <a:lstStyle/>
        <a:p>
          <a:r>
            <a:rPr lang="en-US" sz="2000" b="1" dirty="0"/>
            <a:t>Prepare data</a:t>
          </a:r>
        </a:p>
      </dgm:t>
    </dgm:pt>
    <dgm:pt modelId="{0DA8B735-4DA2-43B4-88E9-D4CABAD80597}" type="parTrans" cxnId="{74577F2A-66D8-4AA9-BEC9-DE1BC7B92880}">
      <dgm:prSet/>
      <dgm:spPr/>
      <dgm:t>
        <a:bodyPr/>
        <a:lstStyle/>
        <a:p>
          <a:endParaRPr lang="en-US"/>
        </a:p>
      </dgm:t>
    </dgm:pt>
    <dgm:pt modelId="{2DDF52DB-CB42-4ACA-8730-3C345A76FE67}" type="sibTrans" cxnId="{74577F2A-66D8-4AA9-BEC9-DE1BC7B92880}">
      <dgm:prSet/>
      <dgm:spPr/>
      <dgm:t>
        <a:bodyPr/>
        <a:lstStyle/>
        <a:p>
          <a:endParaRPr lang="en-US"/>
        </a:p>
      </dgm:t>
    </dgm:pt>
    <dgm:pt modelId="{B3CEF2FC-DBA5-4E72-B14F-E1DCCD0E98F7}">
      <dgm:prSet phldrT="[Text]"/>
      <dgm:spPr>
        <a:solidFill>
          <a:srgbClr val="00B08D"/>
        </a:solidFill>
      </dgm:spPr>
      <dgm:t>
        <a:bodyPr/>
        <a:lstStyle/>
        <a:p>
          <a:r>
            <a:rPr lang="en-US" b="1" dirty="0"/>
            <a:t>Analyze and report</a:t>
          </a:r>
          <a:br>
            <a:rPr lang="en-US" b="1" dirty="0"/>
          </a:br>
          <a:r>
            <a:rPr lang="en-US" b="1" dirty="0"/>
            <a:t>on data</a:t>
          </a:r>
        </a:p>
      </dgm:t>
    </dgm:pt>
    <dgm:pt modelId="{3BA54D38-B86D-4DF5-9044-AFB7F8B75904}" type="parTrans" cxnId="{6FAF8D10-071A-4E5B-B59D-16C68244C28A}">
      <dgm:prSet/>
      <dgm:spPr/>
      <dgm:t>
        <a:bodyPr/>
        <a:lstStyle/>
        <a:p>
          <a:endParaRPr lang="en-US"/>
        </a:p>
      </dgm:t>
    </dgm:pt>
    <dgm:pt modelId="{03C9E680-A7CF-4598-B823-BF0C9EBB59A8}" type="sibTrans" cxnId="{6FAF8D10-071A-4E5B-B59D-16C68244C28A}">
      <dgm:prSet/>
      <dgm:spPr/>
      <dgm:t>
        <a:bodyPr/>
        <a:lstStyle/>
        <a:p>
          <a:endParaRPr lang="en-US"/>
        </a:p>
      </dgm:t>
    </dgm:pt>
    <dgm:pt modelId="{A96BD631-0785-41B2-BC42-913CA91607EB}">
      <dgm:prSet phldrT="[Text]"/>
      <dgm:spPr/>
      <dgm:t>
        <a:bodyPr/>
        <a:lstStyle/>
        <a:p>
          <a:r>
            <a:rPr lang="en-US" dirty="0"/>
            <a:t>Export</a:t>
          </a:r>
          <a:br>
            <a:rPr lang="en-US" dirty="0"/>
          </a:br>
          <a:r>
            <a:rPr lang="en-US" dirty="0"/>
            <a:t>results</a:t>
          </a:r>
        </a:p>
      </dgm:t>
    </dgm:pt>
    <dgm:pt modelId="{31B23A6B-E7C1-4D52-A446-03084C6B93EC}" type="parTrans" cxnId="{0276EE9C-4C7B-4730-B39E-639DCB9798D6}">
      <dgm:prSet/>
      <dgm:spPr/>
      <dgm:t>
        <a:bodyPr/>
        <a:lstStyle/>
        <a:p>
          <a:endParaRPr lang="en-US"/>
        </a:p>
      </dgm:t>
    </dgm:pt>
    <dgm:pt modelId="{307E930E-170D-4566-9AC2-3B2131EF47F3}" type="sibTrans" cxnId="{0276EE9C-4C7B-4730-B39E-639DCB9798D6}">
      <dgm:prSet/>
      <dgm:spPr/>
      <dgm:t>
        <a:bodyPr/>
        <a:lstStyle/>
        <a:p>
          <a:endParaRPr lang="en-US"/>
        </a:p>
      </dgm:t>
    </dgm:pt>
    <dgm:pt modelId="{5E7E2109-9D3D-4C0A-9130-674E72915E3A}" type="pres">
      <dgm:prSet presAssocID="{8D1FEBF8-C4AB-4C60-988D-092866A671FE}" presName="CompostProcess" presStyleCnt="0">
        <dgm:presLayoutVars>
          <dgm:dir/>
          <dgm:resizeHandles val="exact"/>
        </dgm:presLayoutVars>
      </dgm:prSet>
      <dgm:spPr/>
    </dgm:pt>
    <dgm:pt modelId="{46A60A57-D372-4434-9121-D56E52E15138}" type="pres">
      <dgm:prSet presAssocID="{8D1FEBF8-C4AB-4C60-988D-092866A671FE}" presName="arrow" presStyleLbl="bgShp" presStyleIdx="0" presStyleCnt="1" custLinFactNeighborX="6987" custLinFactNeighborY="5546"/>
      <dgm:spPr>
        <a:solidFill>
          <a:srgbClr val="E2E2E2"/>
        </a:solidFill>
      </dgm:spPr>
    </dgm:pt>
    <dgm:pt modelId="{74DAAE90-EEE5-48A4-935B-3019C070781C}" type="pres">
      <dgm:prSet presAssocID="{8D1FEBF8-C4AB-4C60-988D-092866A671FE}" presName="linearProcess" presStyleCnt="0"/>
      <dgm:spPr/>
    </dgm:pt>
    <dgm:pt modelId="{4C27651C-1315-453C-A54F-C5AA806C0899}" type="pres">
      <dgm:prSet presAssocID="{9E473702-D596-419A-89E2-0657991355AE}" presName="textNode" presStyleLbl="node1" presStyleIdx="0" presStyleCnt="5">
        <dgm:presLayoutVars>
          <dgm:bulletEnabled val="1"/>
        </dgm:presLayoutVars>
      </dgm:prSet>
      <dgm:spPr/>
    </dgm:pt>
    <dgm:pt modelId="{384C95E7-63C7-4CCD-8D9F-6054297E5C27}" type="pres">
      <dgm:prSet presAssocID="{91435A28-9AD3-4FE2-A23C-94F64D67056D}" presName="sibTrans" presStyleCnt="0"/>
      <dgm:spPr/>
    </dgm:pt>
    <dgm:pt modelId="{8E35B52A-CAB9-490A-9687-098702FB0C94}" type="pres">
      <dgm:prSet presAssocID="{FCFF1DB9-239E-41BF-9C78-DC9DAEBE53D9}" presName="textNode" presStyleLbl="node1" presStyleIdx="1" presStyleCnt="5">
        <dgm:presLayoutVars>
          <dgm:bulletEnabled val="1"/>
        </dgm:presLayoutVars>
      </dgm:prSet>
      <dgm:spPr/>
    </dgm:pt>
    <dgm:pt modelId="{05848B3D-5371-4A49-870A-95BD5415F185}" type="pres">
      <dgm:prSet presAssocID="{1358A9B3-B77D-4398-B1C4-E33D7AB7FCFB}" presName="sibTrans" presStyleCnt="0"/>
      <dgm:spPr/>
    </dgm:pt>
    <dgm:pt modelId="{0AA74410-DCB1-48F6-AF3E-896F2CD51461}" type="pres">
      <dgm:prSet presAssocID="{44C35102-47B8-40EF-B8C8-47203D1B4331}" presName="textNode" presStyleLbl="node1" presStyleIdx="2" presStyleCnt="5">
        <dgm:presLayoutVars>
          <dgm:bulletEnabled val="1"/>
        </dgm:presLayoutVars>
      </dgm:prSet>
      <dgm:spPr/>
    </dgm:pt>
    <dgm:pt modelId="{88B80900-60C5-4C14-99AF-F49BB2612F1D}" type="pres">
      <dgm:prSet presAssocID="{2DDF52DB-CB42-4ACA-8730-3C345A76FE67}" presName="sibTrans" presStyleCnt="0"/>
      <dgm:spPr/>
    </dgm:pt>
    <dgm:pt modelId="{5F481D88-879E-4D89-A4A2-FACEF41C0B4E}" type="pres">
      <dgm:prSet presAssocID="{B3CEF2FC-DBA5-4E72-B14F-E1DCCD0E98F7}" presName="textNode" presStyleLbl="node1" presStyleIdx="3" presStyleCnt="5">
        <dgm:presLayoutVars>
          <dgm:bulletEnabled val="1"/>
        </dgm:presLayoutVars>
      </dgm:prSet>
      <dgm:spPr/>
    </dgm:pt>
    <dgm:pt modelId="{690248C0-2A32-4C0C-98F2-470628A08AC6}" type="pres">
      <dgm:prSet presAssocID="{03C9E680-A7CF-4598-B823-BF0C9EBB59A8}" presName="sibTrans" presStyleCnt="0"/>
      <dgm:spPr/>
    </dgm:pt>
    <dgm:pt modelId="{8A69300C-65A1-4E3F-81F0-77F1AC1D16E2}" type="pres">
      <dgm:prSet presAssocID="{A96BD631-0785-41B2-BC42-913CA91607EB}" presName="textNode" presStyleLbl="node1" presStyleIdx="4" presStyleCnt="5">
        <dgm:presLayoutVars>
          <dgm:bulletEnabled val="1"/>
        </dgm:presLayoutVars>
      </dgm:prSet>
      <dgm:spPr/>
    </dgm:pt>
  </dgm:ptLst>
  <dgm:cxnLst>
    <dgm:cxn modelId="{6FAF8D10-071A-4E5B-B59D-16C68244C28A}" srcId="{8D1FEBF8-C4AB-4C60-988D-092866A671FE}" destId="{B3CEF2FC-DBA5-4E72-B14F-E1DCCD0E98F7}" srcOrd="3" destOrd="0" parTransId="{3BA54D38-B86D-4DF5-9044-AFB7F8B75904}" sibTransId="{03C9E680-A7CF-4598-B823-BF0C9EBB59A8}"/>
    <dgm:cxn modelId="{80EAF21A-26E8-40D8-8ABE-580A3EA5A3DB}" type="presOf" srcId="{9E473702-D596-419A-89E2-0657991355AE}" destId="{4C27651C-1315-453C-A54F-C5AA806C0899}" srcOrd="0" destOrd="0" presId="urn:microsoft.com/office/officeart/2005/8/layout/hProcess9"/>
    <dgm:cxn modelId="{74577F2A-66D8-4AA9-BEC9-DE1BC7B92880}" srcId="{8D1FEBF8-C4AB-4C60-988D-092866A671FE}" destId="{44C35102-47B8-40EF-B8C8-47203D1B4331}" srcOrd="2" destOrd="0" parTransId="{0DA8B735-4DA2-43B4-88E9-D4CABAD80597}" sibTransId="{2DDF52DB-CB42-4ACA-8730-3C345A76FE67}"/>
    <dgm:cxn modelId="{0411C12C-63DC-4788-B824-8A82E5A10ED0}" type="presOf" srcId="{A96BD631-0785-41B2-BC42-913CA91607EB}" destId="{8A69300C-65A1-4E3F-81F0-77F1AC1D16E2}" srcOrd="0" destOrd="0" presId="urn:microsoft.com/office/officeart/2005/8/layout/hProcess9"/>
    <dgm:cxn modelId="{25E06E52-7F37-4599-B03C-50CBF90DB1CC}" type="presOf" srcId="{44C35102-47B8-40EF-B8C8-47203D1B4331}" destId="{0AA74410-DCB1-48F6-AF3E-896F2CD51461}" srcOrd="0" destOrd="0" presId="urn:microsoft.com/office/officeart/2005/8/layout/hProcess9"/>
    <dgm:cxn modelId="{04D63B8B-3E56-4362-A849-AA2C7BF1DAF4}" srcId="{8D1FEBF8-C4AB-4C60-988D-092866A671FE}" destId="{9E473702-D596-419A-89E2-0657991355AE}" srcOrd="0" destOrd="0" parTransId="{676598DD-7DA2-4BFD-A494-81EAB3A6CFE4}" sibTransId="{91435A28-9AD3-4FE2-A23C-94F64D67056D}"/>
    <dgm:cxn modelId="{0276EE9C-4C7B-4730-B39E-639DCB9798D6}" srcId="{8D1FEBF8-C4AB-4C60-988D-092866A671FE}" destId="{A96BD631-0785-41B2-BC42-913CA91607EB}" srcOrd="4" destOrd="0" parTransId="{31B23A6B-E7C1-4D52-A446-03084C6B93EC}" sibTransId="{307E930E-170D-4566-9AC2-3B2131EF47F3}"/>
    <dgm:cxn modelId="{1464C0A5-CA8D-4B0F-AF9B-681860A90266}" type="presOf" srcId="{FCFF1DB9-239E-41BF-9C78-DC9DAEBE53D9}" destId="{8E35B52A-CAB9-490A-9687-098702FB0C94}" srcOrd="0" destOrd="0" presId="urn:microsoft.com/office/officeart/2005/8/layout/hProcess9"/>
    <dgm:cxn modelId="{DB4ABBAD-47F0-4AAA-8B2F-6CD03A269A83}" type="presOf" srcId="{8D1FEBF8-C4AB-4C60-988D-092866A671FE}" destId="{5E7E2109-9D3D-4C0A-9130-674E72915E3A}" srcOrd="0" destOrd="0" presId="urn:microsoft.com/office/officeart/2005/8/layout/hProcess9"/>
    <dgm:cxn modelId="{7CE4BFB4-1CC7-4EBF-A682-5B47AB2C8F5F}" type="presOf" srcId="{B3CEF2FC-DBA5-4E72-B14F-E1DCCD0E98F7}" destId="{5F481D88-879E-4D89-A4A2-FACEF41C0B4E}" srcOrd="0" destOrd="0" presId="urn:microsoft.com/office/officeart/2005/8/layout/hProcess9"/>
    <dgm:cxn modelId="{FCDED2C3-B0A6-4B06-AE7E-9DC11C8E996A}" srcId="{8D1FEBF8-C4AB-4C60-988D-092866A671FE}" destId="{FCFF1DB9-239E-41BF-9C78-DC9DAEBE53D9}" srcOrd="1" destOrd="0" parTransId="{6DE9894B-F7CA-4EA3-9BC3-3479AA69A709}" sibTransId="{1358A9B3-B77D-4398-B1C4-E33D7AB7FCFB}"/>
    <dgm:cxn modelId="{DC2B867C-D4A9-4A58-80AC-9863A01E517A}" type="presParOf" srcId="{5E7E2109-9D3D-4C0A-9130-674E72915E3A}" destId="{46A60A57-D372-4434-9121-D56E52E15138}" srcOrd="0" destOrd="0" presId="urn:microsoft.com/office/officeart/2005/8/layout/hProcess9"/>
    <dgm:cxn modelId="{242A4ACA-C45A-4BE8-8F9A-507CC93F31B0}" type="presParOf" srcId="{5E7E2109-9D3D-4C0A-9130-674E72915E3A}" destId="{74DAAE90-EEE5-48A4-935B-3019C070781C}" srcOrd="1" destOrd="0" presId="urn:microsoft.com/office/officeart/2005/8/layout/hProcess9"/>
    <dgm:cxn modelId="{A1038529-AF5D-4B56-B170-921932E8307E}" type="presParOf" srcId="{74DAAE90-EEE5-48A4-935B-3019C070781C}" destId="{4C27651C-1315-453C-A54F-C5AA806C0899}" srcOrd="0" destOrd="0" presId="urn:microsoft.com/office/officeart/2005/8/layout/hProcess9"/>
    <dgm:cxn modelId="{7A1F5D3A-F7BF-4A97-A6AD-6BB1431F5C08}" type="presParOf" srcId="{74DAAE90-EEE5-48A4-935B-3019C070781C}" destId="{384C95E7-63C7-4CCD-8D9F-6054297E5C27}" srcOrd="1" destOrd="0" presId="urn:microsoft.com/office/officeart/2005/8/layout/hProcess9"/>
    <dgm:cxn modelId="{DFF8A4CF-5F01-438F-8A53-13FE549388E4}" type="presParOf" srcId="{74DAAE90-EEE5-48A4-935B-3019C070781C}" destId="{8E35B52A-CAB9-490A-9687-098702FB0C94}" srcOrd="2" destOrd="0" presId="urn:microsoft.com/office/officeart/2005/8/layout/hProcess9"/>
    <dgm:cxn modelId="{E8718083-0817-4384-89A9-4EED766DE3D4}" type="presParOf" srcId="{74DAAE90-EEE5-48A4-935B-3019C070781C}" destId="{05848B3D-5371-4A49-870A-95BD5415F185}" srcOrd="3" destOrd="0" presId="urn:microsoft.com/office/officeart/2005/8/layout/hProcess9"/>
    <dgm:cxn modelId="{84A2F287-B7AC-484E-B7DD-35FF64FE6353}" type="presParOf" srcId="{74DAAE90-EEE5-48A4-935B-3019C070781C}" destId="{0AA74410-DCB1-48F6-AF3E-896F2CD51461}" srcOrd="4" destOrd="0" presId="urn:microsoft.com/office/officeart/2005/8/layout/hProcess9"/>
    <dgm:cxn modelId="{42DBFC64-A1B7-43B7-9FBF-28D0C47C70F0}" type="presParOf" srcId="{74DAAE90-EEE5-48A4-935B-3019C070781C}" destId="{88B80900-60C5-4C14-99AF-F49BB2612F1D}" srcOrd="5" destOrd="0" presId="urn:microsoft.com/office/officeart/2005/8/layout/hProcess9"/>
    <dgm:cxn modelId="{92EF8413-917C-48A0-8D90-65EE61D84E4A}" type="presParOf" srcId="{74DAAE90-EEE5-48A4-935B-3019C070781C}" destId="{5F481D88-879E-4D89-A4A2-FACEF41C0B4E}" srcOrd="6" destOrd="0" presId="urn:microsoft.com/office/officeart/2005/8/layout/hProcess9"/>
    <dgm:cxn modelId="{ED5060F3-27A3-4AA2-AAA6-43A471A8C3E8}" type="presParOf" srcId="{74DAAE90-EEE5-48A4-935B-3019C070781C}" destId="{690248C0-2A32-4C0C-98F2-470628A08AC6}" srcOrd="7" destOrd="0" presId="urn:microsoft.com/office/officeart/2005/8/layout/hProcess9"/>
    <dgm:cxn modelId="{D71CBF5F-0E85-4B3E-8985-3EC216E534FA}" type="presParOf" srcId="{74DAAE90-EEE5-48A4-935B-3019C070781C}" destId="{8A69300C-65A1-4E3F-81F0-77F1AC1D16E2}"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C5D6A3-3CF9-46FA-9644-7A89BCFD6045}" type="doc">
      <dgm:prSet loTypeId="urn:microsoft.com/office/officeart/2005/8/layout/process3" loCatId="process" qsTypeId="urn:microsoft.com/office/officeart/2005/8/quickstyle/simple1" qsCatId="simple" csTypeId="urn:microsoft.com/office/officeart/2005/8/colors/colorful4" csCatId="colorful" phldr="1"/>
      <dgm:spPr/>
      <dgm:t>
        <a:bodyPr/>
        <a:lstStyle/>
        <a:p>
          <a:endParaRPr lang="en-US"/>
        </a:p>
      </dgm:t>
    </dgm:pt>
    <dgm:pt modelId="{4FD39693-A8A8-4A6F-84ED-5AD14D2D9E82}">
      <dgm:prSet phldrT="[Text]" custT="1"/>
      <dgm:spPr>
        <a:solidFill>
          <a:schemeClr val="accent3">
            <a:lumMod val="75000"/>
            <a:lumOff val="25000"/>
          </a:schemeClr>
        </a:solidFill>
        <a:ln>
          <a:solidFill>
            <a:schemeClr val="accent3">
              <a:lumMod val="75000"/>
              <a:lumOff val="25000"/>
            </a:schemeClr>
          </a:solidFill>
        </a:ln>
      </dgm:spPr>
      <dgm:t>
        <a:bodyPr/>
        <a:lstStyle/>
        <a:p>
          <a:r>
            <a:rPr lang="en-US" dirty="0"/>
            <a:t>SQL</a:t>
          </a:r>
        </a:p>
      </dgm:t>
    </dgm:pt>
    <dgm:pt modelId="{9C0B9202-6A68-4C69-AA02-4CCADE18C98A}" type="parTrans" cxnId="{EBFBE40D-5472-498F-8047-75C8EB7C4B4B}">
      <dgm:prSet/>
      <dgm:spPr/>
      <dgm:t>
        <a:bodyPr/>
        <a:lstStyle/>
        <a:p>
          <a:endParaRPr lang="en-US"/>
        </a:p>
      </dgm:t>
    </dgm:pt>
    <dgm:pt modelId="{E2989D62-7E7A-4E33-8BB2-8EEE9384D56D}" type="sibTrans" cxnId="{EBFBE40D-5472-498F-8047-75C8EB7C4B4B}">
      <dgm:prSet/>
      <dgm:spPr/>
      <dgm:t>
        <a:bodyPr/>
        <a:lstStyle/>
        <a:p>
          <a:endParaRPr lang="en-US"/>
        </a:p>
      </dgm:t>
    </dgm:pt>
    <dgm:pt modelId="{2E512CF0-36CA-40D4-AAA5-D7939DA58581}">
      <dgm:prSet phldrT="[Text]" custT="1"/>
      <dgm:spPr>
        <a:solidFill>
          <a:srgbClr val="FFFFFF"/>
        </a:solidFill>
        <a:ln>
          <a:solidFill>
            <a:schemeClr val="accent3">
              <a:lumMod val="75000"/>
              <a:lumOff val="25000"/>
            </a:schemeClr>
          </a:solidFill>
        </a:ln>
      </dgm:spPr>
      <dgm:t>
        <a:bodyPr/>
        <a:lstStyle/>
        <a:p>
          <a:r>
            <a:rPr lang="en-US" sz="1600" dirty="0"/>
            <a:t>language of most database management systems (DBMS), defined by international standards</a:t>
          </a:r>
        </a:p>
      </dgm:t>
    </dgm:pt>
    <dgm:pt modelId="{E3D1399F-021B-40A6-894B-B419BA7433A6}" type="parTrans" cxnId="{F0E6502B-BAFE-4B1B-B4B1-921C3F240E36}">
      <dgm:prSet/>
      <dgm:spPr/>
      <dgm:t>
        <a:bodyPr/>
        <a:lstStyle/>
        <a:p>
          <a:endParaRPr lang="en-US"/>
        </a:p>
      </dgm:t>
    </dgm:pt>
    <dgm:pt modelId="{3608D2A7-8720-4765-95A9-EA1E6A82F9ED}" type="sibTrans" cxnId="{F0E6502B-BAFE-4B1B-B4B1-921C3F240E36}">
      <dgm:prSet/>
      <dgm:spPr/>
      <dgm:t>
        <a:bodyPr/>
        <a:lstStyle/>
        <a:p>
          <a:endParaRPr lang="en-US"/>
        </a:p>
      </dgm:t>
    </dgm:pt>
    <dgm:pt modelId="{E2488CE2-0140-4A93-92C3-429AFD917002}">
      <dgm:prSet phldrT="[Text]" custT="1"/>
      <dgm:spPr>
        <a:solidFill>
          <a:srgbClr val="FFFFFF"/>
        </a:solidFill>
        <a:ln>
          <a:solidFill>
            <a:schemeClr val="accent3">
              <a:lumMod val="75000"/>
              <a:lumOff val="25000"/>
            </a:schemeClr>
          </a:solidFill>
        </a:ln>
      </dgm:spPr>
      <dgm:t>
        <a:bodyPr/>
        <a:lstStyle/>
        <a:p>
          <a:r>
            <a:rPr lang="en-US" sz="1600" dirty="0"/>
            <a:t>available in SAS as </a:t>
          </a:r>
          <a:br>
            <a:rPr lang="en-US" sz="1600" dirty="0"/>
          </a:br>
          <a:r>
            <a:rPr lang="en-US" sz="1600" dirty="0"/>
            <a:t>PROC SQL</a:t>
          </a:r>
        </a:p>
      </dgm:t>
    </dgm:pt>
    <dgm:pt modelId="{ACEA595D-8E6B-4765-B40D-07017BF69F19}" type="parTrans" cxnId="{E05E4671-8F2D-4433-887D-D6E1BF4E34AE}">
      <dgm:prSet/>
      <dgm:spPr/>
      <dgm:t>
        <a:bodyPr/>
        <a:lstStyle/>
        <a:p>
          <a:endParaRPr lang="en-US"/>
        </a:p>
      </dgm:t>
    </dgm:pt>
    <dgm:pt modelId="{911215AF-751F-45A8-9E50-A25FB6CBD7EA}" type="sibTrans" cxnId="{E05E4671-8F2D-4433-887D-D6E1BF4E34AE}">
      <dgm:prSet/>
      <dgm:spPr/>
      <dgm:t>
        <a:bodyPr/>
        <a:lstStyle/>
        <a:p>
          <a:endParaRPr lang="en-US"/>
        </a:p>
      </dgm:t>
    </dgm:pt>
    <dgm:pt modelId="{2C8B9455-B6F1-4E50-AF5B-A64F28C65FAF}">
      <dgm:prSet phldrT="[Text]" custT="1"/>
      <dgm:spPr>
        <a:solidFill>
          <a:srgbClr val="FFFFFF"/>
        </a:solidFill>
        <a:ln>
          <a:solidFill>
            <a:schemeClr val="accent3">
              <a:lumMod val="75000"/>
              <a:lumOff val="25000"/>
            </a:schemeClr>
          </a:solidFill>
        </a:ln>
      </dgm:spPr>
      <dgm:t>
        <a:bodyPr/>
        <a:lstStyle/>
        <a:p>
          <a:r>
            <a:rPr lang="en-US" sz="1600" dirty="0"/>
            <a:t>can be used as an alternative to the DATA step or certain PROC steps </a:t>
          </a:r>
        </a:p>
      </dgm:t>
    </dgm:pt>
    <dgm:pt modelId="{22C7C360-6DE3-4BA7-9AE6-89C676348D62}" type="parTrans" cxnId="{B0199500-F598-4C65-840A-7039D9B4D7C8}">
      <dgm:prSet/>
      <dgm:spPr/>
      <dgm:t>
        <a:bodyPr/>
        <a:lstStyle/>
        <a:p>
          <a:endParaRPr lang="en-US"/>
        </a:p>
      </dgm:t>
    </dgm:pt>
    <dgm:pt modelId="{5178FD97-5C14-43D2-B563-7470E127F505}" type="sibTrans" cxnId="{B0199500-F598-4C65-840A-7039D9B4D7C8}">
      <dgm:prSet/>
      <dgm:spPr/>
      <dgm:t>
        <a:bodyPr/>
        <a:lstStyle/>
        <a:p>
          <a:endParaRPr lang="en-US"/>
        </a:p>
      </dgm:t>
    </dgm:pt>
    <dgm:pt modelId="{A9820D55-D74D-45DE-A5A3-BC8BEFC4EA13}">
      <dgm:prSet phldrT="[Text]" custT="1"/>
      <dgm:spPr>
        <a:solidFill>
          <a:srgbClr val="FFFFFF"/>
        </a:solidFill>
        <a:ln>
          <a:solidFill>
            <a:schemeClr val="accent3">
              <a:lumMod val="75000"/>
              <a:lumOff val="25000"/>
            </a:schemeClr>
          </a:solidFill>
        </a:ln>
      </dgm:spPr>
      <dgm:t>
        <a:bodyPr/>
        <a:lstStyle/>
        <a:p>
          <a:pPr marR="0" eaLnBrk="1" fontAlgn="auto" latinLnBrk="0" hangingPunct="1">
            <a:buClrTx/>
            <a:buSzTx/>
            <a:buFontTx/>
            <a:tabLst/>
            <a:defRPr/>
          </a:pPr>
          <a:r>
            <a:rPr lang="en-US" sz="1600" dirty="0"/>
            <a:t>syntax describes </a:t>
          </a:r>
          <a:br>
            <a:rPr lang="en-US" sz="1600" dirty="0"/>
          </a:br>
          <a:r>
            <a:rPr lang="en-US" sz="1600" dirty="0"/>
            <a:t>the desired output</a:t>
          </a:r>
        </a:p>
      </dgm:t>
    </dgm:pt>
    <dgm:pt modelId="{A4A22CE3-29A7-4F01-9DD7-11260AB53F9F}" type="parTrans" cxnId="{2A64081E-4873-480F-9C1F-E1B3EF957827}">
      <dgm:prSet/>
      <dgm:spPr/>
      <dgm:t>
        <a:bodyPr/>
        <a:lstStyle/>
        <a:p>
          <a:endParaRPr lang="en-US"/>
        </a:p>
      </dgm:t>
    </dgm:pt>
    <dgm:pt modelId="{8BD4C44C-3FD9-473F-9522-C961CA9178AD}" type="sibTrans" cxnId="{2A64081E-4873-480F-9C1F-E1B3EF957827}">
      <dgm:prSet/>
      <dgm:spPr/>
      <dgm:t>
        <a:bodyPr/>
        <a:lstStyle/>
        <a:p>
          <a:endParaRPr lang="en-US"/>
        </a:p>
      </dgm:t>
    </dgm:pt>
    <dgm:pt modelId="{59636E53-5380-4AA8-B2F9-B698A669C1CE}" type="pres">
      <dgm:prSet presAssocID="{DAC5D6A3-3CF9-46FA-9644-7A89BCFD6045}" presName="linearFlow" presStyleCnt="0">
        <dgm:presLayoutVars>
          <dgm:dir/>
          <dgm:animLvl val="lvl"/>
          <dgm:resizeHandles val="exact"/>
        </dgm:presLayoutVars>
      </dgm:prSet>
      <dgm:spPr/>
    </dgm:pt>
    <dgm:pt modelId="{552D5BEC-7128-4854-BDE9-655DFABF5A74}" type="pres">
      <dgm:prSet presAssocID="{4FD39693-A8A8-4A6F-84ED-5AD14D2D9E82}" presName="composite" presStyleCnt="0"/>
      <dgm:spPr/>
    </dgm:pt>
    <dgm:pt modelId="{E157E05A-6F7F-4B13-B356-B2128CBFC093}" type="pres">
      <dgm:prSet presAssocID="{4FD39693-A8A8-4A6F-84ED-5AD14D2D9E82}" presName="parTx" presStyleLbl="node1" presStyleIdx="0" presStyleCnt="1">
        <dgm:presLayoutVars>
          <dgm:chMax val="0"/>
          <dgm:chPref val="0"/>
          <dgm:bulletEnabled val="1"/>
        </dgm:presLayoutVars>
      </dgm:prSet>
      <dgm:spPr/>
    </dgm:pt>
    <dgm:pt modelId="{0D06E544-75B7-4091-82C7-369315F01F24}" type="pres">
      <dgm:prSet presAssocID="{4FD39693-A8A8-4A6F-84ED-5AD14D2D9E82}" presName="parSh" presStyleLbl="node1" presStyleIdx="0" presStyleCnt="1"/>
      <dgm:spPr/>
    </dgm:pt>
    <dgm:pt modelId="{F21CDF18-9284-4302-B064-7FAF46D23FAC}" type="pres">
      <dgm:prSet presAssocID="{4FD39693-A8A8-4A6F-84ED-5AD14D2D9E82}" presName="desTx" presStyleLbl="fgAcc1" presStyleIdx="0" presStyleCnt="1" custLinFactNeighborX="-7245" custLinFactNeighborY="-6908">
        <dgm:presLayoutVars>
          <dgm:bulletEnabled val="1"/>
        </dgm:presLayoutVars>
      </dgm:prSet>
      <dgm:spPr/>
    </dgm:pt>
  </dgm:ptLst>
  <dgm:cxnLst>
    <dgm:cxn modelId="{B0199500-F598-4C65-840A-7039D9B4D7C8}" srcId="{4FD39693-A8A8-4A6F-84ED-5AD14D2D9E82}" destId="{2C8B9455-B6F1-4E50-AF5B-A64F28C65FAF}" srcOrd="2" destOrd="0" parTransId="{22C7C360-6DE3-4BA7-9AE6-89C676348D62}" sibTransId="{5178FD97-5C14-43D2-B563-7470E127F505}"/>
    <dgm:cxn modelId="{EBFBE40D-5472-498F-8047-75C8EB7C4B4B}" srcId="{DAC5D6A3-3CF9-46FA-9644-7A89BCFD6045}" destId="{4FD39693-A8A8-4A6F-84ED-5AD14D2D9E82}" srcOrd="0" destOrd="0" parTransId="{9C0B9202-6A68-4C69-AA02-4CCADE18C98A}" sibTransId="{E2989D62-7E7A-4E33-8BB2-8EEE9384D56D}"/>
    <dgm:cxn modelId="{2A64081E-4873-480F-9C1F-E1B3EF957827}" srcId="{4FD39693-A8A8-4A6F-84ED-5AD14D2D9E82}" destId="{A9820D55-D74D-45DE-A5A3-BC8BEFC4EA13}" srcOrd="3" destOrd="0" parTransId="{A4A22CE3-29A7-4F01-9DD7-11260AB53F9F}" sibTransId="{8BD4C44C-3FD9-473F-9522-C961CA9178AD}"/>
    <dgm:cxn modelId="{54971B22-036C-4D86-B3DB-DD835B950DA9}" type="presOf" srcId="{4FD39693-A8A8-4A6F-84ED-5AD14D2D9E82}" destId="{0D06E544-75B7-4091-82C7-369315F01F24}" srcOrd="1" destOrd="0" presId="urn:microsoft.com/office/officeart/2005/8/layout/process3"/>
    <dgm:cxn modelId="{F0E6502B-BAFE-4B1B-B4B1-921C3F240E36}" srcId="{4FD39693-A8A8-4A6F-84ED-5AD14D2D9E82}" destId="{2E512CF0-36CA-40D4-AAA5-D7939DA58581}" srcOrd="0" destOrd="0" parTransId="{E3D1399F-021B-40A6-894B-B419BA7433A6}" sibTransId="{3608D2A7-8720-4765-95A9-EA1E6A82F9ED}"/>
    <dgm:cxn modelId="{E05E4671-8F2D-4433-887D-D6E1BF4E34AE}" srcId="{4FD39693-A8A8-4A6F-84ED-5AD14D2D9E82}" destId="{E2488CE2-0140-4A93-92C3-429AFD917002}" srcOrd="1" destOrd="0" parTransId="{ACEA595D-8E6B-4765-B40D-07017BF69F19}" sibTransId="{911215AF-751F-45A8-9E50-A25FB6CBD7EA}"/>
    <dgm:cxn modelId="{F6BFB754-DE77-4D22-BC1C-764E1EBCD302}" type="presOf" srcId="{A9820D55-D74D-45DE-A5A3-BC8BEFC4EA13}" destId="{F21CDF18-9284-4302-B064-7FAF46D23FAC}" srcOrd="0" destOrd="3" presId="urn:microsoft.com/office/officeart/2005/8/layout/process3"/>
    <dgm:cxn modelId="{8DCD5B9D-213E-411C-9BF8-948C57270157}" type="presOf" srcId="{2E512CF0-36CA-40D4-AAA5-D7939DA58581}" destId="{F21CDF18-9284-4302-B064-7FAF46D23FAC}" srcOrd="0" destOrd="0" presId="urn:microsoft.com/office/officeart/2005/8/layout/process3"/>
    <dgm:cxn modelId="{50AB0FC5-F607-4D73-BE81-7BA57C992493}" type="presOf" srcId="{DAC5D6A3-3CF9-46FA-9644-7A89BCFD6045}" destId="{59636E53-5380-4AA8-B2F9-B698A669C1CE}" srcOrd="0" destOrd="0" presId="urn:microsoft.com/office/officeart/2005/8/layout/process3"/>
    <dgm:cxn modelId="{2269D1D7-8916-4531-B740-2E58E1C0108E}" type="presOf" srcId="{4FD39693-A8A8-4A6F-84ED-5AD14D2D9E82}" destId="{E157E05A-6F7F-4B13-B356-B2128CBFC093}" srcOrd="0" destOrd="0" presId="urn:microsoft.com/office/officeart/2005/8/layout/process3"/>
    <dgm:cxn modelId="{E7CCDAD7-2675-407E-BF1D-2A8ADF51DCE9}" type="presOf" srcId="{E2488CE2-0140-4A93-92C3-429AFD917002}" destId="{F21CDF18-9284-4302-B064-7FAF46D23FAC}" srcOrd="0" destOrd="1" presId="urn:microsoft.com/office/officeart/2005/8/layout/process3"/>
    <dgm:cxn modelId="{925A42E0-2873-4BCA-AC8B-16C1D3B94910}" type="presOf" srcId="{2C8B9455-B6F1-4E50-AF5B-A64F28C65FAF}" destId="{F21CDF18-9284-4302-B064-7FAF46D23FAC}" srcOrd="0" destOrd="2" presId="urn:microsoft.com/office/officeart/2005/8/layout/process3"/>
    <dgm:cxn modelId="{36E52636-3508-4A7A-9CE9-8662599313B6}" type="presParOf" srcId="{59636E53-5380-4AA8-B2F9-B698A669C1CE}" destId="{552D5BEC-7128-4854-BDE9-655DFABF5A74}" srcOrd="0" destOrd="0" presId="urn:microsoft.com/office/officeart/2005/8/layout/process3"/>
    <dgm:cxn modelId="{E5528CDB-B90F-4E07-85A2-780206947A21}" type="presParOf" srcId="{552D5BEC-7128-4854-BDE9-655DFABF5A74}" destId="{E157E05A-6F7F-4B13-B356-B2128CBFC093}" srcOrd="0" destOrd="0" presId="urn:microsoft.com/office/officeart/2005/8/layout/process3"/>
    <dgm:cxn modelId="{9FF2935F-737B-4C35-BE61-7CCDF9D2D2BC}" type="presParOf" srcId="{552D5BEC-7128-4854-BDE9-655DFABF5A74}" destId="{0D06E544-75B7-4091-82C7-369315F01F24}" srcOrd="1" destOrd="0" presId="urn:microsoft.com/office/officeart/2005/8/layout/process3"/>
    <dgm:cxn modelId="{8290EBCE-E092-461D-8FC8-4C4768740B80}" type="presParOf" srcId="{552D5BEC-7128-4854-BDE9-655DFABF5A74}" destId="{F21CDF18-9284-4302-B064-7FAF46D23FAC}"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60A57-D372-4434-9121-D56E52E15138}">
      <dsp:nvSpPr>
        <dsp:cNvPr id="0" name=""/>
        <dsp:cNvSpPr/>
      </dsp:nvSpPr>
      <dsp:spPr>
        <a:xfrm>
          <a:off x="1011439" y="0"/>
          <a:ext cx="6397254" cy="2971504"/>
        </a:xfrm>
        <a:prstGeom prst="rightArrow">
          <a:avLst/>
        </a:prstGeom>
        <a:solidFill>
          <a:srgbClr val="E2E2E2"/>
        </a:solidFill>
        <a:ln>
          <a:noFill/>
        </a:ln>
        <a:effectLst/>
      </dsp:spPr>
      <dsp:style>
        <a:lnRef idx="0">
          <a:scrgbClr r="0" g="0" b="0"/>
        </a:lnRef>
        <a:fillRef idx="1">
          <a:scrgbClr r="0" g="0" b="0"/>
        </a:fillRef>
        <a:effectRef idx="0">
          <a:scrgbClr r="0" g="0" b="0"/>
        </a:effectRef>
        <a:fontRef idx="minor"/>
      </dsp:style>
    </dsp:sp>
    <dsp:sp modelId="{4C27651C-1315-453C-A54F-C5AA806C0899}">
      <dsp:nvSpPr>
        <dsp:cNvPr id="0" name=""/>
        <dsp:cNvSpPr/>
      </dsp:nvSpPr>
      <dsp:spPr>
        <a:xfrm>
          <a:off x="1637" y="891451"/>
          <a:ext cx="1375371"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Access</a:t>
          </a:r>
          <a:br>
            <a:rPr lang="en-US" sz="2000" kern="1200" dirty="0"/>
          </a:br>
          <a:r>
            <a:rPr lang="en-US" sz="2000" kern="1200" dirty="0"/>
            <a:t>data</a:t>
          </a:r>
        </a:p>
      </dsp:txBody>
      <dsp:txXfrm>
        <a:off x="59660" y="949474"/>
        <a:ext cx="1259325" cy="1072555"/>
      </dsp:txXfrm>
    </dsp:sp>
    <dsp:sp modelId="{8E35B52A-CAB9-490A-9687-098702FB0C94}">
      <dsp:nvSpPr>
        <dsp:cNvPr id="0" name=""/>
        <dsp:cNvSpPr/>
      </dsp:nvSpPr>
      <dsp:spPr>
        <a:xfrm>
          <a:off x="1538521" y="891451"/>
          <a:ext cx="1375371"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t>Explore</a:t>
          </a:r>
          <a:br>
            <a:rPr lang="en-US" sz="1800" b="0" kern="1200" dirty="0"/>
          </a:br>
          <a:r>
            <a:rPr lang="en-US" sz="1800" b="0" kern="1200" dirty="0"/>
            <a:t>data</a:t>
          </a:r>
        </a:p>
      </dsp:txBody>
      <dsp:txXfrm>
        <a:off x="1596544" y="949474"/>
        <a:ext cx="1259325" cy="1072555"/>
      </dsp:txXfrm>
    </dsp:sp>
    <dsp:sp modelId="{0AA74410-DCB1-48F6-AF3E-896F2CD51461}">
      <dsp:nvSpPr>
        <dsp:cNvPr id="0" name=""/>
        <dsp:cNvSpPr/>
      </dsp:nvSpPr>
      <dsp:spPr>
        <a:xfrm>
          <a:off x="3075405" y="891451"/>
          <a:ext cx="1375371" cy="1188601"/>
        </a:xfrm>
        <a:prstGeom prst="roundRect">
          <a:avLst/>
        </a:prstGeom>
        <a:solidFill>
          <a:srgbClr val="00B08D"/>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Prepare data</a:t>
          </a:r>
        </a:p>
      </dsp:txBody>
      <dsp:txXfrm>
        <a:off x="3133428" y="949474"/>
        <a:ext cx="1259325" cy="1072555"/>
      </dsp:txXfrm>
    </dsp:sp>
    <dsp:sp modelId="{5F481D88-879E-4D89-A4A2-FACEF41C0B4E}">
      <dsp:nvSpPr>
        <dsp:cNvPr id="0" name=""/>
        <dsp:cNvSpPr/>
      </dsp:nvSpPr>
      <dsp:spPr>
        <a:xfrm>
          <a:off x="4612288" y="891451"/>
          <a:ext cx="1375371" cy="1188601"/>
        </a:xfrm>
        <a:prstGeom prst="roundRect">
          <a:avLst/>
        </a:prstGeom>
        <a:solidFill>
          <a:srgbClr val="00B08D"/>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Analyze and report</a:t>
          </a:r>
          <a:br>
            <a:rPr lang="en-US" sz="2000" b="1" kern="1200" dirty="0"/>
          </a:br>
          <a:r>
            <a:rPr lang="en-US" sz="2000" b="1" kern="1200" dirty="0"/>
            <a:t>on data</a:t>
          </a:r>
        </a:p>
      </dsp:txBody>
      <dsp:txXfrm>
        <a:off x="4670311" y="949474"/>
        <a:ext cx="1259325" cy="1072555"/>
      </dsp:txXfrm>
    </dsp:sp>
    <dsp:sp modelId="{8A69300C-65A1-4E3F-81F0-77F1AC1D16E2}">
      <dsp:nvSpPr>
        <dsp:cNvPr id="0" name=""/>
        <dsp:cNvSpPr/>
      </dsp:nvSpPr>
      <dsp:spPr>
        <a:xfrm>
          <a:off x="6149172" y="891451"/>
          <a:ext cx="1375371"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Export</a:t>
          </a:r>
          <a:br>
            <a:rPr lang="en-US" sz="2000" kern="1200" dirty="0"/>
          </a:br>
          <a:r>
            <a:rPr lang="en-US" sz="2000" kern="1200" dirty="0"/>
            <a:t>results</a:t>
          </a:r>
        </a:p>
      </dsp:txBody>
      <dsp:txXfrm>
        <a:off x="6207195" y="949474"/>
        <a:ext cx="1259325" cy="10725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6E544-75B7-4091-82C7-369315F01F24}">
      <dsp:nvSpPr>
        <dsp:cNvPr id="0" name=""/>
        <dsp:cNvSpPr/>
      </dsp:nvSpPr>
      <dsp:spPr>
        <a:xfrm>
          <a:off x="0" y="699"/>
          <a:ext cx="2767190" cy="1598400"/>
        </a:xfrm>
        <a:prstGeom prst="roundRect">
          <a:avLst>
            <a:gd name="adj" fmla="val 10000"/>
          </a:avLst>
        </a:prstGeom>
        <a:solidFill>
          <a:schemeClr val="accent3">
            <a:lumMod val="75000"/>
            <a:lumOff val="25000"/>
          </a:schemeClr>
        </a:solidFill>
        <a:ln w="26425" cap="flat" cmpd="sng" algn="ctr">
          <a:solidFill>
            <a:schemeClr val="accent3">
              <a:lumMod val="75000"/>
              <a:lumOff val="2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137160" numCol="1" spcCol="1270" anchor="t" anchorCtr="0">
          <a:noAutofit/>
        </a:bodyPr>
        <a:lstStyle/>
        <a:p>
          <a:pPr marL="0" lvl="0" indent="0" algn="l" defTabSz="1600200">
            <a:lnSpc>
              <a:spcPct val="90000"/>
            </a:lnSpc>
            <a:spcBef>
              <a:spcPct val="0"/>
            </a:spcBef>
            <a:spcAft>
              <a:spcPct val="35000"/>
            </a:spcAft>
            <a:buNone/>
          </a:pPr>
          <a:r>
            <a:rPr lang="en-US" sz="3600" kern="1200" dirty="0"/>
            <a:t>SQL</a:t>
          </a:r>
        </a:p>
      </dsp:txBody>
      <dsp:txXfrm>
        <a:off x="0" y="699"/>
        <a:ext cx="2767190" cy="1065600"/>
      </dsp:txXfrm>
    </dsp:sp>
    <dsp:sp modelId="{F21CDF18-9284-4302-B064-7FAF46D23FAC}">
      <dsp:nvSpPr>
        <dsp:cNvPr id="0" name=""/>
        <dsp:cNvSpPr/>
      </dsp:nvSpPr>
      <dsp:spPr>
        <a:xfrm>
          <a:off x="366290" y="859267"/>
          <a:ext cx="2767190" cy="2997000"/>
        </a:xfrm>
        <a:prstGeom prst="roundRect">
          <a:avLst>
            <a:gd name="adj" fmla="val 10000"/>
          </a:avLst>
        </a:prstGeom>
        <a:solidFill>
          <a:srgbClr val="FFFFFF"/>
        </a:solidFill>
        <a:ln w="26425" cap="flat" cmpd="sng" algn="ctr">
          <a:solidFill>
            <a:schemeClr val="accent3">
              <a:lumMod val="75000"/>
              <a:lumOff val="2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language of most database management systems (DBMS), defined by international standards</a:t>
          </a:r>
        </a:p>
        <a:p>
          <a:pPr marL="171450" lvl="1" indent="-171450" algn="l" defTabSz="711200">
            <a:lnSpc>
              <a:spcPct val="90000"/>
            </a:lnSpc>
            <a:spcBef>
              <a:spcPct val="0"/>
            </a:spcBef>
            <a:spcAft>
              <a:spcPct val="15000"/>
            </a:spcAft>
            <a:buChar char="•"/>
          </a:pPr>
          <a:r>
            <a:rPr lang="en-US" sz="1600" kern="1200" dirty="0"/>
            <a:t>available in SAS as </a:t>
          </a:r>
          <a:br>
            <a:rPr lang="en-US" sz="1600" kern="1200" dirty="0"/>
          </a:br>
          <a:r>
            <a:rPr lang="en-US" sz="1600" kern="1200" dirty="0"/>
            <a:t>PROC SQL</a:t>
          </a:r>
        </a:p>
        <a:p>
          <a:pPr marL="171450" lvl="1" indent="-171450" algn="l" defTabSz="711200">
            <a:lnSpc>
              <a:spcPct val="90000"/>
            </a:lnSpc>
            <a:spcBef>
              <a:spcPct val="0"/>
            </a:spcBef>
            <a:spcAft>
              <a:spcPct val="15000"/>
            </a:spcAft>
            <a:buChar char="•"/>
          </a:pPr>
          <a:r>
            <a:rPr lang="en-US" sz="1600" kern="1200" dirty="0"/>
            <a:t>can be used as an alternative to the DATA step or certain PROC steps </a:t>
          </a:r>
        </a:p>
        <a:p>
          <a:pPr marL="171450" marR="0" lvl="1" indent="-171450" algn="l" defTabSz="711200" eaLnBrk="1" fontAlgn="auto" latinLnBrk="0" hangingPunct="1">
            <a:lnSpc>
              <a:spcPct val="90000"/>
            </a:lnSpc>
            <a:spcBef>
              <a:spcPct val="0"/>
            </a:spcBef>
            <a:spcAft>
              <a:spcPct val="15000"/>
            </a:spcAft>
            <a:buClrTx/>
            <a:buSzTx/>
            <a:buFontTx/>
            <a:buChar char="•"/>
            <a:tabLst/>
            <a:defRPr/>
          </a:pPr>
          <a:r>
            <a:rPr lang="en-US" sz="1600" kern="1200" dirty="0"/>
            <a:t>syntax describes </a:t>
          </a:r>
          <a:br>
            <a:rPr lang="en-US" sz="1600" kern="1200" dirty="0"/>
          </a:br>
          <a:r>
            <a:rPr lang="en-US" sz="1600" kern="1200" dirty="0"/>
            <a:t>the desired output</a:t>
          </a:r>
        </a:p>
      </dsp:txBody>
      <dsp:txXfrm>
        <a:off x="447338" y="940315"/>
        <a:ext cx="2605094" cy="28349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E434E-85E4-42AE-83C2-A5DE37CC51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C3B2767-D5DB-4268-BF5C-725E4B9671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938AE5-0EA6-4CAD-A5E0-31CC98C04892}" type="datetimeFigureOut">
              <a:rPr lang="en-US" smtClean="0"/>
              <a:t>3/26/2020</a:t>
            </a:fld>
            <a:endParaRPr lang="en-US" dirty="0"/>
          </a:p>
        </p:txBody>
      </p:sp>
      <p:sp>
        <p:nvSpPr>
          <p:cNvPr id="4" name="Footer Placeholder 3">
            <a:extLst>
              <a:ext uri="{FF2B5EF4-FFF2-40B4-BE49-F238E27FC236}">
                <a16:creationId xmlns:a16="http://schemas.microsoft.com/office/drawing/2014/main" id="{6134780D-F9F2-4BC3-A01B-A29DB35A5A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8451848-10D9-4F52-B660-A25986FA303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91E354-E813-422A-A74D-A087D9901684}" type="slidenum">
              <a:rPr lang="en-US" smtClean="0"/>
              <a:t>‹#›</a:t>
            </a:fld>
            <a:endParaRPr lang="en-US" dirty="0"/>
          </a:p>
        </p:txBody>
      </p:sp>
    </p:spTree>
    <p:extLst>
      <p:ext uri="{BB962C8B-B14F-4D97-AF65-F5344CB8AC3E}">
        <p14:creationId xmlns:p14="http://schemas.microsoft.com/office/powerpoint/2010/main" val="225049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Slide Image Placeholder 1">
            <a:extLst>
              <a:ext uri="{FF2B5EF4-FFF2-40B4-BE49-F238E27FC236}">
                <a16:creationId xmlns:a16="http://schemas.microsoft.com/office/drawing/2014/main" id="{F742F7EC-5B1E-48D2-8A5C-30C863D50E52}"/>
              </a:ext>
            </a:extLst>
          </p:cNvPr>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13" name="Notes Placeholder 2">
            <a:extLst>
              <a:ext uri="{FF2B5EF4-FFF2-40B4-BE49-F238E27FC236}">
                <a16:creationId xmlns:a16="http://schemas.microsoft.com/office/drawing/2014/main" id="{03C5F4F5-F298-463E-90FA-A73D594C0B91}"/>
              </a:ext>
            </a:extLst>
          </p:cNvPr>
          <p:cNvSpPr>
            <a:spLocks noGrp="1"/>
          </p:cNvSpPr>
          <p:nvPr>
            <p:ph type="body" sz="quarter" idx="3"/>
          </p:nvPr>
        </p:nvSpPr>
        <p:spPr>
          <a:xfrm>
            <a:off x="635508" y="4471416"/>
            <a:ext cx="5586984" cy="4105656"/>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14" name="Slide Number Placeholder 3">
            <a:extLst>
              <a:ext uri="{FF2B5EF4-FFF2-40B4-BE49-F238E27FC236}">
                <a16:creationId xmlns:a16="http://schemas.microsoft.com/office/drawing/2014/main" id="{B62848E1-BD48-49EC-B4E6-C66CB802CF18}"/>
              </a:ext>
            </a:extLst>
          </p:cNvPr>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15" name="Textbox 4">
            <a:extLst>
              <a:ext uri="{FF2B5EF4-FFF2-40B4-BE49-F238E27FC236}">
                <a16:creationId xmlns:a16="http://schemas.microsoft.com/office/drawing/2014/main" id="{D32DBC21-DDA7-4CFA-A198-DCF447CE4593}"/>
              </a:ext>
            </a:extLst>
          </p:cNvPr>
          <p:cNvSpPr>
            <a:spLocks noChangeAspect="1"/>
          </p:cNvSpPr>
          <p:nvPr/>
        </p:nvSpPr>
        <p:spPr>
          <a:xfrm>
            <a:off x="2148840" y="8902677"/>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dirty="0">
                <a:solidFill>
                  <a:srgbClr val="0871B1"/>
                </a:solidFill>
                <a:latin typeface="+mn-lt"/>
                <a:ea typeface="Calibri" charset="0"/>
                <a:cs typeface="Arial" panose="020B0604020202020204" pitchFamily="34" charset="0"/>
              </a:rPr>
              <a:t>reserved</a:t>
            </a:r>
            <a:r>
              <a:rPr lang="en-US" sz="500" kern="300" spc="51" dirty="0">
                <a:solidFill>
                  <a:srgbClr val="0871B1"/>
                </a:solidFill>
                <a:latin typeface="Calibri" panose="020F0502020204030204" pitchFamily="34" charset="0"/>
                <a:ea typeface="Calibri" charset="0"/>
                <a:cs typeface="Arial" panose="020B0604020202020204" pitchFamily="34" charset="0"/>
              </a:rPr>
              <a:t>.</a:t>
            </a:r>
          </a:p>
        </p:txBody>
      </p:sp>
      <p:sp>
        <p:nvSpPr>
          <p:cNvPr id="16" name="TextBox 5">
            <a:extLst>
              <a:ext uri="{FF2B5EF4-FFF2-40B4-BE49-F238E27FC236}">
                <a16:creationId xmlns:a16="http://schemas.microsoft.com/office/drawing/2014/main" id="{53737632-51D2-4D8D-AC87-6C071F2FBF17}"/>
              </a:ext>
            </a:extLst>
          </p:cNvPr>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pic>
        <p:nvPicPr>
          <p:cNvPr id="17" name="Picture 6">
            <a:extLst>
              <a:ext uri="{FF2B5EF4-FFF2-40B4-BE49-F238E27FC236}">
                <a16:creationId xmlns:a16="http://schemas.microsoft.com/office/drawing/2014/main" id="{CAD6FCB0-D76F-4607-B367-E61ADCC660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18" name="Picture 7">
            <a:extLst>
              <a:ext uri="{FF2B5EF4-FFF2-40B4-BE49-F238E27FC236}">
                <a16:creationId xmlns:a16="http://schemas.microsoft.com/office/drawing/2014/main" id="{B820411D-D318-4BD1-AC98-7DD0D9B10F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806889910"/>
      </p:ext>
    </p:extLst>
  </p:cSld>
  <p:clrMap bg1="lt1" tx1="dk1" bg2="lt2" tx2="dk2" accent1="accent1" accent2="accent2" accent3="accent3" accent4="accent4" accent5="accent5" accent6="accent6" hlink="hlink" folHlink="folHlink"/>
  <p:notesStyle>
    <a:lvl1pPr marL="0" algn="l" defTabSz="685800" rtl="0" eaLnBrk="1" latinLnBrk="0" hangingPunct="1">
      <a:defRPr sz="1100" kern="1200">
        <a:solidFill>
          <a:schemeClr val="tx1"/>
        </a:solidFill>
        <a:latin typeface="+mn-lt"/>
        <a:ea typeface="+mn-ea"/>
        <a:cs typeface="+mn-cs"/>
      </a:defRPr>
    </a:lvl1pPr>
    <a:lvl2pPr marL="342900" algn="l" defTabSz="685800" rtl="0" eaLnBrk="1" latinLnBrk="0" hangingPunct="1">
      <a:defRPr sz="1100" kern="1200">
        <a:solidFill>
          <a:schemeClr val="tx1"/>
        </a:solidFill>
        <a:latin typeface="+mn-lt"/>
        <a:ea typeface="+mn-ea"/>
        <a:cs typeface="+mn-cs"/>
      </a:defRPr>
    </a:lvl2pPr>
    <a:lvl3pPr marL="685800" algn="l" defTabSz="685800" rtl="0" eaLnBrk="1" latinLnBrk="0" hangingPunct="1">
      <a:defRPr sz="11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sz="1200" dirty="0"/>
          </a:p>
        </p:txBody>
      </p:sp>
    </p:spTree>
    <p:extLst>
      <p:ext uri="{BB962C8B-B14F-4D97-AF65-F5344CB8AC3E}">
        <p14:creationId xmlns:p14="http://schemas.microsoft.com/office/powerpoint/2010/main" val="1815150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CB246E-1C33-4E76-A1DE-450CE3B2279E}" type="slidenum">
              <a:rPr lang="en-US" altLang="en-US" sz="1200" smtClean="0"/>
              <a:pPr/>
              <a:t>10</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4223332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So, what if I don’t really want </a:t>
            </a:r>
            <a:r>
              <a:rPr lang="en-US" sz="900" b="1" i="1" kern="1200" dirty="0">
                <a:solidFill>
                  <a:schemeClr val="tx1"/>
                </a:solidFill>
                <a:effectLst/>
                <a:latin typeface="+mn-lt"/>
                <a:ea typeface="+mn-ea"/>
                <a:cs typeface="+mn-cs"/>
              </a:rPr>
              <a:t>all</a:t>
            </a:r>
            <a:r>
              <a:rPr lang="en-US" sz="900" kern="1200" dirty="0">
                <a:solidFill>
                  <a:schemeClr val="tx1"/>
                </a:solidFill>
                <a:effectLst/>
                <a:latin typeface="+mn-lt"/>
                <a:ea typeface="+mn-ea"/>
                <a:cs typeface="+mn-cs"/>
              </a:rPr>
              <a:t> of the rows in the table? Suppose I want to include only students who are more than 14 years old. I’ll need to tell SQL how to choose only the rows I want. Let’s add a WHERE clause to our SQL query. The same WHERE syntax that worked in other SAS procedures and the DATA step will work right here in SQL, too. However, remember that the WHERE expression</a:t>
            </a:r>
            <a:r>
              <a:rPr lang="en-US" sz="900" kern="1200" baseline="0" dirty="0">
                <a:solidFill>
                  <a:schemeClr val="tx1"/>
                </a:solidFill>
                <a:effectLst/>
                <a:latin typeface="+mn-lt"/>
                <a:ea typeface="+mn-ea"/>
                <a:cs typeface="+mn-cs"/>
              </a:rPr>
              <a:t> is not a separate statement in SQL, but instead it’s a clause added to the SELECT statement. </a:t>
            </a:r>
            <a:r>
              <a:rPr lang="en-US" sz="900" kern="1200" dirty="0">
                <a:solidFill>
                  <a:schemeClr val="tx1"/>
                </a:solidFill>
                <a:effectLst/>
                <a:latin typeface="+mn-lt"/>
                <a:ea typeface="+mn-ea"/>
                <a:cs typeface="+mn-cs"/>
              </a:rPr>
              <a:t>Only those rows from the input table that meet the criterion provided are included in the report. </a:t>
            </a:r>
          </a:p>
        </p:txBody>
      </p:sp>
    </p:spTree>
    <p:extLst>
      <p:ext uri="{BB962C8B-B14F-4D97-AF65-F5344CB8AC3E}">
        <p14:creationId xmlns:p14="http://schemas.microsoft.com/office/powerpoint/2010/main" val="3270923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In traditional SAS syntax, if you want a report produced in a particular order, you must perform two separate steps. First sort the data, and then execute a reporting procedure. In SQL, we can do it</a:t>
            </a:r>
            <a:r>
              <a:rPr lang="en-US" sz="900" kern="1200" baseline="0" dirty="0">
                <a:solidFill>
                  <a:schemeClr val="tx1"/>
                </a:solidFill>
                <a:effectLst/>
                <a:latin typeface="+mn-lt"/>
                <a:ea typeface="+mn-ea"/>
                <a:cs typeface="+mn-cs"/>
              </a:rPr>
              <a:t> all in one query</a:t>
            </a:r>
            <a:r>
              <a:rPr lang="en-US" sz="900" kern="1200" dirty="0">
                <a:solidFill>
                  <a:schemeClr val="tx1"/>
                </a:solidFill>
                <a:effectLst/>
                <a:latin typeface="+mn-lt"/>
                <a:ea typeface="+mn-ea"/>
                <a:cs typeface="+mn-cs"/>
              </a:rPr>
              <a:t>. We can add an ORDER BY clause to describe the order in which we want the results arranged. If you want the rows ordered with the tallest person listed first (descending order), you would add the DESC keyword after the column name in the ORDER BY clause. </a:t>
            </a:r>
          </a:p>
        </p:txBody>
      </p:sp>
    </p:spTree>
    <p:extLst>
      <p:ext uri="{BB962C8B-B14F-4D97-AF65-F5344CB8AC3E}">
        <p14:creationId xmlns:p14="http://schemas.microsoft.com/office/powerpoint/2010/main" val="3222718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1E4CDF-7882-4FA7-BB7E-EF6D8F2A0F9E}" type="slidenum">
              <a:rPr lang="en-US" altLang="en-US" sz="1200" smtClean="0"/>
              <a:pPr/>
              <a:t>14</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706821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E1E4CDF-7882-4FA7-BB7E-EF6D8F2A0F9E}" type="slidenum">
              <a:rPr lang="en-US" altLang="en-US" sz="1200" smtClean="0"/>
              <a:pPr/>
              <a:t>15</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532083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The report</a:t>
            </a:r>
            <a:r>
              <a:rPr lang="en-US" sz="900" kern="1200" baseline="0" dirty="0">
                <a:solidFill>
                  <a:schemeClr val="tx1"/>
                </a:solidFill>
                <a:effectLst/>
                <a:latin typeface="+mn-lt"/>
                <a:ea typeface="+mn-ea"/>
                <a:cs typeface="+mn-cs"/>
              </a:rPr>
              <a:t> might look great, but you often need to </a:t>
            </a:r>
            <a:r>
              <a:rPr lang="en-US" sz="900" kern="1200" dirty="0">
                <a:solidFill>
                  <a:schemeClr val="tx1"/>
                </a:solidFill>
                <a:effectLst/>
                <a:latin typeface="+mn-lt"/>
                <a:ea typeface="+mn-ea"/>
                <a:cs typeface="+mn-cs"/>
              </a:rPr>
              <a:t>create tables instead of reports. That’s not a problem. SQL makes this task easy, too. To produce a table from the query result set instead of a report, you can change the SELECT</a:t>
            </a:r>
            <a:r>
              <a:rPr lang="en-US" sz="900" kern="1200" baseline="0" dirty="0">
                <a:solidFill>
                  <a:schemeClr val="tx1"/>
                </a:solidFill>
                <a:effectLst/>
                <a:latin typeface="+mn-lt"/>
                <a:ea typeface="+mn-ea"/>
                <a:cs typeface="+mn-cs"/>
              </a:rPr>
              <a:t> statement to a </a:t>
            </a:r>
            <a:r>
              <a:rPr lang="en-US" sz="900" kern="1200" dirty="0">
                <a:solidFill>
                  <a:schemeClr val="tx1"/>
                </a:solidFill>
                <a:effectLst/>
                <a:latin typeface="+mn-lt"/>
                <a:ea typeface="+mn-ea"/>
                <a:cs typeface="+mn-cs"/>
              </a:rPr>
              <a:t>CREATE TABLE statement. </a:t>
            </a:r>
          </a:p>
        </p:txBody>
      </p:sp>
    </p:spTree>
    <p:extLst>
      <p:ext uri="{BB962C8B-B14F-4D97-AF65-F5344CB8AC3E}">
        <p14:creationId xmlns:p14="http://schemas.microsoft.com/office/powerpoint/2010/main" val="4185260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For those </a:t>
            </a:r>
            <a:r>
              <a:rPr lang="en-US" sz="900" kern="1200" baseline="0" dirty="0">
                <a:solidFill>
                  <a:schemeClr val="tx1"/>
                </a:solidFill>
                <a:effectLst/>
                <a:latin typeface="+mn-lt"/>
                <a:ea typeface="+mn-ea"/>
                <a:cs typeface="+mn-cs"/>
              </a:rPr>
              <a:t>writing SQL code for SAS to process in other database environments, you might need to drop or delete a table before updating it. If you have appropriate permission to make such changes within the database, you can use the DROP TABLE statement. </a:t>
            </a:r>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612634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sz="1200" dirty="0"/>
          </a:p>
        </p:txBody>
      </p:sp>
    </p:spTree>
    <p:extLst>
      <p:ext uri="{BB962C8B-B14F-4D97-AF65-F5344CB8AC3E}">
        <p14:creationId xmlns:p14="http://schemas.microsoft.com/office/powerpoint/2010/main" val="3219149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Joining tables is a very common requirement when working with data. </a:t>
            </a:r>
            <a:r>
              <a:rPr lang="en-US" sz="900" kern="1200" baseline="0" dirty="0">
                <a:solidFill>
                  <a:schemeClr val="tx1"/>
                </a:solidFill>
                <a:effectLst/>
                <a:latin typeface="+mn-lt"/>
                <a:ea typeface="+mn-ea"/>
                <a:cs typeface="+mn-cs"/>
              </a:rPr>
              <a:t>There are multiple methods available in SAS to join tables. The most common are SQL and the DATA step. In this course, we introduce the SQL inner join. The SAS</a:t>
            </a:r>
            <a:r>
              <a:rPr lang="en-US" sz="900" kern="1200" baseline="30000" dirty="0">
                <a:solidFill>
                  <a:schemeClr val="tx1"/>
                </a:solidFill>
                <a:effectLst/>
                <a:latin typeface="+mn-lt"/>
                <a:ea typeface="+mn-ea"/>
                <a:cs typeface="+mn-cs"/>
              </a:rPr>
              <a:t>®</a:t>
            </a:r>
            <a:r>
              <a:rPr lang="en-US" sz="900" kern="1200" baseline="0" dirty="0">
                <a:solidFill>
                  <a:schemeClr val="tx1"/>
                </a:solidFill>
                <a:effectLst/>
                <a:latin typeface="+mn-lt"/>
                <a:ea typeface="+mn-ea"/>
                <a:cs typeface="+mn-cs"/>
              </a:rPr>
              <a:t> Programming 2 course addresses the DATA step merge.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kern="1200" baseline="0" dirty="0">
              <a:solidFill>
                <a:schemeClr val="tx1"/>
              </a:solidFill>
              <a:effectLst/>
              <a:latin typeface="+mn-lt"/>
              <a:ea typeface="+mn-ea"/>
              <a:cs typeface="+mn-cs"/>
            </a:endParaRPr>
          </a:p>
          <a:p>
            <a:r>
              <a:rPr lang="en-US" sz="900" kern="1200" baseline="0" dirty="0">
                <a:solidFill>
                  <a:schemeClr val="tx1"/>
                </a:solidFill>
                <a:effectLst/>
                <a:latin typeface="+mn-lt"/>
                <a:ea typeface="+mn-ea"/>
                <a:cs typeface="+mn-cs"/>
              </a:rPr>
              <a:t>In this example, we have information about students in the </a:t>
            </a:r>
            <a:r>
              <a:rPr lang="en-US" sz="900" b="1" kern="1200" baseline="0" dirty="0" err="1">
                <a:solidFill>
                  <a:schemeClr val="tx1"/>
                </a:solidFill>
                <a:effectLst/>
                <a:latin typeface="+mn-lt"/>
                <a:ea typeface="+mn-ea"/>
                <a:cs typeface="+mn-cs"/>
              </a:rPr>
              <a:t>class_update</a:t>
            </a:r>
            <a:r>
              <a:rPr lang="en-US" sz="900" b="1" kern="1200" baseline="0" dirty="0">
                <a:solidFill>
                  <a:schemeClr val="tx1"/>
                </a:solidFill>
                <a:effectLst/>
                <a:latin typeface="+mn-lt"/>
                <a:ea typeface="+mn-ea"/>
                <a:cs typeface="+mn-cs"/>
              </a:rPr>
              <a:t> </a:t>
            </a:r>
            <a:r>
              <a:rPr lang="en-US" sz="900" kern="1200" baseline="0" dirty="0">
                <a:solidFill>
                  <a:schemeClr val="tx1"/>
                </a:solidFill>
                <a:effectLst/>
                <a:latin typeface="+mn-lt"/>
                <a:ea typeface="+mn-ea"/>
                <a:cs typeface="+mn-cs"/>
              </a:rPr>
              <a:t>table, and each student’s assigned grade and teacher in the </a:t>
            </a:r>
            <a:r>
              <a:rPr lang="en-US" sz="900" b="1" kern="1200" baseline="0" dirty="0" err="1">
                <a:solidFill>
                  <a:schemeClr val="tx1"/>
                </a:solidFill>
                <a:effectLst/>
                <a:latin typeface="+mn-lt"/>
                <a:ea typeface="+mn-ea"/>
                <a:cs typeface="+mn-cs"/>
              </a:rPr>
              <a:t>class_teachers</a:t>
            </a:r>
            <a:r>
              <a:rPr lang="en-US" sz="900" kern="1200" baseline="0" dirty="0">
                <a:solidFill>
                  <a:schemeClr val="tx1"/>
                </a:solidFill>
                <a:effectLst/>
                <a:latin typeface="+mn-lt"/>
                <a:ea typeface="+mn-ea"/>
                <a:cs typeface="+mn-cs"/>
              </a:rPr>
              <a:t> table. Notice that the </a:t>
            </a:r>
            <a:r>
              <a:rPr lang="en-US" sz="900" b="1" kern="1200" baseline="0" dirty="0">
                <a:solidFill>
                  <a:schemeClr val="tx1"/>
                </a:solidFill>
                <a:effectLst/>
                <a:latin typeface="+mn-lt"/>
                <a:ea typeface="+mn-ea"/>
                <a:cs typeface="+mn-cs"/>
              </a:rPr>
              <a:t>Name</a:t>
            </a:r>
            <a:r>
              <a:rPr lang="en-US" sz="900" kern="1200" baseline="0" dirty="0">
                <a:solidFill>
                  <a:schemeClr val="tx1"/>
                </a:solidFill>
                <a:effectLst/>
                <a:latin typeface="+mn-lt"/>
                <a:ea typeface="+mn-ea"/>
                <a:cs typeface="+mn-cs"/>
              </a:rPr>
              <a:t> column is common in both tables. We would like to join the tables so that all information for each student in contained in a single result. An inner join will create a new report or table that includes students found in both tables. Notice that </a:t>
            </a:r>
            <a:r>
              <a:rPr lang="en-US" sz="900" i="1" kern="1200" baseline="0" dirty="0">
                <a:solidFill>
                  <a:schemeClr val="tx1"/>
                </a:solidFill>
                <a:effectLst/>
                <a:latin typeface="+mn-lt"/>
                <a:ea typeface="+mn-ea"/>
                <a:cs typeface="+mn-cs"/>
              </a:rPr>
              <a:t>David</a:t>
            </a:r>
            <a:r>
              <a:rPr lang="en-US" sz="900" kern="1200" baseline="0" dirty="0">
                <a:solidFill>
                  <a:schemeClr val="tx1"/>
                </a:solidFill>
                <a:effectLst/>
                <a:latin typeface="+mn-lt"/>
                <a:ea typeface="+mn-ea"/>
                <a:cs typeface="+mn-cs"/>
              </a:rPr>
              <a:t> is in only </a:t>
            </a:r>
            <a:r>
              <a:rPr lang="en-US" sz="900" b="1" kern="1200" baseline="0" dirty="0" err="1">
                <a:solidFill>
                  <a:schemeClr val="tx1"/>
                </a:solidFill>
                <a:effectLst/>
                <a:latin typeface="+mn-lt"/>
                <a:ea typeface="+mn-ea"/>
                <a:cs typeface="+mn-cs"/>
              </a:rPr>
              <a:t>class_update</a:t>
            </a:r>
            <a:r>
              <a:rPr lang="en-US" sz="900" kern="1200" baseline="0" dirty="0">
                <a:solidFill>
                  <a:schemeClr val="tx1"/>
                </a:solidFill>
                <a:effectLst/>
                <a:latin typeface="+mn-lt"/>
                <a:ea typeface="+mn-ea"/>
                <a:cs typeface="+mn-cs"/>
              </a:rPr>
              <a:t>, and Carol is in only </a:t>
            </a:r>
            <a:r>
              <a:rPr lang="en-US" sz="900" b="1" kern="1200" baseline="0" dirty="0" err="1">
                <a:solidFill>
                  <a:schemeClr val="tx1"/>
                </a:solidFill>
                <a:effectLst/>
                <a:latin typeface="+mn-lt"/>
                <a:ea typeface="+mn-ea"/>
                <a:cs typeface="+mn-cs"/>
              </a:rPr>
              <a:t>class_teachers</a:t>
            </a:r>
            <a:r>
              <a:rPr lang="en-US" sz="900" kern="1200" baseline="0" dirty="0">
                <a:solidFill>
                  <a:schemeClr val="tx1"/>
                </a:solidFill>
                <a:effectLst/>
                <a:latin typeface="+mn-lt"/>
                <a:ea typeface="+mn-ea"/>
                <a:cs typeface="+mn-cs"/>
              </a:rPr>
              <a:t>, so they are not included in the inner join result.</a:t>
            </a:r>
          </a:p>
        </p:txBody>
      </p:sp>
    </p:spTree>
    <p:extLst>
      <p:ext uri="{BB962C8B-B14F-4D97-AF65-F5344CB8AC3E}">
        <p14:creationId xmlns:p14="http://schemas.microsoft.com/office/powerpoint/2010/main" val="2512735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sz="1200" dirty="0"/>
          </a:p>
        </p:txBody>
      </p:sp>
    </p:spTree>
    <p:extLst>
      <p:ext uri="{BB962C8B-B14F-4D97-AF65-F5344CB8AC3E}">
        <p14:creationId xmlns:p14="http://schemas.microsoft.com/office/powerpoint/2010/main" val="3172217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What is the syntax required to combine the matching</a:t>
            </a:r>
            <a:r>
              <a:rPr lang="en-US" sz="900" kern="1200" baseline="0" dirty="0">
                <a:solidFill>
                  <a:schemeClr val="tx1"/>
                </a:solidFill>
                <a:effectLst/>
                <a:latin typeface="+mn-lt"/>
                <a:ea typeface="+mn-ea"/>
                <a:cs typeface="+mn-cs"/>
              </a:rPr>
              <a:t> rows from two tables? We can modify the FROM clause to add </a:t>
            </a:r>
            <a:r>
              <a:rPr lang="en-US" sz="900" kern="1200" dirty="0">
                <a:solidFill>
                  <a:schemeClr val="tx1"/>
                </a:solidFill>
                <a:effectLst/>
                <a:latin typeface="+mn-lt"/>
                <a:ea typeface="+mn-ea"/>
                <a:cs typeface="+mn-cs"/>
              </a:rPr>
              <a:t>INNER JOIN, followed by the second table. </a:t>
            </a:r>
          </a:p>
        </p:txBody>
      </p:sp>
    </p:spTree>
    <p:extLst>
      <p:ext uri="{BB962C8B-B14F-4D97-AF65-F5344CB8AC3E}">
        <p14:creationId xmlns:p14="http://schemas.microsoft.com/office/powerpoint/2010/main" val="291538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Following the table names, this join syntax requires an ON clause to describe the criteria for matching rows in the tables. Omitting the ON clause produces a syntax error.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The join in this example is an example of a specific type of inner join, referred to as an </a:t>
            </a:r>
            <a:r>
              <a:rPr lang="en-US" sz="900" i="1" kern="1200" dirty="0">
                <a:solidFill>
                  <a:schemeClr val="tx1"/>
                </a:solidFill>
                <a:effectLst/>
                <a:latin typeface="+mn-lt"/>
                <a:ea typeface="+mn-ea"/>
                <a:cs typeface="+mn-cs"/>
              </a:rPr>
              <a:t>equijoin</a:t>
            </a:r>
            <a:r>
              <a:rPr lang="en-US" sz="900" kern="1200" dirty="0">
                <a:solidFill>
                  <a:schemeClr val="tx1"/>
                </a:solidFill>
                <a:effectLst/>
                <a:latin typeface="+mn-lt"/>
                <a:ea typeface="+mn-ea"/>
                <a:cs typeface="+mn-cs"/>
              </a:rPr>
              <a:t>, where only rows with identical values in the </a:t>
            </a:r>
            <a:r>
              <a:rPr lang="en-US" sz="900" b="1" kern="1200" dirty="0">
                <a:solidFill>
                  <a:schemeClr val="tx1"/>
                </a:solidFill>
                <a:effectLst/>
                <a:latin typeface="+mn-lt"/>
                <a:ea typeface="+mn-ea"/>
                <a:cs typeface="+mn-cs"/>
              </a:rPr>
              <a:t>Name </a:t>
            </a:r>
            <a:r>
              <a:rPr lang="en-US" sz="900" kern="1200" dirty="0">
                <a:solidFill>
                  <a:schemeClr val="tx1"/>
                </a:solidFill>
                <a:effectLst/>
                <a:latin typeface="+mn-lt"/>
                <a:ea typeface="+mn-ea"/>
                <a:cs typeface="+mn-cs"/>
              </a:rPr>
              <a:t>column will produce a match. The ON condition</a:t>
            </a:r>
            <a:r>
              <a:rPr lang="en-US" sz="900" kern="1200" baseline="0" dirty="0">
                <a:solidFill>
                  <a:schemeClr val="tx1"/>
                </a:solidFill>
                <a:effectLst/>
                <a:latin typeface="+mn-lt"/>
                <a:ea typeface="+mn-ea"/>
                <a:cs typeface="+mn-cs"/>
              </a:rPr>
              <a:t> could also use other comparison operators, such as greater than or less than. </a:t>
            </a:r>
            <a:endParaRPr lang="en-US"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Although not illustrated in this course, outer joins enable you to include nonmatching rows in the results. This is accomplished simply by changing the keyword INNER to OUTER (all nonmatching rows) or RIGHT or LEFT (all rows from one table).</a:t>
            </a:r>
          </a:p>
        </p:txBody>
      </p:sp>
    </p:spTree>
    <p:extLst>
      <p:ext uri="{BB962C8B-B14F-4D97-AF65-F5344CB8AC3E}">
        <p14:creationId xmlns:p14="http://schemas.microsoft.com/office/powerpoint/2010/main" val="3947834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dirty="0"/>
              <a:t>Note that the </a:t>
            </a:r>
            <a:r>
              <a:rPr lang="en-US" sz="900" b="1" dirty="0"/>
              <a:t>Name</a:t>
            </a:r>
            <a:r>
              <a:rPr lang="en-US" sz="900" dirty="0"/>
              <a:t> column is prefixed by one of the table names. This is known as </a:t>
            </a:r>
            <a:r>
              <a:rPr lang="en-US" sz="900" i="1" dirty="0"/>
              <a:t>qualifying</a:t>
            </a:r>
            <a:r>
              <a:rPr lang="en-US" sz="900" dirty="0"/>
              <a:t> the column names, and it is necessary when you have columns with the same name from more than one table. Qualifying the column name avoids creating an ambiguous column reference,</a:t>
            </a:r>
            <a:r>
              <a:rPr lang="en-US" sz="900" baseline="0" dirty="0"/>
              <a:t> where SAS doesn’t know which </a:t>
            </a:r>
            <a:r>
              <a:rPr lang="en-US" sz="900" b="1" baseline="0" dirty="0"/>
              <a:t>Name</a:t>
            </a:r>
            <a:r>
              <a:rPr lang="en-US" sz="900" baseline="0" dirty="0"/>
              <a:t> column to read. </a:t>
            </a:r>
            <a:endParaRPr lang="en-US" sz="9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064161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baseline="0" dirty="0">
                <a:solidFill>
                  <a:schemeClr val="tx1"/>
                </a:solidFill>
                <a:effectLst/>
                <a:latin typeface="+mn-lt"/>
                <a:ea typeface="+mn-ea"/>
                <a:cs typeface="+mn-cs"/>
              </a:rPr>
              <a:t>Typing the full table names to qualify columns can be tedious. SQL enables you to assign an alias (or nickname) to a table in the FROM clause by adding the keyword AS and the alias of your choice. Then you can use the alias in place of the full table name to qualify columns in the other clauses of a query. In this example, the alias for the two tables are the letters </a:t>
            </a:r>
            <a:r>
              <a:rPr lang="en-US" sz="900" b="1" kern="1200" baseline="0" dirty="0">
                <a:solidFill>
                  <a:schemeClr val="tx1"/>
                </a:solidFill>
                <a:effectLst/>
                <a:latin typeface="+mn-lt"/>
                <a:ea typeface="+mn-ea"/>
                <a:cs typeface="+mn-cs"/>
              </a:rPr>
              <a:t>U</a:t>
            </a:r>
            <a:r>
              <a:rPr lang="en-US" sz="900" kern="1200" baseline="0" dirty="0">
                <a:solidFill>
                  <a:schemeClr val="tx1"/>
                </a:solidFill>
                <a:effectLst/>
                <a:latin typeface="+mn-lt"/>
                <a:ea typeface="+mn-ea"/>
                <a:cs typeface="+mn-cs"/>
              </a:rPr>
              <a:t> and </a:t>
            </a:r>
            <a:r>
              <a:rPr lang="en-US" sz="900" b="1" kern="1200" baseline="0" dirty="0">
                <a:solidFill>
                  <a:schemeClr val="tx1"/>
                </a:solidFill>
                <a:effectLst/>
                <a:latin typeface="+mn-lt"/>
                <a:ea typeface="+mn-ea"/>
                <a:cs typeface="+mn-cs"/>
              </a:rPr>
              <a:t>T</a:t>
            </a:r>
            <a:r>
              <a:rPr lang="en-US" sz="900" kern="1200" baseline="0" dirty="0">
                <a:solidFill>
                  <a:schemeClr val="tx1"/>
                </a:solidFill>
                <a:effectLst/>
                <a:latin typeface="+mn-lt"/>
                <a:ea typeface="+mn-ea"/>
                <a:cs typeface="+mn-cs"/>
              </a:rPr>
              <a:t>. </a:t>
            </a:r>
            <a:endParaRPr lang="en-US" sz="900" kern="1200" dirty="0">
              <a:solidFill>
                <a:schemeClr val="tx1"/>
              </a:solidFill>
              <a:effectLst/>
              <a:latin typeface="+mn-lt"/>
              <a:ea typeface="+mn-ea"/>
              <a:cs typeface="+mn-cs"/>
            </a:endParaRPr>
          </a:p>
          <a:p>
            <a:endParaRPr lang="en-US" dirty="0"/>
          </a:p>
          <a:p>
            <a:endParaRPr lang="en-US" dirty="0"/>
          </a:p>
        </p:txBody>
      </p:sp>
    </p:spTree>
    <p:extLst>
      <p:ext uri="{BB962C8B-B14F-4D97-AF65-F5344CB8AC3E}">
        <p14:creationId xmlns:p14="http://schemas.microsoft.com/office/powerpoint/2010/main" val="3643769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5435D3-2143-4BD3-9911-835CF27E0F27}" type="slidenum">
              <a:rPr lang="en-US" altLang="en-US" sz="1200" smtClean="0"/>
              <a:pPr/>
              <a:t>25</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575198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5435D3-2143-4BD3-9911-835CF27E0F27}" type="slidenum">
              <a:rPr lang="en-US" altLang="en-US" sz="1200" smtClean="0"/>
              <a:pPr/>
              <a:t>26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520066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E5435D3-2143-4BD3-9911-835CF27E0F27}" type="slidenum">
              <a:rPr lang="en-US" altLang="en-US" sz="1200" smtClean="0"/>
              <a:pPr/>
              <a:t>27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993650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The</a:t>
            </a:r>
            <a:r>
              <a:rPr lang="en-US" baseline="0" dirty="0"/>
              <a:t> DATA step and SQL each provide rich syntax designed to solve our data processing requirements. But each has its own strengths, and therefore it is helpful to know both and the situations where one might be easier or more efficient than the other. The DATA step provides very detailed and customizable control over how data is read, processed, and written. It includes the ability to create multiple tables simultaneously in a single DATA step, which requires reading the input table only once. It also includes syntax for creating loops and processing data in arrays. SQL has the distinct advantage of being a standardized language that is used in most databases. Some SQL syntax can be more streamlined than the equivalent statements in a DATA or PROC step. And as we have seen, SQL can sometimes do in one query what can require multiple steps in SAS, such as creating a report in sorted order. Ultimately, it is a great benefit to know both native SAS syntax and SQL and use them when appropriate in your SAS programs. </a:t>
            </a:r>
            <a:endParaRPr lang="en-US" dirty="0"/>
          </a:p>
        </p:txBody>
      </p:sp>
    </p:spTree>
    <p:extLst>
      <p:ext uri="{BB962C8B-B14F-4D97-AF65-F5344CB8AC3E}">
        <p14:creationId xmlns:p14="http://schemas.microsoft.com/office/powerpoint/2010/main" val="391448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To learn more about the DATA step, take</a:t>
            </a:r>
            <a:r>
              <a:rPr lang="en-US" baseline="0" dirty="0"/>
              <a:t> the SAS</a:t>
            </a:r>
            <a:r>
              <a:rPr lang="en-US" baseline="30000" dirty="0"/>
              <a:t>®</a:t>
            </a:r>
            <a:r>
              <a:rPr lang="en-US" baseline="0" dirty="0"/>
              <a:t> Programming 2 course. To learn more about SQL, take the SAS</a:t>
            </a:r>
            <a:r>
              <a:rPr lang="en-US" baseline="30000" dirty="0"/>
              <a:t>®</a:t>
            </a:r>
            <a:r>
              <a:rPr lang="en-US" baseline="0" dirty="0"/>
              <a:t> SQL course. In both courses, we teach how the DATA step or PROC SQL runs behind the scenes so that you can control the processing of your data with appropriate syntax. This enables you to take advantage of the best features in each step. </a:t>
            </a:r>
            <a:endParaRPr lang="en-US" dirty="0"/>
          </a:p>
        </p:txBody>
      </p:sp>
    </p:spTree>
    <p:extLst>
      <p:ext uri="{BB962C8B-B14F-4D97-AF65-F5344CB8AC3E}">
        <p14:creationId xmlns:p14="http://schemas.microsoft.com/office/powerpoint/2010/main" val="32803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1200" dirty="0"/>
              <a:t>One of the</a:t>
            </a:r>
            <a:r>
              <a:rPr lang="en-US" sz="1200" baseline="0" dirty="0"/>
              <a:t> great </a:t>
            </a:r>
            <a:r>
              <a:rPr lang="en-US" sz="1100" baseline="0" dirty="0"/>
              <a:t>strengths</a:t>
            </a:r>
            <a:r>
              <a:rPr lang="en-US" sz="1200" baseline="0" dirty="0"/>
              <a:t> of SAS has always been the ability to integrate with other types of data. We have seen in this course how SAS integrates with Excel and other Microsoft Office products. You can also read and write data from many other databases that are not part of SAS, including Oracle and Hadoop. </a:t>
            </a:r>
          </a:p>
          <a:p>
            <a:endParaRPr lang="en-US" sz="1200" baseline="0" dirty="0"/>
          </a:p>
          <a:p>
            <a:r>
              <a:rPr lang="en-US" sz="1200" dirty="0"/>
              <a:t>In addition to</a:t>
            </a:r>
            <a:r>
              <a:rPr lang="en-US" sz="1200" baseline="0" dirty="0"/>
              <a:t> enabling you to use data from other sources, </a:t>
            </a:r>
            <a:r>
              <a:rPr lang="en-US" sz="1200" dirty="0"/>
              <a:t>SAS also supports other common programming languages</a:t>
            </a:r>
            <a:r>
              <a:rPr lang="en-US" sz="1200" baseline="0" dirty="0"/>
              <a:t> and APIs. </a:t>
            </a:r>
            <a:r>
              <a:rPr lang="en-US" sz="1100" kern="1200" dirty="0">
                <a:solidFill>
                  <a:schemeClr val="tx1"/>
                </a:solidFill>
                <a:effectLst/>
                <a:latin typeface="+mn-lt"/>
                <a:ea typeface="+mn-ea"/>
                <a:cs typeface="+mn-cs"/>
              </a:rPr>
              <a:t>You can take advantage of your knowledge and the strengths of these other languages in the code you submit in the SAS Platform</a:t>
            </a:r>
            <a:r>
              <a:rPr lang="en-US" sz="1200" baseline="0" dirty="0"/>
              <a:t>. </a:t>
            </a:r>
            <a:endParaRPr lang="en-US" sz="1200" dirty="0"/>
          </a:p>
        </p:txBody>
      </p:sp>
    </p:spTree>
    <p:extLst>
      <p:ext uri="{BB962C8B-B14F-4D97-AF65-F5344CB8AC3E}">
        <p14:creationId xmlns:p14="http://schemas.microsoft.com/office/powerpoint/2010/main" val="262887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74206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5284381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4080880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715006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34</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d</a:t>
            </a:r>
          </a:p>
          <a:p>
            <a:r>
              <a:rPr lang="en-US" dirty="0"/>
              <a:t>First is SELECT, second is FROM, third is WHERE, and fourth is ORDER BY.</a:t>
            </a:r>
          </a:p>
        </p:txBody>
      </p:sp>
    </p:spTree>
    <p:extLst>
      <p:ext uri="{BB962C8B-B14F-4D97-AF65-F5344CB8AC3E}">
        <p14:creationId xmlns:p14="http://schemas.microsoft.com/office/powerpoint/2010/main" val="16816089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35</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d</a:t>
            </a:r>
          </a:p>
          <a:p>
            <a:r>
              <a:rPr lang="en-US" dirty="0"/>
              <a:t>First is SELECT, second is FROM, third is WHERE, and fourth is ORDER BY.</a:t>
            </a:r>
          </a:p>
        </p:txBody>
      </p:sp>
    </p:spTree>
    <p:extLst>
      <p:ext uri="{BB962C8B-B14F-4D97-AF65-F5344CB8AC3E}">
        <p14:creationId xmlns:p14="http://schemas.microsoft.com/office/powerpoint/2010/main" val="2843459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36</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c</a:t>
            </a:r>
          </a:p>
          <a:p>
            <a:pPr eaLnBrk="1" hangingPunct="1"/>
            <a:r>
              <a:rPr lang="sv-SE" dirty="0">
                <a:latin typeface="Times New Roman" pitchFamily="18" charset="0"/>
              </a:rPr>
              <a:t>Formats are specified in the SELECT clause after the column name. </a:t>
            </a:r>
          </a:p>
          <a:p>
            <a:endParaRPr lang="en-US" dirty="0"/>
          </a:p>
        </p:txBody>
      </p:sp>
    </p:spTree>
    <p:extLst>
      <p:ext uri="{BB962C8B-B14F-4D97-AF65-F5344CB8AC3E}">
        <p14:creationId xmlns:p14="http://schemas.microsoft.com/office/powerpoint/2010/main" val="36794891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37</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c</a:t>
            </a:r>
          </a:p>
          <a:p>
            <a:pPr eaLnBrk="1" hangingPunct="1"/>
            <a:r>
              <a:rPr lang="sv-SE" dirty="0">
                <a:latin typeface="Times New Roman" pitchFamily="18" charset="0"/>
              </a:rPr>
              <a:t>Formats are specified in the SELECT clause after the column name. </a:t>
            </a:r>
          </a:p>
          <a:p>
            <a:endParaRPr lang="en-US" dirty="0"/>
          </a:p>
        </p:txBody>
      </p:sp>
    </p:spTree>
    <p:extLst>
      <p:ext uri="{BB962C8B-B14F-4D97-AF65-F5344CB8AC3E}">
        <p14:creationId xmlns:p14="http://schemas.microsoft.com/office/powerpoint/2010/main" val="1566876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38</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d</a:t>
            </a:r>
          </a:p>
          <a:p>
            <a:pPr eaLnBrk="1" hangingPunct="1"/>
            <a:r>
              <a:rPr lang="sv-SE" dirty="0">
                <a:latin typeface="Times New Roman" pitchFamily="18" charset="0"/>
              </a:rPr>
              <a:t>Computed columns are created by specifying the expression, the keyword AS, and the column name, in that order.</a:t>
            </a:r>
          </a:p>
          <a:p>
            <a:endParaRPr lang="en-US" dirty="0"/>
          </a:p>
        </p:txBody>
      </p:sp>
    </p:spTree>
    <p:extLst>
      <p:ext uri="{BB962C8B-B14F-4D97-AF65-F5344CB8AC3E}">
        <p14:creationId xmlns:p14="http://schemas.microsoft.com/office/powerpoint/2010/main" val="11053347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39</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d</a:t>
            </a:r>
          </a:p>
          <a:p>
            <a:pPr eaLnBrk="1" hangingPunct="1"/>
            <a:r>
              <a:rPr lang="sv-SE" dirty="0">
                <a:latin typeface="Times New Roman" pitchFamily="18" charset="0"/>
              </a:rPr>
              <a:t>Computed columns are created by specifying the expression, the keyword AS, and the column name, in that order.</a:t>
            </a:r>
          </a:p>
          <a:p>
            <a:endParaRPr lang="en-US" dirty="0"/>
          </a:p>
        </p:txBody>
      </p:sp>
    </p:spTree>
    <p:extLst>
      <p:ext uri="{BB962C8B-B14F-4D97-AF65-F5344CB8AC3E}">
        <p14:creationId xmlns:p14="http://schemas.microsoft.com/office/powerpoint/2010/main" val="1098753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Structured Query Language (SQL) is a common language that is used by many programmers in a wide variety of software. SAS allows you to write SQL code as part of a SAS program. It's likely that you will come across SQL as you progress as a SAS programmer, so it's important to understand how SQL can be a beneficial tool, and how it compares to the SAS code you've</a:t>
            </a:r>
            <a:r>
              <a:rPr lang="en-US" sz="900" kern="1200" baseline="0" dirty="0">
                <a:solidFill>
                  <a:schemeClr val="tx1"/>
                </a:solidFill>
                <a:effectLst/>
                <a:latin typeface="+mn-lt"/>
                <a:ea typeface="+mn-ea"/>
                <a:cs typeface="+mn-cs"/>
              </a:rPr>
              <a:t> learned to write so far</a:t>
            </a:r>
            <a:r>
              <a:rPr lang="en-US" sz="900" kern="1200" dirty="0">
                <a:solidFill>
                  <a:schemeClr val="tx1"/>
                </a:solidFill>
                <a:effectLst/>
                <a:latin typeface="+mn-lt"/>
                <a:ea typeface="+mn-ea"/>
                <a:cs typeface="+mn-cs"/>
              </a:rPr>
              <a:t>. SQL is typically</a:t>
            </a:r>
            <a:r>
              <a:rPr lang="en-US" sz="900" kern="1200" baseline="0" dirty="0">
                <a:solidFill>
                  <a:schemeClr val="tx1"/>
                </a:solidFill>
                <a:effectLst/>
                <a:latin typeface="+mn-lt"/>
                <a:ea typeface="+mn-ea"/>
                <a:cs typeface="+mn-cs"/>
              </a:rPr>
              <a:t> used in the “Prepare data” and “Analyze and report on data” phases of the SAS programming process. </a:t>
            </a:r>
            <a:endParaRPr lang="en-US" sz="900" kern="1200" dirty="0">
              <a:solidFill>
                <a:schemeClr val="tx1"/>
              </a:solidFill>
              <a:effectLst/>
              <a:latin typeface="+mn-lt"/>
              <a:ea typeface="+mn-ea"/>
              <a:cs typeface="+mn-cs"/>
            </a:endParaRPr>
          </a:p>
          <a:p>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9066587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40</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c</a:t>
            </a:r>
          </a:p>
          <a:p>
            <a:pPr eaLnBrk="1" hangingPunct="1"/>
            <a:r>
              <a:rPr lang="sv-SE" dirty="0">
                <a:latin typeface="Times New Roman" pitchFamily="18" charset="0"/>
              </a:rPr>
              <a:t>To create a table, add the CREATE TABLE NEW-TABLE-NAME AS clause before the SELECT clasue.</a:t>
            </a:r>
          </a:p>
          <a:p>
            <a:endParaRPr lang="en-US" dirty="0"/>
          </a:p>
        </p:txBody>
      </p:sp>
    </p:spTree>
    <p:extLst>
      <p:ext uri="{BB962C8B-B14F-4D97-AF65-F5344CB8AC3E}">
        <p14:creationId xmlns:p14="http://schemas.microsoft.com/office/powerpoint/2010/main" val="27503035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41</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c</a:t>
            </a:r>
          </a:p>
          <a:p>
            <a:pPr eaLnBrk="1" hangingPunct="1"/>
            <a:r>
              <a:rPr lang="sv-SE" dirty="0">
                <a:latin typeface="Times New Roman" pitchFamily="18" charset="0"/>
              </a:rPr>
              <a:t>To create a table, add the CREATE TABLE NEW-TABLE-NAME AS clause before the SELECT clasue.</a:t>
            </a:r>
          </a:p>
          <a:p>
            <a:endParaRPr lang="en-US" dirty="0"/>
          </a:p>
        </p:txBody>
      </p:sp>
    </p:spTree>
    <p:extLst>
      <p:ext uri="{BB962C8B-B14F-4D97-AF65-F5344CB8AC3E}">
        <p14:creationId xmlns:p14="http://schemas.microsoft.com/office/powerpoint/2010/main" val="28168984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42</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b</a:t>
            </a:r>
          </a:p>
          <a:p>
            <a:pPr eaLnBrk="1" hangingPunct="1"/>
            <a:r>
              <a:rPr lang="sv-SE" dirty="0">
                <a:latin typeface="Times New Roman" pitchFamily="18" charset="0"/>
              </a:rPr>
              <a:t>On the SELECT clause, column names are seperated with commas. On the ORDER BY clause, DESC goes after the column name. ASC is the default sort order.</a:t>
            </a:r>
          </a:p>
          <a:p>
            <a:endParaRPr lang="en-US" dirty="0"/>
          </a:p>
        </p:txBody>
      </p:sp>
    </p:spTree>
    <p:extLst>
      <p:ext uri="{BB962C8B-B14F-4D97-AF65-F5344CB8AC3E}">
        <p14:creationId xmlns:p14="http://schemas.microsoft.com/office/powerpoint/2010/main" val="42469817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43</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b</a:t>
            </a:r>
          </a:p>
          <a:p>
            <a:pPr eaLnBrk="1" hangingPunct="1"/>
            <a:r>
              <a:rPr lang="sv-SE" dirty="0">
                <a:latin typeface="Times New Roman" pitchFamily="18" charset="0"/>
              </a:rPr>
              <a:t>On the SELECT clause, column names are seperated with commas. On the ORDER BY clause, DESC goes after the column name. ASC is the default sort order.</a:t>
            </a:r>
          </a:p>
          <a:p>
            <a:endParaRPr lang="en-US" dirty="0"/>
          </a:p>
        </p:txBody>
      </p:sp>
    </p:spTree>
    <p:extLst>
      <p:ext uri="{BB962C8B-B14F-4D97-AF65-F5344CB8AC3E}">
        <p14:creationId xmlns:p14="http://schemas.microsoft.com/office/powerpoint/2010/main" val="179730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44</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a</a:t>
            </a:r>
          </a:p>
          <a:p>
            <a:pPr eaLnBrk="1" hangingPunct="1"/>
            <a:r>
              <a:rPr lang="sv-SE" dirty="0">
                <a:latin typeface="Times New Roman" pitchFamily="18" charset="0"/>
              </a:rPr>
              <a:t>The DROP TABLE statement deletes tables.</a:t>
            </a:r>
          </a:p>
          <a:p>
            <a:endParaRPr lang="en-US" dirty="0"/>
          </a:p>
        </p:txBody>
      </p:sp>
    </p:spTree>
    <p:extLst>
      <p:ext uri="{BB962C8B-B14F-4D97-AF65-F5344CB8AC3E}">
        <p14:creationId xmlns:p14="http://schemas.microsoft.com/office/powerpoint/2010/main" val="30497285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45</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a</a:t>
            </a:r>
          </a:p>
          <a:p>
            <a:pPr eaLnBrk="1" hangingPunct="1"/>
            <a:r>
              <a:rPr lang="sv-SE" dirty="0">
                <a:latin typeface="Times New Roman" pitchFamily="18" charset="0"/>
              </a:rPr>
              <a:t>The DROP TABLE statement deletes tables.</a:t>
            </a:r>
          </a:p>
          <a:p>
            <a:endParaRPr lang="en-US" dirty="0"/>
          </a:p>
        </p:txBody>
      </p:sp>
    </p:spTree>
    <p:extLst>
      <p:ext uri="{BB962C8B-B14F-4D97-AF65-F5344CB8AC3E}">
        <p14:creationId xmlns:p14="http://schemas.microsoft.com/office/powerpoint/2010/main" val="9350980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46</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b</a:t>
            </a:r>
          </a:p>
          <a:p>
            <a:pPr eaLnBrk="1" hangingPunct="1"/>
            <a:r>
              <a:rPr lang="sv-SE" dirty="0">
                <a:latin typeface="Times New Roman" pitchFamily="18" charset="0"/>
              </a:rPr>
              <a:t>An inner join gives matches only. Jack (111) and Mary (222) are the matches in this example.</a:t>
            </a:r>
          </a:p>
          <a:p>
            <a:endParaRPr lang="en-US" dirty="0"/>
          </a:p>
        </p:txBody>
      </p:sp>
    </p:spTree>
    <p:extLst>
      <p:ext uri="{BB962C8B-B14F-4D97-AF65-F5344CB8AC3E}">
        <p14:creationId xmlns:p14="http://schemas.microsoft.com/office/powerpoint/2010/main" val="29902512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47</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b</a:t>
            </a:r>
          </a:p>
          <a:p>
            <a:pPr eaLnBrk="1" hangingPunct="1"/>
            <a:r>
              <a:rPr lang="sv-SE" dirty="0">
                <a:latin typeface="Times New Roman" pitchFamily="18" charset="0"/>
              </a:rPr>
              <a:t>An inner join gives matches only. Jack (111) and Mary (222) are the matches in this example.</a:t>
            </a:r>
          </a:p>
          <a:p>
            <a:endParaRPr lang="en-US" dirty="0"/>
          </a:p>
        </p:txBody>
      </p:sp>
    </p:spTree>
    <p:extLst>
      <p:ext uri="{BB962C8B-B14F-4D97-AF65-F5344CB8AC3E}">
        <p14:creationId xmlns:p14="http://schemas.microsoft.com/office/powerpoint/2010/main" val="3128713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48</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normAutofit lnSpcReduction="10000"/>
          </a:bodyPr>
          <a:lstStyle/>
          <a:p>
            <a:pPr eaLnBrk="1" hangingPunct="1"/>
            <a:r>
              <a:rPr lang="en-US" dirty="0">
                <a:latin typeface="Times New Roman" pitchFamily="18" charset="0"/>
              </a:rPr>
              <a:t>Correct answer: c</a:t>
            </a:r>
          </a:p>
          <a:p>
            <a:pPr eaLnBrk="1" hangingPunct="1"/>
            <a:r>
              <a:rPr lang="sv-SE" dirty="0">
                <a:latin typeface="Times New Roman" pitchFamily="18" charset="0"/>
              </a:rPr>
              <a:t>To perform an inner join, specify INNER JOIN between two table names and specify the matching condition in an ON clause (not WHERE clause).</a:t>
            </a:r>
          </a:p>
          <a:p>
            <a:endParaRPr lang="en-US" sz="1100" kern="1200" dirty="0">
              <a:solidFill>
                <a:schemeClr val="tx1"/>
              </a:solidFill>
              <a:latin typeface="+mn-lt"/>
              <a:ea typeface="+mn-ea"/>
              <a:cs typeface="+mn-cs"/>
            </a:endParaRPr>
          </a:p>
          <a:p>
            <a:r>
              <a:rPr lang="en-US" sz="1100" b="1" kern="1200" dirty="0">
                <a:solidFill>
                  <a:schemeClr val="tx1"/>
                </a:solidFill>
                <a:latin typeface="+mn-lt"/>
                <a:ea typeface="+mn-ea"/>
                <a:cs typeface="+mn-cs"/>
              </a:rPr>
              <a:t>data</a:t>
            </a:r>
            <a:r>
              <a:rPr lang="en-US" sz="1100" b="0" kern="1200" dirty="0">
                <a:solidFill>
                  <a:schemeClr val="tx1"/>
                </a:solidFill>
                <a:latin typeface="+mn-lt"/>
                <a:ea typeface="+mn-ea"/>
                <a:cs typeface="+mn-cs"/>
              </a:rPr>
              <a:t> one;</a:t>
            </a:r>
          </a:p>
          <a:p>
            <a:r>
              <a:rPr lang="en-US" sz="1100" b="0" kern="1200" dirty="0">
                <a:solidFill>
                  <a:schemeClr val="tx1"/>
                </a:solidFill>
                <a:latin typeface="+mn-lt"/>
                <a:ea typeface="+mn-ea"/>
                <a:cs typeface="+mn-cs"/>
              </a:rPr>
              <a:t>  input Name $ ID;</a:t>
            </a:r>
          </a:p>
          <a:p>
            <a:r>
              <a:rPr lang="en-US" sz="1100" b="0" kern="1200" dirty="0">
                <a:solidFill>
                  <a:schemeClr val="tx1"/>
                </a:solidFill>
                <a:latin typeface="+mn-lt"/>
                <a:ea typeface="+mn-ea"/>
                <a:cs typeface="+mn-cs"/>
              </a:rPr>
              <a:t>  </a:t>
            </a:r>
            <a:r>
              <a:rPr lang="en-US" sz="1100" b="0" kern="1200" dirty="0" err="1">
                <a:solidFill>
                  <a:schemeClr val="tx1"/>
                </a:solidFill>
                <a:latin typeface="+mn-lt"/>
                <a:ea typeface="+mn-ea"/>
                <a:cs typeface="+mn-cs"/>
              </a:rPr>
              <a:t>datalines</a:t>
            </a:r>
            <a:r>
              <a:rPr lang="en-US" sz="1100" b="0" kern="1200" dirty="0">
                <a:solidFill>
                  <a:schemeClr val="tx1"/>
                </a:solidFill>
                <a:latin typeface="+mn-lt"/>
                <a:ea typeface="+mn-ea"/>
                <a:cs typeface="+mn-cs"/>
              </a:rPr>
              <a:t>;</a:t>
            </a:r>
          </a:p>
          <a:p>
            <a:r>
              <a:rPr lang="en-US" sz="1100" b="0" kern="1200" dirty="0">
                <a:solidFill>
                  <a:schemeClr val="tx1"/>
                </a:solidFill>
                <a:latin typeface="+mn-lt"/>
                <a:ea typeface="+mn-ea"/>
                <a:cs typeface="+mn-cs"/>
              </a:rPr>
              <a:t>Jack 111</a:t>
            </a:r>
          </a:p>
          <a:p>
            <a:r>
              <a:rPr lang="en-US" sz="1100" b="0" kern="1200" dirty="0">
                <a:solidFill>
                  <a:schemeClr val="tx1"/>
                </a:solidFill>
                <a:latin typeface="+mn-lt"/>
                <a:ea typeface="+mn-ea"/>
                <a:cs typeface="+mn-cs"/>
              </a:rPr>
              <a:t>Mary 333</a:t>
            </a:r>
          </a:p>
          <a:p>
            <a:r>
              <a:rPr lang="en-US" sz="1100" b="0" kern="1200" dirty="0">
                <a:solidFill>
                  <a:schemeClr val="tx1"/>
                </a:solidFill>
                <a:latin typeface="+mn-lt"/>
                <a:ea typeface="+mn-ea"/>
                <a:cs typeface="+mn-cs"/>
              </a:rPr>
              <a:t>Jane 555</a:t>
            </a:r>
          </a:p>
          <a:p>
            <a:r>
              <a:rPr lang="en-US" sz="1100" b="0" kern="1200" dirty="0">
                <a:solidFill>
                  <a:schemeClr val="tx1"/>
                </a:solidFill>
                <a:latin typeface="+mn-lt"/>
                <a:ea typeface="+mn-ea"/>
                <a:cs typeface="+mn-cs"/>
              </a:rPr>
              <a:t>;</a:t>
            </a:r>
          </a:p>
          <a:p>
            <a:endParaRPr lang="en-US" sz="1100" b="0" kern="1200" dirty="0">
              <a:solidFill>
                <a:schemeClr val="tx1"/>
              </a:solidFill>
              <a:latin typeface="+mn-lt"/>
              <a:ea typeface="+mn-ea"/>
              <a:cs typeface="+mn-cs"/>
            </a:endParaRPr>
          </a:p>
          <a:p>
            <a:r>
              <a:rPr lang="en-US" sz="1100" b="0" kern="1200" dirty="0">
                <a:solidFill>
                  <a:schemeClr val="tx1"/>
                </a:solidFill>
                <a:latin typeface="+mn-lt"/>
                <a:ea typeface="+mn-ea"/>
                <a:cs typeface="+mn-cs"/>
              </a:rPr>
              <a:t>data two;</a:t>
            </a:r>
          </a:p>
          <a:p>
            <a:r>
              <a:rPr lang="en-US" sz="1100" b="0" kern="1200" dirty="0">
                <a:solidFill>
                  <a:schemeClr val="tx1"/>
                </a:solidFill>
                <a:latin typeface="+mn-lt"/>
                <a:ea typeface="+mn-ea"/>
                <a:cs typeface="+mn-cs"/>
              </a:rPr>
              <a:t>  input IDNO Salary;</a:t>
            </a:r>
          </a:p>
          <a:p>
            <a:r>
              <a:rPr lang="en-US" sz="1100" b="0" kern="1200" dirty="0">
                <a:solidFill>
                  <a:schemeClr val="tx1"/>
                </a:solidFill>
                <a:latin typeface="+mn-lt"/>
                <a:ea typeface="+mn-ea"/>
                <a:cs typeface="+mn-cs"/>
              </a:rPr>
              <a:t>  </a:t>
            </a:r>
            <a:r>
              <a:rPr lang="en-US" sz="1100" b="0" kern="1200" dirty="0" err="1">
                <a:solidFill>
                  <a:schemeClr val="tx1"/>
                </a:solidFill>
                <a:latin typeface="+mn-lt"/>
                <a:ea typeface="+mn-ea"/>
                <a:cs typeface="+mn-cs"/>
              </a:rPr>
              <a:t>datalines</a:t>
            </a:r>
            <a:r>
              <a:rPr lang="en-US" sz="1100" b="0" kern="1200" dirty="0">
                <a:solidFill>
                  <a:schemeClr val="tx1"/>
                </a:solidFill>
                <a:latin typeface="+mn-lt"/>
                <a:ea typeface="+mn-ea"/>
                <a:cs typeface="+mn-cs"/>
              </a:rPr>
              <a:t>;</a:t>
            </a:r>
          </a:p>
          <a:p>
            <a:r>
              <a:rPr lang="en-US" sz="1100" b="0" kern="1200" dirty="0">
                <a:solidFill>
                  <a:schemeClr val="tx1"/>
                </a:solidFill>
                <a:latin typeface="+mn-lt"/>
                <a:ea typeface="+mn-ea"/>
                <a:cs typeface="+mn-cs"/>
              </a:rPr>
              <a:t>111 75000</a:t>
            </a:r>
          </a:p>
          <a:p>
            <a:r>
              <a:rPr lang="en-US" sz="1100" b="0" kern="1200" dirty="0">
                <a:solidFill>
                  <a:schemeClr val="tx1"/>
                </a:solidFill>
                <a:latin typeface="+mn-lt"/>
                <a:ea typeface="+mn-ea"/>
                <a:cs typeface="+mn-cs"/>
              </a:rPr>
              <a:t>222 83000</a:t>
            </a:r>
          </a:p>
          <a:p>
            <a:r>
              <a:rPr lang="en-US" sz="1100" b="0" kern="1200" dirty="0">
                <a:solidFill>
                  <a:schemeClr val="tx1"/>
                </a:solidFill>
                <a:latin typeface="+mn-lt"/>
                <a:ea typeface="+mn-ea"/>
                <a:cs typeface="+mn-cs"/>
              </a:rPr>
              <a:t>333 82000</a:t>
            </a:r>
          </a:p>
          <a:p>
            <a:r>
              <a:rPr lang="en-US" sz="1100" b="0" kern="1200" dirty="0">
                <a:solidFill>
                  <a:schemeClr val="tx1"/>
                </a:solidFill>
                <a:latin typeface="+mn-lt"/>
                <a:ea typeface="+mn-ea"/>
                <a:cs typeface="+mn-cs"/>
              </a:rPr>
              <a:t>;</a:t>
            </a:r>
          </a:p>
          <a:p>
            <a:endParaRPr lang="en-US" sz="1100" b="0" kern="1200" dirty="0">
              <a:solidFill>
                <a:schemeClr val="tx1"/>
              </a:solidFill>
              <a:latin typeface="+mn-lt"/>
              <a:ea typeface="+mn-ea"/>
              <a:cs typeface="+mn-cs"/>
            </a:endParaRPr>
          </a:p>
          <a:p>
            <a:r>
              <a:rPr lang="en-US" sz="1100" b="1" kern="1200" dirty="0">
                <a:solidFill>
                  <a:schemeClr val="tx1"/>
                </a:solidFill>
                <a:latin typeface="+mn-lt"/>
                <a:ea typeface="+mn-ea"/>
                <a:cs typeface="+mn-cs"/>
              </a:rPr>
              <a:t>proc</a:t>
            </a:r>
            <a:r>
              <a:rPr lang="en-US" sz="1100" b="0" kern="1200" dirty="0">
                <a:solidFill>
                  <a:schemeClr val="tx1"/>
                </a:solidFill>
                <a:latin typeface="+mn-lt"/>
                <a:ea typeface="+mn-ea"/>
                <a:cs typeface="+mn-cs"/>
              </a:rPr>
              <a:t> </a:t>
            </a:r>
            <a:r>
              <a:rPr lang="en-US" sz="1100" b="1" kern="1200" dirty="0" err="1">
                <a:solidFill>
                  <a:schemeClr val="tx1"/>
                </a:solidFill>
                <a:latin typeface="+mn-lt"/>
                <a:ea typeface="+mn-ea"/>
                <a:cs typeface="+mn-cs"/>
              </a:rPr>
              <a:t>sql</a:t>
            </a:r>
            <a:r>
              <a:rPr lang="en-US" sz="1100" b="0" kern="1200" dirty="0">
                <a:solidFill>
                  <a:schemeClr val="tx1"/>
                </a:solidFill>
                <a:latin typeface="+mn-lt"/>
                <a:ea typeface="+mn-ea"/>
                <a:cs typeface="+mn-cs"/>
              </a:rPr>
              <a:t>;</a:t>
            </a:r>
          </a:p>
          <a:p>
            <a:r>
              <a:rPr lang="en-US" sz="1100" b="0" kern="1200" dirty="0">
                <a:solidFill>
                  <a:schemeClr val="tx1"/>
                </a:solidFill>
                <a:latin typeface="+mn-lt"/>
                <a:ea typeface="+mn-ea"/>
                <a:cs typeface="+mn-cs"/>
              </a:rPr>
              <a:t>  select ID, Name, Salary</a:t>
            </a:r>
          </a:p>
          <a:p>
            <a:r>
              <a:rPr lang="en-US" sz="1100" b="0" kern="1200" dirty="0">
                <a:solidFill>
                  <a:schemeClr val="tx1"/>
                </a:solidFill>
                <a:latin typeface="+mn-lt"/>
                <a:ea typeface="+mn-ea"/>
                <a:cs typeface="+mn-cs"/>
              </a:rPr>
              <a:t>  from one inner join two</a:t>
            </a:r>
          </a:p>
          <a:p>
            <a:r>
              <a:rPr lang="en-US" sz="1100" b="0" kern="1200" dirty="0">
                <a:solidFill>
                  <a:schemeClr val="tx1"/>
                </a:solidFill>
                <a:latin typeface="+mn-lt"/>
                <a:ea typeface="+mn-ea"/>
                <a:cs typeface="+mn-cs"/>
              </a:rPr>
              <a:t>  on ID=IDNO;</a:t>
            </a:r>
          </a:p>
          <a:p>
            <a:r>
              <a:rPr lang="en-US" sz="1100" b="1" kern="1200" dirty="0">
                <a:solidFill>
                  <a:schemeClr val="tx1"/>
                </a:solidFill>
                <a:latin typeface="+mn-lt"/>
                <a:ea typeface="+mn-ea"/>
                <a:cs typeface="+mn-cs"/>
              </a:rPr>
              <a:t>quit</a:t>
            </a:r>
            <a:r>
              <a:rPr lang="en-US" sz="1100" b="0" kern="1200" dirty="0">
                <a:solidFill>
                  <a:schemeClr val="tx1"/>
                </a:solidFill>
                <a:latin typeface="+mn-lt"/>
                <a:ea typeface="+mn-ea"/>
                <a:cs typeface="+mn-cs"/>
              </a:rPr>
              <a:t>;</a:t>
            </a:r>
            <a:endParaRPr lang="en-US" dirty="0"/>
          </a:p>
        </p:txBody>
      </p:sp>
    </p:spTree>
    <p:extLst>
      <p:ext uri="{BB962C8B-B14F-4D97-AF65-F5344CB8AC3E}">
        <p14:creationId xmlns:p14="http://schemas.microsoft.com/office/powerpoint/2010/main" val="7294425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49</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normAutofit lnSpcReduction="10000"/>
          </a:bodyPr>
          <a:lstStyle/>
          <a:p>
            <a:pPr eaLnBrk="1" hangingPunct="1"/>
            <a:r>
              <a:rPr lang="en-US" dirty="0">
                <a:latin typeface="Times New Roman" pitchFamily="18" charset="0"/>
              </a:rPr>
              <a:t>Correct answer: c</a:t>
            </a:r>
          </a:p>
          <a:p>
            <a:pPr eaLnBrk="1" hangingPunct="1"/>
            <a:r>
              <a:rPr lang="sv-SE" dirty="0">
                <a:latin typeface="Times New Roman" pitchFamily="18" charset="0"/>
              </a:rPr>
              <a:t>To perform an inner join, specify INNER JOIN between two table names and specify the matching condition in an ON clause (not WHERE clause).</a:t>
            </a:r>
          </a:p>
          <a:p>
            <a:endParaRPr lang="en-US" sz="1100" kern="1200" dirty="0">
              <a:solidFill>
                <a:schemeClr val="tx1"/>
              </a:solidFill>
              <a:latin typeface="+mn-lt"/>
              <a:ea typeface="+mn-ea"/>
              <a:cs typeface="+mn-cs"/>
            </a:endParaRPr>
          </a:p>
          <a:p>
            <a:r>
              <a:rPr lang="en-US" sz="1100" b="1" kern="1200" dirty="0">
                <a:solidFill>
                  <a:schemeClr val="tx1"/>
                </a:solidFill>
                <a:latin typeface="+mn-lt"/>
                <a:ea typeface="+mn-ea"/>
                <a:cs typeface="+mn-cs"/>
              </a:rPr>
              <a:t>data</a:t>
            </a:r>
            <a:r>
              <a:rPr lang="en-US" sz="1100" b="0" kern="1200" dirty="0">
                <a:solidFill>
                  <a:schemeClr val="tx1"/>
                </a:solidFill>
                <a:latin typeface="+mn-lt"/>
                <a:ea typeface="+mn-ea"/>
                <a:cs typeface="+mn-cs"/>
              </a:rPr>
              <a:t> one;</a:t>
            </a:r>
          </a:p>
          <a:p>
            <a:r>
              <a:rPr lang="en-US" sz="1100" b="0" kern="1200" dirty="0">
                <a:solidFill>
                  <a:schemeClr val="tx1"/>
                </a:solidFill>
                <a:latin typeface="+mn-lt"/>
                <a:ea typeface="+mn-ea"/>
                <a:cs typeface="+mn-cs"/>
              </a:rPr>
              <a:t>  input Name $ ID;</a:t>
            </a:r>
          </a:p>
          <a:p>
            <a:r>
              <a:rPr lang="en-US" sz="1100" b="0" kern="1200" dirty="0">
                <a:solidFill>
                  <a:schemeClr val="tx1"/>
                </a:solidFill>
                <a:latin typeface="+mn-lt"/>
                <a:ea typeface="+mn-ea"/>
                <a:cs typeface="+mn-cs"/>
              </a:rPr>
              <a:t>  </a:t>
            </a:r>
            <a:r>
              <a:rPr lang="en-US" sz="1100" b="0" kern="1200" dirty="0" err="1">
                <a:solidFill>
                  <a:schemeClr val="tx1"/>
                </a:solidFill>
                <a:latin typeface="+mn-lt"/>
                <a:ea typeface="+mn-ea"/>
                <a:cs typeface="+mn-cs"/>
              </a:rPr>
              <a:t>datalines</a:t>
            </a:r>
            <a:r>
              <a:rPr lang="en-US" sz="1100" b="0" kern="1200" dirty="0">
                <a:solidFill>
                  <a:schemeClr val="tx1"/>
                </a:solidFill>
                <a:latin typeface="+mn-lt"/>
                <a:ea typeface="+mn-ea"/>
                <a:cs typeface="+mn-cs"/>
              </a:rPr>
              <a:t>;</a:t>
            </a:r>
          </a:p>
          <a:p>
            <a:r>
              <a:rPr lang="en-US" sz="1100" b="0" kern="1200" dirty="0">
                <a:solidFill>
                  <a:schemeClr val="tx1"/>
                </a:solidFill>
                <a:latin typeface="+mn-lt"/>
                <a:ea typeface="+mn-ea"/>
                <a:cs typeface="+mn-cs"/>
              </a:rPr>
              <a:t>Jack 111</a:t>
            </a:r>
          </a:p>
          <a:p>
            <a:r>
              <a:rPr lang="en-US" sz="1100" b="0" kern="1200" dirty="0">
                <a:solidFill>
                  <a:schemeClr val="tx1"/>
                </a:solidFill>
                <a:latin typeface="+mn-lt"/>
                <a:ea typeface="+mn-ea"/>
                <a:cs typeface="+mn-cs"/>
              </a:rPr>
              <a:t>Mary 333</a:t>
            </a:r>
          </a:p>
          <a:p>
            <a:r>
              <a:rPr lang="en-US" sz="1100" b="0" kern="1200" dirty="0">
                <a:solidFill>
                  <a:schemeClr val="tx1"/>
                </a:solidFill>
                <a:latin typeface="+mn-lt"/>
                <a:ea typeface="+mn-ea"/>
                <a:cs typeface="+mn-cs"/>
              </a:rPr>
              <a:t>Jane 555</a:t>
            </a:r>
          </a:p>
          <a:p>
            <a:r>
              <a:rPr lang="en-US" sz="1100" b="0" kern="1200" dirty="0">
                <a:solidFill>
                  <a:schemeClr val="tx1"/>
                </a:solidFill>
                <a:latin typeface="+mn-lt"/>
                <a:ea typeface="+mn-ea"/>
                <a:cs typeface="+mn-cs"/>
              </a:rPr>
              <a:t>;</a:t>
            </a:r>
          </a:p>
          <a:p>
            <a:endParaRPr lang="en-US" sz="1100" b="0" kern="1200" dirty="0">
              <a:solidFill>
                <a:schemeClr val="tx1"/>
              </a:solidFill>
              <a:latin typeface="+mn-lt"/>
              <a:ea typeface="+mn-ea"/>
              <a:cs typeface="+mn-cs"/>
            </a:endParaRPr>
          </a:p>
          <a:p>
            <a:r>
              <a:rPr lang="en-US" sz="1100" b="0" kern="1200" dirty="0">
                <a:solidFill>
                  <a:schemeClr val="tx1"/>
                </a:solidFill>
                <a:latin typeface="+mn-lt"/>
                <a:ea typeface="+mn-ea"/>
                <a:cs typeface="+mn-cs"/>
              </a:rPr>
              <a:t>data two;</a:t>
            </a:r>
          </a:p>
          <a:p>
            <a:r>
              <a:rPr lang="en-US" sz="1100" b="0" kern="1200" dirty="0">
                <a:solidFill>
                  <a:schemeClr val="tx1"/>
                </a:solidFill>
                <a:latin typeface="+mn-lt"/>
                <a:ea typeface="+mn-ea"/>
                <a:cs typeface="+mn-cs"/>
              </a:rPr>
              <a:t>  input IDNO Salary;</a:t>
            </a:r>
          </a:p>
          <a:p>
            <a:r>
              <a:rPr lang="en-US" sz="1100" b="0" kern="1200" dirty="0">
                <a:solidFill>
                  <a:schemeClr val="tx1"/>
                </a:solidFill>
                <a:latin typeface="+mn-lt"/>
                <a:ea typeface="+mn-ea"/>
                <a:cs typeface="+mn-cs"/>
              </a:rPr>
              <a:t>  </a:t>
            </a:r>
            <a:r>
              <a:rPr lang="en-US" sz="1100" b="0" kern="1200" dirty="0" err="1">
                <a:solidFill>
                  <a:schemeClr val="tx1"/>
                </a:solidFill>
                <a:latin typeface="+mn-lt"/>
                <a:ea typeface="+mn-ea"/>
                <a:cs typeface="+mn-cs"/>
              </a:rPr>
              <a:t>datalines</a:t>
            </a:r>
            <a:r>
              <a:rPr lang="en-US" sz="1100" b="0" kern="1200" dirty="0">
                <a:solidFill>
                  <a:schemeClr val="tx1"/>
                </a:solidFill>
                <a:latin typeface="+mn-lt"/>
                <a:ea typeface="+mn-ea"/>
                <a:cs typeface="+mn-cs"/>
              </a:rPr>
              <a:t>;</a:t>
            </a:r>
          </a:p>
          <a:p>
            <a:r>
              <a:rPr lang="en-US" sz="1100" b="0" kern="1200" dirty="0">
                <a:solidFill>
                  <a:schemeClr val="tx1"/>
                </a:solidFill>
                <a:latin typeface="+mn-lt"/>
                <a:ea typeface="+mn-ea"/>
                <a:cs typeface="+mn-cs"/>
              </a:rPr>
              <a:t>111 75000</a:t>
            </a:r>
          </a:p>
          <a:p>
            <a:r>
              <a:rPr lang="en-US" sz="1100" b="0" kern="1200" dirty="0">
                <a:solidFill>
                  <a:schemeClr val="tx1"/>
                </a:solidFill>
                <a:latin typeface="+mn-lt"/>
                <a:ea typeface="+mn-ea"/>
                <a:cs typeface="+mn-cs"/>
              </a:rPr>
              <a:t>222 83000</a:t>
            </a:r>
          </a:p>
          <a:p>
            <a:r>
              <a:rPr lang="en-US" sz="1100" b="0" kern="1200" dirty="0">
                <a:solidFill>
                  <a:schemeClr val="tx1"/>
                </a:solidFill>
                <a:latin typeface="+mn-lt"/>
                <a:ea typeface="+mn-ea"/>
                <a:cs typeface="+mn-cs"/>
              </a:rPr>
              <a:t>333 82000</a:t>
            </a:r>
          </a:p>
          <a:p>
            <a:r>
              <a:rPr lang="en-US" sz="1100" b="0" kern="1200" dirty="0">
                <a:solidFill>
                  <a:schemeClr val="tx1"/>
                </a:solidFill>
                <a:latin typeface="+mn-lt"/>
                <a:ea typeface="+mn-ea"/>
                <a:cs typeface="+mn-cs"/>
              </a:rPr>
              <a:t>;</a:t>
            </a:r>
          </a:p>
          <a:p>
            <a:endParaRPr lang="en-US" sz="1100" b="0" kern="1200" dirty="0">
              <a:solidFill>
                <a:schemeClr val="tx1"/>
              </a:solidFill>
              <a:latin typeface="+mn-lt"/>
              <a:ea typeface="+mn-ea"/>
              <a:cs typeface="+mn-cs"/>
            </a:endParaRPr>
          </a:p>
          <a:p>
            <a:r>
              <a:rPr lang="en-US" sz="1100" b="1" kern="1200" dirty="0">
                <a:solidFill>
                  <a:schemeClr val="tx1"/>
                </a:solidFill>
                <a:latin typeface="+mn-lt"/>
                <a:ea typeface="+mn-ea"/>
                <a:cs typeface="+mn-cs"/>
              </a:rPr>
              <a:t>proc</a:t>
            </a:r>
            <a:r>
              <a:rPr lang="en-US" sz="1100" b="0" kern="1200" dirty="0">
                <a:solidFill>
                  <a:schemeClr val="tx1"/>
                </a:solidFill>
                <a:latin typeface="+mn-lt"/>
                <a:ea typeface="+mn-ea"/>
                <a:cs typeface="+mn-cs"/>
              </a:rPr>
              <a:t> </a:t>
            </a:r>
            <a:r>
              <a:rPr lang="en-US" sz="1100" b="1" kern="1200" dirty="0" err="1">
                <a:solidFill>
                  <a:schemeClr val="tx1"/>
                </a:solidFill>
                <a:latin typeface="+mn-lt"/>
                <a:ea typeface="+mn-ea"/>
                <a:cs typeface="+mn-cs"/>
              </a:rPr>
              <a:t>sql</a:t>
            </a:r>
            <a:r>
              <a:rPr lang="en-US" sz="1100" b="0" kern="1200" dirty="0">
                <a:solidFill>
                  <a:schemeClr val="tx1"/>
                </a:solidFill>
                <a:latin typeface="+mn-lt"/>
                <a:ea typeface="+mn-ea"/>
                <a:cs typeface="+mn-cs"/>
              </a:rPr>
              <a:t>;</a:t>
            </a:r>
          </a:p>
          <a:p>
            <a:r>
              <a:rPr lang="en-US" sz="1100" b="0" kern="1200" dirty="0">
                <a:solidFill>
                  <a:schemeClr val="tx1"/>
                </a:solidFill>
                <a:latin typeface="+mn-lt"/>
                <a:ea typeface="+mn-ea"/>
                <a:cs typeface="+mn-cs"/>
              </a:rPr>
              <a:t>  select ID, Name, Salary</a:t>
            </a:r>
          </a:p>
          <a:p>
            <a:r>
              <a:rPr lang="en-US" sz="1100" b="0" kern="1200" dirty="0">
                <a:solidFill>
                  <a:schemeClr val="tx1"/>
                </a:solidFill>
                <a:latin typeface="+mn-lt"/>
                <a:ea typeface="+mn-ea"/>
                <a:cs typeface="+mn-cs"/>
              </a:rPr>
              <a:t>  from one inner join two</a:t>
            </a:r>
          </a:p>
          <a:p>
            <a:r>
              <a:rPr lang="en-US" sz="1100" b="0" kern="1200" dirty="0">
                <a:solidFill>
                  <a:schemeClr val="tx1"/>
                </a:solidFill>
                <a:latin typeface="+mn-lt"/>
                <a:ea typeface="+mn-ea"/>
                <a:cs typeface="+mn-cs"/>
              </a:rPr>
              <a:t>  on ID=IDNO;</a:t>
            </a:r>
          </a:p>
          <a:p>
            <a:r>
              <a:rPr lang="en-US" sz="1100" b="1" kern="1200" dirty="0">
                <a:solidFill>
                  <a:schemeClr val="tx1"/>
                </a:solidFill>
                <a:latin typeface="+mn-lt"/>
                <a:ea typeface="+mn-ea"/>
                <a:cs typeface="+mn-cs"/>
              </a:rPr>
              <a:t>quit</a:t>
            </a:r>
            <a:r>
              <a:rPr lang="en-US" sz="1100" b="0" kern="1200" dirty="0">
                <a:solidFill>
                  <a:schemeClr val="tx1"/>
                </a:solidFill>
                <a:latin typeface="+mn-lt"/>
                <a:ea typeface="+mn-ea"/>
                <a:cs typeface="+mn-cs"/>
              </a:rPr>
              <a:t>;</a:t>
            </a:r>
            <a:endParaRPr lang="en-US" dirty="0"/>
          </a:p>
        </p:txBody>
      </p:sp>
    </p:spTree>
    <p:extLst>
      <p:ext uri="{BB962C8B-B14F-4D97-AF65-F5344CB8AC3E}">
        <p14:creationId xmlns:p14="http://schemas.microsoft.com/office/powerpoint/2010/main" val="3286938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1100" kern="1200" dirty="0">
                <a:solidFill>
                  <a:schemeClr val="tx1"/>
                </a:solidFill>
                <a:effectLst/>
                <a:latin typeface="+mn-lt"/>
                <a:ea typeface="+mn-ea"/>
                <a:cs typeface="+mn-cs"/>
              </a:rPr>
              <a:t>SQL provides an alternative paradigm for processing and reporting on tabular data. Most database</a:t>
            </a:r>
            <a:r>
              <a:rPr lang="en-US" sz="1100" kern="1200" baseline="0" dirty="0">
                <a:solidFill>
                  <a:schemeClr val="tx1"/>
                </a:solidFill>
                <a:effectLst/>
                <a:latin typeface="+mn-lt"/>
                <a:ea typeface="+mn-ea"/>
                <a:cs typeface="+mn-cs"/>
              </a:rPr>
              <a:t> management systems use SQL as a common language to query, manipulate, and report on tables. Because of its widespread use and unique processing strengths, </a:t>
            </a:r>
            <a:r>
              <a:rPr lang="en-US" sz="1100" kern="1200" dirty="0">
                <a:solidFill>
                  <a:schemeClr val="tx1"/>
                </a:solidFill>
                <a:effectLst/>
                <a:latin typeface="+mn-lt"/>
                <a:ea typeface="+mn-ea"/>
                <a:cs typeface="+mn-cs"/>
              </a:rPr>
              <a:t>SQL can be used in</a:t>
            </a:r>
            <a:r>
              <a:rPr lang="en-US" sz="1100" kern="1200" baseline="0" dirty="0">
                <a:solidFill>
                  <a:schemeClr val="tx1"/>
                </a:solidFill>
                <a:effectLst/>
                <a:latin typeface="+mn-lt"/>
                <a:ea typeface="+mn-ea"/>
                <a:cs typeface="+mn-cs"/>
              </a:rPr>
              <a:t> SAS programs through a procedure, PROC SQL. Although DATA or PROC steps and SQL definitely have some overlap in terms of functionality, they process data differently behind the scenes, and they each have their advantages. That is why it is valuable to know and use both native SAS syntax and PROC SQL in your SAS programs.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For those of you who have</a:t>
            </a:r>
            <a:r>
              <a:rPr lang="en-US" sz="1100" kern="1200" baseline="0" dirty="0">
                <a:solidFill>
                  <a:schemeClr val="tx1"/>
                </a:solidFill>
                <a:effectLst/>
                <a:latin typeface="+mn-lt"/>
                <a:ea typeface="+mn-ea"/>
                <a:cs typeface="+mn-cs"/>
              </a:rPr>
              <a:t> experience writing SQL, we hope this lesson shows you how you can take advantage of your knowledge and see how it can integrate with the SAS code you have learned. And for those of you who are new to SQL, we will get you started with the fundamentals and motivate you to learn more. </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646573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50</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normAutofit lnSpcReduction="10000"/>
          </a:bodyPr>
          <a:lstStyle/>
          <a:p>
            <a:pPr eaLnBrk="1" hangingPunct="1"/>
            <a:r>
              <a:rPr lang="en-US" dirty="0">
                <a:latin typeface="Times New Roman" pitchFamily="18" charset="0"/>
              </a:rPr>
              <a:t>Correct answer: d</a:t>
            </a:r>
          </a:p>
          <a:p>
            <a:pPr eaLnBrk="1" hangingPunct="1"/>
            <a:r>
              <a:rPr lang="en-US" dirty="0">
                <a:latin typeface="Times New Roman" pitchFamily="18" charset="0"/>
              </a:rPr>
              <a:t>To qualify a column, put the table name and a period before the column name. Qualifying is needed when a column is in multiple tables. EMPSAU.EMPID refers to the EMPID column in the EMPSAU table. </a:t>
            </a:r>
          </a:p>
          <a:p>
            <a:pPr eaLnBrk="1" hangingPunct="1"/>
            <a:endParaRPr lang="en-US" sz="1100" kern="1200" dirty="0">
              <a:solidFill>
                <a:schemeClr val="tx1"/>
              </a:solidFill>
              <a:latin typeface="+mn-lt"/>
              <a:ea typeface="+mn-ea"/>
              <a:cs typeface="+mn-cs"/>
            </a:endParaRPr>
          </a:p>
          <a:p>
            <a:r>
              <a:rPr lang="en-US" sz="1100" b="1" kern="1200" dirty="0">
                <a:solidFill>
                  <a:schemeClr val="tx1"/>
                </a:solidFill>
                <a:latin typeface="+mn-lt"/>
                <a:ea typeface="+mn-ea"/>
                <a:cs typeface="+mn-cs"/>
              </a:rPr>
              <a:t>data</a:t>
            </a:r>
            <a:r>
              <a:rPr lang="en-US" sz="1100" b="0" kern="1200" dirty="0">
                <a:solidFill>
                  <a:schemeClr val="tx1"/>
                </a:solidFill>
                <a:latin typeface="+mn-lt"/>
                <a:ea typeface="+mn-ea"/>
                <a:cs typeface="+mn-cs"/>
              </a:rPr>
              <a:t> </a:t>
            </a:r>
            <a:r>
              <a:rPr lang="en-US" sz="1100" b="0" kern="1200" dirty="0" err="1">
                <a:solidFill>
                  <a:schemeClr val="tx1"/>
                </a:solidFill>
                <a:latin typeface="+mn-lt"/>
                <a:ea typeface="+mn-ea"/>
                <a:cs typeface="+mn-cs"/>
              </a:rPr>
              <a:t>empsau</a:t>
            </a:r>
            <a:r>
              <a:rPr lang="en-US" sz="1100" b="0" kern="1200" dirty="0">
                <a:solidFill>
                  <a:schemeClr val="tx1"/>
                </a:solidFill>
                <a:latin typeface="+mn-lt"/>
                <a:ea typeface="+mn-ea"/>
                <a:cs typeface="+mn-cs"/>
              </a:rPr>
              <a:t>;</a:t>
            </a:r>
          </a:p>
          <a:p>
            <a:r>
              <a:rPr lang="en-US" sz="1100" b="0" kern="1200" dirty="0">
                <a:solidFill>
                  <a:schemeClr val="tx1"/>
                </a:solidFill>
                <a:latin typeface="+mn-lt"/>
                <a:ea typeface="+mn-ea"/>
                <a:cs typeface="+mn-cs"/>
              </a:rPr>
              <a:t>   input First $ Gender $ </a:t>
            </a:r>
            <a:r>
              <a:rPr lang="en-US" sz="1100" b="0" kern="1200" dirty="0" err="1">
                <a:solidFill>
                  <a:schemeClr val="tx1"/>
                </a:solidFill>
                <a:latin typeface="+mn-lt"/>
                <a:ea typeface="+mn-ea"/>
                <a:cs typeface="+mn-cs"/>
              </a:rPr>
              <a:t>EmpID</a:t>
            </a:r>
            <a:r>
              <a:rPr lang="en-US" sz="1100" b="0" kern="1200" dirty="0">
                <a:solidFill>
                  <a:schemeClr val="tx1"/>
                </a:solidFill>
                <a:latin typeface="+mn-lt"/>
                <a:ea typeface="+mn-ea"/>
                <a:cs typeface="+mn-cs"/>
              </a:rPr>
              <a:t>;</a:t>
            </a:r>
          </a:p>
          <a:p>
            <a:r>
              <a:rPr lang="en-US" sz="1100" b="0" kern="1200" dirty="0">
                <a:solidFill>
                  <a:schemeClr val="tx1"/>
                </a:solidFill>
                <a:latin typeface="+mn-lt"/>
                <a:ea typeface="+mn-ea"/>
                <a:cs typeface="+mn-cs"/>
              </a:rPr>
              <a:t>   </a:t>
            </a:r>
            <a:r>
              <a:rPr lang="en-US" sz="1100" b="0" kern="1200" dirty="0" err="1">
                <a:solidFill>
                  <a:schemeClr val="tx1"/>
                </a:solidFill>
                <a:latin typeface="+mn-lt"/>
                <a:ea typeface="+mn-ea"/>
                <a:cs typeface="+mn-cs"/>
              </a:rPr>
              <a:t>datalines</a:t>
            </a:r>
            <a:r>
              <a:rPr lang="en-US" sz="1100" b="0" kern="1200" dirty="0">
                <a:solidFill>
                  <a:schemeClr val="tx1"/>
                </a:solidFill>
                <a:latin typeface="+mn-lt"/>
                <a:ea typeface="+mn-ea"/>
                <a:cs typeface="+mn-cs"/>
              </a:rPr>
              <a:t>;</a:t>
            </a:r>
          </a:p>
          <a:p>
            <a:r>
              <a:rPr lang="en-US" sz="1100" b="0" kern="1200" dirty="0" err="1">
                <a:solidFill>
                  <a:schemeClr val="tx1"/>
                </a:solidFill>
                <a:latin typeface="+mn-lt"/>
                <a:ea typeface="+mn-ea"/>
                <a:cs typeface="+mn-cs"/>
              </a:rPr>
              <a:t>Togar</a:t>
            </a:r>
            <a:r>
              <a:rPr lang="en-US" sz="1100" b="0" kern="1200" dirty="0">
                <a:solidFill>
                  <a:schemeClr val="tx1"/>
                </a:solidFill>
                <a:latin typeface="+mn-lt"/>
                <a:ea typeface="+mn-ea"/>
                <a:cs typeface="+mn-cs"/>
              </a:rPr>
              <a:t>   M   121150</a:t>
            </a:r>
          </a:p>
          <a:p>
            <a:r>
              <a:rPr lang="en-US" sz="1100" b="0" kern="1200" dirty="0">
                <a:solidFill>
                  <a:schemeClr val="tx1"/>
                </a:solidFill>
                <a:latin typeface="+mn-lt"/>
                <a:ea typeface="+mn-ea"/>
                <a:cs typeface="+mn-cs"/>
              </a:rPr>
              <a:t>Kylie   F   121151</a:t>
            </a:r>
          </a:p>
          <a:p>
            <a:r>
              <a:rPr lang="en-US" sz="1100" b="0" kern="1200" dirty="0" err="1">
                <a:solidFill>
                  <a:schemeClr val="tx1"/>
                </a:solidFill>
                <a:latin typeface="+mn-lt"/>
                <a:ea typeface="+mn-ea"/>
                <a:cs typeface="+mn-cs"/>
              </a:rPr>
              <a:t>Birin</a:t>
            </a:r>
            <a:r>
              <a:rPr lang="en-US" sz="1100" b="0" kern="1200" dirty="0">
                <a:solidFill>
                  <a:schemeClr val="tx1"/>
                </a:solidFill>
                <a:latin typeface="+mn-lt"/>
                <a:ea typeface="+mn-ea"/>
                <a:cs typeface="+mn-cs"/>
              </a:rPr>
              <a:t>   M   121152</a:t>
            </a:r>
          </a:p>
          <a:p>
            <a:r>
              <a:rPr lang="en-US" sz="1100" b="0" kern="1200" dirty="0">
                <a:solidFill>
                  <a:schemeClr val="tx1"/>
                </a:solidFill>
                <a:latin typeface="+mn-lt"/>
                <a:ea typeface="+mn-ea"/>
                <a:cs typeface="+mn-cs"/>
              </a:rPr>
              <a:t>;</a:t>
            </a:r>
          </a:p>
          <a:p>
            <a:endParaRPr lang="en-US" sz="1100" b="0" kern="1200" dirty="0">
              <a:solidFill>
                <a:schemeClr val="tx1"/>
              </a:solidFill>
              <a:latin typeface="+mn-lt"/>
              <a:ea typeface="+mn-ea"/>
              <a:cs typeface="+mn-cs"/>
            </a:endParaRPr>
          </a:p>
          <a:p>
            <a:r>
              <a:rPr lang="en-US" sz="1100" b="0" kern="1200" dirty="0">
                <a:solidFill>
                  <a:schemeClr val="tx1"/>
                </a:solidFill>
                <a:latin typeface="+mn-lt"/>
                <a:ea typeface="+mn-ea"/>
                <a:cs typeface="+mn-cs"/>
              </a:rPr>
              <a:t>data </a:t>
            </a:r>
            <a:r>
              <a:rPr lang="en-US" sz="1100" b="0" kern="1200" dirty="0" err="1">
                <a:solidFill>
                  <a:schemeClr val="tx1"/>
                </a:solidFill>
                <a:latin typeface="+mn-lt"/>
                <a:ea typeface="+mn-ea"/>
                <a:cs typeface="+mn-cs"/>
              </a:rPr>
              <a:t>phonec</a:t>
            </a:r>
            <a:r>
              <a:rPr lang="en-US" sz="1100" b="0" kern="1200" dirty="0">
                <a:solidFill>
                  <a:schemeClr val="tx1"/>
                </a:solidFill>
                <a:latin typeface="+mn-lt"/>
                <a:ea typeface="+mn-ea"/>
                <a:cs typeface="+mn-cs"/>
              </a:rPr>
              <a:t>;</a:t>
            </a:r>
          </a:p>
          <a:p>
            <a:r>
              <a:rPr lang="en-US" sz="1100" b="0" kern="1200" dirty="0">
                <a:solidFill>
                  <a:schemeClr val="tx1"/>
                </a:solidFill>
                <a:latin typeface="+mn-lt"/>
                <a:ea typeface="+mn-ea"/>
                <a:cs typeface="+mn-cs"/>
              </a:rPr>
              <a:t>   input </a:t>
            </a:r>
            <a:r>
              <a:rPr lang="en-US" sz="1100" b="0" kern="1200" dirty="0" err="1">
                <a:solidFill>
                  <a:schemeClr val="tx1"/>
                </a:solidFill>
                <a:latin typeface="+mn-lt"/>
                <a:ea typeface="+mn-ea"/>
                <a:cs typeface="+mn-cs"/>
              </a:rPr>
              <a:t>EmpID</a:t>
            </a:r>
            <a:r>
              <a:rPr lang="en-US" sz="1100" b="0" kern="1200" dirty="0">
                <a:solidFill>
                  <a:schemeClr val="tx1"/>
                </a:solidFill>
                <a:latin typeface="+mn-lt"/>
                <a:ea typeface="+mn-ea"/>
                <a:cs typeface="+mn-cs"/>
              </a:rPr>
              <a:t> Phone $15.;</a:t>
            </a:r>
          </a:p>
          <a:p>
            <a:r>
              <a:rPr lang="en-US" sz="1100" b="0" kern="1200" dirty="0">
                <a:solidFill>
                  <a:schemeClr val="tx1"/>
                </a:solidFill>
                <a:latin typeface="+mn-lt"/>
                <a:ea typeface="+mn-ea"/>
                <a:cs typeface="+mn-cs"/>
              </a:rPr>
              <a:t>   </a:t>
            </a:r>
            <a:r>
              <a:rPr lang="en-US" sz="1100" b="0" kern="1200" dirty="0" err="1">
                <a:solidFill>
                  <a:schemeClr val="tx1"/>
                </a:solidFill>
                <a:latin typeface="+mn-lt"/>
                <a:ea typeface="+mn-ea"/>
                <a:cs typeface="+mn-cs"/>
              </a:rPr>
              <a:t>datalines</a:t>
            </a:r>
            <a:r>
              <a:rPr lang="en-US" sz="1100" b="0" kern="1200" dirty="0">
                <a:solidFill>
                  <a:schemeClr val="tx1"/>
                </a:solidFill>
                <a:latin typeface="+mn-lt"/>
                <a:ea typeface="+mn-ea"/>
                <a:cs typeface="+mn-cs"/>
              </a:rPr>
              <a:t>;</a:t>
            </a:r>
          </a:p>
          <a:p>
            <a:r>
              <a:rPr lang="en-US" sz="1100" b="0" kern="1200" dirty="0">
                <a:solidFill>
                  <a:schemeClr val="tx1"/>
                </a:solidFill>
                <a:latin typeface="+mn-lt"/>
                <a:ea typeface="+mn-ea"/>
                <a:cs typeface="+mn-cs"/>
              </a:rPr>
              <a:t>121150 +61(2)5555-1795</a:t>
            </a:r>
          </a:p>
          <a:p>
            <a:r>
              <a:rPr lang="en-US" sz="1100" b="0" kern="1200" dirty="0">
                <a:solidFill>
                  <a:schemeClr val="tx1"/>
                </a:solidFill>
                <a:latin typeface="+mn-lt"/>
                <a:ea typeface="+mn-ea"/>
                <a:cs typeface="+mn-cs"/>
              </a:rPr>
              <a:t>121152 +61(2)5555-1667</a:t>
            </a:r>
          </a:p>
          <a:p>
            <a:r>
              <a:rPr lang="en-US" sz="1100" b="0" kern="1200" dirty="0">
                <a:solidFill>
                  <a:schemeClr val="tx1"/>
                </a:solidFill>
                <a:latin typeface="+mn-lt"/>
                <a:ea typeface="+mn-ea"/>
                <a:cs typeface="+mn-cs"/>
              </a:rPr>
              <a:t>121154 +61(2)5555-1348</a:t>
            </a:r>
          </a:p>
          <a:p>
            <a:r>
              <a:rPr lang="en-US" sz="1100" b="0" kern="1200" dirty="0">
                <a:solidFill>
                  <a:schemeClr val="tx1"/>
                </a:solidFill>
                <a:latin typeface="+mn-lt"/>
                <a:ea typeface="+mn-ea"/>
                <a:cs typeface="+mn-cs"/>
              </a:rPr>
              <a:t>;</a:t>
            </a:r>
          </a:p>
          <a:p>
            <a:endParaRPr lang="en-US" sz="1100" b="0" kern="1200" dirty="0">
              <a:solidFill>
                <a:schemeClr val="tx1"/>
              </a:solidFill>
              <a:latin typeface="+mn-lt"/>
              <a:ea typeface="+mn-ea"/>
              <a:cs typeface="+mn-cs"/>
            </a:endParaRPr>
          </a:p>
          <a:p>
            <a:r>
              <a:rPr lang="en-US" sz="1100" b="1" kern="1200" dirty="0">
                <a:solidFill>
                  <a:schemeClr val="tx1"/>
                </a:solidFill>
                <a:latin typeface="+mn-lt"/>
                <a:ea typeface="+mn-ea"/>
                <a:cs typeface="+mn-cs"/>
              </a:rPr>
              <a:t>proc</a:t>
            </a:r>
            <a:r>
              <a:rPr lang="en-US" sz="1100" b="0" kern="1200" dirty="0">
                <a:solidFill>
                  <a:schemeClr val="tx1"/>
                </a:solidFill>
                <a:latin typeface="+mn-lt"/>
                <a:ea typeface="+mn-ea"/>
                <a:cs typeface="+mn-cs"/>
              </a:rPr>
              <a:t> </a:t>
            </a:r>
            <a:r>
              <a:rPr lang="en-US" sz="1100" b="1" kern="1200" dirty="0" err="1">
                <a:solidFill>
                  <a:schemeClr val="tx1"/>
                </a:solidFill>
                <a:latin typeface="+mn-lt"/>
                <a:ea typeface="+mn-ea"/>
                <a:cs typeface="+mn-cs"/>
              </a:rPr>
              <a:t>sql</a:t>
            </a:r>
            <a:r>
              <a:rPr lang="en-US" sz="1100" b="0" kern="1200" dirty="0">
                <a:solidFill>
                  <a:schemeClr val="tx1"/>
                </a:solidFill>
                <a:latin typeface="+mn-lt"/>
                <a:ea typeface="+mn-ea"/>
                <a:cs typeface="+mn-cs"/>
              </a:rPr>
              <a:t>;</a:t>
            </a:r>
          </a:p>
          <a:p>
            <a:r>
              <a:rPr lang="en-US" sz="1100" b="0" kern="1200" dirty="0">
                <a:solidFill>
                  <a:schemeClr val="tx1"/>
                </a:solidFill>
                <a:latin typeface="+mn-lt"/>
                <a:ea typeface="+mn-ea"/>
                <a:cs typeface="+mn-cs"/>
              </a:rPr>
              <a:t>   select </a:t>
            </a:r>
            <a:r>
              <a:rPr lang="en-US" sz="1100" b="0" kern="1200" dirty="0" err="1">
                <a:solidFill>
                  <a:schemeClr val="tx1"/>
                </a:solidFill>
                <a:latin typeface="+mn-lt"/>
                <a:ea typeface="+mn-ea"/>
                <a:cs typeface="+mn-cs"/>
              </a:rPr>
              <a:t>First,Gender,empsau.EmpID,Phone</a:t>
            </a:r>
            <a:endParaRPr lang="en-US" sz="1100" b="0" kern="1200" dirty="0">
              <a:solidFill>
                <a:schemeClr val="tx1"/>
              </a:solidFill>
              <a:latin typeface="+mn-lt"/>
              <a:ea typeface="+mn-ea"/>
              <a:cs typeface="+mn-cs"/>
            </a:endParaRPr>
          </a:p>
          <a:p>
            <a:r>
              <a:rPr lang="en-US" sz="1100" b="0" kern="1200" dirty="0">
                <a:solidFill>
                  <a:schemeClr val="tx1"/>
                </a:solidFill>
                <a:latin typeface="+mn-lt"/>
                <a:ea typeface="+mn-ea"/>
                <a:cs typeface="+mn-cs"/>
              </a:rPr>
              <a:t>   from </a:t>
            </a:r>
            <a:r>
              <a:rPr lang="en-US" sz="1100" b="0" kern="1200" dirty="0" err="1">
                <a:solidFill>
                  <a:schemeClr val="tx1"/>
                </a:solidFill>
                <a:latin typeface="+mn-lt"/>
                <a:ea typeface="+mn-ea"/>
                <a:cs typeface="+mn-cs"/>
              </a:rPr>
              <a:t>empsau</a:t>
            </a:r>
            <a:r>
              <a:rPr lang="en-US" sz="1100" b="0" kern="1200" dirty="0">
                <a:solidFill>
                  <a:schemeClr val="tx1"/>
                </a:solidFill>
                <a:latin typeface="+mn-lt"/>
                <a:ea typeface="+mn-ea"/>
                <a:cs typeface="+mn-cs"/>
              </a:rPr>
              <a:t> inner join </a:t>
            </a:r>
            <a:r>
              <a:rPr lang="en-US" sz="1100" b="0" kern="1200" dirty="0" err="1">
                <a:solidFill>
                  <a:schemeClr val="tx1"/>
                </a:solidFill>
                <a:latin typeface="+mn-lt"/>
                <a:ea typeface="+mn-ea"/>
                <a:cs typeface="+mn-cs"/>
              </a:rPr>
              <a:t>phonec</a:t>
            </a:r>
            <a:endParaRPr lang="en-US" sz="1100" b="0" kern="1200" dirty="0">
              <a:solidFill>
                <a:schemeClr val="tx1"/>
              </a:solidFill>
              <a:latin typeface="+mn-lt"/>
              <a:ea typeface="+mn-ea"/>
              <a:cs typeface="+mn-cs"/>
            </a:endParaRPr>
          </a:p>
          <a:p>
            <a:r>
              <a:rPr lang="en-US" sz="1100" b="0" kern="1200" dirty="0">
                <a:solidFill>
                  <a:schemeClr val="tx1"/>
                </a:solidFill>
                <a:latin typeface="+mn-lt"/>
                <a:ea typeface="+mn-ea"/>
                <a:cs typeface="+mn-cs"/>
              </a:rPr>
              <a:t>   on </a:t>
            </a:r>
            <a:r>
              <a:rPr lang="en-US" sz="1100" b="0" kern="1200" dirty="0" err="1">
                <a:solidFill>
                  <a:schemeClr val="tx1"/>
                </a:solidFill>
                <a:latin typeface="+mn-lt"/>
                <a:ea typeface="+mn-ea"/>
                <a:cs typeface="+mn-cs"/>
              </a:rPr>
              <a:t>empsau.empid</a:t>
            </a:r>
            <a:r>
              <a:rPr lang="en-US" sz="1100" b="0" kern="1200" dirty="0">
                <a:solidFill>
                  <a:schemeClr val="tx1"/>
                </a:solidFill>
                <a:latin typeface="+mn-lt"/>
                <a:ea typeface="+mn-ea"/>
                <a:cs typeface="+mn-cs"/>
              </a:rPr>
              <a:t>=</a:t>
            </a:r>
            <a:r>
              <a:rPr lang="en-US" sz="1100" b="0" kern="1200" dirty="0" err="1">
                <a:solidFill>
                  <a:schemeClr val="tx1"/>
                </a:solidFill>
                <a:latin typeface="+mn-lt"/>
                <a:ea typeface="+mn-ea"/>
                <a:cs typeface="+mn-cs"/>
              </a:rPr>
              <a:t>phonec.empid</a:t>
            </a:r>
            <a:r>
              <a:rPr lang="en-US" sz="1100" b="0" kern="1200" dirty="0">
                <a:solidFill>
                  <a:schemeClr val="tx1"/>
                </a:solidFill>
                <a:latin typeface="+mn-lt"/>
                <a:ea typeface="+mn-ea"/>
                <a:cs typeface="+mn-cs"/>
              </a:rPr>
              <a:t>;</a:t>
            </a:r>
          </a:p>
          <a:p>
            <a:r>
              <a:rPr lang="en-US" sz="1100" b="1" kern="1200" dirty="0">
                <a:solidFill>
                  <a:schemeClr val="tx1"/>
                </a:solidFill>
                <a:latin typeface="+mn-lt"/>
                <a:ea typeface="+mn-ea"/>
                <a:cs typeface="+mn-cs"/>
              </a:rPr>
              <a:t>quit</a:t>
            </a:r>
            <a:r>
              <a:rPr lang="en-US" sz="1100" b="0" kern="1200" dirty="0">
                <a:solidFill>
                  <a:schemeClr val="tx1"/>
                </a:solidFill>
                <a:latin typeface="+mn-lt"/>
                <a:ea typeface="+mn-ea"/>
                <a:cs typeface="+mn-cs"/>
              </a:rPr>
              <a:t>;</a:t>
            </a:r>
            <a:endParaRPr lang="en-US" dirty="0"/>
          </a:p>
        </p:txBody>
      </p:sp>
    </p:spTree>
    <p:extLst>
      <p:ext uri="{BB962C8B-B14F-4D97-AF65-F5344CB8AC3E}">
        <p14:creationId xmlns:p14="http://schemas.microsoft.com/office/powerpoint/2010/main" val="3006047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51</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normAutofit lnSpcReduction="10000"/>
          </a:bodyPr>
          <a:lstStyle/>
          <a:p>
            <a:pPr eaLnBrk="1" hangingPunct="1"/>
            <a:r>
              <a:rPr lang="en-US" dirty="0">
                <a:latin typeface="Times New Roman" pitchFamily="18" charset="0"/>
              </a:rPr>
              <a:t>Correct answer: d</a:t>
            </a:r>
          </a:p>
          <a:p>
            <a:pPr eaLnBrk="1" hangingPunct="1"/>
            <a:r>
              <a:rPr lang="en-US" dirty="0">
                <a:latin typeface="Times New Roman" pitchFamily="18" charset="0"/>
              </a:rPr>
              <a:t>To qualify a column, put the table name and a period before the column name. Qualifying is needed when a column is in multiple tables. EMPSAU.EMPID refers to the EMPID column in the EMPSAU table. </a:t>
            </a:r>
          </a:p>
          <a:p>
            <a:pPr eaLnBrk="1" hangingPunct="1"/>
            <a:endParaRPr lang="en-US" sz="1100" kern="1200" dirty="0">
              <a:solidFill>
                <a:schemeClr val="tx1"/>
              </a:solidFill>
              <a:latin typeface="+mn-lt"/>
              <a:ea typeface="+mn-ea"/>
              <a:cs typeface="+mn-cs"/>
            </a:endParaRPr>
          </a:p>
          <a:p>
            <a:r>
              <a:rPr lang="en-US" sz="1100" b="1" kern="1200" dirty="0">
                <a:solidFill>
                  <a:schemeClr val="tx1"/>
                </a:solidFill>
                <a:latin typeface="+mn-lt"/>
                <a:ea typeface="+mn-ea"/>
                <a:cs typeface="+mn-cs"/>
              </a:rPr>
              <a:t>data</a:t>
            </a:r>
            <a:r>
              <a:rPr lang="en-US" sz="1100" b="0" kern="1200" dirty="0">
                <a:solidFill>
                  <a:schemeClr val="tx1"/>
                </a:solidFill>
                <a:latin typeface="+mn-lt"/>
                <a:ea typeface="+mn-ea"/>
                <a:cs typeface="+mn-cs"/>
              </a:rPr>
              <a:t> </a:t>
            </a:r>
            <a:r>
              <a:rPr lang="en-US" sz="1100" b="0" kern="1200" dirty="0" err="1">
                <a:solidFill>
                  <a:schemeClr val="tx1"/>
                </a:solidFill>
                <a:latin typeface="+mn-lt"/>
                <a:ea typeface="+mn-ea"/>
                <a:cs typeface="+mn-cs"/>
              </a:rPr>
              <a:t>empsau</a:t>
            </a:r>
            <a:r>
              <a:rPr lang="en-US" sz="1100" b="0" kern="1200" dirty="0">
                <a:solidFill>
                  <a:schemeClr val="tx1"/>
                </a:solidFill>
                <a:latin typeface="+mn-lt"/>
                <a:ea typeface="+mn-ea"/>
                <a:cs typeface="+mn-cs"/>
              </a:rPr>
              <a:t>;</a:t>
            </a:r>
          </a:p>
          <a:p>
            <a:r>
              <a:rPr lang="en-US" sz="1100" b="0" kern="1200" dirty="0">
                <a:solidFill>
                  <a:schemeClr val="tx1"/>
                </a:solidFill>
                <a:latin typeface="+mn-lt"/>
                <a:ea typeface="+mn-ea"/>
                <a:cs typeface="+mn-cs"/>
              </a:rPr>
              <a:t>   input First $ Gender $ </a:t>
            </a:r>
            <a:r>
              <a:rPr lang="en-US" sz="1100" b="0" kern="1200" dirty="0" err="1">
                <a:solidFill>
                  <a:schemeClr val="tx1"/>
                </a:solidFill>
                <a:latin typeface="+mn-lt"/>
                <a:ea typeface="+mn-ea"/>
                <a:cs typeface="+mn-cs"/>
              </a:rPr>
              <a:t>EmpID</a:t>
            </a:r>
            <a:r>
              <a:rPr lang="en-US" sz="1100" b="0" kern="1200" dirty="0">
                <a:solidFill>
                  <a:schemeClr val="tx1"/>
                </a:solidFill>
                <a:latin typeface="+mn-lt"/>
                <a:ea typeface="+mn-ea"/>
                <a:cs typeface="+mn-cs"/>
              </a:rPr>
              <a:t>;</a:t>
            </a:r>
          </a:p>
          <a:p>
            <a:r>
              <a:rPr lang="en-US" sz="1100" b="0" kern="1200" dirty="0">
                <a:solidFill>
                  <a:schemeClr val="tx1"/>
                </a:solidFill>
                <a:latin typeface="+mn-lt"/>
                <a:ea typeface="+mn-ea"/>
                <a:cs typeface="+mn-cs"/>
              </a:rPr>
              <a:t>   </a:t>
            </a:r>
            <a:r>
              <a:rPr lang="en-US" sz="1100" b="0" kern="1200" dirty="0" err="1">
                <a:solidFill>
                  <a:schemeClr val="tx1"/>
                </a:solidFill>
                <a:latin typeface="+mn-lt"/>
                <a:ea typeface="+mn-ea"/>
                <a:cs typeface="+mn-cs"/>
              </a:rPr>
              <a:t>datalines</a:t>
            </a:r>
            <a:r>
              <a:rPr lang="en-US" sz="1100" b="0" kern="1200" dirty="0">
                <a:solidFill>
                  <a:schemeClr val="tx1"/>
                </a:solidFill>
                <a:latin typeface="+mn-lt"/>
                <a:ea typeface="+mn-ea"/>
                <a:cs typeface="+mn-cs"/>
              </a:rPr>
              <a:t>;</a:t>
            </a:r>
          </a:p>
          <a:p>
            <a:r>
              <a:rPr lang="en-US" sz="1100" b="0" kern="1200" dirty="0" err="1">
                <a:solidFill>
                  <a:schemeClr val="tx1"/>
                </a:solidFill>
                <a:latin typeface="+mn-lt"/>
                <a:ea typeface="+mn-ea"/>
                <a:cs typeface="+mn-cs"/>
              </a:rPr>
              <a:t>Togar</a:t>
            </a:r>
            <a:r>
              <a:rPr lang="en-US" sz="1100" b="0" kern="1200" dirty="0">
                <a:solidFill>
                  <a:schemeClr val="tx1"/>
                </a:solidFill>
                <a:latin typeface="+mn-lt"/>
                <a:ea typeface="+mn-ea"/>
                <a:cs typeface="+mn-cs"/>
              </a:rPr>
              <a:t>   M   121150</a:t>
            </a:r>
          </a:p>
          <a:p>
            <a:r>
              <a:rPr lang="en-US" sz="1100" b="0" kern="1200" dirty="0">
                <a:solidFill>
                  <a:schemeClr val="tx1"/>
                </a:solidFill>
                <a:latin typeface="+mn-lt"/>
                <a:ea typeface="+mn-ea"/>
                <a:cs typeface="+mn-cs"/>
              </a:rPr>
              <a:t>Kylie   F   121151</a:t>
            </a:r>
          </a:p>
          <a:p>
            <a:r>
              <a:rPr lang="en-US" sz="1100" b="0" kern="1200" dirty="0" err="1">
                <a:solidFill>
                  <a:schemeClr val="tx1"/>
                </a:solidFill>
                <a:latin typeface="+mn-lt"/>
                <a:ea typeface="+mn-ea"/>
                <a:cs typeface="+mn-cs"/>
              </a:rPr>
              <a:t>Birin</a:t>
            </a:r>
            <a:r>
              <a:rPr lang="en-US" sz="1100" b="0" kern="1200" dirty="0">
                <a:solidFill>
                  <a:schemeClr val="tx1"/>
                </a:solidFill>
                <a:latin typeface="+mn-lt"/>
                <a:ea typeface="+mn-ea"/>
                <a:cs typeface="+mn-cs"/>
              </a:rPr>
              <a:t>   M   121152</a:t>
            </a:r>
          </a:p>
          <a:p>
            <a:r>
              <a:rPr lang="en-US" sz="1100" b="0" kern="1200" dirty="0">
                <a:solidFill>
                  <a:schemeClr val="tx1"/>
                </a:solidFill>
                <a:latin typeface="+mn-lt"/>
                <a:ea typeface="+mn-ea"/>
                <a:cs typeface="+mn-cs"/>
              </a:rPr>
              <a:t>;</a:t>
            </a:r>
          </a:p>
          <a:p>
            <a:endParaRPr lang="en-US" sz="1100" b="0" kern="1200" dirty="0">
              <a:solidFill>
                <a:schemeClr val="tx1"/>
              </a:solidFill>
              <a:latin typeface="+mn-lt"/>
              <a:ea typeface="+mn-ea"/>
              <a:cs typeface="+mn-cs"/>
            </a:endParaRPr>
          </a:p>
          <a:p>
            <a:r>
              <a:rPr lang="en-US" sz="1100" b="0" kern="1200" dirty="0">
                <a:solidFill>
                  <a:schemeClr val="tx1"/>
                </a:solidFill>
                <a:latin typeface="+mn-lt"/>
                <a:ea typeface="+mn-ea"/>
                <a:cs typeface="+mn-cs"/>
              </a:rPr>
              <a:t>data </a:t>
            </a:r>
            <a:r>
              <a:rPr lang="en-US" sz="1100" b="0" kern="1200" dirty="0" err="1">
                <a:solidFill>
                  <a:schemeClr val="tx1"/>
                </a:solidFill>
                <a:latin typeface="+mn-lt"/>
                <a:ea typeface="+mn-ea"/>
                <a:cs typeface="+mn-cs"/>
              </a:rPr>
              <a:t>phonec</a:t>
            </a:r>
            <a:r>
              <a:rPr lang="en-US" sz="1100" b="0" kern="1200" dirty="0">
                <a:solidFill>
                  <a:schemeClr val="tx1"/>
                </a:solidFill>
                <a:latin typeface="+mn-lt"/>
                <a:ea typeface="+mn-ea"/>
                <a:cs typeface="+mn-cs"/>
              </a:rPr>
              <a:t>;</a:t>
            </a:r>
          </a:p>
          <a:p>
            <a:r>
              <a:rPr lang="en-US" sz="1100" b="0" kern="1200" dirty="0">
                <a:solidFill>
                  <a:schemeClr val="tx1"/>
                </a:solidFill>
                <a:latin typeface="+mn-lt"/>
                <a:ea typeface="+mn-ea"/>
                <a:cs typeface="+mn-cs"/>
              </a:rPr>
              <a:t>   input </a:t>
            </a:r>
            <a:r>
              <a:rPr lang="en-US" sz="1100" b="0" kern="1200" dirty="0" err="1">
                <a:solidFill>
                  <a:schemeClr val="tx1"/>
                </a:solidFill>
                <a:latin typeface="+mn-lt"/>
                <a:ea typeface="+mn-ea"/>
                <a:cs typeface="+mn-cs"/>
              </a:rPr>
              <a:t>EmpID</a:t>
            </a:r>
            <a:r>
              <a:rPr lang="en-US" sz="1100" b="0" kern="1200" dirty="0">
                <a:solidFill>
                  <a:schemeClr val="tx1"/>
                </a:solidFill>
                <a:latin typeface="+mn-lt"/>
                <a:ea typeface="+mn-ea"/>
                <a:cs typeface="+mn-cs"/>
              </a:rPr>
              <a:t> Phone $15.;</a:t>
            </a:r>
          </a:p>
          <a:p>
            <a:r>
              <a:rPr lang="en-US" sz="1100" b="0" kern="1200" dirty="0">
                <a:solidFill>
                  <a:schemeClr val="tx1"/>
                </a:solidFill>
                <a:latin typeface="+mn-lt"/>
                <a:ea typeface="+mn-ea"/>
                <a:cs typeface="+mn-cs"/>
              </a:rPr>
              <a:t>   </a:t>
            </a:r>
            <a:r>
              <a:rPr lang="en-US" sz="1100" b="0" kern="1200" dirty="0" err="1">
                <a:solidFill>
                  <a:schemeClr val="tx1"/>
                </a:solidFill>
                <a:latin typeface="+mn-lt"/>
                <a:ea typeface="+mn-ea"/>
                <a:cs typeface="+mn-cs"/>
              </a:rPr>
              <a:t>datalines</a:t>
            </a:r>
            <a:r>
              <a:rPr lang="en-US" sz="1100" b="0" kern="1200" dirty="0">
                <a:solidFill>
                  <a:schemeClr val="tx1"/>
                </a:solidFill>
                <a:latin typeface="+mn-lt"/>
                <a:ea typeface="+mn-ea"/>
                <a:cs typeface="+mn-cs"/>
              </a:rPr>
              <a:t>;</a:t>
            </a:r>
          </a:p>
          <a:p>
            <a:r>
              <a:rPr lang="en-US" sz="1100" b="0" kern="1200" dirty="0">
                <a:solidFill>
                  <a:schemeClr val="tx1"/>
                </a:solidFill>
                <a:latin typeface="+mn-lt"/>
                <a:ea typeface="+mn-ea"/>
                <a:cs typeface="+mn-cs"/>
              </a:rPr>
              <a:t>121150 +61(2)5555-1795</a:t>
            </a:r>
          </a:p>
          <a:p>
            <a:r>
              <a:rPr lang="en-US" sz="1100" b="0" kern="1200" dirty="0">
                <a:solidFill>
                  <a:schemeClr val="tx1"/>
                </a:solidFill>
                <a:latin typeface="+mn-lt"/>
                <a:ea typeface="+mn-ea"/>
                <a:cs typeface="+mn-cs"/>
              </a:rPr>
              <a:t>121152 +61(2)5555-1667</a:t>
            </a:r>
          </a:p>
          <a:p>
            <a:r>
              <a:rPr lang="en-US" sz="1100" b="0" kern="1200" dirty="0">
                <a:solidFill>
                  <a:schemeClr val="tx1"/>
                </a:solidFill>
                <a:latin typeface="+mn-lt"/>
                <a:ea typeface="+mn-ea"/>
                <a:cs typeface="+mn-cs"/>
              </a:rPr>
              <a:t>121154 +61(2)5555-1348</a:t>
            </a:r>
          </a:p>
          <a:p>
            <a:r>
              <a:rPr lang="en-US" sz="1100" b="0" kern="1200" dirty="0">
                <a:solidFill>
                  <a:schemeClr val="tx1"/>
                </a:solidFill>
                <a:latin typeface="+mn-lt"/>
                <a:ea typeface="+mn-ea"/>
                <a:cs typeface="+mn-cs"/>
              </a:rPr>
              <a:t>;</a:t>
            </a:r>
          </a:p>
          <a:p>
            <a:endParaRPr lang="en-US" sz="1100" b="0" kern="1200" dirty="0">
              <a:solidFill>
                <a:schemeClr val="tx1"/>
              </a:solidFill>
              <a:latin typeface="+mn-lt"/>
              <a:ea typeface="+mn-ea"/>
              <a:cs typeface="+mn-cs"/>
            </a:endParaRPr>
          </a:p>
          <a:p>
            <a:r>
              <a:rPr lang="en-US" sz="1100" b="1" kern="1200" dirty="0">
                <a:solidFill>
                  <a:schemeClr val="tx1"/>
                </a:solidFill>
                <a:latin typeface="+mn-lt"/>
                <a:ea typeface="+mn-ea"/>
                <a:cs typeface="+mn-cs"/>
              </a:rPr>
              <a:t>proc</a:t>
            </a:r>
            <a:r>
              <a:rPr lang="en-US" sz="1100" b="0" kern="1200" dirty="0">
                <a:solidFill>
                  <a:schemeClr val="tx1"/>
                </a:solidFill>
                <a:latin typeface="+mn-lt"/>
                <a:ea typeface="+mn-ea"/>
                <a:cs typeface="+mn-cs"/>
              </a:rPr>
              <a:t> </a:t>
            </a:r>
            <a:r>
              <a:rPr lang="en-US" sz="1100" b="1" kern="1200" dirty="0" err="1">
                <a:solidFill>
                  <a:schemeClr val="tx1"/>
                </a:solidFill>
                <a:latin typeface="+mn-lt"/>
                <a:ea typeface="+mn-ea"/>
                <a:cs typeface="+mn-cs"/>
              </a:rPr>
              <a:t>sql</a:t>
            </a:r>
            <a:r>
              <a:rPr lang="en-US" sz="1100" b="0" kern="1200" dirty="0">
                <a:solidFill>
                  <a:schemeClr val="tx1"/>
                </a:solidFill>
                <a:latin typeface="+mn-lt"/>
                <a:ea typeface="+mn-ea"/>
                <a:cs typeface="+mn-cs"/>
              </a:rPr>
              <a:t>;</a:t>
            </a:r>
          </a:p>
          <a:p>
            <a:r>
              <a:rPr lang="en-US" sz="1100" b="0" kern="1200" dirty="0">
                <a:solidFill>
                  <a:schemeClr val="tx1"/>
                </a:solidFill>
                <a:latin typeface="+mn-lt"/>
                <a:ea typeface="+mn-ea"/>
                <a:cs typeface="+mn-cs"/>
              </a:rPr>
              <a:t>   select </a:t>
            </a:r>
            <a:r>
              <a:rPr lang="en-US" sz="1100" b="0" kern="1200" dirty="0" err="1">
                <a:solidFill>
                  <a:schemeClr val="tx1"/>
                </a:solidFill>
                <a:latin typeface="+mn-lt"/>
                <a:ea typeface="+mn-ea"/>
                <a:cs typeface="+mn-cs"/>
              </a:rPr>
              <a:t>First,Gender,empsau.EmpID,Phone</a:t>
            </a:r>
            <a:endParaRPr lang="en-US" sz="1100" b="0" kern="1200" dirty="0">
              <a:solidFill>
                <a:schemeClr val="tx1"/>
              </a:solidFill>
              <a:latin typeface="+mn-lt"/>
              <a:ea typeface="+mn-ea"/>
              <a:cs typeface="+mn-cs"/>
            </a:endParaRPr>
          </a:p>
          <a:p>
            <a:r>
              <a:rPr lang="en-US" sz="1100" b="0" kern="1200" dirty="0">
                <a:solidFill>
                  <a:schemeClr val="tx1"/>
                </a:solidFill>
                <a:latin typeface="+mn-lt"/>
                <a:ea typeface="+mn-ea"/>
                <a:cs typeface="+mn-cs"/>
              </a:rPr>
              <a:t>   from </a:t>
            </a:r>
            <a:r>
              <a:rPr lang="en-US" sz="1100" b="0" kern="1200" dirty="0" err="1">
                <a:solidFill>
                  <a:schemeClr val="tx1"/>
                </a:solidFill>
                <a:latin typeface="+mn-lt"/>
                <a:ea typeface="+mn-ea"/>
                <a:cs typeface="+mn-cs"/>
              </a:rPr>
              <a:t>empsau</a:t>
            </a:r>
            <a:r>
              <a:rPr lang="en-US" sz="1100" b="0" kern="1200" dirty="0">
                <a:solidFill>
                  <a:schemeClr val="tx1"/>
                </a:solidFill>
                <a:latin typeface="+mn-lt"/>
                <a:ea typeface="+mn-ea"/>
                <a:cs typeface="+mn-cs"/>
              </a:rPr>
              <a:t> inner join </a:t>
            </a:r>
            <a:r>
              <a:rPr lang="en-US" sz="1100" b="0" kern="1200" dirty="0" err="1">
                <a:solidFill>
                  <a:schemeClr val="tx1"/>
                </a:solidFill>
                <a:latin typeface="+mn-lt"/>
                <a:ea typeface="+mn-ea"/>
                <a:cs typeface="+mn-cs"/>
              </a:rPr>
              <a:t>phonec</a:t>
            </a:r>
            <a:endParaRPr lang="en-US" sz="1100" b="0" kern="1200" dirty="0">
              <a:solidFill>
                <a:schemeClr val="tx1"/>
              </a:solidFill>
              <a:latin typeface="+mn-lt"/>
              <a:ea typeface="+mn-ea"/>
              <a:cs typeface="+mn-cs"/>
            </a:endParaRPr>
          </a:p>
          <a:p>
            <a:r>
              <a:rPr lang="en-US" sz="1100" b="0" kern="1200" dirty="0">
                <a:solidFill>
                  <a:schemeClr val="tx1"/>
                </a:solidFill>
                <a:latin typeface="+mn-lt"/>
                <a:ea typeface="+mn-ea"/>
                <a:cs typeface="+mn-cs"/>
              </a:rPr>
              <a:t>   on </a:t>
            </a:r>
            <a:r>
              <a:rPr lang="en-US" sz="1100" b="0" kern="1200" dirty="0" err="1">
                <a:solidFill>
                  <a:schemeClr val="tx1"/>
                </a:solidFill>
                <a:latin typeface="+mn-lt"/>
                <a:ea typeface="+mn-ea"/>
                <a:cs typeface="+mn-cs"/>
              </a:rPr>
              <a:t>empsau.empid</a:t>
            </a:r>
            <a:r>
              <a:rPr lang="en-US" sz="1100" b="0" kern="1200" dirty="0">
                <a:solidFill>
                  <a:schemeClr val="tx1"/>
                </a:solidFill>
                <a:latin typeface="+mn-lt"/>
                <a:ea typeface="+mn-ea"/>
                <a:cs typeface="+mn-cs"/>
              </a:rPr>
              <a:t>=</a:t>
            </a:r>
            <a:r>
              <a:rPr lang="en-US" sz="1100" b="0" kern="1200" dirty="0" err="1">
                <a:solidFill>
                  <a:schemeClr val="tx1"/>
                </a:solidFill>
                <a:latin typeface="+mn-lt"/>
                <a:ea typeface="+mn-ea"/>
                <a:cs typeface="+mn-cs"/>
              </a:rPr>
              <a:t>phonec.empid</a:t>
            </a:r>
            <a:r>
              <a:rPr lang="en-US" sz="1100" b="0" kern="1200" dirty="0">
                <a:solidFill>
                  <a:schemeClr val="tx1"/>
                </a:solidFill>
                <a:latin typeface="+mn-lt"/>
                <a:ea typeface="+mn-ea"/>
                <a:cs typeface="+mn-cs"/>
              </a:rPr>
              <a:t>;</a:t>
            </a:r>
          </a:p>
          <a:p>
            <a:r>
              <a:rPr lang="en-US" sz="1100" b="1" kern="1200" dirty="0">
                <a:solidFill>
                  <a:schemeClr val="tx1"/>
                </a:solidFill>
                <a:latin typeface="+mn-lt"/>
                <a:ea typeface="+mn-ea"/>
                <a:cs typeface="+mn-cs"/>
              </a:rPr>
              <a:t>quit</a:t>
            </a:r>
            <a:r>
              <a:rPr lang="en-US" sz="1100" b="0" kern="1200" dirty="0">
                <a:solidFill>
                  <a:schemeClr val="tx1"/>
                </a:solidFill>
                <a:latin typeface="+mn-lt"/>
                <a:ea typeface="+mn-ea"/>
                <a:cs typeface="+mn-cs"/>
              </a:rPr>
              <a:t>;</a:t>
            </a:r>
            <a:endParaRPr lang="en-US" dirty="0"/>
          </a:p>
        </p:txBody>
      </p:sp>
    </p:spTree>
    <p:extLst>
      <p:ext uri="{BB962C8B-B14F-4D97-AF65-F5344CB8AC3E}">
        <p14:creationId xmlns:p14="http://schemas.microsoft.com/office/powerpoint/2010/main" val="1151576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52</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c</a:t>
            </a:r>
          </a:p>
          <a:p>
            <a:pPr eaLnBrk="1" hangingPunct="1"/>
            <a:r>
              <a:rPr lang="sv-SE" dirty="0">
                <a:latin typeface="Times New Roman" pitchFamily="18" charset="0"/>
              </a:rPr>
              <a:t>To create an alias on the FROM clause, put the word AS and the alias after the table name.  The word AS is optional. The alias can be used when qualifying a column.</a:t>
            </a:r>
          </a:p>
          <a:p>
            <a:endParaRPr lang="en-US" dirty="0"/>
          </a:p>
          <a:p>
            <a:r>
              <a:rPr lang="en-US" sz="1100" b="1" kern="1200" dirty="0">
                <a:solidFill>
                  <a:schemeClr val="tx1"/>
                </a:solidFill>
                <a:latin typeface="+mn-lt"/>
                <a:ea typeface="+mn-ea"/>
                <a:cs typeface="+mn-cs"/>
              </a:rPr>
              <a:t>proc</a:t>
            </a:r>
            <a:r>
              <a:rPr lang="en-US" sz="1100" b="0" kern="1200" dirty="0">
                <a:solidFill>
                  <a:schemeClr val="tx1"/>
                </a:solidFill>
                <a:latin typeface="+mn-lt"/>
                <a:ea typeface="+mn-ea"/>
                <a:cs typeface="+mn-cs"/>
              </a:rPr>
              <a:t> </a:t>
            </a:r>
            <a:r>
              <a:rPr lang="en-US" sz="1100" b="1" kern="1200" dirty="0" err="1">
                <a:solidFill>
                  <a:schemeClr val="tx1"/>
                </a:solidFill>
                <a:latin typeface="+mn-lt"/>
                <a:ea typeface="+mn-ea"/>
                <a:cs typeface="+mn-cs"/>
              </a:rPr>
              <a:t>sql</a:t>
            </a:r>
            <a:r>
              <a:rPr lang="en-US" sz="1100" b="0" kern="1200" dirty="0">
                <a:solidFill>
                  <a:schemeClr val="tx1"/>
                </a:solidFill>
                <a:latin typeface="+mn-lt"/>
                <a:ea typeface="+mn-ea"/>
                <a:cs typeface="+mn-cs"/>
              </a:rPr>
              <a:t>;</a:t>
            </a:r>
          </a:p>
          <a:p>
            <a:r>
              <a:rPr lang="en-US" sz="1100" b="0" kern="1200" dirty="0">
                <a:solidFill>
                  <a:schemeClr val="tx1"/>
                </a:solidFill>
                <a:latin typeface="+mn-lt"/>
                <a:ea typeface="+mn-ea"/>
                <a:cs typeface="+mn-cs"/>
              </a:rPr>
              <a:t>   select </a:t>
            </a:r>
            <a:r>
              <a:rPr lang="en-US" sz="1100" b="0" kern="1200" dirty="0" err="1">
                <a:solidFill>
                  <a:schemeClr val="tx1"/>
                </a:solidFill>
                <a:latin typeface="+mn-lt"/>
                <a:ea typeface="+mn-ea"/>
                <a:cs typeface="+mn-cs"/>
              </a:rPr>
              <a:t>First,Gender,empsau.EmpID,Phone</a:t>
            </a:r>
            <a:endParaRPr lang="en-US" sz="1100" b="0" kern="1200" dirty="0">
              <a:solidFill>
                <a:schemeClr val="tx1"/>
              </a:solidFill>
              <a:latin typeface="+mn-lt"/>
              <a:ea typeface="+mn-ea"/>
              <a:cs typeface="+mn-cs"/>
            </a:endParaRPr>
          </a:p>
          <a:p>
            <a:r>
              <a:rPr lang="en-US" sz="1100" b="0" kern="1200" dirty="0">
                <a:solidFill>
                  <a:schemeClr val="tx1"/>
                </a:solidFill>
                <a:latin typeface="+mn-lt"/>
                <a:ea typeface="+mn-ea"/>
                <a:cs typeface="+mn-cs"/>
              </a:rPr>
              <a:t>   from </a:t>
            </a:r>
            <a:r>
              <a:rPr lang="en-US" sz="1100" b="0" kern="1200" dirty="0" err="1">
                <a:solidFill>
                  <a:schemeClr val="tx1"/>
                </a:solidFill>
                <a:latin typeface="+mn-lt"/>
                <a:ea typeface="+mn-ea"/>
                <a:cs typeface="+mn-cs"/>
              </a:rPr>
              <a:t>empsau</a:t>
            </a:r>
            <a:r>
              <a:rPr lang="en-US" sz="1100" b="0" kern="1200" dirty="0">
                <a:solidFill>
                  <a:schemeClr val="tx1"/>
                </a:solidFill>
                <a:latin typeface="+mn-lt"/>
                <a:ea typeface="+mn-ea"/>
                <a:cs typeface="+mn-cs"/>
              </a:rPr>
              <a:t> as e inner join as p </a:t>
            </a:r>
            <a:r>
              <a:rPr lang="en-US" sz="1100" b="0" kern="1200" dirty="0" err="1">
                <a:solidFill>
                  <a:schemeClr val="tx1"/>
                </a:solidFill>
                <a:latin typeface="+mn-lt"/>
                <a:ea typeface="+mn-ea"/>
                <a:cs typeface="+mn-cs"/>
              </a:rPr>
              <a:t>phonec</a:t>
            </a:r>
            <a:endParaRPr lang="en-US" sz="1100" b="0" kern="1200" dirty="0">
              <a:solidFill>
                <a:schemeClr val="tx1"/>
              </a:solidFill>
              <a:latin typeface="+mn-lt"/>
              <a:ea typeface="+mn-ea"/>
              <a:cs typeface="+mn-cs"/>
            </a:endParaRPr>
          </a:p>
          <a:p>
            <a:r>
              <a:rPr lang="en-US" sz="1100" b="0" kern="1200" dirty="0">
                <a:solidFill>
                  <a:schemeClr val="tx1"/>
                </a:solidFill>
                <a:latin typeface="+mn-lt"/>
                <a:ea typeface="+mn-ea"/>
                <a:cs typeface="+mn-cs"/>
              </a:rPr>
              <a:t>   on </a:t>
            </a:r>
            <a:r>
              <a:rPr lang="en-US" sz="1100" b="0" kern="1200" dirty="0" err="1">
                <a:solidFill>
                  <a:schemeClr val="tx1"/>
                </a:solidFill>
                <a:latin typeface="+mn-lt"/>
                <a:ea typeface="+mn-ea"/>
                <a:cs typeface="+mn-cs"/>
              </a:rPr>
              <a:t>empsau.empid</a:t>
            </a:r>
            <a:r>
              <a:rPr lang="en-US" sz="1100" b="0" kern="1200" dirty="0">
                <a:solidFill>
                  <a:schemeClr val="tx1"/>
                </a:solidFill>
                <a:latin typeface="+mn-lt"/>
                <a:ea typeface="+mn-ea"/>
                <a:cs typeface="+mn-cs"/>
              </a:rPr>
              <a:t>=</a:t>
            </a:r>
            <a:r>
              <a:rPr lang="en-US" sz="1100" b="0" kern="1200" dirty="0" err="1">
                <a:solidFill>
                  <a:schemeClr val="tx1"/>
                </a:solidFill>
                <a:latin typeface="+mn-lt"/>
                <a:ea typeface="+mn-ea"/>
                <a:cs typeface="+mn-cs"/>
              </a:rPr>
              <a:t>phonec.empid</a:t>
            </a:r>
            <a:r>
              <a:rPr lang="en-US" sz="1100" b="0" kern="1200" dirty="0">
                <a:solidFill>
                  <a:schemeClr val="tx1"/>
                </a:solidFill>
                <a:latin typeface="+mn-lt"/>
                <a:ea typeface="+mn-ea"/>
                <a:cs typeface="+mn-cs"/>
              </a:rPr>
              <a:t>;</a:t>
            </a:r>
          </a:p>
          <a:p>
            <a:r>
              <a:rPr lang="en-US" sz="1100" b="1" kern="1200" dirty="0">
                <a:solidFill>
                  <a:schemeClr val="tx1"/>
                </a:solidFill>
                <a:latin typeface="+mn-lt"/>
                <a:ea typeface="+mn-ea"/>
                <a:cs typeface="+mn-cs"/>
              </a:rPr>
              <a:t>quit</a:t>
            </a:r>
            <a:r>
              <a:rPr lang="en-US" sz="1100" b="0" kern="1200" dirty="0">
                <a:solidFill>
                  <a:schemeClr val="tx1"/>
                </a:solidFill>
                <a:latin typeface="+mn-lt"/>
                <a:ea typeface="+mn-ea"/>
                <a:cs typeface="+mn-cs"/>
              </a:rPr>
              <a:t>;</a:t>
            </a:r>
            <a:endParaRPr lang="en-US" dirty="0"/>
          </a:p>
        </p:txBody>
      </p:sp>
    </p:spTree>
    <p:extLst>
      <p:ext uri="{BB962C8B-B14F-4D97-AF65-F5344CB8AC3E}">
        <p14:creationId xmlns:p14="http://schemas.microsoft.com/office/powerpoint/2010/main" val="42747123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53</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c</a:t>
            </a:r>
          </a:p>
          <a:p>
            <a:pPr eaLnBrk="1" hangingPunct="1"/>
            <a:r>
              <a:rPr lang="sv-SE" dirty="0">
                <a:latin typeface="Times New Roman" pitchFamily="18" charset="0"/>
              </a:rPr>
              <a:t>To create an alias on the FROM clause, put the word AS and the alias after the table name.  The word AS is optional. The alias can be used when qualifying a column.</a:t>
            </a:r>
          </a:p>
          <a:p>
            <a:endParaRPr lang="en-US" dirty="0"/>
          </a:p>
          <a:p>
            <a:r>
              <a:rPr lang="en-US" sz="1100" b="1" kern="1200" dirty="0">
                <a:solidFill>
                  <a:schemeClr val="tx1"/>
                </a:solidFill>
                <a:latin typeface="+mn-lt"/>
                <a:ea typeface="+mn-ea"/>
                <a:cs typeface="+mn-cs"/>
              </a:rPr>
              <a:t>proc</a:t>
            </a:r>
            <a:r>
              <a:rPr lang="en-US" sz="1100" b="0" kern="1200" dirty="0">
                <a:solidFill>
                  <a:schemeClr val="tx1"/>
                </a:solidFill>
                <a:latin typeface="+mn-lt"/>
                <a:ea typeface="+mn-ea"/>
                <a:cs typeface="+mn-cs"/>
              </a:rPr>
              <a:t> </a:t>
            </a:r>
            <a:r>
              <a:rPr lang="en-US" sz="1100" b="1" kern="1200" dirty="0" err="1">
                <a:solidFill>
                  <a:schemeClr val="tx1"/>
                </a:solidFill>
                <a:latin typeface="+mn-lt"/>
                <a:ea typeface="+mn-ea"/>
                <a:cs typeface="+mn-cs"/>
              </a:rPr>
              <a:t>sql</a:t>
            </a:r>
            <a:r>
              <a:rPr lang="en-US" sz="1100" b="0" kern="1200" dirty="0">
                <a:solidFill>
                  <a:schemeClr val="tx1"/>
                </a:solidFill>
                <a:latin typeface="+mn-lt"/>
                <a:ea typeface="+mn-ea"/>
                <a:cs typeface="+mn-cs"/>
              </a:rPr>
              <a:t>;</a:t>
            </a:r>
          </a:p>
          <a:p>
            <a:r>
              <a:rPr lang="en-US" sz="1100" b="0" kern="1200" dirty="0">
                <a:solidFill>
                  <a:schemeClr val="tx1"/>
                </a:solidFill>
                <a:latin typeface="+mn-lt"/>
                <a:ea typeface="+mn-ea"/>
                <a:cs typeface="+mn-cs"/>
              </a:rPr>
              <a:t>   select </a:t>
            </a:r>
            <a:r>
              <a:rPr lang="en-US" sz="1100" b="0" kern="1200" dirty="0" err="1">
                <a:solidFill>
                  <a:schemeClr val="tx1"/>
                </a:solidFill>
                <a:latin typeface="+mn-lt"/>
                <a:ea typeface="+mn-ea"/>
                <a:cs typeface="+mn-cs"/>
              </a:rPr>
              <a:t>First,Gender,empsau.EmpID,Phone</a:t>
            </a:r>
            <a:endParaRPr lang="en-US" sz="1100" b="0" kern="1200" dirty="0">
              <a:solidFill>
                <a:schemeClr val="tx1"/>
              </a:solidFill>
              <a:latin typeface="+mn-lt"/>
              <a:ea typeface="+mn-ea"/>
              <a:cs typeface="+mn-cs"/>
            </a:endParaRPr>
          </a:p>
          <a:p>
            <a:r>
              <a:rPr lang="en-US" sz="1100" b="0" kern="1200" dirty="0">
                <a:solidFill>
                  <a:schemeClr val="tx1"/>
                </a:solidFill>
                <a:latin typeface="+mn-lt"/>
                <a:ea typeface="+mn-ea"/>
                <a:cs typeface="+mn-cs"/>
              </a:rPr>
              <a:t>   from </a:t>
            </a:r>
            <a:r>
              <a:rPr lang="en-US" sz="1100" b="0" kern="1200" dirty="0" err="1">
                <a:solidFill>
                  <a:schemeClr val="tx1"/>
                </a:solidFill>
                <a:latin typeface="+mn-lt"/>
                <a:ea typeface="+mn-ea"/>
                <a:cs typeface="+mn-cs"/>
              </a:rPr>
              <a:t>empsau</a:t>
            </a:r>
            <a:r>
              <a:rPr lang="en-US" sz="1100" b="0" kern="1200" dirty="0">
                <a:solidFill>
                  <a:schemeClr val="tx1"/>
                </a:solidFill>
                <a:latin typeface="+mn-lt"/>
                <a:ea typeface="+mn-ea"/>
                <a:cs typeface="+mn-cs"/>
              </a:rPr>
              <a:t> as e inner join as p </a:t>
            </a:r>
            <a:r>
              <a:rPr lang="en-US" sz="1100" b="0" kern="1200" dirty="0" err="1">
                <a:solidFill>
                  <a:schemeClr val="tx1"/>
                </a:solidFill>
                <a:latin typeface="+mn-lt"/>
                <a:ea typeface="+mn-ea"/>
                <a:cs typeface="+mn-cs"/>
              </a:rPr>
              <a:t>phonec</a:t>
            </a:r>
            <a:endParaRPr lang="en-US" sz="1100" b="0" kern="1200" dirty="0">
              <a:solidFill>
                <a:schemeClr val="tx1"/>
              </a:solidFill>
              <a:latin typeface="+mn-lt"/>
              <a:ea typeface="+mn-ea"/>
              <a:cs typeface="+mn-cs"/>
            </a:endParaRPr>
          </a:p>
          <a:p>
            <a:r>
              <a:rPr lang="en-US" sz="1100" b="0" kern="1200" dirty="0">
                <a:solidFill>
                  <a:schemeClr val="tx1"/>
                </a:solidFill>
                <a:latin typeface="+mn-lt"/>
                <a:ea typeface="+mn-ea"/>
                <a:cs typeface="+mn-cs"/>
              </a:rPr>
              <a:t>   on </a:t>
            </a:r>
            <a:r>
              <a:rPr lang="en-US" sz="1100" b="0" kern="1200" dirty="0" err="1">
                <a:solidFill>
                  <a:schemeClr val="tx1"/>
                </a:solidFill>
                <a:latin typeface="+mn-lt"/>
                <a:ea typeface="+mn-ea"/>
                <a:cs typeface="+mn-cs"/>
              </a:rPr>
              <a:t>empsau.empid</a:t>
            </a:r>
            <a:r>
              <a:rPr lang="en-US" sz="1100" b="0" kern="1200" dirty="0">
                <a:solidFill>
                  <a:schemeClr val="tx1"/>
                </a:solidFill>
                <a:latin typeface="+mn-lt"/>
                <a:ea typeface="+mn-ea"/>
                <a:cs typeface="+mn-cs"/>
              </a:rPr>
              <a:t>=</a:t>
            </a:r>
            <a:r>
              <a:rPr lang="en-US" sz="1100" b="0" kern="1200" dirty="0" err="1">
                <a:solidFill>
                  <a:schemeClr val="tx1"/>
                </a:solidFill>
                <a:latin typeface="+mn-lt"/>
                <a:ea typeface="+mn-ea"/>
                <a:cs typeface="+mn-cs"/>
              </a:rPr>
              <a:t>phonec.empid</a:t>
            </a:r>
            <a:r>
              <a:rPr lang="en-US" sz="1100" b="0" kern="1200" dirty="0">
                <a:solidFill>
                  <a:schemeClr val="tx1"/>
                </a:solidFill>
                <a:latin typeface="+mn-lt"/>
                <a:ea typeface="+mn-ea"/>
                <a:cs typeface="+mn-cs"/>
              </a:rPr>
              <a:t>;</a:t>
            </a:r>
          </a:p>
          <a:p>
            <a:r>
              <a:rPr lang="en-US" sz="1100" b="1" kern="1200" dirty="0">
                <a:solidFill>
                  <a:schemeClr val="tx1"/>
                </a:solidFill>
                <a:latin typeface="+mn-lt"/>
                <a:ea typeface="+mn-ea"/>
                <a:cs typeface="+mn-cs"/>
              </a:rPr>
              <a:t>quit</a:t>
            </a:r>
            <a:r>
              <a:rPr lang="en-US" sz="1100" b="0" kern="1200" dirty="0">
                <a:solidFill>
                  <a:schemeClr val="tx1"/>
                </a:solidFill>
                <a:latin typeface="+mn-lt"/>
                <a:ea typeface="+mn-ea"/>
                <a:cs typeface="+mn-cs"/>
              </a:rPr>
              <a:t>;</a:t>
            </a:r>
            <a:endParaRPr lang="en-US" dirty="0"/>
          </a:p>
        </p:txBody>
      </p:sp>
    </p:spTree>
    <p:extLst>
      <p:ext uri="{BB962C8B-B14F-4D97-AF65-F5344CB8AC3E}">
        <p14:creationId xmlns:p14="http://schemas.microsoft.com/office/powerpoint/2010/main" val="203096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baseline="0" dirty="0">
                <a:solidFill>
                  <a:schemeClr val="tx1"/>
                </a:solidFill>
                <a:effectLst/>
                <a:latin typeface="+mn-lt"/>
                <a:ea typeface="+mn-ea"/>
                <a:cs typeface="+mn-cs"/>
              </a:rPr>
              <a:t>The PROC SQL statement invokes the SQL language processor, and subsequent statements are interpreted and executed as SQL until a QUIT statement is encountered.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kern="1200" baseline="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baseline="0" dirty="0">
                <a:solidFill>
                  <a:schemeClr val="tx1"/>
                </a:solidFill>
                <a:effectLst/>
                <a:latin typeface="+mn-lt"/>
                <a:ea typeface="+mn-ea"/>
                <a:cs typeface="+mn-cs"/>
              </a:rPr>
              <a:t>SELECT is the most commonly used SQL statement and is usually referred to as a </a:t>
            </a:r>
            <a:r>
              <a:rPr lang="en-US" sz="900" i="1" kern="1200" baseline="0" dirty="0">
                <a:solidFill>
                  <a:schemeClr val="tx1"/>
                </a:solidFill>
                <a:effectLst/>
                <a:latin typeface="+mn-lt"/>
                <a:ea typeface="+mn-ea"/>
                <a:cs typeface="+mn-cs"/>
              </a:rPr>
              <a:t>query</a:t>
            </a:r>
            <a:r>
              <a:rPr lang="en-US" sz="900" kern="1200" baseline="0" dirty="0">
                <a:solidFill>
                  <a:schemeClr val="tx1"/>
                </a:solidFill>
                <a:effectLst/>
                <a:latin typeface="+mn-lt"/>
                <a:ea typeface="+mn-ea"/>
                <a:cs typeface="+mn-cs"/>
              </a:rPr>
              <a:t>. A query is made up of clauses that describe the desired result. At a minimum, a query must specify a list of column names to retrieve in the SELECT clause and the name of the table that contains the columns in the FROM clause. By default, an SQL query creates a report.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kern="1200" baseline="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baseline="0" dirty="0">
                <a:solidFill>
                  <a:schemeClr val="tx1"/>
                </a:solidFill>
                <a:effectLst/>
                <a:latin typeface="+mn-lt"/>
                <a:ea typeface="+mn-ea"/>
                <a:cs typeface="+mn-cs"/>
              </a:rPr>
              <a:t>It is important to note that each SQL statement executes immediately and independently.</a:t>
            </a:r>
          </a:p>
          <a:p>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999168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1100" kern="1200" dirty="0">
                <a:solidFill>
                  <a:schemeClr val="tx1"/>
                </a:solidFill>
                <a:effectLst/>
                <a:latin typeface="+mn-lt"/>
                <a:ea typeface="+mn-ea"/>
                <a:cs typeface="+mn-cs"/>
              </a:rPr>
              <a:t>This simple query selects columns from the </a:t>
            </a:r>
            <a:r>
              <a:rPr lang="en-US" sz="1100" b="1" kern="1200" dirty="0" err="1">
                <a:solidFill>
                  <a:schemeClr val="tx1"/>
                </a:solidFill>
                <a:effectLst/>
                <a:latin typeface="+mn-lt"/>
                <a:ea typeface="+mn-ea"/>
                <a:cs typeface="+mn-cs"/>
              </a:rPr>
              <a:t>class_birthdate</a:t>
            </a:r>
            <a:r>
              <a:rPr lang="en-US" sz="1100" b="1" kern="1200" dirty="0">
                <a:solidFill>
                  <a:schemeClr val="tx1"/>
                </a:solidFill>
                <a:effectLst/>
                <a:latin typeface="+mn-lt"/>
                <a:ea typeface="+mn-ea"/>
                <a:cs typeface="+mn-cs"/>
              </a:rPr>
              <a:t> </a:t>
            </a:r>
            <a:r>
              <a:rPr lang="en-US" sz="1100" kern="1200" dirty="0">
                <a:solidFill>
                  <a:schemeClr val="tx1"/>
                </a:solidFill>
                <a:effectLst/>
                <a:latin typeface="+mn-lt"/>
                <a:ea typeface="+mn-ea"/>
                <a:cs typeface="+mn-cs"/>
              </a:rPr>
              <a:t>table and generates a report. The SELECT clause specifies the columns that you want to appear in the result, and the FROM clause specifies the table containing the source data. Notice that lists, such as column names, are always separated with commas. Also note the syntax applying a format to the </a:t>
            </a:r>
            <a:r>
              <a:rPr lang="en-US" sz="1100" b="1" kern="1200" dirty="0">
                <a:solidFill>
                  <a:schemeClr val="tx1"/>
                </a:solidFill>
                <a:effectLst/>
                <a:latin typeface="+mn-lt"/>
                <a:ea typeface="+mn-ea"/>
                <a:cs typeface="+mn-cs"/>
              </a:rPr>
              <a:t>Birthdate</a:t>
            </a:r>
            <a:r>
              <a:rPr lang="en-US" sz="1100" kern="1200" dirty="0">
                <a:solidFill>
                  <a:schemeClr val="tx1"/>
                </a:solidFill>
                <a:effectLst/>
                <a:latin typeface="+mn-lt"/>
                <a:ea typeface="+mn-ea"/>
                <a:cs typeface="+mn-cs"/>
              </a:rPr>
              <a:t> column. Although this is not standard SQL syntax, this SAS extension to the SQL language makes it easier to create more useful and polished reports.</a:t>
            </a:r>
          </a:p>
        </p:txBody>
      </p:sp>
    </p:spTree>
    <p:extLst>
      <p:ext uri="{BB962C8B-B14F-4D97-AF65-F5344CB8AC3E}">
        <p14:creationId xmlns:p14="http://schemas.microsoft.com/office/powerpoint/2010/main" val="247059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In</a:t>
            </a:r>
            <a:r>
              <a:rPr lang="en-US" sz="900" kern="1200" baseline="0" dirty="0">
                <a:solidFill>
                  <a:schemeClr val="tx1"/>
                </a:solidFill>
                <a:effectLst/>
                <a:latin typeface="+mn-lt"/>
                <a:ea typeface="+mn-ea"/>
                <a:cs typeface="+mn-cs"/>
              </a:rPr>
              <a:t> the SELECT statement, you can include computed columns in the list of columns. You simply define the expression that creates the column, and include the keyword AS and the column name. Again, the FORMAT= option is used to enhance how values are displayed in the report.</a:t>
            </a:r>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281376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CB246E-1C33-4E76-A1DE-450CE3B2279E}" type="slidenum">
              <a:rPr lang="en-US" altLang="en-US" sz="1200" smtClean="0"/>
              <a:pPr/>
              <a:t>9</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7860663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293861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0449383-0769-4497-A36C-051704FAA499}" type="slidenum">
              <a:rPr lang="en-US" smtClean="0"/>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1050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0449383-0769-4497-A36C-051704FAA499}"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015421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0449383-0769-4497-A36C-051704FAA499}"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999081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0449383-0769-4497-A36C-051704FAA499}"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6528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0449383-0769-4497-A36C-051704FAA499}"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45475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0449383-0769-4497-A36C-051704FAA499}"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111472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486986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fld id="{40449383-0769-4497-A36C-051704FAA499}" type="slidenum">
              <a:rPr lang="en-US" smtClean="0"/>
              <a:t>‹#›</a:t>
            </a:fld>
            <a:endParaRPr lang="en-US" dirty="0"/>
          </a:p>
        </p:txBody>
      </p:sp>
    </p:spTree>
    <p:extLst>
      <p:ext uri="{BB962C8B-B14F-4D97-AF65-F5344CB8AC3E}">
        <p14:creationId xmlns:p14="http://schemas.microsoft.com/office/powerpoint/2010/main" val="1118375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0449383-0769-4497-A36C-051704FAA499}" type="slidenum">
              <a:rPr lang="en-US" smtClean="0"/>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29670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0449383-0769-4497-A36C-051704FAA499}"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Click to edit Master text styles</a:t>
            </a:r>
          </a:p>
        </p:txBody>
      </p:sp>
    </p:spTree>
    <p:extLst>
      <p:ext uri="{BB962C8B-B14F-4D97-AF65-F5344CB8AC3E}">
        <p14:creationId xmlns:p14="http://schemas.microsoft.com/office/powerpoint/2010/main" val="183048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0449383-0769-4497-A36C-051704FAA499}" type="slidenum">
              <a:rPr lang="en-US" smtClean="0"/>
              <a:t>‹#›</a:t>
            </a:fld>
            <a:endParaRPr 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11353558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0449383-0769-4497-A36C-051704FAA499}" type="slidenum">
              <a:rPr lang="en-US" smtClean="0"/>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464431292"/>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434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57610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3C3"/>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defRPr/>
            </a:lvl1pPr>
            <a:lvl2pPr>
              <a:buClr>
                <a:srgbClr val="0053C3"/>
              </a:buCl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pPr>
              <a:defRPr/>
            </a:pPr>
            <a:fld id="{D579E044-AECF-421A-A84F-13D3F41238C5}" type="slidenum">
              <a:rPr lang="en-US" altLang="en-US"/>
              <a:pPr>
                <a:defRPr/>
              </a:pPr>
              <a:t>‹#›</a:t>
            </a:fld>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7751321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41893281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40449383-0769-4497-A36C-051704FAA499}" type="slidenum">
              <a:rPr lang="en-US" smtClean="0"/>
              <a:t>‹#›</a:t>
            </a:fld>
            <a:endParaRPr 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5783822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fld id="{40449383-0769-4497-A36C-051704FAA499}" type="slidenum">
              <a:rPr lang="en-US" smtClean="0"/>
              <a:t>‹#›</a:t>
            </a:fld>
            <a:endParaRPr 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21442065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40449383-0769-4497-A36C-051704FAA499}" type="slidenum">
              <a:rPr lang="en-US" smtClean="0"/>
              <a:t>‹#›</a:t>
            </a:fld>
            <a:endParaRPr lang="en-US" dirty="0"/>
          </a:p>
        </p:txBody>
      </p:sp>
    </p:spTree>
    <p:extLst>
      <p:ext uri="{BB962C8B-B14F-4D97-AF65-F5344CB8AC3E}">
        <p14:creationId xmlns:p14="http://schemas.microsoft.com/office/powerpoint/2010/main" val="3223748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0449383-0769-4497-A36C-051704FAA499}" type="slidenum">
              <a:rPr lang="en-US" smtClean="0"/>
              <a:t>‹#›</a:t>
            </a:fld>
            <a:endParaRPr lang="en-US" dirty="0"/>
          </a:p>
        </p:txBody>
      </p:sp>
    </p:spTree>
    <p:extLst>
      <p:ext uri="{BB962C8B-B14F-4D97-AF65-F5344CB8AC3E}">
        <p14:creationId xmlns:p14="http://schemas.microsoft.com/office/powerpoint/2010/main" val="3493250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fld id="{40449383-0769-4497-A36C-051704FAA499}" type="slidenum">
              <a:rPr lang="en-US" smtClean="0"/>
              <a:t>‹#›</a:t>
            </a:fld>
            <a:endParaRPr lang="en-US" dirty="0"/>
          </a:p>
        </p:txBody>
      </p:sp>
    </p:spTree>
    <p:extLst>
      <p:ext uri="{BB962C8B-B14F-4D97-AF65-F5344CB8AC3E}">
        <p14:creationId xmlns:p14="http://schemas.microsoft.com/office/powerpoint/2010/main" val="39386006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fld id="{40449383-0769-4497-A36C-051704FAA499}" type="slidenum">
              <a:rPr lang="en-US" smtClean="0"/>
              <a:t>‹#›</a:t>
            </a:fld>
            <a:endParaRPr lang="en-US" dirty="0"/>
          </a:p>
        </p:txBody>
      </p:sp>
    </p:spTree>
    <p:extLst>
      <p:ext uri="{BB962C8B-B14F-4D97-AF65-F5344CB8AC3E}">
        <p14:creationId xmlns:p14="http://schemas.microsoft.com/office/powerpoint/2010/main" val="239524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fld id="{40449383-0769-4497-A36C-051704FAA499}" type="slidenum">
              <a:rPr lang="en-US" smtClean="0"/>
              <a:t>‹#›</a:t>
            </a:fld>
            <a:endParaRPr 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1221752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40449383-0769-4497-A36C-051704FAA499}" type="slidenum">
              <a:rPr lang="en-US" smtClean="0"/>
              <a:t>‹#›</a:t>
            </a:fld>
            <a:endParaRPr lang="en-US" dirty="0"/>
          </a:p>
        </p:txBody>
      </p:sp>
    </p:spTree>
    <p:extLst>
      <p:ext uri="{BB962C8B-B14F-4D97-AF65-F5344CB8AC3E}">
        <p14:creationId xmlns:p14="http://schemas.microsoft.com/office/powerpoint/2010/main" val="782977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40449383-0769-4497-A36C-051704FAA499}" type="slidenum">
              <a:rPr lang="en-US" smtClean="0"/>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0625735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0449383-0769-4497-A36C-051704FAA499}" type="slidenum">
              <a:rPr lang="en-US" smtClean="0"/>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9215476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0449383-0769-4497-A36C-051704FAA499}"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7989341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0449383-0769-4497-A36C-051704FAA499}"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9191652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0449383-0769-4497-A36C-051704FAA499}"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8524111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0449383-0769-4497-A36C-051704FAA499}"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9720919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0449383-0769-4497-A36C-051704FAA499}"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951272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3391569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fld id="{40449383-0769-4497-A36C-051704FAA499}" type="slidenum">
              <a:rPr lang="en-US" smtClean="0"/>
              <a:t>‹#›</a:t>
            </a:fld>
            <a:endParaRPr lang="en-US" dirty="0"/>
          </a:p>
        </p:txBody>
      </p:sp>
    </p:spTree>
    <p:extLst>
      <p:ext uri="{BB962C8B-B14F-4D97-AF65-F5344CB8AC3E}">
        <p14:creationId xmlns:p14="http://schemas.microsoft.com/office/powerpoint/2010/main" val="212525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40449383-0769-4497-A36C-051704FAA499}" type="slidenum">
              <a:rPr lang="en-US" smtClean="0"/>
              <a:t>‹#›</a:t>
            </a:fld>
            <a:endParaRPr lang="en-US" dirty="0"/>
          </a:p>
        </p:txBody>
      </p:sp>
    </p:spTree>
    <p:extLst>
      <p:ext uri="{BB962C8B-B14F-4D97-AF65-F5344CB8AC3E}">
        <p14:creationId xmlns:p14="http://schemas.microsoft.com/office/powerpoint/2010/main" val="17888981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0449383-0769-4497-A36C-051704FAA499}" type="slidenum">
              <a:rPr lang="en-US" smtClean="0"/>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20419019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0449383-0769-4497-A36C-051704FAA499}"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Click to edit Master text styles</a:t>
            </a:r>
          </a:p>
        </p:txBody>
      </p:sp>
    </p:spTree>
    <p:extLst>
      <p:ext uri="{BB962C8B-B14F-4D97-AF65-F5344CB8AC3E}">
        <p14:creationId xmlns:p14="http://schemas.microsoft.com/office/powerpoint/2010/main" val="39125840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40449383-0769-4497-A36C-051704FAA499}" type="slidenum">
              <a:rPr lang="en-US" smtClean="0"/>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159300543"/>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688239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2234553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3C3"/>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defRPr/>
            </a:lvl1pPr>
            <a:lvl2pPr>
              <a:buClr>
                <a:srgbClr val="0053C3"/>
              </a:buCl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pPr>
              <a:defRPr/>
            </a:pPr>
            <a:fld id="{D579E044-AECF-421A-A84F-13D3F41238C5}" type="slidenum">
              <a:rPr lang="en-US" altLang="en-US"/>
              <a:pPr>
                <a:defRPr/>
              </a:pPr>
              <a:t>‹#›</a:t>
            </a:fld>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21780407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0449383-0769-4497-A36C-051704FAA499}" type="slidenum">
              <a:rPr lang="en-US" smtClean="0"/>
              <a:t>‹#›</a:t>
            </a:fld>
            <a:endParaRPr lang="en-US" dirty="0"/>
          </a:p>
        </p:txBody>
      </p:sp>
    </p:spTree>
    <p:extLst>
      <p:ext uri="{BB962C8B-B14F-4D97-AF65-F5344CB8AC3E}">
        <p14:creationId xmlns:p14="http://schemas.microsoft.com/office/powerpoint/2010/main" val="3836304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fld id="{40449383-0769-4497-A36C-051704FAA499}" type="slidenum">
              <a:rPr lang="en-US" smtClean="0"/>
              <a:t>‹#›</a:t>
            </a:fld>
            <a:endParaRPr lang="en-US" dirty="0"/>
          </a:p>
        </p:txBody>
      </p:sp>
    </p:spTree>
    <p:extLst>
      <p:ext uri="{BB962C8B-B14F-4D97-AF65-F5344CB8AC3E}">
        <p14:creationId xmlns:p14="http://schemas.microsoft.com/office/powerpoint/2010/main" val="418451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fld id="{40449383-0769-4497-A36C-051704FAA499}" type="slidenum">
              <a:rPr lang="en-US" smtClean="0"/>
              <a:t>‹#›</a:t>
            </a:fld>
            <a:endParaRPr lang="en-US" dirty="0"/>
          </a:p>
        </p:txBody>
      </p:sp>
    </p:spTree>
    <p:extLst>
      <p:ext uri="{BB962C8B-B14F-4D97-AF65-F5344CB8AC3E}">
        <p14:creationId xmlns:p14="http://schemas.microsoft.com/office/powerpoint/2010/main" val="283965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40449383-0769-4497-A36C-051704FAA499}" type="slidenum">
              <a:rPr lang="en-US" smtClean="0"/>
              <a:t>‹#›</a:t>
            </a:fld>
            <a:endParaRPr lang="en-US" dirty="0"/>
          </a:p>
        </p:txBody>
      </p:sp>
    </p:spTree>
    <p:extLst>
      <p:ext uri="{BB962C8B-B14F-4D97-AF65-F5344CB8AC3E}">
        <p14:creationId xmlns:p14="http://schemas.microsoft.com/office/powerpoint/2010/main" val="2290123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40449383-0769-4497-A36C-051704FAA499}" type="slidenum">
              <a:rPr lang="en-US" smtClean="0"/>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56440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fld id="{40449383-0769-4497-A36C-051704FAA499}" type="slidenum">
              <a:rPr lang="en-US" smtClean="0"/>
              <a:t>‹#›</a:t>
            </a:fld>
            <a:endParaRPr lang="en-US" dirty="0"/>
          </a:p>
        </p:txBody>
      </p:sp>
      <p:sp>
        <p:nvSpPr>
          <p:cNvPr id="5" name="Title Placeholder 1"/>
          <p:cNvSpPr>
            <a:spLocks noGrp="1"/>
          </p:cNvSpPr>
          <p:nvPr>
            <p:ph type="title"/>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641697865"/>
      </p:ext>
    </p:extLst>
  </p:cSld>
  <p:clrMap bg1="lt1" tx1="dk1" bg2="lt2" tx2="dk2" accent1="accent1" accent2="accent2" accent3="accent3" accent4="accent4" accent5="accent5" accent6="accent6" hlink="hlink" folHlink="folHlink"/>
  <p:sldLayoutIdLst>
    <p:sldLayoutId id="2147486027" r:id="rId1"/>
    <p:sldLayoutId id="2147486028" r:id="rId2"/>
    <p:sldLayoutId id="2147486029" r:id="rId3"/>
    <p:sldLayoutId id="2147486030" r:id="rId4"/>
    <p:sldLayoutId id="2147486031" r:id="rId5"/>
    <p:sldLayoutId id="2147486032" r:id="rId6"/>
    <p:sldLayoutId id="2147486033" r:id="rId7"/>
    <p:sldLayoutId id="2147486034" r:id="rId8"/>
    <p:sldLayoutId id="2147486035" r:id="rId9"/>
    <p:sldLayoutId id="2147486036" r:id="rId10"/>
    <p:sldLayoutId id="2147486037" r:id="rId11"/>
    <p:sldLayoutId id="2147486038" r:id="rId12"/>
    <p:sldLayoutId id="2147486039" r:id="rId13"/>
    <p:sldLayoutId id="2147486040" r:id="rId14"/>
    <p:sldLayoutId id="2147486041" r:id="rId15"/>
    <p:sldLayoutId id="2147486042" r:id="rId16"/>
    <p:sldLayoutId id="2147486043" r:id="rId17"/>
    <p:sldLayoutId id="2147486044" r:id="rId18"/>
    <p:sldLayoutId id="2147486045" r:id="rId19"/>
    <p:sldLayoutId id="2147486046" r:id="rId20"/>
    <p:sldLayoutId id="2147486047" r:id="rId21"/>
    <p:sldLayoutId id="2147486048" r:id="rId22"/>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fld id="{40449383-0769-4497-A36C-051704FAA499}" type="slidenum">
              <a:rPr lang="en-US" smtClean="0"/>
              <a:t>‹#›</a:t>
            </a:fld>
            <a:endParaRPr lang="en-US" dirty="0"/>
          </a:p>
        </p:txBody>
      </p:sp>
      <p:sp>
        <p:nvSpPr>
          <p:cNvPr id="5" name="Title Placeholder 1"/>
          <p:cNvSpPr>
            <a:spLocks noGrp="1"/>
          </p:cNvSpPr>
          <p:nvPr>
            <p:ph type="title"/>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3664822090"/>
      </p:ext>
    </p:extLst>
  </p:cSld>
  <p:clrMap bg1="lt1" tx1="dk1" bg2="lt2" tx2="dk2" accent1="accent1" accent2="accent2" accent3="accent3" accent4="accent4" accent5="accent5" accent6="accent6" hlink="hlink" folHlink="folHlink"/>
  <p:sldLayoutIdLst>
    <p:sldLayoutId id="2147486050" r:id="rId1"/>
    <p:sldLayoutId id="2147486051" r:id="rId2"/>
    <p:sldLayoutId id="2147486052" r:id="rId3"/>
    <p:sldLayoutId id="2147486053" r:id="rId4"/>
    <p:sldLayoutId id="2147486054" r:id="rId5"/>
    <p:sldLayoutId id="2147486055" r:id="rId6"/>
    <p:sldLayoutId id="2147486056" r:id="rId7"/>
    <p:sldLayoutId id="2147486057" r:id="rId8"/>
    <p:sldLayoutId id="2147486058" r:id="rId9"/>
    <p:sldLayoutId id="2147486059" r:id="rId10"/>
    <p:sldLayoutId id="2147486060" r:id="rId11"/>
    <p:sldLayoutId id="2147486061" r:id="rId12"/>
    <p:sldLayoutId id="2147486062" r:id="rId13"/>
    <p:sldLayoutId id="2147486063" r:id="rId14"/>
    <p:sldLayoutId id="2147486064" r:id="rId15"/>
    <p:sldLayoutId id="2147486065" r:id="rId16"/>
    <p:sldLayoutId id="2147486066" r:id="rId17"/>
    <p:sldLayoutId id="2147486067" r:id="rId18"/>
    <p:sldLayoutId id="2147486068" r:id="rId19"/>
    <p:sldLayoutId id="2147486069" r:id="rId20"/>
    <p:sldLayoutId id="2147486070" r:id="rId21"/>
    <p:sldLayoutId id="2147486071" r:id="rId22"/>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4.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1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11.xml"/><Relationship Id="rId5" Type="http://schemas.openxmlformats.org/officeDocument/2006/relationships/slideLayout" Target="../slideLayouts/slideLayout26.xml"/><Relationship Id="rId4" Type="http://schemas.openxmlformats.org/officeDocument/2006/relationships/tags" Target="../tags/tag21.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4.xml"/><Relationship Id="rId7" Type="http://schemas.openxmlformats.org/officeDocument/2006/relationships/notesSlide" Target="../notesSlides/notesSlide1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Layout" Target="../slideLayouts/slideLayout26.xml"/><Relationship Id="rId5" Type="http://schemas.openxmlformats.org/officeDocument/2006/relationships/tags" Target="../tags/tag26.xml"/><Relationship Id="rId4" Type="http://schemas.openxmlformats.org/officeDocument/2006/relationships/tags" Target="../tags/tag2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17.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16.xml"/><Relationship Id="rId4"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3.xml"/><Relationship Id="rId1" Type="http://schemas.openxmlformats.org/officeDocument/2006/relationships/tags" Target="../tags/tag38.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20.xml"/><Relationship Id="rId5" Type="http://schemas.openxmlformats.org/officeDocument/2006/relationships/slideLayout" Target="../slideLayouts/slideLayout26.xml"/><Relationship Id="rId4" Type="http://schemas.openxmlformats.org/officeDocument/2006/relationships/tags" Target="../tags/tag42.xml"/></Relationships>
</file>

<file path=ppt/slides/_rels/slide21.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21.xml"/><Relationship Id="rId5" Type="http://schemas.openxmlformats.org/officeDocument/2006/relationships/slideLayout" Target="../slideLayouts/slideLayout26.xml"/><Relationship Id="rId4" Type="http://schemas.openxmlformats.org/officeDocument/2006/relationships/tags" Target="../tags/tag46.xml"/></Relationships>
</file>

<file path=ppt/slides/_rels/slide22.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notesSlide" Target="../notesSlides/notesSlide22.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Layout" Target="../slideLayouts/slideLayout26.xml"/><Relationship Id="rId5" Type="http://schemas.openxmlformats.org/officeDocument/2006/relationships/tags" Target="../tags/tag51.xml"/><Relationship Id="rId4" Type="http://schemas.openxmlformats.org/officeDocument/2006/relationships/tags" Target="../tags/tag50.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9"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12" Type="http://schemas.openxmlformats.org/officeDocument/2006/relationships/image" Target="../media/image23.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11" Type="http://schemas.openxmlformats.org/officeDocument/2006/relationships/image" Target="../media/image22.png"/><Relationship Id="rId5" Type="http://schemas.openxmlformats.org/officeDocument/2006/relationships/tags" Target="../tags/tag67.xml"/><Relationship Id="rId10" Type="http://schemas.openxmlformats.org/officeDocument/2006/relationships/notesSlide" Target="../notesSlides/notesSlide26.xml"/><Relationship Id="rId4" Type="http://schemas.openxmlformats.org/officeDocument/2006/relationships/tags" Target="../tags/tag66.xml"/><Relationship Id="rId9"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25.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24.png"/><Relationship Id="rId5" Type="http://schemas.openxmlformats.org/officeDocument/2006/relationships/notesSlide" Target="../notesSlides/notesSlide27.xml"/><Relationship Id="rId4"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8" Type="http://schemas.openxmlformats.org/officeDocument/2006/relationships/hyperlink" Target="https://www.sas.com/store/books/categories/examples/proc-sql-by-example-using-sql-within-sas-/prodBK_60500_en.html" TargetMode="External"/><Relationship Id="rId3" Type="http://schemas.openxmlformats.org/officeDocument/2006/relationships/hyperlink" Target="https://support.sas.com/edu/schedules.html?ctry=us&amp;crs=DS2" TargetMode="External"/><Relationship Id="rId7" Type="http://schemas.openxmlformats.org/officeDocument/2006/relationships/hyperlink" Target="https://support.sas.com/edu/schedules.html?ctry=us&amp;crs=SQL1" TargetMode="External"/><Relationship Id="rId2" Type="http://schemas.openxmlformats.org/officeDocument/2006/relationships/notesSlide" Target="../notesSlides/notesSlide30.xml"/><Relationship Id="rId1" Type="http://schemas.openxmlformats.org/officeDocument/2006/relationships/slideLayout" Target="../slideLayouts/slideLayout25.xml"/><Relationship Id="rId6" Type="http://schemas.openxmlformats.org/officeDocument/2006/relationships/hyperlink" Target="https://www.sas.com/store/books/categories/examples/practical-and-efficient-sas-programming-the-insider-s-guide/prodBK_70215_en.html" TargetMode="External"/><Relationship Id="rId5" Type="http://schemas.openxmlformats.org/officeDocument/2006/relationships/hyperlink" Target="https://support.sas.com/edu/schedules.html?ctry=us&amp;crs=SQLMM" TargetMode="External"/><Relationship Id="rId4" Type="http://schemas.openxmlformats.org/officeDocument/2006/relationships/hyperlink" Target="https://www.sas.com/store/books/categories/examples/mastering-the-sas-ds2-procedure-advanced-data-wrangling-techniques-second-edition/prodBK_71728_en.html"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7.xml"/><Relationship Id="rId4" Type="http://schemas.openxmlformats.org/officeDocument/2006/relationships/hyperlink" Target="https://communities.sas.com/sas-training"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6.xml"/><Relationship Id="rId1" Type="http://schemas.openxmlformats.org/officeDocument/2006/relationships/tags" Target="../tags/tag74.xml"/></Relationships>
</file>

<file path=ppt/slides/_rels/slide34.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notesSlide" Target="../notesSlides/notesSlide34.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Layout" Target="../slideLayouts/slideLayout24.xml"/><Relationship Id="rId5" Type="http://schemas.openxmlformats.org/officeDocument/2006/relationships/tags" Target="../tags/tag79.xml"/><Relationship Id="rId4" Type="http://schemas.openxmlformats.org/officeDocument/2006/relationships/tags" Target="../tags/tag78.xml"/></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35.xml"/><Relationship Id="rId3" Type="http://schemas.openxmlformats.org/officeDocument/2006/relationships/tags" Target="../tags/tag82.xml"/><Relationship Id="rId7" Type="http://schemas.openxmlformats.org/officeDocument/2006/relationships/slideLayout" Target="../slideLayouts/slideLayout24.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4.xml"/><Relationship Id="rId1" Type="http://schemas.openxmlformats.org/officeDocument/2006/relationships/tags" Target="../tags/tag8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4.xml"/><Relationship Id="rId1" Type="http://schemas.openxmlformats.org/officeDocument/2006/relationships/tags" Target="../tags/tag89.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4.xml"/><Relationship Id="rId1" Type="http://schemas.openxmlformats.org/officeDocument/2006/relationships/tags" Target="../tags/tag9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tags" Target="../tags/tag97.xml"/><Relationship Id="rId7" Type="http://schemas.openxmlformats.org/officeDocument/2006/relationships/notesSlide" Target="../notesSlides/notesSlide42.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slideLayout" Target="../slideLayouts/slideLayout24.xml"/><Relationship Id="rId5" Type="http://schemas.openxmlformats.org/officeDocument/2006/relationships/tags" Target="../tags/tag99.xml"/><Relationship Id="rId4" Type="http://schemas.openxmlformats.org/officeDocument/2006/relationships/tags" Target="../tags/tag98.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43.xml"/><Relationship Id="rId3" Type="http://schemas.openxmlformats.org/officeDocument/2006/relationships/tags" Target="../tags/tag102.xml"/><Relationship Id="rId7" Type="http://schemas.openxmlformats.org/officeDocument/2006/relationships/slideLayout" Target="../slideLayouts/slideLayout24.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9"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4.xml"/><Relationship Id="rId1" Type="http://schemas.openxmlformats.org/officeDocument/2006/relationships/tags" Target="../tags/tag10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4.xml"/><Relationship Id="rId1" Type="http://schemas.openxmlformats.org/officeDocument/2006/relationships/tags" Target="../tags/tag109.xml"/><Relationship Id="rId5" Type="http://schemas.openxmlformats.org/officeDocument/2006/relationships/image" Target="../media/image30.png"/><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notesSlide" Target="../notesSlides/notesSlide4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slideLayout" Target="../slideLayouts/slideLayout24.xml"/><Relationship Id="rId5" Type="http://schemas.openxmlformats.org/officeDocument/2006/relationships/tags" Target="../tags/tag116.xml"/><Relationship Id="rId4" Type="http://schemas.openxmlformats.org/officeDocument/2006/relationships/tags" Target="../tags/tag115.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49.xml"/><Relationship Id="rId3" Type="http://schemas.openxmlformats.org/officeDocument/2006/relationships/tags" Target="../tags/tag119.xml"/><Relationship Id="rId7" Type="http://schemas.openxmlformats.org/officeDocument/2006/relationships/slideLayout" Target="../slideLayouts/slideLayout24.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tags" Target="../tags/tag125.xml"/><Relationship Id="rId7" Type="http://schemas.openxmlformats.org/officeDocument/2006/relationships/notesSlide" Target="../notesSlides/notesSlide50.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slideLayout" Target="../slideLayouts/slideLayout24.xml"/><Relationship Id="rId5" Type="http://schemas.openxmlformats.org/officeDocument/2006/relationships/tags" Target="../tags/tag127.xml"/><Relationship Id="rId4" Type="http://schemas.openxmlformats.org/officeDocument/2006/relationships/tags" Target="../tags/tag126.xml"/></Relationships>
</file>

<file path=ppt/slides/_rels/slide51.xml.rels><?xml version="1.0" encoding="UTF-8" standalone="yes"?>
<Relationships xmlns="http://schemas.openxmlformats.org/package/2006/relationships"><Relationship Id="rId8" Type="http://schemas.openxmlformats.org/officeDocument/2006/relationships/notesSlide" Target="../notesSlides/notesSlide51.xml"/><Relationship Id="rId3" Type="http://schemas.openxmlformats.org/officeDocument/2006/relationships/tags" Target="../tags/tag130.xml"/><Relationship Id="rId7" Type="http://schemas.openxmlformats.org/officeDocument/2006/relationships/slideLayout" Target="../slideLayouts/slideLayout2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4.xml"/><Relationship Id="rId1" Type="http://schemas.openxmlformats.org/officeDocument/2006/relationships/tags" Target="../tags/tag134.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6.xml"/><Relationship Id="rId4"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3.png"/><Relationship Id="rId5" Type="http://schemas.openxmlformats.org/officeDocument/2006/relationships/notesSlide" Target="../notesSlides/notesSlide7.xml"/><Relationship Id="rId4"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4.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8.xml"/><Relationship Id="rId5" Type="http://schemas.openxmlformats.org/officeDocument/2006/relationships/slideLayout" Target="../slideLayouts/slideLayout26.xml"/><Relationship Id="rId4"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notesSlide" Target="../notesSlides/notesSlide9.xml"/><Relationship Id="rId4"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dirty="0"/>
              <a:t>Lesson 7: Using SQL in SAS</a:t>
            </a:r>
            <a:r>
              <a:rPr lang="en-US" baseline="30000" dirty="0"/>
              <a:t>®</a:t>
            </a:r>
            <a:endParaRPr lang="en-US" sz="2400" baseline="30000" dirty="0"/>
          </a:p>
        </p:txBody>
      </p:sp>
      <p:graphicFrame>
        <p:nvGraphicFramePr>
          <p:cNvPr id="3" name="Group Organizer"/>
          <p:cNvGraphicFramePr>
            <a:graphicFrameLocks noGrp="1"/>
          </p:cNvGraphicFramePr>
          <p:nvPr>
            <p:extLst>
              <p:ext uri="{D42A27DB-BD31-4B8C-83A1-F6EECF244321}">
                <p14:modId xmlns:p14="http://schemas.microsoft.com/office/powerpoint/2010/main" val="149607982"/>
              </p:ext>
            </p:extLst>
          </p:nvPr>
        </p:nvGraphicFramePr>
        <p:xfrm>
          <a:off x="1524000" y="1001235"/>
          <a:ext cx="6096000" cy="3492500"/>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746250">
                <a:tc>
                  <a:txBody>
                    <a:bodyPr/>
                    <a:lstStyle/>
                    <a:p>
                      <a:r>
                        <a:rPr lang="en-US" b="0" dirty="0">
                          <a:solidFill>
                            <a:schemeClr val="bg1"/>
                          </a:solidFill>
                        </a:rPr>
                        <a:t>7.1 Using Structured Query Language (SQL) in SAS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746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7.2 Joining Tables Using SQL in SAS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78294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7.01 </a:t>
            </a:r>
            <a:r>
              <a:rPr altLang="en-US">
                <a:solidFill>
                  <a:schemeClr val="tx2"/>
                </a:solidFill>
                <a:latin typeface="Calibri" panose="020F0502020204030204" pitchFamily="34" charset="0"/>
              </a:rPr>
              <a:t>Activity</a:t>
            </a:r>
            <a:r>
              <a:rPr lang="en-US" altLang="en-US">
                <a:solidFill>
                  <a:schemeClr val="tx2"/>
                </a:solidFill>
                <a:latin typeface="Calibri" panose="020F0502020204030204" pitchFamily="34" charset="0"/>
              </a:rPr>
              <a:t>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a:xfrm>
            <a:off x="626363" y="805297"/>
            <a:ext cx="8086121" cy="3639312"/>
          </a:xfrm>
        </p:spPr>
        <p:txBody>
          <a:bodyPr/>
          <a:lstStyle/>
          <a:p>
            <a:pPr marL="346075" indent="-346075" eaLnBrk="1" hangingPunct="1">
              <a:lnSpc>
                <a:spcPct val="100000"/>
              </a:lnSpc>
              <a:buClrTx/>
              <a:buSzPct val="100000"/>
              <a:buFont typeface="+mj-lt"/>
              <a:buAutoNum type="arabicPeriod"/>
            </a:pPr>
            <a:r>
              <a:rPr lang="en-US" altLang="en-US" dirty="0"/>
              <a:t>What are the similarities and differences in the syntax of the two steps?</a:t>
            </a:r>
          </a:p>
          <a:p>
            <a:pPr marL="627063" lvl="3" indent="-285750">
              <a:buFont typeface="Arial" panose="020B0604020202020204" pitchFamily="34" charset="0"/>
              <a:buChar char="•"/>
            </a:pPr>
            <a:r>
              <a:rPr lang="en-US" altLang="en-US" sz="1800" dirty="0"/>
              <a:t>Both the PRINT procedure and the SQL procedure provide the input table name, column list, and format.</a:t>
            </a:r>
          </a:p>
          <a:p>
            <a:pPr marL="627063" lvl="3" indent="-285750">
              <a:buFont typeface="Arial" panose="020B0604020202020204" pitchFamily="34" charset="0"/>
              <a:buChar char="•"/>
            </a:pPr>
            <a:r>
              <a:rPr lang="en-US" altLang="en-US" sz="1800" dirty="0"/>
              <a:t>PROC PRINT uses multiple statements to specify input data and report contents. PROC SQL uses one statement.</a:t>
            </a:r>
          </a:p>
          <a:p>
            <a:pPr marL="627063" lvl="3" indent="-285750">
              <a:buFont typeface="Arial" panose="020B0604020202020204" pitchFamily="34" charset="0"/>
              <a:buChar char="•"/>
            </a:pPr>
            <a:r>
              <a:rPr lang="en-US" altLang="en-US" sz="1800" dirty="0"/>
              <a:t>PROC PRINT separates columns with spaces. PROC SQL separates columns with commas.</a:t>
            </a:r>
          </a:p>
          <a:p>
            <a:pPr marL="627063" lvl="3" indent="-285750">
              <a:buFont typeface="Arial" panose="020B0604020202020204" pitchFamily="34" charset="0"/>
              <a:buChar char="•"/>
            </a:pPr>
            <a:r>
              <a:rPr lang="en-US" altLang="en-US" sz="1800" dirty="0"/>
              <a:t>PROC PRINT ends with a RUN statement. PROC SQL ends with a QUIT statement.</a:t>
            </a:r>
          </a:p>
          <a:p>
            <a:pPr marL="627063" lvl="3" indent="-285750">
              <a:buFont typeface="Arial" panose="020B0604020202020204" pitchFamily="34" charset="0"/>
              <a:buChar char="•"/>
            </a:pPr>
            <a:r>
              <a:rPr lang="en-US" altLang="en-US" sz="1800" dirty="0"/>
              <a:t>PROC SQL allows computed columns in the SELECT clause. </a:t>
            </a:r>
          </a:p>
          <a:p>
            <a:pPr marL="346075" indent="-346075">
              <a:buClrTx/>
              <a:buSzPct val="100000"/>
              <a:buFont typeface="+mj-lt"/>
              <a:buAutoNum type="arabicPeriod"/>
            </a:pPr>
            <a:r>
              <a:rPr lang="en-US" altLang="en-US" dirty="0"/>
              <a:t>What are the similarities and differences in the results?</a:t>
            </a:r>
          </a:p>
          <a:p>
            <a:pPr marL="627063" lvl="3" indent="-285750">
              <a:buFont typeface="Arial" panose="020B0604020202020204" pitchFamily="34" charset="0"/>
              <a:buChar char="•"/>
            </a:pPr>
            <a:r>
              <a:rPr lang="en-US" altLang="en-US" sz="1800" dirty="0"/>
              <a:t>All rows and selected columns are included in both reports.</a:t>
            </a:r>
          </a:p>
          <a:p>
            <a:pPr marL="627063" lvl="3" indent="-285750">
              <a:buFont typeface="Arial" panose="020B0604020202020204" pitchFamily="34" charset="0"/>
              <a:buChar char="•"/>
            </a:pPr>
            <a:r>
              <a:rPr lang="en-US" altLang="en-US" sz="1800" dirty="0"/>
              <a:t>PROC PRINT adds the OBS column by default.</a:t>
            </a:r>
          </a:p>
        </p:txBody>
      </p:sp>
    </p:spTree>
    <p:custDataLst>
      <p:tags r:id="rId1"/>
    </p:custDataLst>
    <p:extLst>
      <p:ext uri="{BB962C8B-B14F-4D97-AF65-F5344CB8AC3E}">
        <p14:creationId xmlns:p14="http://schemas.microsoft.com/office/powerpoint/2010/main" val="3999495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Rows Using the WHERE Clause</a:t>
            </a:r>
          </a:p>
        </p:txBody>
      </p:sp>
      <p:sp>
        <p:nvSpPr>
          <p:cNvPr id="7" name="TextBox 6"/>
          <p:cNvSpPr txBox="1"/>
          <p:nvPr>
            <p:custDataLst>
              <p:tags r:id="rId1"/>
            </p:custDataLst>
          </p:nvPr>
        </p:nvSpPr>
        <p:spPr>
          <a:xfrm>
            <a:off x="3539183" y="1049417"/>
            <a:ext cx="2082108"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WHERE</a:t>
            </a:r>
            <a:r>
              <a:rPr lang="en-US" sz="2000" dirty="0">
                <a:latin typeface="Calibri Light" panose="020F0302020204030204" pitchFamily="34" charset="0"/>
              </a:rPr>
              <a:t> </a:t>
            </a:r>
            <a:r>
              <a:rPr lang="en-US" sz="2000" i="1" dirty="0">
                <a:latin typeface="Calibri Light" panose="020F0302020204030204" pitchFamily="34" charset="0"/>
              </a:rPr>
              <a:t>expression</a:t>
            </a:r>
            <a:endParaRPr lang="en-US" sz="2000" dirty="0">
              <a:latin typeface="Calibri Light" panose="020F0302020204030204" pitchFamily="34" charset="0"/>
            </a:endParaRPr>
          </a:p>
        </p:txBody>
      </p:sp>
      <p:sp>
        <p:nvSpPr>
          <p:cNvPr id="6" name="TextBox 5"/>
          <p:cNvSpPr txBox="1"/>
          <p:nvPr>
            <p:custDataLst>
              <p:tags r:id="rId2"/>
            </p:custDataLst>
          </p:nvPr>
        </p:nvSpPr>
        <p:spPr>
          <a:xfrm>
            <a:off x="631209" y="1709928"/>
            <a:ext cx="7891272" cy="1564531"/>
          </a:xfrm>
          <a:prstGeom prst="rect">
            <a:avLst/>
          </a:prstGeom>
          <a:solidFill>
            <a:srgbClr val="FFFFFF"/>
          </a:solidFill>
          <a:ln w="19050" cmpd="sng">
            <a:solidFill>
              <a:srgbClr val="0074BE"/>
            </a:solidFill>
          </a:ln>
        </p:spPr>
        <p:txBody>
          <a:bodyPr vert="horz" wrap="square" lIns="88900" tIns="88900" rIns="88900" bIns="88900" rtlCol="0">
            <a:spAutoFit/>
          </a:bodyPr>
          <a:lstStyle/>
          <a:p>
            <a:r>
              <a:rPr lang="en-US" sz="1800" b="1" dirty="0">
                <a:latin typeface="Courier New" panose="02070309020205020404" pitchFamily="49" charset="0"/>
                <a:cs typeface="Courier New" panose="02070309020205020404" pitchFamily="49" charset="0"/>
              </a:rPr>
              <a:t>proc sql;</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select Name, Age, Height, Birthdate format=date9.</a:t>
            </a:r>
            <a:endParaRPr lang="en-US" sz="1800"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from pg1.class_birthdate</a:t>
            </a: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where age &gt; 14;</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quit;</a:t>
            </a:r>
            <a:endParaRPr lang="en-US" sz="1800" dirty="0">
              <a:latin typeface="Courier New" panose="02070309020205020404" pitchFamily="49" charset="0"/>
              <a:cs typeface="Courier New" panose="02070309020205020404" pitchFamily="49" charset="0"/>
            </a:endParaRPr>
          </a:p>
        </p:txBody>
      </p:sp>
      <p:sp>
        <p:nvSpPr>
          <p:cNvPr id="3" name="Rectangle 2"/>
          <p:cNvSpPr/>
          <p:nvPr>
            <p:custDataLst>
              <p:tags r:id="rId3"/>
            </p:custDataLst>
          </p:nvPr>
        </p:nvSpPr>
        <p:spPr>
          <a:xfrm>
            <a:off x="1251738" y="2607533"/>
            <a:ext cx="1911414"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9" name="Picture 8"/>
          <p:cNvPicPr>
            <a:picLocks noChangeAspect="1"/>
          </p:cNvPicPr>
          <p:nvPr/>
        </p:nvPicPr>
        <p:blipFill>
          <a:blip r:embed="rId7"/>
          <a:stretch>
            <a:fillRect/>
          </a:stretch>
        </p:blipFill>
        <p:spPr>
          <a:xfrm>
            <a:off x="6035039" y="2743199"/>
            <a:ext cx="2189598" cy="1581912"/>
          </a:xfrm>
          <a:prstGeom prst="rect">
            <a:avLst/>
          </a:prstGeom>
        </p:spPr>
      </p:pic>
      <p:sp>
        <p:nvSpPr>
          <p:cNvPr id="8" name="TextBox 7"/>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p107d01</a:t>
            </a:r>
          </a:p>
        </p:txBody>
      </p:sp>
    </p:spTree>
    <p:extLst>
      <p:ext uri="{BB962C8B-B14F-4D97-AF65-F5344CB8AC3E}">
        <p14:creationId xmlns:p14="http://schemas.microsoft.com/office/powerpoint/2010/main" val="34798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custDataLst>
              <p:tags r:id="rId1"/>
            </p:custDataLst>
          </p:nvPr>
        </p:nvSpPr>
        <p:spPr>
          <a:xfrm>
            <a:off x="629466" y="1712554"/>
            <a:ext cx="7891272" cy="1841530"/>
          </a:xfrm>
          <a:prstGeom prst="rect">
            <a:avLst/>
          </a:prstGeom>
          <a:solidFill>
            <a:srgbClr val="FFFFFF"/>
          </a:solidFill>
          <a:ln w="19050" cmpd="sng">
            <a:solidFill>
              <a:srgbClr val="0074BE"/>
            </a:solidFill>
          </a:ln>
        </p:spPr>
        <p:txBody>
          <a:bodyPr vert="horz" wrap="square" lIns="88900" tIns="88900" rIns="88900" bIns="88900" rtlCol="0">
            <a:spAutoFit/>
          </a:bodyPr>
          <a:lstStyle/>
          <a:p>
            <a:r>
              <a:rPr lang="en-US" sz="1800" b="1" dirty="0">
                <a:latin typeface="Courier New" panose="02070309020205020404" pitchFamily="49" charset="0"/>
                <a:cs typeface="Courier New" panose="02070309020205020404" pitchFamily="49" charset="0"/>
              </a:rPr>
              <a:t>proc sql;</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select Name, Age, Height, Birthdate format=date9.</a:t>
            </a:r>
            <a:endParaRPr lang="en-US" sz="1800"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from pg1.class_birthdate</a:t>
            </a: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where age &gt; 14</a:t>
            </a: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order by Height desc;</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quit;</a:t>
            </a:r>
            <a:endParaRPr lang="en-US" sz="18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Sorting the Output with the ORDER BY Clause</a:t>
            </a:r>
          </a:p>
        </p:txBody>
      </p:sp>
      <p:sp>
        <p:nvSpPr>
          <p:cNvPr id="7" name="TextBox 6"/>
          <p:cNvSpPr txBox="1"/>
          <p:nvPr>
            <p:custDataLst>
              <p:tags r:id="rId2"/>
            </p:custDataLst>
          </p:nvPr>
        </p:nvSpPr>
        <p:spPr>
          <a:xfrm>
            <a:off x="3040041" y="1050776"/>
            <a:ext cx="3063916"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ORDER </a:t>
            </a:r>
            <a:r>
              <a:rPr lang="en-US" sz="2000" b="1">
                <a:latin typeface="Calibri Light" panose="020F0302020204030204" pitchFamily="34" charset="0"/>
              </a:rPr>
              <a:t>BY </a:t>
            </a:r>
            <a:r>
              <a:rPr lang="en-US" sz="2000" i="1">
                <a:solidFill>
                  <a:srgbClr val="000000"/>
                </a:solidFill>
                <a:latin typeface="Calibri Light" panose="020F0302020204030204" pitchFamily="34" charset="0"/>
              </a:rPr>
              <a:t>col-name</a:t>
            </a:r>
            <a:r>
              <a:rPr lang="en-US" sz="2000" i="1">
                <a:latin typeface="Calibri Light" panose="020F0302020204030204" pitchFamily="34" charset="0"/>
              </a:rPr>
              <a:t> </a:t>
            </a:r>
            <a:r>
              <a:rPr lang="en-US" sz="2000" dirty="0">
                <a:latin typeface="Calibri Light" panose="020F0302020204030204" pitchFamily="34" charset="0"/>
              </a:rPr>
              <a:t>&lt;</a:t>
            </a:r>
            <a:r>
              <a:rPr lang="en-US" sz="2000" b="1" dirty="0">
                <a:latin typeface="Calibri Light" panose="020F0302020204030204" pitchFamily="34" charset="0"/>
              </a:rPr>
              <a:t>DESC</a:t>
            </a:r>
            <a:r>
              <a:rPr lang="en-US" sz="2000" dirty="0">
                <a:latin typeface="Calibri Light" panose="020F0302020204030204" pitchFamily="34" charset="0"/>
              </a:rPr>
              <a:t>&gt;</a:t>
            </a:r>
          </a:p>
        </p:txBody>
      </p:sp>
      <p:sp>
        <p:nvSpPr>
          <p:cNvPr id="3" name="Rectangle 2"/>
          <p:cNvSpPr/>
          <p:nvPr>
            <p:custDataLst>
              <p:tags r:id="rId3"/>
            </p:custDataLst>
          </p:nvPr>
        </p:nvSpPr>
        <p:spPr>
          <a:xfrm>
            <a:off x="1255607" y="2931391"/>
            <a:ext cx="2730564"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4" name="Picture 3"/>
          <p:cNvPicPr>
            <a:picLocks noChangeAspect="1"/>
          </p:cNvPicPr>
          <p:nvPr/>
        </p:nvPicPr>
        <p:blipFill>
          <a:blip r:embed="rId8"/>
          <a:stretch>
            <a:fillRect/>
          </a:stretch>
        </p:blipFill>
        <p:spPr>
          <a:xfrm>
            <a:off x="6035040" y="2743200"/>
            <a:ext cx="2161905" cy="1580952"/>
          </a:xfrm>
          <a:prstGeom prst="rect">
            <a:avLst/>
          </a:prstGeom>
        </p:spPr>
      </p:pic>
      <p:sp>
        <p:nvSpPr>
          <p:cNvPr id="5" name="Rectangle 4"/>
          <p:cNvSpPr>
            <a:spLocks noChangeAspect="1"/>
          </p:cNvSpPr>
          <p:nvPr>
            <p:custDataLst>
              <p:tags r:id="rId4"/>
            </p:custDataLst>
          </p:nvPr>
        </p:nvSpPr>
        <p:spPr>
          <a:xfrm>
            <a:off x="1666876" y="3391672"/>
            <a:ext cx="1762124" cy="673753"/>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44450" rIns="88900" bIns="44450" numCol="1" spcCol="0" rtlCol="0" fromWordArt="0" anchor="ctr" anchorCtr="0" forceAA="0" compatLnSpc="1">
            <a:prstTxWarp prst="textNoShape">
              <a:avLst/>
            </a:prstTxWarp>
            <a:noAutofit/>
          </a:bodyPr>
          <a:lstStyle/>
          <a:p>
            <a:pPr algn="ctr"/>
            <a:r>
              <a:rPr lang="en-US" sz="1600" dirty="0">
                <a:solidFill>
                  <a:srgbClr val="000000"/>
                </a:solidFill>
              </a:rPr>
              <a:t>The default sort order is ascending.</a:t>
            </a:r>
            <a:endParaRPr lang="en-US" sz="1600" dirty="0">
              <a:solidFill>
                <a:srgbClr val="000000"/>
              </a:solidFill>
              <a:latin typeface="Calibri Light" panose="020F0302020204030204" pitchFamily="34" charset="0"/>
            </a:endParaRPr>
          </a:p>
        </p:txBody>
      </p:sp>
      <p:sp>
        <p:nvSpPr>
          <p:cNvPr id="9" name="TextBox 8"/>
          <p:cNvSpPr txBox="1"/>
          <p:nvPr>
            <p:custDataLst>
              <p:tags r:id="rId5"/>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p107d01</a:t>
            </a:r>
          </a:p>
        </p:txBody>
      </p:sp>
    </p:spTree>
    <p:extLst>
      <p:ext uri="{BB962C8B-B14F-4D97-AF65-F5344CB8AC3E}">
        <p14:creationId xmlns:p14="http://schemas.microsoft.com/office/powerpoint/2010/main" val="238118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lnSpc>
                <a:spcPts val="3400"/>
              </a:lnSpc>
            </a:pPr>
            <a:r>
              <a:rPr lang="en-US" dirty="0"/>
              <a:t>Reading and Filtering Data </a:t>
            </a:r>
            <a:br>
              <a:rPr lang="en-US" dirty="0"/>
            </a:br>
            <a:r>
              <a:rPr lang="en-US" dirty="0"/>
              <a:t>with SQL</a:t>
            </a:r>
          </a:p>
        </p:txBody>
      </p:sp>
      <p:sp>
        <p:nvSpPr>
          <p:cNvPr id="3" name="DemoText"/>
          <p:cNvSpPr>
            <a:spLocks noGrp="1"/>
          </p:cNvSpPr>
          <p:nvPr>
            <p:ph type="body" sz="quarter" idx="10"/>
          </p:nvPr>
        </p:nvSpPr>
        <p:spPr>
          <a:xfrm>
            <a:off x="2827020" y="2689488"/>
            <a:ext cx="4221780" cy="445594"/>
          </a:xfrm>
        </p:spPr>
        <p:txBody>
          <a:bodyPr lIns="0" tIns="0" rIns="0" bIns="0">
            <a:noAutofit/>
          </a:bodyPr>
          <a:lstStyle/>
          <a:p>
            <a:pPr indent="0" algn="l">
              <a:lnSpc>
                <a:spcPct val="100000"/>
              </a:lnSpc>
              <a:spcAft>
                <a:spcPts val="400"/>
              </a:spcAft>
            </a:pPr>
            <a:r>
              <a:rPr lang="en-US" dirty="0"/>
              <a:t>This demonstration illustrates using PROC SQL to select columns and filter rows from an existing SAS table and create a report.</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solidFill>
                  <a:schemeClr val="bg1"/>
                </a:solidFill>
                <a:latin typeface="Calibri Light" panose="020F0302020204030204" pitchFamily="34" charset="0"/>
              </a:rPr>
              <a:t>p107d01</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7.02 </a:t>
            </a:r>
            <a:r>
              <a:rPr altLang="en-US">
                <a:solidFill>
                  <a:schemeClr val="tx2"/>
                </a:solidFill>
                <a:latin typeface="Calibri" panose="020F0502020204030204" pitchFamily="34" charset="0"/>
              </a:rPr>
              <a:t>Activity</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a:xfrm>
            <a:off x="626364" y="805746"/>
            <a:ext cx="7905161" cy="3639312"/>
          </a:xfrm>
        </p:spPr>
        <p:txBody>
          <a:bodyPr/>
          <a:lstStyle/>
          <a:p>
            <a:pPr>
              <a:buClrTx/>
              <a:buSzPct val="100000"/>
            </a:pPr>
            <a:r>
              <a:rPr lang="en-US" dirty="0"/>
              <a:t>Open </a:t>
            </a:r>
            <a:r>
              <a:rPr lang="en-US" b="1" dirty="0"/>
              <a:t>p107a02.sas</a:t>
            </a:r>
            <a:r>
              <a:rPr lang="en-US" dirty="0"/>
              <a:t> from the </a:t>
            </a:r>
            <a:r>
              <a:rPr lang="en-US" b="1" dirty="0"/>
              <a:t>activities</a:t>
            </a:r>
            <a:r>
              <a:rPr lang="en-US" dirty="0"/>
              <a:t> folder and perform the following tasks: </a:t>
            </a:r>
          </a:p>
          <a:p>
            <a:pPr marL="346075" indent="-346075">
              <a:spcBef>
                <a:spcPts val="500"/>
              </a:spcBef>
              <a:buClrTx/>
              <a:buSzPct val="100000"/>
              <a:buFont typeface="+mj-lt"/>
              <a:buAutoNum type="arabicPeriod"/>
            </a:pPr>
            <a:r>
              <a:rPr lang="en-US" dirty="0"/>
              <a:t>Complete the SQL query to display </a:t>
            </a:r>
            <a:r>
              <a:rPr lang="en-US" b="1" dirty="0"/>
              <a:t>Event</a:t>
            </a:r>
            <a:r>
              <a:rPr lang="en-US" dirty="0"/>
              <a:t> and </a:t>
            </a:r>
            <a:r>
              <a:rPr lang="en-US" b="1" dirty="0"/>
              <a:t>Cost</a:t>
            </a:r>
            <a:r>
              <a:rPr lang="en-US" dirty="0"/>
              <a:t> from </a:t>
            </a:r>
            <a:r>
              <a:rPr lang="en-US" b="1" dirty="0"/>
              <a:t>pg1.storm_damage</a:t>
            </a:r>
            <a:r>
              <a:rPr lang="en-US" dirty="0"/>
              <a:t>. Format the values of </a:t>
            </a:r>
            <a:r>
              <a:rPr lang="en-US" b="1" dirty="0"/>
              <a:t>Cost</a:t>
            </a:r>
            <a:r>
              <a:rPr lang="en-US" dirty="0"/>
              <a:t>.</a:t>
            </a:r>
          </a:p>
          <a:p>
            <a:pPr marL="346075" indent="-346075">
              <a:spcBef>
                <a:spcPts val="500"/>
              </a:spcBef>
              <a:buClrTx/>
              <a:buSzPct val="100000"/>
              <a:buFont typeface="+mj-lt"/>
              <a:buAutoNum type="arabicPeriod"/>
            </a:pPr>
            <a:r>
              <a:rPr lang="en-US" dirty="0"/>
              <a:t>Add a new column named </a:t>
            </a:r>
            <a:r>
              <a:rPr lang="en-US" b="1" dirty="0"/>
              <a:t>Season</a:t>
            </a:r>
            <a:r>
              <a:rPr lang="en-US" dirty="0"/>
              <a:t> that extracts the year from </a:t>
            </a:r>
            <a:r>
              <a:rPr lang="en-US" b="1" dirty="0"/>
              <a:t>Date</a:t>
            </a:r>
            <a:r>
              <a:rPr lang="en-US" dirty="0"/>
              <a:t>. </a:t>
            </a:r>
          </a:p>
          <a:p>
            <a:pPr marL="346075" indent="-346075">
              <a:spcBef>
                <a:spcPts val="500"/>
              </a:spcBef>
              <a:buClrTx/>
              <a:buSzPct val="100000"/>
              <a:buFont typeface="+mj-lt"/>
              <a:buAutoNum type="arabicPeriod"/>
            </a:pPr>
            <a:r>
              <a:rPr lang="en-US" dirty="0"/>
              <a:t>Add a WHERE clause to return rows where </a:t>
            </a:r>
            <a:r>
              <a:rPr lang="en-US" b="1" dirty="0"/>
              <a:t>Cost</a:t>
            </a:r>
            <a:r>
              <a:rPr lang="en-US" dirty="0"/>
              <a:t> is greater than 25 billion.</a:t>
            </a:r>
          </a:p>
          <a:p>
            <a:pPr marL="346075" indent="-346075">
              <a:spcBef>
                <a:spcPts val="500"/>
              </a:spcBef>
              <a:buClrTx/>
              <a:buSzPct val="100000"/>
              <a:buFont typeface="+mj-lt"/>
              <a:buAutoNum type="arabicPeriod"/>
            </a:pPr>
            <a:r>
              <a:rPr lang="en-US" dirty="0"/>
              <a:t>Add an ORDER BY clause to arrange rows by descending </a:t>
            </a:r>
            <a:r>
              <a:rPr lang="en-US" b="1" dirty="0"/>
              <a:t>Cost</a:t>
            </a:r>
            <a:r>
              <a:rPr lang="en-US" dirty="0"/>
              <a:t>. </a:t>
            </a:r>
            <a:br>
              <a:rPr lang="en-US" dirty="0"/>
            </a:br>
            <a:r>
              <a:rPr lang="en-US" dirty="0"/>
              <a:t>Which storm had the highest cost?</a:t>
            </a:r>
          </a:p>
          <a:p>
            <a:endParaRPr lang="en-US" dirty="0"/>
          </a:p>
        </p:txBody>
      </p:sp>
      <p:sp>
        <p:nvSpPr>
          <p:cNvPr id="5" name="TextBox 4"/>
          <p:cNvSpPr txBox="1"/>
          <p:nvPr>
            <p:custDataLst>
              <p:tags r:id="rId2"/>
            </p:custDataLst>
          </p:nvPr>
        </p:nvSpPr>
        <p:spPr>
          <a:xfrm>
            <a:off x="1654534" y="3237156"/>
            <a:ext cx="5824736" cy="1569660"/>
          </a:xfrm>
          <a:prstGeom prst="rect">
            <a:avLst/>
          </a:prstGeom>
          <a:solidFill>
            <a:srgbClr val="D6EEFD"/>
          </a:solidFill>
          <a:ln w="12700" cmpd="sng">
            <a:solidFill>
              <a:schemeClr val="tx1"/>
            </a:solidFill>
          </a:ln>
        </p:spPr>
        <p:txBody>
          <a:bodyPr wrap="none" lIns="88900" tIns="45720" rIns="88900" bIns="45720" rtlCol="0">
            <a:spAutoFit/>
          </a:bodyPr>
          <a:lstStyle/>
          <a:p>
            <a:r>
              <a:rPr lang="en-US" sz="1600" b="1" dirty="0">
                <a:latin typeface="Calibri Light" panose="020F0302020204030204" pitchFamily="34" charset="0"/>
              </a:rPr>
              <a:t>PROC SQL;</a:t>
            </a:r>
          </a:p>
          <a:p>
            <a:r>
              <a:rPr lang="en-US" sz="1600" b="1">
                <a:latin typeface="Calibri Light" panose="020F0302020204030204" pitchFamily="34" charset="0"/>
              </a:rPr>
              <a:t>SELECT</a:t>
            </a:r>
            <a:r>
              <a:rPr lang="en-US" sz="1600">
                <a:latin typeface="Calibri Light" panose="020F0302020204030204" pitchFamily="34" charset="0"/>
              </a:rPr>
              <a:t> </a:t>
            </a:r>
            <a:r>
              <a:rPr lang="en-US" sz="1600" i="1">
                <a:solidFill>
                  <a:srgbClr val="000000"/>
                </a:solidFill>
                <a:latin typeface="Calibri Light" panose="020F0302020204030204" pitchFamily="34" charset="0"/>
              </a:rPr>
              <a:t>col-name</a:t>
            </a:r>
            <a:r>
              <a:rPr lang="en-US" sz="1600">
                <a:latin typeface="Calibri Light" panose="020F0302020204030204" pitchFamily="34" charset="0"/>
              </a:rPr>
              <a:t>, </a:t>
            </a:r>
            <a:r>
              <a:rPr lang="en-US" sz="1600" i="1">
                <a:solidFill>
                  <a:srgbClr val="000000"/>
                </a:solidFill>
                <a:latin typeface="Calibri Light" panose="020F0302020204030204" pitchFamily="34" charset="0"/>
              </a:rPr>
              <a:t>col-name</a:t>
            </a:r>
            <a:r>
              <a:rPr lang="en-US" sz="1600" i="1">
                <a:latin typeface="Calibri Light" panose="020F0302020204030204" pitchFamily="34" charset="0"/>
              </a:rPr>
              <a:t> </a:t>
            </a:r>
            <a:r>
              <a:rPr lang="en-US" sz="1600" i="1" dirty="0">
                <a:latin typeface="Calibri Light" panose="020F0302020204030204" pitchFamily="34" charset="0"/>
              </a:rPr>
              <a:t>&lt;</a:t>
            </a:r>
            <a:r>
              <a:rPr lang="en-US" sz="1600" b="1" dirty="0">
                <a:latin typeface="Calibri Light" panose="020F0302020204030204" pitchFamily="34" charset="0"/>
              </a:rPr>
              <a:t>FORMAT</a:t>
            </a:r>
            <a:r>
              <a:rPr lang="en-US" sz="1600" i="1" dirty="0">
                <a:latin typeface="Calibri Light" panose="020F0302020204030204" pitchFamily="34" charset="0"/>
              </a:rPr>
              <a:t>=</a:t>
            </a:r>
            <a:r>
              <a:rPr lang="en-US" sz="1600" i="1" dirty="0" err="1">
                <a:latin typeface="Calibri Light" panose="020F0302020204030204" pitchFamily="34" charset="0"/>
              </a:rPr>
              <a:t>fmt</a:t>
            </a:r>
            <a:r>
              <a:rPr lang="en-US" sz="1600" i="1" dirty="0">
                <a:latin typeface="Calibri Light" panose="020F0302020204030204" pitchFamily="34" charset="0"/>
              </a:rPr>
              <a:t>.&gt;, expression </a:t>
            </a:r>
            <a:r>
              <a:rPr lang="en-US" sz="1600" b="1">
                <a:latin typeface="Calibri Light" panose="020F0302020204030204" pitchFamily="34" charset="0"/>
              </a:rPr>
              <a:t>AS</a:t>
            </a:r>
            <a:r>
              <a:rPr lang="en-US" sz="1600" i="1">
                <a:latin typeface="Calibri Light" panose="020F0302020204030204" pitchFamily="34" charset="0"/>
              </a:rPr>
              <a:t> </a:t>
            </a:r>
            <a:r>
              <a:rPr lang="en-US" sz="1600" i="1">
                <a:solidFill>
                  <a:srgbClr val="000000"/>
                </a:solidFill>
                <a:latin typeface="Calibri Light" panose="020F0302020204030204" pitchFamily="34" charset="0"/>
              </a:rPr>
              <a:t>col-name</a:t>
            </a:r>
            <a:endParaRPr lang="en-US" sz="1600" i="1" dirty="0">
              <a:solidFill>
                <a:srgbClr val="000000"/>
              </a:solidFill>
              <a:latin typeface="Calibri Light" panose="020F0302020204030204" pitchFamily="34" charset="0"/>
            </a:endParaRPr>
          </a:p>
          <a:p>
            <a:r>
              <a:rPr lang="en-US" sz="1600" b="1" dirty="0">
                <a:latin typeface="Calibri Light" panose="020F0302020204030204" pitchFamily="34" charset="0"/>
              </a:rPr>
              <a:t>        FROM</a:t>
            </a:r>
            <a:r>
              <a:rPr lang="en-US" sz="1600" dirty="0">
                <a:latin typeface="Calibri Light" panose="020F0302020204030204" pitchFamily="34" charset="0"/>
              </a:rPr>
              <a:t> </a:t>
            </a:r>
            <a:r>
              <a:rPr lang="en-US" sz="1600" i="1" dirty="0">
                <a:latin typeface="Calibri Light" panose="020F0302020204030204" pitchFamily="34" charset="0"/>
              </a:rPr>
              <a:t>input-table</a:t>
            </a:r>
          </a:p>
          <a:p>
            <a:r>
              <a:rPr lang="en-US" sz="1600" b="1" i="1" dirty="0">
                <a:latin typeface="Calibri Light" panose="020F0302020204030204" pitchFamily="34" charset="0"/>
              </a:rPr>
              <a:t>        </a:t>
            </a:r>
            <a:r>
              <a:rPr lang="en-US" sz="1600" b="1" dirty="0">
                <a:latin typeface="Calibri Light" panose="020F0302020204030204" pitchFamily="34" charset="0"/>
              </a:rPr>
              <a:t>WHERE</a:t>
            </a:r>
            <a:r>
              <a:rPr lang="en-US" sz="1600" dirty="0">
                <a:latin typeface="Calibri Light" panose="020F0302020204030204" pitchFamily="34" charset="0"/>
              </a:rPr>
              <a:t> </a:t>
            </a:r>
            <a:r>
              <a:rPr lang="en-US" sz="1600" i="1" dirty="0">
                <a:latin typeface="Calibri Light" panose="020F0302020204030204" pitchFamily="34" charset="0"/>
              </a:rPr>
              <a:t>expression</a:t>
            </a:r>
          </a:p>
          <a:p>
            <a:r>
              <a:rPr lang="en-US" sz="1600" b="1" dirty="0">
                <a:latin typeface="Calibri Light" panose="020F0302020204030204" pitchFamily="34" charset="0"/>
              </a:rPr>
              <a:t>        ORDER </a:t>
            </a:r>
            <a:r>
              <a:rPr lang="en-US" sz="1600" b="1">
                <a:latin typeface="Calibri Light" panose="020F0302020204030204" pitchFamily="34" charset="0"/>
              </a:rPr>
              <a:t>BY </a:t>
            </a:r>
            <a:r>
              <a:rPr lang="en-US" sz="1600" i="1">
                <a:solidFill>
                  <a:srgbClr val="000000"/>
                </a:solidFill>
                <a:latin typeface="Calibri Light" panose="020F0302020204030204" pitchFamily="34" charset="0"/>
              </a:rPr>
              <a:t>col-name</a:t>
            </a:r>
            <a:r>
              <a:rPr lang="en-US" sz="1600">
                <a:latin typeface="Calibri Light" panose="020F0302020204030204" pitchFamily="34" charset="0"/>
              </a:rPr>
              <a:t> </a:t>
            </a:r>
            <a:r>
              <a:rPr lang="en-US" sz="1600" i="1" dirty="0">
                <a:latin typeface="Calibri Light" panose="020F0302020204030204" pitchFamily="34" charset="0"/>
              </a:rPr>
              <a:t>&lt;</a:t>
            </a:r>
            <a:r>
              <a:rPr lang="en-US" sz="1600" b="1" dirty="0">
                <a:latin typeface="Calibri Light" panose="020F0302020204030204" pitchFamily="34" charset="0"/>
              </a:rPr>
              <a:t>DESC</a:t>
            </a:r>
            <a:r>
              <a:rPr lang="en-US" sz="1600" i="1" dirty="0">
                <a:latin typeface="Calibri Light" panose="020F0302020204030204" pitchFamily="34" charset="0"/>
              </a:rPr>
              <a:t>&gt;</a:t>
            </a:r>
            <a:r>
              <a:rPr lang="en-US" sz="1600" b="1" dirty="0">
                <a:latin typeface="Calibri Light" panose="020F0302020204030204" pitchFamily="34" charset="0"/>
              </a:rPr>
              <a:t>;</a:t>
            </a:r>
          </a:p>
          <a:p>
            <a:r>
              <a:rPr lang="en-US" sz="1600" b="1" dirty="0">
                <a:latin typeface="Calibri Light" panose="020F0302020204030204" pitchFamily="34" charset="0"/>
              </a:rPr>
              <a:t>QUIT;</a:t>
            </a:r>
          </a:p>
        </p:txBody>
      </p: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a:prstGeom prst="rect">
            <a:avLst/>
          </a:prstGeom>
        </p:spPr>
        <p:txBody>
          <a:bodyPr/>
          <a:lstStyle/>
          <a:p>
            <a:r>
              <a:rPr lang="en-US" altLang="en-US">
                <a:solidFill>
                  <a:schemeClr val="tx2"/>
                </a:solidFill>
                <a:latin typeface="Calibri" panose="020F0502020204030204" pitchFamily="34" charset="0"/>
              </a:rPr>
              <a:t>7.02 </a:t>
            </a:r>
            <a:r>
              <a:rPr altLang="en-US">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6" name="Content Placeholder 5"/>
          <p:cNvSpPr>
            <a:spLocks noGrp="1"/>
          </p:cNvSpPr>
          <p:nvPr>
            <p:ph idx="1"/>
          </p:nvPr>
        </p:nvSpPr>
        <p:spPr/>
        <p:txBody>
          <a:bodyPr/>
          <a:lstStyle/>
          <a:p>
            <a:r>
              <a:rPr lang="en-US" dirty="0"/>
              <a:t>What storm had the highest cost? </a:t>
            </a:r>
            <a:r>
              <a:rPr lang="en-US" b="1" dirty="0"/>
              <a:t>Hurricane</a:t>
            </a:r>
            <a:r>
              <a:rPr lang="en-US" dirty="0"/>
              <a:t> </a:t>
            </a:r>
            <a:r>
              <a:rPr lang="en-US" b="1" dirty="0">
                <a:solidFill>
                  <a:srgbClr val="000000"/>
                </a:solidFill>
              </a:rPr>
              <a:t>Katrina</a:t>
            </a:r>
            <a:endParaRPr lang="en-US" dirty="0">
              <a:solidFill>
                <a:srgbClr val="000000"/>
              </a:solidFill>
              <a:latin typeface="Calibri Light" panose="020F0302020204030204" pitchFamily="34" charset="0"/>
            </a:endParaRPr>
          </a:p>
        </p:txBody>
      </p:sp>
      <p:sp>
        <p:nvSpPr>
          <p:cNvPr id="5" name="TextBox 4"/>
          <p:cNvSpPr txBox="1"/>
          <p:nvPr>
            <p:custDataLst>
              <p:tags r:id="rId2"/>
            </p:custDataLst>
          </p:nvPr>
        </p:nvSpPr>
        <p:spPr>
          <a:xfrm>
            <a:off x="626364" y="1280160"/>
            <a:ext cx="7955280" cy="2118529"/>
          </a:xfrm>
          <a:prstGeom prst="rect">
            <a:avLst/>
          </a:prstGeom>
          <a:solidFill>
            <a:srgbClr val="FFFFFF"/>
          </a:solidFill>
          <a:ln w="19050" cmpd="sng">
            <a:solidFill>
              <a:srgbClr val="0074BE"/>
            </a:solidFill>
          </a:ln>
        </p:spPr>
        <p:txBody>
          <a:bodyPr vert="horz" wrap="none" lIns="88900" tIns="88900" rIns="0" bIns="88900" rtlCol="0">
            <a:spAutoFit/>
          </a:bodyPr>
          <a:lstStyle/>
          <a:p>
            <a:r>
              <a:rPr lang="en-US" b="1" dirty="0">
                <a:latin typeface="Courier New" panose="02070309020205020404" pitchFamily="49" charset="0"/>
                <a:cs typeface="Courier New" panose="02070309020205020404" pitchFamily="49" charset="0"/>
              </a:rPr>
              <a:t>title "Most Costly Storms";</a:t>
            </a:r>
          </a:p>
          <a:p>
            <a:r>
              <a:rPr lang="en-US" b="1" dirty="0">
                <a:latin typeface="Courier New" panose="02070309020205020404" pitchFamily="49" charset="0"/>
                <a:cs typeface="Courier New" panose="02070309020205020404" pitchFamily="49" charset="0"/>
              </a:rPr>
              <a:t>proc </a:t>
            </a:r>
            <a:r>
              <a:rPr lang="en-US" b="1" dirty="0" err="1">
                <a:latin typeface="Courier New" panose="02070309020205020404" pitchFamily="49" charset="0"/>
                <a:cs typeface="Courier New" panose="02070309020205020404" pitchFamily="49" charset="0"/>
              </a:rPr>
              <a:t>sql</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select Event, Cost format=dollar16., year(Date) as Season</a:t>
            </a:r>
          </a:p>
          <a:p>
            <a:r>
              <a:rPr lang="en-US" b="1" dirty="0">
                <a:latin typeface="Courier New" panose="02070309020205020404" pitchFamily="49" charset="0"/>
                <a:cs typeface="Courier New" panose="02070309020205020404" pitchFamily="49" charset="0"/>
              </a:rPr>
              <a:t>    from pg1.storm_damage</a:t>
            </a:r>
          </a:p>
          <a:p>
            <a:r>
              <a:rPr lang="en-US" b="1" dirty="0">
                <a:latin typeface="Courier New" panose="02070309020205020404" pitchFamily="49" charset="0"/>
                <a:cs typeface="Courier New" panose="02070309020205020404" pitchFamily="49" charset="0"/>
              </a:rPr>
              <a:t>    where Cost &gt; 25000000000</a:t>
            </a:r>
          </a:p>
          <a:p>
            <a:r>
              <a:rPr lang="en-US" b="1" dirty="0">
                <a:latin typeface="Courier New" panose="02070309020205020404" pitchFamily="49" charset="0"/>
                <a:cs typeface="Courier New" panose="02070309020205020404" pitchFamily="49" charset="0"/>
              </a:rPr>
              <a:t>    order by Cost </a:t>
            </a:r>
            <a:r>
              <a:rPr lang="en-US" b="1" dirty="0" err="1">
                <a:latin typeface="Courier New" panose="02070309020205020404" pitchFamily="49" charset="0"/>
                <a:cs typeface="Courier New" panose="02070309020205020404" pitchFamily="49" charset="0"/>
              </a:rPr>
              <a:t>desc</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quit;</a:t>
            </a:r>
            <a:endParaRPr lang="en-US" sz="1800" b="1"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5"/>
          <a:stretch>
            <a:fillRect/>
          </a:stretch>
        </p:blipFill>
        <p:spPr>
          <a:xfrm>
            <a:off x="5406969" y="2403566"/>
            <a:ext cx="2505947" cy="2447083"/>
          </a:xfrm>
          <a:prstGeom prst="rect">
            <a:avLst/>
          </a:prstGeom>
        </p:spPr>
      </p:pic>
    </p:spTree>
    <p:custDataLst>
      <p:tags r:id="rId1"/>
    </p:custDataLst>
    <p:extLst>
      <p:ext uri="{BB962C8B-B14F-4D97-AF65-F5344CB8AC3E}">
        <p14:creationId xmlns:p14="http://schemas.microsoft.com/office/powerpoint/2010/main" val="167881407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Tables in SQL</a:t>
            </a:r>
          </a:p>
        </p:txBody>
      </p:sp>
      <p:sp>
        <p:nvSpPr>
          <p:cNvPr id="5" name="TextBox 4"/>
          <p:cNvSpPr txBox="1"/>
          <p:nvPr>
            <p:custDataLst>
              <p:tags r:id="rId1"/>
            </p:custDataLst>
          </p:nvPr>
        </p:nvSpPr>
        <p:spPr>
          <a:xfrm>
            <a:off x="630936" y="1696684"/>
            <a:ext cx="6183950" cy="2118529"/>
          </a:xfrm>
          <a:prstGeom prst="rect">
            <a:avLst/>
          </a:prstGeom>
          <a:solidFill>
            <a:srgbClr val="FFFFFF"/>
          </a:solidFill>
          <a:ln w="19050" cmpd="sng">
            <a:solidFill>
              <a:srgbClr val="0074BE"/>
            </a:solidFill>
          </a:ln>
        </p:spPr>
        <p:txBody>
          <a:bodyPr vert="horz" wrap="square" lIns="88900" tIns="88900" rIns="88900" bIns="88900" rtlCol="0">
            <a:spAutoFit/>
          </a:bodyPr>
          <a:lstStyle/>
          <a:p>
            <a:r>
              <a:rPr lang="en-US" sz="1800" b="1" dirty="0">
                <a:latin typeface="Courier New" panose="02070309020205020404" pitchFamily="49" charset="0"/>
                <a:cs typeface="Courier New" panose="02070309020205020404" pitchFamily="49" charset="0"/>
              </a:rPr>
              <a:t>proc sql;</a:t>
            </a:r>
          </a:p>
          <a:p>
            <a:r>
              <a:rPr lang="en-US" sz="1800" b="1" dirty="0">
                <a:latin typeface="Courier New" panose="02070309020205020404" pitchFamily="49" charset="0"/>
                <a:cs typeface="Courier New" panose="02070309020205020404" pitchFamily="49" charset="0"/>
              </a:rPr>
              <a:t>create table work.myclass as</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select Name, Age, Height</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from pg1.class_birthdate</a:t>
            </a:r>
          </a:p>
          <a:p>
            <a:r>
              <a:rPr lang="en-US" sz="1800" b="1" dirty="0">
                <a:latin typeface="Courier New" panose="02070309020205020404" pitchFamily="49" charset="0"/>
                <a:cs typeface="Courier New" panose="02070309020205020404" pitchFamily="49" charset="0"/>
              </a:rPr>
              <a:t>        where age &gt; 14</a:t>
            </a:r>
          </a:p>
          <a:p>
            <a:r>
              <a:rPr lang="en-US" sz="1800" b="1" dirty="0">
                <a:latin typeface="Courier New" panose="02070309020205020404" pitchFamily="49" charset="0"/>
                <a:cs typeface="Courier New" panose="02070309020205020404" pitchFamily="49" charset="0"/>
              </a:rPr>
              <a:t>        order by Height desc;</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quit;</a:t>
            </a:r>
            <a:endParaRPr lang="en-US" sz="1800" dirty="0">
              <a:latin typeface="Courier New" panose="02070309020205020404" pitchFamily="49" charset="0"/>
              <a:cs typeface="Courier New" panose="02070309020205020404" pitchFamily="49" charset="0"/>
            </a:endParaRPr>
          </a:p>
        </p:txBody>
      </p:sp>
      <p:sp>
        <p:nvSpPr>
          <p:cNvPr id="7" name="TextBox 6"/>
          <p:cNvSpPr txBox="1"/>
          <p:nvPr>
            <p:custDataLst>
              <p:tags r:id="rId2"/>
            </p:custDataLst>
          </p:nvPr>
        </p:nvSpPr>
        <p:spPr>
          <a:xfrm>
            <a:off x="2991260" y="1051969"/>
            <a:ext cx="3175613"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CREATE TABLE </a:t>
            </a:r>
            <a:r>
              <a:rPr lang="en-US" sz="2000" i="1" dirty="0">
                <a:latin typeface="Calibri Light" panose="020F0302020204030204" pitchFamily="34" charset="0"/>
              </a:rPr>
              <a:t>table-name </a:t>
            </a:r>
            <a:r>
              <a:rPr lang="en-US" sz="2000" b="1" dirty="0">
                <a:latin typeface="Calibri Light" panose="020F0302020204030204" pitchFamily="34" charset="0"/>
              </a:rPr>
              <a:t>AS</a:t>
            </a:r>
          </a:p>
        </p:txBody>
      </p:sp>
      <p:sp>
        <p:nvSpPr>
          <p:cNvPr id="3" name="Rectangle 2"/>
          <p:cNvSpPr/>
          <p:nvPr>
            <p:custDataLst>
              <p:tags r:id="rId3"/>
            </p:custDataLst>
          </p:nvPr>
        </p:nvSpPr>
        <p:spPr>
          <a:xfrm>
            <a:off x="672390" y="2052219"/>
            <a:ext cx="3959289"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9" name="Oval Callout 8"/>
          <p:cNvSpPr/>
          <p:nvPr/>
        </p:nvSpPr>
        <p:spPr>
          <a:xfrm>
            <a:off x="5966403" y="2103340"/>
            <a:ext cx="2752165" cy="1867390"/>
          </a:xfrm>
          <a:prstGeom prst="wedgeEllipseCallout">
            <a:avLst>
              <a:gd name="adj1" fmla="val -23538"/>
              <a:gd name="adj2" fmla="val 63667"/>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Adding CREATE TABLE at the beginning of the query turns a report into a table.</a:t>
            </a:r>
          </a:p>
        </p:txBody>
      </p:sp>
      <p:sp>
        <p:nvSpPr>
          <p:cNvPr id="10" name="Freeform 16"/>
          <p:cNvSpPr>
            <a:spLocks noChangeAspect="1" noEditPoints="1"/>
          </p:cNvSpPr>
          <p:nvPr/>
        </p:nvSpPr>
        <p:spPr bwMode="auto">
          <a:xfrm>
            <a:off x="5818090" y="3970729"/>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9959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Tables in SQL</a:t>
            </a:r>
          </a:p>
        </p:txBody>
      </p:sp>
      <p:sp>
        <p:nvSpPr>
          <p:cNvPr id="5" name="TextBox 4"/>
          <p:cNvSpPr txBox="1"/>
          <p:nvPr>
            <p:custDataLst>
              <p:tags r:id="rId1"/>
            </p:custDataLst>
          </p:nvPr>
        </p:nvSpPr>
        <p:spPr>
          <a:xfrm>
            <a:off x="630936" y="1700784"/>
            <a:ext cx="4039567" cy="1010533"/>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proc sql;</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drop table work.myclass;</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quit;</a:t>
            </a:r>
            <a:endParaRPr lang="en-US" sz="1800" dirty="0">
              <a:latin typeface="Courier New" panose="02070309020205020404" pitchFamily="49" charset="0"/>
              <a:cs typeface="Courier New" panose="02070309020205020404" pitchFamily="49" charset="0"/>
            </a:endParaRPr>
          </a:p>
        </p:txBody>
      </p:sp>
      <p:sp>
        <p:nvSpPr>
          <p:cNvPr id="7" name="TextBox 6"/>
          <p:cNvSpPr txBox="1"/>
          <p:nvPr>
            <p:custDataLst>
              <p:tags r:id="rId2"/>
            </p:custDataLst>
          </p:nvPr>
        </p:nvSpPr>
        <p:spPr>
          <a:xfrm>
            <a:off x="3200182" y="1064836"/>
            <a:ext cx="2743636"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DROP TABLE </a:t>
            </a:r>
            <a:r>
              <a:rPr lang="en-US" sz="2000" i="1" dirty="0">
                <a:latin typeface="Calibri Light" panose="020F0302020204030204" pitchFamily="34" charset="0"/>
              </a:rPr>
              <a:t>table-name</a:t>
            </a:r>
            <a:r>
              <a:rPr lang="en-US" sz="2000" dirty="0">
                <a:latin typeface="Calibri Light" panose="020F0302020204030204" pitchFamily="34" charset="0"/>
              </a:rPr>
              <a:t>;</a:t>
            </a:r>
          </a:p>
        </p:txBody>
      </p:sp>
      <p:sp>
        <p:nvSpPr>
          <p:cNvPr id="8" name="Rectangle 19"/>
          <p:cNvSpPr>
            <a:spLocks noChangeArrowheads="1"/>
          </p:cNvSpPr>
          <p:nvPr/>
        </p:nvSpPr>
        <p:spPr bwMode="auto">
          <a:xfrm>
            <a:off x="1203851" y="2065065"/>
            <a:ext cx="3337792" cy="294129"/>
          </a:xfrm>
          <a:prstGeom prst="rect">
            <a:avLst/>
          </a:prstGeom>
          <a:solidFill>
            <a:srgbClr val="37FFD7">
              <a:alpha val="37000"/>
            </a:srgbClr>
          </a:solidFill>
          <a:ln>
            <a:noFill/>
          </a:ln>
        </p:spPr>
        <p:txBody>
          <a:bodyPr lIns="95980" tIns="95980" rIns="95980" bIns="95980"/>
          <a:lstStyle/>
          <a:p>
            <a:pPr marL="370195" indent="-370195" defTabSz="464458">
              <a:buFontTx/>
              <a:buAutoNum type="arabicPeriod"/>
            </a:pPr>
            <a:endParaRPr lang="en-US" sz="2159" dirty="0"/>
          </a:p>
        </p:txBody>
      </p:sp>
      <p:sp>
        <p:nvSpPr>
          <p:cNvPr id="6" name="Oval Callout 5"/>
          <p:cNvSpPr/>
          <p:nvPr/>
        </p:nvSpPr>
        <p:spPr>
          <a:xfrm>
            <a:off x="5408764" y="2165231"/>
            <a:ext cx="3291840" cy="1803188"/>
          </a:xfrm>
          <a:prstGeom prst="wedgeEllipseCallout">
            <a:avLst>
              <a:gd name="adj1" fmla="val -23538"/>
              <a:gd name="adj2" fmla="val 63667"/>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This is helpful if you are working with DBMS tables that </a:t>
            </a:r>
            <a:r>
              <a:rPr lang="en-US" sz="1800" dirty="0">
                <a:solidFill>
                  <a:srgbClr val="000000"/>
                </a:solidFill>
              </a:rPr>
              <a:t>don’t</a:t>
            </a:r>
            <a:r>
              <a:rPr lang="en-US" sz="1800" dirty="0"/>
              <a:t> allow you to overwrite</a:t>
            </a:r>
            <a:br>
              <a:rPr lang="en-US" sz="1800" dirty="0"/>
            </a:br>
            <a:r>
              <a:rPr lang="en-US" sz="1800" dirty="0"/>
              <a:t>existing tables.</a:t>
            </a:r>
          </a:p>
        </p:txBody>
      </p:sp>
      <p:sp>
        <p:nvSpPr>
          <p:cNvPr id="9" name="Freeform 16"/>
          <p:cNvSpPr>
            <a:spLocks noChangeAspect="1" noEditPoints="1"/>
          </p:cNvSpPr>
          <p:nvPr/>
        </p:nvSpPr>
        <p:spPr bwMode="auto">
          <a:xfrm>
            <a:off x="5343604" y="3968419"/>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625760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a:t>Lesson </a:t>
            </a:r>
            <a:r>
              <a:rPr lang="en-US" dirty="0"/>
              <a:t>7: Using SQL in SAS</a:t>
            </a:r>
            <a:r>
              <a:rPr lang="en-US" baseline="30000" dirty="0"/>
              <a:t>®</a:t>
            </a:r>
            <a:endParaRPr lang="en-US" sz="2400" baseline="30000" dirty="0"/>
          </a:p>
        </p:txBody>
      </p:sp>
      <p:graphicFrame>
        <p:nvGraphicFramePr>
          <p:cNvPr id="3" name="Group Organizer"/>
          <p:cNvGraphicFramePr>
            <a:graphicFrameLocks noGrp="1"/>
          </p:cNvGraphicFramePr>
          <p:nvPr>
            <p:extLst>
              <p:ext uri="{D42A27DB-BD31-4B8C-83A1-F6EECF244321}">
                <p14:modId xmlns:p14="http://schemas.microsoft.com/office/powerpoint/2010/main" val="2608763795"/>
              </p:ext>
            </p:extLst>
          </p:nvPr>
        </p:nvGraphicFramePr>
        <p:xfrm>
          <a:off x="1524000" y="1001235"/>
          <a:ext cx="6096000" cy="3492500"/>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746250">
                <a:tc>
                  <a:txBody>
                    <a:bodyPr/>
                    <a:lstStyle/>
                    <a:p>
                      <a:r>
                        <a:rPr lang="en-US" b="0" dirty="0">
                          <a:solidFill>
                            <a:schemeClr val="bg1"/>
                          </a:solidFill>
                        </a:rPr>
                        <a:t>7.1 Using Structured Query Language (SQL) in SAS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746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rPr>
                        <a:t>7.2 Joining Tables Using SQL in SAS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2841326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Creating Inner Joins in SQL</a:t>
            </a:r>
          </a:p>
        </p:txBody>
      </p:sp>
      <p:sp>
        <p:nvSpPr>
          <p:cNvPr id="13" name="TextBox 12"/>
          <p:cNvSpPr txBox="1"/>
          <p:nvPr/>
        </p:nvSpPr>
        <p:spPr>
          <a:xfrm>
            <a:off x="459011" y="795384"/>
            <a:ext cx="1366400" cy="369332"/>
          </a:xfrm>
          <a:prstGeom prst="rect">
            <a:avLst/>
          </a:prstGeom>
          <a:noFill/>
        </p:spPr>
        <p:txBody>
          <a:bodyPr wrap="none" rtlCol="0">
            <a:spAutoFit/>
          </a:bodyPr>
          <a:lstStyle/>
          <a:p>
            <a:r>
              <a:rPr lang="en-US" sz="1800" b="1" dirty="0"/>
              <a:t>class_update</a:t>
            </a:r>
          </a:p>
        </p:txBody>
      </p:sp>
      <p:sp>
        <p:nvSpPr>
          <p:cNvPr id="14" name="TextBox 13"/>
          <p:cNvSpPr txBox="1"/>
          <p:nvPr/>
        </p:nvSpPr>
        <p:spPr>
          <a:xfrm>
            <a:off x="5901021" y="795384"/>
            <a:ext cx="1505220" cy="369332"/>
          </a:xfrm>
          <a:prstGeom prst="rect">
            <a:avLst/>
          </a:prstGeom>
          <a:noFill/>
        </p:spPr>
        <p:txBody>
          <a:bodyPr wrap="none" rtlCol="0">
            <a:spAutoFit/>
          </a:bodyPr>
          <a:lstStyle/>
          <a:p>
            <a:r>
              <a:rPr lang="en-US" sz="1800" b="1" dirty="0"/>
              <a:t>class_teachers</a:t>
            </a:r>
          </a:p>
        </p:txBody>
      </p:sp>
      <p:pic>
        <p:nvPicPr>
          <p:cNvPr id="2" name="Picture 1"/>
          <p:cNvPicPr>
            <a:picLocks noChangeAspect="1"/>
          </p:cNvPicPr>
          <p:nvPr/>
        </p:nvPicPr>
        <p:blipFill>
          <a:blip r:embed="rId3"/>
          <a:stretch>
            <a:fillRect/>
          </a:stretch>
        </p:blipFill>
        <p:spPr>
          <a:xfrm>
            <a:off x="5992131" y="1192461"/>
            <a:ext cx="2639168" cy="1268172"/>
          </a:xfrm>
          <a:prstGeom prst="rect">
            <a:avLst/>
          </a:prstGeom>
        </p:spPr>
      </p:pic>
      <p:pic>
        <p:nvPicPr>
          <p:cNvPr id="3" name="Picture 2"/>
          <p:cNvPicPr>
            <a:picLocks noChangeAspect="1"/>
          </p:cNvPicPr>
          <p:nvPr/>
        </p:nvPicPr>
        <p:blipFill>
          <a:blip r:embed="rId4"/>
          <a:stretch>
            <a:fillRect/>
          </a:stretch>
        </p:blipFill>
        <p:spPr>
          <a:xfrm>
            <a:off x="459011" y="1192461"/>
            <a:ext cx="4112989" cy="1268172"/>
          </a:xfrm>
          <a:prstGeom prst="rect">
            <a:avLst/>
          </a:prstGeom>
        </p:spPr>
      </p:pic>
      <p:pic>
        <p:nvPicPr>
          <p:cNvPr id="8" name="Picture 7"/>
          <p:cNvPicPr>
            <a:picLocks noChangeAspect="1"/>
          </p:cNvPicPr>
          <p:nvPr/>
        </p:nvPicPr>
        <p:blipFill>
          <a:blip r:embed="rId5"/>
          <a:stretch>
            <a:fillRect/>
          </a:stretch>
        </p:blipFill>
        <p:spPr>
          <a:xfrm>
            <a:off x="2844847" y="3073224"/>
            <a:ext cx="5714705" cy="1071507"/>
          </a:xfrm>
          <a:prstGeom prst="rect">
            <a:avLst/>
          </a:prstGeom>
        </p:spPr>
      </p:pic>
      <p:pic>
        <p:nvPicPr>
          <p:cNvPr id="12" name="Picture 2" descr="C:\Users\stever\Documents\Graphics\Illustrations\Venn Diagram\venn_join_inn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1489" y="1463584"/>
            <a:ext cx="1321152" cy="7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Callout 1 9"/>
          <p:cNvSpPr/>
          <p:nvPr/>
        </p:nvSpPr>
        <p:spPr>
          <a:xfrm>
            <a:off x="630144" y="3233911"/>
            <a:ext cx="1864403" cy="1010533"/>
          </a:xfrm>
          <a:prstGeom prst="borderCallout1">
            <a:avLst>
              <a:gd name="adj1" fmla="val 48801"/>
              <a:gd name="adj2" fmla="val 99522"/>
              <a:gd name="adj3" fmla="val 20425"/>
              <a:gd name="adj4" fmla="val 11372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spAutoFit/>
          </a:bodyPr>
          <a:lstStyle/>
          <a:p>
            <a:pPr algn="ctr"/>
            <a:r>
              <a:rPr lang="en-US" dirty="0">
                <a:solidFill>
                  <a:srgbClr val="000000"/>
                </a:solidFill>
              </a:rPr>
              <a:t>Only students in both input tables are included.</a:t>
            </a:r>
          </a:p>
        </p:txBody>
      </p:sp>
      <p:sp>
        <p:nvSpPr>
          <p:cNvPr id="11" name="TextBox 10"/>
          <p:cNvSpPr txBox="1"/>
          <p:nvPr/>
        </p:nvSpPr>
        <p:spPr>
          <a:xfrm>
            <a:off x="2755843" y="2712462"/>
            <a:ext cx="1514517" cy="369332"/>
          </a:xfrm>
          <a:prstGeom prst="rect">
            <a:avLst/>
          </a:prstGeom>
          <a:noFill/>
        </p:spPr>
        <p:txBody>
          <a:bodyPr wrap="none" rtlCol="0">
            <a:spAutoFit/>
          </a:bodyPr>
          <a:lstStyle/>
          <a:p>
            <a:r>
              <a:rPr lang="en-US" sz="1800" b="1" dirty="0" err="1"/>
              <a:t>class_combine</a:t>
            </a:r>
            <a:endParaRPr lang="en-US" sz="1800" b="1" dirty="0"/>
          </a:p>
        </p:txBody>
      </p:sp>
    </p:spTree>
    <p:extLst>
      <p:ext uri="{BB962C8B-B14F-4D97-AF65-F5344CB8AC3E}">
        <p14:creationId xmlns:p14="http://schemas.microsoft.com/office/powerpoint/2010/main" val="3640241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a:t>Lesson </a:t>
            </a:r>
            <a:r>
              <a:rPr lang="en-US" dirty="0"/>
              <a:t>7: Using SQL in SAS</a:t>
            </a:r>
            <a:r>
              <a:rPr lang="en-US" baseline="30000" dirty="0"/>
              <a:t>®</a:t>
            </a:r>
            <a:endParaRPr lang="en-US" sz="2400" baseline="30000" dirty="0"/>
          </a:p>
        </p:txBody>
      </p:sp>
      <p:graphicFrame>
        <p:nvGraphicFramePr>
          <p:cNvPr id="3" name="Group Organizer"/>
          <p:cNvGraphicFramePr>
            <a:graphicFrameLocks noGrp="1"/>
          </p:cNvGraphicFramePr>
          <p:nvPr>
            <p:extLst>
              <p:ext uri="{D42A27DB-BD31-4B8C-83A1-F6EECF244321}">
                <p14:modId xmlns:p14="http://schemas.microsoft.com/office/powerpoint/2010/main" val="360039867"/>
              </p:ext>
            </p:extLst>
          </p:nvPr>
        </p:nvGraphicFramePr>
        <p:xfrm>
          <a:off x="1524000" y="1001235"/>
          <a:ext cx="6096000" cy="3492500"/>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746250">
                <a:tc>
                  <a:txBody>
                    <a:bodyPr/>
                    <a:lstStyle/>
                    <a:p>
                      <a:r>
                        <a:rPr lang="en-US" sz="2000" b="1" dirty="0">
                          <a:solidFill>
                            <a:srgbClr val="FFFFFF"/>
                          </a:solidFill>
                        </a:rPr>
                        <a:t>7.1 Using Structured Query Language (SQL) in SAS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0"/>
                  </a:ext>
                </a:extLst>
              </a:tr>
              <a:tr h="1746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7.2 Joining Tables Using SQL in SAS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292671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1"/>
            </p:custDataLst>
          </p:nvPr>
        </p:nvSpPr>
        <p:spPr>
          <a:xfrm>
            <a:off x="626913" y="2068148"/>
            <a:ext cx="7891272" cy="1564531"/>
          </a:xfrm>
          <a:prstGeom prst="rect">
            <a:avLst/>
          </a:prstGeom>
          <a:solidFill>
            <a:srgbClr val="FFFFFF"/>
          </a:solidFill>
          <a:ln w="19050" cmpd="sng">
            <a:solidFill>
              <a:srgbClr val="0074BE"/>
            </a:solidFill>
          </a:ln>
        </p:spPr>
        <p:txBody>
          <a:bodyPr vert="horz" wrap="square" lIns="88900" tIns="88900" rIns="88900" bIns="88900" rtlCol="0">
            <a:spAutoFit/>
          </a:bodyPr>
          <a:lstStyle/>
          <a:p>
            <a:r>
              <a:rPr lang="en-US" sz="1800" b="1" dirty="0">
                <a:latin typeface="Courier New" panose="02070309020205020404" pitchFamily="49" charset="0"/>
                <a:cs typeface="Courier New" panose="02070309020205020404" pitchFamily="49" charset="0"/>
              </a:rPr>
              <a:t>proc sql;</a:t>
            </a:r>
            <a:endParaRPr lang="en-US" sz="1800"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select Grade, Age, Teacher </a:t>
            </a:r>
          </a:p>
          <a:p>
            <a:r>
              <a:rPr lang="en-US" b="1" dirty="0">
                <a:latin typeface="Courier New" panose="02070309020205020404" pitchFamily="49" charset="0"/>
                <a:cs typeface="Courier New" panose="02070309020205020404" pitchFamily="49" charset="0"/>
              </a:rPr>
              <a:t>    from pg1.class_update inner join pg1.class_teachers</a:t>
            </a:r>
          </a:p>
          <a:p>
            <a:r>
              <a:rPr lang="en-US" b="1" dirty="0">
                <a:latin typeface="Courier New" panose="02070309020205020404" pitchFamily="49" charset="0"/>
                <a:cs typeface="Courier New" panose="02070309020205020404" pitchFamily="49" charset="0"/>
              </a:rPr>
              <a:t>    on class_update.Name = class_teachers.Name;</a:t>
            </a:r>
          </a:p>
          <a:p>
            <a:r>
              <a:rPr lang="en-US" b="1" dirty="0">
                <a:latin typeface="Courier New" panose="02070309020205020404" pitchFamily="49" charset="0"/>
                <a:cs typeface="Courier New" panose="02070309020205020404" pitchFamily="49" charset="0"/>
              </a:rPr>
              <a:t>quit;</a:t>
            </a:r>
            <a:endParaRPr lang="en-US" sz="18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Creating Inner Joins in SQL</a:t>
            </a:r>
          </a:p>
        </p:txBody>
      </p:sp>
      <p:sp>
        <p:nvSpPr>
          <p:cNvPr id="6" name="TextBox 5"/>
          <p:cNvSpPr txBox="1"/>
          <p:nvPr>
            <p:custDataLst>
              <p:tags r:id="rId2"/>
            </p:custDataLst>
          </p:nvPr>
        </p:nvSpPr>
        <p:spPr>
          <a:xfrm>
            <a:off x="2716541" y="1051560"/>
            <a:ext cx="3725315" cy="795089"/>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FROM</a:t>
            </a:r>
            <a:r>
              <a:rPr lang="en-US" sz="2000" dirty="0">
                <a:latin typeface="Calibri Light" panose="020F0302020204030204" pitchFamily="34" charset="0"/>
              </a:rPr>
              <a:t> </a:t>
            </a:r>
            <a:r>
              <a:rPr lang="en-US" sz="2000" i="1" dirty="0">
                <a:latin typeface="Calibri Light" panose="020F0302020204030204" pitchFamily="34" charset="0"/>
              </a:rPr>
              <a:t>table1 </a:t>
            </a:r>
            <a:r>
              <a:rPr lang="en-US" sz="2000" b="1" dirty="0">
                <a:latin typeface="Calibri Light" panose="020F0302020204030204" pitchFamily="34" charset="0"/>
              </a:rPr>
              <a:t>INNER JOIN </a:t>
            </a:r>
            <a:r>
              <a:rPr lang="en-US" sz="2000" i="1" dirty="0">
                <a:latin typeface="Calibri Light" panose="020F0302020204030204" pitchFamily="34" charset="0"/>
              </a:rPr>
              <a:t>table2</a:t>
            </a:r>
          </a:p>
          <a:p>
            <a:r>
              <a:rPr lang="en-US" sz="2000" b="1" dirty="0">
                <a:latin typeface="Calibri Light" panose="020F0302020204030204" pitchFamily="34" charset="0"/>
              </a:rPr>
              <a:t>ON </a:t>
            </a:r>
            <a:r>
              <a:rPr lang="en-US" sz="2000" i="1" dirty="0">
                <a:latin typeface="Calibri Light" panose="020F0302020204030204" pitchFamily="34" charset="0"/>
              </a:rPr>
              <a:t>table1</a:t>
            </a:r>
            <a:r>
              <a:rPr lang="en-US" sz="2000" dirty="0">
                <a:latin typeface="Calibri Light" panose="020F0302020204030204" pitchFamily="34" charset="0"/>
              </a:rPr>
              <a:t>.</a:t>
            </a:r>
            <a:r>
              <a:rPr lang="en-US" sz="2000" i="1" dirty="0">
                <a:latin typeface="Calibri Light" panose="020F0302020204030204" pitchFamily="34" charset="0"/>
              </a:rPr>
              <a:t>column</a:t>
            </a:r>
            <a:r>
              <a:rPr lang="en-US" sz="2000" dirty="0">
                <a:latin typeface="Calibri Light" panose="020F0302020204030204" pitchFamily="34" charset="0"/>
              </a:rPr>
              <a:t> </a:t>
            </a:r>
            <a:r>
              <a:rPr lang="en-US" sz="2000" b="1" dirty="0">
                <a:latin typeface="Calibri Light" panose="020F0302020204030204" pitchFamily="34" charset="0"/>
              </a:rPr>
              <a:t>=</a:t>
            </a:r>
            <a:r>
              <a:rPr lang="en-US" sz="2000" dirty="0">
                <a:latin typeface="Calibri Light" panose="020F0302020204030204" pitchFamily="34" charset="0"/>
              </a:rPr>
              <a:t> </a:t>
            </a:r>
            <a:r>
              <a:rPr lang="en-US" sz="2000" i="1" dirty="0">
                <a:latin typeface="Calibri Light" panose="020F0302020204030204" pitchFamily="34" charset="0"/>
              </a:rPr>
              <a:t>table2</a:t>
            </a:r>
            <a:r>
              <a:rPr lang="en-US" sz="2000" dirty="0">
                <a:latin typeface="Calibri Light" panose="020F0302020204030204" pitchFamily="34" charset="0"/>
              </a:rPr>
              <a:t>.</a:t>
            </a:r>
            <a:r>
              <a:rPr lang="en-US" sz="2000" i="1" dirty="0">
                <a:latin typeface="Calibri Light" panose="020F0302020204030204" pitchFamily="34" charset="0"/>
              </a:rPr>
              <a:t>column</a:t>
            </a:r>
          </a:p>
        </p:txBody>
      </p:sp>
      <p:sp>
        <p:nvSpPr>
          <p:cNvPr id="11" name="Rectangle 10"/>
          <p:cNvSpPr/>
          <p:nvPr>
            <p:custDataLst>
              <p:tags r:id="rId3"/>
            </p:custDataLst>
          </p:nvPr>
        </p:nvSpPr>
        <p:spPr>
          <a:xfrm>
            <a:off x="4221147" y="2710358"/>
            <a:ext cx="4059658"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7" name="TextBox 6"/>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p107d02</a:t>
            </a:r>
          </a:p>
        </p:txBody>
      </p:sp>
    </p:spTree>
    <p:extLst>
      <p:ext uri="{BB962C8B-B14F-4D97-AF65-F5344CB8AC3E}">
        <p14:creationId xmlns:p14="http://schemas.microsoft.com/office/powerpoint/2010/main" val="2856961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custDataLst>
              <p:tags r:id="rId1"/>
            </p:custDataLst>
          </p:nvPr>
        </p:nvSpPr>
        <p:spPr>
          <a:xfrm>
            <a:off x="630936" y="2066544"/>
            <a:ext cx="7891272" cy="1564531"/>
          </a:xfrm>
          <a:prstGeom prst="rect">
            <a:avLst/>
          </a:prstGeom>
          <a:solidFill>
            <a:srgbClr val="FFFFFF"/>
          </a:solidFill>
          <a:ln w="19050" cmpd="sng">
            <a:solidFill>
              <a:srgbClr val="0074BE"/>
            </a:solidFill>
          </a:ln>
        </p:spPr>
        <p:txBody>
          <a:bodyPr vert="horz" wrap="square" lIns="88900" tIns="88900" rIns="88900" bIns="88900" rtlCol="0">
            <a:spAutoFit/>
          </a:bodyPr>
          <a:lstStyle/>
          <a:p>
            <a:r>
              <a:rPr lang="en-US" sz="1800" b="1" dirty="0">
                <a:latin typeface="Courier New" panose="02070309020205020404" pitchFamily="49" charset="0"/>
                <a:cs typeface="Courier New" panose="02070309020205020404" pitchFamily="49" charset="0"/>
              </a:rPr>
              <a:t>proc sql;</a:t>
            </a:r>
            <a:endParaRPr lang="en-US" sz="1800"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select Grade, Age, Teacher </a:t>
            </a:r>
          </a:p>
          <a:p>
            <a:r>
              <a:rPr lang="en-US" b="1" dirty="0">
                <a:latin typeface="Courier New" panose="02070309020205020404" pitchFamily="49" charset="0"/>
                <a:cs typeface="Courier New" panose="02070309020205020404" pitchFamily="49" charset="0"/>
              </a:rPr>
              <a:t>    from pg1.class_update inner join pg1.class_teachers</a:t>
            </a:r>
          </a:p>
          <a:p>
            <a:r>
              <a:rPr lang="en-US" b="1" dirty="0">
                <a:latin typeface="Courier New" panose="02070309020205020404" pitchFamily="49" charset="0"/>
                <a:cs typeface="Courier New" panose="02070309020205020404" pitchFamily="49" charset="0"/>
              </a:rPr>
              <a:t>    on class_update.Name = class_teachers.Name;</a:t>
            </a:r>
          </a:p>
          <a:p>
            <a:r>
              <a:rPr lang="en-US" b="1" dirty="0">
                <a:latin typeface="Courier New" panose="02070309020205020404" pitchFamily="49" charset="0"/>
                <a:cs typeface="Courier New" panose="02070309020205020404" pitchFamily="49" charset="0"/>
              </a:rPr>
              <a:t>quit;</a:t>
            </a:r>
            <a:endParaRPr lang="en-US" sz="18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Creating Inner Joins in SQL</a:t>
            </a:r>
          </a:p>
        </p:txBody>
      </p:sp>
      <p:sp>
        <p:nvSpPr>
          <p:cNvPr id="9" name="Line Callout 1 8"/>
          <p:cNvSpPr/>
          <p:nvPr/>
        </p:nvSpPr>
        <p:spPr>
          <a:xfrm flipH="1">
            <a:off x="3130281" y="3794728"/>
            <a:ext cx="1509624" cy="658789"/>
          </a:xfrm>
          <a:prstGeom prst="borderCallout1">
            <a:avLst>
              <a:gd name="adj1" fmla="val 1060"/>
              <a:gd name="adj2" fmla="val 0"/>
              <a:gd name="adj3" fmla="val -70621"/>
              <a:gd name="adj4" fmla="val -2560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matching criteria</a:t>
            </a:r>
          </a:p>
        </p:txBody>
      </p:sp>
      <p:sp>
        <p:nvSpPr>
          <p:cNvPr id="3" name="Rectangle 2"/>
          <p:cNvSpPr/>
          <p:nvPr>
            <p:custDataLst>
              <p:tags r:id="rId2"/>
            </p:custDataLst>
          </p:nvPr>
        </p:nvSpPr>
        <p:spPr>
          <a:xfrm>
            <a:off x="1263789" y="2996199"/>
            <a:ext cx="5788379" cy="28333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0" name="TextBox 9"/>
          <p:cNvSpPr txBox="1"/>
          <p:nvPr>
            <p:custDataLst>
              <p:tags r:id="rId3"/>
            </p:custDataLst>
          </p:nvPr>
        </p:nvSpPr>
        <p:spPr>
          <a:xfrm>
            <a:off x="2716541" y="1051560"/>
            <a:ext cx="3725315" cy="795089"/>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FROM</a:t>
            </a:r>
            <a:r>
              <a:rPr lang="en-US" sz="2000" dirty="0">
                <a:latin typeface="Calibri Light" panose="020F0302020204030204" pitchFamily="34" charset="0"/>
              </a:rPr>
              <a:t> </a:t>
            </a:r>
            <a:r>
              <a:rPr lang="en-US" sz="2000" i="1" dirty="0">
                <a:latin typeface="Calibri Light" panose="020F0302020204030204" pitchFamily="34" charset="0"/>
              </a:rPr>
              <a:t>table1 </a:t>
            </a:r>
            <a:r>
              <a:rPr lang="en-US" sz="2000" b="1" dirty="0">
                <a:latin typeface="Calibri Light" panose="020F0302020204030204" pitchFamily="34" charset="0"/>
              </a:rPr>
              <a:t>INNER JOIN </a:t>
            </a:r>
            <a:r>
              <a:rPr lang="en-US" sz="2000" i="1" dirty="0">
                <a:latin typeface="Calibri Light" panose="020F0302020204030204" pitchFamily="34" charset="0"/>
              </a:rPr>
              <a:t>table2</a:t>
            </a:r>
          </a:p>
          <a:p>
            <a:r>
              <a:rPr lang="en-US" sz="2000" b="1" dirty="0">
                <a:latin typeface="Calibri Light" panose="020F0302020204030204" pitchFamily="34" charset="0"/>
              </a:rPr>
              <a:t>ON </a:t>
            </a:r>
            <a:r>
              <a:rPr lang="en-US" sz="2000" i="1" dirty="0">
                <a:latin typeface="Calibri Light" panose="020F0302020204030204" pitchFamily="34" charset="0"/>
              </a:rPr>
              <a:t>table1</a:t>
            </a:r>
            <a:r>
              <a:rPr lang="en-US" sz="2000" dirty="0">
                <a:latin typeface="Calibri Light" panose="020F0302020204030204" pitchFamily="34" charset="0"/>
              </a:rPr>
              <a:t>.</a:t>
            </a:r>
            <a:r>
              <a:rPr lang="en-US" sz="2000" i="1" dirty="0">
                <a:latin typeface="Calibri Light" panose="020F0302020204030204" pitchFamily="34" charset="0"/>
              </a:rPr>
              <a:t>column</a:t>
            </a:r>
            <a:r>
              <a:rPr lang="en-US" sz="2000" dirty="0">
                <a:latin typeface="Calibri Light" panose="020F0302020204030204" pitchFamily="34" charset="0"/>
              </a:rPr>
              <a:t> </a:t>
            </a:r>
            <a:r>
              <a:rPr lang="en-US" sz="2000" b="1" dirty="0">
                <a:latin typeface="Calibri Light" panose="020F0302020204030204" pitchFamily="34" charset="0"/>
              </a:rPr>
              <a:t>=</a:t>
            </a:r>
            <a:r>
              <a:rPr lang="en-US" sz="2000" dirty="0">
                <a:latin typeface="Calibri Light" panose="020F0302020204030204" pitchFamily="34" charset="0"/>
              </a:rPr>
              <a:t> </a:t>
            </a:r>
            <a:r>
              <a:rPr lang="en-US" sz="2000" i="1" dirty="0">
                <a:latin typeface="Calibri Light" panose="020F0302020204030204" pitchFamily="34" charset="0"/>
              </a:rPr>
              <a:t>table2</a:t>
            </a:r>
            <a:r>
              <a:rPr lang="en-US" sz="2000" dirty="0">
                <a:latin typeface="Calibri Light" panose="020F0302020204030204" pitchFamily="34" charset="0"/>
              </a:rPr>
              <a:t>.</a:t>
            </a:r>
            <a:r>
              <a:rPr lang="en-US" sz="2000" i="1" dirty="0">
                <a:latin typeface="Calibri Light" panose="020F0302020204030204" pitchFamily="34" charset="0"/>
              </a:rPr>
              <a:t>column</a:t>
            </a:r>
          </a:p>
        </p:txBody>
      </p:sp>
      <p:sp>
        <p:nvSpPr>
          <p:cNvPr id="7" name="TextBox 6"/>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p107d02</a:t>
            </a:r>
          </a:p>
        </p:txBody>
      </p:sp>
    </p:spTree>
    <p:extLst>
      <p:ext uri="{BB962C8B-B14F-4D97-AF65-F5344CB8AC3E}">
        <p14:creationId xmlns:p14="http://schemas.microsoft.com/office/powerpoint/2010/main" val="2555063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custDataLst>
              <p:tags r:id="rId1"/>
            </p:custDataLst>
          </p:nvPr>
        </p:nvSpPr>
        <p:spPr>
          <a:xfrm>
            <a:off x="629265" y="1049028"/>
            <a:ext cx="7891272" cy="1564531"/>
          </a:xfrm>
          <a:prstGeom prst="rect">
            <a:avLst/>
          </a:prstGeom>
          <a:solidFill>
            <a:srgbClr val="FFFFFF"/>
          </a:solidFill>
          <a:ln w="19050" cmpd="sng">
            <a:solidFill>
              <a:srgbClr val="0074BE"/>
            </a:solidFill>
          </a:ln>
        </p:spPr>
        <p:txBody>
          <a:bodyPr vert="horz" wrap="square" lIns="88900" tIns="88900" rIns="88900" bIns="88900" rtlCol="0">
            <a:spAutoFit/>
          </a:bodyPr>
          <a:lstStyle/>
          <a:p>
            <a:r>
              <a:rPr lang="en-US" sz="1800" b="1" dirty="0">
                <a:latin typeface="Courier New" panose="02070309020205020404" pitchFamily="49" charset="0"/>
                <a:cs typeface="Courier New" panose="02070309020205020404" pitchFamily="49" charset="0"/>
              </a:rPr>
              <a:t>proc sql;</a:t>
            </a:r>
            <a:endParaRPr lang="en-US" sz="1800"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select class_update.Name, Grade, Age, Teacher </a:t>
            </a:r>
          </a:p>
          <a:p>
            <a:r>
              <a:rPr lang="en-US" b="1" dirty="0">
                <a:latin typeface="Courier New" panose="02070309020205020404" pitchFamily="49" charset="0"/>
                <a:cs typeface="Courier New" panose="02070309020205020404" pitchFamily="49" charset="0"/>
              </a:rPr>
              <a:t>    from pg1.class_update inner join pg1.class_teachers</a:t>
            </a:r>
          </a:p>
          <a:p>
            <a:r>
              <a:rPr lang="en-US" b="1" dirty="0">
                <a:latin typeface="Courier New" panose="02070309020205020404" pitchFamily="49" charset="0"/>
                <a:cs typeface="Courier New" panose="02070309020205020404" pitchFamily="49" charset="0"/>
              </a:rPr>
              <a:t>    on class_update.Name = class_teachers.Name;</a:t>
            </a:r>
          </a:p>
          <a:p>
            <a:r>
              <a:rPr lang="en-US" b="1" dirty="0">
                <a:latin typeface="Courier New" panose="02070309020205020404" pitchFamily="49" charset="0"/>
                <a:cs typeface="Courier New" panose="02070309020205020404" pitchFamily="49" charset="0"/>
              </a:rPr>
              <a:t>quit;</a:t>
            </a:r>
            <a:endParaRPr lang="en-US" sz="18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Qualifying Table Names</a:t>
            </a:r>
          </a:p>
        </p:txBody>
      </p:sp>
      <p:sp>
        <p:nvSpPr>
          <p:cNvPr id="10" name="Oval Callout 9"/>
          <p:cNvSpPr/>
          <p:nvPr/>
        </p:nvSpPr>
        <p:spPr>
          <a:xfrm>
            <a:off x="5524501" y="2251530"/>
            <a:ext cx="3456208" cy="1936140"/>
          </a:xfrm>
          <a:prstGeom prst="wedgeEllipseCallout">
            <a:avLst>
              <a:gd name="adj1" fmla="val -23538"/>
              <a:gd name="adj2" fmla="val 63667"/>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t>Because </a:t>
            </a:r>
            <a:r>
              <a:rPr lang="en-US" b="1" dirty="0"/>
              <a:t>Name</a:t>
            </a:r>
            <a:r>
              <a:rPr lang="en-US" dirty="0"/>
              <a:t> occurs</a:t>
            </a:r>
            <a:br>
              <a:rPr lang="en-US" dirty="0"/>
            </a:br>
            <a:r>
              <a:rPr lang="en-US" dirty="0"/>
              <a:t>in both tables, you must </a:t>
            </a:r>
            <a:r>
              <a:rPr lang="en-US" sz="1800" dirty="0"/>
              <a:t>use the table prefix to indicate which column you want to select.</a:t>
            </a:r>
          </a:p>
        </p:txBody>
      </p:sp>
      <p:sp>
        <p:nvSpPr>
          <p:cNvPr id="11" name="Freeform 16"/>
          <p:cNvSpPr>
            <a:spLocks noChangeAspect="1" noEditPoints="1"/>
          </p:cNvSpPr>
          <p:nvPr/>
        </p:nvSpPr>
        <p:spPr bwMode="auto">
          <a:xfrm>
            <a:off x="5577395" y="4108470"/>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Rectangle 4"/>
          <p:cNvSpPr/>
          <p:nvPr>
            <p:custDataLst>
              <p:tags r:id="rId2"/>
            </p:custDataLst>
          </p:nvPr>
        </p:nvSpPr>
        <p:spPr>
          <a:xfrm>
            <a:off x="1677014" y="1412247"/>
            <a:ext cx="2324163" cy="280213"/>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6" name="Rectangle 5"/>
          <p:cNvSpPr/>
          <p:nvPr>
            <p:custDataLst>
              <p:tags r:id="rId3"/>
            </p:custDataLst>
          </p:nvPr>
        </p:nvSpPr>
        <p:spPr>
          <a:xfrm>
            <a:off x="1686540" y="1994111"/>
            <a:ext cx="2324164" cy="241097"/>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3" name="Rectangle 12"/>
          <p:cNvSpPr/>
          <p:nvPr>
            <p:custDataLst>
              <p:tags r:id="rId4"/>
            </p:custDataLst>
          </p:nvPr>
        </p:nvSpPr>
        <p:spPr>
          <a:xfrm>
            <a:off x="4382684" y="1980316"/>
            <a:ext cx="2672391" cy="25489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 name="TextBox 2"/>
          <p:cNvSpPr txBox="1"/>
          <p:nvPr>
            <p:custDataLst>
              <p:tags r:id="rId5"/>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p107d02</a:t>
            </a:r>
          </a:p>
        </p:txBody>
      </p:sp>
    </p:spTree>
    <p:extLst>
      <p:ext uri="{BB962C8B-B14F-4D97-AF65-F5344CB8AC3E}">
        <p14:creationId xmlns:p14="http://schemas.microsoft.com/office/powerpoint/2010/main" val="3278643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Joining Tables with PROC SQL</a:t>
            </a:r>
          </a:p>
        </p:txBody>
      </p:sp>
      <p:sp>
        <p:nvSpPr>
          <p:cNvPr id="3" name="DemoText"/>
          <p:cNvSpPr>
            <a:spLocks noGrp="1"/>
          </p:cNvSpPr>
          <p:nvPr>
            <p:ph type="body" sz="quarter" idx="10"/>
          </p:nvPr>
        </p:nvSpPr>
        <p:spPr>
          <a:xfrm>
            <a:off x="2827020" y="2689488"/>
            <a:ext cx="4891380" cy="445594"/>
          </a:xfrm>
        </p:spPr>
        <p:txBody>
          <a:bodyPr lIns="0" tIns="0" rIns="0" bIns="0">
            <a:noAutofit/>
          </a:bodyPr>
          <a:lstStyle/>
          <a:p>
            <a:pPr indent="0" algn="l">
              <a:lnSpc>
                <a:spcPct val="100000"/>
              </a:lnSpc>
              <a:spcAft>
                <a:spcPts val="400"/>
              </a:spcAft>
            </a:pPr>
            <a:r>
              <a:rPr lang="en-US" dirty="0"/>
              <a:t>This demonstration illustrates using PROC SQL to perform an inner join between two tables.</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solidFill>
                  <a:schemeClr val="bg1"/>
                </a:solidFill>
                <a:latin typeface="Calibri Light" panose="020F0302020204030204" pitchFamily="34" charset="0"/>
              </a:rPr>
              <a:t>p107d02</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Combining Tables with SQL</a:t>
            </a:r>
          </a:p>
        </p:txBody>
      </p:sp>
      <p:sp>
        <p:nvSpPr>
          <p:cNvPr id="6" name="TextBox 5"/>
          <p:cNvSpPr txBox="1"/>
          <p:nvPr>
            <p:custDataLst>
              <p:tags r:id="rId1"/>
            </p:custDataLst>
          </p:nvPr>
        </p:nvSpPr>
        <p:spPr>
          <a:xfrm>
            <a:off x="953358" y="1734851"/>
            <a:ext cx="7249886" cy="1841530"/>
          </a:xfrm>
          <a:prstGeom prst="rect">
            <a:avLst/>
          </a:prstGeom>
          <a:solidFill>
            <a:srgbClr val="FFFFFF"/>
          </a:solidFill>
          <a:ln w="19050" cmpd="sng">
            <a:solidFill>
              <a:srgbClr val="0074BE"/>
            </a:solidFill>
          </a:ln>
        </p:spPr>
        <p:txBody>
          <a:bodyPr vert="horz" wrap="square" lIns="88900" tIns="88900" rIns="88900" bIns="88900" rtlCol="0">
            <a:spAutoFit/>
          </a:bodyPr>
          <a:lstStyle/>
          <a:p>
            <a:r>
              <a:rPr lang="en-US" b="1" dirty="0">
                <a:latin typeface="Courier New" panose="02070309020205020404" pitchFamily="49" charset="0"/>
                <a:cs typeface="Courier New" panose="02070309020205020404" pitchFamily="49" charset="0"/>
              </a:rPr>
              <a:t>proc sql;</a:t>
            </a:r>
          </a:p>
          <a:p>
            <a:r>
              <a:rPr lang="en-US" b="1" dirty="0">
                <a:latin typeface="Courier New" panose="02070309020205020404" pitchFamily="49" charset="0"/>
                <a:cs typeface="Courier New" panose="02070309020205020404" pitchFamily="49" charset="0"/>
              </a:rPr>
              <a:t>select u.Name, Grade, Age, Teacher </a:t>
            </a:r>
          </a:p>
          <a:p>
            <a:r>
              <a:rPr lang="en-US" b="1" dirty="0">
                <a:latin typeface="Courier New" panose="02070309020205020404" pitchFamily="49" charset="0"/>
                <a:cs typeface="Courier New" panose="02070309020205020404" pitchFamily="49" charset="0"/>
              </a:rPr>
              <a:t>    from pg1.class_update as u </a:t>
            </a:r>
          </a:p>
          <a:p>
            <a:r>
              <a:rPr lang="en-US" b="1" dirty="0">
                <a:latin typeface="Courier New" panose="02070309020205020404" pitchFamily="49" charset="0"/>
                <a:cs typeface="Courier New" panose="02070309020205020404" pitchFamily="49" charset="0"/>
              </a:rPr>
              <a:t>        inner join pg1.class_teachers as t</a:t>
            </a:r>
          </a:p>
          <a:p>
            <a:r>
              <a:rPr lang="en-US" b="1" dirty="0">
                <a:latin typeface="Courier New" panose="02070309020205020404" pitchFamily="49" charset="0"/>
                <a:cs typeface="Courier New" panose="02070309020205020404" pitchFamily="49" charset="0"/>
              </a:rPr>
              <a:t>        on u.Name=t.Name;</a:t>
            </a:r>
          </a:p>
          <a:p>
            <a:r>
              <a:rPr lang="en-US" b="1" dirty="0">
                <a:latin typeface="Courier New" panose="02070309020205020404" pitchFamily="49" charset="0"/>
                <a:cs typeface="Courier New" panose="02070309020205020404" pitchFamily="49" charset="0"/>
              </a:rPr>
              <a:t>quit;</a:t>
            </a:r>
            <a:endParaRPr lang="en-US" sz="1800" dirty="0">
              <a:latin typeface="Courier New" panose="02070309020205020404" pitchFamily="49" charset="0"/>
              <a:cs typeface="Courier New" panose="02070309020205020404" pitchFamily="49" charset="0"/>
            </a:endParaRPr>
          </a:p>
        </p:txBody>
      </p:sp>
      <p:sp>
        <p:nvSpPr>
          <p:cNvPr id="2" name="Rectangle 1"/>
          <p:cNvSpPr/>
          <p:nvPr>
            <p:custDataLst>
              <p:tags r:id="rId2"/>
            </p:custDataLst>
          </p:nvPr>
        </p:nvSpPr>
        <p:spPr>
          <a:xfrm>
            <a:off x="2010633" y="2098071"/>
            <a:ext cx="136589"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 name="Rectangle 2"/>
          <p:cNvSpPr/>
          <p:nvPr>
            <p:custDataLst>
              <p:tags r:id="rId3"/>
            </p:custDataLst>
          </p:nvPr>
        </p:nvSpPr>
        <p:spPr>
          <a:xfrm>
            <a:off x="4595083" y="2372391"/>
            <a:ext cx="546164"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2" name="Rectangle 11"/>
          <p:cNvSpPr/>
          <p:nvPr>
            <p:custDataLst>
              <p:tags r:id="rId4"/>
            </p:custDataLst>
          </p:nvPr>
        </p:nvSpPr>
        <p:spPr>
          <a:xfrm>
            <a:off x="2544033" y="2921031"/>
            <a:ext cx="136589"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3" name="Rectangle 12"/>
          <p:cNvSpPr/>
          <p:nvPr>
            <p:custDataLst>
              <p:tags r:id="rId5"/>
            </p:custDataLst>
          </p:nvPr>
        </p:nvSpPr>
        <p:spPr>
          <a:xfrm>
            <a:off x="6229367" y="2613342"/>
            <a:ext cx="546164" cy="274320"/>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4" name="Rectangle 13"/>
          <p:cNvSpPr/>
          <p:nvPr>
            <p:custDataLst>
              <p:tags r:id="rId6"/>
            </p:custDataLst>
          </p:nvPr>
        </p:nvSpPr>
        <p:spPr>
          <a:xfrm>
            <a:off x="3499708" y="2921031"/>
            <a:ext cx="136589" cy="274320"/>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5" name="TextBox 14"/>
          <p:cNvSpPr txBox="1"/>
          <p:nvPr>
            <p:custDataLst>
              <p:tags r:id="rId7"/>
            </p:custDataLst>
          </p:nvPr>
        </p:nvSpPr>
        <p:spPr>
          <a:xfrm>
            <a:off x="1820559" y="1051560"/>
            <a:ext cx="5515484"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FROM</a:t>
            </a:r>
            <a:r>
              <a:rPr lang="en-US" sz="2000" dirty="0">
                <a:latin typeface="Calibri Light" panose="020F0302020204030204" pitchFamily="34" charset="0"/>
              </a:rPr>
              <a:t> </a:t>
            </a:r>
            <a:r>
              <a:rPr lang="en-US" sz="2000" i="1" dirty="0">
                <a:latin typeface="Calibri Light" panose="020F0302020204030204" pitchFamily="34" charset="0"/>
              </a:rPr>
              <a:t>table1 </a:t>
            </a:r>
            <a:r>
              <a:rPr lang="en-US" sz="2000" b="1" dirty="0">
                <a:latin typeface="Calibri Light" panose="020F0302020204030204" pitchFamily="34" charset="0"/>
              </a:rPr>
              <a:t>AS</a:t>
            </a:r>
            <a:r>
              <a:rPr lang="en-US" sz="2000" b="1" i="1" dirty="0">
                <a:latin typeface="Calibri Light" panose="020F0302020204030204" pitchFamily="34" charset="0"/>
              </a:rPr>
              <a:t> </a:t>
            </a:r>
            <a:r>
              <a:rPr lang="en-US" sz="2000" i="1" dirty="0">
                <a:latin typeface="Calibri Light" panose="020F0302020204030204" pitchFamily="34" charset="0"/>
              </a:rPr>
              <a:t>alias1 </a:t>
            </a:r>
            <a:r>
              <a:rPr lang="en-US" sz="2000" b="1" dirty="0">
                <a:latin typeface="Calibri Light" panose="020F0302020204030204" pitchFamily="34" charset="0"/>
              </a:rPr>
              <a:t>INNER JOIN</a:t>
            </a:r>
            <a:r>
              <a:rPr lang="en-US" sz="2000" i="1" dirty="0">
                <a:latin typeface="Calibri Light" panose="020F0302020204030204" pitchFamily="34" charset="0"/>
              </a:rPr>
              <a:t> table2 </a:t>
            </a:r>
            <a:r>
              <a:rPr lang="en-US" sz="2000" b="1" dirty="0">
                <a:latin typeface="Calibri Light" panose="020F0302020204030204" pitchFamily="34" charset="0"/>
              </a:rPr>
              <a:t>AS</a:t>
            </a:r>
            <a:r>
              <a:rPr lang="en-US" sz="2000" i="1" dirty="0">
                <a:latin typeface="Calibri Light" panose="020F0302020204030204" pitchFamily="34" charset="0"/>
              </a:rPr>
              <a:t> alias2</a:t>
            </a:r>
          </a:p>
        </p:txBody>
      </p:sp>
    </p:spTree>
    <p:extLst>
      <p:ext uri="{BB962C8B-B14F-4D97-AF65-F5344CB8AC3E}">
        <p14:creationId xmlns:p14="http://schemas.microsoft.com/office/powerpoint/2010/main" val="4037986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7.03 </a:t>
            </a:r>
            <a:r>
              <a:rPr altLang="en-US">
                <a:solidFill>
                  <a:schemeClr val="tx2"/>
                </a:solidFill>
                <a:latin typeface="Calibri" panose="020F0502020204030204" pitchFamily="34" charset="0"/>
              </a:rPr>
              <a:t>Activity</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pPr>
              <a:buClrTx/>
              <a:buSzPct val="100000"/>
            </a:pPr>
            <a:r>
              <a:rPr lang="en-US" altLang="en-US" dirty="0"/>
              <a:t>Open </a:t>
            </a:r>
            <a:r>
              <a:rPr lang="en-US" altLang="en-US" b="1" dirty="0"/>
              <a:t>p107a03.sas </a:t>
            </a:r>
            <a:r>
              <a:rPr lang="en-US" altLang="en-US" dirty="0"/>
              <a:t>from the </a:t>
            </a:r>
            <a:r>
              <a:rPr lang="en-US" altLang="en-US" b="1" dirty="0"/>
              <a:t>activities </a:t>
            </a:r>
            <a:r>
              <a:rPr lang="en-US" altLang="en-US" dirty="0"/>
              <a:t>folder and perform the following tasks:</a:t>
            </a:r>
          </a:p>
          <a:p>
            <a:pPr marL="457200" indent="-457200">
              <a:buClrTx/>
              <a:buSzPct val="100000"/>
              <a:buFont typeface="+mj-lt"/>
              <a:buAutoNum type="arabicPeriod"/>
            </a:pPr>
            <a:r>
              <a:rPr lang="en-US" altLang="en-US" dirty="0"/>
              <a:t>Define aliases for </a:t>
            </a:r>
            <a:r>
              <a:rPr lang="en-US" altLang="en-US" b="1" dirty="0"/>
              <a:t>storm_summary</a:t>
            </a:r>
            <a:r>
              <a:rPr lang="en-US" altLang="en-US" dirty="0"/>
              <a:t> and </a:t>
            </a:r>
            <a:r>
              <a:rPr lang="en-US" altLang="en-US" b="1" dirty="0"/>
              <a:t>storm_basincodes</a:t>
            </a:r>
            <a:r>
              <a:rPr lang="en-US" altLang="en-US" dirty="0"/>
              <a:t> in the FROM clause.</a:t>
            </a:r>
          </a:p>
          <a:p>
            <a:pPr marL="457200" indent="-457200">
              <a:buClrTx/>
              <a:buSzPct val="100000"/>
              <a:buFont typeface="+mj-lt"/>
              <a:buAutoNum type="arabicPeriod"/>
            </a:pPr>
            <a:r>
              <a:rPr lang="en-US" altLang="en-US" dirty="0"/>
              <a:t>Use one table alias to qualify </a:t>
            </a:r>
            <a:r>
              <a:rPr lang="en-US" altLang="en-US" b="1" dirty="0"/>
              <a:t>Basin</a:t>
            </a:r>
            <a:r>
              <a:rPr lang="en-US" altLang="en-US" dirty="0"/>
              <a:t> in the SELECT clause.</a:t>
            </a:r>
          </a:p>
          <a:p>
            <a:pPr marL="457200" indent="-457200">
              <a:buClrTx/>
              <a:buSzPct val="100000"/>
              <a:buFont typeface="+mj-lt"/>
              <a:buAutoNum type="arabicPeriod"/>
            </a:pPr>
            <a:r>
              <a:rPr lang="en-US" altLang="en-US" dirty="0"/>
              <a:t>Complete the ON expression to match rows when </a:t>
            </a:r>
            <a:r>
              <a:rPr lang="en-US" altLang="en-US" b="1" dirty="0"/>
              <a:t>Basin</a:t>
            </a:r>
            <a:r>
              <a:rPr lang="en-US" altLang="en-US" dirty="0"/>
              <a:t> is equal in the two tables. Use the table aliases to qualify </a:t>
            </a:r>
            <a:r>
              <a:rPr lang="en-US" altLang="en-US" b="1" dirty="0"/>
              <a:t>Basin</a:t>
            </a:r>
            <a:r>
              <a:rPr lang="en-US" altLang="en-US" dirty="0"/>
              <a:t> in the expression. Run the step.</a:t>
            </a:r>
            <a:endParaRPr lang="en-US" altLang="en-US" dirty="0">
              <a:solidFill>
                <a:schemeClr val="tx1"/>
              </a:solidFill>
            </a:endParaRPr>
          </a:p>
        </p:txBody>
      </p:sp>
      <p:sp>
        <p:nvSpPr>
          <p:cNvPr id="5" name="TextBox 4"/>
          <p:cNvSpPr txBox="1"/>
          <p:nvPr>
            <p:custDataLst>
              <p:tags r:id="rId2"/>
            </p:custDataLst>
          </p:nvPr>
        </p:nvSpPr>
        <p:spPr>
          <a:xfrm>
            <a:off x="1883187" y="3407111"/>
            <a:ext cx="5377626" cy="795089"/>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FROM</a:t>
            </a:r>
            <a:r>
              <a:rPr lang="en-US" sz="2000" dirty="0">
                <a:latin typeface="Calibri Light" panose="020F0302020204030204" pitchFamily="34" charset="0"/>
              </a:rPr>
              <a:t> </a:t>
            </a:r>
            <a:r>
              <a:rPr lang="en-US" sz="2000" i="1" dirty="0">
                <a:latin typeface="Calibri Light" panose="020F0302020204030204" pitchFamily="34" charset="0"/>
              </a:rPr>
              <a:t>table1 </a:t>
            </a:r>
            <a:r>
              <a:rPr lang="en-US" sz="2000" b="1" dirty="0">
                <a:latin typeface="Calibri Light" panose="020F0302020204030204" pitchFamily="34" charset="0"/>
              </a:rPr>
              <a:t>AS</a:t>
            </a:r>
            <a:r>
              <a:rPr lang="en-US" sz="2000" b="1" i="1" dirty="0">
                <a:latin typeface="Calibri Light" panose="020F0302020204030204" pitchFamily="34" charset="0"/>
              </a:rPr>
              <a:t> </a:t>
            </a:r>
            <a:r>
              <a:rPr lang="en-US" sz="2000" i="1" dirty="0">
                <a:latin typeface="Calibri Light" panose="020F0302020204030204" pitchFamily="34" charset="0"/>
              </a:rPr>
              <a:t>alias1 </a:t>
            </a:r>
            <a:r>
              <a:rPr lang="en-US" sz="2000" b="1" dirty="0">
                <a:latin typeface="Calibri Light" panose="020F0302020204030204" pitchFamily="34" charset="0"/>
              </a:rPr>
              <a:t>INNER JOIN</a:t>
            </a:r>
            <a:r>
              <a:rPr lang="en-US" sz="2000" i="1" dirty="0">
                <a:latin typeface="Calibri Light" panose="020F0302020204030204" pitchFamily="34" charset="0"/>
              </a:rPr>
              <a:t> table2 </a:t>
            </a:r>
            <a:r>
              <a:rPr lang="en-US" sz="2000" b="1" dirty="0">
                <a:latin typeface="Calibri Light" panose="020F0302020204030204" pitchFamily="34" charset="0"/>
              </a:rPr>
              <a:t>AS</a:t>
            </a:r>
            <a:r>
              <a:rPr lang="en-US" sz="2000" i="1" dirty="0">
                <a:latin typeface="Calibri Light" panose="020F0302020204030204" pitchFamily="34" charset="0"/>
              </a:rPr>
              <a:t> alias2</a:t>
            </a:r>
          </a:p>
          <a:p>
            <a:r>
              <a:rPr lang="en-US" sz="2000" b="1" dirty="0">
                <a:latin typeface="Calibri Light" panose="020F0302020204030204" pitchFamily="34" charset="0"/>
              </a:rPr>
              <a:t>ON </a:t>
            </a:r>
            <a:r>
              <a:rPr lang="en-US" sz="2000" i="1" dirty="0">
                <a:latin typeface="Calibri Light" panose="020F0302020204030204" pitchFamily="34" charset="0"/>
              </a:rPr>
              <a:t>alias1</a:t>
            </a:r>
            <a:r>
              <a:rPr lang="en-US" sz="2000" dirty="0">
                <a:latin typeface="Calibri Light" panose="020F0302020204030204" pitchFamily="34" charset="0"/>
              </a:rPr>
              <a:t>.</a:t>
            </a:r>
            <a:r>
              <a:rPr lang="en-US" sz="2000" i="1" dirty="0">
                <a:latin typeface="Calibri Light" panose="020F0302020204030204" pitchFamily="34" charset="0"/>
              </a:rPr>
              <a:t>column</a:t>
            </a:r>
            <a:r>
              <a:rPr lang="en-US" sz="2000" dirty="0">
                <a:latin typeface="Calibri Light" panose="020F0302020204030204" pitchFamily="34" charset="0"/>
              </a:rPr>
              <a:t> </a:t>
            </a:r>
            <a:r>
              <a:rPr lang="en-US" sz="2000" b="1" dirty="0">
                <a:latin typeface="Calibri Light" panose="020F0302020204030204" pitchFamily="34" charset="0"/>
              </a:rPr>
              <a:t>=</a:t>
            </a:r>
            <a:r>
              <a:rPr lang="en-US" sz="2000" dirty="0">
                <a:latin typeface="Calibri Light" panose="020F0302020204030204" pitchFamily="34" charset="0"/>
              </a:rPr>
              <a:t> </a:t>
            </a:r>
            <a:r>
              <a:rPr lang="en-US" sz="2000" i="1" dirty="0">
                <a:latin typeface="Calibri Light" panose="020F0302020204030204" pitchFamily="34" charset="0"/>
              </a:rPr>
              <a:t>alias2</a:t>
            </a:r>
            <a:r>
              <a:rPr lang="en-US" sz="2000" dirty="0">
                <a:latin typeface="Calibri Light" panose="020F0302020204030204" pitchFamily="34" charset="0"/>
              </a:rPr>
              <a:t>.</a:t>
            </a:r>
            <a:r>
              <a:rPr lang="en-US" sz="2000" i="1" dirty="0">
                <a:latin typeface="Calibri Light" panose="020F0302020204030204" pitchFamily="34" charset="0"/>
              </a:rPr>
              <a:t>column </a:t>
            </a:r>
          </a:p>
        </p:txBody>
      </p:sp>
    </p:spTree>
    <p:custDataLst>
      <p:tags r:id="rId1"/>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7.03 </a:t>
            </a:r>
            <a:r>
              <a:rPr altLang="en-US">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5" name="TextBox 4"/>
          <p:cNvSpPr txBox="1"/>
          <p:nvPr>
            <p:custDataLst>
              <p:tags r:id="rId2"/>
            </p:custDataLst>
          </p:nvPr>
        </p:nvSpPr>
        <p:spPr>
          <a:xfrm>
            <a:off x="832104" y="1049976"/>
            <a:ext cx="7486024" cy="1827680"/>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proc sql;</a:t>
            </a:r>
          </a:p>
          <a:p>
            <a:pPr>
              <a:lnSpc>
                <a:spcPct val="85000"/>
              </a:lnSpc>
            </a:pPr>
            <a:r>
              <a:rPr lang="en-US" b="1" dirty="0">
                <a:latin typeface="Courier New" panose="02070309020205020404" pitchFamily="49" charset="0"/>
              </a:rPr>
              <a:t>select Season, Name, s.Basin, BasinName, MaxWindMPH </a:t>
            </a:r>
          </a:p>
          <a:p>
            <a:pPr>
              <a:lnSpc>
                <a:spcPct val="85000"/>
              </a:lnSpc>
            </a:pPr>
            <a:r>
              <a:rPr lang="en-US" b="1" dirty="0">
                <a:latin typeface="Courier New" panose="02070309020205020404" pitchFamily="49" charset="0"/>
              </a:rPr>
              <a:t>    from pg1.storm_summary as s </a:t>
            </a:r>
          </a:p>
          <a:p>
            <a:pPr>
              <a:lnSpc>
                <a:spcPct val="85000"/>
              </a:lnSpc>
            </a:pPr>
            <a:r>
              <a:rPr lang="en-US" b="1" dirty="0">
                <a:latin typeface="Courier New" panose="02070309020205020404" pitchFamily="49" charset="0"/>
              </a:rPr>
              <a:t>        inner join pg1.storm_basincodes as b</a:t>
            </a:r>
          </a:p>
          <a:p>
            <a:pPr>
              <a:lnSpc>
                <a:spcPct val="85000"/>
              </a:lnSpc>
            </a:pPr>
            <a:r>
              <a:rPr lang="en-US" b="1" dirty="0">
                <a:latin typeface="Courier New" panose="02070309020205020404" pitchFamily="49" charset="0"/>
              </a:rPr>
              <a:t>        on s.basin=b.basin </a:t>
            </a:r>
          </a:p>
          <a:p>
            <a:pPr>
              <a:lnSpc>
                <a:spcPct val="85000"/>
              </a:lnSpc>
            </a:pPr>
            <a:r>
              <a:rPr lang="en-US" b="1" dirty="0">
                <a:latin typeface="Courier New" panose="02070309020205020404" pitchFamily="49" charset="0"/>
              </a:rPr>
              <a:t>    order by Season desc, Name;</a:t>
            </a:r>
          </a:p>
          <a:p>
            <a:pPr>
              <a:lnSpc>
                <a:spcPct val="85000"/>
              </a:lnSpc>
            </a:pPr>
            <a:r>
              <a:rPr lang="en-US" b="1" dirty="0">
                <a:latin typeface="Courier New" panose="02070309020205020404" pitchFamily="49" charset="0"/>
              </a:rPr>
              <a:t>quit;</a:t>
            </a:r>
            <a:endParaRPr lang="en-US" sz="1800" b="1" dirty="0">
              <a:latin typeface="Courier New" panose="02070309020205020404" pitchFamily="49" charset="0"/>
            </a:endParaRPr>
          </a:p>
        </p:txBody>
      </p:sp>
      <p:sp>
        <p:nvSpPr>
          <p:cNvPr id="10" name="Oval Callout 9"/>
          <p:cNvSpPr/>
          <p:nvPr/>
        </p:nvSpPr>
        <p:spPr>
          <a:xfrm>
            <a:off x="5972256" y="2504516"/>
            <a:ext cx="2991269" cy="1784832"/>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t>The </a:t>
            </a:r>
            <a:r>
              <a:rPr lang="en-US" b="1" dirty="0"/>
              <a:t>storm_summary</a:t>
            </a:r>
            <a:r>
              <a:rPr lang="en-US" dirty="0"/>
              <a:t> table includes some lowercase </a:t>
            </a:r>
            <a:r>
              <a:rPr lang="en-US" b="1" dirty="0"/>
              <a:t>Basin</a:t>
            </a:r>
            <a:r>
              <a:rPr lang="en-US" dirty="0"/>
              <a:t> values. Are they</a:t>
            </a:r>
            <a:br>
              <a:rPr lang="en-US" dirty="0"/>
            </a:br>
            <a:r>
              <a:rPr lang="en-US" dirty="0"/>
              <a:t>in </a:t>
            </a:r>
            <a:r>
              <a:rPr lang="en-US" sz="1800" dirty="0"/>
              <a:t>the results?</a:t>
            </a:r>
          </a:p>
        </p:txBody>
      </p:sp>
      <p:sp>
        <p:nvSpPr>
          <p:cNvPr id="11" name="Freeform 11"/>
          <p:cNvSpPr>
            <a:spLocks noChangeAspect="1" noEditPoints="1"/>
          </p:cNvSpPr>
          <p:nvPr/>
        </p:nvSpPr>
        <p:spPr bwMode="auto">
          <a:xfrm>
            <a:off x="5826626" y="4148021"/>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8" name="Picture 7"/>
          <p:cNvPicPr>
            <a:picLocks noChangeAspect="1"/>
          </p:cNvPicPr>
          <p:nvPr/>
        </p:nvPicPr>
        <p:blipFill>
          <a:blip r:embed="rId11"/>
          <a:stretch>
            <a:fillRect/>
          </a:stretch>
        </p:blipFill>
        <p:spPr>
          <a:xfrm>
            <a:off x="832104" y="2980944"/>
            <a:ext cx="4326768" cy="1628900"/>
          </a:xfrm>
          <a:prstGeom prst="rect">
            <a:avLst/>
          </a:prstGeom>
        </p:spPr>
      </p:pic>
      <p:pic>
        <p:nvPicPr>
          <p:cNvPr id="9" name="Picture 8"/>
          <p:cNvPicPr>
            <a:picLocks noChangeAspect="1"/>
          </p:cNvPicPr>
          <p:nvPr/>
        </p:nvPicPr>
        <p:blipFill rotWithShape="1">
          <a:blip r:embed="rId12" cstate="print">
            <a:extLst>
              <a:ext uri="{28A0092B-C50C-407E-A947-70E740481C1C}">
                <a14:useLocalDpi xmlns:a14="http://schemas.microsoft.com/office/drawing/2010/main" val="0"/>
              </a:ext>
            </a:extLst>
          </a:blip>
          <a:srcRect l="30802" t="8457" r="32668" b="36233"/>
          <a:stretch/>
        </p:blipFill>
        <p:spPr>
          <a:xfrm>
            <a:off x="5646331" y="3764247"/>
            <a:ext cx="325925" cy="525101"/>
          </a:xfrm>
          <a:prstGeom prst="rect">
            <a:avLst/>
          </a:prstGeom>
        </p:spPr>
      </p:pic>
      <p:sp>
        <p:nvSpPr>
          <p:cNvPr id="3" name="Rectangle 2"/>
          <p:cNvSpPr/>
          <p:nvPr>
            <p:custDataLst>
              <p:tags r:id="rId3"/>
            </p:custDataLst>
          </p:nvPr>
        </p:nvSpPr>
        <p:spPr>
          <a:xfrm>
            <a:off x="4620997" y="1605220"/>
            <a:ext cx="5461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 name="Rectangle 3"/>
          <p:cNvSpPr/>
          <p:nvPr>
            <p:custDataLst>
              <p:tags r:id="rId4"/>
            </p:custDataLst>
          </p:nvPr>
        </p:nvSpPr>
        <p:spPr>
          <a:xfrm>
            <a:off x="6395822" y="1838392"/>
            <a:ext cx="5461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6" name="Rectangle 5"/>
          <p:cNvSpPr/>
          <p:nvPr>
            <p:custDataLst>
              <p:tags r:id="rId5"/>
            </p:custDataLst>
          </p:nvPr>
        </p:nvSpPr>
        <p:spPr>
          <a:xfrm>
            <a:off x="3801847" y="1372048"/>
            <a:ext cx="13658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7" name="Rectangle 6"/>
          <p:cNvSpPr/>
          <p:nvPr>
            <p:custDataLst>
              <p:tags r:id="rId6"/>
            </p:custDataLst>
          </p:nvPr>
        </p:nvSpPr>
        <p:spPr>
          <a:xfrm>
            <a:off x="2423897" y="2071564"/>
            <a:ext cx="13658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6" name="Rectangle 15"/>
          <p:cNvSpPr/>
          <p:nvPr>
            <p:custDataLst>
              <p:tags r:id="rId7"/>
            </p:custDataLst>
          </p:nvPr>
        </p:nvSpPr>
        <p:spPr>
          <a:xfrm>
            <a:off x="3516097" y="2071564"/>
            <a:ext cx="13658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 name="TextBox 1">
            <a:extLst>
              <a:ext uri="{FF2B5EF4-FFF2-40B4-BE49-F238E27FC236}">
                <a16:creationId xmlns:a16="http://schemas.microsoft.com/office/drawing/2014/main" id="{B2D567BF-DEC2-4BCA-ABB4-673B042DACE5}"/>
              </a:ext>
            </a:extLst>
          </p:cNvPr>
          <p:cNvSpPr txBox="1"/>
          <p:nvPr>
            <p:custDataLst>
              <p:tags r:id="rId8"/>
            </p:custDataLst>
          </p:nvPr>
        </p:nvSpPr>
        <p:spPr>
          <a:xfrm>
            <a:off x="7882128" y="-45720"/>
            <a:ext cx="1166538" cy="338554"/>
          </a:xfrm>
          <a:prstGeom prst="rect">
            <a:avLst/>
          </a:prstGeom>
          <a:noFill/>
        </p:spPr>
        <p:txBody>
          <a:bodyPr vert="horz" wrap="none" rtlCol="0">
            <a:spAutoFit/>
          </a:bodyPr>
          <a:lstStyle/>
          <a:p>
            <a:r>
              <a:rPr lang="en-US" sz="1600" i="1" dirty="0">
                <a:latin typeface="Calibri Light" panose="020F0302020204030204" pitchFamily="34" charset="0"/>
              </a:rPr>
              <a:t>continued...</a:t>
            </a:r>
          </a:p>
        </p:txBody>
      </p:sp>
    </p:spTree>
    <p:custDataLst>
      <p:tags r:id="rId1"/>
    </p:custDataLst>
    <p:extLst>
      <p:ext uri="{BB962C8B-B14F-4D97-AF65-F5344CB8AC3E}">
        <p14:creationId xmlns:p14="http://schemas.microsoft.com/office/powerpoint/2010/main" val="171613211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7.03 </a:t>
            </a:r>
            <a:r>
              <a:rPr altLang="en-US">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11" name="Freeform 11"/>
          <p:cNvSpPr>
            <a:spLocks noChangeAspect="1" noEditPoints="1"/>
          </p:cNvSpPr>
          <p:nvPr/>
        </p:nvSpPr>
        <p:spPr bwMode="auto">
          <a:xfrm>
            <a:off x="5826626" y="4148021"/>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68403" y="3632505"/>
            <a:ext cx="681781" cy="684156"/>
          </a:xfrm>
          <a:prstGeom prst="rect">
            <a:avLst/>
          </a:prstGeom>
        </p:spPr>
      </p:pic>
      <p:pic>
        <p:nvPicPr>
          <p:cNvPr id="13" name="Picture 12"/>
          <p:cNvPicPr>
            <a:picLocks noChangeAspect="1"/>
          </p:cNvPicPr>
          <p:nvPr/>
        </p:nvPicPr>
        <p:blipFill>
          <a:blip r:embed="rId7"/>
          <a:stretch>
            <a:fillRect/>
          </a:stretch>
        </p:blipFill>
        <p:spPr>
          <a:xfrm>
            <a:off x="833222" y="2985025"/>
            <a:ext cx="4320295" cy="1841855"/>
          </a:xfrm>
          <a:prstGeom prst="rect">
            <a:avLst/>
          </a:prstGeom>
        </p:spPr>
      </p:pic>
      <p:sp>
        <p:nvSpPr>
          <p:cNvPr id="14" name="TextBox 13"/>
          <p:cNvSpPr txBox="1"/>
          <p:nvPr>
            <p:custDataLst>
              <p:tags r:id="rId2"/>
            </p:custDataLst>
          </p:nvPr>
        </p:nvSpPr>
        <p:spPr>
          <a:xfrm>
            <a:off x="833222" y="1049976"/>
            <a:ext cx="7486024" cy="1827680"/>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proc sql;</a:t>
            </a:r>
          </a:p>
          <a:p>
            <a:pPr>
              <a:lnSpc>
                <a:spcPct val="85000"/>
              </a:lnSpc>
            </a:pPr>
            <a:r>
              <a:rPr lang="en-US" b="1" dirty="0">
                <a:latin typeface="Courier New" panose="02070309020205020404" pitchFamily="49" charset="0"/>
              </a:rPr>
              <a:t>select Season, Name, s.Basin, BasinName, MaxWindMPH </a:t>
            </a:r>
          </a:p>
          <a:p>
            <a:pPr>
              <a:lnSpc>
                <a:spcPct val="85000"/>
              </a:lnSpc>
            </a:pPr>
            <a:r>
              <a:rPr lang="en-US" b="1" dirty="0">
                <a:latin typeface="Courier New" panose="02070309020205020404" pitchFamily="49" charset="0"/>
              </a:rPr>
              <a:t>    from pg1.storm_summary as s </a:t>
            </a:r>
          </a:p>
          <a:p>
            <a:pPr>
              <a:lnSpc>
                <a:spcPct val="85000"/>
              </a:lnSpc>
            </a:pPr>
            <a:r>
              <a:rPr lang="en-US" b="1" dirty="0">
                <a:latin typeface="Courier New" panose="02070309020205020404" pitchFamily="49" charset="0"/>
              </a:rPr>
              <a:t>        inner join pg1.storm_basincodes as b</a:t>
            </a:r>
          </a:p>
          <a:p>
            <a:pPr>
              <a:lnSpc>
                <a:spcPct val="85000"/>
              </a:lnSpc>
            </a:pPr>
            <a:r>
              <a:rPr lang="en-US" b="1" dirty="0">
                <a:latin typeface="Courier New" panose="02070309020205020404" pitchFamily="49" charset="0"/>
              </a:rPr>
              <a:t>        on upcase(s.basin)=b.basin </a:t>
            </a:r>
          </a:p>
          <a:p>
            <a:pPr>
              <a:lnSpc>
                <a:spcPct val="85000"/>
              </a:lnSpc>
            </a:pPr>
            <a:r>
              <a:rPr lang="en-US" b="1" dirty="0">
                <a:latin typeface="Courier New" panose="02070309020205020404" pitchFamily="49" charset="0"/>
              </a:rPr>
              <a:t>    order by Season desc, Name;</a:t>
            </a:r>
          </a:p>
          <a:p>
            <a:pPr>
              <a:lnSpc>
                <a:spcPct val="85000"/>
              </a:lnSpc>
            </a:pPr>
            <a:r>
              <a:rPr lang="en-US" b="1" dirty="0">
                <a:latin typeface="Courier New" panose="02070309020205020404" pitchFamily="49" charset="0"/>
              </a:rPr>
              <a:t>quit;</a:t>
            </a:r>
            <a:endParaRPr lang="en-US" sz="1800" b="1" dirty="0">
              <a:latin typeface="Courier New" panose="02070309020205020404" pitchFamily="49" charset="0"/>
            </a:endParaRPr>
          </a:p>
        </p:txBody>
      </p:sp>
      <p:sp>
        <p:nvSpPr>
          <p:cNvPr id="3" name="Rectangle 2"/>
          <p:cNvSpPr/>
          <p:nvPr>
            <p:custDataLst>
              <p:tags r:id="rId3"/>
            </p:custDataLst>
          </p:nvPr>
        </p:nvSpPr>
        <p:spPr>
          <a:xfrm>
            <a:off x="2423897" y="2071564"/>
            <a:ext cx="204793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0" name="Oval Callout 9"/>
          <p:cNvSpPr/>
          <p:nvPr/>
        </p:nvSpPr>
        <p:spPr>
          <a:xfrm>
            <a:off x="5972256" y="2504516"/>
            <a:ext cx="2991269" cy="1784832"/>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Use the UPCASE function in the ON expression!</a:t>
            </a:r>
          </a:p>
        </p:txBody>
      </p:sp>
    </p:spTree>
    <p:custDataLst>
      <p:tags r:id="rId1"/>
    </p:custDataLst>
    <p:extLst>
      <p:ext uri="{BB962C8B-B14F-4D97-AF65-F5344CB8AC3E}">
        <p14:creationId xmlns:p14="http://schemas.microsoft.com/office/powerpoint/2010/main" val="329356999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solidFill>
                  <a:schemeClr val="tx2"/>
                </a:solidFill>
                <a:latin typeface="Calibri" panose="020F0502020204030204" pitchFamily="34" charset="0"/>
              </a:rPr>
              <a:t>Comparing SQL and the DATA Step</a:t>
            </a:r>
          </a:p>
        </p:txBody>
      </p:sp>
      <p:sp>
        <p:nvSpPr>
          <p:cNvPr id="4" name="Content Placeholder 3"/>
          <p:cNvSpPr>
            <a:spLocks noGrp="1"/>
          </p:cNvSpPr>
          <p:nvPr>
            <p:ph idx="1"/>
          </p:nvPr>
        </p:nvSpPr>
        <p:spPr>
          <a:xfrm>
            <a:off x="626364" y="711861"/>
            <a:ext cx="7891272" cy="3639312"/>
          </a:xfrm>
        </p:spPr>
        <p:txBody>
          <a:bodyPr/>
          <a:lstStyle/>
          <a:p>
            <a:r>
              <a:rPr lang="en-US" dirty="0"/>
              <a:t> </a:t>
            </a:r>
          </a:p>
        </p:txBody>
      </p:sp>
      <p:sp>
        <p:nvSpPr>
          <p:cNvPr id="14" name="Freeform 13"/>
          <p:cNvSpPr>
            <a:spLocks noChangeAspect="1" noEditPoints="1"/>
          </p:cNvSpPr>
          <p:nvPr/>
        </p:nvSpPr>
        <p:spPr bwMode="auto">
          <a:xfrm>
            <a:off x="613849" y="1321670"/>
            <a:ext cx="1244880" cy="964894"/>
          </a:xfrm>
          <a:custGeom>
            <a:avLst/>
            <a:gdLst>
              <a:gd name="T0" fmla="*/ 4401 w 4799"/>
              <a:gd name="T1" fmla="*/ 1063 h 3708"/>
              <a:gd name="T2" fmla="*/ 3024 w 4799"/>
              <a:gd name="T3" fmla="*/ 1182 h 3708"/>
              <a:gd name="T4" fmla="*/ 2905 w 4799"/>
              <a:gd name="T5" fmla="*/ 736 h 3708"/>
              <a:gd name="T6" fmla="*/ 4282 w 4799"/>
              <a:gd name="T7" fmla="*/ 617 h 3708"/>
              <a:gd name="T8" fmla="*/ 4401 w 4799"/>
              <a:gd name="T9" fmla="*/ 1063 h 3708"/>
              <a:gd name="T10" fmla="*/ 4282 w 4799"/>
              <a:gd name="T11" fmla="*/ 488 h 3708"/>
              <a:gd name="T12" fmla="*/ 3024 w 4799"/>
              <a:gd name="T13" fmla="*/ 488 h 3708"/>
              <a:gd name="T14" fmla="*/ 2776 w 4799"/>
              <a:gd name="T15" fmla="*/ 1063 h 3708"/>
              <a:gd name="T16" fmla="*/ 4282 w 4799"/>
              <a:gd name="T17" fmla="*/ 1311 h 3708"/>
              <a:gd name="T18" fmla="*/ 4531 w 4799"/>
              <a:gd name="T19" fmla="*/ 736 h 3708"/>
              <a:gd name="T20" fmla="*/ 4282 w 4799"/>
              <a:gd name="T21" fmla="*/ 488 h 3708"/>
              <a:gd name="T22" fmla="*/ 3149 w 4799"/>
              <a:gd name="T23" fmla="*/ 2045 h 3708"/>
              <a:gd name="T24" fmla="*/ 1772 w 4799"/>
              <a:gd name="T25" fmla="*/ 2164 h 3708"/>
              <a:gd name="T26" fmla="*/ 1654 w 4799"/>
              <a:gd name="T27" fmla="*/ 1718 h 3708"/>
              <a:gd name="T28" fmla="*/ 3031 w 4799"/>
              <a:gd name="T29" fmla="*/ 1599 h 3708"/>
              <a:gd name="T30" fmla="*/ 3149 w 4799"/>
              <a:gd name="T31" fmla="*/ 2045 h 3708"/>
              <a:gd name="T32" fmla="*/ 3031 w 4799"/>
              <a:gd name="T33" fmla="*/ 1470 h 3708"/>
              <a:gd name="T34" fmla="*/ 1772 w 4799"/>
              <a:gd name="T35" fmla="*/ 1470 h 3708"/>
              <a:gd name="T36" fmla="*/ 1524 w 4799"/>
              <a:gd name="T37" fmla="*/ 2045 h 3708"/>
              <a:gd name="T38" fmla="*/ 3031 w 4799"/>
              <a:gd name="T39" fmla="*/ 2293 h 3708"/>
              <a:gd name="T40" fmla="*/ 3279 w 4799"/>
              <a:gd name="T41" fmla="*/ 1718 h 3708"/>
              <a:gd name="T42" fmla="*/ 3031 w 4799"/>
              <a:gd name="T43" fmla="*/ 1470 h 3708"/>
              <a:gd name="T44" fmla="*/ 1898 w 4799"/>
              <a:gd name="T45" fmla="*/ 3027 h 3708"/>
              <a:gd name="T46" fmla="*/ 521 w 4799"/>
              <a:gd name="T47" fmla="*/ 3146 h 3708"/>
              <a:gd name="T48" fmla="*/ 402 w 4799"/>
              <a:gd name="T49" fmla="*/ 2700 h 3708"/>
              <a:gd name="T50" fmla="*/ 1779 w 4799"/>
              <a:gd name="T51" fmla="*/ 2581 h 3708"/>
              <a:gd name="T52" fmla="*/ 1898 w 4799"/>
              <a:gd name="T53" fmla="*/ 3027 h 3708"/>
              <a:gd name="T54" fmla="*/ 1779 w 4799"/>
              <a:gd name="T55" fmla="*/ 2451 h 3708"/>
              <a:gd name="T56" fmla="*/ 521 w 4799"/>
              <a:gd name="T57" fmla="*/ 2451 h 3708"/>
              <a:gd name="T58" fmla="*/ 273 w 4799"/>
              <a:gd name="T59" fmla="*/ 3027 h 3708"/>
              <a:gd name="T60" fmla="*/ 1779 w 4799"/>
              <a:gd name="T61" fmla="*/ 3275 h 3708"/>
              <a:gd name="T62" fmla="*/ 2027 w 4799"/>
              <a:gd name="T63" fmla="*/ 2700 h 3708"/>
              <a:gd name="T64" fmla="*/ 1779 w 4799"/>
              <a:gd name="T65" fmla="*/ 2451 h 3708"/>
              <a:gd name="T66" fmla="*/ 4670 w 4799"/>
              <a:gd name="T67" fmla="*/ 3398 h 3708"/>
              <a:gd name="T68" fmla="*/ 309 w 4799"/>
              <a:gd name="T69" fmla="*/ 3578 h 3708"/>
              <a:gd name="T70" fmla="*/ 129 w 4799"/>
              <a:gd name="T71" fmla="*/ 309 h 3708"/>
              <a:gd name="T72" fmla="*/ 4490 w 4799"/>
              <a:gd name="T73" fmla="*/ 129 h 3708"/>
              <a:gd name="T74" fmla="*/ 4670 w 4799"/>
              <a:gd name="T75" fmla="*/ 3398 h 3708"/>
              <a:gd name="T76" fmla="*/ 4490 w 4799"/>
              <a:gd name="T77" fmla="*/ 0 h 3708"/>
              <a:gd name="T78" fmla="*/ 309 w 4799"/>
              <a:gd name="T79" fmla="*/ 0 h 3708"/>
              <a:gd name="T80" fmla="*/ 0 w 4799"/>
              <a:gd name="T81" fmla="*/ 3398 h 3708"/>
              <a:gd name="T82" fmla="*/ 4490 w 4799"/>
              <a:gd name="T83" fmla="*/ 3708 h 3708"/>
              <a:gd name="T84" fmla="*/ 4799 w 4799"/>
              <a:gd name="T85" fmla="*/ 309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99" h="3708">
                <a:moveTo>
                  <a:pt x="4401" y="1063"/>
                </a:moveTo>
                <a:lnTo>
                  <a:pt x="4401" y="1063"/>
                </a:lnTo>
                <a:cubicBezTo>
                  <a:pt x="4401" y="1129"/>
                  <a:pt x="4348" y="1182"/>
                  <a:pt x="4282" y="1182"/>
                </a:cubicBezTo>
                <a:lnTo>
                  <a:pt x="3024" y="1182"/>
                </a:lnTo>
                <a:cubicBezTo>
                  <a:pt x="2959" y="1182"/>
                  <a:pt x="2905" y="1129"/>
                  <a:pt x="2905" y="1063"/>
                </a:cubicBezTo>
                <a:lnTo>
                  <a:pt x="2905" y="736"/>
                </a:lnTo>
                <a:cubicBezTo>
                  <a:pt x="2905" y="670"/>
                  <a:pt x="2959" y="617"/>
                  <a:pt x="3024" y="617"/>
                </a:cubicBezTo>
                <a:lnTo>
                  <a:pt x="4282" y="617"/>
                </a:lnTo>
                <a:cubicBezTo>
                  <a:pt x="4348" y="617"/>
                  <a:pt x="4401" y="670"/>
                  <a:pt x="4401" y="736"/>
                </a:cubicBezTo>
                <a:lnTo>
                  <a:pt x="4401" y="1063"/>
                </a:lnTo>
                <a:lnTo>
                  <a:pt x="4401" y="1063"/>
                </a:lnTo>
                <a:close/>
                <a:moveTo>
                  <a:pt x="4282" y="488"/>
                </a:moveTo>
                <a:lnTo>
                  <a:pt x="4282" y="488"/>
                </a:lnTo>
                <a:lnTo>
                  <a:pt x="3024" y="488"/>
                </a:lnTo>
                <a:cubicBezTo>
                  <a:pt x="2887" y="488"/>
                  <a:pt x="2776" y="599"/>
                  <a:pt x="2776" y="736"/>
                </a:cubicBezTo>
                <a:lnTo>
                  <a:pt x="2776" y="1063"/>
                </a:lnTo>
                <a:cubicBezTo>
                  <a:pt x="2776" y="1200"/>
                  <a:pt x="2887" y="1311"/>
                  <a:pt x="3024" y="1311"/>
                </a:cubicBezTo>
                <a:lnTo>
                  <a:pt x="4282" y="1311"/>
                </a:lnTo>
                <a:cubicBezTo>
                  <a:pt x="4419" y="1311"/>
                  <a:pt x="4531" y="1200"/>
                  <a:pt x="4531" y="1063"/>
                </a:cubicBezTo>
                <a:lnTo>
                  <a:pt x="4531" y="736"/>
                </a:lnTo>
                <a:cubicBezTo>
                  <a:pt x="4531" y="599"/>
                  <a:pt x="4419" y="488"/>
                  <a:pt x="4282" y="488"/>
                </a:cubicBezTo>
                <a:lnTo>
                  <a:pt x="4282" y="488"/>
                </a:lnTo>
                <a:close/>
                <a:moveTo>
                  <a:pt x="3149" y="2045"/>
                </a:moveTo>
                <a:lnTo>
                  <a:pt x="3149" y="2045"/>
                </a:lnTo>
                <a:cubicBezTo>
                  <a:pt x="3149" y="2110"/>
                  <a:pt x="3096" y="2164"/>
                  <a:pt x="3031" y="2164"/>
                </a:cubicBezTo>
                <a:lnTo>
                  <a:pt x="1772" y="2164"/>
                </a:lnTo>
                <a:cubicBezTo>
                  <a:pt x="1707" y="2164"/>
                  <a:pt x="1654" y="2110"/>
                  <a:pt x="1654" y="2045"/>
                </a:cubicBezTo>
                <a:lnTo>
                  <a:pt x="1654" y="1718"/>
                </a:lnTo>
                <a:cubicBezTo>
                  <a:pt x="1654" y="1652"/>
                  <a:pt x="1707" y="1599"/>
                  <a:pt x="1772" y="1599"/>
                </a:cubicBezTo>
                <a:lnTo>
                  <a:pt x="3031" y="1599"/>
                </a:lnTo>
                <a:cubicBezTo>
                  <a:pt x="3096" y="1599"/>
                  <a:pt x="3149" y="1652"/>
                  <a:pt x="3149" y="1718"/>
                </a:cubicBezTo>
                <a:lnTo>
                  <a:pt x="3149" y="2045"/>
                </a:lnTo>
                <a:lnTo>
                  <a:pt x="3149" y="2045"/>
                </a:lnTo>
                <a:close/>
                <a:moveTo>
                  <a:pt x="3031" y="1470"/>
                </a:moveTo>
                <a:lnTo>
                  <a:pt x="3031" y="1470"/>
                </a:lnTo>
                <a:lnTo>
                  <a:pt x="1772" y="1470"/>
                </a:lnTo>
                <a:cubicBezTo>
                  <a:pt x="1636" y="1470"/>
                  <a:pt x="1524" y="1581"/>
                  <a:pt x="1524" y="1718"/>
                </a:cubicBezTo>
                <a:lnTo>
                  <a:pt x="1524" y="2045"/>
                </a:lnTo>
                <a:cubicBezTo>
                  <a:pt x="1524" y="2182"/>
                  <a:pt x="1636" y="2293"/>
                  <a:pt x="1772" y="2293"/>
                </a:cubicBezTo>
                <a:lnTo>
                  <a:pt x="3031" y="2293"/>
                </a:lnTo>
                <a:cubicBezTo>
                  <a:pt x="3168" y="2293"/>
                  <a:pt x="3279" y="2182"/>
                  <a:pt x="3279" y="2045"/>
                </a:cubicBezTo>
                <a:lnTo>
                  <a:pt x="3279" y="1718"/>
                </a:lnTo>
                <a:cubicBezTo>
                  <a:pt x="3279" y="1581"/>
                  <a:pt x="3168" y="1470"/>
                  <a:pt x="3031" y="1470"/>
                </a:cubicBezTo>
                <a:lnTo>
                  <a:pt x="3031" y="1470"/>
                </a:lnTo>
                <a:close/>
                <a:moveTo>
                  <a:pt x="1898" y="3027"/>
                </a:moveTo>
                <a:lnTo>
                  <a:pt x="1898" y="3027"/>
                </a:lnTo>
                <a:cubicBezTo>
                  <a:pt x="1898" y="3092"/>
                  <a:pt x="1844" y="3146"/>
                  <a:pt x="1779" y="3146"/>
                </a:cubicBezTo>
                <a:lnTo>
                  <a:pt x="521" y="3146"/>
                </a:lnTo>
                <a:cubicBezTo>
                  <a:pt x="455" y="3146"/>
                  <a:pt x="402" y="3092"/>
                  <a:pt x="402" y="3027"/>
                </a:cubicBezTo>
                <a:lnTo>
                  <a:pt x="402" y="2700"/>
                </a:lnTo>
                <a:cubicBezTo>
                  <a:pt x="402" y="2634"/>
                  <a:pt x="455" y="2581"/>
                  <a:pt x="521" y="2581"/>
                </a:cubicBezTo>
                <a:lnTo>
                  <a:pt x="1779" y="2581"/>
                </a:lnTo>
                <a:cubicBezTo>
                  <a:pt x="1844" y="2581"/>
                  <a:pt x="1898" y="2634"/>
                  <a:pt x="1898" y="2700"/>
                </a:cubicBezTo>
                <a:lnTo>
                  <a:pt x="1898" y="3027"/>
                </a:lnTo>
                <a:lnTo>
                  <a:pt x="1898" y="3027"/>
                </a:lnTo>
                <a:close/>
                <a:moveTo>
                  <a:pt x="1779" y="2451"/>
                </a:moveTo>
                <a:lnTo>
                  <a:pt x="1779" y="2451"/>
                </a:lnTo>
                <a:lnTo>
                  <a:pt x="521" y="2451"/>
                </a:lnTo>
                <a:cubicBezTo>
                  <a:pt x="384" y="2451"/>
                  <a:pt x="273" y="2563"/>
                  <a:pt x="273" y="2700"/>
                </a:cubicBezTo>
                <a:lnTo>
                  <a:pt x="273" y="3027"/>
                </a:lnTo>
                <a:cubicBezTo>
                  <a:pt x="273" y="3164"/>
                  <a:pt x="384" y="3275"/>
                  <a:pt x="521" y="3275"/>
                </a:cubicBezTo>
                <a:lnTo>
                  <a:pt x="1779" y="3275"/>
                </a:lnTo>
                <a:cubicBezTo>
                  <a:pt x="1916" y="3275"/>
                  <a:pt x="2027" y="3164"/>
                  <a:pt x="2027" y="3027"/>
                </a:cubicBezTo>
                <a:lnTo>
                  <a:pt x="2027" y="2700"/>
                </a:lnTo>
                <a:cubicBezTo>
                  <a:pt x="2027" y="2563"/>
                  <a:pt x="1916" y="2451"/>
                  <a:pt x="1779" y="2451"/>
                </a:cubicBezTo>
                <a:lnTo>
                  <a:pt x="1779" y="245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29"/>
                  <a:pt x="309" y="129"/>
                </a:cubicBezTo>
                <a:lnTo>
                  <a:pt x="4490" y="129"/>
                </a:lnTo>
                <a:cubicBezTo>
                  <a:pt x="4589" y="129"/>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r>
              <a:rPr lang="en-US" dirty="0"/>
              <a:t> </a:t>
            </a:r>
          </a:p>
        </p:txBody>
      </p:sp>
      <p:sp>
        <p:nvSpPr>
          <p:cNvPr id="15" name="Freeform 5"/>
          <p:cNvSpPr>
            <a:spLocks noEditPoints="1"/>
          </p:cNvSpPr>
          <p:nvPr/>
        </p:nvSpPr>
        <p:spPr bwMode="auto">
          <a:xfrm>
            <a:off x="3670975" y="1321670"/>
            <a:ext cx="1243925" cy="969264"/>
          </a:xfrm>
          <a:custGeom>
            <a:avLst/>
            <a:gdLst>
              <a:gd name="T0" fmla="*/ 129 w 4799"/>
              <a:gd name="T1" fmla="*/ 3398 h 3708"/>
              <a:gd name="T2" fmla="*/ 4670 w 4799"/>
              <a:gd name="T3" fmla="*/ 3398 h 3708"/>
              <a:gd name="T4" fmla="*/ 0 w 4799"/>
              <a:gd name="T5" fmla="*/ 309 h 3708"/>
              <a:gd name="T6" fmla="*/ 4799 w 4799"/>
              <a:gd name="T7" fmla="*/ 309 h 3708"/>
              <a:gd name="T8" fmla="*/ 4170 w 4799"/>
              <a:gd name="T9" fmla="*/ 1649 h 3708"/>
              <a:gd name="T10" fmla="*/ 3879 w 4799"/>
              <a:gd name="T11" fmla="*/ 1801 h 3708"/>
              <a:gd name="T12" fmla="*/ 3780 w 4799"/>
              <a:gd name="T13" fmla="*/ 1991 h 3708"/>
              <a:gd name="T14" fmla="*/ 3427 w 4799"/>
              <a:gd name="T15" fmla="*/ 2014 h 3708"/>
              <a:gd name="T16" fmla="*/ 3281 w 4799"/>
              <a:gd name="T17" fmla="*/ 1800 h 3708"/>
              <a:gd name="T18" fmla="*/ 3005 w 4799"/>
              <a:gd name="T19" fmla="*/ 1727 h 3708"/>
              <a:gd name="T20" fmla="*/ 3057 w 4799"/>
              <a:gd name="T21" fmla="*/ 1476 h 3708"/>
              <a:gd name="T22" fmla="*/ 2905 w 4799"/>
              <a:gd name="T23" fmla="*/ 1218 h 3708"/>
              <a:gd name="T24" fmla="*/ 3142 w 4799"/>
              <a:gd name="T25" fmla="*/ 1065 h 3708"/>
              <a:gd name="T26" fmla="*/ 3199 w 4799"/>
              <a:gd name="T27" fmla="*/ 795 h 3708"/>
              <a:gd name="T28" fmla="*/ 3455 w 4799"/>
              <a:gd name="T29" fmla="*/ 860 h 3708"/>
              <a:gd name="T30" fmla="*/ 3850 w 4799"/>
              <a:gd name="T31" fmla="*/ 753 h 3708"/>
              <a:gd name="T32" fmla="*/ 4014 w 4799"/>
              <a:gd name="T33" fmla="*/ 1045 h 3708"/>
              <a:gd name="T34" fmla="*/ 4192 w 4799"/>
              <a:gd name="T35" fmla="*/ 1143 h 3708"/>
              <a:gd name="T36" fmla="*/ 4215 w 4799"/>
              <a:gd name="T37" fmla="*/ 1496 h 3708"/>
              <a:gd name="T38" fmla="*/ 4251 w 4799"/>
              <a:gd name="T39" fmla="*/ 1389 h 3708"/>
              <a:gd name="T40" fmla="*/ 4228 w 4799"/>
              <a:gd name="T41" fmla="*/ 948 h 3708"/>
              <a:gd name="T42" fmla="*/ 3954 w 4799"/>
              <a:gd name="T43" fmla="*/ 707 h 3708"/>
              <a:gd name="T44" fmla="*/ 3475 w 4799"/>
              <a:gd name="T45" fmla="*/ 742 h 3708"/>
              <a:gd name="T46" fmla="*/ 3089 w 4799"/>
              <a:gd name="T47" fmla="*/ 763 h 3708"/>
              <a:gd name="T48" fmla="*/ 2849 w 4799"/>
              <a:gd name="T49" fmla="*/ 1037 h 3708"/>
              <a:gd name="T50" fmla="*/ 2882 w 4799"/>
              <a:gd name="T51" fmla="*/ 1478 h 3708"/>
              <a:gd name="T52" fmla="*/ 3108 w 4799"/>
              <a:gd name="T53" fmla="*/ 1801 h 3708"/>
              <a:gd name="T54" fmla="*/ 3383 w 4799"/>
              <a:gd name="T55" fmla="*/ 2124 h 3708"/>
              <a:gd name="T56" fmla="*/ 3654 w 4799"/>
              <a:gd name="T57" fmla="*/ 1989 h 3708"/>
              <a:gd name="T58" fmla="*/ 4004 w 4799"/>
              <a:gd name="T59" fmla="*/ 1817 h 3708"/>
              <a:gd name="T60" fmla="*/ 4325 w 4799"/>
              <a:gd name="T61" fmla="*/ 1540 h 3708"/>
              <a:gd name="T62" fmla="*/ 3695 w 4799"/>
              <a:gd name="T63" fmla="*/ 1630 h 3708"/>
              <a:gd name="T64" fmla="*/ 3695 w 4799"/>
              <a:gd name="T65" fmla="*/ 1630 h 3708"/>
              <a:gd name="T66" fmla="*/ 3204 w 4799"/>
              <a:gd name="T67" fmla="*/ 1547 h 3708"/>
              <a:gd name="T68" fmla="*/ 3928 w 4799"/>
              <a:gd name="T69" fmla="*/ 1190 h 3708"/>
              <a:gd name="T70" fmla="*/ 2796 w 4799"/>
              <a:gd name="T71" fmla="*/ 2301 h 3708"/>
              <a:gd name="T72" fmla="*/ 2599 w 4799"/>
              <a:gd name="T73" fmla="*/ 2778 h 3708"/>
              <a:gd name="T74" fmla="*/ 2167 w 4799"/>
              <a:gd name="T75" fmla="*/ 2897 h 3708"/>
              <a:gd name="T76" fmla="*/ 1576 w 4799"/>
              <a:gd name="T77" fmla="*/ 3268 h 3708"/>
              <a:gd name="T78" fmla="*/ 1208 w 4799"/>
              <a:gd name="T79" fmla="*/ 2890 h 3708"/>
              <a:gd name="T80" fmla="*/ 792 w 4799"/>
              <a:gd name="T81" fmla="*/ 2811 h 3708"/>
              <a:gd name="T82" fmla="*/ 828 w 4799"/>
              <a:gd name="T83" fmla="*/ 2332 h 3708"/>
              <a:gd name="T84" fmla="*/ 608 w 4799"/>
              <a:gd name="T85" fmla="*/ 1953 h 3708"/>
              <a:gd name="T86" fmla="*/ 926 w 4799"/>
              <a:gd name="T87" fmla="*/ 1597 h 3708"/>
              <a:gd name="T88" fmla="*/ 1052 w 4799"/>
              <a:gd name="T89" fmla="*/ 1231 h 3708"/>
              <a:gd name="T90" fmla="*/ 1508 w 4799"/>
              <a:gd name="T91" fmla="*/ 1257 h 3708"/>
              <a:gd name="T92" fmla="*/ 1876 w 4799"/>
              <a:gd name="T93" fmla="*/ 1033 h 3708"/>
              <a:gd name="T94" fmla="*/ 2226 w 4799"/>
              <a:gd name="T95" fmla="*/ 1357 h 3708"/>
              <a:gd name="T96" fmla="*/ 2472 w 4799"/>
              <a:gd name="T97" fmla="*/ 1602 h 3708"/>
              <a:gd name="T98" fmla="*/ 2796 w 4799"/>
              <a:gd name="T99" fmla="*/ 1953 h 3708"/>
              <a:gd name="T100" fmla="*/ 2796 w 4799"/>
              <a:gd name="T101" fmla="*/ 1841 h 3708"/>
              <a:gd name="T102" fmla="*/ 2499 w 4799"/>
              <a:gd name="T103" fmla="*/ 1151 h 3708"/>
              <a:gd name="T104" fmla="*/ 1829 w 4799"/>
              <a:gd name="T105" fmla="*/ 874 h 3708"/>
              <a:gd name="T106" fmla="*/ 1131 w 4799"/>
              <a:gd name="T107" fmla="*/ 1151 h 3708"/>
              <a:gd name="T108" fmla="*/ 740 w 4799"/>
              <a:gd name="T109" fmla="*/ 1841 h 3708"/>
              <a:gd name="T110" fmla="*/ 734 w 4799"/>
              <a:gd name="T111" fmla="*/ 2413 h 3708"/>
              <a:gd name="T112" fmla="*/ 1131 w 4799"/>
              <a:gd name="T113" fmla="*/ 3103 h 3708"/>
              <a:gd name="T114" fmla="*/ 1829 w 4799"/>
              <a:gd name="T115" fmla="*/ 3380 h 3708"/>
              <a:gd name="T116" fmla="*/ 2499 w 4799"/>
              <a:gd name="T117" fmla="*/ 3103 h 3708"/>
              <a:gd name="T118" fmla="*/ 2796 w 4799"/>
              <a:gd name="T119" fmla="*/ 2413 h 3708"/>
              <a:gd name="T120" fmla="*/ 1702 w 4799"/>
              <a:gd name="T121" fmla="*/ 2660 h 3708"/>
              <a:gd name="T122" fmla="*/ 1702 w 4799"/>
              <a:gd name="T123" fmla="*/ 2660 h 3708"/>
              <a:gd name="T124" fmla="*/ 1702 w 4799"/>
              <a:gd name="T125" fmla="*/ 2772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219" y="1504"/>
                </a:moveTo>
                <a:lnTo>
                  <a:pt x="4219" y="1504"/>
                </a:lnTo>
                <a:lnTo>
                  <a:pt x="4170" y="1649"/>
                </a:lnTo>
                <a:cubicBezTo>
                  <a:pt x="4170" y="1649"/>
                  <a:pt x="4162" y="1652"/>
                  <a:pt x="4162" y="1652"/>
                </a:cubicBezTo>
                <a:lnTo>
                  <a:pt x="4067" y="1620"/>
                </a:lnTo>
                <a:cubicBezTo>
                  <a:pt x="4042" y="1612"/>
                  <a:pt x="4015" y="1621"/>
                  <a:pt x="4001" y="1643"/>
                </a:cubicBezTo>
                <a:cubicBezTo>
                  <a:pt x="3973" y="1688"/>
                  <a:pt x="3939" y="1727"/>
                  <a:pt x="3899" y="1761"/>
                </a:cubicBezTo>
                <a:cubicBezTo>
                  <a:pt x="3887" y="1771"/>
                  <a:pt x="3880" y="1786"/>
                  <a:pt x="3879" y="1801"/>
                </a:cubicBezTo>
                <a:cubicBezTo>
                  <a:pt x="3878" y="1811"/>
                  <a:pt x="3881" y="1821"/>
                  <a:pt x="3885" y="1830"/>
                </a:cubicBezTo>
                <a:lnTo>
                  <a:pt x="3928" y="1918"/>
                </a:lnTo>
                <a:cubicBezTo>
                  <a:pt x="3930" y="1921"/>
                  <a:pt x="3929" y="1925"/>
                  <a:pt x="3926" y="1926"/>
                </a:cubicBezTo>
                <a:lnTo>
                  <a:pt x="3788" y="1994"/>
                </a:lnTo>
                <a:cubicBezTo>
                  <a:pt x="3785" y="1995"/>
                  <a:pt x="3781" y="1994"/>
                  <a:pt x="3780" y="1991"/>
                </a:cubicBezTo>
                <a:lnTo>
                  <a:pt x="3736" y="1902"/>
                </a:lnTo>
                <a:cubicBezTo>
                  <a:pt x="3725" y="1879"/>
                  <a:pt x="3698" y="1867"/>
                  <a:pt x="3673" y="1872"/>
                </a:cubicBezTo>
                <a:cubicBezTo>
                  <a:pt x="3622" y="1883"/>
                  <a:pt x="3570" y="1887"/>
                  <a:pt x="3518" y="1882"/>
                </a:cubicBezTo>
                <a:cubicBezTo>
                  <a:pt x="3492" y="1880"/>
                  <a:pt x="3468" y="1895"/>
                  <a:pt x="3459" y="1919"/>
                </a:cubicBezTo>
                <a:lnTo>
                  <a:pt x="3427" y="2014"/>
                </a:lnTo>
                <a:cubicBezTo>
                  <a:pt x="3426" y="2017"/>
                  <a:pt x="3422" y="2018"/>
                  <a:pt x="3419" y="2018"/>
                </a:cubicBezTo>
                <a:lnTo>
                  <a:pt x="3274" y="1968"/>
                </a:lnTo>
                <a:cubicBezTo>
                  <a:pt x="3271" y="1967"/>
                  <a:pt x="3269" y="1963"/>
                  <a:pt x="3270" y="1960"/>
                </a:cubicBezTo>
                <a:lnTo>
                  <a:pt x="3303" y="1865"/>
                </a:lnTo>
                <a:cubicBezTo>
                  <a:pt x="3311" y="1840"/>
                  <a:pt x="3302" y="1813"/>
                  <a:pt x="3281" y="1800"/>
                </a:cubicBezTo>
                <a:cubicBezTo>
                  <a:pt x="3237" y="1771"/>
                  <a:pt x="3198" y="1737"/>
                  <a:pt x="3165" y="1697"/>
                </a:cubicBezTo>
                <a:cubicBezTo>
                  <a:pt x="3160" y="1691"/>
                  <a:pt x="3154" y="1686"/>
                  <a:pt x="3147" y="1682"/>
                </a:cubicBezTo>
                <a:cubicBezTo>
                  <a:pt x="3139" y="1678"/>
                  <a:pt x="3130" y="1676"/>
                  <a:pt x="3122" y="1676"/>
                </a:cubicBezTo>
                <a:cubicBezTo>
                  <a:pt x="3113" y="1676"/>
                  <a:pt x="3105" y="1678"/>
                  <a:pt x="3097" y="1682"/>
                </a:cubicBezTo>
                <a:lnTo>
                  <a:pt x="3005" y="1727"/>
                </a:lnTo>
                <a:cubicBezTo>
                  <a:pt x="3002" y="1728"/>
                  <a:pt x="2998" y="1727"/>
                  <a:pt x="2997" y="1724"/>
                </a:cubicBezTo>
                <a:lnTo>
                  <a:pt x="2929" y="1587"/>
                </a:lnTo>
                <a:cubicBezTo>
                  <a:pt x="2928" y="1584"/>
                  <a:pt x="2929" y="1580"/>
                  <a:pt x="2932" y="1579"/>
                </a:cubicBezTo>
                <a:lnTo>
                  <a:pt x="3026" y="1532"/>
                </a:lnTo>
                <a:cubicBezTo>
                  <a:pt x="3047" y="1522"/>
                  <a:pt x="3059" y="1499"/>
                  <a:pt x="3057" y="1476"/>
                </a:cubicBezTo>
                <a:cubicBezTo>
                  <a:pt x="3057" y="1474"/>
                  <a:pt x="3057" y="1472"/>
                  <a:pt x="3056" y="1470"/>
                </a:cubicBezTo>
                <a:cubicBezTo>
                  <a:pt x="3046" y="1420"/>
                  <a:pt x="3043" y="1369"/>
                  <a:pt x="3048" y="1319"/>
                </a:cubicBezTo>
                <a:cubicBezTo>
                  <a:pt x="3050" y="1293"/>
                  <a:pt x="3031" y="1268"/>
                  <a:pt x="3007" y="1259"/>
                </a:cubicBezTo>
                <a:lnTo>
                  <a:pt x="2909" y="1226"/>
                </a:lnTo>
                <a:cubicBezTo>
                  <a:pt x="2906" y="1225"/>
                  <a:pt x="2904" y="1221"/>
                  <a:pt x="2905" y="1218"/>
                </a:cubicBezTo>
                <a:lnTo>
                  <a:pt x="2955" y="1073"/>
                </a:lnTo>
                <a:cubicBezTo>
                  <a:pt x="2956" y="1070"/>
                  <a:pt x="2959" y="1068"/>
                  <a:pt x="2963" y="1069"/>
                </a:cubicBezTo>
                <a:lnTo>
                  <a:pt x="3069" y="1105"/>
                </a:lnTo>
                <a:cubicBezTo>
                  <a:pt x="3098" y="1116"/>
                  <a:pt x="3131" y="1100"/>
                  <a:pt x="3140" y="1070"/>
                </a:cubicBezTo>
                <a:cubicBezTo>
                  <a:pt x="3141" y="1069"/>
                  <a:pt x="3142" y="1067"/>
                  <a:pt x="3142" y="1065"/>
                </a:cubicBezTo>
                <a:cubicBezTo>
                  <a:pt x="3167" y="1030"/>
                  <a:pt x="3197" y="998"/>
                  <a:pt x="3229" y="970"/>
                </a:cubicBezTo>
                <a:cubicBezTo>
                  <a:pt x="3235" y="965"/>
                  <a:pt x="3241" y="959"/>
                  <a:pt x="3244" y="952"/>
                </a:cubicBezTo>
                <a:cubicBezTo>
                  <a:pt x="3252" y="936"/>
                  <a:pt x="3251" y="916"/>
                  <a:pt x="3243" y="900"/>
                </a:cubicBezTo>
                <a:lnTo>
                  <a:pt x="3196" y="804"/>
                </a:lnTo>
                <a:cubicBezTo>
                  <a:pt x="3194" y="801"/>
                  <a:pt x="3196" y="797"/>
                  <a:pt x="3199" y="795"/>
                </a:cubicBezTo>
                <a:lnTo>
                  <a:pt x="3336" y="728"/>
                </a:lnTo>
                <a:cubicBezTo>
                  <a:pt x="3339" y="727"/>
                  <a:pt x="3343" y="728"/>
                  <a:pt x="3344" y="731"/>
                </a:cubicBezTo>
                <a:lnTo>
                  <a:pt x="3392" y="828"/>
                </a:lnTo>
                <a:cubicBezTo>
                  <a:pt x="3394" y="831"/>
                  <a:pt x="3396" y="834"/>
                  <a:pt x="3397" y="836"/>
                </a:cubicBezTo>
                <a:cubicBezTo>
                  <a:pt x="3410" y="855"/>
                  <a:pt x="3433" y="864"/>
                  <a:pt x="3455" y="860"/>
                </a:cubicBezTo>
                <a:cubicBezTo>
                  <a:pt x="3504" y="849"/>
                  <a:pt x="3554" y="846"/>
                  <a:pt x="3604" y="850"/>
                </a:cubicBezTo>
                <a:cubicBezTo>
                  <a:pt x="3630" y="852"/>
                  <a:pt x="3654" y="835"/>
                  <a:pt x="3662" y="810"/>
                </a:cubicBezTo>
                <a:lnTo>
                  <a:pt x="3697" y="708"/>
                </a:lnTo>
                <a:cubicBezTo>
                  <a:pt x="3698" y="705"/>
                  <a:pt x="3702" y="703"/>
                  <a:pt x="3705" y="704"/>
                </a:cubicBezTo>
                <a:lnTo>
                  <a:pt x="3850" y="753"/>
                </a:lnTo>
                <a:cubicBezTo>
                  <a:pt x="3850" y="753"/>
                  <a:pt x="3854" y="761"/>
                  <a:pt x="3854" y="761"/>
                </a:cubicBezTo>
                <a:lnTo>
                  <a:pt x="3818" y="863"/>
                </a:lnTo>
                <a:cubicBezTo>
                  <a:pt x="3810" y="888"/>
                  <a:pt x="3819" y="915"/>
                  <a:pt x="3841" y="929"/>
                </a:cubicBezTo>
                <a:cubicBezTo>
                  <a:pt x="3884" y="956"/>
                  <a:pt x="3922" y="989"/>
                  <a:pt x="3953" y="1024"/>
                </a:cubicBezTo>
                <a:cubicBezTo>
                  <a:pt x="3966" y="1043"/>
                  <a:pt x="3991" y="1051"/>
                  <a:pt x="4014" y="1045"/>
                </a:cubicBezTo>
                <a:cubicBezTo>
                  <a:pt x="4017" y="1044"/>
                  <a:pt x="4021" y="1043"/>
                  <a:pt x="4024" y="1041"/>
                </a:cubicBezTo>
                <a:lnTo>
                  <a:pt x="4119" y="995"/>
                </a:lnTo>
                <a:cubicBezTo>
                  <a:pt x="4122" y="993"/>
                  <a:pt x="4126" y="995"/>
                  <a:pt x="4128" y="997"/>
                </a:cubicBezTo>
                <a:lnTo>
                  <a:pt x="4195" y="1135"/>
                </a:lnTo>
                <a:cubicBezTo>
                  <a:pt x="4197" y="1138"/>
                  <a:pt x="4195" y="1142"/>
                  <a:pt x="4192" y="1143"/>
                </a:cubicBezTo>
                <a:lnTo>
                  <a:pt x="4098" y="1189"/>
                </a:lnTo>
                <a:cubicBezTo>
                  <a:pt x="4075" y="1201"/>
                  <a:pt x="4063" y="1227"/>
                  <a:pt x="4069" y="1252"/>
                </a:cubicBezTo>
                <a:cubicBezTo>
                  <a:pt x="4080" y="1302"/>
                  <a:pt x="4084" y="1354"/>
                  <a:pt x="4080" y="1406"/>
                </a:cubicBezTo>
                <a:cubicBezTo>
                  <a:pt x="4078" y="1431"/>
                  <a:pt x="4094" y="1455"/>
                  <a:pt x="4118" y="1463"/>
                </a:cubicBezTo>
                <a:lnTo>
                  <a:pt x="4215" y="1496"/>
                </a:lnTo>
                <a:lnTo>
                  <a:pt x="4233" y="1443"/>
                </a:lnTo>
                <a:lnTo>
                  <a:pt x="4219" y="1504"/>
                </a:lnTo>
                <a:lnTo>
                  <a:pt x="4219" y="1504"/>
                </a:lnTo>
                <a:close/>
                <a:moveTo>
                  <a:pt x="4251" y="1389"/>
                </a:moveTo>
                <a:lnTo>
                  <a:pt x="4251" y="1389"/>
                </a:lnTo>
                <a:lnTo>
                  <a:pt x="4194" y="1370"/>
                </a:lnTo>
                <a:cubicBezTo>
                  <a:pt x="4194" y="1337"/>
                  <a:pt x="4192" y="1304"/>
                  <a:pt x="4187" y="1271"/>
                </a:cubicBezTo>
                <a:lnTo>
                  <a:pt x="4242" y="1244"/>
                </a:lnTo>
                <a:cubicBezTo>
                  <a:pt x="4300" y="1215"/>
                  <a:pt x="4325" y="1144"/>
                  <a:pt x="4296" y="1085"/>
                </a:cubicBezTo>
                <a:lnTo>
                  <a:pt x="4228" y="948"/>
                </a:lnTo>
                <a:cubicBezTo>
                  <a:pt x="4199" y="889"/>
                  <a:pt x="4128" y="865"/>
                  <a:pt x="4070" y="894"/>
                </a:cubicBezTo>
                <a:lnTo>
                  <a:pt x="4011" y="923"/>
                </a:lnTo>
                <a:cubicBezTo>
                  <a:pt x="3989" y="900"/>
                  <a:pt x="3964" y="879"/>
                  <a:pt x="3938" y="859"/>
                </a:cubicBezTo>
                <a:lnTo>
                  <a:pt x="3960" y="797"/>
                </a:lnTo>
                <a:cubicBezTo>
                  <a:pt x="3970" y="768"/>
                  <a:pt x="3968" y="735"/>
                  <a:pt x="3954" y="707"/>
                </a:cubicBezTo>
                <a:cubicBezTo>
                  <a:pt x="3940" y="679"/>
                  <a:pt x="3916" y="657"/>
                  <a:pt x="3886" y="647"/>
                </a:cubicBezTo>
                <a:lnTo>
                  <a:pt x="3741" y="598"/>
                </a:lnTo>
                <a:cubicBezTo>
                  <a:pt x="3679" y="577"/>
                  <a:pt x="3612" y="610"/>
                  <a:pt x="3591" y="672"/>
                </a:cubicBezTo>
                <a:lnTo>
                  <a:pt x="3569" y="736"/>
                </a:lnTo>
                <a:cubicBezTo>
                  <a:pt x="3537" y="735"/>
                  <a:pt x="3506" y="738"/>
                  <a:pt x="3475" y="742"/>
                </a:cubicBezTo>
                <a:lnTo>
                  <a:pt x="3445" y="681"/>
                </a:lnTo>
                <a:cubicBezTo>
                  <a:pt x="3431" y="653"/>
                  <a:pt x="3407" y="632"/>
                  <a:pt x="3377" y="621"/>
                </a:cubicBezTo>
                <a:cubicBezTo>
                  <a:pt x="3347" y="611"/>
                  <a:pt x="3315" y="613"/>
                  <a:pt x="3287" y="627"/>
                </a:cubicBezTo>
                <a:lnTo>
                  <a:pt x="3149" y="695"/>
                </a:lnTo>
                <a:cubicBezTo>
                  <a:pt x="3121" y="709"/>
                  <a:pt x="3100" y="733"/>
                  <a:pt x="3089" y="763"/>
                </a:cubicBezTo>
                <a:cubicBezTo>
                  <a:pt x="3079" y="793"/>
                  <a:pt x="3081" y="825"/>
                  <a:pt x="3095" y="853"/>
                </a:cubicBezTo>
                <a:lnTo>
                  <a:pt x="3125" y="914"/>
                </a:lnTo>
                <a:cubicBezTo>
                  <a:pt x="3102" y="936"/>
                  <a:pt x="3081" y="959"/>
                  <a:pt x="3062" y="985"/>
                </a:cubicBezTo>
                <a:lnTo>
                  <a:pt x="2999" y="963"/>
                </a:lnTo>
                <a:cubicBezTo>
                  <a:pt x="2937" y="942"/>
                  <a:pt x="2870" y="975"/>
                  <a:pt x="2849" y="1037"/>
                </a:cubicBezTo>
                <a:lnTo>
                  <a:pt x="2799" y="1182"/>
                </a:lnTo>
                <a:cubicBezTo>
                  <a:pt x="2778" y="1244"/>
                  <a:pt x="2811" y="1311"/>
                  <a:pt x="2873" y="1332"/>
                </a:cubicBezTo>
                <a:lnTo>
                  <a:pt x="2934" y="1353"/>
                </a:lnTo>
                <a:cubicBezTo>
                  <a:pt x="2933" y="1386"/>
                  <a:pt x="2935" y="1419"/>
                  <a:pt x="2939" y="1450"/>
                </a:cubicBezTo>
                <a:lnTo>
                  <a:pt x="2882" y="1478"/>
                </a:lnTo>
                <a:cubicBezTo>
                  <a:pt x="2824" y="1507"/>
                  <a:pt x="2800" y="1578"/>
                  <a:pt x="2828" y="1636"/>
                </a:cubicBezTo>
                <a:lnTo>
                  <a:pt x="2896" y="1774"/>
                </a:lnTo>
                <a:cubicBezTo>
                  <a:pt x="2910" y="1802"/>
                  <a:pt x="2934" y="1823"/>
                  <a:pt x="2964" y="1834"/>
                </a:cubicBezTo>
                <a:cubicBezTo>
                  <a:pt x="2994" y="1844"/>
                  <a:pt x="3026" y="1842"/>
                  <a:pt x="3055" y="1828"/>
                </a:cubicBezTo>
                <a:lnTo>
                  <a:pt x="3108" y="1801"/>
                </a:lnTo>
                <a:cubicBezTo>
                  <a:pt x="3131" y="1826"/>
                  <a:pt x="3156" y="1848"/>
                  <a:pt x="3183" y="1868"/>
                </a:cubicBezTo>
                <a:lnTo>
                  <a:pt x="3164" y="1924"/>
                </a:lnTo>
                <a:cubicBezTo>
                  <a:pt x="3154" y="1954"/>
                  <a:pt x="3156" y="1986"/>
                  <a:pt x="3170" y="2015"/>
                </a:cubicBezTo>
                <a:cubicBezTo>
                  <a:pt x="3184" y="2043"/>
                  <a:pt x="3208" y="2064"/>
                  <a:pt x="3238" y="2074"/>
                </a:cubicBezTo>
                <a:lnTo>
                  <a:pt x="3383" y="2124"/>
                </a:lnTo>
                <a:cubicBezTo>
                  <a:pt x="3396" y="2128"/>
                  <a:pt x="3409" y="2130"/>
                  <a:pt x="3421" y="2130"/>
                </a:cubicBezTo>
                <a:cubicBezTo>
                  <a:pt x="3439" y="2130"/>
                  <a:pt x="3457" y="2126"/>
                  <a:pt x="3474" y="2118"/>
                </a:cubicBezTo>
                <a:cubicBezTo>
                  <a:pt x="3502" y="2104"/>
                  <a:pt x="3523" y="2080"/>
                  <a:pt x="3533" y="2050"/>
                </a:cubicBezTo>
                <a:lnTo>
                  <a:pt x="3552" y="1996"/>
                </a:lnTo>
                <a:cubicBezTo>
                  <a:pt x="3586" y="1996"/>
                  <a:pt x="3620" y="1994"/>
                  <a:pt x="3654" y="1989"/>
                </a:cubicBezTo>
                <a:lnTo>
                  <a:pt x="3679" y="2041"/>
                </a:lnTo>
                <a:cubicBezTo>
                  <a:pt x="3708" y="2099"/>
                  <a:pt x="3779" y="2123"/>
                  <a:pt x="3838" y="2094"/>
                </a:cubicBezTo>
                <a:lnTo>
                  <a:pt x="3975" y="2027"/>
                </a:lnTo>
                <a:cubicBezTo>
                  <a:pt x="4034" y="1998"/>
                  <a:pt x="4058" y="1927"/>
                  <a:pt x="4029" y="1868"/>
                </a:cubicBezTo>
                <a:lnTo>
                  <a:pt x="4004" y="1817"/>
                </a:lnTo>
                <a:cubicBezTo>
                  <a:pt x="4028" y="1793"/>
                  <a:pt x="4051" y="1767"/>
                  <a:pt x="4071" y="1740"/>
                </a:cubicBezTo>
                <a:lnTo>
                  <a:pt x="4126" y="1759"/>
                </a:lnTo>
                <a:cubicBezTo>
                  <a:pt x="4155" y="1769"/>
                  <a:pt x="4187" y="1767"/>
                  <a:pt x="4216" y="1753"/>
                </a:cubicBezTo>
                <a:cubicBezTo>
                  <a:pt x="4244" y="1739"/>
                  <a:pt x="4266" y="1715"/>
                  <a:pt x="4276" y="1685"/>
                </a:cubicBezTo>
                <a:lnTo>
                  <a:pt x="4325" y="1540"/>
                </a:lnTo>
                <a:cubicBezTo>
                  <a:pt x="4335" y="1510"/>
                  <a:pt x="4333" y="1478"/>
                  <a:pt x="4319" y="1449"/>
                </a:cubicBezTo>
                <a:cubicBezTo>
                  <a:pt x="4305" y="1421"/>
                  <a:pt x="4281" y="1400"/>
                  <a:pt x="4251" y="1389"/>
                </a:cubicBezTo>
                <a:lnTo>
                  <a:pt x="4251" y="1389"/>
                </a:lnTo>
                <a:close/>
                <a:moveTo>
                  <a:pt x="3695" y="1630"/>
                </a:moveTo>
                <a:lnTo>
                  <a:pt x="3695" y="1630"/>
                </a:lnTo>
                <a:cubicBezTo>
                  <a:pt x="3625" y="1665"/>
                  <a:pt x="3546" y="1670"/>
                  <a:pt x="3472" y="1644"/>
                </a:cubicBezTo>
                <a:cubicBezTo>
                  <a:pt x="3398" y="1619"/>
                  <a:pt x="3339" y="1567"/>
                  <a:pt x="3304" y="1497"/>
                </a:cubicBezTo>
                <a:cubicBezTo>
                  <a:pt x="3234" y="1353"/>
                  <a:pt x="3293" y="1178"/>
                  <a:pt x="3437" y="1107"/>
                </a:cubicBezTo>
                <a:cubicBezTo>
                  <a:pt x="3582" y="1036"/>
                  <a:pt x="3757" y="1096"/>
                  <a:pt x="3828" y="1240"/>
                </a:cubicBezTo>
                <a:cubicBezTo>
                  <a:pt x="3898" y="1384"/>
                  <a:pt x="3839" y="1559"/>
                  <a:pt x="3695" y="1630"/>
                </a:cubicBezTo>
                <a:lnTo>
                  <a:pt x="3695" y="1630"/>
                </a:lnTo>
                <a:close/>
                <a:moveTo>
                  <a:pt x="3696" y="986"/>
                </a:moveTo>
                <a:lnTo>
                  <a:pt x="3696" y="986"/>
                </a:lnTo>
                <a:cubicBezTo>
                  <a:pt x="3594" y="952"/>
                  <a:pt x="3485" y="959"/>
                  <a:pt x="3388" y="1006"/>
                </a:cubicBezTo>
                <a:cubicBezTo>
                  <a:pt x="3188" y="1105"/>
                  <a:pt x="3106" y="1347"/>
                  <a:pt x="3204" y="1547"/>
                </a:cubicBezTo>
                <a:cubicBezTo>
                  <a:pt x="3251" y="1643"/>
                  <a:pt x="3334" y="1716"/>
                  <a:pt x="3436" y="1751"/>
                </a:cubicBezTo>
                <a:cubicBezTo>
                  <a:pt x="3479" y="1765"/>
                  <a:pt x="3523" y="1772"/>
                  <a:pt x="3566" y="1772"/>
                </a:cubicBezTo>
                <a:cubicBezTo>
                  <a:pt x="3627" y="1772"/>
                  <a:pt x="3688" y="1758"/>
                  <a:pt x="3744" y="1731"/>
                </a:cubicBezTo>
                <a:cubicBezTo>
                  <a:pt x="3841" y="1683"/>
                  <a:pt x="3913" y="1601"/>
                  <a:pt x="3948" y="1499"/>
                </a:cubicBezTo>
                <a:cubicBezTo>
                  <a:pt x="3983" y="1397"/>
                  <a:pt x="3976" y="1287"/>
                  <a:pt x="3928" y="1190"/>
                </a:cubicBezTo>
                <a:cubicBezTo>
                  <a:pt x="3881" y="1094"/>
                  <a:pt x="3798" y="1021"/>
                  <a:pt x="3696" y="986"/>
                </a:cubicBezTo>
                <a:lnTo>
                  <a:pt x="3696" y="986"/>
                </a:lnTo>
                <a:close/>
                <a:moveTo>
                  <a:pt x="2843" y="2254"/>
                </a:moveTo>
                <a:lnTo>
                  <a:pt x="2843" y="2254"/>
                </a:lnTo>
                <a:cubicBezTo>
                  <a:pt x="2843" y="2279"/>
                  <a:pt x="2822" y="2301"/>
                  <a:pt x="2796" y="2301"/>
                </a:cubicBezTo>
                <a:lnTo>
                  <a:pt x="2625" y="2300"/>
                </a:lnTo>
                <a:cubicBezTo>
                  <a:pt x="2598" y="2300"/>
                  <a:pt x="2576" y="2318"/>
                  <a:pt x="2569" y="2344"/>
                </a:cubicBezTo>
                <a:cubicBezTo>
                  <a:pt x="2549" y="2430"/>
                  <a:pt x="2515" y="2513"/>
                  <a:pt x="2470" y="2590"/>
                </a:cubicBezTo>
                <a:cubicBezTo>
                  <a:pt x="2457" y="2612"/>
                  <a:pt x="2460" y="2640"/>
                  <a:pt x="2478" y="2658"/>
                </a:cubicBezTo>
                <a:lnTo>
                  <a:pt x="2599" y="2778"/>
                </a:lnTo>
                <a:cubicBezTo>
                  <a:pt x="2617" y="2796"/>
                  <a:pt x="2617" y="2826"/>
                  <a:pt x="2599" y="2844"/>
                </a:cubicBezTo>
                <a:lnTo>
                  <a:pt x="2420" y="3023"/>
                </a:lnTo>
                <a:cubicBezTo>
                  <a:pt x="2402" y="3041"/>
                  <a:pt x="2371" y="3041"/>
                  <a:pt x="2353" y="3023"/>
                </a:cubicBezTo>
                <a:lnTo>
                  <a:pt x="2236" y="2906"/>
                </a:lnTo>
                <a:cubicBezTo>
                  <a:pt x="2218" y="2887"/>
                  <a:pt x="2189" y="2884"/>
                  <a:pt x="2167" y="2897"/>
                </a:cubicBezTo>
                <a:cubicBezTo>
                  <a:pt x="2090" y="2945"/>
                  <a:pt x="2006" y="2980"/>
                  <a:pt x="1918" y="3002"/>
                </a:cubicBezTo>
                <a:cubicBezTo>
                  <a:pt x="1893" y="3008"/>
                  <a:pt x="1875" y="3032"/>
                  <a:pt x="1876" y="3058"/>
                </a:cubicBezTo>
                <a:lnTo>
                  <a:pt x="1876" y="3221"/>
                </a:lnTo>
                <a:cubicBezTo>
                  <a:pt x="1876" y="3247"/>
                  <a:pt x="1855" y="3268"/>
                  <a:pt x="1829" y="3268"/>
                </a:cubicBezTo>
                <a:lnTo>
                  <a:pt x="1576" y="3268"/>
                </a:lnTo>
                <a:cubicBezTo>
                  <a:pt x="1550" y="3268"/>
                  <a:pt x="1529" y="3247"/>
                  <a:pt x="1529" y="3221"/>
                </a:cubicBezTo>
                <a:lnTo>
                  <a:pt x="1529" y="3057"/>
                </a:lnTo>
                <a:cubicBezTo>
                  <a:pt x="1529" y="3031"/>
                  <a:pt x="1510" y="3008"/>
                  <a:pt x="1485" y="3002"/>
                </a:cubicBezTo>
                <a:cubicBezTo>
                  <a:pt x="1397" y="2981"/>
                  <a:pt x="1314" y="2946"/>
                  <a:pt x="1237" y="2899"/>
                </a:cubicBezTo>
                <a:cubicBezTo>
                  <a:pt x="1228" y="2893"/>
                  <a:pt x="1218" y="2890"/>
                  <a:pt x="1208" y="2890"/>
                </a:cubicBezTo>
                <a:cubicBezTo>
                  <a:pt x="1193" y="2890"/>
                  <a:pt x="1179" y="2896"/>
                  <a:pt x="1168" y="2907"/>
                </a:cubicBezTo>
                <a:lnTo>
                  <a:pt x="1052" y="3023"/>
                </a:lnTo>
                <a:cubicBezTo>
                  <a:pt x="1034" y="3041"/>
                  <a:pt x="1003" y="3041"/>
                  <a:pt x="985" y="3023"/>
                </a:cubicBezTo>
                <a:lnTo>
                  <a:pt x="806" y="2844"/>
                </a:lnTo>
                <a:cubicBezTo>
                  <a:pt x="797" y="2835"/>
                  <a:pt x="792" y="2824"/>
                  <a:pt x="792" y="2811"/>
                </a:cubicBezTo>
                <a:cubicBezTo>
                  <a:pt x="792" y="2798"/>
                  <a:pt x="797" y="2787"/>
                  <a:pt x="806" y="2778"/>
                </a:cubicBezTo>
                <a:lnTo>
                  <a:pt x="924" y="2660"/>
                </a:lnTo>
                <a:cubicBezTo>
                  <a:pt x="942" y="2641"/>
                  <a:pt x="946" y="2613"/>
                  <a:pt x="933" y="2591"/>
                </a:cubicBezTo>
                <a:cubicBezTo>
                  <a:pt x="887" y="2514"/>
                  <a:pt x="853" y="2430"/>
                  <a:pt x="832" y="2344"/>
                </a:cubicBezTo>
                <a:cubicBezTo>
                  <a:pt x="831" y="2340"/>
                  <a:pt x="830" y="2335"/>
                  <a:pt x="828" y="2332"/>
                </a:cubicBezTo>
                <a:cubicBezTo>
                  <a:pt x="818" y="2313"/>
                  <a:pt x="799" y="2301"/>
                  <a:pt x="778" y="2301"/>
                </a:cubicBezTo>
                <a:lnTo>
                  <a:pt x="608" y="2301"/>
                </a:lnTo>
                <a:cubicBezTo>
                  <a:pt x="582" y="2301"/>
                  <a:pt x="561" y="2279"/>
                  <a:pt x="561" y="2254"/>
                </a:cubicBezTo>
                <a:lnTo>
                  <a:pt x="561" y="2000"/>
                </a:lnTo>
                <a:cubicBezTo>
                  <a:pt x="561" y="1974"/>
                  <a:pt x="582" y="1953"/>
                  <a:pt x="608" y="1953"/>
                </a:cubicBezTo>
                <a:lnTo>
                  <a:pt x="782" y="1953"/>
                </a:lnTo>
                <a:cubicBezTo>
                  <a:pt x="807" y="1953"/>
                  <a:pt x="830" y="1935"/>
                  <a:pt x="837" y="1910"/>
                </a:cubicBezTo>
                <a:cubicBezTo>
                  <a:pt x="859" y="1825"/>
                  <a:pt x="893" y="1745"/>
                  <a:pt x="939" y="1670"/>
                </a:cubicBezTo>
                <a:cubicBezTo>
                  <a:pt x="952" y="1648"/>
                  <a:pt x="949" y="1621"/>
                  <a:pt x="932" y="1602"/>
                </a:cubicBezTo>
                <a:cubicBezTo>
                  <a:pt x="931" y="1602"/>
                  <a:pt x="927" y="1597"/>
                  <a:pt x="926" y="1597"/>
                </a:cubicBezTo>
                <a:lnTo>
                  <a:pt x="806" y="1476"/>
                </a:lnTo>
                <a:cubicBezTo>
                  <a:pt x="797" y="1467"/>
                  <a:pt x="792" y="1456"/>
                  <a:pt x="792" y="1443"/>
                </a:cubicBezTo>
                <a:cubicBezTo>
                  <a:pt x="792" y="1430"/>
                  <a:pt x="797" y="1418"/>
                  <a:pt x="806" y="1410"/>
                </a:cubicBezTo>
                <a:lnTo>
                  <a:pt x="985" y="1231"/>
                </a:lnTo>
                <a:cubicBezTo>
                  <a:pt x="1003" y="1213"/>
                  <a:pt x="1034" y="1213"/>
                  <a:pt x="1052" y="1231"/>
                </a:cubicBezTo>
                <a:lnTo>
                  <a:pt x="1183" y="1362"/>
                </a:lnTo>
                <a:cubicBezTo>
                  <a:pt x="1205" y="1384"/>
                  <a:pt x="1241" y="1384"/>
                  <a:pt x="1263" y="1362"/>
                </a:cubicBezTo>
                <a:cubicBezTo>
                  <a:pt x="1265" y="1360"/>
                  <a:pt x="1268" y="1357"/>
                  <a:pt x="1270" y="1353"/>
                </a:cubicBezTo>
                <a:cubicBezTo>
                  <a:pt x="1338" y="1316"/>
                  <a:pt x="1410" y="1288"/>
                  <a:pt x="1485" y="1269"/>
                </a:cubicBezTo>
                <a:cubicBezTo>
                  <a:pt x="1493" y="1267"/>
                  <a:pt x="1502" y="1262"/>
                  <a:pt x="1508" y="1257"/>
                </a:cubicBezTo>
                <a:cubicBezTo>
                  <a:pt x="1521" y="1246"/>
                  <a:pt x="1529" y="1227"/>
                  <a:pt x="1529" y="1210"/>
                </a:cubicBezTo>
                <a:lnTo>
                  <a:pt x="1529" y="1033"/>
                </a:lnTo>
                <a:cubicBezTo>
                  <a:pt x="1529" y="1007"/>
                  <a:pt x="1550" y="986"/>
                  <a:pt x="1576" y="986"/>
                </a:cubicBezTo>
                <a:lnTo>
                  <a:pt x="1829" y="986"/>
                </a:lnTo>
                <a:cubicBezTo>
                  <a:pt x="1855" y="986"/>
                  <a:pt x="1876" y="1007"/>
                  <a:pt x="1876" y="1033"/>
                </a:cubicBezTo>
                <a:lnTo>
                  <a:pt x="1876" y="1213"/>
                </a:lnTo>
                <a:cubicBezTo>
                  <a:pt x="1876" y="1216"/>
                  <a:pt x="1877" y="1221"/>
                  <a:pt x="1877" y="1224"/>
                </a:cubicBezTo>
                <a:cubicBezTo>
                  <a:pt x="1881" y="1246"/>
                  <a:pt x="1897" y="1264"/>
                  <a:pt x="1919" y="1270"/>
                </a:cubicBezTo>
                <a:cubicBezTo>
                  <a:pt x="2002" y="1291"/>
                  <a:pt x="2082" y="1324"/>
                  <a:pt x="2156" y="1368"/>
                </a:cubicBezTo>
                <a:cubicBezTo>
                  <a:pt x="2179" y="1381"/>
                  <a:pt x="2208" y="1376"/>
                  <a:pt x="2226" y="1357"/>
                </a:cubicBezTo>
                <a:lnTo>
                  <a:pt x="2353" y="1231"/>
                </a:lnTo>
                <a:cubicBezTo>
                  <a:pt x="2371" y="1213"/>
                  <a:pt x="2402" y="1213"/>
                  <a:pt x="2420" y="1231"/>
                </a:cubicBezTo>
                <a:lnTo>
                  <a:pt x="2599" y="1410"/>
                </a:lnTo>
                <a:cubicBezTo>
                  <a:pt x="2617" y="1428"/>
                  <a:pt x="2617" y="1458"/>
                  <a:pt x="2599" y="1476"/>
                </a:cubicBezTo>
                <a:lnTo>
                  <a:pt x="2472" y="1602"/>
                </a:lnTo>
                <a:cubicBezTo>
                  <a:pt x="2453" y="1620"/>
                  <a:pt x="2450" y="1648"/>
                  <a:pt x="2463" y="1671"/>
                </a:cubicBezTo>
                <a:cubicBezTo>
                  <a:pt x="2509" y="1745"/>
                  <a:pt x="2543" y="1825"/>
                  <a:pt x="2564" y="1907"/>
                </a:cubicBezTo>
                <a:cubicBezTo>
                  <a:pt x="2568" y="1929"/>
                  <a:pt x="2587" y="1947"/>
                  <a:pt x="2609" y="1952"/>
                </a:cubicBezTo>
                <a:cubicBezTo>
                  <a:pt x="2613" y="1953"/>
                  <a:pt x="2617" y="1953"/>
                  <a:pt x="2621" y="1953"/>
                </a:cubicBezTo>
                <a:lnTo>
                  <a:pt x="2796" y="1953"/>
                </a:lnTo>
                <a:cubicBezTo>
                  <a:pt x="2822" y="1953"/>
                  <a:pt x="2843" y="1974"/>
                  <a:pt x="2843" y="2000"/>
                </a:cubicBezTo>
                <a:lnTo>
                  <a:pt x="2843" y="2254"/>
                </a:lnTo>
                <a:lnTo>
                  <a:pt x="2843" y="2254"/>
                </a:lnTo>
                <a:close/>
                <a:moveTo>
                  <a:pt x="2796" y="1841"/>
                </a:moveTo>
                <a:lnTo>
                  <a:pt x="2796" y="1841"/>
                </a:lnTo>
                <a:lnTo>
                  <a:pt x="2662" y="1841"/>
                </a:lnTo>
                <a:cubicBezTo>
                  <a:pt x="2642" y="1775"/>
                  <a:pt x="2615" y="1711"/>
                  <a:pt x="2581" y="1651"/>
                </a:cubicBezTo>
                <a:lnTo>
                  <a:pt x="2678" y="1555"/>
                </a:lnTo>
                <a:cubicBezTo>
                  <a:pt x="2740" y="1493"/>
                  <a:pt x="2740" y="1392"/>
                  <a:pt x="2678" y="1330"/>
                </a:cubicBezTo>
                <a:lnTo>
                  <a:pt x="2499" y="1151"/>
                </a:lnTo>
                <a:cubicBezTo>
                  <a:pt x="2437" y="1089"/>
                  <a:pt x="2336" y="1089"/>
                  <a:pt x="2274" y="1151"/>
                </a:cubicBezTo>
                <a:lnTo>
                  <a:pt x="2175" y="1250"/>
                </a:lnTo>
                <a:cubicBezTo>
                  <a:pt x="2116" y="1218"/>
                  <a:pt x="2053" y="1192"/>
                  <a:pt x="1988" y="1172"/>
                </a:cubicBezTo>
                <a:lnTo>
                  <a:pt x="1988" y="1033"/>
                </a:lnTo>
                <a:cubicBezTo>
                  <a:pt x="1988" y="945"/>
                  <a:pt x="1917" y="874"/>
                  <a:pt x="1829" y="874"/>
                </a:cubicBezTo>
                <a:lnTo>
                  <a:pt x="1576" y="874"/>
                </a:lnTo>
                <a:cubicBezTo>
                  <a:pt x="1488" y="874"/>
                  <a:pt x="1417" y="945"/>
                  <a:pt x="1417" y="1033"/>
                </a:cubicBezTo>
                <a:lnTo>
                  <a:pt x="1417" y="1171"/>
                </a:lnTo>
                <a:cubicBezTo>
                  <a:pt x="1351" y="1191"/>
                  <a:pt x="1288" y="1216"/>
                  <a:pt x="1228" y="1249"/>
                </a:cubicBezTo>
                <a:lnTo>
                  <a:pt x="1131" y="1151"/>
                </a:lnTo>
                <a:cubicBezTo>
                  <a:pt x="1069" y="1089"/>
                  <a:pt x="968" y="1089"/>
                  <a:pt x="906" y="1151"/>
                </a:cubicBezTo>
                <a:lnTo>
                  <a:pt x="727" y="1330"/>
                </a:lnTo>
                <a:cubicBezTo>
                  <a:pt x="665" y="1392"/>
                  <a:pt x="665" y="1493"/>
                  <a:pt x="727" y="1555"/>
                </a:cubicBezTo>
                <a:lnTo>
                  <a:pt x="821" y="1650"/>
                </a:lnTo>
                <a:cubicBezTo>
                  <a:pt x="787" y="1711"/>
                  <a:pt x="760" y="1775"/>
                  <a:pt x="740" y="1841"/>
                </a:cubicBezTo>
                <a:lnTo>
                  <a:pt x="608" y="1841"/>
                </a:lnTo>
                <a:cubicBezTo>
                  <a:pt x="521" y="1841"/>
                  <a:pt x="449" y="1913"/>
                  <a:pt x="449" y="2000"/>
                </a:cubicBezTo>
                <a:lnTo>
                  <a:pt x="449" y="2254"/>
                </a:lnTo>
                <a:cubicBezTo>
                  <a:pt x="449" y="2341"/>
                  <a:pt x="521" y="2413"/>
                  <a:pt x="608" y="2413"/>
                </a:cubicBezTo>
                <a:lnTo>
                  <a:pt x="734" y="2413"/>
                </a:lnTo>
                <a:cubicBezTo>
                  <a:pt x="754" y="2481"/>
                  <a:pt x="781" y="2547"/>
                  <a:pt x="815" y="2610"/>
                </a:cubicBezTo>
                <a:lnTo>
                  <a:pt x="727" y="2699"/>
                </a:lnTo>
                <a:cubicBezTo>
                  <a:pt x="665" y="2761"/>
                  <a:pt x="665" y="2861"/>
                  <a:pt x="727" y="2923"/>
                </a:cubicBezTo>
                <a:lnTo>
                  <a:pt x="906" y="3103"/>
                </a:lnTo>
                <a:cubicBezTo>
                  <a:pt x="968" y="3165"/>
                  <a:pt x="1069" y="3165"/>
                  <a:pt x="1131" y="3103"/>
                </a:cubicBezTo>
                <a:lnTo>
                  <a:pt x="1217" y="3017"/>
                </a:lnTo>
                <a:cubicBezTo>
                  <a:pt x="1280" y="3052"/>
                  <a:pt x="1347" y="3079"/>
                  <a:pt x="1417" y="3100"/>
                </a:cubicBezTo>
                <a:lnTo>
                  <a:pt x="1417" y="3221"/>
                </a:lnTo>
                <a:cubicBezTo>
                  <a:pt x="1417" y="3309"/>
                  <a:pt x="1488" y="3380"/>
                  <a:pt x="1576" y="3380"/>
                </a:cubicBezTo>
                <a:lnTo>
                  <a:pt x="1829" y="3380"/>
                </a:lnTo>
                <a:cubicBezTo>
                  <a:pt x="1917" y="3380"/>
                  <a:pt x="1988" y="3309"/>
                  <a:pt x="1988" y="3221"/>
                </a:cubicBezTo>
                <a:lnTo>
                  <a:pt x="1988" y="3099"/>
                </a:lnTo>
                <a:cubicBezTo>
                  <a:pt x="2057" y="3078"/>
                  <a:pt x="2124" y="3050"/>
                  <a:pt x="2187" y="3015"/>
                </a:cubicBezTo>
                <a:lnTo>
                  <a:pt x="2274" y="3103"/>
                </a:lnTo>
                <a:cubicBezTo>
                  <a:pt x="2336" y="3165"/>
                  <a:pt x="2437" y="3165"/>
                  <a:pt x="2499" y="3103"/>
                </a:cubicBezTo>
                <a:lnTo>
                  <a:pt x="2678" y="2923"/>
                </a:lnTo>
                <a:cubicBezTo>
                  <a:pt x="2740" y="2861"/>
                  <a:pt x="2740" y="2761"/>
                  <a:pt x="2678" y="2698"/>
                </a:cubicBezTo>
                <a:lnTo>
                  <a:pt x="2588" y="2609"/>
                </a:lnTo>
                <a:cubicBezTo>
                  <a:pt x="2621" y="2546"/>
                  <a:pt x="2648" y="2481"/>
                  <a:pt x="2667" y="2413"/>
                </a:cubicBezTo>
                <a:lnTo>
                  <a:pt x="2796" y="2413"/>
                </a:lnTo>
                <a:cubicBezTo>
                  <a:pt x="2884" y="2413"/>
                  <a:pt x="2955" y="2341"/>
                  <a:pt x="2955" y="2254"/>
                </a:cubicBezTo>
                <a:lnTo>
                  <a:pt x="2955" y="2000"/>
                </a:lnTo>
                <a:cubicBezTo>
                  <a:pt x="2955" y="1913"/>
                  <a:pt x="2884" y="1841"/>
                  <a:pt x="2796" y="1841"/>
                </a:cubicBezTo>
                <a:lnTo>
                  <a:pt x="2796" y="1841"/>
                </a:lnTo>
                <a:close/>
                <a:moveTo>
                  <a:pt x="1702" y="2660"/>
                </a:moveTo>
                <a:lnTo>
                  <a:pt x="1702" y="2660"/>
                </a:lnTo>
                <a:cubicBezTo>
                  <a:pt x="1416" y="2660"/>
                  <a:pt x="1184" y="2427"/>
                  <a:pt x="1184" y="2141"/>
                </a:cubicBezTo>
                <a:cubicBezTo>
                  <a:pt x="1184" y="1855"/>
                  <a:pt x="1416" y="1622"/>
                  <a:pt x="1702" y="1622"/>
                </a:cubicBezTo>
                <a:cubicBezTo>
                  <a:pt x="1988" y="1622"/>
                  <a:pt x="2221" y="1855"/>
                  <a:pt x="2221" y="2141"/>
                </a:cubicBezTo>
                <a:cubicBezTo>
                  <a:pt x="2221" y="2427"/>
                  <a:pt x="1988" y="2660"/>
                  <a:pt x="1702" y="2660"/>
                </a:cubicBezTo>
                <a:lnTo>
                  <a:pt x="1702" y="2660"/>
                </a:lnTo>
                <a:close/>
                <a:moveTo>
                  <a:pt x="1702" y="1510"/>
                </a:moveTo>
                <a:lnTo>
                  <a:pt x="1702" y="1510"/>
                </a:lnTo>
                <a:cubicBezTo>
                  <a:pt x="1355" y="1510"/>
                  <a:pt x="1072" y="1793"/>
                  <a:pt x="1072" y="2141"/>
                </a:cubicBezTo>
                <a:cubicBezTo>
                  <a:pt x="1072" y="2489"/>
                  <a:pt x="1355" y="2772"/>
                  <a:pt x="1702" y="2772"/>
                </a:cubicBezTo>
                <a:cubicBezTo>
                  <a:pt x="2050" y="2772"/>
                  <a:pt x="2333" y="2489"/>
                  <a:pt x="2333" y="2141"/>
                </a:cubicBezTo>
                <a:cubicBezTo>
                  <a:pt x="2333" y="1793"/>
                  <a:pt x="2050" y="1510"/>
                  <a:pt x="1702" y="1510"/>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TextBox 16"/>
          <p:cNvSpPr txBox="1"/>
          <p:nvPr/>
        </p:nvSpPr>
        <p:spPr>
          <a:xfrm>
            <a:off x="679892" y="860005"/>
            <a:ext cx="1104726" cy="369332"/>
          </a:xfrm>
          <a:prstGeom prst="rect">
            <a:avLst/>
          </a:prstGeom>
          <a:solidFill>
            <a:schemeClr val="bg1">
              <a:alpha val="40000"/>
            </a:schemeClr>
          </a:solidFill>
          <a:ln>
            <a:solidFill>
              <a:schemeClr val="tx1"/>
            </a:solidFill>
          </a:ln>
        </p:spPr>
        <p:txBody>
          <a:bodyPr wrap="none" rtlCol="0">
            <a:spAutoFit/>
          </a:bodyPr>
          <a:lstStyle/>
          <a:p>
            <a:r>
              <a:rPr lang="en-US" sz="1800" dirty="0"/>
              <a:t>DATA step</a:t>
            </a:r>
          </a:p>
        </p:txBody>
      </p:sp>
      <p:sp>
        <p:nvSpPr>
          <p:cNvPr id="18" name="TextBox 17"/>
          <p:cNvSpPr txBox="1"/>
          <p:nvPr/>
        </p:nvSpPr>
        <p:spPr>
          <a:xfrm>
            <a:off x="3737307" y="860005"/>
            <a:ext cx="1104148" cy="369332"/>
          </a:xfrm>
          <a:prstGeom prst="rect">
            <a:avLst/>
          </a:prstGeom>
          <a:solidFill>
            <a:schemeClr val="bg1">
              <a:alpha val="40000"/>
            </a:schemeClr>
          </a:solidFill>
          <a:ln>
            <a:solidFill>
              <a:schemeClr val="tx1"/>
            </a:solidFill>
          </a:ln>
        </p:spPr>
        <p:txBody>
          <a:bodyPr wrap="none" rtlCol="0">
            <a:spAutoFit/>
          </a:bodyPr>
          <a:lstStyle/>
          <a:p>
            <a:r>
              <a:rPr lang="en-US" sz="1800" dirty="0"/>
              <a:t>PROC SQL</a:t>
            </a:r>
          </a:p>
        </p:txBody>
      </p:sp>
      <p:sp>
        <p:nvSpPr>
          <p:cNvPr id="20" name="Oval Callout 19"/>
          <p:cNvSpPr/>
          <p:nvPr/>
        </p:nvSpPr>
        <p:spPr>
          <a:xfrm>
            <a:off x="6400800" y="2103120"/>
            <a:ext cx="2654159" cy="1528895"/>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The DATA step and PROC SQL each have unique strengths.</a:t>
            </a:r>
          </a:p>
        </p:txBody>
      </p:sp>
      <p:sp>
        <p:nvSpPr>
          <p:cNvPr id="3" name="Rectangular Callout 2"/>
          <p:cNvSpPr/>
          <p:nvPr/>
        </p:nvSpPr>
        <p:spPr>
          <a:xfrm flipV="1">
            <a:off x="806193" y="2372449"/>
            <a:ext cx="2629907" cy="2355083"/>
          </a:xfrm>
          <a:prstGeom prst="wedgeRectCallout">
            <a:avLst/>
          </a:prstGeom>
          <a:solidFill>
            <a:srgbClr val="FFFFFF"/>
          </a:solidFill>
          <a:ln w="19050" cap="flat" cmpd="sng" algn="ctr">
            <a:solidFill>
              <a:schemeClr val="accent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9" name="TextBox 18"/>
          <p:cNvSpPr txBox="1"/>
          <p:nvPr/>
        </p:nvSpPr>
        <p:spPr>
          <a:xfrm>
            <a:off x="905760" y="2402507"/>
            <a:ext cx="2424022" cy="2308324"/>
          </a:xfrm>
          <a:prstGeom prst="rect">
            <a:avLst/>
          </a:prstGeom>
          <a:solidFill>
            <a:schemeClr val="bg1"/>
          </a:solidFill>
          <a:ln>
            <a:noFill/>
          </a:ln>
        </p:spPr>
        <p:txBody>
          <a:bodyPr wrap="square" rtlCol="0">
            <a:spAutoFit/>
          </a:bodyPr>
          <a:lstStyle/>
          <a:p>
            <a:pPr marL="182880" indent="-182880">
              <a:buFont typeface="Arial" panose="020B0604020202020204" pitchFamily="34" charset="0"/>
              <a:buChar char="•"/>
            </a:pPr>
            <a:r>
              <a:rPr lang="en-US" sz="1800" dirty="0"/>
              <a:t>provides more control of reading, writing, and manipulating data</a:t>
            </a:r>
          </a:p>
          <a:p>
            <a:pPr marL="182880" indent="-182880">
              <a:buFont typeface="Arial" panose="020B0604020202020204" pitchFamily="34" charset="0"/>
              <a:buChar char="•"/>
            </a:pPr>
            <a:r>
              <a:rPr lang="en-US" sz="1800" dirty="0"/>
              <a:t>can create multiple tables in one step</a:t>
            </a:r>
          </a:p>
          <a:p>
            <a:pPr marL="182880" indent="-182880">
              <a:buFont typeface="Arial" panose="020B0604020202020204" pitchFamily="34" charset="0"/>
              <a:buChar char="•"/>
            </a:pPr>
            <a:r>
              <a:rPr lang="en-US" dirty="0"/>
              <a:t>includes looping and array processing</a:t>
            </a:r>
            <a:endParaRPr lang="en-US" sz="1800" dirty="0"/>
          </a:p>
        </p:txBody>
      </p:sp>
      <p:sp>
        <p:nvSpPr>
          <p:cNvPr id="12" name="Rectangular Callout 11"/>
          <p:cNvSpPr/>
          <p:nvPr/>
        </p:nvSpPr>
        <p:spPr>
          <a:xfrm flipV="1">
            <a:off x="3765284" y="2360963"/>
            <a:ext cx="2456403" cy="2366570"/>
          </a:xfrm>
          <a:prstGeom prst="wedgeRectCallout">
            <a:avLst/>
          </a:prstGeom>
          <a:solidFill>
            <a:srgbClr val="FFFFFF"/>
          </a:solidFill>
          <a:ln w="19050" cap="flat" cmpd="sng" algn="ctr">
            <a:solidFill>
              <a:schemeClr val="accent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2" name="TextBox 21"/>
          <p:cNvSpPr txBox="1"/>
          <p:nvPr/>
        </p:nvSpPr>
        <p:spPr>
          <a:xfrm>
            <a:off x="3834634" y="2401958"/>
            <a:ext cx="2261366" cy="2308324"/>
          </a:xfrm>
          <a:prstGeom prst="rect">
            <a:avLst/>
          </a:prstGeom>
          <a:solidFill>
            <a:schemeClr val="bg1"/>
          </a:solidFill>
          <a:ln>
            <a:noFill/>
          </a:ln>
        </p:spPr>
        <p:txBody>
          <a:bodyPr wrap="square" rtlCol="0">
            <a:spAutoFit/>
          </a:bodyPr>
          <a:lstStyle/>
          <a:p>
            <a:pPr marL="182880" indent="-182880">
              <a:buFont typeface="Arial" panose="020B0604020202020204" pitchFamily="34" charset="0"/>
              <a:buChar char="•"/>
            </a:pPr>
            <a:r>
              <a:rPr lang="en-US" sz="1800" dirty="0"/>
              <a:t>ANSI-standard language used by most databases</a:t>
            </a:r>
          </a:p>
          <a:p>
            <a:pPr marL="182880" indent="-182880">
              <a:buFont typeface="Arial" panose="020B0604020202020204" pitchFamily="34" charset="0"/>
              <a:buChar char="•"/>
            </a:pPr>
            <a:r>
              <a:rPr lang="en-US" sz="1800" dirty="0"/>
              <a:t>code can be more streamlined</a:t>
            </a:r>
          </a:p>
          <a:p>
            <a:pPr marL="182880" indent="-182880">
              <a:buFont typeface="Arial" panose="020B0604020202020204" pitchFamily="34" charset="0"/>
              <a:buChar char="•"/>
            </a:pPr>
            <a:r>
              <a:rPr lang="en-US" sz="1800" dirty="0"/>
              <a:t>can manipulate, </a:t>
            </a:r>
            <a:r>
              <a:rPr lang="en-US" sz="1800" dirty="0">
                <a:solidFill>
                  <a:srgbClr val="000000"/>
                </a:solidFill>
              </a:rPr>
              <a:t>summarize, and</a:t>
            </a:r>
            <a:r>
              <a:rPr lang="en-US" sz="1800" dirty="0"/>
              <a:t> sort data in one step</a:t>
            </a:r>
          </a:p>
        </p:txBody>
      </p:sp>
      <p:sp>
        <p:nvSpPr>
          <p:cNvPr id="13" name="Freeform 16"/>
          <p:cNvSpPr>
            <a:spLocks noChangeAspect="1" noEditPoints="1"/>
          </p:cNvSpPr>
          <p:nvPr/>
        </p:nvSpPr>
        <p:spPr bwMode="auto">
          <a:xfrm>
            <a:off x="6492240" y="3840480"/>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57065109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solidFill>
                  <a:schemeClr val="tx2"/>
                </a:solidFill>
                <a:latin typeface="Calibri" panose="020F0502020204030204" pitchFamily="34" charset="0"/>
              </a:rPr>
              <a:t>Comparing SQL and the DATA Step</a:t>
            </a:r>
          </a:p>
        </p:txBody>
      </p:sp>
      <p:sp>
        <p:nvSpPr>
          <p:cNvPr id="3" name="Content Placeholder 2"/>
          <p:cNvSpPr>
            <a:spLocks noGrp="1"/>
          </p:cNvSpPr>
          <p:nvPr>
            <p:ph idx="1"/>
          </p:nvPr>
        </p:nvSpPr>
        <p:spPr/>
        <p:txBody>
          <a:bodyPr/>
          <a:lstStyle/>
          <a:p>
            <a:r>
              <a:rPr lang="en-US" dirty="0"/>
              <a:t> </a:t>
            </a:r>
          </a:p>
        </p:txBody>
      </p:sp>
      <p:sp>
        <p:nvSpPr>
          <p:cNvPr id="14" name="Freeform 13"/>
          <p:cNvSpPr>
            <a:spLocks noChangeAspect="1" noEditPoints="1"/>
          </p:cNvSpPr>
          <p:nvPr/>
        </p:nvSpPr>
        <p:spPr bwMode="auto">
          <a:xfrm>
            <a:off x="1351682" y="1325880"/>
            <a:ext cx="1243584" cy="969264"/>
          </a:xfrm>
          <a:custGeom>
            <a:avLst/>
            <a:gdLst>
              <a:gd name="T0" fmla="*/ 4401 w 4799"/>
              <a:gd name="T1" fmla="*/ 1063 h 3708"/>
              <a:gd name="T2" fmla="*/ 3024 w 4799"/>
              <a:gd name="T3" fmla="*/ 1182 h 3708"/>
              <a:gd name="T4" fmla="*/ 2905 w 4799"/>
              <a:gd name="T5" fmla="*/ 736 h 3708"/>
              <a:gd name="T6" fmla="*/ 4282 w 4799"/>
              <a:gd name="T7" fmla="*/ 617 h 3708"/>
              <a:gd name="T8" fmla="*/ 4401 w 4799"/>
              <a:gd name="T9" fmla="*/ 1063 h 3708"/>
              <a:gd name="T10" fmla="*/ 4282 w 4799"/>
              <a:gd name="T11" fmla="*/ 488 h 3708"/>
              <a:gd name="T12" fmla="*/ 3024 w 4799"/>
              <a:gd name="T13" fmla="*/ 488 h 3708"/>
              <a:gd name="T14" fmla="*/ 2776 w 4799"/>
              <a:gd name="T15" fmla="*/ 1063 h 3708"/>
              <a:gd name="T16" fmla="*/ 4282 w 4799"/>
              <a:gd name="T17" fmla="*/ 1311 h 3708"/>
              <a:gd name="T18" fmla="*/ 4531 w 4799"/>
              <a:gd name="T19" fmla="*/ 736 h 3708"/>
              <a:gd name="T20" fmla="*/ 4282 w 4799"/>
              <a:gd name="T21" fmla="*/ 488 h 3708"/>
              <a:gd name="T22" fmla="*/ 3149 w 4799"/>
              <a:gd name="T23" fmla="*/ 2045 h 3708"/>
              <a:gd name="T24" fmla="*/ 1772 w 4799"/>
              <a:gd name="T25" fmla="*/ 2164 h 3708"/>
              <a:gd name="T26" fmla="*/ 1654 w 4799"/>
              <a:gd name="T27" fmla="*/ 1718 h 3708"/>
              <a:gd name="T28" fmla="*/ 3031 w 4799"/>
              <a:gd name="T29" fmla="*/ 1599 h 3708"/>
              <a:gd name="T30" fmla="*/ 3149 w 4799"/>
              <a:gd name="T31" fmla="*/ 2045 h 3708"/>
              <a:gd name="T32" fmla="*/ 3031 w 4799"/>
              <a:gd name="T33" fmla="*/ 1470 h 3708"/>
              <a:gd name="T34" fmla="*/ 1772 w 4799"/>
              <a:gd name="T35" fmla="*/ 1470 h 3708"/>
              <a:gd name="T36" fmla="*/ 1524 w 4799"/>
              <a:gd name="T37" fmla="*/ 2045 h 3708"/>
              <a:gd name="T38" fmla="*/ 3031 w 4799"/>
              <a:gd name="T39" fmla="*/ 2293 h 3708"/>
              <a:gd name="T40" fmla="*/ 3279 w 4799"/>
              <a:gd name="T41" fmla="*/ 1718 h 3708"/>
              <a:gd name="T42" fmla="*/ 3031 w 4799"/>
              <a:gd name="T43" fmla="*/ 1470 h 3708"/>
              <a:gd name="T44" fmla="*/ 1898 w 4799"/>
              <a:gd name="T45" fmla="*/ 3027 h 3708"/>
              <a:gd name="T46" fmla="*/ 521 w 4799"/>
              <a:gd name="T47" fmla="*/ 3146 h 3708"/>
              <a:gd name="T48" fmla="*/ 402 w 4799"/>
              <a:gd name="T49" fmla="*/ 2700 h 3708"/>
              <a:gd name="T50" fmla="*/ 1779 w 4799"/>
              <a:gd name="T51" fmla="*/ 2581 h 3708"/>
              <a:gd name="T52" fmla="*/ 1898 w 4799"/>
              <a:gd name="T53" fmla="*/ 3027 h 3708"/>
              <a:gd name="T54" fmla="*/ 1779 w 4799"/>
              <a:gd name="T55" fmla="*/ 2451 h 3708"/>
              <a:gd name="T56" fmla="*/ 521 w 4799"/>
              <a:gd name="T57" fmla="*/ 2451 h 3708"/>
              <a:gd name="T58" fmla="*/ 273 w 4799"/>
              <a:gd name="T59" fmla="*/ 3027 h 3708"/>
              <a:gd name="T60" fmla="*/ 1779 w 4799"/>
              <a:gd name="T61" fmla="*/ 3275 h 3708"/>
              <a:gd name="T62" fmla="*/ 2027 w 4799"/>
              <a:gd name="T63" fmla="*/ 2700 h 3708"/>
              <a:gd name="T64" fmla="*/ 1779 w 4799"/>
              <a:gd name="T65" fmla="*/ 2451 h 3708"/>
              <a:gd name="T66" fmla="*/ 4670 w 4799"/>
              <a:gd name="T67" fmla="*/ 3398 h 3708"/>
              <a:gd name="T68" fmla="*/ 309 w 4799"/>
              <a:gd name="T69" fmla="*/ 3578 h 3708"/>
              <a:gd name="T70" fmla="*/ 129 w 4799"/>
              <a:gd name="T71" fmla="*/ 309 h 3708"/>
              <a:gd name="T72" fmla="*/ 4490 w 4799"/>
              <a:gd name="T73" fmla="*/ 129 h 3708"/>
              <a:gd name="T74" fmla="*/ 4670 w 4799"/>
              <a:gd name="T75" fmla="*/ 3398 h 3708"/>
              <a:gd name="T76" fmla="*/ 4490 w 4799"/>
              <a:gd name="T77" fmla="*/ 0 h 3708"/>
              <a:gd name="T78" fmla="*/ 309 w 4799"/>
              <a:gd name="T79" fmla="*/ 0 h 3708"/>
              <a:gd name="T80" fmla="*/ 0 w 4799"/>
              <a:gd name="T81" fmla="*/ 3398 h 3708"/>
              <a:gd name="T82" fmla="*/ 4490 w 4799"/>
              <a:gd name="T83" fmla="*/ 3708 h 3708"/>
              <a:gd name="T84" fmla="*/ 4799 w 4799"/>
              <a:gd name="T85" fmla="*/ 309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99" h="3708">
                <a:moveTo>
                  <a:pt x="4401" y="1063"/>
                </a:moveTo>
                <a:lnTo>
                  <a:pt x="4401" y="1063"/>
                </a:lnTo>
                <a:cubicBezTo>
                  <a:pt x="4401" y="1129"/>
                  <a:pt x="4348" y="1182"/>
                  <a:pt x="4282" y="1182"/>
                </a:cubicBezTo>
                <a:lnTo>
                  <a:pt x="3024" y="1182"/>
                </a:lnTo>
                <a:cubicBezTo>
                  <a:pt x="2959" y="1182"/>
                  <a:pt x="2905" y="1129"/>
                  <a:pt x="2905" y="1063"/>
                </a:cubicBezTo>
                <a:lnTo>
                  <a:pt x="2905" y="736"/>
                </a:lnTo>
                <a:cubicBezTo>
                  <a:pt x="2905" y="670"/>
                  <a:pt x="2959" y="617"/>
                  <a:pt x="3024" y="617"/>
                </a:cubicBezTo>
                <a:lnTo>
                  <a:pt x="4282" y="617"/>
                </a:lnTo>
                <a:cubicBezTo>
                  <a:pt x="4348" y="617"/>
                  <a:pt x="4401" y="670"/>
                  <a:pt x="4401" y="736"/>
                </a:cubicBezTo>
                <a:lnTo>
                  <a:pt x="4401" y="1063"/>
                </a:lnTo>
                <a:lnTo>
                  <a:pt x="4401" y="1063"/>
                </a:lnTo>
                <a:close/>
                <a:moveTo>
                  <a:pt x="4282" y="488"/>
                </a:moveTo>
                <a:lnTo>
                  <a:pt x="4282" y="488"/>
                </a:lnTo>
                <a:lnTo>
                  <a:pt x="3024" y="488"/>
                </a:lnTo>
                <a:cubicBezTo>
                  <a:pt x="2887" y="488"/>
                  <a:pt x="2776" y="599"/>
                  <a:pt x="2776" y="736"/>
                </a:cubicBezTo>
                <a:lnTo>
                  <a:pt x="2776" y="1063"/>
                </a:lnTo>
                <a:cubicBezTo>
                  <a:pt x="2776" y="1200"/>
                  <a:pt x="2887" y="1311"/>
                  <a:pt x="3024" y="1311"/>
                </a:cubicBezTo>
                <a:lnTo>
                  <a:pt x="4282" y="1311"/>
                </a:lnTo>
                <a:cubicBezTo>
                  <a:pt x="4419" y="1311"/>
                  <a:pt x="4531" y="1200"/>
                  <a:pt x="4531" y="1063"/>
                </a:cubicBezTo>
                <a:lnTo>
                  <a:pt x="4531" y="736"/>
                </a:lnTo>
                <a:cubicBezTo>
                  <a:pt x="4531" y="599"/>
                  <a:pt x="4419" y="488"/>
                  <a:pt x="4282" y="488"/>
                </a:cubicBezTo>
                <a:lnTo>
                  <a:pt x="4282" y="488"/>
                </a:lnTo>
                <a:close/>
                <a:moveTo>
                  <a:pt x="3149" y="2045"/>
                </a:moveTo>
                <a:lnTo>
                  <a:pt x="3149" y="2045"/>
                </a:lnTo>
                <a:cubicBezTo>
                  <a:pt x="3149" y="2110"/>
                  <a:pt x="3096" y="2164"/>
                  <a:pt x="3031" y="2164"/>
                </a:cubicBezTo>
                <a:lnTo>
                  <a:pt x="1772" y="2164"/>
                </a:lnTo>
                <a:cubicBezTo>
                  <a:pt x="1707" y="2164"/>
                  <a:pt x="1654" y="2110"/>
                  <a:pt x="1654" y="2045"/>
                </a:cubicBezTo>
                <a:lnTo>
                  <a:pt x="1654" y="1718"/>
                </a:lnTo>
                <a:cubicBezTo>
                  <a:pt x="1654" y="1652"/>
                  <a:pt x="1707" y="1599"/>
                  <a:pt x="1772" y="1599"/>
                </a:cubicBezTo>
                <a:lnTo>
                  <a:pt x="3031" y="1599"/>
                </a:lnTo>
                <a:cubicBezTo>
                  <a:pt x="3096" y="1599"/>
                  <a:pt x="3149" y="1652"/>
                  <a:pt x="3149" y="1718"/>
                </a:cubicBezTo>
                <a:lnTo>
                  <a:pt x="3149" y="2045"/>
                </a:lnTo>
                <a:lnTo>
                  <a:pt x="3149" y="2045"/>
                </a:lnTo>
                <a:close/>
                <a:moveTo>
                  <a:pt x="3031" y="1470"/>
                </a:moveTo>
                <a:lnTo>
                  <a:pt x="3031" y="1470"/>
                </a:lnTo>
                <a:lnTo>
                  <a:pt x="1772" y="1470"/>
                </a:lnTo>
                <a:cubicBezTo>
                  <a:pt x="1636" y="1470"/>
                  <a:pt x="1524" y="1581"/>
                  <a:pt x="1524" y="1718"/>
                </a:cubicBezTo>
                <a:lnTo>
                  <a:pt x="1524" y="2045"/>
                </a:lnTo>
                <a:cubicBezTo>
                  <a:pt x="1524" y="2182"/>
                  <a:pt x="1636" y="2293"/>
                  <a:pt x="1772" y="2293"/>
                </a:cubicBezTo>
                <a:lnTo>
                  <a:pt x="3031" y="2293"/>
                </a:lnTo>
                <a:cubicBezTo>
                  <a:pt x="3168" y="2293"/>
                  <a:pt x="3279" y="2182"/>
                  <a:pt x="3279" y="2045"/>
                </a:cubicBezTo>
                <a:lnTo>
                  <a:pt x="3279" y="1718"/>
                </a:lnTo>
                <a:cubicBezTo>
                  <a:pt x="3279" y="1581"/>
                  <a:pt x="3168" y="1470"/>
                  <a:pt x="3031" y="1470"/>
                </a:cubicBezTo>
                <a:lnTo>
                  <a:pt x="3031" y="1470"/>
                </a:lnTo>
                <a:close/>
                <a:moveTo>
                  <a:pt x="1898" y="3027"/>
                </a:moveTo>
                <a:lnTo>
                  <a:pt x="1898" y="3027"/>
                </a:lnTo>
                <a:cubicBezTo>
                  <a:pt x="1898" y="3092"/>
                  <a:pt x="1844" y="3146"/>
                  <a:pt x="1779" y="3146"/>
                </a:cubicBezTo>
                <a:lnTo>
                  <a:pt x="521" y="3146"/>
                </a:lnTo>
                <a:cubicBezTo>
                  <a:pt x="455" y="3146"/>
                  <a:pt x="402" y="3092"/>
                  <a:pt x="402" y="3027"/>
                </a:cubicBezTo>
                <a:lnTo>
                  <a:pt x="402" y="2700"/>
                </a:lnTo>
                <a:cubicBezTo>
                  <a:pt x="402" y="2634"/>
                  <a:pt x="455" y="2581"/>
                  <a:pt x="521" y="2581"/>
                </a:cubicBezTo>
                <a:lnTo>
                  <a:pt x="1779" y="2581"/>
                </a:lnTo>
                <a:cubicBezTo>
                  <a:pt x="1844" y="2581"/>
                  <a:pt x="1898" y="2634"/>
                  <a:pt x="1898" y="2700"/>
                </a:cubicBezTo>
                <a:lnTo>
                  <a:pt x="1898" y="3027"/>
                </a:lnTo>
                <a:lnTo>
                  <a:pt x="1898" y="3027"/>
                </a:lnTo>
                <a:close/>
                <a:moveTo>
                  <a:pt x="1779" y="2451"/>
                </a:moveTo>
                <a:lnTo>
                  <a:pt x="1779" y="2451"/>
                </a:lnTo>
                <a:lnTo>
                  <a:pt x="521" y="2451"/>
                </a:lnTo>
                <a:cubicBezTo>
                  <a:pt x="384" y="2451"/>
                  <a:pt x="273" y="2563"/>
                  <a:pt x="273" y="2700"/>
                </a:cubicBezTo>
                <a:lnTo>
                  <a:pt x="273" y="3027"/>
                </a:lnTo>
                <a:cubicBezTo>
                  <a:pt x="273" y="3164"/>
                  <a:pt x="384" y="3275"/>
                  <a:pt x="521" y="3275"/>
                </a:cubicBezTo>
                <a:lnTo>
                  <a:pt x="1779" y="3275"/>
                </a:lnTo>
                <a:cubicBezTo>
                  <a:pt x="1916" y="3275"/>
                  <a:pt x="2027" y="3164"/>
                  <a:pt x="2027" y="3027"/>
                </a:cubicBezTo>
                <a:lnTo>
                  <a:pt x="2027" y="2700"/>
                </a:lnTo>
                <a:cubicBezTo>
                  <a:pt x="2027" y="2563"/>
                  <a:pt x="1916" y="2451"/>
                  <a:pt x="1779" y="2451"/>
                </a:cubicBezTo>
                <a:lnTo>
                  <a:pt x="1779" y="245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29"/>
                  <a:pt x="309" y="129"/>
                </a:cubicBezTo>
                <a:lnTo>
                  <a:pt x="4490" y="129"/>
                </a:lnTo>
                <a:cubicBezTo>
                  <a:pt x="4589" y="129"/>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r>
              <a:rPr lang="en-US" dirty="0"/>
              <a:t> </a:t>
            </a:r>
          </a:p>
        </p:txBody>
      </p:sp>
      <p:sp>
        <p:nvSpPr>
          <p:cNvPr id="15" name="Freeform 5"/>
          <p:cNvSpPr>
            <a:spLocks noChangeAspect="1" noEditPoints="1"/>
          </p:cNvSpPr>
          <p:nvPr/>
        </p:nvSpPr>
        <p:spPr bwMode="auto">
          <a:xfrm>
            <a:off x="4173473" y="1325880"/>
            <a:ext cx="1243584" cy="969264"/>
          </a:xfrm>
          <a:custGeom>
            <a:avLst/>
            <a:gdLst>
              <a:gd name="T0" fmla="*/ 129 w 4799"/>
              <a:gd name="T1" fmla="*/ 3398 h 3708"/>
              <a:gd name="T2" fmla="*/ 4670 w 4799"/>
              <a:gd name="T3" fmla="*/ 3398 h 3708"/>
              <a:gd name="T4" fmla="*/ 0 w 4799"/>
              <a:gd name="T5" fmla="*/ 309 h 3708"/>
              <a:gd name="T6" fmla="*/ 4799 w 4799"/>
              <a:gd name="T7" fmla="*/ 309 h 3708"/>
              <a:gd name="T8" fmla="*/ 4170 w 4799"/>
              <a:gd name="T9" fmla="*/ 1649 h 3708"/>
              <a:gd name="T10" fmla="*/ 3879 w 4799"/>
              <a:gd name="T11" fmla="*/ 1801 h 3708"/>
              <a:gd name="T12" fmla="*/ 3780 w 4799"/>
              <a:gd name="T13" fmla="*/ 1991 h 3708"/>
              <a:gd name="T14" fmla="*/ 3427 w 4799"/>
              <a:gd name="T15" fmla="*/ 2014 h 3708"/>
              <a:gd name="T16" fmla="*/ 3281 w 4799"/>
              <a:gd name="T17" fmla="*/ 1800 h 3708"/>
              <a:gd name="T18" fmla="*/ 3005 w 4799"/>
              <a:gd name="T19" fmla="*/ 1727 h 3708"/>
              <a:gd name="T20" fmla="*/ 3057 w 4799"/>
              <a:gd name="T21" fmla="*/ 1476 h 3708"/>
              <a:gd name="T22" fmla="*/ 2905 w 4799"/>
              <a:gd name="T23" fmla="*/ 1218 h 3708"/>
              <a:gd name="T24" fmla="*/ 3142 w 4799"/>
              <a:gd name="T25" fmla="*/ 1065 h 3708"/>
              <a:gd name="T26" fmla="*/ 3199 w 4799"/>
              <a:gd name="T27" fmla="*/ 795 h 3708"/>
              <a:gd name="T28" fmla="*/ 3455 w 4799"/>
              <a:gd name="T29" fmla="*/ 860 h 3708"/>
              <a:gd name="T30" fmla="*/ 3850 w 4799"/>
              <a:gd name="T31" fmla="*/ 753 h 3708"/>
              <a:gd name="T32" fmla="*/ 4014 w 4799"/>
              <a:gd name="T33" fmla="*/ 1045 h 3708"/>
              <a:gd name="T34" fmla="*/ 4192 w 4799"/>
              <a:gd name="T35" fmla="*/ 1143 h 3708"/>
              <a:gd name="T36" fmla="*/ 4215 w 4799"/>
              <a:gd name="T37" fmla="*/ 1496 h 3708"/>
              <a:gd name="T38" fmla="*/ 4251 w 4799"/>
              <a:gd name="T39" fmla="*/ 1389 h 3708"/>
              <a:gd name="T40" fmla="*/ 4228 w 4799"/>
              <a:gd name="T41" fmla="*/ 948 h 3708"/>
              <a:gd name="T42" fmla="*/ 3954 w 4799"/>
              <a:gd name="T43" fmla="*/ 707 h 3708"/>
              <a:gd name="T44" fmla="*/ 3475 w 4799"/>
              <a:gd name="T45" fmla="*/ 742 h 3708"/>
              <a:gd name="T46" fmla="*/ 3089 w 4799"/>
              <a:gd name="T47" fmla="*/ 763 h 3708"/>
              <a:gd name="T48" fmla="*/ 2849 w 4799"/>
              <a:gd name="T49" fmla="*/ 1037 h 3708"/>
              <a:gd name="T50" fmla="*/ 2882 w 4799"/>
              <a:gd name="T51" fmla="*/ 1478 h 3708"/>
              <a:gd name="T52" fmla="*/ 3108 w 4799"/>
              <a:gd name="T53" fmla="*/ 1801 h 3708"/>
              <a:gd name="T54" fmla="*/ 3383 w 4799"/>
              <a:gd name="T55" fmla="*/ 2124 h 3708"/>
              <a:gd name="T56" fmla="*/ 3654 w 4799"/>
              <a:gd name="T57" fmla="*/ 1989 h 3708"/>
              <a:gd name="T58" fmla="*/ 4004 w 4799"/>
              <a:gd name="T59" fmla="*/ 1817 h 3708"/>
              <a:gd name="T60" fmla="*/ 4325 w 4799"/>
              <a:gd name="T61" fmla="*/ 1540 h 3708"/>
              <a:gd name="T62" fmla="*/ 3695 w 4799"/>
              <a:gd name="T63" fmla="*/ 1630 h 3708"/>
              <a:gd name="T64" fmla="*/ 3695 w 4799"/>
              <a:gd name="T65" fmla="*/ 1630 h 3708"/>
              <a:gd name="T66" fmla="*/ 3204 w 4799"/>
              <a:gd name="T67" fmla="*/ 1547 h 3708"/>
              <a:gd name="T68" fmla="*/ 3928 w 4799"/>
              <a:gd name="T69" fmla="*/ 1190 h 3708"/>
              <a:gd name="T70" fmla="*/ 2796 w 4799"/>
              <a:gd name="T71" fmla="*/ 2301 h 3708"/>
              <a:gd name="T72" fmla="*/ 2599 w 4799"/>
              <a:gd name="T73" fmla="*/ 2778 h 3708"/>
              <a:gd name="T74" fmla="*/ 2167 w 4799"/>
              <a:gd name="T75" fmla="*/ 2897 h 3708"/>
              <a:gd name="T76" fmla="*/ 1576 w 4799"/>
              <a:gd name="T77" fmla="*/ 3268 h 3708"/>
              <a:gd name="T78" fmla="*/ 1208 w 4799"/>
              <a:gd name="T79" fmla="*/ 2890 h 3708"/>
              <a:gd name="T80" fmla="*/ 792 w 4799"/>
              <a:gd name="T81" fmla="*/ 2811 h 3708"/>
              <a:gd name="T82" fmla="*/ 828 w 4799"/>
              <a:gd name="T83" fmla="*/ 2332 h 3708"/>
              <a:gd name="T84" fmla="*/ 608 w 4799"/>
              <a:gd name="T85" fmla="*/ 1953 h 3708"/>
              <a:gd name="T86" fmla="*/ 926 w 4799"/>
              <a:gd name="T87" fmla="*/ 1597 h 3708"/>
              <a:gd name="T88" fmla="*/ 1052 w 4799"/>
              <a:gd name="T89" fmla="*/ 1231 h 3708"/>
              <a:gd name="T90" fmla="*/ 1508 w 4799"/>
              <a:gd name="T91" fmla="*/ 1257 h 3708"/>
              <a:gd name="T92" fmla="*/ 1876 w 4799"/>
              <a:gd name="T93" fmla="*/ 1033 h 3708"/>
              <a:gd name="T94" fmla="*/ 2226 w 4799"/>
              <a:gd name="T95" fmla="*/ 1357 h 3708"/>
              <a:gd name="T96" fmla="*/ 2472 w 4799"/>
              <a:gd name="T97" fmla="*/ 1602 h 3708"/>
              <a:gd name="T98" fmla="*/ 2796 w 4799"/>
              <a:gd name="T99" fmla="*/ 1953 h 3708"/>
              <a:gd name="T100" fmla="*/ 2796 w 4799"/>
              <a:gd name="T101" fmla="*/ 1841 h 3708"/>
              <a:gd name="T102" fmla="*/ 2499 w 4799"/>
              <a:gd name="T103" fmla="*/ 1151 h 3708"/>
              <a:gd name="T104" fmla="*/ 1829 w 4799"/>
              <a:gd name="T105" fmla="*/ 874 h 3708"/>
              <a:gd name="T106" fmla="*/ 1131 w 4799"/>
              <a:gd name="T107" fmla="*/ 1151 h 3708"/>
              <a:gd name="T108" fmla="*/ 740 w 4799"/>
              <a:gd name="T109" fmla="*/ 1841 h 3708"/>
              <a:gd name="T110" fmla="*/ 734 w 4799"/>
              <a:gd name="T111" fmla="*/ 2413 h 3708"/>
              <a:gd name="T112" fmla="*/ 1131 w 4799"/>
              <a:gd name="T113" fmla="*/ 3103 h 3708"/>
              <a:gd name="T114" fmla="*/ 1829 w 4799"/>
              <a:gd name="T115" fmla="*/ 3380 h 3708"/>
              <a:gd name="T116" fmla="*/ 2499 w 4799"/>
              <a:gd name="T117" fmla="*/ 3103 h 3708"/>
              <a:gd name="T118" fmla="*/ 2796 w 4799"/>
              <a:gd name="T119" fmla="*/ 2413 h 3708"/>
              <a:gd name="T120" fmla="*/ 1702 w 4799"/>
              <a:gd name="T121" fmla="*/ 2660 h 3708"/>
              <a:gd name="T122" fmla="*/ 1702 w 4799"/>
              <a:gd name="T123" fmla="*/ 2660 h 3708"/>
              <a:gd name="T124" fmla="*/ 1702 w 4799"/>
              <a:gd name="T125" fmla="*/ 2772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219" y="1504"/>
                </a:moveTo>
                <a:lnTo>
                  <a:pt x="4219" y="1504"/>
                </a:lnTo>
                <a:lnTo>
                  <a:pt x="4170" y="1649"/>
                </a:lnTo>
                <a:cubicBezTo>
                  <a:pt x="4170" y="1649"/>
                  <a:pt x="4162" y="1652"/>
                  <a:pt x="4162" y="1652"/>
                </a:cubicBezTo>
                <a:lnTo>
                  <a:pt x="4067" y="1620"/>
                </a:lnTo>
                <a:cubicBezTo>
                  <a:pt x="4042" y="1612"/>
                  <a:pt x="4015" y="1621"/>
                  <a:pt x="4001" y="1643"/>
                </a:cubicBezTo>
                <a:cubicBezTo>
                  <a:pt x="3973" y="1688"/>
                  <a:pt x="3939" y="1727"/>
                  <a:pt x="3899" y="1761"/>
                </a:cubicBezTo>
                <a:cubicBezTo>
                  <a:pt x="3887" y="1771"/>
                  <a:pt x="3880" y="1786"/>
                  <a:pt x="3879" y="1801"/>
                </a:cubicBezTo>
                <a:cubicBezTo>
                  <a:pt x="3878" y="1811"/>
                  <a:pt x="3881" y="1821"/>
                  <a:pt x="3885" y="1830"/>
                </a:cubicBezTo>
                <a:lnTo>
                  <a:pt x="3928" y="1918"/>
                </a:lnTo>
                <a:cubicBezTo>
                  <a:pt x="3930" y="1921"/>
                  <a:pt x="3929" y="1925"/>
                  <a:pt x="3926" y="1926"/>
                </a:cubicBezTo>
                <a:lnTo>
                  <a:pt x="3788" y="1994"/>
                </a:lnTo>
                <a:cubicBezTo>
                  <a:pt x="3785" y="1995"/>
                  <a:pt x="3781" y="1994"/>
                  <a:pt x="3780" y="1991"/>
                </a:cubicBezTo>
                <a:lnTo>
                  <a:pt x="3736" y="1902"/>
                </a:lnTo>
                <a:cubicBezTo>
                  <a:pt x="3725" y="1879"/>
                  <a:pt x="3698" y="1867"/>
                  <a:pt x="3673" y="1872"/>
                </a:cubicBezTo>
                <a:cubicBezTo>
                  <a:pt x="3622" y="1883"/>
                  <a:pt x="3570" y="1887"/>
                  <a:pt x="3518" y="1882"/>
                </a:cubicBezTo>
                <a:cubicBezTo>
                  <a:pt x="3492" y="1880"/>
                  <a:pt x="3468" y="1895"/>
                  <a:pt x="3459" y="1919"/>
                </a:cubicBezTo>
                <a:lnTo>
                  <a:pt x="3427" y="2014"/>
                </a:lnTo>
                <a:cubicBezTo>
                  <a:pt x="3426" y="2017"/>
                  <a:pt x="3422" y="2018"/>
                  <a:pt x="3419" y="2018"/>
                </a:cubicBezTo>
                <a:lnTo>
                  <a:pt x="3274" y="1968"/>
                </a:lnTo>
                <a:cubicBezTo>
                  <a:pt x="3271" y="1967"/>
                  <a:pt x="3269" y="1963"/>
                  <a:pt x="3270" y="1960"/>
                </a:cubicBezTo>
                <a:lnTo>
                  <a:pt x="3303" y="1865"/>
                </a:lnTo>
                <a:cubicBezTo>
                  <a:pt x="3311" y="1840"/>
                  <a:pt x="3302" y="1813"/>
                  <a:pt x="3281" y="1800"/>
                </a:cubicBezTo>
                <a:cubicBezTo>
                  <a:pt x="3237" y="1771"/>
                  <a:pt x="3198" y="1737"/>
                  <a:pt x="3165" y="1697"/>
                </a:cubicBezTo>
                <a:cubicBezTo>
                  <a:pt x="3160" y="1691"/>
                  <a:pt x="3154" y="1686"/>
                  <a:pt x="3147" y="1682"/>
                </a:cubicBezTo>
                <a:cubicBezTo>
                  <a:pt x="3139" y="1678"/>
                  <a:pt x="3130" y="1676"/>
                  <a:pt x="3122" y="1676"/>
                </a:cubicBezTo>
                <a:cubicBezTo>
                  <a:pt x="3113" y="1676"/>
                  <a:pt x="3105" y="1678"/>
                  <a:pt x="3097" y="1682"/>
                </a:cubicBezTo>
                <a:lnTo>
                  <a:pt x="3005" y="1727"/>
                </a:lnTo>
                <a:cubicBezTo>
                  <a:pt x="3002" y="1728"/>
                  <a:pt x="2998" y="1727"/>
                  <a:pt x="2997" y="1724"/>
                </a:cubicBezTo>
                <a:lnTo>
                  <a:pt x="2929" y="1587"/>
                </a:lnTo>
                <a:cubicBezTo>
                  <a:pt x="2928" y="1584"/>
                  <a:pt x="2929" y="1580"/>
                  <a:pt x="2932" y="1579"/>
                </a:cubicBezTo>
                <a:lnTo>
                  <a:pt x="3026" y="1532"/>
                </a:lnTo>
                <a:cubicBezTo>
                  <a:pt x="3047" y="1522"/>
                  <a:pt x="3059" y="1499"/>
                  <a:pt x="3057" y="1476"/>
                </a:cubicBezTo>
                <a:cubicBezTo>
                  <a:pt x="3057" y="1474"/>
                  <a:pt x="3057" y="1472"/>
                  <a:pt x="3056" y="1470"/>
                </a:cubicBezTo>
                <a:cubicBezTo>
                  <a:pt x="3046" y="1420"/>
                  <a:pt x="3043" y="1369"/>
                  <a:pt x="3048" y="1319"/>
                </a:cubicBezTo>
                <a:cubicBezTo>
                  <a:pt x="3050" y="1293"/>
                  <a:pt x="3031" y="1268"/>
                  <a:pt x="3007" y="1259"/>
                </a:cubicBezTo>
                <a:lnTo>
                  <a:pt x="2909" y="1226"/>
                </a:lnTo>
                <a:cubicBezTo>
                  <a:pt x="2906" y="1225"/>
                  <a:pt x="2904" y="1221"/>
                  <a:pt x="2905" y="1218"/>
                </a:cubicBezTo>
                <a:lnTo>
                  <a:pt x="2955" y="1073"/>
                </a:lnTo>
                <a:cubicBezTo>
                  <a:pt x="2956" y="1070"/>
                  <a:pt x="2959" y="1068"/>
                  <a:pt x="2963" y="1069"/>
                </a:cubicBezTo>
                <a:lnTo>
                  <a:pt x="3069" y="1105"/>
                </a:lnTo>
                <a:cubicBezTo>
                  <a:pt x="3098" y="1116"/>
                  <a:pt x="3131" y="1100"/>
                  <a:pt x="3140" y="1070"/>
                </a:cubicBezTo>
                <a:cubicBezTo>
                  <a:pt x="3141" y="1069"/>
                  <a:pt x="3142" y="1067"/>
                  <a:pt x="3142" y="1065"/>
                </a:cubicBezTo>
                <a:cubicBezTo>
                  <a:pt x="3167" y="1030"/>
                  <a:pt x="3197" y="998"/>
                  <a:pt x="3229" y="970"/>
                </a:cubicBezTo>
                <a:cubicBezTo>
                  <a:pt x="3235" y="965"/>
                  <a:pt x="3241" y="959"/>
                  <a:pt x="3244" y="952"/>
                </a:cubicBezTo>
                <a:cubicBezTo>
                  <a:pt x="3252" y="936"/>
                  <a:pt x="3251" y="916"/>
                  <a:pt x="3243" y="900"/>
                </a:cubicBezTo>
                <a:lnTo>
                  <a:pt x="3196" y="804"/>
                </a:lnTo>
                <a:cubicBezTo>
                  <a:pt x="3194" y="801"/>
                  <a:pt x="3196" y="797"/>
                  <a:pt x="3199" y="795"/>
                </a:cubicBezTo>
                <a:lnTo>
                  <a:pt x="3336" y="728"/>
                </a:lnTo>
                <a:cubicBezTo>
                  <a:pt x="3339" y="727"/>
                  <a:pt x="3343" y="728"/>
                  <a:pt x="3344" y="731"/>
                </a:cubicBezTo>
                <a:lnTo>
                  <a:pt x="3392" y="828"/>
                </a:lnTo>
                <a:cubicBezTo>
                  <a:pt x="3394" y="831"/>
                  <a:pt x="3396" y="834"/>
                  <a:pt x="3397" y="836"/>
                </a:cubicBezTo>
                <a:cubicBezTo>
                  <a:pt x="3410" y="855"/>
                  <a:pt x="3433" y="864"/>
                  <a:pt x="3455" y="860"/>
                </a:cubicBezTo>
                <a:cubicBezTo>
                  <a:pt x="3504" y="849"/>
                  <a:pt x="3554" y="846"/>
                  <a:pt x="3604" y="850"/>
                </a:cubicBezTo>
                <a:cubicBezTo>
                  <a:pt x="3630" y="852"/>
                  <a:pt x="3654" y="835"/>
                  <a:pt x="3662" y="810"/>
                </a:cubicBezTo>
                <a:lnTo>
                  <a:pt x="3697" y="708"/>
                </a:lnTo>
                <a:cubicBezTo>
                  <a:pt x="3698" y="705"/>
                  <a:pt x="3702" y="703"/>
                  <a:pt x="3705" y="704"/>
                </a:cubicBezTo>
                <a:lnTo>
                  <a:pt x="3850" y="753"/>
                </a:lnTo>
                <a:cubicBezTo>
                  <a:pt x="3850" y="753"/>
                  <a:pt x="3854" y="761"/>
                  <a:pt x="3854" y="761"/>
                </a:cubicBezTo>
                <a:lnTo>
                  <a:pt x="3818" y="863"/>
                </a:lnTo>
                <a:cubicBezTo>
                  <a:pt x="3810" y="888"/>
                  <a:pt x="3819" y="915"/>
                  <a:pt x="3841" y="929"/>
                </a:cubicBezTo>
                <a:cubicBezTo>
                  <a:pt x="3884" y="956"/>
                  <a:pt x="3922" y="989"/>
                  <a:pt x="3953" y="1024"/>
                </a:cubicBezTo>
                <a:cubicBezTo>
                  <a:pt x="3966" y="1043"/>
                  <a:pt x="3991" y="1051"/>
                  <a:pt x="4014" y="1045"/>
                </a:cubicBezTo>
                <a:cubicBezTo>
                  <a:pt x="4017" y="1044"/>
                  <a:pt x="4021" y="1043"/>
                  <a:pt x="4024" y="1041"/>
                </a:cubicBezTo>
                <a:lnTo>
                  <a:pt x="4119" y="995"/>
                </a:lnTo>
                <a:cubicBezTo>
                  <a:pt x="4122" y="993"/>
                  <a:pt x="4126" y="995"/>
                  <a:pt x="4128" y="997"/>
                </a:cubicBezTo>
                <a:lnTo>
                  <a:pt x="4195" y="1135"/>
                </a:lnTo>
                <a:cubicBezTo>
                  <a:pt x="4197" y="1138"/>
                  <a:pt x="4195" y="1142"/>
                  <a:pt x="4192" y="1143"/>
                </a:cubicBezTo>
                <a:lnTo>
                  <a:pt x="4098" y="1189"/>
                </a:lnTo>
                <a:cubicBezTo>
                  <a:pt x="4075" y="1201"/>
                  <a:pt x="4063" y="1227"/>
                  <a:pt x="4069" y="1252"/>
                </a:cubicBezTo>
                <a:cubicBezTo>
                  <a:pt x="4080" y="1302"/>
                  <a:pt x="4084" y="1354"/>
                  <a:pt x="4080" y="1406"/>
                </a:cubicBezTo>
                <a:cubicBezTo>
                  <a:pt x="4078" y="1431"/>
                  <a:pt x="4094" y="1455"/>
                  <a:pt x="4118" y="1463"/>
                </a:cubicBezTo>
                <a:lnTo>
                  <a:pt x="4215" y="1496"/>
                </a:lnTo>
                <a:lnTo>
                  <a:pt x="4233" y="1443"/>
                </a:lnTo>
                <a:lnTo>
                  <a:pt x="4219" y="1504"/>
                </a:lnTo>
                <a:lnTo>
                  <a:pt x="4219" y="1504"/>
                </a:lnTo>
                <a:close/>
                <a:moveTo>
                  <a:pt x="4251" y="1389"/>
                </a:moveTo>
                <a:lnTo>
                  <a:pt x="4251" y="1389"/>
                </a:lnTo>
                <a:lnTo>
                  <a:pt x="4194" y="1370"/>
                </a:lnTo>
                <a:cubicBezTo>
                  <a:pt x="4194" y="1337"/>
                  <a:pt x="4192" y="1304"/>
                  <a:pt x="4187" y="1271"/>
                </a:cubicBezTo>
                <a:lnTo>
                  <a:pt x="4242" y="1244"/>
                </a:lnTo>
                <a:cubicBezTo>
                  <a:pt x="4300" y="1215"/>
                  <a:pt x="4325" y="1144"/>
                  <a:pt x="4296" y="1085"/>
                </a:cubicBezTo>
                <a:lnTo>
                  <a:pt x="4228" y="948"/>
                </a:lnTo>
                <a:cubicBezTo>
                  <a:pt x="4199" y="889"/>
                  <a:pt x="4128" y="865"/>
                  <a:pt x="4070" y="894"/>
                </a:cubicBezTo>
                <a:lnTo>
                  <a:pt x="4011" y="923"/>
                </a:lnTo>
                <a:cubicBezTo>
                  <a:pt x="3989" y="900"/>
                  <a:pt x="3964" y="879"/>
                  <a:pt x="3938" y="859"/>
                </a:cubicBezTo>
                <a:lnTo>
                  <a:pt x="3960" y="797"/>
                </a:lnTo>
                <a:cubicBezTo>
                  <a:pt x="3970" y="768"/>
                  <a:pt x="3968" y="735"/>
                  <a:pt x="3954" y="707"/>
                </a:cubicBezTo>
                <a:cubicBezTo>
                  <a:pt x="3940" y="679"/>
                  <a:pt x="3916" y="657"/>
                  <a:pt x="3886" y="647"/>
                </a:cubicBezTo>
                <a:lnTo>
                  <a:pt x="3741" y="598"/>
                </a:lnTo>
                <a:cubicBezTo>
                  <a:pt x="3679" y="577"/>
                  <a:pt x="3612" y="610"/>
                  <a:pt x="3591" y="672"/>
                </a:cubicBezTo>
                <a:lnTo>
                  <a:pt x="3569" y="736"/>
                </a:lnTo>
                <a:cubicBezTo>
                  <a:pt x="3537" y="735"/>
                  <a:pt x="3506" y="738"/>
                  <a:pt x="3475" y="742"/>
                </a:cubicBezTo>
                <a:lnTo>
                  <a:pt x="3445" y="681"/>
                </a:lnTo>
                <a:cubicBezTo>
                  <a:pt x="3431" y="653"/>
                  <a:pt x="3407" y="632"/>
                  <a:pt x="3377" y="621"/>
                </a:cubicBezTo>
                <a:cubicBezTo>
                  <a:pt x="3347" y="611"/>
                  <a:pt x="3315" y="613"/>
                  <a:pt x="3287" y="627"/>
                </a:cubicBezTo>
                <a:lnTo>
                  <a:pt x="3149" y="695"/>
                </a:lnTo>
                <a:cubicBezTo>
                  <a:pt x="3121" y="709"/>
                  <a:pt x="3100" y="733"/>
                  <a:pt x="3089" y="763"/>
                </a:cubicBezTo>
                <a:cubicBezTo>
                  <a:pt x="3079" y="793"/>
                  <a:pt x="3081" y="825"/>
                  <a:pt x="3095" y="853"/>
                </a:cubicBezTo>
                <a:lnTo>
                  <a:pt x="3125" y="914"/>
                </a:lnTo>
                <a:cubicBezTo>
                  <a:pt x="3102" y="936"/>
                  <a:pt x="3081" y="959"/>
                  <a:pt x="3062" y="985"/>
                </a:cubicBezTo>
                <a:lnTo>
                  <a:pt x="2999" y="963"/>
                </a:lnTo>
                <a:cubicBezTo>
                  <a:pt x="2937" y="942"/>
                  <a:pt x="2870" y="975"/>
                  <a:pt x="2849" y="1037"/>
                </a:cubicBezTo>
                <a:lnTo>
                  <a:pt x="2799" y="1182"/>
                </a:lnTo>
                <a:cubicBezTo>
                  <a:pt x="2778" y="1244"/>
                  <a:pt x="2811" y="1311"/>
                  <a:pt x="2873" y="1332"/>
                </a:cubicBezTo>
                <a:lnTo>
                  <a:pt x="2934" y="1353"/>
                </a:lnTo>
                <a:cubicBezTo>
                  <a:pt x="2933" y="1386"/>
                  <a:pt x="2935" y="1419"/>
                  <a:pt x="2939" y="1450"/>
                </a:cubicBezTo>
                <a:lnTo>
                  <a:pt x="2882" y="1478"/>
                </a:lnTo>
                <a:cubicBezTo>
                  <a:pt x="2824" y="1507"/>
                  <a:pt x="2800" y="1578"/>
                  <a:pt x="2828" y="1636"/>
                </a:cubicBezTo>
                <a:lnTo>
                  <a:pt x="2896" y="1774"/>
                </a:lnTo>
                <a:cubicBezTo>
                  <a:pt x="2910" y="1802"/>
                  <a:pt x="2934" y="1823"/>
                  <a:pt x="2964" y="1834"/>
                </a:cubicBezTo>
                <a:cubicBezTo>
                  <a:pt x="2994" y="1844"/>
                  <a:pt x="3026" y="1842"/>
                  <a:pt x="3055" y="1828"/>
                </a:cubicBezTo>
                <a:lnTo>
                  <a:pt x="3108" y="1801"/>
                </a:lnTo>
                <a:cubicBezTo>
                  <a:pt x="3131" y="1826"/>
                  <a:pt x="3156" y="1848"/>
                  <a:pt x="3183" y="1868"/>
                </a:cubicBezTo>
                <a:lnTo>
                  <a:pt x="3164" y="1924"/>
                </a:lnTo>
                <a:cubicBezTo>
                  <a:pt x="3154" y="1954"/>
                  <a:pt x="3156" y="1986"/>
                  <a:pt x="3170" y="2015"/>
                </a:cubicBezTo>
                <a:cubicBezTo>
                  <a:pt x="3184" y="2043"/>
                  <a:pt x="3208" y="2064"/>
                  <a:pt x="3238" y="2074"/>
                </a:cubicBezTo>
                <a:lnTo>
                  <a:pt x="3383" y="2124"/>
                </a:lnTo>
                <a:cubicBezTo>
                  <a:pt x="3396" y="2128"/>
                  <a:pt x="3409" y="2130"/>
                  <a:pt x="3421" y="2130"/>
                </a:cubicBezTo>
                <a:cubicBezTo>
                  <a:pt x="3439" y="2130"/>
                  <a:pt x="3457" y="2126"/>
                  <a:pt x="3474" y="2118"/>
                </a:cubicBezTo>
                <a:cubicBezTo>
                  <a:pt x="3502" y="2104"/>
                  <a:pt x="3523" y="2080"/>
                  <a:pt x="3533" y="2050"/>
                </a:cubicBezTo>
                <a:lnTo>
                  <a:pt x="3552" y="1996"/>
                </a:lnTo>
                <a:cubicBezTo>
                  <a:pt x="3586" y="1996"/>
                  <a:pt x="3620" y="1994"/>
                  <a:pt x="3654" y="1989"/>
                </a:cubicBezTo>
                <a:lnTo>
                  <a:pt x="3679" y="2041"/>
                </a:lnTo>
                <a:cubicBezTo>
                  <a:pt x="3708" y="2099"/>
                  <a:pt x="3779" y="2123"/>
                  <a:pt x="3838" y="2094"/>
                </a:cubicBezTo>
                <a:lnTo>
                  <a:pt x="3975" y="2027"/>
                </a:lnTo>
                <a:cubicBezTo>
                  <a:pt x="4034" y="1998"/>
                  <a:pt x="4058" y="1927"/>
                  <a:pt x="4029" y="1868"/>
                </a:cubicBezTo>
                <a:lnTo>
                  <a:pt x="4004" y="1817"/>
                </a:lnTo>
                <a:cubicBezTo>
                  <a:pt x="4028" y="1793"/>
                  <a:pt x="4051" y="1767"/>
                  <a:pt x="4071" y="1740"/>
                </a:cubicBezTo>
                <a:lnTo>
                  <a:pt x="4126" y="1759"/>
                </a:lnTo>
                <a:cubicBezTo>
                  <a:pt x="4155" y="1769"/>
                  <a:pt x="4187" y="1767"/>
                  <a:pt x="4216" y="1753"/>
                </a:cubicBezTo>
                <a:cubicBezTo>
                  <a:pt x="4244" y="1739"/>
                  <a:pt x="4266" y="1715"/>
                  <a:pt x="4276" y="1685"/>
                </a:cubicBezTo>
                <a:lnTo>
                  <a:pt x="4325" y="1540"/>
                </a:lnTo>
                <a:cubicBezTo>
                  <a:pt x="4335" y="1510"/>
                  <a:pt x="4333" y="1478"/>
                  <a:pt x="4319" y="1449"/>
                </a:cubicBezTo>
                <a:cubicBezTo>
                  <a:pt x="4305" y="1421"/>
                  <a:pt x="4281" y="1400"/>
                  <a:pt x="4251" y="1389"/>
                </a:cubicBezTo>
                <a:lnTo>
                  <a:pt x="4251" y="1389"/>
                </a:lnTo>
                <a:close/>
                <a:moveTo>
                  <a:pt x="3695" y="1630"/>
                </a:moveTo>
                <a:lnTo>
                  <a:pt x="3695" y="1630"/>
                </a:lnTo>
                <a:cubicBezTo>
                  <a:pt x="3625" y="1665"/>
                  <a:pt x="3546" y="1670"/>
                  <a:pt x="3472" y="1644"/>
                </a:cubicBezTo>
                <a:cubicBezTo>
                  <a:pt x="3398" y="1619"/>
                  <a:pt x="3339" y="1567"/>
                  <a:pt x="3304" y="1497"/>
                </a:cubicBezTo>
                <a:cubicBezTo>
                  <a:pt x="3234" y="1353"/>
                  <a:pt x="3293" y="1178"/>
                  <a:pt x="3437" y="1107"/>
                </a:cubicBezTo>
                <a:cubicBezTo>
                  <a:pt x="3582" y="1036"/>
                  <a:pt x="3757" y="1096"/>
                  <a:pt x="3828" y="1240"/>
                </a:cubicBezTo>
                <a:cubicBezTo>
                  <a:pt x="3898" y="1384"/>
                  <a:pt x="3839" y="1559"/>
                  <a:pt x="3695" y="1630"/>
                </a:cubicBezTo>
                <a:lnTo>
                  <a:pt x="3695" y="1630"/>
                </a:lnTo>
                <a:close/>
                <a:moveTo>
                  <a:pt x="3696" y="986"/>
                </a:moveTo>
                <a:lnTo>
                  <a:pt x="3696" y="986"/>
                </a:lnTo>
                <a:cubicBezTo>
                  <a:pt x="3594" y="952"/>
                  <a:pt x="3485" y="959"/>
                  <a:pt x="3388" y="1006"/>
                </a:cubicBezTo>
                <a:cubicBezTo>
                  <a:pt x="3188" y="1105"/>
                  <a:pt x="3106" y="1347"/>
                  <a:pt x="3204" y="1547"/>
                </a:cubicBezTo>
                <a:cubicBezTo>
                  <a:pt x="3251" y="1643"/>
                  <a:pt x="3334" y="1716"/>
                  <a:pt x="3436" y="1751"/>
                </a:cubicBezTo>
                <a:cubicBezTo>
                  <a:pt x="3479" y="1765"/>
                  <a:pt x="3523" y="1772"/>
                  <a:pt x="3566" y="1772"/>
                </a:cubicBezTo>
                <a:cubicBezTo>
                  <a:pt x="3627" y="1772"/>
                  <a:pt x="3688" y="1758"/>
                  <a:pt x="3744" y="1731"/>
                </a:cubicBezTo>
                <a:cubicBezTo>
                  <a:pt x="3841" y="1683"/>
                  <a:pt x="3913" y="1601"/>
                  <a:pt x="3948" y="1499"/>
                </a:cubicBezTo>
                <a:cubicBezTo>
                  <a:pt x="3983" y="1397"/>
                  <a:pt x="3976" y="1287"/>
                  <a:pt x="3928" y="1190"/>
                </a:cubicBezTo>
                <a:cubicBezTo>
                  <a:pt x="3881" y="1094"/>
                  <a:pt x="3798" y="1021"/>
                  <a:pt x="3696" y="986"/>
                </a:cubicBezTo>
                <a:lnTo>
                  <a:pt x="3696" y="986"/>
                </a:lnTo>
                <a:close/>
                <a:moveTo>
                  <a:pt x="2843" y="2254"/>
                </a:moveTo>
                <a:lnTo>
                  <a:pt x="2843" y="2254"/>
                </a:lnTo>
                <a:cubicBezTo>
                  <a:pt x="2843" y="2279"/>
                  <a:pt x="2822" y="2301"/>
                  <a:pt x="2796" y="2301"/>
                </a:cubicBezTo>
                <a:lnTo>
                  <a:pt x="2625" y="2300"/>
                </a:lnTo>
                <a:cubicBezTo>
                  <a:pt x="2598" y="2300"/>
                  <a:pt x="2576" y="2318"/>
                  <a:pt x="2569" y="2344"/>
                </a:cubicBezTo>
                <a:cubicBezTo>
                  <a:pt x="2549" y="2430"/>
                  <a:pt x="2515" y="2513"/>
                  <a:pt x="2470" y="2590"/>
                </a:cubicBezTo>
                <a:cubicBezTo>
                  <a:pt x="2457" y="2612"/>
                  <a:pt x="2460" y="2640"/>
                  <a:pt x="2478" y="2658"/>
                </a:cubicBezTo>
                <a:lnTo>
                  <a:pt x="2599" y="2778"/>
                </a:lnTo>
                <a:cubicBezTo>
                  <a:pt x="2617" y="2796"/>
                  <a:pt x="2617" y="2826"/>
                  <a:pt x="2599" y="2844"/>
                </a:cubicBezTo>
                <a:lnTo>
                  <a:pt x="2420" y="3023"/>
                </a:lnTo>
                <a:cubicBezTo>
                  <a:pt x="2402" y="3041"/>
                  <a:pt x="2371" y="3041"/>
                  <a:pt x="2353" y="3023"/>
                </a:cubicBezTo>
                <a:lnTo>
                  <a:pt x="2236" y="2906"/>
                </a:lnTo>
                <a:cubicBezTo>
                  <a:pt x="2218" y="2887"/>
                  <a:pt x="2189" y="2884"/>
                  <a:pt x="2167" y="2897"/>
                </a:cubicBezTo>
                <a:cubicBezTo>
                  <a:pt x="2090" y="2945"/>
                  <a:pt x="2006" y="2980"/>
                  <a:pt x="1918" y="3002"/>
                </a:cubicBezTo>
                <a:cubicBezTo>
                  <a:pt x="1893" y="3008"/>
                  <a:pt x="1875" y="3032"/>
                  <a:pt x="1876" y="3058"/>
                </a:cubicBezTo>
                <a:lnTo>
                  <a:pt x="1876" y="3221"/>
                </a:lnTo>
                <a:cubicBezTo>
                  <a:pt x="1876" y="3247"/>
                  <a:pt x="1855" y="3268"/>
                  <a:pt x="1829" y="3268"/>
                </a:cubicBezTo>
                <a:lnTo>
                  <a:pt x="1576" y="3268"/>
                </a:lnTo>
                <a:cubicBezTo>
                  <a:pt x="1550" y="3268"/>
                  <a:pt x="1529" y="3247"/>
                  <a:pt x="1529" y="3221"/>
                </a:cubicBezTo>
                <a:lnTo>
                  <a:pt x="1529" y="3057"/>
                </a:lnTo>
                <a:cubicBezTo>
                  <a:pt x="1529" y="3031"/>
                  <a:pt x="1510" y="3008"/>
                  <a:pt x="1485" y="3002"/>
                </a:cubicBezTo>
                <a:cubicBezTo>
                  <a:pt x="1397" y="2981"/>
                  <a:pt x="1314" y="2946"/>
                  <a:pt x="1237" y="2899"/>
                </a:cubicBezTo>
                <a:cubicBezTo>
                  <a:pt x="1228" y="2893"/>
                  <a:pt x="1218" y="2890"/>
                  <a:pt x="1208" y="2890"/>
                </a:cubicBezTo>
                <a:cubicBezTo>
                  <a:pt x="1193" y="2890"/>
                  <a:pt x="1179" y="2896"/>
                  <a:pt x="1168" y="2907"/>
                </a:cubicBezTo>
                <a:lnTo>
                  <a:pt x="1052" y="3023"/>
                </a:lnTo>
                <a:cubicBezTo>
                  <a:pt x="1034" y="3041"/>
                  <a:pt x="1003" y="3041"/>
                  <a:pt x="985" y="3023"/>
                </a:cubicBezTo>
                <a:lnTo>
                  <a:pt x="806" y="2844"/>
                </a:lnTo>
                <a:cubicBezTo>
                  <a:pt x="797" y="2835"/>
                  <a:pt x="792" y="2824"/>
                  <a:pt x="792" y="2811"/>
                </a:cubicBezTo>
                <a:cubicBezTo>
                  <a:pt x="792" y="2798"/>
                  <a:pt x="797" y="2787"/>
                  <a:pt x="806" y="2778"/>
                </a:cubicBezTo>
                <a:lnTo>
                  <a:pt x="924" y="2660"/>
                </a:lnTo>
                <a:cubicBezTo>
                  <a:pt x="942" y="2641"/>
                  <a:pt x="946" y="2613"/>
                  <a:pt x="933" y="2591"/>
                </a:cubicBezTo>
                <a:cubicBezTo>
                  <a:pt x="887" y="2514"/>
                  <a:pt x="853" y="2430"/>
                  <a:pt x="832" y="2344"/>
                </a:cubicBezTo>
                <a:cubicBezTo>
                  <a:pt x="831" y="2340"/>
                  <a:pt x="830" y="2335"/>
                  <a:pt x="828" y="2332"/>
                </a:cubicBezTo>
                <a:cubicBezTo>
                  <a:pt x="818" y="2313"/>
                  <a:pt x="799" y="2301"/>
                  <a:pt x="778" y="2301"/>
                </a:cubicBezTo>
                <a:lnTo>
                  <a:pt x="608" y="2301"/>
                </a:lnTo>
                <a:cubicBezTo>
                  <a:pt x="582" y="2301"/>
                  <a:pt x="561" y="2279"/>
                  <a:pt x="561" y="2254"/>
                </a:cubicBezTo>
                <a:lnTo>
                  <a:pt x="561" y="2000"/>
                </a:lnTo>
                <a:cubicBezTo>
                  <a:pt x="561" y="1974"/>
                  <a:pt x="582" y="1953"/>
                  <a:pt x="608" y="1953"/>
                </a:cubicBezTo>
                <a:lnTo>
                  <a:pt x="782" y="1953"/>
                </a:lnTo>
                <a:cubicBezTo>
                  <a:pt x="807" y="1953"/>
                  <a:pt x="830" y="1935"/>
                  <a:pt x="837" y="1910"/>
                </a:cubicBezTo>
                <a:cubicBezTo>
                  <a:pt x="859" y="1825"/>
                  <a:pt x="893" y="1745"/>
                  <a:pt x="939" y="1670"/>
                </a:cubicBezTo>
                <a:cubicBezTo>
                  <a:pt x="952" y="1648"/>
                  <a:pt x="949" y="1621"/>
                  <a:pt x="932" y="1602"/>
                </a:cubicBezTo>
                <a:cubicBezTo>
                  <a:pt x="931" y="1602"/>
                  <a:pt x="927" y="1597"/>
                  <a:pt x="926" y="1597"/>
                </a:cubicBezTo>
                <a:lnTo>
                  <a:pt x="806" y="1476"/>
                </a:lnTo>
                <a:cubicBezTo>
                  <a:pt x="797" y="1467"/>
                  <a:pt x="792" y="1456"/>
                  <a:pt x="792" y="1443"/>
                </a:cubicBezTo>
                <a:cubicBezTo>
                  <a:pt x="792" y="1430"/>
                  <a:pt x="797" y="1418"/>
                  <a:pt x="806" y="1410"/>
                </a:cubicBezTo>
                <a:lnTo>
                  <a:pt x="985" y="1231"/>
                </a:lnTo>
                <a:cubicBezTo>
                  <a:pt x="1003" y="1213"/>
                  <a:pt x="1034" y="1213"/>
                  <a:pt x="1052" y="1231"/>
                </a:cubicBezTo>
                <a:lnTo>
                  <a:pt x="1183" y="1362"/>
                </a:lnTo>
                <a:cubicBezTo>
                  <a:pt x="1205" y="1384"/>
                  <a:pt x="1241" y="1384"/>
                  <a:pt x="1263" y="1362"/>
                </a:cubicBezTo>
                <a:cubicBezTo>
                  <a:pt x="1265" y="1360"/>
                  <a:pt x="1268" y="1357"/>
                  <a:pt x="1270" y="1353"/>
                </a:cubicBezTo>
                <a:cubicBezTo>
                  <a:pt x="1338" y="1316"/>
                  <a:pt x="1410" y="1288"/>
                  <a:pt x="1485" y="1269"/>
                </a:cubicBezTo>
                <a:cubicBezTo>
                  <a:pt x="1493" y="1267"/>
                  <a:pt x="1502" y="1262"/>
                  <a:pt x="1508" y="1257"/>
                </a:cubicBezTo>
                <a:cubicBezTo>
                  <a:pt x="1521" y="1246"/>
                  <a:pt x="1529" y="1227"/>
                  <a:pt x="1529" y="1210"/>
                </a:cubicBezTo>
                <a:lnTo>
                  <a:pt x="1529" y="1033"/>
                </a:lnTo>
                <a:cubicBezTo>
                  <a:pt x="1529" y="1007"/>
                  <a:pt x="1550" y="986"/>
                  <a:pt x="1576" y="986"/>
                </a:cubicBezTo>
                <a:lnTo>
                  <a:pt x="1829" y="986"/>
                </a:lnTo>
                <a:cubicBezTo>
                  <a:pt x="1855" y="986"/>
                  <a:pt x="1876" y="1007"/>
                  <a:pt x="1876" y="1033"/>
                </a:cubicBezTo>
                <a:lnTo>
                  <a:pt x="1876" y="1213"/>
                </a:lnTo>
                <a:cubicBezTo>
                  <a:pt x="1876" y="1216"/>
                  <a:pt x="1877" y="1221"/>
                  <a:pt x="1877" y="1224"/>
                </a:cubicBezTo>
                <a:cubicBezTo>
                  <a:pt x="1881" y="1246"/>
                  <a:pt x="1897" y="1264"/>
                  <a:pt x="1919" y="1270"/>
                </a:cubicBezTo>
                <a:cubicBezTo>
                  <a:pt x="2002" y="1291"/>
                  <a:pt x="2082" y="1324"/>
                  <a:pt x="2156" y="1368"/>
                </a:cubicBezTo>
                <a:cubicBezTo>
                  <a:pt x="2179" y="1381"/>
                  <a:pt x="2208" y="1376"/>
                  <a:pt x="2226" y="1357"/>
                </a:cubicBezTo>
                <a:lnTo>
                  <a:pt x="2353" y="1231"/>
                </a:lnTo>
                <a:cubicBezTo>
                  <a:pt x="2371" y="1213"/>
                  <a:pt x="2402" y="1213"/>
                  <a:pt x="2420" y="1231"/>
                </a:cubicBezTo>
                <a:lnTo>
                  <a:pt x="2599" y="1410"/>
                </a:lnTo>
                <a:cubicBezTo>
                  <a:pt x="2617" y="1428"/>
                  <a:pt x="2617" y="1458"/>
                  <a:pt x="2599" y="1476"/>
                </a:cubicBezTo>
                <a:lnTo>
                  <a:pt x="2472" y="1602"/>
                </a:lnTo>
                <a:cubicBezTo>
                  <a:pt x="2453" y="1620"/>
                  <a:pt x="2450" y="1648"/>
                  <a:pt x="2463" y="1671"/>
                </a:cubicBezTo>
                <a:cubicBezTo>
                  <a:pt x="2509" y="1745"/>
                  <a:pt x="2543" y="1825"/>
                  <a:pt x="2564" y="1907"/>
                </a:cubicBezTo>
                <a:cubicBezTo>
                  <a:pt x="2568" y="1929"/>
                  <a:pt x="2587" y="1947"/>
                  <a:pt x="2609" y="1952"/>
                </a:cubicBezTo>
                <a:cubicBezTo>
                  <a:pt x="2613" y="1953"/>
                  <a:pt x="2617" y="1953"/>
                  <a:pt x="2621" y="1953"/>
                </a:cubicBezTo>
                <a:lnTo>
                  <a:pt x="2796" y="1953"/>
                </a:lnTo>
                <a:cubicBezTo>
                  <a:pt x="2822" y="1953"/>
                  <a:pt x="2843" y="1974"/>
                  <a:pt x="2843" y="2000"/>
                </a:cubicBezTo>
                <a:lnTo>
                  <a:pt x="2843" y="2254"/>
                </a:lnTo>
                <a:lnTo>
                  <a:pt x="2843" y="2254"/>
                </a:lnTo>
                <a:close/>
                <a:moveTo>
                  <a:pt x="2796" y="1841"/>
                </a:moveTo>
                <a:lnTo>
                  <a:pt x="2796" y="1841"/>
                </a:lnTo>
                <a:lnTo>
                  <a:pt x="2662" y="1841"/>
                </a:lnTo>
                <a:cubicBezTo>
                  <a:pt x="2642" y="1775"/>
                  <a:pt x="2615" y="1711"/>
                  <a:pt x="2581" y="1651"/>
                </a:cubicBezTo>
                <a:lnTo>
                  <a:pt x="2678" y="1555"/>
                </a:lnTo>
                <a:cubicBezTo>
                  <a:pt x="2740" y="1493"/>
                  <a:pt x="2740" y="1392"/>
                  <a:pt x="2678" y="1330"/>
                </a:cubicBezTo>
                <a:lnTo>
                  <a:pt x="2499" y="1151"/>
                </a:lnTo>
                <a:cubicBezTo>
                  <a:pt x="2437" y="1089"/>
                  <a:pt x="2336" y="1089"/>
                  <a:pt x="2274" y="1151"/>
                </a:cubicBezTo>
                <a:lnTo>
                  <a:pt x="2175" y="1250"/>
                </a:lnTo>
                <a:cubicBezTo>
                  <a:pt x="2116" y="1218"/>
                  <a:pt x="2053" y="1192"/>
                  <a:pt x="1988" y="1172"/>
                </a:cubicBezTo>
                <a:lnTo>
                  <a:pt x="1988" y="1033"/>
                </a:lnTo>
                <a:cubicBezTo>
                  <a:pt x="1988" y="945"/>
                  <a:pt x="1917" y="874"/>
                  <a:pt x="1829" y="874"/>
                </a:cubicBezTo>
                <a:lnTo>
                  <a:pt x="1576" y="874"/>
                </a:lnTo>
                <a:cubicBezTo>
                  <a:pt x="1488" y="874"/>
                  <a:pt x="1417" y="945"/>
                  <a:pt x="1417" y="1033"/>
                </a:cubicBezTo>
                <a:lnTo>
                  <a:pt x="1417" y="1171"/>
                </a:lnTo>
                <a:cubicBezTo>
                  <a:pt x="1351" y="1191"/>
                  <a:pt x="1288" y="1216"/>
                  <a:pt x="1228" y="1249"/>
                </a:cubicBezTo>
                <a:lnTo>
                  <a:pt x="1131" y="1151"/>
                </a:lnTo>
                <a:cubicBezTo>
                  <a:pt x="1069" y="1089"/>
                  <a:pt x="968" y="1089"/>
                  <a:pt x="906" y="1151"/>
                </a:cubicBezTo>
                <a:lnTo>
                  <a:pt x="727" y="1330"/>
                </a:lnTo>
                <a:cubicBezTo>
                  <a:pt x="665" y="1392"/>
                  <a:pt x="665" y="1493"/>
                  <a:pt x="727" y="1555"/>
                </a:cubicBezTo>
                <a:lnTo>
                  <a:pt x="821" y="1650"/>
                </a:lnTo>
                <a:cubicBezTo>
                  <a:pt x="787" y="1711"/>
                  <a:pt x="760" y="1775"/>
                  <a:pt x="740" y="1841"/>
                </a:cubicBezTo>
                <a:lnTo>
                  <a:pt x="608" y="1841"/>
                </a:lnTo>
                <a:cubicBezTo>
                  <a:pt x="521" y="1841"/>
                  <a:pt x="449" y="1913"/>
                  <a:pt x="449" y="2000"/>
                </a:cubicBezTo>
                <a:lnTo>
                  <a:pt x="449" y="2254"/>
                </a:lnTo>
                <a:cubicBezTo>
                  <a:pt x="449" y="2341"/>
                  <a:pt x="521" y="2413"/>
                  <a:pt x="608" y="2413"/>
                </a:cubicBezTo>
                <a:lnTo>
                  <a:pt x="734" y="2413"/>
                </a:lnTo>
                <a:cubicBezTo>
                  <a:pt x="754" y="2481"/>
                  <a:pt x="781" y="2547"/>
                  <a:pt x="815" y="2610"/>
                </a:cubicBezTo>
                <a:lnTo>
                  <a:pt x="727" y="2699"/>
                </a:lnTo>
                <a:cubicBezTo>
                  <a:pt x="665" y="2761"/>
                  <a:pt x="665" y="2861"/>
                  <a:pt x="727" y="2923"/>
                </a:cubicBezTo>
                <a:lnTo>
                  <a:pt x="906" y="3103"/>
                </a:lnTo>
                <a:cubicBezTo>
                  <a:pt x="968" y="3165"/>
                  <a:pt x="1069" y="3165"/>
                  <a:pt x="1131" y="3103"/>
                </a:cubicBezTo>
                <a:lnTo>
                  <a:pt x="1217" y="3017"/>
                </a:lnTo>
                <a:cubicBezTo>
                  <a:pt x="1280" y="3052"/>
                  <a:pt x="1347" y="3079"/>
                  <a:pt x="1417" y="3100"/>
                </a:cubicBezTo>
                <a:lnTo>
                  <a:pt x="1417" y="3221"/>
                </a:lnTo>
                <a:cubicBezTo>
                  <a:pt x="1417" y="3309"/>
                  <a:pt x="1488" y="3380"/>
                  <a:pt x="1576" y="3380"/>
                </a:cubicBezTo>
                <a:lnTo>
                  <a:pt x="1829" y="3380"/>
                </a:lnTo>
                <a:cubicBezTo>
                  <a:pt x="1917" y="3380"/>
                  <a:pt x="1988" y="3309"/>
                  <a:pt x="1988" y="3221"/>
                </a:cubicBezTo>
                <a:lnTo>
                  <a:pt x="1988" y="3099"/>
                </a:lnTo>
                <a:cubicBezTo>
                  <a:pt x="2057" y="3078"/>
                  <a:pt x="2124" y="3050"/>
                  <a:pt x="2187" y="3015"/>
                </a:cubicBezTo>
                <a:lnTo>
                  <a:pt x="2274" y="3103"/>
                </a:lnTo>
                <a:cubicBezTo>
                  <a:pt x="2336" y="3165"/>
                  <a:pt x="2437" y="3165"/>
                  <a:pt x="2499" y="3103"/>
                </a:cubicBezTo>
                <a:lnTo>
                  <a:pt x="2678" y="2923"/>
                </a:lnTo>
                <a:cubicBezTo>
                  <a:pt x="2740" y="2861"/>
                  <a:pt x="2740" y="2761"/>
                  <a:pt x="2678" y="2698"/>
                </a:cubicBezTo>
                <a:lnTo>
                  <a:pt x="2588" y="2609"/>
                </a:lnTo>
                <a:cubicBezTo>
                  <a:pt x="2621" y="2546"/>
                  <a:pt x="2648" y="2481"/>
                  <a:pt x="2667" y="2413"/>
                </a:cubicBezTo>
                <a:lnTo>
                  <a:pt x="2796" y="2413"/>
                </a:lnTo>
                <a:cubicBezTo>
                  <a:pt x="2884" y="2413"/>
                  <a:pt x="2955" y="2341"/>
                  <a:pt x="2955" y="2254"/>
                </a:cubicBezTo>
                <a:lnTo>
                  <a:pt x="2955" y="2000"/>
                </a:lnTo>
                <a:cubicBezTo>
                  <a:pt x="2955" y="1913"/>
                  <a:pt x="2884" y="1841"/>
                  <a:pt x="2796" y="1841"/>
                </a:cubicBezTo>
                <a:lnTo>
                  <a:pt x="2796" y="1841"/>
                </a:lnTo>
                <a:close/>
                <a:moveTo>
                  <a:pt x="1702" y="2660"/>
                </a:moveTo>
                <a:lnTo>
                  <a:pt x="1702" y="2660"/>
                </a:lnTo>
                <a:cubicBezTo>
                  <a:pt x="1416" y="2660"/>
                  <a:pt x="1184" y="2427"/>
                  <a:pt x="1184" y="2141"/>
                </a:cubicBezTo>
                <a:cubicBezTo>
                  <a:pt x="1184" y="1855"/>
                  <a:pt x="1416" y="1622"/>
                  <a:pt x="1702" y="1622"/>
                </a:cubicBezTo>
                <a:cubicBezTo>
                  <a:pt x="1988" y="1622"/>
                  <a:pt x="2221" y="1855"/>
                  <a:pt x="2221" y="2141"/>
                </a:cubicBezTo>
                <a:cubicBezTo>
                  <a:pt x="2221" y="2427"/>
                  <a:pt x="1988" y="2660"/>
                  <a:pt x="1702" y="2660"/>
                </a:cubicBezTo>
                <a:lnTo>
                  <a:pt x="1702" y="2660"/>
                </a:lnTo>
                <a:close/>
                <a:moveTo>
                  <a:pt x="1702" y="1510"/>
                </a:moveTo>
                <a:lnTo>
                  <a:pt x="1702" y="1510"/>
                </a:lnTo>
                <a:cubicBezTo>
                  <a:pt x="1355" y="1510"/>
                  <a:pt x="1072" y="1793"/>
                  <a:pt x="1072" y="2141"/>
                </a:cubicBezTo>
                <a:cubicBezTo>
                  <a:pt x="1072" y="2489"/>
                  <a:pt x="1355" y="2772"/>
                  <a:pt x="1702" y="2772"/>
                </a:cubicBezTo>
                <a:cubicBezTo>
                  <a:pt x="2050" y="2772"/>
                  <a:pt x="2333" y="2489"/>
                  <a:pt x="2333" y="2141"/>
                </a:cubicBezTo>
                <a:cubicBezTo>
                  <a:pt x="2333" y="1793"/>
                  <a:pt x="2050" y="1510"/>
                  <a:pt x="1702" y="1510"/>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TextBox 16"/>
          <p:cNvSpPr txBox="1"/>
          <p:nvPr/>
        </p:nvSpPr>
        <p:spPr>
          <a:xfrm>
            <a:off x="1417725" y="859536"/>
            <a:ext cx="1104726" cy="369332"/>
          </a:xfrm>
          <a:prstGeom prst="rect">
            <a:avLst/>
          </a:prstGeom>
          <a:solidFill>
            <a:schemeClr val="bg1">
              <a:alpha val="40000"/>
            </a:schemeClr>
          </a:solidFill>
          <a:ln>
            <a:solidFill>
              <a:schemeClr val="tx1"/>
            </a:solidFill>
          </a:ln>
        </p:spPr>
        <p:txBody>
          <a:bodyPr wrap="none" rtlCol="0">
            <a:spAutoFit/>
          </a:bodyPr>
          <a:lstStyle/>
          <a:p>
            <a:r>
              <a:rPr lang="en-US" sz="1800" dirty="0"/>
              <a:t>DATA step</a:t>
            </a:r>
          </a:p>
        </p:txBody>
      </p:sp>
      <p:sp>
        <p:nvSpPr>
          <p:cNvPr id="19" name="TextBox 18"/>
          <p:cNvSpPr txBox="1"/>
          <p:nvPr/>
        </p:nvSpPr>
        <p:spPr>
          <a:xfrm>
            <a:off x="758077" y="2467882"/>
            <a:ext cx="2424022" cy="923330"/>
          </a:xfrm>
          <a:prstGeom prst="rect">
            <a:avLst/>
          </a:prstGeom>
          <a:solidFill>
            <a:schemeClr val="bg1"/>
          </a:solidFill>
          <a:ln w="19050">
            <a:solidFill>
              <a:schemeClr val="accent4"/>
            </a:solidFill>
          </a:ln>
        </p:spPr>
        <p:txBody>
          <a:bodyPr wrap="square" rtlCol="0">
            <a:spAutoFit/>
          </a:bodyPr>
          <a:lstStyle/>
          <a:p>
            <a:pPr algn="ctr"/>
            <a:r>
              <a:rPr lang="en-US" sz="1800" dirty="0"/>
              <a:t>SAS Programming 2: Data Manipulation Techniques course</a:t>
            </a:r>
          </a:p>
        </p:txBody>
      </p:sp>
      <p:sp>
        <p:nvSpPr>
          <p:cNvPr id="20" name="Oval Callout 19"/>
          <p:cNvSpPr/>
          <p:nvPr/>
        </p:nvSpPr>
        <p:spPr>
          <a:xfrm>
            <a:off x="6400800" y="2103120"/>
            <a:ext cx="2654159" cy="1528895"/>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Learn about how each step processes data</a:t>
            </a:r>
            <a:br>
              <a:rPr lang="en-US" sz="1800" dirty="0"/>
            </a:br>
            <a:r>
              <a:rPr lang="en-US" sz="1800" dirty="0"/>
              <a:t>in these courses.</a:t>
            </a:r>
          </a:p>
        </p:txBody>
      </p:sp>
      <p:sp>
        <p:nvSpPr>
          <p:cNvPr id="21" name="Freeform 11"/>
          <p:cNvSpPr>
            <a:spLocks noChangeAspect="1" noEditPoints="1"/>
          </p:cNvSpPr>
          <p:nvPr/>
        </p:nvSpPr>
        <p:spPr bwMode="auto">
          <a:xfrm>
            <a:off x="6492240" y="3840480"/>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TextBox 21"/>
          <p:cNvSpPr txBox="1"/>
          <p:nvPr/>
        </p:nvSpPr>
        <p:spPr>
          <a:xfrm>
            <a:off x="3579869" y="2467882"/>
            <a:ext cx="2424022" cy="646331"/>
          </a:xfrm>
          <a:prstGeom prst="rect">
            <a:avLst/>
          </a:prstGeom>
          <a:solidFill>
            <a:schemeClr val="bg1"/>
          </a:solidFill>
          <a:ln w="19050">
            <a:solidFill>
              <a:schemeClr val="accent6"/>
            </a:solidFill>
          </a:ln>
        </p:spPr>
        <p:txBody>
          <a:bodyPr wrap="square" rtlCol="0">
            <a:spAutoFit/>
          </a:bodyPr>
          <a:lstStyle/>
          <a:p>
            <a:pPr algn="ctr"/>
            <a:r>
              <a:rPr lang="en-US" sz="1800" dirty="0"/>
              <a:t>SAS SQL 1: Essentials </a:t>
            </a:r>
          </a:p>
          <a:p>
            <a:pPr algn="ctr"/>
            <a:r>
              <a:rPr lang="en-US" sz="1800" dirty="0"/>
              <a:t>course</a:t>
            </a:r>
          </a:p>
        </p:txBody>
      </p:sp>
      <p:sp>
        <p:nvSpPr>
          <p:cNvPr id="11" name="TextBox 10"/>
          <p:cNvSpPr txBox="1"/>
          <p:nvPr/>
        </p:nvSpPr>
        <p:spPr>
          <a:xfrm>
            <a:off x="4239806" y="859536"/>
            <a:ext cx="1104148" cy="369332"/>
          </a:xfrm>
          <a:prstGeom prst="rect">
            <a:avLst/>
          </a:prstGeom>
          <a:solidFill>
            <a:schemeClr val="bg1">
              <a:alpha val="40000"/>
            </a:schemeClr>
          </a:solidFill>
          <a:ln>
            <a:solidFill>
              <a:schemeClr val="tx1"/>
            </a:solidFill>
          </a:ln>
        </p:spPr>
        <p:txBody>
          <a:bodyPr wrap="none" rtlCol="0">
            <a:spAutoFit/>
          </a:bodyPr>
          <a:lstStyle/>
          <a:p>
            <a:r>
              <a:rPr lang="en-US" sz="1800" dirty="0"/>
              <a:t>PROC SQL</a:t>
            </a:r>
          </a:p>
        </p:txBody>
      </p:sp>
    </p:spTree>
    <p:extLst>
      <p:ext uri="{BB962C8B-B14F-4D97-AF65-F5344CB8AC3E}">
        <p14:creationId xmlns:p14="http://schemas.microsoft.com/office/powerpoint/2010/main" val="64506525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p:nvPr/>
        </p:nvSpPr>
        <p:spPr>
          <a:xfrm>
            <a:off x="2039285" y="2094207"/>
            <a:ext cx="1548147" cy="1339210"/>
          </a:xfrm>
          <a:custGeom>
            <a:avLst/>
            <a:gdLst>
              <a:gd name="connsiteX0" fmla="*/ 0 w 1548147"/>
              <a:gd name="connsiteY0" fmla="*/ 669605 h 1339210"/>
              <a:gd name="connsiteX1" fmla="*/ 382612 w 1548147"/>
              <a:gd name="connsiteY1" fmla="*/ 0 h 1339210"/>
              <a:gd name="connsiteX2" fmla="*/ 1165535 w 1548147"/>
              <a:gd name="connsiteY2" fmla="*/ 0 h 1339210"/>
              <a:gd name="connsiteX3" fmla="*/ 1548147 w 1548147"/>
              <a:gd name="connsiteY3" fmla="*/ 669605 h 1339210"/>
              <a:gd name="connsiteX4" fmla="*/ 1165535 w 1548147"/>
              <a:gd name="connsiteY4" fmla="*/ 1339210 h 1339210"/>
              <a:gd name="connsiteX5" fmla="*/ 382612 w 1548147"/>
              <a:gd name="connsiteY5" fmla="*/ 1339210 h 1339210"/>
              <a:gd name="connsiteX6" fmla="*/ 0 w 1548147"/>
              <a:gd name="connsiteY6" fmla="*/ 669605 h 133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8147" h="1339210">
                <a:moveTo>
                  <a:pt x="0" y="669605"/>
                </a:moveTo>
                <a:lnTo>
                  <a:pt x="382612" y="0"/>
                </a:lnTo>
                <a:lnTo>
                  <a:pt x="1165535" y="0"/>
                </a:lnTo>
                <a:lnTo>
                  <a:pt x="1548147" y="669605"/>
                </a:lnTo>
                <a:lnTo>
                  <a:pt x="1165535" y="1339210"/>
                </a:lnTo>
                <a:lnTo>
                  <a:pt x="382612" y="1339210"/>
                </a:lnTo>
                <a:lnTo>
                  <a:pt x="0" y="66960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2270" tIns="267646" rIns="302270" bIns="267646" numCol="1" spcCol="1270" anchor="ctr" anchorCtr="0">
            <a:noAutofit/>
          </a:bodyPr>
          <a:lstStyle/>
          <a:p>
            <a:pPr lvl="0" algn="ctr" defTabSz="1600200">
              <a:lnSpc>
                <a:spcPct val="90000"/>
              </a:lnSpc>
              <a:spcBef>
                <a:spcPct val="0"/>
              </a:spcBef>
              <a:spcAft>
                <a:spcPct val="35000"/>
              </a:spcAft>
            </a:pPr>
            <a:r>
              <a:rPr lang="en-US" sz="3600" kern="1200" dirty="0"/>
              <a:t>SAS</a:t>
            </a:r>
          </a:p>
        </p:txBody>
      </p:sp>
      <p:sp>
        <p:nvSpPr>
          <p:cNvPr id="9" name="Freeform 8"/>
          <p:cNvSpPr/>
          <p:nvPr/>
        </p:nvSpPr>
        <p:spPr>
          <a:xfrm>
            <a:off x="2181891" y="876194"/>
            <a:ext cx="1268695" cy="1097570"/>
          </a:xfrm>
          <a:custGeom>
            <a:avLst/>
            <a:gdLst>
              <a:gd name="connsiteX0" fmla="*/ 0 w 1268695"/>
              <a:gd name="connsiteY0" fmla="*/ 548785 h 1097570"/>
              <a:gd name="connsiteX1" fmla="*/ 313576 w 1268695"/>
              <a:gd name="connsiteY1" fmla="*/ 0 h 1097570"/>
              <a:gd name="connsiteX2" fmla="*/ 955119 w 1268695"/>
              <a:gd name="connsiteY2" fmla="*/ 0 h 1097570"/>
              <a:gd name="connsiteX3" fmla="*/ 1268695 w 1268695"/>
              <a:gd name="connsiteY3" fmla="*/ 548785 h 1097570"/>
              <a:gd name="connsiteX4" fmla="*/ 955119 w 1268695"/>
              <a:gd name="connsiteY4" fmla="*/ 1097570 h 1097570"/>
              <a:gd name="connsiteX5" fmla="*/ 313576 w 1268695"/>
              <a:gd name="connsiteY5" fmla="*/ 1097570 h 1097570"/>
              <a:gd name="connsiteX6" fmla="*/ 0 w 1268695"/>
              <a:gd name="connsiteY6" fmla="*/ 548785 h 109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8695" h="1097570">
                <a:moveTo>
                  <a:pt x="0" y="548785"/>
                </a:moveTo>
                <a:lnTo>
                  <a:pt x="313576" y="0"/>
                </a:lnTo>
                <a:lnTo>
                  <a:pt x="955119" y="0"/>
                </a:lnTo>
                <a:lnTo>
                  <a:pt x="1268695" y="548785"/>
                </a:lnTo>
                <a:lnTo>
                  <a:pt x="955119" y="1097570"/>
                </a:lnTo>
                <a:lnTo>
                  <a:pt x="313576" y="1097570"/>
                </a:lnTo>
                <a:lnTo>
                  <a:pt x="0" y="54878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38190" tIns="209831" rIns="238190" bIns="209831" numCol="1" spcCol="1270" anchor="ctr" anchorCtr="0">
            <a:noAutofit/>
          </a:bodyPr>
          <a:lstStyle/>
          <a:p>
            <a:pPr lvl="0" algn="ctr" defTabSz="977900">
              <a:lnSpc>
                <a:spcPct val="90000"/>
              </a:lnSpc>
              <a:spcBef>
                <a:spcPct val="0"/>
              </a:spcBef>
              <a:spcAft>
                <a:spcPct val="35000"/>
              </a:spcAft>
            </a:pPr>
            <a:r>
              <a:rPr lang="en-US" sz="2200" kern="1200" dirty="0"/>
              <a:t>Python</a:t>
            </a:r>
          </a:p>
        </p:txBody>
      </p:sp>
      <p:sp>
        <p:nvSpPr>
          <p:cNvPr id="11" name="Freeform 10"/>
          <p:cNvSpPr/>
          <p:nvPr/>
        </p:nvSpPr>
        <p:spPr>
          <a:xfrm>
            <a:off x="3345433" y="1551273"/>
            <a:ext cx="1268695" cy="1097570"/>
          </a:xfrm>
          <a:custGeom>
            <a:avLst/>
            <a:gdLst>
              <a:gd name="connsiteX0" fmla="*/ 0 w 1268695"/>
              <a:gd name="connsiteY0" fmla="*/ 548785 h 1097570"/>
              <a:gd name="connsiteX1" fmla="*/ 313576 w 1268695"/>
              <a:gd name="connsiteY1" fmla="*/ 0 h 1097570"/>
              <a:gd name="connsiteX2" fmla="*/ 955119 w 1268695"/>
              <a:gd name="connsiteY2" fmla="*/ 0 h 1097570"/>
              <a:gd name="connsiteX3" fmla="*/ 1268695 w 1268695"/>
              <a:gd name="connsiteY3" fmla="*/ 548785 h 1097570"/>
              <a:gd name="connsiteX4" fmla="*/ 955119 w 1268695"/>
              <a:gd name="connsiteY4" fmla="*/ 1097570 h 1097570"/>
              <a:gd name="connsiteX5" fmla="*/ 313576 w 1268695"/>
              <a:gd name="connsiteY5" fmla="*/ 1097570 h 1097570"/>
              <a:gd name="connsiteX6" fmla="*/ 0 w 1268695"/>
              <a:gd name="connsiteY6" fmla="*/ 548785 h 109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8695" h="1097570">
                <a:moveTo>
                  <a:pt x="0" y="548785"/>
                </a:moveTo>
                <a:lnTo>
                  <a:pt x="313576" y="0"/>
                </a:lnTo>
                <a:lnTo>
                  <a:pt x="955119" y="0"/>
                </a:lnTo>
                <a:lnTo>
                  <a:pt x="1268695" y="548785"/>
                </a:lnTo>
                <a:lnTo>
                  <a:pt x="955119" y="1097570"/>
                </a:lnTo>
                <a:lnTo>
                  <a:pt x="313576" y="1097570"/>
                </a:lnTo>
                <a:lnTo>
                  <a:pt x="0" y="548785"/>
                </a:lnTo>
                <a:close/>
              </a:path>
            </a:pathLst>
          </a:custGeom>
          <a:solidFill>
            <a:schemeClr val="accent2"/>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38190" tIns="209831" rIns="238190" bIns="209831" numCol="1" spcCol="1270" anchor="ctr" anchorCtr="0">
            <a:noAutofit/>
          </a:bodyPr>
          <a:lstStyle/>
          <a:p>
            <a:pPr lvl="0" algn="ctr" defTabSz="977900">
              <a:lnSpc>
                <a:spcPct val="90000"/>
              </a:lnSpc>
              <a:spcBef>
                <a:spcPct val="0"/>
              </a:spcBef>
              <a:spcAft>
                <a:spcPct val="35000"/>
              </a:spcAft>
            </a:pPr>
            <a:r>
              <a:rPr lang="en-US" sz="2200" kern="1200" dirty="0"/>
              <a:t>SQL</a:t>
            </a:r>
          </a:p>
        </p:txBody>
      </p:sp>
      <p:sp>
        <p:nvSpPr>
          <p:cNvPr id="13" name="Freeform 12"/>
          <p:cNvSpPr/>
          <p:nvPr/>
        </p:nvSpPr>
        <p:spPr>
          <a:xfrm>
            <a:off x="3345433" y="2878402"/>
            <a:ext cx="1268695" cy="1097570"/>
          </a:xfrm>
          <a:custGeom>
            <a:avLst/>
            <a:gdLst>
              <a:gd name="connsiteX0" fmla="*/ 0 w 1268695"/>
              <a:gd name="connsiteY0" fmla="*/ 548785 h 1097570"/>
              <a:gd name="connsiteX1" fmla="*/ 313576 w 1268695"/>
              <a:gd name="connsiteY1" fmla="*/ 0 h 1097570"/>
              <a:gd name="connsiteX2" fmla="*/ 955119 w 1268695"/>
              <a:gd name="connsiteY2" fmla="*/ 0 h 1097570"/>
              <a:gd name="connsiteX3" fmla="*/ 1268695 w 1268695"/>
              <a:gd name="connsiteY3" fmla="*/ 548785 h 1097570"/>
              <a:gd name="connsiteX4" fmla="*/ 955119 w 1268695"/>
              <a:gd name="connsiteY4" fmla="*/ 1097570 h 1097570"/>
              <a:gd name="connsiteX5" fmla="*/ 313576 w 1268695"/>
              <a:gd name="connsiteY5" fmla="*/ 1097570 h 1097570"/>
              <a:gd name="connsiteX6" fmla="*/ 0 w 1268695"/>
              <a:gd name="connsiteY6" fmla="*/ 548785 h 109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8695" h="1097570">
                <a:moveTo>
                  <a:pt x="0" y="548785"/>
                </a:moveTo>
                <a:lnTo>
                  <a:pt x="313576" y="0"/>
                </a:lnTo>
                <a:lnTo>
                  <a:pt x="955119" y="0"/>
                </a:lnTo>
                <a:lnTo>
                  <a:pt x="1268695" y="548785"/>
                </a:lnTo>
                <a:lnTo>
                  <a:pt x="955119" y="1097570"/>
                </a:lnTo>
                <a:lnTo>
                  <a:pt x="313576" y="1097570"/>
                </a:lnTo>
                <a:lnTo>
                  <a:pt x="0" y="548785"/>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38190" tIns="209831" rIns="238190" bIns="209831" numCol="1" spcCol="1270" anchor="ctr" anchorCtr="0">
            <a:noAutofit/>
          </a:bodyPr>
          <a:lstStyle/>
          <a:p>
            <a:pPr lvl="0" algn="ctr" defTabSz="977900">
              <a:lnSpc>
                <a:spcPct val="90000"/>
              </a:lnSpc>
              <a:spcBef>
                <a:spcPct val="0"/>
              </a:spcBef>
              <a:spcAft>
                <a:spcPct val="35000"/>
              </a:spcAft>
            </a:pPr>
            <a:r>
              <a:rPr lang="en-US" sz="2200" kern="1200" dirty="0"/>
              <a:t>R</a:t>
            </a:r>
          </a:p>
        </p:txBody>
      </p:sp>
      <p:sp>
        <p:nvSpPr>
          <p:cNvPr id="15" name="Freeform 14"/>
          <p:cNvSpPr/>
          <p:nvPr/>
        </p:nvSpPr>
        <p:spPr>
          <a:xfrm>
            <a:off x="2181891" y="3554237"/>
            <a:ext cx="1268695" cy="1097570"/>
          </a:xfrm>
          <a:custGeom>
            <a:avLst/>
            <a:gdLst>
              <a:gd name="connsiteX0" fmla="*/ 0 w 1268695"/>
              <a:gd name="connsiteY0" fmla="*/ 548785 h 1097570"/>
              <a:gd name="connsiteX1" fmla="*/ 313576 w 1268695"/>
              <a:gd name="connsiteY1" fmla="*/ 0 h 1097570"/>
              <a:gd name="connsiteX2" fmla="*/ 955119 w 1268695"/>
              <a:gd name="connsiteY2" fmla="*/ 0 h 1097570"/>
              <a:gd name="connsiteX3" fmla="*/ 1268695 w 1268695"/>
              <a:gd name="connsiteY3" fmla="*/ 548785 h 1097570"/>
              <a:gd name="connsiteX4" fmla="*/ 955119 w 1268695"/>
              <a:gd name="connsiteY4" fmla="*/ 1097570 h 1097570"/>
              <a:gd name="connsiteX5" fmla="*/ 313576 w 1268695"/>
              <a:gd name="connsiteY5" fmla="*/ 1097570 h 1097570"/>
              <a:gd name="connsiteX6" fmla="*/ 0 w 1268695"/>
              <a:gd name="connsiteY6" fmla="*/ 548785 h 109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8695" h="1097570">
                <a:moveTo>
                  <a:pt x="0" y="548785"/>
                </a:moveTo>
                <a:lnTo>
                  <a:pt x="313576" y="0"/>
                </a:lnTo>
                <a:lnTo>
                  <a:pt x="955119" y="0"/>
                </a:lnTo>
                <a:lnTo>
                  <a:pt x="1268695" y="548785"/>
                </a:lnTo>
                <a:lnTo>
                  <a:pt x="955119" y="1097570"/>
                </a:lnTo>
                <a:lnTo>
                  <a:pt x="313576" y="1097570"/>
                </a:lnTo>
                <a:lnTo>
                  <a:pt x="0" y="548785"/>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38190" tIns="209831" rIns="238190" bIns="209831" numCol="1" spcCol="1270" anchor="ctr" anchorCtr="0">
            <a:noAutofit/>
          </a:bodyPr>
          <a:lstStyle/>
          <a:p>
            <a:pPr lvl="0" algn="ctr" defTabSz="977900">
              <a:lnSpc>
                <a:spcPct val="90000"/>
              </a:lnSpc>
              <a:spcBef>
                <a:spcPct val="0"/>
              </a:spcBef>
              <a:spcAft>
                <a:spcPct val="35000"/>
              </a:spcAft>
            </a:pPr>
            <a:r>
              <a:rPr lang="en-US" sz="2200" kern="1200" dirty="0"/>
              <a:t>Lua</a:t>
            </a:r>
          </a:p>
        </p:txBody>
      </p:sp>
      <p:sp>
        <p:nvSpPr>
          <p:cNvPr id="17" name="Freeform 16"/>
          <p:cNvSpPr/>
          <p:nvPr/>
        </p:nvSpPr>
        <p:spPr>
          <a:xfrm>
            <a:off x="1012948" y="2879157"/>
            <a:ext cx="1268695" cy="1097570"/>
          </a:xfrm>
          <a:custGeom>
            <a:avLst/>
            <a:gdLst>
              <a:gd name="connsiteX0" fmla="*/ 0 w 1268695"/>
              <a:gd name="connsiteY0" fmla="*/ 548785 h 1097570"/>
              <a:gd name="connsiteX1" fmla="*/ 313576 w 1268695"/>
              <a:gd name="connsiteY1" fmla="*/ 0 h 1097570"/>
              <a:gd name="connsiteX2" fmla="*/ 955119 w 1268695"/>
              <a:gd name="connsiteY2" fmla="*/ 0 h 1097570"/>
              <a:gd name="connsiteX3" fmla="*/ 1268695 w 1268695"/>
              <a:gd name="connsiteY3" fmla="*/ 548785 h 1097570"/>
              <a:gd name="connsiteX4" fmla="*/ 955119 w 1268695"/>
              <a:gd name="connsiteY4" fmla="*/ 1097570 h 1097570"/>
              <a:gd name="connsiteX5" fmla="*/ 313576 w 1268695"/>
              <a:gd name="connsiteY5" fmla="*/ 1097570 h 1097570"/>
              <a:gd name="connsiteX6" fmla="*/ 0 w 1268695"/>
              <a:gd name="connsiteY6" fmla="*/ 548785 h 109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8695" h="1097570">
                <a:moveTo>
                  <a:pt x="0" y="548785"/>
                </a:moveTo>
                <a:lnTo>
                  <a:pt x="313576" y="0"/>
                </a:lnTo>
                <a:lnTo>
                  <a:pt x="955119" y="0"/>
                </a:lnTo>
                <a:lnTo>
                  <a:pt x="1268695" y="548785"/>
                </a:lnTo>
                <a:lnTo>
                  <a:pt x="955119" y="1097570"/>
                </a:lnTo>
                <a:lnTo>
                  <a:pt x="313576" y="1097570"/>
                </a:lnTo>
                <a:lnTo>
                  <a:pt x="0" y="548785"/>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238190" tIns="209831" rIns="238190" bIns="209831" numCol="1" spcCol="1270" anchor="ctr" anchorCtr="0">
            <a:noAutofit/>
          </a:bodyPr>
          <a:lstStyle/>
          <a:p>
            <a:pPr lvl="0" algn="ctr" defTabSz="977900">
              <a:lnSpc>
                <a:spcPct val="90000"/>
              </a:lnSpc>
              <a:spcBef>
                <a:spcPct val="0"/>
              </a:spcBef>
              <a:spcAft>
                <a:spcPct val="35000"/>
              </a:spcAft>
            </a:pPr>
            <a:r>
              <a:rPr lang="en-US" sz="2200" kern="1200" dirty="0"/>
              <a:t>Java</a:t>
            </a:r>
          </a:p>
        </p:txBody>
      </p:sp>
      <p:sp>
        <p:nvSpPr>
          <p:cNvPr id="18" name="Freeform 17"/>
          <p:cNvSpPr/>
          <p:nvPr/>
        </p:nvSpPr>
        <p:spPr>
          <a:xfrm>
            <a:off x="1012948" y="1549763"/>
            <a:ext cx="1268695" cy="1097570"/>
          </a:xfrm>
          <a:custGeom>
            <a:avLst/>
            <a:gdLst>
              <a:gd name="connsiteX0" fmla="*/ 0 w 1268695"/>
              <a:gd name="connsiteY0" fmla="*/ 548785 h 1097570"/>
              <a:gd name="connsiteX1" fmla="*/ 313576 w 1268695"/>
              <a:gd name="connsiteY1" fmla="*/ 0 h 1097570"/>
              <a:gd name="connsiteX2" fmla="*/ 955119 w 1268695"/>
              <a:gd name="connsiteY2" fmla="*/ 0 h 1097570"/>
              <a:gd name="connsiteX3" fmla="*/ 1268695 w 1268695"/>
              <a:gd name="connsiteY3" fmla="*/ 548785 h 1097570"/>
              <a:gd name="connsiteX4" fmla="*/ 955119 w 1268695"/>
              <a:gd name="connsiteY4" fmla="*/ 1097570 h 1097570"/>
              <a:gd name="connsiteX5" fmla="*/ 313576 w 1268695"/>
              <a:gd name="connsiteY5" fmla="*/ 1097570 h 1097570"/>
              <a:gd name="connsiteX6" fmla="*/ 0 w 1268695"/>
              <a:gd name="connsiteY6" fmla="*/ 548785 h 1097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8695" h="1097570">
                <a:moveTo>
                  <a:pt x="0" y="548785"/>
                </a:moveTo>
                <a:lnTo>
                  <a:pt x="313576" y="0"/>
                </a:lnTo>
                <a:lnTo>
                  <a:pt x="955119" y="0"/>
                </a:lnTo>
                <a:lnTo>
                  <a:pt x="1268695" y="548785"/>
                </a:lnTo>
                <a:lnTo>
                  <a:pt x="955119" y="1097570"/>
                </a:lnTo>
                <a:lnTo>
                  <a:pt x="313576" y="1097570"/>
                </a:lnTo>
                <a:lnTo>
                  <a:pt x="0" y="548785"/>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38190" tIns="209831" rIns="238190" bIns="209831" numCol="1" spcCol="1270" anchor="ctr" anchorCtr="0">
            <a:noAutofit/>
          </a:bodyPr>
          <a:lstStyle/>
          <a:p>
            <a:pPr lvl="0" algn="ctr" defTabSz="977900">
              <a:lnSpc>
                <a:spcPct val="90000"/>
              </a:lnSpc>
              <a:spcBef>
                <a:spcPct val="0"/>
              </a:spcBef>
              <a:spcAft>
                <a:spcPct val="35000"/>
              </a:spcAft>
            </a:pPr>
            <a:r>
              <a:rPr lang="en-US" sz="2200" kern="1200" dirty="0"/>
              <a:t>REST</a:t>
            </a:r>
          </a:p>
        </p:txBody>
      </p:sp>
      <p:sp>
        <p:nvSpPr>
          <p:cNvPr id="2" name="Title 1"/>
          <p:cNvSpPr>
            <a:spLocks noGrp="1"/>
          </p:cNvSpPr>
          <p:nvPr>
            <p:ph type="title"/>
          </p:nvPr>
        </p:nvSpPr>
        <p:spPr/>
        <p:txBody>
          <a:bodyPr/>
          <a:lstStyle/>
          <a:p>
            <a:r>
              <a:rPr lang="en-US" dirty="0"/>
              <a:t>SAS and Other Languages</a:t>
            </a:r>
          </a:p>
        </p:txBody>
      </p:sp>
      <p:sp>
        <p:nvSpPr>
          <p:cNvPr id="3" name="Oval Callout 2"/>
          <p:cNvSpPr/>
          <p:nvPr/>
        </p:nvSpPr>
        <p:spPr>
          <a:xfrm>
            <a:off x="5072333" y="1832908"/>
            <a:ext cx="3614467" cy="2001596"/>
          </a:xfrm>
          <a:prstGeom prst="wedgeEllipseCallout">
            <a:avLst>
              <a:gd name="adj1" fmla="val -23538"/>
              <a:gd name="adj2" fmla="val 63667"/>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In addition to working with other types of data, SAS also enables you to use other programming languages and APIs!</a:t>
            </a:r>
          </a:p>
        </p:txBody>
      </p:sp>
      <p:sp>
        <p:nvSpPr>
          <p:cNvPr id="4" name="Freeform 16"/>
          <p:cNvSpPr>
            <a:spLocks noChangeAspect="1" noEditPoints="1"/>
          </p:cNvSpPr>
          <p:nvPr/>
        </p:nvSpPr>
        <p:spPr bwMode="auto">
          <a:xfrm>
            <a:off x="5377200" y="4078727"/>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22"/>
          <p:cNvSpPr/>
          <p:nvPr/>
        </p:nvSpPr>
        <p:spPr>
          <a:xfrm>
            <a:off x="2192996" y="893447"/>
            <a:ext cx="1246749" cy="1078585"/>
          </a:xfrm>
          <a:custGeom>
            <a:avLst/>
            <a:gdLst>
              <a:gd name="connsiteX0" fmla="*/ 0 w 1246749"/>
              <a:gd name="connsiteY0" fmla="*/ 539293 h 1078585"/>
              <a:gd name="connsiteX1" fmla="*/ 308152 w 1246749"/>
              <a:gd name="connsiteY1" fmla="*/ 0 h 1078585"/>
              <a:gd name="connsiteX2" fmla="*/ 938597 w 1246749"/>
              <a:gd name="connsiteY2" fmla="*/ 0 h 1078585"/>
              <a:gd name="connsiteX3" fmla="*/ 1246749 w 1246749"/>
              <a:gd name="connsiteY3" fmla="*/ 539293 h 1078585"/>
              <a:gd name="connsiteX4" fmla="*/ 938597 w 1246749"/>
              <a:gd name="connsiteY4" fmla="*/ 1078585 h 1078585"/>
              <a:gd name="connsiteX5" fmla="*/ 308152 w 1246749"/>
              <a:gd name="connsiteY5" fmla="*/ 1078585 h 1078585"/>
              <a:gd name="connsiteX6" fmla="*/ 0 w 1246749"/>
              <a:gd name="connsiteY6" fmla="*/ 539293 h 107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6749" h="1078585">
                <a:moveTo>
                  <a:pt x="0" y="539293"/>
                </a:moveTo>
                <a:lnTo>
                  <a:pt x="308152" y="0"/>
                </a:lnTo>
                <a:lnTo>
                  <a:pt x="938597" y="0"/>
                </a:lnTo>
                <a:lnTo>
                  <a:pt x="1246749" y="539293"/>
                </a:lnTo>
                <a:lnTo>
                  <a:pt x="938597" y="1078585"/>
                </a:lnTo>
                <a:lnTo>
                  <a:pt x="308152" y="1078585"/>
                </a:lnTo>
                <a:lnTo>
                  <a:pt x="0" y="539293"/>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33283" tIns="205415" rIns="233283" bIns="205415" numCol="1" spcCol="1270" anchor="ctr" anchorCtr="0">
            <a:noAutofit/>
          </a:bodyPr>
          <a:lstStyle/>
          <a:p>
            <a:pPr lvl="0" algn="ctr" defTabSz="933450">
              <a:lnSpc>
                <a:spcPct val="90000"/>
              </a:lnSpc>
              <a:spcBef>
                <a:spcPct val="0"/>
              </a:spcBef>
              <a:spcAft>
                <a:spcPct val="35000"/>
              </a:spcAft>
            </a:pPr>
            <a:r>
              <a:rPr lang="en-US" sz="2100" kern="1200" dirty="0"/>
              <a:t>Python</a:t>
            </a:r>
          </a:p>
        </p:txBody>
      </p:sp>
    </p:spTree>
    <p:extLst>
      <p:ext uri="{BB962C8B-B14F-4D97-AF65-F5344CB8AC3E}">
        <p14:creationId xmlns:p14="http://schemas.microsoft.com/office/powerpoint/2010/main" val="1114495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Beyond SAS Programming 1</a:t>
            </a:r>
            <a:endParaRPr lang="en-US" dirty="0"/>
          </a:p>
        </p:txBody>
      </p:sp>
      <p:sp>
        <p:nvSpPr>
          <p:cNvPr id="8" name="Text Placeholder 7"/>
          <p:cNvSpPr>
            <a:spLocks noGrp="1"/>
          </p:cNvSpPr>
          <p:nvPr>
            <p:ph type="body" sz="quarter" idx="12"/>
          </p:nvPr>
        </p:nvSpPr>
        <p:spPr/>
        <p:txBody>
          <a:bodyPr/>
          <a:lstStyle/>
          <a:p>
            <a:r>
              <a:rPr lang="en-US" dirty="0"/>
              <a:t>What if you want to ...</a:t>
            </a:r>
          </a:p>
        </p:txBody>
      </p:sp>
      <p:sp>
        <p:nvSpPr>
          <p:cNvPr id="14" name="Content Placeholder 13"/>
          <p:cNvSpPr>
            <a:spLocks noGrp="1"/>
          </p:cNvSpPr>
          <p:nvPr>
            <p:ph idx="1"/>
          </p:nvPr>
        </p:nvSpPr>
        <p:spPr/>
        <p:txBody>
          <a:bodyPr/>
          <a:lstStyle/>
          <a:p>
            <a:r>
              <a:rPr lang="en-US"/>
              <a:t> </a:t>
            </a:r>
            <a:endParaRPr lang="en-US" dirty="0"/>
          </a:p>
        </p:txBody>
      </p:sp>
      <p:sp>
        <p:nvSpPr>
          <p:cNvPr id="4" name="Rounded Rectangle 3"/>
          <p:cNvSpPr/>
          <p:nvPr/>
        </p:nvSpPr>
        <p:spPr>
          <a:xfrm>
            <a:off x="182880" y="1069848"/>
            <a:ext cx="2834640" cy="3456432"/>
          </a:xfrm>
          <a:prstGeom prst="roundRect">
            <a:avLst/>
          </a:prstGeom>
          <a:solidFill>
            <a:schemeClr val="accent5">
              <a:lumMod val="20000"/>
              <a:lumOff val="80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8900" tIns="88900" rIns="88900" bIns="88900" numCol="1" spcCol="0" rtlCol="0" fromWordArt="0" anchor="t" anchorCtr="0" forceAA="0" compatLnSpc="1">
            <a:prstTxWarp prst="textNoShape">
              <a:avLst/>
            </a:prstTxWarp>
            <a:noAutofit/>
          </a:bodyPr>
          <a:lstStyle/>
          <a:p>
            <a:r>
              <a:rPr lang="en-US" sz="1900" b="1" dirty="0"/>
              <a:t>. . . gain a deeper understanding of the SQL language and its implementation in SAS?</a:t>
            </a:r>
          </a:p>
          <a:p>
            <a:pPr algn="ctr"/>
            <a:endParaRPr lang="en-US" sz="1900" b="1" dirty="0"/>
          </a:p>
          <a:p>
            <a:pPr algn="ctr"/>
            <a:endParaRPr lang="en-US" sz="1900" b="1" dirty="0"/>
          </a:p>
          <a:p>
            <a:pPr algn="ctr"/>
            <a:endParaRPr lang="en-US" sz="1900" b="1" dirty="0"/>
          </a:p>
          <a:p>
            <a:pPr algn="ctr"/>
            <a:endParaRPr lang="en-US" sz="1600" b="1" dirty="0"/>
          </a:p>
          <a:p>
            <a:pPr algn="ctr"/>
            <a:endParaRPr lang="en-US" sz="1600" b="1" dirty="0"/>
          </a:p>
        </p:txBody>
      </p:sp>
      <p:sp>
        <p:nvSpPr>
          <p:cNvPr id="5" name="Rounded Rectangle 4"/>
          <p:cNvSpPr/>
          <p:nvPr/>
        </p:nvSpPr>
        <p:spPr>
          <a:xfrm>
            <a:off x="6126480" y="1069848"/>
            <a:ext cx="2834640" cy="3456432"/>
          </a:xfrm>
          <a:prstGeom prst="roundRect">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sz="2000" b="1" dirty="0"/>
          </a:p>
          <a:p>
            <a:pPr algn="ctr"/>
            <a:r>
              <a:rPr lang="en-US" sz="1900" b="1" dirty="0"/>
              <a:t>. . . combine SQL and DATA step processing in a single programming language?</a:t>
            </a:r>
          </a:p>
          <a:p>
            <a:pPr algn="ctr"/>
            <a:br>
              <a:rPr lang="en-US" sz="1600" b="1" dirty="0"/>
            </a:b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6" name="Rounded Rectangle 5"/>
          <p:cNvSpPr/>
          <p:nvPr/>
        </p:nvSpPr>
        <p:spPr>
          <a:xfrm>
            <a:off x="3154680" y="1069848"/>
            <a:ext cx="2834640" cy="3456432"/>
          </a:xfrm>
          <a:prstGeom prst="roundRect">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8900" tIns="88900" rIns="88900" bIns="88900" numCol="1" spcCol="0" rtlCol="0" fromWordArt="0" anchor="t" anchorCtr="0" forceAA="0" compatLnSpc="1">
            <a:prstTxWarp prst="textNoShape">
              <a:avLst/>
            </a:prstTxWarp>
            <a:noAutofit/>
          </a:bodyPr>
          <a:lstStyle/>
          <a:p>
            <a:pPr algn="ctr"/>
            <a:r>
              <a:rPr lang="en-US" sz="1900" b="1" dirty="0"/>
              <a:t>. . .get a power tour of techniques to improve SQL efficiency in SAS?</a:t>
            </a:r>
          </a:p>
        </p:txBody>
      </p:sp>
      <p:sp>
        <p:nvSpPr>
          <p:cNvPr id="7" name="TextBox 6"/>
          <p:cNvSpPr txBox="1"/>
          <p:nvPr/>
        </p:nvSpPr>
        <p:spPr>
          <a:xfrm>
            <a:off x="6309360" y="2549639"/>
            <a:ext cx="2468880" cy="954107"/>
          </a:xfrm>
          <a:prstGeom prst="rect">
            <a:avLst/>
          </a:prstGeom>
          <a:solidFill>
            <a:schemeClr val="bg1"/>
          </a:solidFill>
          <a:ln>
            <a:solidFill>
              <a:schemeClr val="tx1"/>
            </a:solidFill>
          </a:ln>
        </p:spPr>
        <p:txBody>
          <a:bodyPr wrap="square" rtlCol="0">
            <a:spAutoFit/>
          </a:bodyPr>
          <a:lstStyle>
            <a:defPPr>
              <a:defRPr lang="en-US"/>
            </a:defPPr>
            <a:lvl1pPr algn="ctr">
              <a:defRPr sz="2000"/>
            </a:lvl1pPr>
          </a:lstStyle>
          <a:p>
            <a:pPr marL="173038" indent="-173038" algn="l">
              <a:buFont typeface="Arial" panose="020B0604020202020204" pitchFamily="34" charset="0"/>
              <a:buChar char="•"/>
            </a:pPr>
            <a:r>
              <a:rPr lang="en-US" sz="1400" dirty="0"/>
              <a:t>Take the </a:t>
            </a:r>
            <a:r>
              <a:rPr lang="en-US" sz="1400" dirty="0">
                <a:hlinkClick r:id="rId3"/>
              </a:rPr>
              <a:t>DS2 Programming Essentials course</a:t>
            </a:r>
            <a:r>
              <a:rPr lang="en-US" sz="1400" dirty="0"/>
              <a:t>.</a:t>
            </a:r>
          </a:p>
          <a:p>
            <a:pPr marL="173038" indent="-173038" algn="l">
              <a:buFont typeface="Arial" panose="020B0604020202020204" pitchFamily="34" charset="0"/>
              <a:buChar char="•"/>
            </a:pPr>
            <a:r>
              <a:rPr lang="en-US" sz="1400" dirty="0"/>
              <a:t>Read </a:t>
            </a:r>
            <a:r>
              <a:rPr lang="en-US" sz="1400" i="1" dirty="0">
                <a:hlinkClick r:id="rId4"/>
              </a:rPr>
              <a:t>Mastering the SAS DS2 Procedure</a:t>
            </a:r>
            <a:r>
              <a:rPr lang="en-US" sz="1400" dirty="0"/>
              <a:t>.</a:t>
            </a:r>
          </a:p>
        </p:txBody>
      </p:sp>
      <p:sp>
        <p:nvSpPr>
          <p:cNvPr id="3" name="TextBox 2"/>
          <p:cNvSpPr txBox="1"/>
          <p:nvPr/>
        </p:nvSpPr>
        <p:spPr>
          <a:xfrm>
            <a:off x="3337560" y="2549639"/>
            <a:ext cx="2468880" cy="954107"/>
          </a:xfrm>
          <a:prstGeom prst="rect">
            <a:avLst/>
          </a:prstGeom>
          <a:solidFill>
            <a:schemeClr val="bg1"/>
          </a:solidFill>
          <a:ln>
            <a:solidFill>
              <a:schemeClr val="tx1"/>
            </a:solidFill>
          </a:ln>
        </p:spPr>
        <p:txBody>
          <a:bodyPr wrap="square" rtlCol="0">
            <a:spAutoFit/>
          </a:bodyPr>
          <a:lstStyle>
            <a:defPPr>
              <a:defRPr lang="en-US"/>
            </a:defPPr>
            <a:lvl1pPr algn="ctr">
              <a:defRPr sz="2000"/>
            </a:lvl1pPr>
          </a:lstStyle>
          <a:p>
            <a:pPr marL="173038" indent="-173038" algn="l">
              <a:buFont typeface="Arial" panose="020B0604020202020204" pitchFamily="34" charset="0"/>
              <a:buChar char="•"/>
            </a:pPr>
            <a:r>
              <a:rPr lang="en-US" sz="1400" dirty="0"/>
              <a:t>Take the </a:t>
            </a:r>
            <a:r>
              <a:rPr lang="en-US" sz="1400" dirty="0">
                <a:hlinkClick r:id="rId5"/>
              </a:rPr>
              <a:t>SAS SQL Methods and More course</a:t>
            </a:r>
            <a:r>
              <a:rPr lang="en-US" sz="1400" dirty="0"/>
              <a:t>.</a:t>
            </a:r>
          </a:p>
          <a:p>
            <a:pPr marL="173038" indent="-173038" algn="l">
              <a:buFont typeface="Arial" panose="020B0604020202020204" pitchFamily="34" charset="0"/>
              <a:buChar char="•"/>
            </a:pPr>
            <a:r>
              <a:rPr lang="en-US" sz="1400" dirty="0"/>
              <a:t>Read </a:t>
            </a:r>
            <a:r>
              <a:rPr lang="en-US" sz="1400" i="1" dirty="0">
                <a:hlinkClick r:id="rId6"/>
              </a:rPr>
              <a:t>Practical and Efficient SAS Programming</a:t>
            </a:r>
            <a:r>
              <a:rPr lang="en-US" sz="1400" dirty="0"/>
              <a:t>.</a:t>
            </a:r>
          </a:p>
        </p:txBody>
      </p:sp>
      <p:sp>
        <p:nvSpPr>
          <p:cNvPr id="9" name="TextBox 8"/>
          <p:cNvSpPr txBox="1"/>
          <p:nvPr/>
        </p:nvSpPr>
        <p:spPr>
          <a:xfrm>
            <a:off x="365760" y="2554404"/>
            <a:ext cx="2468880" cy="830997"/>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Take the </a:t>
            </a:r>
            <a:r>
              <a:rPr lang="en-US" sz="1400" dirty="0">
                <a:hlinkClick r:id="rId7"/>
              </a:rPr>
              <a:t>SAS SQL 1 course</a:t>
            </a:r>
            <a:r>
              <a:rPr lang="en-US" sz="1400" dirty="0"/>
              <a:t>. </a:t>
            </a:r>
          </a:p>
          <a:p>
            <a:pPr marL="173038" indent="-173038">
              <a:buFont typeface="Arial" panose="020B0604020202020204" pitchFamily="34" charset="0"/>
              <a:buChar char="•"/>
            </a:pPr>
            <a:r>
              <a:rPr lang="en-US" sz="1400" dirty="0"/>
              <a:t>Read </a:t>
            </a:r>
            <a:r>
              <a:rPr lang="en-US" sz="1400" i="1" dirty="0">
                <a:hlinkClick r:id="rId8"/>
              </a:rPr>
              <a:t>PROC SQL by Example</a:t>
            </a:r>
            <a:r>
              <a:rPr lang="en-US" sz="1400" dirty="0"/>
              <a:t>.</a:t>
            </a:r>
          </a:p>
          <a:p>
            <a:endParaRPr lang="en-US" sz="2000" dirty="0"/>
          </a:p>
        </p:txBody>
      </p:sp>
    </p:spTree>
    <p:extLst>
      <p:ext uri="{BB962C8B-B14F-4D97-AF65-F5344CB8AC3E}">
        <p14:creationId xmlns:p14="http://schemas.microsoft.com/office/powerpoint/2010/main" val="3907737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5A240C-6FEC-49B5-AB21-DB162108F382}"/>
              </a:ext>
            </a:extLst>
          </p:cNvPr>
          <p:cNvPicPr>
            <a:picLocks noChangeAspect="1"/>
          </p:cNvPicPr>
          <p:nvPr/>
        </p:nvPicPr>
        <p:blipFill>
          <a:blip r:embed="rId3"/>
          <a:stretch>
            <a:fillRect/>
          </a:stretch>
        </p:blipFill>
        <p:spPr>
          <a:xfrm>
            <a:off x="402727" y="1104467"/>
            <a:ext cx="5364027" cy="839066"/>
          </a:xfrm>
          <a:prstGeom prst="rect">
            <a:avLst/>
          </a:prstGeom>
        </p:spPr>
      </p:pic>
      <p:sp>
        <p:nvSpPr>
          <p:cNvPr id="2" name="Title 1">
            <a:extLst>
              <a:ext uri="{FF2B5EF4-FFF2-40B4-BE49-F238E27FC236}">
                <a16:creationId xmlns:a16="http://schemas.microsoft.com/office/drawing/2014/main" id="{E3D501F5-E3DA-4312-BE99-33A49C1D6AA5}"/>
              </a:ext>
            </a:extLst>
          </p:cNvPr>
          <p:cNvSpPr>
            <a:spLocks noGrp="1"/>
          </p:cNvSpPr>
          <p:nvPr>
            <p:ph type="title"/>
          </p:nvPr>
        </p:nvSpPr>
        <p:spPr/>
        <p:txBody>
          <a:bodyPr/>
          <a:lstStyle/>
          <a:p>
            <a:r>
              <a:rPr lang="en-US" dirty="0"/>
              <a:t>Put It All Together!</a:t>
            </a:r>
          </a:p>
        </p:txBody>
      </p:sp>
      <p:sp>
        <p:nvSpPr>
          <p:cNvPr id="5" name="Oval Callout 9">
            <a:extLst>
              <a:ext uri="{FF2B5EF4-FFF2-40B4-BE49-F238E27FC236}">
                <a16:creationId xmlns:a16="http://schemas.microsoft.com/office/drawing/2014/main" id="{636AEA16-3A5F-46B8-BEEE-0AAB53029692}"/>
              </a:ext>
            </a:extLst>
          </p:cNvPr>
          <p:cNvSpPr/>
          <p:nvPr/>
        </p:nvSpPr>
        <p:spPr>
          <a:xfrm>
            <a:off x="4744278" y="1441855"/>
            <a:ext cx="4170923" cy="2259790"/>
          </a:xfrm>
          <a:prstGeom prst="wedgeEllipseCallout">
            <a:avLst>
              <a:gd name="adj1" fmla="val -23538"/>
              <a:gd name="adj2" fmla="val 63667"/>
            </a:avLst>
          </a:prstGeom>
          <a:solidFill>
            <a:schemeClr val="bg1"/>
          </a:solidFill>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t>Practice all your new SAS skills by completing a comprehensive case study. Visit the Extended Learning page to access the case study materials.</a:t>
            </a:r>
            <a:endParaRPr lang="en-US" sz="1800" dirty="0"/>
          </a:p>
        </p:txBody>
      </p:sp>
      <p:sp>
        <p:nvSpPr>
          <p:cNvPr id="6" name="Freeform 16">
            <a:extLst>
              <a:ext uri="{FF2B5EF4-FFF2-40B4-BE49-F238E27FC236}">
                <a16:creationId xmlns:a16="http://schemas.microsoft.com/office/drawing/2014/main" id="{5F5D8766-35C6-44F9-9211-30EAA6D15861}"/>
              </a:ext>
            </a:extLst>
          </p:cNvPr>
          <p:cNvSpPr>
            <a:spLocks noChangeAspect="1" noEditPoints="1"/>
          </p:cNvSpPr>
          <p:nvPr/>
        </p:nvSpPr>
        <p:spPr bwMode="auto">
          <a:xfrm>
            <a:off x="4976353" y="3880891"/>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504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2D612-A95B-49D9-A2E2-78648EBD4FB3}"/>
              </a:ext>
            </a:extLst>
          </p:cNvPr>
          <p:cNvSpPr>
            <a:spLocks noGrp="1"/>
          </p:cNvSpPr>
          <p:nvPr>
            <p:ph type="title"/>
          </p:nvPr>
        </p:nvSpPr>
        <p:spPr/>
        <p:txBody>
          <a:bodyPr/>
          <a:lstStyle/>
          <a:p>
            <a:r>
              <a:rPr lang="en-US" dirty="0"/>
              <a:t>Join the Discussion</a:t>
            </a:r>
          </a:p>
        </p:txBody>
      </p:sp>
      <p:pic>
        <p:nvPicPr>
          <p:cNvPr id="3" name="Picture 2">
            <a:extLst>
              <a:ext uri="{FF2B5EF4-FFF2-40B4-BE49-F238E27FC236}">
                <a16:creationId xmlns:a16="http://schemas.microsoft.com/office/drawing/2014/main" id="{4A91DCCE-E0E1-4266-8518-83EC838D7215}"/>
              </a:ext>
            </a:extLst>
          </p:cNvPr>
          <p:cNvPicPr>
            <a:picLocks noChangeAspect="1"/>
          </p:cNvPicPr>
          <p:nvPr/>
        </p:nvPicPr>
        <p:blipFill>
          <a:blip r:embed="rId3"/>
          <a:stretch>
            <a:fillRect/>
          </a:stretch>
        </p:blipFill>
        <p:spPr>
          <a:xfrm>
            <a:off x="4713907" y="2651263"/>
            <a:ext cx="3083854" cy="1944169"/>
          </a:xfrm>
          <a:prstGeom prst="rect">
            <a:avLst/>
          </a:prstGeom>
          <a:ln w="6350">
            <a:solidFill>
              <a:schemeClr val="tx1"/>
            </a:solidFill>
          </a:ln>
        </p:spPr>
      </p:pic>
      <p:sp>
        <p:nvSpPr>
          <p:cNvPr id="6" name="Freeform 11">
            <a:extLst>
              <a:ext uri="{FF2B5EF4-FFF2-40B4-BE49-F238E27FC236}">
                <a16:creationId xmlns:a16="http://schemas.microsoft.com/office/drawing/2014/main" id="{9DE1FCE4-5F92-420B-9122-02CFE07F04B5}"/>
              </a:ext>
            </a:extLst>
          </p:cNvPr>
          <p:cNvSpPr>
            <a:spLocks noChangeAspect="1" noEditPoints="1"/>
          </p:cNvSpPr>
          <p:nvPr/>
        </p:nvSpPr>
        <p:spPr bwMode="auto">
          <a:xfrm>
            <a:off x="678156" y="4113392"/>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Oval Callout 9">
            <a:extLst>
              <a:ext uri="{FF2B5EF4-FFF2-40B4-BE49-F238E27FC236}">
                <a16:creationId xmlns:a16="http://schemas.microsoft.com/office/drawing/2014/main" id="{4E63211A-A551-472C-88B2-6AABA552710F}"/>
              </a:ext>
            </a:extLst>
          </p:cNvPr>
          <p:cNvSpPr/>
          <p:nvPr/>
        </p:nvSpPr>
        <p:spPr>
          <a:xfrm>
            <a:off x="626364" y="2319130"/>
            <a:ext cx="3541445" cy="1866782"/>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Visit the SAS Training Community to ask questions of our experts and exchange ideas with other SAS users.</a:t>
            </a:r>
          </a:p>
        </p:txBody>
      </p:sp>
      <p:sp>
        <p:nvSpPr>
          <p:cNvPr id="11" name="TextBox 10">
            <a:extLst>
              <a:ext uri="{FF2B5EF4-FFF2-40B4-BE49-F238E27FC236}">
                <a16:creationId xmlns:a16="http://schemas.microsoft.com/office/drawing/2014/main" id="{46185AFD-AC6A-4FEF-9CCF-BA6783DCED95}"/>
              </a:ext>
            </a:extLst>
          </p:cNvPr>
          <p:cNvSpPr txBox="1"/>
          <p:nvPr/>
        </p:nvSpPr>
        <p:spPr>
          <a:xfrm>
            <a:off x="1759224" y="1753573"/>
            <a:ext cx="5377071" cy="738664"/>
          </a:xfrm>
          <a:prstGeom prst="rect">
            <a:avLst/>
          </a:prstGeom>
          <a:noFill/>
        </p:spPr>
        <p:txBody>
          <a:bodyPr wrap="square" rtlCol="0">
            <a:spAutoFit/>
          </a:bodyPr>
          <a:lstStyle/>
          <a:p>
            <a:r>
              <a:rPr lang="en-US" sz="2400" u="sng" dirty="0">
                <a:hlinkClick r:id="rId4"/>
              </a:rPr>
              <a:t>https://communities.sas.com/sas-training</a:t>
            </a:r>
            <a:endParaRPr lang="en-US" sz="2400" u="sng" dirty="0"/>
          </a:p>
          <a:p>
            <a:endParaRPr lang="en-US" dirty="0"/>
          </a:p>
        </p:txBody>
      </p:sp>
      <p:sp>
        <p:nvSpPr>
          <p:cNvPr id="5" name="Rectangle 4">
            <a:extLst>
              <a:ext uri="{FF2B5EF4-FFF2-40B4-BE49-F238E27FC236}">
                <a16:creationId xmlns:a16="http://schemas.microsoft.com/office/drawing/2014/main" id="{21A28C18-9C11-48F1-A8D2-60496C79F214}"/>
              </a:ext>
            </a:extLst>
          </p:cNvPr>
          <p:cNvSpPr/>
          <p:nvPr/>
        </p:nvSpPr>
        <p:spPr>
          <a:xfrm>
            <a:off x="609600" y="933384"/>
            <a:ext cx="3835217" cy="670998"/>
          </a:xfrm>
          <a:prstGeom prst="rect">
            <a:avLst/>
          </a:prstGeom>
          <a:gradFill flip="none" rotWithShape="1">
            <a:gsLst>
              <a:gs pos="59000">
                <a:srgbClr val="C3412A"/>
              </a:gs>
              <a:gs pos="0">
                <a:srgbClr val="D55228"/>
              </a:gs>
              <a:gs pos="100000">
                <a:srgbClr val="B0332D"/>
              </a:gs>
            </a:gsLst>
            <a:lin ang="0" scaled="1"/>
            <a:tileRect/>
          </a:gradFill>
          <a:ln w="12700" cap="flat" cmpd="sng" algn="ctr">
            <a:no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600" dirty="0">
                <a:solidFill>
                  <a:schemeClr val="bg1"/>
                </a:solidFill>
              </a:rPr>
              <a:t>Discuss SAS Courses and Test Your SAS Skills</a:t>
            </a:r>
          </a:p>
        </p:txBody>
      </p:sp>
    </p:spTree>
    <p:extLst>
      <p:ext uri="{BB962C8B-B14F-4D97-AF65-F5344CB8AC3E}">
        <p14:creationId xmlns:p14="http://schemas.microsoft.com/office/powerpoint/2010/main" val="2806521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6"/>
          <p:cNvSpPr>
            <a:spLocks noChangeAspect="1" noEditPoints="1"/>
          </p:cNvSpPr>
          <p:nvPr/>
        </p:nvSpPr>
        <p:spPr bwMode="auto">
          <a:xfrm>
            <a:off x="3942699" y="2530825"/>
            <a:ext cx="1417637" cy="1368425"/>
          </a:xfrm>
          <a:custGeom>
            <a:avLst/>
            <a:gdLst>
              <a:gd name="T0" fmla="*/ 1376 w 3570"/>
              <a:gd name="T1" fmla="*/ 2524 h 3449"/>
              <a:gd name="T2" fmla="*/ 1249 w 3570"/>
              <a:gd name="T3" fmla="*/ 2558 h 3449"/>
              <a:gd name="T4" fmla="*/ 1282 w 3570"/>
              <a:gd name="T5" fmla="*/ 2431 h 3449"/>
              <a:gd name="T6" fmla="*/ 925 w 3570"/>
              <a:gd name="T7" fmla="*/ 2505 h 3449"/>
              <a:gd name="T8" fmla="*/ 811 w 3570"/>
              <a:gd name="T9" fmla="*/ 2570 h 3449"/>
              <a:gd name="T10" fmla="*/ 811 w 3570"/>
              <a:gd name="T11" fmla="*/ 2439 h 3449"/>
              <a:gd name="T12" fmla="*/ 1865 w 3570"/>
              <a:gd name="T13" fmla="*/ 2578 h 3449"/>
              <a:gd name="T14" fmla="*/ 1865 w 3570"/>
              <a:gd name="T15" fmla="*/ 2370 h 3449"/>
              <a:gd name="T16" fmla="*/ 340 w 3570"/>
              <a:gd name="T17" fmla="*/ 2348 h 3449"/>
              <a:gd name="T18" fmla="*/ 295 w 3570"/>
              <a:gd name="T19" fmla="*/ 2553 h 3449"/>
              <a:gd name="T20" fmla="*/ 413 w 3570"/>
              <a:gd name="T21" fmla="*/ 2332 h 3449"/>
              <a:gd name="T22" fmla="*/ 1197 w 3570"/>
              <a:gd name="T23" fmla="*/ 2009 h 3449"/>
              <a:gd name="T24" fmla="*/ 745 w 3570"/>
              <a:gd name="T25" fmla="*/ 2170 h 3449"/>
              <a:gd name="T26" fmla="*/ 506 w 3570"/>
              <a:gd name="T27" fmla="*/ 2899 h 3449"/>
              <a:gd name="T28" fmla="*/ 730 w 3570"/>
              <a:gd name="T29" fmla="*/ 3247 h 3449"/>
              <a:gd name="T30" fmla="*/ 1156 w 3570"/>
              <a:gd name="T31" fmla="*/ 3357 h 3449"/>
              <a:gd name="T32" fmla="*/ 1546 w 3570"/>
              <a:gd name="T33" fmla="*/ 3144 h 3449"/>
              <a:gd name="T34" fmla="*/ 1070 w 3570"/>
              <a:gd name="T35" fmla="*/ 1472 h 3449"/>
              <a:gd name="T36" fmla="*/ 627 w 3570"/>
              <a:gd name="T37" fmla="*/ 1640 h 3449"/>
              <a:gd name="T38" fmla="*/ 409 w 3570"/>
              <a:gd name="T39" fmla="*/ 2061 h 3449"/>
              <a:gd name="T40" fmla="*/ 463 w 3570"/>
              <a:gd name="T41" fmla="*/ 2106 h 3449"/>
              <a:gd name="T42" fmla="*/ 597 w 3570"/>
              <a:gd name="T43" fmla="*/ 1849 h 3449"/>
              <a:gd name="T44" fmla="*/ 1008 w 3570"/>
              <a:gd name="T45" fmla="*/ 1654 h 3449"/>
              <a:gd name="T46" fmla="*/ 1436 w 3570"/>
              <a:gd name="T47" fmla="*/ 1741 h 3449"/>
              <a:gd name="T48" fmla="*/ 1675 w 3570"/>
              <a:gd name="T49" fmla="*/ 2074 h 3449"/>
              <a:gd name="T50" fmla="*/ 1752 w 3570"/>
              <a:gd name="T51" fmla="*/ 2081 h 3449"/>
              <a:gd name="T52" fmla="*/ 1618 w 3570"/>
              <a:gd name="T53" fmla="*/ 1726 h 3449"/>
              <a:gd name="T54" fmla="*/ 1217 w 3570"/>
              <a:gd name="T55" fmla="*/ 1483 h 3449"/>
              <a:gd name="T56" fmla="*/ 1376 w 3570"/>
              <a:gd name="T57" fmla="*/ 1241 h 3449"/>
              <a:gd name="T58" fmla="*/ 1883 w 3570"/>
              <a:gd name="T59" fmla="*/ 1568 h 3449"/>
              <a:gd name="T60" fmla="*/ 2135 w 3570"/>
              <a:gd name="T61" fmla="*/ 2114 h 3449"/>
              <a:gd name="T62" fmla="*/ 2111 w 3570"/>
              <a:gd name="T63" fmla="*/ 3353 h 3449"/>
              <a:gd name="T64" fmla="*/ 1641 w 3570"/>
              <a:gd name="T65" fmla="*/ 3163 h 3449"/>
              <a:gd name="T66" fmla="*/ 1228 w 3570"/>
              <a:gd name="T67" fmla="*/ 3436 h 3449"/>
              <a:gd name="T68" fmla="*/ 757 w 3570"/>
              <a:gd name="T69" fmla="*/ 3369 h 3449"/>
              <a:gd name="T70" fmla="*/ 436 w 3570"/>
              <a:gd name="T71" fmla="*/ 2984 h 3449"/>
              <a:gd name="T72" fmla="*/ 2 w 3570"/>
              <a:gd name="T73" fmla="*/ 3318 h 3449"/>
              <a:gd name="T74" fmla="*/ 110 w 3570"/>
              <a:gd name="T75" fmla="*/ 1801 h 3449"/>
              <a:gd name="T76" fmla="*/ 532 w 3570"/>
              <a:gd name="T77" fmla="*/ 1346 h 3449"/>
              <a:gd name="T78" fmla="*/ 3269 w 3570"/>
              <a:gd name="T79" fmla="*/ 359 h 3449"/>
              <a:gd name="T80" fmla="*/ 3321 w 3570"/>
              <a:gd name="T81" fmla="*/ 449 h 3449"/>
              <a:gd name="T82" fmla="*/ 2477 w 3570"/>
              <a:gd name="T83" fmla="*/ 1217 h 3449"/>
              <a:gd name="T84" fmla="*/ 2228 w 3570"/>
              <a:gd name="T85" fmla="*/ 805 h 3449"/>
              <a:gd name="T86" fmla="*/ 3226 w 3570"/>
              <a:gd name="T87" fmla="*/ 377 h 3449"/>
              <a:gd name="T88" fmla="*/ 1901 w 3570"/>
              <a:gd name="T89" fmla="*/ 160 h 3449"/>
              <a:gd name="T90" fmla="*/ 1883 w 3570"/>
              <a:gd name="T91" fmla="*/ 1235 h 3449"/>
              <a:gd name="T92" fmla="*/ 2271 w 3570"/>
              <a:gd name="T93" fmla="*/ 1304 h 3449"/>
              <a:gd name="T94" fmla="*/ 2708 w 3570"/>
              <a:gd name="T95" fmla="*/ 1299 h 3449"/>
              <a:gd name="T96" fmla="*/ 3439 w 3570"/>
              <a:gd name="T97" fmla="*/ 1211 h 3449"/>
              <a:gd name="T98" fmla="*/ 3389 w 3570"/>
              <a:gd name="T99" fmla="*/ 144 h 3449"/>
              <a:gd name="T100" fmla="*/ 3392 w 3570"/>
              <a:gd name="T101" fmla="*/ 13 h 3449"/>
              <a:gd name="T102" fmla="*/ 3570 w 3570"/>
              <a:gd name="T103" fmla="*/ 259 h 3449"/>
              <a:gd name="T104" fmla="*/ 3430 w 3570"/>
              <a:gd name="T105" fmla="*/ 1388 h 3449"/>
              <a:gd name="T106" fmla="*/ 2241 w 3570"/>
              <a:gd name="T107" fmla="*/ 1900 h 3449"/>
              <a:gd name="T108" fmla="*/ 1999 w 3570"/>
              <a:gd name="T109" fmla="*/ 1416 h 3449"/>
              <a:gd name="T110" fmla="*/ 1753 w 3570"/>
              <a:gd name="T111" fmla="*/ 1239 h 3449"/>
              <a:gd name="T112" fmla="*/ 1816 w 3570"/>
              <a:gd name="T113" fmla="*/ 76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70" h="3449">
                <a:moveTo>
                  <a:pt x="1302" y="2429"/>
                </a:moveTo>
                <a:lnTo>
                  <a:pt x="1322" y="2431"/>
                </a:lnTo>
                <a:lnTo>
                  <a:pt x="1341" y="2439"/>
                </a:lnTo>
                <a:lnTo>
                  <a:pt x="1356" y="2451"/>
                </a:lnTo>
                <a:lnTo>
                  <a:pt x="1368" y="2466"/>
                </a:lnTo>
                <a:lnTo>
                  <a:pt x="1376" y="2484"/>
                </a:lnTo>
                <a:lnTo>
                  <a:pt x="1378" y="2505"/>
                </a:lnTo>
                <a:lnTo>
                  <a:pt x="1376" y="2524"/>
                </a:lnTo>
                <a:lnTo>
                  <a:pt x="1368" y="2543"/>
                </a:lnTo>
                <a:lnTo>
                  <a:pt x="1356" y="2558"/>
                </a:lnTo>
                <a:lnTo>
                  <a:pt x="1341" y="2570"/>
                </a:lnTo>
                <a:lnTo>
                  <a:pt x="1322" y="2579"/>
                </a:lnTo>
                <a:lnTo>
                  <a:pt x="1302" y="2581"/>
                </a:lnTo>
                <a:lnTo>
                  <a:pt x="1282" y="2579"/>
                </a:lnTo>
                <a:lnTo>
                  <a:pt x="1264" y="2570"/>
                </a:lnTo>
                <a:lnTo>
                  <a:pt x="1249" y="2558"/>
                </a:lnTo>
                <a:lnTo>
                  <a:pt x="1237" y="2543"/>
                </a:lnTo>
                <a:lnTo>
                  <a:pt x="1229" y="2524"/>
                </a:lnTo>
                <a:lnTo>
                  <a:pt x="1226" y="2505"/>
                </a:lnTo>
                <a:lnTo>
                  <a:pt x="1229" y="2484"/>
                </a:lnTo>
                <a:lnTo>
                  <a:pt x="1237" y="2466"/>
                </a:lnTo>
                <a:lnTo>
                  <a:pt x="1249" y="2451"/>
                </a:lnTo>
                <a:lnTo>
                  <a:pt x="1264" y="2439"/>
                </a:lnTo>
                <a:lnTo>
                  <a:pt x="1282" y="2431"/>
                </a:lnTo>
                <a:lnTo>
                  <a:pt x="1302" y="2429"/>
                </a:lnTo>
                <a:close/>
                <a:moveTo>
                  <a:pt x="849" y="2429"/>
                </a:moveTo>
                <a:lnTo>
                  <a:pt x="870" y="2431"/>
                </a:lnTo>
                <a:lnTo>
                  <a:pt x="888" y="2439"/>
                </a:lnTo>
                <a:lnTo>
                  <a:pt x="904" y="2451"/>
                </a:lnTo>
                <a:lnTo>
                  <a:pt x="916" y="2466"/>
                </a:lnTo>
                <a:lnTo>
                  <a:pt x="923" y="2484"/>
                </a:lnTo>
                <a:lnTo>
                  <a:pt x="925" y="2505"/>
                </a:lnTo>
                <a:lnTo>
                  <a:pt x="923" y="2524"/>
                </a:lnTo>
                <a:lnTo>
                  <a:pt x="916" y="2543"/>
                </a:lnTo>
                <a:lnTo>
                  <a:pt x="904" y="2558"/>
                </a:lnTo>
                <a:lnTo>
                  <a:pt x="888" y="2570"/>
                </a:lnTo>
                <a:lnTo>
                  <a:pt x="870" y="2579"/>
                </a:lnTo>
                <a:lnTo>
                  <a:pt x="849" y="2581"/>
                </a:lnTo>
                <a:lnTo>
                  <a:pt x="830" y="2579"/>
                </a:lnTo>
                <a:lnTo>
                  <a:pt x="811" y="2570"/>
                </a:lnTo>
                <a:lnTo>
                  <a:pt x="796" y="2558"/>
                </a:lnTo>
                <a:lnTo>
                  <a:pt x="784" y="2543"/>
                </a:lnTo>
                <a:lnTo>
                  <a:pt x="776" y="2524"/>
                </a:lnTo>
                <a:lnTo>
                  <a:pt x="773" y="2505"/>
                </a:lnTo>
                <a:lnTo>
                  <a:pt x="776" y="2484"/>
                </a:lnTo>
                <a:lnTo>
                  <a:pt x="784" y="2466"/>
                </a:lnTo>
                <a:lnTo>
                  <a:pt x="796" y="2451"/>
                </a:lnTo>
                <a:lnTo>
                  <a:pt x="811" y="2439"/>
                </a:lnTo>
                <a:lnTo>
                  <a:pt x="830" y="2431"/>
                </a:lnTo>
                <a:lnTo>
                  <a:pt x="849" y="2429"/>
                </a:lnTo>
                <a:close/>
                <a:moveTo>
                  <a:pt x="1763" y="2323"/>
                </a:moveTo>
                <a:lnTo>
                  <a:pt x="1763" y="2624"/>
                </a:lnTo>
                <a:lnTo>
                  <a:pt x="1792" y="2620"/>
                </a:lnTo>
                <a:lnTo>
                  <a:pt x="1819" y="2610"/>
                </a:lnTo>
                <a:lnTo>
                  <a:pt x="1843" y="2596"/>
                </a:lnTo>
                <a:lnTo>
                  <a:pt x="1865" y="2578"/>
                </a:lnTo>
                <a:lnTo>
                  <a:pt x="1882" y="2556"/>
                </a:lnTo>
                <a:lnTo>
                  <a:pt x="1895" y="2531"/>
                </a:lnTo>
                <a:lnTo>
                  <a:pt x="1904" y="2504"/>
                </a:lnTo>
                <a:lnTo>
                  <a:pt x="1906" y="2473"/>
                </a:lnTo>
                <a:lnTo>
                  <a:pt x="1904" y="2444"/>
                </a:lnTo>
                <a:lnTo>
                  <a:pt x="1895" y="2417"/>
                </a:lnTo>
                <a:lnTo>
                  <a:pt x="1882" y="2392"/>
                </a:lnTo>
                <a:lnTo>
                  <a:pt x="1865" y="2370"/>
                </a:lnTo>
                <a:lnTo>
                  <a:pt x="1843" y="2352"/>
                </a:lnTo>
                <a:lnTo>
                  <a:pt x="1819" y="2338"/>
                </a:lnTo>
                <a:lnTo>
                  <a:pt x="1792" y="2328"/>
                </a:lnTo>
                <a:lnTo>
                  <a:pt x="1763" y="2323"/>
                </a:lnTo>
                <a:close/>
                <a:moveTo>
                  <a:pt x="424" y="2322"/>
                </a:moveTo>
                <a:lnTo>
                  <a:pt x="394" y="2326"/>
                </a:lnTo>
                <a:lnTo>
                  <a:pt x="366" y="2334"/>
                </a:lnTo>
                <a:lnTo>
                  <a:pt x="340" y="2348"/>
                </a:lnTo>
                <a:lnTo>
                  <a:pt x="317" y="2367"/>
                </a:lnTo>
                <a:lnTo>
                  <a:pt x="298" y="2389"/>
                </a:lnTo>
                <a:lnTo>
                  <a:pt x="285" y="2415"/>
                </a:lnTo>
                <a:lnTo>
                  <a:pt x="276" y="2443"/>
                </a:lnTo>
                <a:lnTo>
                  <a:pt x="273" y="2473"/>
                </a:lnTo>
                <a:lnTo>
                  <a:pt x="276" y="2502"/>
                </a:lnTo>
                <a:lnTo>
                  <a:pt x="283" y="2528"/>
                </a:lnTo>
                <a:lnTo>
                  <a:pt x="295" y="2553"/>
                </a:lnTo>
                <a:lnTo>
                  <a:pt x="311" y="2573"/>
                </a:lnTo>
                <a:lnTo>
                  <a:pt x="330" y="2592"/>
                </a:lnTo>
                <a:lnTo>
                  <a:pt x="353" y="2607"/>
                </a:lnTo>
                <a:lnTo>
                  <a:pt x="378" y="2617"/>
                </a:lnTo>
                <a:lnTo>
                  <a:pt x="404" y="2623"/>
                </a:lnTo>
                <a:lnTo>
                  <a:pt x="404" y="2359"/>
                </a:lnTo>
                <a:lnTo>
                  <a:pt x="407" y="2345"/>
                </a:lnTo>
                <a:lnTo>
                  <a:pt x="413" y="2332"/>
                </a:lnTo>
                <a:lnTo>
                  <a:pt x="424" y="2323"/>
                </a:lnTo>
                <a:lnTo>
                  <a:pt x="424" y="2322"/>
                </a:lnTo>
                <a:close/>
                <a:moveTo>
                  <a:pt x="1352" y="1912"/>
                </a:moveTo>
                <a:lnTo>
                  <a:pt x="1331" y="1927"/>
                </a:lnTo>
                <a:lnTo>
                  <a:pt x="1305" y="1944"/>
                </a:lnTo>
                <a:lnTo>
                  <a:pt x="1274" y="1964"/>
                </a:lnTo>
                <a:lnTo>
                  <a:pt x="1238" y="1986"/>
                </a:lnTo>
                <a:lnTo>
                  <a:pt x="1197" y="2009"/>
                </a:lnTo>
                <a:lnTo>
                  <a:pt x="1150" y="2033"/>
                </a:lnTo>
                <a:lnTo>
                  <a:pt x="1099" y="2057"/>
                </a:lnTo>
                <a:lnTo>
                  <a:pt x="1041" y="2082"/>
                </a:lnTo>
                <a:lnTo>
                  <a:pt x="980" y="2106"/>
                </a:lnTo>
                <a:lnTo>
                  <a:pt x="917" y="2128"/>
                </a:lnTo>
                <a:lnTo>
                  <a:pt x="856" y="2146"/>
                </a:lnTo>
                <a:lnTo>
                  <a:pt x="800" y="2159"/>
                </a:lnTo>
                <a:lnTo>
                  <a:pt x="745" y="2170"/>
                </a:lnTo>
                <a:lnTo>
                  <a:pt x="695" y="2177"/>
                </a:lnTo>
                <a:lnTo>
                  <a:pt x="649" y="2182"/>
                </a:lnTo>
                <a:lnTo>
                  <a:pt x="606" y="2184"/>
                </a:lnTo>
                <a:lnTo>
                  <a:pt x="568" y="2185"/>
                </a:lnTo>
                <a:lnTo>
                  <a:pt x="536" y="2185"/>
                </a:lnTo>
                <a:lnTo>
                  <a:pt x="509" y="2184"/>
                </a:lnTo>
                <a:lnTo>
                  <a:pt x="506" y="2897"/>
                </a:lnTo>
                <a:lnTo>
                  <a:pt x="506" y="2899"/>
                </a:lnTo>
                <a:lnTo>
                  <a:pt x="506" y="2900"/>
                </a:lnTo>
                <a:lnTo>
                  <a:pt x="522" y="2960"/>
                </a:lnTo>
                <a:lnTo>
                  <a:pt x="544" y="3017"/>
                </a:lnTo>
                <a:lnTo>
                  <a:pt x="571" y="3070"/>
                </a:lnTo>
                <a:lnTo>
                  <a:pt x="604" y="3120"/>
                </a:lnTo>
                <a:lnTo>
                  <a:pt x="641" y="3167"/>
                </a:lnTo>
                <a:lnTo>
                  <a:pt x="683" y="3209"/>
                </a:lnTo>
                <a:lnTo>
                  <a:pt x="730" y="3247"/>
                </a:lnTo>
                <a:lnTo>
                  <a:pt x="780" y="3280"/>
                </a:lnTo>
                <a:lnTo>
                  <a:pt x="833" y="3308"/>
                </a:lnTo>
                <a:lnTo>
                  <a:pt x="890" y="3331"/>
                </a:lnTo>
                <a:lnTo>
                  <a:pt x="948" y="3347"/>
                </a:lnTo>
                <a:lnTo>
                  <a:pt x="1010" y="3357"/>
                </a:lnTo>
                <a:lnTo>
                  <a:pt x="1074" y="3360"/>
                </a:lnTo>
                <a:lnTo>
                  <a:pt x="1097" y="3360"/>
                </a:lnTo>
                <a:lnTo>
                  <a:pt x="1156" y="3357"/>
                </a:lnTo>
                <a:lnTo>
                  <a:pt x="1215" y="3348"/>
                </a:lnTo>
                <a:lnTo>
                  <a:pt x="1270" y="3334"/>
                </a:lnTo>
                <a:lnTo>
                  <a:pt x="1325" y="3313"/>
                </a:lnTo>
                <a:lnTo>
                  <a:pt x="1376" y="3288"/>
                </a:lnTo>
                <a:lnTo>
                  <a:pt x="1423" y="3258"/>
                </a:lnTo>
                <a:lnTo>
                  <a:pt x="1468" y="3224"/>
                </a:lnTo>
                <a:lnTo>
                  <a:pt x="1509" y="3186"/>
                </a:lnTo>
                <a:lnTo>
                  <a:pt x="1546" y="3144"/>
                </a:lnTo>
                <a:lnTo>
                  <a:pt x="1580" y="3098"/>
                </a:lnTo>
                <a:lnTo>
                  <a:pt x="1608" y="3049"/>
                </a:lnTo>
                <a:lnTo>
                  <a:pt x="1632" y="2997"/>
                </a:lnTo>
                <a:lnTo>
                  <a:pt x="1651" y="2943"/>
                </a:lnTo>
                <a:lnTo>
                  <a:pt x="1664" y="2886"/>
                </a:lnTo>
                <a:lnTo>
                  <a:pt x="1675" y="2255"/>
                </a:lnTo>
                <a:lnTo>
                  <a:pt x="1352" y="1912"/>
                </a:lnTo>
                <a:close/>
                <a:moveTo>
                  <a:pt x="1070" y="1472"/>
                </a:moveTo>
                <a:lnTo>
                  <a:pt x="1008" y="1474"/>
                </a:lnTo>
                <a:lnTo>
                  <a:pt x="946" y="1483"/>
                </a:lnTo>
                <a:lnTo>
                  <a:pt x="887" y="1497"/>
                </a:lnTo>
                <a:lnTo>
                  <a:pt x="830" y="1516"/>
                </a:lnTo>
                <a:lnTo>
                  <a:pt x="775" y="1540"/>
                </a:lnTo>
                <a:lnTo>
                  <a:pt x="723" y="1569"/>
                </a:lnTo>
                <a:lnTo>
                  <a:pt x="674" y="1602"/>
                </a:lnTo>
                <a:lnTo>
                  <a:pt x="627" y="1640"/>
                </a:lnTo>
                <a:lnTo>
                  <a:pt x="585" y="1681"/>
                </a:lnTo>
                <a:lnTo>
                  <a:pt x="547" y="1727"/>
                </a:lnTo>
                <a:lnTo>
                  <a:pt x="512" y="1775"/>
                </a:lnTo>
                <a:lnTo>
                  <a:pt x="482" y="1827"/>
                </a:lnTo>
                <a:lnTo>
                  <a:pt x="456" y="1881"/>
                </a:lnTo>
                <a:lnTo>
                  <a:pt x="435" y="1939"/>
                </a:lnTo>
                <a:lnTo>
                  <a:pt x="420" y="1999"/>
                </a:lnTo>
                <a:lnTo>
                  <a:pt x="409" y="2061"/>
                </a:lnTo>
                <a:lnTo>
                  <a:pt x="409" y="2065"/>
                </a:lnTo>
                <a:lnTo>
                  <a:pt x="409" y="2068"/>
                </a:lnTo>
                <a:lnTo>
                  <a:pt x="412" y="2083"/>
                </a:lnTo>
                <a:lnTo>
                  <a:pt x="420" y="2095"/>
                </a:lnTo>
                <a:lnTo>
                  <a:pt x="432" y="2104"/>
                </a:lnTo>
                <a:lnTo>
                  <a:pt x="447" y="2108"/>
                </a:lnTo>
                <a:lnTo>
                  <a:pt x="449" y="2108"/>
                </a:lnTo>
                <a:lnTo>
                  <a:pt x="463" y="2106"/>
                </a:lnTo>
                <a:lnTo>
                  <a:pt x="475" y="2099"/>
                </a:lnTo>
                <a:lnTo>
                  <a:pt x="485" y="2088"/>
                </a:lnTo>
                <a:lnTo>
                  <a:pt x="489" y="2074"/>
                </a:lnTo>
                <a:lnTo>
                  <a:pt x="499" y="2026"/>
                </a:lnTo>
                <a:lnTo>
                  <a:pt x="515" y="1979"/>
                </a:lnTo>
                <a:lnTo>
                  <a:pt x="537" y="1933"/>
                </a:lnTo>
                <a:lnTo>
                  <a:pt x="564" y="1890"/>
                </a:lnTo>
                <a:lnTo>
                  <a:pt x="597" y="1849"/>
                </a:lnTo>
                <a:lnTo>
                  <a:pt x="635" y="1811"/>
                </a:lnTo>
                <a:lnTo>
                  <a:pt x="677" y="1776"/>
                </a:lnTo>
                <a:lnTo>
                  <a:pt x="726" y="1743"/>
                </a:lnTo>
                <a:lnTo>
                  <a:pt x="777" y="1716"/>
                </a:lnTo>
                <a:lnTo>
                  <a:pt x="831" y="1693"/>
                </a:lnTo>
                <a:lnTo>
                  <a:pt x="888" y="1675"/>
                </a:lnTo>
                <a:lnTo>
                  <a:pt x="947" y="1662"/>
                </a:lnTo>
                <a:lnTo>
                  <a:pt x="1008" y="1654"/>
                </a:lnTo>
                <a:lnTo>
                  <a:pt x="1070" y="1651"/>
                </a:lnTo>
                <a:lnTo>
                  <a:pt x="1094" y="1651"/>
                </a:lnTo>
                <a:lnTo>
                  <a:pt x="1156" y="1654"/>
                </a:lnTo>
                <a:lnTo>
                  <a:pt x="1217" y="1662"/>
                </a:lnTo>
                <a:lnTo>
                  <a:pt x="1277" y="1675"/>
                </a:lnTo>
                <a:lnTo>
                  <a:pt x="1333" y="1692"/>
                </a:lnTo>
                <a:lnTo>
                  <a:pt x="1386" y="1715"/>
                </a:lnTo>
                <a:lnTo>
                  <a:pt x="1436" y="1741"/>
                </a:lnTo>
                <a:lnTo>
                  <a:pt x="1483" y="1772"/>
                </a:lnTo>
                <a:lnTo>
                  <a:pt x="1525" y="1806"/>
                </a:lnTo>
                <a:lnTo>
                  <a:pt x="1563" y="1843"/>
                </a:lnTo>
                <a:lnTo>
                  <a:pt x="1597" y="1885"/>
                </a:lnTo>
                <a:lnTo>
                  <a:pt x="1625" y="1928"/>
                </a:lnTo>
                <a:lnTo>
                  <a:pt x="1648" y="1975"/>
                </a:lnTo>
                <a:lnTo>
                  <a:pt x="1664" y="2022"/>
                </a:lnTo>
                <a:lnTo>
                  <a:pt x="1675" y="2074"/>
                </a:lnTo>
                <a:lnTo>
                  <a:pt x="1678" y="2086"/>
                </a:lnTo>
                <a:lnTo>
                  <a:pt x="1686" y="2095"/>
                </a:lnTo>
                <a:lnTo>
                  <a:pt x="1696" y="2103"/>
                </a:lnTo>
                <a:lnTo>
                  <a:pt x="1708" y="2107"/>
                </a:lnTo>
                <a:lnTo>
                  <a:pt x="1721" y="2107"/>
                </a:lnTo>
                <a:lnTo>
                  <a:pt x="1735" y="2103"/>
                </a:lnTo>
                <a:lnTo>
                  <a:pt x="1746" y="2093"/>
                </a:lnTo>
                <a:lnTo>
                  <a:pt x="1752" y="2081"/>
                </a:lnTo>
                <a:lnTo>
                  <a:pt x="1754" y="2066"/>
                </a:lnTo>
                <a:lnTo>
                  <a:pt x="1754" y="2059"/>
                </a:lnTo>
                <a:lnTo>
                  <a:pt x="1744" y="1998"/>
                </a:lnTo>
                <a:lnTo>
                  <a:pt x="1728" y="1938"/>
                </a:lnTo>
                <a:lnTo>
                  <a:pt x="1708" y="1881"/>
                </a:lnTo>
                <a:lnTo>
                  <a:pt x="1682" y="1826"/>
                </a:lnTo>
                <a:lnTo>
                  <a:pt x="1652" y="1775"/>
                </a:lnTo>
                <a:lnTo>
                  <a:pt x="1618" y="1726"/>
                </a:lnTo>
                <a:lnTo>
                  <a:pt x="1578" y="1681"/>
                </a:lnTo>
                <a:lnTo>
                  <a:pt x="1536" y="1640"/>
                </a:lnTo>
                <a:lnTo>
                  <a:pt x="1489" y="1602"/>
                </a:lnTo>
                <a:lnTo>
                  <a:pt x="1441" y="1569"/>
                </a:lnTo>
                <a:lnTo>
                  <a:pt x="1389" y="1540"/>
                </a:lnTo>
                <a:lnTo>
                  <a:pt x="1333" y="1516"/>
                </a:lnTo>
                <a:lnTo>
                  <a:pt x="1277" y="1497"/>
                </a:lnTo>
                <a:lnTo>
                  <a:pt x="1217" y="1483"/>
                </a:lnTo>
                <a:lnTo>
                  <a:pt x="1156" y="1474"/>
                </a:lnTo>
                <a:lnTo>
                  <a:pt x="1094" y="1472"/>
                </a:lnTo>
                <a:lnTo>
                  <a:pt x="1070" y="1472"/>
                </a:lnTo>
                <a:close/>
                <a:moveTo>
                  <a:pt x="1073" y="1199"/>
                </a:moveTo>
                <a:lnTo>
                  <a:pt x="1151" y="1201"/>
                </a:lnTo>
                <a:lnTo>
                  <a:pt x="1227" y="1210"/>
                </a:lnTo>
                <a:lnTo>
                  <a:pt x="1303" y="1223"/>
                </a:lnTo>
                <a:lnTo>
                  <a:pt x="1376" y="1241"/>
                </a:lnTo>
                <a:lnTo>
                  <a:pt x="1448" y="1265"/>
                </a:lnTo>
                <a:lnTo>
                  <a:pt x="1518" y="1295"/>
                </a:lnTo>
                <a:lnTo>
                  <a:pt x="1586" y="1328"/>
                </a:lnTo>
                <a:lnTo>
                  <a:pt x="1651" y="1367"/>
                </a:lnTo>
                <a:lnTo>
                  <a:pt x="1714" y="1411"/>
                </a:lnTo>
                <a:lnTo>
                  <a:pt x="1774" y="1459"/>
                </a:lnTo>
                <a:lnTo>
                  <a:pt x="1830" y="1512"/>
                </a:lnTo>
                <a:lnTo>
                  <a:pt x="1883" y="1568"/>
                </a:lnTo>
                <a:lnTo>
                  <a:pt x="1932" y="1628"/>
                </a:lnTo>
                <a:lnTo>
                  <a:pt x="1976" y="1690"/>
                </a:lnTo>
                <a:lnTo>
                  <a:pt x="2015" y="1756"/>
                </a:lnTo>
                <a:lnTo>
                  <a:pt x="2049" y="1824"/>
                </a:lnTo>
                <a:lnTo>
                  <a:pt x="2077" y="1893"/>
                </a:lnTo>
                <a:lnTo>
                  <a:pt x="2102" y="1965"/>
                </a:lnTo>
                <a:lnTo>
                  <a:pt x="2121" y="2039"/>
                </a:lnTo>
                <a:lnTo>
                  <a:pt x="2135" y="2114"/>
                </a:lnTo>
                <a:lnTo>
                  <a:pt x="2144" y="2191"/>
                </a:lnTo>
                <a:lnTo>
                  <a:pt x="2147" y="2268"/>
                </a:lnTo>
                <a:lnTo>
                  <a:pt x="2147" y="3310"/>
                </a:lnTo>
                <a:lnTo>
                  <a:pt x="2145" y="3323"/>
                </a:lnTo>
                <a:lnTo>
                  <a:pt x="2139" y="3335"/>
                </a:lnTo>
                <a:lnTo>
                  <a:pt x="2131" y="3345"/>
                </a:lnTo>
                <a:lnTo>
                  <a:pt x="2120" y="3351"/>
                </a:lnTo>
                <a:lnTo>
                  <a:pt x="2111" y="3353"/>
                </a:lnTo>
                <a:lnTo>
                  <a:pt x="2102" y="3354"/>
                </a:lnTo>
                <a:lnTo>
                  <a:pt x="2092" y="3353"/>
                </a:lnTo>
                <a:lnTo>
                  <a:pt x="2081" y="3349"/>
                </a:lnTo>
                <a:lnTo>
                  <a:pt x="2071" y="3341"/>
                </a:lnTo>
                <a:lnTo>
                  <a:pt x="1727" y="2994"/>
                </a:lnTo>
                <a:lnTo>
                  <a:pt x="1704" y="3054"/>
                </a:lnTo>
                <a:lnTo>
                  <a:pt x="1675" y="3110"/>
                </a:lnTo>
                <a:lnTo>
                  <a:pt x="1641" y="3163"/>
                </a:lnTo>
                <a:lnTo>
                  <a:pt x="1603" y="3213"/>
                </a:lnTo>
                <a:lnTo>
                  <a:pt x="1560" y="3259"/>
                </a:lnTo>
                <a:lnTo>
                  <a:pt x="1513" y="3301"/>
                </a:lnTo>
                <a:lnTo>
                  <a:pt x="1462" y="3338"/>
                </a:lnTo>
                <a:lnTo>
                  <a:pt x="1408" y="3371"/>
                </a:lnTo>
                <a:lnTo>
                  <a:pt x="1351" y="3398"/>
                </a:lnTo>
                <a:lnTo>
                  <a:pt x="1291" y="3420"/>
                </a:lnTo>
                <a:lnTo>
                  <a:pt x="1228" y="3436"/>
                </a:lnTo>
                <a:lnTo>
                  <a:pt x="1164" y="3446"/>
                </a:lnTo>
                <a:lnTo>
                  <a:pt x="1097" y="3449"/>
                </a:lnTo>
                <a:lnTo>
                  <a:pt x="1074" y="3449"/>
                </a:lnTo>
                <a:lnTo>
                  <a:pt x="1006" y="3445"/>
                </a:lnTo>
                <a:lnTo>
                  <a:pt x="939" y="3435"/>
                </a:lnTo>
                <a:lnTo>
                  <a:pt x="877" y="3419"/>
                </a:lnTo>
                <a:lnTo>
                  <a:pt x="815" y="3397"/>
                </a:lnTo>
                <a:lnTo>
                  <a:pt x="757" y="3369"/>
                </a:lnTo>
                <a:lnTo>
                  <a:pt x="702" y="3336"/>
                </a:lnTo>
                <a:lnTo>
                  <a:pt x="651" y="3298"/>
                </a:lnTo>
                <a:lnTo>
                  <a:pt x="603" y="3255"/>
                </a:lnTo>
                <a:lnTo>
                  <a:pt x="560" y="3208"/>
                </a:lnTo>
                <a:lnTo>
                  <a:pt x="522" y="3157"/>
                </a:lnTo>
                <a:lnTo>
                  <a:pt x="488" y="3102"/>
                </a:lnTo>
                <a:lnTo>
                  <a:pt x="460" y="3045"/>
                </a:lnTo>
                <a:lnTo>
                  <a:pt x="436" y="2984"/>
                </a:lnTo>
                <a:lnTo>
                  <a:pt x="75" y="3337"/>
                </a:lnTo>
                <a:lnTo>
                  <a:pt x="64" y="3345"/>
                </a:lnTo>
                <a:lnTo>
                  <a:pt x="52" y="3349"/>
                </a:lnTo>
                <a:lnTo>
                  <a:pt x="40" y="3349"/>
                </a:lnTo>
                <a:lnTo>
                  <a:pt x="27" y="3346"/>
                </a:lnTo>
                <a:lnTo>
                  <a:pt x="16" y="3339"/>
                </a:lnTo>
                <a:lnTo>
                  <a:pt x="8" y="3329"/>
                </a:lnTo>
                <a:lnTo>
                  <a:pt x="2" y="3318"/>
                </a:lnTo>
                <a:lnTo>
                  <a:pt x="0" y="3306"/>
                </a:lnTo>
                <a:lnTo>
                  <a:pt x="0" y="2273"/>
                </a:lnTo>
                <a:lnTo>
                  <a:pt x="3" y="2190"/>
                </a:lnTo>
                <a:lnTo>
                  <a:pt x="13" y="2107"/>
                </a:lnTo>
                <a:lnTo>
                  <a:pt x="28" y="2027"/>
                </a:lnTo>
                <a:lnTo>
                  <a:pt x="50" y="1950"/>
                </a:lnTo>
                <a:lnTo>
                  <a:pt x="77" y="1874"/>
                </a:lnTo>
                <a:lnTo>
                  <a:pt x="110" y="1801"/>
                </a:lnTo>
                <a:lnTo>
                  <a:pt x="146" y="1731"/>
                </a:lnTo>
                <a:lnTo>
                  <a:pt x="189" y="1665"/>
                </a:lnTo>
                <a:lnTo>
                  <a:pt x="236" y="1602"/>
                </a:lnTo>
                <a:lnTo>
                  <a:pt x="287" y="1542"/>
                </a:lnTo>
                <a:lnTo>
                  <a:pt x="343" y="1487"/>
                </a:lnTo>
                <a:lnTo>
                  <a:pt x="402" y="1435"/>
                </a:lnTo>
                <a:lnTo>
                  <a:pt x="465" y="1388"/>
                </a:lnTo>
                <a:lnTo>
                  <a:pt x="532" y="1346"/>
                </a:lnTo>
                <a:lnTo>
                  <a:pt x="602" y="1308"/>
                </a:lnTo>
                <a:lnTo>
                  <a:pt x="675" y="1275"/>
                </a:lnTo>
                <a:lnTo>
                  <a:pt x="750" y="1249"/>
                </a:lnTo>
                <a:lnTo>
                  <a:pt x="828" y="1227"/>
                </a:lnTo>
                <a:lnTo>
                  <a:pt x="908" y="1211"/>
                </a:lnTo>
                <a:lnTo>
                  <a:pt x="989" y="1202"/>
                </a:lnTo>
                <a:lnTo>
                  <a:pt x="1073" y="1199"/>
                </a:lnTo>
                <a:close/>
                <a:moveTo>
                  <a:pt x="3269" y="359"/>
                </a:moveTo>
                <a:lnTo>
                  <a:pt x="3284" y="361"/>
                </a:lnTo>
                <a:lnTo>
                  <a:pt x="3299" y="368"/>
                </a:lnTo>
                <a:lnTo>
                  <a:pt x="3311" y="378"/>
                </a:lnTo>
                <a:lnTo>
                  <a:pt x="3321" y="391"/>
                </a:lnTo>
                <a:lnTo>
                  <a:pt x="3327" y="405"/>
                </a:lnTo>
                <a:lnTo>
                  <a:pt x="3328" y="420"/>
                </a:lnTo>
                <a:lnTo>
                  <a:pt x="3326" y="435"/>
                </a:lnTo>
                <a:lnTo>
                  <a:pt x="3321" y="449"/>
                </a:lnTo>
                <a:lnTo>
                  <a:pt x="3311" y="462"/>
                </a:lnTo>
                <a:lnTo>
                  <a:pt x="2554" y="1212"/>
                </a:lnTo>
                <a:lnTo>
                  <a:pt x="2541" y="1222"/>
                </a:lnTo>
                <a:lnTo>
                  <a:pt x="2527" y="1227"/>
                </a:lnTo>
                <a:lnTo>
                  <a:pt x="2511" y="1229"/>
                </a:lnTo>
                <a:lnTo>
                  <a:pt x="2507" y="1229"/>
                </a:lnTo>
                <a:lnTo>
                  <a:pt x="2491" y="1226"/>
                </a:lnTo>
                <a:lnTo>
                  <a:pt x="2477" y="1217"/>
                </a:lnTo>
                <a:lnTo>
                  <a:pt x="2464" y="1207"/>
                </a:lnTo>
                <a:lnTo>
                  <a:pt x="2217" y="888"/>
                </a:lnTo>
                <a:lnTo>
                  <a:pt x="2210" y="875"/>
                </a:lnTo>
                <a:lnTo>
                  <a:pt x="2205" y="860"/>
                </a:lnTo>
                <a:lnTo>
                  <a:pt x="2205" y="845"/>
                </a:lnTo>
                <a:lnTo>
                  <a:pt x="2209" y="830"/>
                </a:lnTo>
                <a:lnTo>
                  <a:pt x="2216" y="815"/>
                </a:lnTo>
                <a:lnTo>
                  <a:pt x="2228" y="805"/>
                </a:lnTo>
                <a:lnTo>
                  <a:pt x="2242" y="796"/>
                </a:lnTo>
                <a:lnTo>
                  <a:pt x="2256" y="793"/>
                </a:lnTo>
                <a:lnTo>
                  <a:pt x="2272" y="793"/>
                </a:lnTo>
                <a:lnTo>
                  <a:pt x="2287" y="796"/>
                </a:lnTo>
                <a:lnTo>
                  <a:pt x="2301" y="803"/>
                </a:lnTo>
                <a:lnTo>
                  <a:pt x="2312" y="815"/>
                </a:lnTo>
                <a:lnTo>
                  <a:pt x="2517" y="1079"/>
                </a:lnTo>
                <a:lnTo>
                  <a:pt x="3226" y="377"/>
                </a:lnTo>
                <a:lnTo>
                  <a:pt x="3239" y="368"/>
                </a:lnTo>
                <a:lnTo>
                  <a:pt x="3253" y="361"/>
                </a:lnTo>
                <a:lnTo>
                  <a:pt x="3269" y="359"/>
                </a:lnTo>
                <a:close/>
                <a:moveTo>
                  <a:pt x="1999" y="120"/>
                </a:moveTo>
                <a:lnTo>
                  <a:pt x="1971" y="122"/>
                </a:lnTo>
                <a:lnTo>
                  <a:pt x="1945" y="131"/>
                </a:lnTo>
                <a:lnTo>
                  <a:pt x="1921" y="144"/>
                </a:lnTo>
                <a:lnTo>
                  <a:pt x="1901" y="160"/>
                </a:lnTo>
                <a:lnTo>
                  <a:pt x="1883" y="181"/>
                </a:lnTo>
                <a:lnTo>
                  <a:pt x="1871" y="205"/>
                </a:lnTo>
                <a:lnTo>
                  <a:pt x="1863" y="231"/>
                </a:lnTo>
                <a:lnTo>
                  <a:pt x="1861" y="259"/>
                </a:lnTo>
                <a:lnTo>
                  <a:pt x="1861" y="1158"/>
                </a:lnTo>
                <a:lnTo>
                  <a:pt x="1863" y="1185"/>
                </a:lnTo>
                <a:lnTo>
                  <a:pt x="1871" y="1211"/>
                </a:lnTo>
                <a:lnTo>
                  <a:pt x="1883" y="1235"/>
                </a:lnTo>
                <a:lnTo>
                  <a:pt x="1901" y="1255"/>
                </a:lnTo>
                <a:lnTo>
                  <a:pt x="1921" y="1273"/>
                </a:lnTo>
                <a:lnTo>
                  <a:pt x="1945" y="1286"/>
                </a:lnTo>
                <a:lnTo>
                  <a:pt x="1971" y="1293"/>
                </a:lnTo>
                <a:lnTo>
                  <a:pt x="1999" y="1297"/>
                </a:lnTo>
                <a:lnTo>
                  <a:pt x="2241" y="1297"/>
                </a:lnTo>
                <a:lnTo>
                  <a:pt x="2256" y="1299"/>
                </a:lnTo>
                <a:lnTo>
                  <a:pt x="2271" y="1304"/>
                </a:lnTo>
                <a:lnTo>
                  <a:pt x="2284" y="1314"/>
                </a:lnTo>
                <a:lnTo>
                  <a:pt x="2292" y="1327"/>
                </a:lnTo>
                <a:lnTo>
                  <a:pt x="2299" y="1341"/>
                </a:lnTo>
                <a:lnTo>
                  <a:pt x="2301" y="1356"/>
                </a:lnTo>
                <a:lnTo>
                  <a:pt x="2301" y="1695"/>
                </a:lnTo>
                <a:lnTo>
                  <a:pt x="2681" y="1314"/>
                </a:lnTo>
                <a:lnTo>
                  <a:pt x="2694" y="1304"/>
                </a:lnTo>
                <a:lnTo>
                  <a:pt x="2708" y="1299"/>
                </a:lnTo>
                <a:lnTo>
                  <a:pt x="2723" y="1297"/>
                </a:lnTo>
                <a:lnTo>
                  <a:pt x="3311" y="1297"/>
                </a:lnTo>
                <a:lnTo>
                  <a:pt x="3339" y="1293"/>
                </a:lnTo>
                <a:lnTo>
                  <a:pt x="3365" y="1286"/>
                </a:lnTo>
                <a:lnTo>
                  <a:pt x="3389" y="1273"/>
                </a:lnTo>
                <a:lnTo>
                  <a:pt x="3410" y="1255"/>
                </a:lnTo>
                <a:lnTo>
                  <a:pt x="3427" y="1235"/>
                </a:lnTo>
                <a:lnTo>
                  <a:pt x="3439" y="1211"/>
                </a:lnTo>
                <a:lnTo>
                  <a:pt x="3448" y="1185"/>
                </a:lnTo>
                <a:lnTo>
                  <a:pt x="3451" y="1158"/>
                </a:lnTo>
                <a:lnTo>
                  <a:pt x="3451" y="259"/>
                </a:lnTo>
                <a:lnTo>
                  <a:pt x="3448" y="231"/>
                </a:lnTo>
                <a:lnTo>
                  <a:pt x="3439" y="205"/>
                </a:lnTo>
                <a:lnTo>
                  <a:pt x="3427" y="181"/>
                </a:lnTo>
                <a:lnTo>
                  <a:pt x="3410" y="160"/>
                </a:lnTo>
                <a:lnTo>
                  <a:pt x="3389" y="144"/>
                </a:lnTo>
                <a:lnTo>
                  <a:pt x="3365" y="131"/>
                </a:lnTo>
                <a:lnTo>
                  <a:pt x="3339" y="122"/>
                </a:lnTo>
                <a:lnTo>
                  <a:pt x="3311" y="120"/>
                </a:lnTo>
                <a:lnTo>
                  <a:pt x="1999" y="120"/>
                </a:lnTo>
                <a:close/>
                <a:moveTo>
                  <a:pt x="1999" y="0"/>
                </a:moveTo>
                <a:lnTo>
                  <a:pt x="3311" y="0"/>
                </a:lnTo>
                <a:lnTo>
                  <a:pt x="3353" y="3"/>
                </a:lnTo>
                <a:lnTo>
                  <a:pt x="3392" y="13"/>
                </a:lnTo>
                <a:lnTo>
                  <a:pt x="3430" y="29"/>
                </a:lnTo>
                <a:lnTo>
                  <a:pt x="3464" y="49"/>
                </a:lnTo>
                <a:lnTo>
                  <a:pt x="3494" y="76"/>
                </a:lnTo>
                <a:lnTo>
                  <a:pt x="3520" y="106"/>
                </a:lnTo>
                <a:lnTo>
                  <a:pt x="3541" y="140"/>
                </a:lnTo>
                <a:lnTo>
                  <a:pt x="3557" y="178"/>
                </a:lnTo>
                <a:lnTo>
                  <a:pt x="3567" y="217"/>
                </a:lnTo>
                <a:lnTo>
                  <a:pt x="3570" y="259"/>
                </a:lnTo>
                <a:lnTo>
                  <a:pt x="3570" y="1158"/>
                </a:lnTo>
                <a:lnTo>
                  <a:pt x="3567" y="1199"/>
                </a:lnTo>
                <a:lnTo>
                  <a:pt x="3557" y="1239"/>
                </a:lnTo>
                <a:lnTo>
                  <a:pt x="3541" y="1276"/>
                </a:lnTo>
                <a:lnTo>
                  <a:pt x="3520" y="1310"/>
                </a:lnTo>
                <a:lnTo>
                  <a:pt x="3494" y="1340"/>
                </a:lnTo>
                <a:lnTo>
                  <a:pt x="3464" y="1366"/>
                </a:lnTo>
                <a:lnTo>
                  <a:pt x="3430" y="1388"/>
                </a:lnTo>
                <a:lnTo>
                  <a:pt x="3392" y="1403"/>
                </a:lnTo>
                <a:lnTo>
                  <a:pt x="3353" y="1413"/>
                </a:lnTo>
                <a:lnTo>
                  <a:pt x="3311" y="1416"/>
                </a:lnTo>
                <a:lnTo>
                  <a:pt x="2748" y="1416"/>
                </a:lnTo>
                <a:lnTo>
                  <a:pt x="2284" y="1882"/>
                </a:lnTo>
                <a:lnTo>
                  <a:pt x="2271" y="1892"/>
                </a:lnTo>
                <a:lnTo>
                  <a:pt x="2256" y="1898"/>
                </a:lnTo>
                <a:lnTo>
                  <a:pt x="2241" y="1900"/>
                </a:lnTo>
                <a:lnTo>
                  <a:pt x="2229" y="1899"/>
                </a:lnTo>
                <a:lnTo>
                  <a:pt x="2217" y="1895"/>
                </a:lnTo>
                <a:lnTo>
                  <a:pt x="2202" y="1886"/>
                </a:lnTo>
                <a:lnTo>
                  <a:pt x="2191" y="1873"/>
                </a:lnTo>
                <a:lnTo>
                  <a:pt x="2184" y="1857"/>
                </a:lnTo>
                <a:lnTo>
                  <a:pt x="2181" y="1840"/>
                </a:lnTo>
                <a:lnTo>
                  <a:pt x="2181" y="1416"/>
                </a:lnTo>
                <a:lnTo>
                  <a:pt x="1999" y="1416"/>
                </a:lnTo>
                <a:lnTo>
                  <a:pt x="1957" y="1413"/>
                </a:lnTo>
                <a:lnTo>
                  <a:pt x="1918" y="1403"/>
                </a:lnTo>
                <a:lnTo>
                  <a:pt x="1880" y="1388"/>
                </a:lnTo>
                <a:lnTo>
                  <a:pt x="1846" y="1366"/>
                </a:lnTo>
                <a:lnTo>
                  <a:pt x="1816" y="1340"/>
                </a:lnTo>
                <a:lnTo>
                  <a:pt x="1790" y="1310"/>
                </a:lnTo>
                <a:lnTo>
                  <a:pt x="1769" y="1276"/>
                </a:lnTo>
                <a:lnTo>
                  <a:pt x="1753" y="1239"/>
                </a:lnTo>
                <a:lnTo>
                  <a:pt x="1743" y="1199"/>
                </a:lnTo>
                <a:lnTo>
                  <a:pt x="1740" y="1158"/>
                </a:lnTo>
                <a:lnTo>
                  <a:pt x="1740" y="259"/>
                </a:lnTo>
                <a:lnTo>
                  <a:pt x="1743" y="217"/>
                </a:lnTo>
                <a:lnTo>
                  <a:pt x="1753" y="178"/>
                </a:lnTo>
                <a:lnTo>
                  <a:pt x="1769" y="140"/>
                </a:lnTo>
                <a:lnTo>
                  <a:pt x="1790" y="106"/>
                </a:lnTo>
                <a:lnTo>
                  <a:pt x="1816" y="76"/>
                </a:lnTo>
                <a:lnTo>
                  <a:pt x="1846" y="49"/>
                </a:lnTo>
                <a:lnTo>
                  <a:pt x="1880" y="29"/>
                </a:lnTo>
                <a:lnTo>
                  <a:pt x="1918" y="13"/>
                </a:lnTo>
                <a:lnTo>
                  <a:pt x="1957" y="3"/>
                </a:lnTo>
                <a:lnTo>
                  <a:pt x="199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0" y="1893227"/>
            <a:ext cx="9144000" cy="492443"/>
          </a:xfrm>
        </p:spPr>
        <p:txBody>
          <a:bodyPr/>
          <a:lstStyle/>
          <a:p>
            <a:r>
              <a:rPr lang="en-US" dirty="0">
                <a:solidFill>
                  <a:schemeClr val="tx1"/>
                </a:solidFill>
              </a:rPr>
              <a:t>Lesson Quiz</a:t>
            </a:r>
          </a:p>
        </p:txBody>
      </p:sp>
      <p:sp>
        <p:nvSpPr>
          <p:cNvPr id="3" name="Slide Number Placeholder 2"/>
          <p:cNvSpPr>
            <a:spLocks noGrp="1"/>
          </p:cNvSpPr>
          <p:nvPr>
            <p:ph type="sldNum" sz="quarter" idx="12"/>
          </p:nvPr>
        </p:nvSpPr>
        <p:spPr/>
        <p:txBody>
          <a:bodyPr/>
          <a:lstStyle/>
          <a:p>
            <a:fld id="{4976208B-6111-490B-8CEC-FFB249DB2100}" type="slidenum">
              <a:rPr lang="en-US" smtClean="0"/>
              <a:pPr/>
              <a:t>33</a:t>
            </a:fld>
            <a:endParaRPr lang="en-US" dirty="0"/>
          </a:p>
        </p:txBody>
      </p:sp>
    </p:spTree>
    <p:custDataLst>
      <p:tags r:id="rId1"/>
    </p:custDataLst>
    <p:extLst>
      <p:ext uri="{BB962C8B-B14F-4D97-AF65-F5344CB8AC3E}">
        <p14:creationId xmlns:p14="http://schemas.microsoft.com/office/powerpoint/2010/main" val="821331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a:defRPr/>
            </a:pPr>
            <a:r>
              <a:rPr lang="en-US" dirty="0"/>
              <a:t>What is the correct order of the following four clauses?</a:t>
            </a:r>
          </a:p>
          <a:p>
            <a:pPr marL="88106" lvl="1" indent="0">
              <a:buClr>
                <a:schemeClr val="tx1"/>
              </a:buClr>
              <a:buSzTx/>
              <a:buNone/>
              <a:defRPr/>
            </a:pPr>
            <a:endParaRPr lang="en-US" sz="600" b="1" dirty="0"/>
          </a:p>
          <a:p>
            <a:pPr marL="545306" lvl="1" indent="-457200">
              <a:buClr>
                <a:schemeClr val="tx1"/>
              </a:buClr>
              <a:buSzTx/>
              <a:buAutoNum type="alphaLcPeriod"/>
              <a:defRPr/>
            </a:pPr>
            <a:r>
              <a:rPr lang="en-US" dirty="0"/>
              <a:t>                                                b.</a:t>
            </a:r>
          </a:p>
          <a:p>
            <a:pPr marL="545306" lvl="1" indent="-457200">
              <a:buClr>
                <a:schemeClr val="tx1"/>
              </a:buClr>
              <a:buSzTx/>
              <a:buAutoNum type="alphaLcPeriod"/>
              <a:defRPr/>
            </a:pPr>
            <a:endParaRPr lang="en-US" dirty="0"/>
          </a:p>
          <a:p>
            <a:pPr marL="545306" lvl="1" indent="-457200">
              <a:buClr>
                <a:schemeClr val="tx1"/>
              </a:buClr>
              <a:buSzTx/>
              <a:buAutoNum type="alphaLcPeriod"/>
              <a:defRPr/>
            </a:pPr>
            <a:endParaRPr lang="en-US" dirty="0"/>
          </a:p>
          <a:p>
            <a:pPr marL="545306" lvl="1" indent="-457200">
              <a:buClr>
                <a:schemeClr val="tx1"/>
              </a:buClr>
              <a:buSzTx/>
              <a:buAutoNum type="alphaLcPeriod"/>
              <a:defRPr/>
            </a:pPr>
            <a:endParaRPr lang="en-US" dirty="0"/>
          </a:p>
          <a:p>
            <a:pPr marL="88106" lvl="1" indent="0">
              <a:buClr>
                <a:schemeClr val="tx1"/>
              </a:buClr>
              <a:buSzTx/>
              <a:buNone/>
              <a:defRPr/>
            </a:pPr>
            <a:endParaRPr lang="en-US" dirty="0"/>
          </a:p>
          <a:p>
            <a:pPr marL="88106" lvl="1" indent="0">
              <a:buClr>
                <a:schemeClr val="tx1"/>
              </a:buClr>
              <a:buSzTx/>
              <a:buNone/>
              <a:defRPr/>
            </a:pPr>
            <a:r>
              <a:rPr lang="en-US" dirty="0"/>
              <a:t>c.                                                      d.</a:t>
            </a:r>
          </a:p>
        </p:txBody>
      </p:sp>
      <p:sp>
        <p:nvSpPr>
          <p:cNvPr id="3" name="TextBox 2">
            <a:extLst>
              <a:ext uri="{FF2B5EF4-FFF2-40B4-BE49-F238E27FC236}">
                <a16:creationId xmlns:a16="http://schemas.microsoft.com/office/drawing/2014/main" id="{B8BF70A0-B791-4517-AE86-E84759B9C647}"/>
              </a:ext>
            </a:extLst>
          </p:cNvPr>
          <p:cNvSpPr txBox="1"/>
          <p:nvPr>
            <p:custDataLst>
              <p:tags r:id="rId2"/>
            </p:custDataLst>
          </p:nvPr>
        </p:nvSpPr>
        <p:spPr>
          <a:xfrm>
            <a:off x="4306295" y="2912877"/>
            <a:ext cx="2247410" cy="1287532"/>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b="1" dirty="0">
                <a:latin typeface="Courier New" panose="02070309020205020404" pitchFamily="49" charset="0"/>
                <a:cs typeface="Courier New" panose="02070309020205020404" pitchFamily="49" charset="0"/>
              </a:rPr>
              <a:t>select ...</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from ...</a:t>
            </a:r>
          </a:p>
          <a:p>
            <a:r>
              <a:rPr lang="en-US" b="1" dirty="0">
                <a:latin typeface="Courier New" panose="02070309020205020404" pitchFamily="49" charset="0"/>
                <a:cs typeface="Courier New" panose="02070309020205020404" pitchFamily="49" charset="0"/>
              </a:rPr>
              <a:t>  where ...</a:t>
            </a:r>
          </a:p>
          <a:p>
            <a:r>
              <a:rPr lang="en-US" b="1" dirty="0">
                <a:latin typeface="Courier New" panose="02070309020205020404" pitchFamily="49" charset="0"/>
                <a:cs typeface="Courier New" panose="02070309020205020404" pitchFamily="49" charset="0"/>
              </a:rPr>
              <a:t>   order by ...</a:t>
            </a:r>
            <a:endParaRPr lang="en-US"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AA4C1EF0-EC39-43D5-AFAA-459D6E1909E2}"/>
              </a:ext>
            </a:extLst>
          </p:cNvPr>
          <p:cNvSpPr txBox="1"/>
          <p:nvPr>
            <p:custDataLst>
              <p:tags r:id="rId3"/>
            </p:custDataLst>
          </p:nvPr>
        </p:nvSpPr>
        <p:spPr>
          <a:xfrm>
            <a:off x="1100594" y="1119701"/>
            <a:ext cx="2247410" cy="1287532"/>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b="1" dirty="0">
                <a:latin typeface="Courier New" panose="02070309020205020404" pitchFamily="49" charset="0"/>
                <a:cs typeface="Courier New" panose="02070309020205020404" pitchFamily="49" charset="0"/>
              </a:rPr>
              <a:t>from ...</a:t>
            </a:r>
          </a:p>
          <a:p>
            <a:r>
              <a:rPr lang="en-US" b="1" dirty="0">
                <a:latin typeface="Courier New" panose="02070309020205020404" pitchFamily="49" charset="0"/>
                <a:cs typeface="Courier New" panose="02070309020205020404" pitchFamily="49" charset="0"/>
              </a:rPr>
              <a:t> select ...</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where ...</a:t>
            </a:r>
          </a:p>
          <a:p>
            <a:r>
              <a:rPr lang="en-US" b="1" dirty="0">
                <a:latin typeface="Courier New" panose="02070309020205020404" pitchFamily="49" charset="0"/>
                <a:cs typeface="Courier New" panose="02070309020205020404" pitchFamily="49" charset="0"/>
              </a:rPr>
              <a:t>   order by ...</a:t>
            </a:r>
            <a:endParaRPr lang="en-US"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5F7E26E-D67E-4219-93E1-ED6201F9BE94}"/>
              </a:ext>
            </a:extLst>
          </p:cNvPr>
          <p:cNvSpPr txBox="1"/>
          <p:nvPr>
            <p:custDataLst>
              <p:tags r:id="rId4"/>
            </p:custDataLst>
          </p:nvPr>
        </p:nvSpPr>
        <p:spPr>
          <a:xfrm>
            <a:off x="1100594" y="2912877"/>
            <a:ext cx="2247410" cy="1287532"/>
          </a:xfrm>
          <a:prstGeom prst="rect">
            <a:avLst/>
          </a:prstGeom>
          <a:solidFill>
            <a:srgbClr val="FFFFFF"/>
          </a:solidFill>
          <a:ln w="19050" cmpd="sng">
            <a:solidFill>
              <a:srgbClr val="0074BE"/>
            </a:solidFill>
          </a:ln>
        </p:spPr>
        <p:txBody>
          <a:bodyPr vert="horz" wrap="square" lIns="88900" tIns="88900" rIns="88900" bIns="88900" rtlCol="0">
            <a:spAutoFit/>
          </a:bodyPr>
          <a:lstStyle/>
          <a:p>
            <a:r>
              <a:rPr lang="en-US" b="1" dirty="0">
                <a:latin typeface="Courier New" panose="02070309020205020404" pitchFamily="49" charset="0"/>
                <a:cs typeface="Courier New" panose="02070309020205020404" pitchFamily="49" charset="0"/>
              </a:rPr>
              <a:t>select ...</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where ...</a:t>
            </a:r>
          </a:p>
          <a:p>
            <a:r>
              <a:rPr lang="en-US" b="1" dirty="0">
                <a:latin typeface="Courier New" panose="02070309020205020404" pitchFamily="49" charset="0"/>
                <a:cs typeface="Courier New" panose="02070309020205020404" pitchFamily="49" charset="0"/>
              </a:rPr>
              <a:t>  order by ...</a:t>
            </a:r>
          </a:p>
          <a:p>
            <a:r>
              <a:rPr lang="en-US" b="1" dirty="0">
                <a:latin typeface="Courier New" panose="02070309020205020404" pitchFamily="49" charset="0"/>
                <a:cs typeface="Courier New" panose="02070309020205020404" pitchFamily="49" charset="0"/>
              </a:rPr>
              <a:t>   from ...</a:t>
            </a:r>
          </a:p>
        </p:txBody>
      </p:sp>
      <p:sp>
        <p:nvSpPr>
          <p:cNvPr id="10" name="TextBox 9">
            <a:extLst>
              <a:ext uri="{FF2B5EF4-FFF2-40B4-BE49-F238E27FC236}">
                <a16:creationId xmlns:a16="http://schemas.microsoft.com/office/drawing/2014/main" id="{0F4F0638-D2BA-479D-B232-79A65BEAE4DA}"/>
              </a:ext>
            </a:extLst>
          </p:cNvPr>
          <p:cNvSpPr txBox="1"/>
          <p:nvPr>
            <p:custDataLst>
              <p:tags r:id="rId5"/>
            </p:custDataLst>
          </p:nvPr>
        </p:nvSpPr>
        <p:spPr>
          <a:xfrm>
            <a:off x="4306295" y="1119701"/>
            <a:ext cx="2247410" cy="1287532"/>
          </a:xfrm>
          <a:prstGeom prst="rect">
            <a:avLst/>
          </a:prstGeom>
          <a:solidFill>
            <a:srgbClr val="FFFFFF"/>
          </a:solidFill>
          <a:ln w="19050" cmpd="sng">
            <a:solidFill>
              <a:srgbClr val="0074BE"/>
            </a:solidFill>
          </a:ln>
        </p:spPr>
        <p:txBody>
          <a:bodyPr vert="horz" wrap="square" lIns="88900" tIns="88900" rIns="88900" bIns="88900" rtlCol="0">
            <a:spAutoFit/>
          </a:bodyPr>
          <a:lstStyle/>
          <a:p>
            <a:r>
              <a:rPr lang="en-US" b="1" dirty="0">
                <a:latin typeface="Courier New" panose="02070309020205020404" pitchFamily="49" charset="0"/>
                <a:cs typeface="Courier New" panose="02070309020205020404" pitchFamily="49" charset="0"/>
              </a:rPr>
              <a:t>order by ...</a:t>
            </a:r>
          </a:p>
          <a:p>
            <a:r>
              <a:rPr lang="en-US" b="1" dirty="0">
                <a:latin typeface="Courier New" panose="02070309020205020404" pitchFamily="49" charset="0"/>
                <a:cs typeface="Courier New" panose="02070309020205020404" pitchFamily="49" charset="0"/>
              </a:rPr>
              <a:t> from ...</a:t>
            </a:r>
          </a:p>
          <a:p>
            <a:r>
              <a:rPr lang="en-US" b="1" dirty="0">
                <a:latin typeface="Courier New" panose="02070309020205020404" pitchFamily="49" charset="0"/>
                <a:cs typeface="Courier New" panose="02070309020205020404" pitchFamily="49" charset="0"/>
              </a:rPr>
              <a:t>  select ...</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where ...</a:t>
            </a:r>
          </a:p>
        </p:txBody>
      </p:sp>
    </p:spTree>
    <p:extLst>
      <p:ext uri="{BB962C8B-B14F-4D97-AF65-F5344CB8AC3E}">
        <p14:creationId xmlns:p14="http://schemas.microsoft.com/office/powerpoint/2010/main" val="3328295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a:defRPr/>
            </a:pPr>
            <a:r>
              <a:rPr lang="en-US" dirty="0"/>
              <a:t>What is the correct order of the following four clauses?</a:t>
            </a:r>
          </a:p>
          <a:p>
            <a:pPr marL="88106" lvl="1" indent="0">
              <a:buClr>
                <a:schemeClr val="tx1"/>
              </a:buClr>
              <a:buSzTx/>
              <a:buNone/>
              <a:defRPr/>
            </a:pPr>
            <a:endParaRPr lang="en-US" sz="600" b="1" dirty="0"/>
          </a:p>
          <a:p>
            <a:pPr marL="545306" lvl="1" indent="-457200">
              <a:buClr>
                <a:schemeClr val="tx1"/>
              </a:buClr>
              <a:buSzTx/>
              <a:buAutoNum type="alphaLcPeriod"/>
              <a:defRPr/>
            </a:pPr>
            <a:r>
              <a:rPr lang="en-US" dirty="0"/>
              <a:t>                                                b.</a:t>
            </a:r>
          </a:p>
          <a:p>
            <a:pPr marL="545306" lvl="1" indent="-457200">
              <a:buClr>
                <a:schemeClr val="tx1"/>
              </a:buClr>
              <a:buSzTx/>
              <a:buAutoNum type="alphaLcPeriod"/>
              <a:defRPr/>
            </a:pPr>
            <a:endParaRPr lang="en-US" dirty="0"/>
          </a:p>
          <a:p>
            <a:pPr marL="545306" lvl="1" indent="-457200">
              <a:buClr>
                <a:schemeClr val="tx1"/>
              </a:buClr>
              <a:buSzTx/>
              <a:buAutoNum type="alphaLcPeriod"/>
              <a:defRPr/>
            </a:pPr>
            <a:endParaRPr lang="en-US" dirty="0"/>
          </a:p>
          <a:p>
            <a:pPr marL="545306" lvl="1" indent="-457200">
              <a:buClr>
                <a:schemeClr val="tx1"/>
              </a:buClr>
              <a:buSzTx/>
              <a:buAutoNum type="alphaLcPeriod"/>
              <a:defRPr/>
            </a:pPr>
            <a:endParaRPr lang="en-US" dirty="0"/>
          </a:p>
          <a:p>
            <a:pPr marL="88106" lvl="1" indent="0">
              <a:buClr>
                <a:schemeClr val="tx1"/>
              </a:buClr>
              <a:buSzTx/>
              <a:buNone/>
              <a:defRPr/>
            </a:pPr>
            <a:endParaRPr lang="en-US" dirty="0"/>
          </a:p>
          <a:p>
            <a:pPr marL="88106" lvl="1" indent="0">
              <a:buClr>
                <a:schemeClr val="tx1"/>
              </a:buClr>
              <a:buSzTx/>
              <a:buNone/>
              <a:defRPr/>
            </a:pPr>
            <a:r>
              <a:rPr lang="en-US" dirty="0"/>
              <a:t>c.                                                      d.</a:t>
            </a:r>
          </a:p>
        </p:txBody>
      </p:sp>
      <p:sp>
        <p:nvSpPr>
          <p:cNvPr id="5" name="Oval 4"/>
          <p:cNvSpPr/>
          <p:nvPr>
            <p:custDataLst>
              <p:tags r:id="rId2"/>
            </p:custDataLst>
          </p:nvPr>
        </p:nvSpPr>
        <p:spPr bwMode="auto">
          <a:xfrm>
            <a:off x="3877891" y="3029390"/>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
        <p:nvSpPr>
          <p:cNvPr id="3" name="TextBox 2">
            <a:extLst>
              <a:ext uri="{FF2B5EF4-FFF2-40B4-BE49-F238E27FC236}">
                <a16:creationId xmlns:a16="http://schemas.microsoft.com/office/drawing/2014/main" id="{B8BF70A0-B791-4517-AE86-E84759B9C647}"/>
              </a:ext>
            </a:extLst>
          </p:cNvPr>
          <p:cNvSpPr txBox="1"/>
          <p:nvPr>
            <p:custDataLst>
              <p:tags r:id="rId3"/>
            </p:custDataLst>
          </p:nvPr>
        </p:nvSpPr>
        <p:spPr>
          <a:xfrm>
            <a:off x="4306295" y="2912877"/>
            <a:ext cx="2247410" cy="1287532"/>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b="1" dirty="0">
                <a:latin typeface="Courier New" panose="02070309020205020404" pitchFamily="49" charset="0"/>
                <a:cs typeface="Courier New" panose="02070309020205020404" pitchFamily="49" charset="0"/>
              </a:rPr>
              <a:t>select ...</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from ...</a:t>
            </a:r>
          </a:p>
          <a:p>
            <a:r>
              <a:rPr lang="en-US" b="1" dirty="0">
                <a:latin typeface="Courier New" panose="02070309020205020404" pitchFamily="49" charset="0"/>
                <a:cs typeface="Courier New" panose="02070309020205020404" pitchFamily="49" charset="0"/>
              </a:rPr>
              <a:t>  where ...</a:t>
            </a:r>
          </a:p>
          <a:p>
            <a:r>
              <a:rPr lang="en-US" b="1" dirty="0">
                <a:latin typeface="Courier New" panose="02070309020205020404" pitchFamily="49" charset="0"/>
                <a:cs typeface="Courier New" panose="02070309020205020404" pitchFamily="49" charset="0"/>
              </a:rPr>
              <a:t>   order by ...</a:t>
            </a:r>
            <a:endParaRPr lang="en-US"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AA4C1EF0-EC39-43D5-AFAA-459D6E1909E2}"/>
              </a:ext>
            </a:extLst>
          </p:cNvPr>
          <p:cNvSpPr txBox="1"/>
          <p:nvPr>
            <p:custDataLst>
              <p:tags r:id="rId4"/>
            </p:custDataLst>
          </p:nvPr>
        </p:nvSpPr>
        <p:spPr>
          <a:xfrm>
            <a:off x="1100594" y="1119701"/>
            <a:ext cx="2247410" cy="1287532"/>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b="1" dirty="0">
                <a:latin typeface="Courier New" panose="02070309020205020404" pitchFamily="49" charset="0"/>
                <a:cs typeface="Courier New" panose="02070309020205020404" pitchFamily="49" charset="0"/>
              </a:rPr>
              <a:t>from ...</a:t>
            </a:r>
          </a:p>
          <a:p>
            <a:r>
              <a:rPr lang="en-US" b="1" dirty="0">
                <a:latin typeface="Courier New" panose="02070309020205020404" pitchFamily="49" charset="0"/>
                <a:cs typeface="Courier New" panose="02070309020205020404" pitchFamily="49" charset="0"/>
              </a:rPr>
              <a:t> select ...</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where ...</a:t>
            </a:r>
          </a:p>
          <a:p>
            <a:r>
              <a:rPr lang="en-US" b="1" dirty="0">
                <a:latin typeface="Courier New" panose="02070309020205020404" pitchFamily="49" charset="0"/>
                <a:cs typeface="Courier New" panose="02070309020205020404" pitchFamily="49" charset="0"/>
              </a:rPr>
              <a:t>   order by ...</a:t>
            </a:r>
            <a:endParaRPr lang="en-US"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5F7E26E-D67E-4219-93E1-ED6201F9BE94}"/>
              </a:ext>
            </a:extLst>
          </p:cNvPr>
          <p:cNvSpPr txBox="1"/>
          <p:nvPr>
            <p:custDataLst>
              <p:tags r:id="rId5"/>
            </p:custDataLst>
          </p:nvPr>
        </p:nvSpPr>
        <p:spPr>
          <a:xfrm>
            <a:off x="1100594" y="2912877"/>
            <a:ext cx="2247410" cy="1287532"/>
          </a:xfrm>
          <a:prstGeom prst="rect">
            <a:avLst/>
          </a:prstGeom>
          <a:solidFill>
            <a:srgbClr val="FFFFFF"/>
          </a:solidFill>
          <a:ln w="19050" cmpd="sng">
            <a:solidFill>
              <a:srgbClr val="0074BE"/>
            </a:solidFill>
          </a:ln>
        </p:spPr>
        <p:txBody>
          <a:bodyPr vert="horz" wrap="square" lIns="88900" tIns="88900" rIns="88900" bIns="88900" rtlCol="0">
            <a:spAutoFit/>
          </a:bodyPr>
          <a:lstStyle/>
          <a:p>
            <a:r>
              <a:rPr lang="en-US" b="1" dirty="0">
                <a:latin typeface="Courier New" panose="02070309020205020404" pitchFamily="49" charset="0"/>
                <a:cs typeface="Courier New" panose="02070309020205020404" pitchFamily="49" charset="0"/>
              </a:rPr>
              <a:t>select ...</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where ...</a:t>
            </a:r>
          </a:p>
          <a:p>
            <a:r>
              <a:rPr lang="en-US" b="1" dirty="0">
                <a:latin typeface="Courier New" panose="02070309020205020404" pitchFamily="49" charset="0"/>
                <a:cs typeface="Courier New" panose="02070309020205020404" pitchFamily="49" charset="0"/>
              </a:rPr>
              <a:t>  order by ...</a:t>
            </a:r>
          </a:p>
          <a:p>
            <a:r>
              <a:rPr lang="en-US" b="1" dirty="0">
                <a:latin typeface="Courier New" panose="02070309020205020404" pitchFamily="49" charset="0"/>
                <a:cs typeface="Courier New" panose="02070309020205020404" pitchFamily="49" charset="0"/>
              </a:rPr>
              <a:t>   from ...</a:t>
            </a:r>
          </a:p>
        </p:txBody>
      </p:sp>
      <p:sp>
        <p:nvSpPr>
          <p:cNvPr id="10" name="TextBox 9">
            <a:extLst>
              <a:ext uri="{FF2B5EF4-FFF2-40B4-BE49-F238E27FC236}">
                <a16:creationId xmlns:a16="http://schemas.microsoft.com/office/drawing/2014/main" id="{0F4F0638-D2BA-479D-B232-79A65BEAE4DA}"/>
              </a:ext>
            </a:extLst>
          </p:cNvPr>
          <p:cNvSpPr txBox="1"/>
          <p:nvPr>
            <p:custDataLst>
              <p:tags r:id="rId6"/>
            </p:custDataLst>
          </p:nvPr>
        </p:nvSpPr>
        <p:spPr>
          <a:xfrm>
            <a:off x="4306295" y="1119701"/>
            <a:ext cx="2247410" cy="1287532"/>
          </a:xfrm>
          <a:prstGeom prst="rect">
            <a:avLst/>
          </a:prstGeom>
          <a:solidFill>
            <a:srgbClr val="FFFFFF"/>
          </a:solidFill>
          <a:ln w="19050" cmpd="sng">
            <a:solidFill>
              <a:srgbClr val="0074BE"/>
            </a:solidFill>
          </a:ln>
        </p:spPr>
        <p:txBody>
          <a:bodyPr vert="horz" wrap="square" lIns="88900" tIns="88900" rIns="88900" bIns="88900" rtlCol="0">
            <a:spAutoFit/>
          </a:bodyPr>
          <a:lstStyle/>
          <a:p>
            <a:r>
              <a:rPr lang="en-US" b="1" dirty="0">
                <a:latin typeface="Courier New" panose="02070309020205020404" pitchFamily="49" charset="0"/>
                <a:cs typeface="Courier New" panose="02070309020205020404" pitchFamily="49" charset="0"/>
              </a:rPr>
              <a:t>order by ...</a:t>
            </a:r>
          </a:p>
          <a:p>
            <a:r>
              <a:rPr lang="en-US" b="1" dirty="0">
                <a:latin typeface="Courier New" panose="02070309020205020404" pitchFamily="49" charset="0"/>
                <a:cs typeface="Courier New" panose="02070309020205020404" pitchFamily="49" charset="0"/>
              </a:rPr>
              <a:t> from ...</a:t>
            </a:r>
          </a:p>
          <a:p>
            <a:r>
              <a:rPr lang="en-US" b="1" dirty="0">
                <a:latin typeface="Courier New" panose="02070309020205020404" pitchFamily="49" charset="0"/>
                <a:cs typeface="Courier New" panose="02070309020205020404" pitchFamily="49" charset="0"/>
              </a:rPr>
              <a:t>  select ...</a:t>
            </a:r>
            <a:endParaRPr lang="en-US"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where ...</a:t>
            </a:r>
          </a:p>
        </p:txBody>
      </p:sp>
    </p:spTree>
    <p:extLst>
      <p:ext uri="{BB962C8B-B14F-4D97-AF65-F5344CB8AC3E}">
        <p14:creationId xmlns:p14="http://schemas.microsoft.com/office/powerpoint/2010/main" val="82610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2"/>
              <a:defRPr/>
            </a:pPr>
            <a:r>
              <a:rPr lang="en-US" dirty="0"/>
              <a:t>Which of the following is false regarding the SQL procedure?</a:t>
            </a:r>
          </a:p>
          <a:p>
            <a:pPr marL="88106" lvl="1" indent="0">
              <a:buClr>
                <a:schemeClr val="tx1"/>
              </a:buClr>
              <a:buSzTx/>
              <a:buNone/>
              <a:defRPr/>
            </a:pPr>
            <a:endParaRPr lang="en-US" sz="600" b="1" dirty="0"/>
          </a:p>
          <a:p>
            <a:pPr marL="545306" lvl="1" indent="-457200">
              <a:buClr>
                <a:schemeClr val="tx1"/>
              </a:buClr>
              <a:buSzTx/>
              <a:buFont typeface="+mj-lt"/>
              <a:buAutoNum type="alphaLcPeriod"/>
              <a:defRPr/>
            </a:pPr>
            <a:r>
              <a:rPr lang="en-US" dirty="0"/>
              <a:t>Column names are separated with commas.</a:t>
            </a:r>
          </a:p>
          <a:p>
            <a:pPr marL="545306" lvl="1" indent="-457200">
              <a:buClr>
                <a:schemeClr val="tx1"/>
              </a:buClr>
              <a:buSzTx/>
              <a:buFont typeface="+mj-lt"/>
              <a:buAutoNum type="alphaLcPeriod"/>
              <a:defRPr/>
            </a:pPr>
            <a:r>
              <a:rPr lang="en-US" dirty="0"/>
              <a:t>The procedure ends with a QUIT statement. </a:t>
            </a:r>
          </a:p>
          <a:p>
            <a:pPr marL="545306" lvl="1" indent="-457200">
              <a:buClr>
                <a:schemeClr val="tx1"/>
              </a:buClr>
              <a:buSzTx/>
              <a:buFont typeface="+mj-lt"/>
              <a:buAutoNum type="alphaLcPeriod"/>
              <a:defRPr/>
            </a:pPr>
            <a:r>
              <a:rPr lang="en-US" dirty="0"/>
              <a:t>Formats can be specified in the FROM clause.</a:t>
            </a:r>
          </a:p>
          <a:p>
            <a:pPr marL="545306" lvl="1" indent="-457200">
              <a:buClr>
                <a:schemeClr val="tx1"/>
              </a:buClr>
              <a:buSzTx/>
              <a:buFont typeface="+mj-lt"/>
              <a:buAutoNum type="alphaLcPeriod"/>
              <a:defRPr/>
            </a:pPr>
            <a:r>
              <a:rPr lang="en-US" dirty="0"/>
              <a:t>The SELECT and FROM clauses are required in the SELECT statement.</a:t>
            </a:r>
          </a:p>
        </p:txBody>
      </p:sp>
    </p:spTree>
    <p:extLst>
      <p:ext uri="{BB962C8B-B14F-4D97-AF65-F5344CB8AC3E}">
        <p14:creationId xmlns:p14="http://schemas.microsoft.com/office/powerpoint/2010/main" val="4129259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2"/>
              <a:defRPr/>
            </a:pPr>
            <a:r>
              <a:rPr lang="en-US" dirty="0"/>
              <a:t>Which of the following is false regarding the SQL procedure?</a:t>
            </a:r>
          </a:p>
          <a:p>
            <a:pPr marL="88106" lvl="1" indent="0">
              <a:buClr>
                <a:schemeClr val="tx1"/>
              </a:buClr>
              <a:buSzTx/>
              <a:buNone/>
              <a:defRPr/>
            </a:pPr>
            <a:endParaRPr lang="en-US" sz="600" b="1" dirty="0"/>
          </a:p>
          <a:p>
            <a:pPr marL="545306" lvl="1" indent="-457200">
              <a:buClr>
                <a:schemeClr val="tx1"/>
              </a:buClr>
              <a:buSzTx/>
              <a:buFont typeface="+mj-lt"/>
              <a:buAutoNum type="alphaLcPeriod"/>
              <a:defRPr/>
            </a:pPr>
            <a:r>
              <a:rPr lang="en-US" dirty="0"/>
              <a:t>Column names are separated with commas.</a:t>
            </a:r>
          </a:p>
          <a:p>
            <a:pPr marL="545306" lvl="1" indent="-457200">
              <a:buClr>
                <a:schemeClr val="tx1"/>
              </a:buClr>
              <a:buSzTx/>
              <a:buFont typeface="+mj-lt"/>
              <a:buAutoNum type="alphaLcPeriod"/>
              <a:defRPr/>
            </a:pPr>
            <a:r>
              <a:rPr lang="en-US" dirty="0"/>
              <a:t>The procedure ends with a QUIT statement. </a:t>
            </a:r>
          </a:p>
          <a:p>
            <a:pPr marL="545306" lvl="1" indent="-457200">
              <a:buClr>
                <a:schemeClr val="tx1"/>
              </a:buClr>
              <a:buSzTx/>
              <a:buFont typeface="+mj-lt"/>
              <a:buAutoNum type="alphaLcPeriod"/>
              <a:defRPr/>
            </a:pPr>
            <a:r>
              <a:rPr lang="en-US" dirty="0"/>
              <a:t>Formats can be specified in the FROM clause.</a:t>
            </a:r>
          </a:p>
          <a:p>
            <a:pPr marL="545306" lvl="1" indent="-457200">
              <a:buClr>
                <a:schemeClr val="tx1"/>
              </a:buClr>
              <a:buSzTx/>
              <a:buFont typeface="+mj-lt"/>
              <a:buAutoNum type="alphaLcPeriod"/>
              <a:defRPr/>
            </a:pPr>
            <a:r>
              <a:rPr lang="en-US" dirty="0"/>
              <a:t>The SELECT and FROM clauses are required in the SELECT statement.</a:t>
            </a:r>
          </a:p>
        </p:txBody>
      </p:sp>
      <p:sp>
        <p:nvSpPr>
          <p:cNvPr id="5" name="Oval 4"/>
          <p:cNvSpPr/>
          <p:nvPr>
            <p:custDataLst>
              <p:tags r:id="rId2"/>
            </p:custDataLst>
          </p:nvPr>
        </p:nvSpPr>
        <p:spPr bwMode="auto">
          <a:xfrm>
            <a:off x="609600" y="1900304"/>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Tree>
    <p:extLst>
      <p:ext uri="{BB962C8B-B14F-4D97-AF65-F5344CB8AC3E}">
        <p14:creationId xmlns:p14="http://schemas.microsoft.com/office/powerpoint/2010/main" val="133887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3"/>
              <a:defRPr/>
            </a:pPr>
            <a:r>
              <a:rPr lang="en-US" dirty="0"/>
              <a:t>Which syntax is valid for creating a computed column in the SELECT clause?</a:t>
            </a:r>
          </a:p>
          <a:p>
            <a:pPr marL="88106" lvl="1" indent="0">
              <a:buClr>
                <a:schemeClr val="tx1"/>
              </a:buClr>
              <a:buSzTx/>
              <a:buNone/>
              <a:defRPr/>
            </a:pPr>
            <a:endParaRPr lang="en-US" sz="600" b="1" dirty="0"/>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cs typeface="Courier New" panose="02070309020205020404" pitchFamily="49" charset="0"/>
              </a:rPr>
              <a:t>Ratio = Height/Weight</a:t>
            </a:r>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cs typeface="Courier New" panose="02070309020205020404" pitchFamily="49" charset="0"/>
              </a:rPr>
              <a:t>Ratio as Height/Weight</a:t>
            </a:r>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cs typeface="Courier New" panose="02070309020205020404" pitchFamily="49" charset="0"/>
              </a:rPr>
              <a:t>Height/Weight = Ratio</a:t>
            </a:r>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cs typeface="Courier New" panose="02070309020205020404" pitchFamily="49" charset="0"/>
              </a:rPr>
              <a:t>Height/Weight as Ratio</a:t>
            </a:r>
          </a:p>
        </p:txBody>
      </p:sp>
    </p:spTree>
    <p:extLst>
      <p:ext uri="{BB962C8B-B14F-4D97-AF65-F5344CB8AC3E}">
        <p14:creationId xmlns:p14="http://schemas.microsoft.com/office/powerpoint/2010/main" val="3543605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3"/>
              <a:defRPr/>
            </a:pPr>
            <a:r>
              <a:rPr lang="en-US" dirty="0"/>
              <a:t>Which syntax is valid for creating a computed column in the SELECT clause?</a:t>
            </a:r>
          </a:p>
          <a:p>
            <a:pPr marL="88106" lvl="1" indent="0">
              <a:buClr>
                <a:schemeClr val="tx1"/>
              </a:buClr>
              <a:buSzTx/>
              <a:buNone/>
              <a:defRPr/>
            </a:pPr>
            <a:endParaRPr lang="en-US" sz="600" b="1" dirty="0"/>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cs typeface="Courier New" panose="02070309020205020404" pitchFamily="49" charset="0"/>
              </a:rPr>
              <a:t>Ratio = Height/Weight</a:t>
            </a:r>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cs typeface="Courier New" panose="02070309020205020404" pitchFamily="49" charset="0"/>
              </a:rPr>
              <a:t>Ratio as Height/Weight</a:t>
            </a:r>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cs typeface="Courier New" panose="02070309020205020404" pitchFamily="49" charset="0"/>
              </a:rPr>
              <a:t>Height/Weight = Ratio</a:t>
            </a:r>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cs typeface="Courier New" panose="02070309020205020404" pitchFamily="49" charset="0"/>
              </a:rPr>
              <a:t>Height/Weight as Ratio</a:t>
            </a:r>
          </a:p>
        </p:txBody>
      </p:sp>
      <p:sp>
        <p:nvSpPr>
          <p:cNvPr id="4" name="Oval 3">
            <a:extLst>
              <a:ext uri="{FF2B5EF4-FFF2-40B4-BE49-F238E27FC236}">
                <a16:creationId xmlns:a16="http://schemas.microsoft.com/office/drawing/2014/main" id="{2AF6AECF-7015-450A-820E-2D48F72F4B10}"/>
              </a:ext>
            </a:extLst>
          </p:cNvPr>
          <p:cNvSpPr/>
          <p:nvPr>
            <p:custDataLst>
              <p:tags r:id="rId2"/>
            </p:custDataLst>
          </p:nvPr>
        </p:nvSpPr>
        <p:spPr bwMode="auto">
          <a:xfrm>
            <a:off x="609600" y="2552309"/>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Tree>
    <p:extLst>
      <p:ext uri="{BB962C8B-B14F-4D97-AF65-F5344CB8AC3E}">
        <p14:creationId xmlns:p14="http://schemas.microsoft.com/office/powerpoint/2010/main" val="2409733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897299917"/>
              </p:ext>
            </p:extLst>
          </p:nvPr>
        </p:nvGraphicFramePr>
        <p:xfrm>
          <a:off x="750186" y="308620"/>
          <a:ext cx="7526182" cy="2971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SAS Programming Process</a:t>
            </a:r>
          </a:p>
        </p:txBody>
      </p:sp>
      <p:sp>
        <p:nvSpPr>
          <p:cNvPr id="19" name="Freeform 5"/>
          <p:cNvSpPr>
            <a:spLocks noChangeAspect="1" noEditPoints="1"/>
          </p:cNvSpPr>
          <p:nvPr/>
        </p:nvSpPr>
        <p:spPr bwMode="auto">
          <a:xfrm>
            <a:off x="2380503" y="3571071"/>
            <a:ext cx="1284637" cy="995709"/>
          </a:xfrm>
          <a:custGeom>
            <a:avLst/>
            <a:gdLst>
              <a:gd name="T0" fmla="*/ 129 w 4799"/>
              <a:gd name="T1" fmla="*/ 3398 h 3708"/>
              <a:gd name="T2" fmla="*/ 4670 w 4799"/>
              <a:gd name="T3" fmla="*/ 3398 h 3708"/>
              <a:gd name="T4" fmla="*/ 0 w 4799"/>
              <a:gd name="T5" fmla="*/ 309 h 3708"/>
              <a:gd name="T6" fmla="*/ 4799 w 4799"/>
              <a:gd name="T7" fmla="*/ 309 h 3708"/>
              <a:gd name="T8" fmla="*/ 4170 w 4799"/>
              <a:gd name="T9" fmla="*/ 1649 h 3708"/>
              <a:gd name="T10" fmla="*/ 3879 w 4799"/>
              <a:gd name="T11" fmla="*/ 1801 h 3708"/>
              <a:gd name="T12" fmla="*/ 3780 w 4799"/>
              <a:gd name="T13" fmla="*/ 1991 h 3708"/>
              <a:gd name="T14" fmla="*/ 3427 w 4799"/>
              <a:gd name="T15" fmla="*/ 2014 h 3708"/>
              <a:gd name="T16" fmla="*/ 3281 w 4799"/>
              <a:gd name="T17" fmla="*/ 1800 h 3708"/>
              <a:gd name="T18" fmla="*/ 3005 w 4799"/>
              <a:gd name="T19" fmla="*/ 1727 h 3708"/>
              <a:gd name="T20" fmla="*/ 3057 w 4799"/>
              <a:gd name="T21" fmla="*/ 1476 h 3708"/>
              <a:gd name="T22" fmla="*/ 2905 w 4799"/>
              <a:gd name="T23" fmla="*/ 1218 h 3708"/>
              <a:gd name="T24" fmla="*/ 3142 w 4799"/>
              <a:gd name="T25" fmla="*/ 1065 h 3708"/>
              <a:gd name="T26" fmla="*/ 3199 w 4799"/>
              <a:gd name="T27" fmla="*/ 795 h 3708"/>
              <a:gd name="T28" fmla="*/ 3455 w 4799"/>
              <a:gd name="T29" fmla="*/ 860 h 3708"/>
              <a:gd name="T30" fmla="*/ 3850 w 4799"/>
              <a:gd name="T31" fmla="*/ 753 h 3708"/>
              <a:gd name="T32" fmla="*/ 4014 w 4799"/>
              <a:gd name="T33" fmla="*/ 1045 h 3708"/>
              <a:gd name="T34" fmla="*/ 4192 w 4799"/>
              <a:gd name="T35" fmla="*/ 1143 h 3708"/>
              <a:gd name="T36" fmla="*/ 4215 w 4799"/>
              <a:gd name="T37" fmla="*/ 1496 h 3708"/>
              <a:gd name="T38" fmla="*/ 4251 w 4799"/>
              <a:gd name="T39" fmla="*/ 1389 h 3708"/>
              <a:gd name="T40" fmla="*/ 4228 w 4799"/>
              <a:gd name="T41" fmla="*/ 948 h 3708"/>
              <a:gd name="T42" fmla="*/ 3954 w 4799"/>
              <a:gd name="T43" fmla="*/ 707 h 3708"/>
              <a:gd name="T44" fmla="*/ 3475 w 4799"/>
              <a:gd name="T45" fmla="*/ 742 h 3708"/>
              <a:gd name="T46" fmla="*/ 3089 w 4799"/>
              <a:gd name="T47" fmla="*/ 763 h 3708"/>
              <a:gd name="T48" fmla="*/ 2849 w 4799"/>
              <a:gd name="T49" fmla="*/ 1037 h 3708"/>
              <a:gd name="T50" fmla="*/ 2882 w 4799"/>
              <a:gd name="T51" fmla="*/ 1478 h 3708"/>
              <a:gd name="T52" fmla="*/ 3108 w 4799"/>
              <a:gd name="T53" fmla="*/ 1801 h 3708"/>
              <a:gd name="T54" fmla="*/ 3383 w 4799"/>
              <a:gd name="T55" fmla="*/ 2124 h 3708"/>
              <a:gd name="T56" fmla="*/ 3654 w 4799"/>
              <a:gd name="T57" fmla="*/ 1989 h 3708"/>
              <a:gd name="T58" fmla="*/ 4004 w 4799"/>
              <a:gd name="T59" fmla="*/ 1817 h 3708"/>
              <a:gd name="T60" fmla="*/ 4325 w 4799"/>
              <a:gd name="T61" fmla="*/ 1540 h 3708"/>
              <a:gd name="T62" fmla="*/ 3695 w 4799"/>
              <a:gd name="T63" fmla="*/ 1630 h 3708"/>
              <a:gd name="T64" fmla="*/ 3695 w 4799"/>
              <a:gd name="T65" fmla="*/ 1630 h 3708"/>
              <a:gd name="T66" fmla="*/ 3204 w 4799"/>
              <a:gd name="T67" fmla="*/ 1547 h 3708"/>
              <a:gd name="T68" fmla="*/ 3928 w 4799"/>
              <a:gd name="T69" fmla="*/ 1190 h 3708"/>
              <a:gd name="T70" fmla="*/ 2796 w 4799"/>
              <a:gd name="T71" fmla="*/ 2301 h 3708"/>
              <a:gd name="T72" fmla="*/ 2599 w 4799"/>
              <a:gd name="T73" fmla="*/ 2778 h 3708"/>
              <a:gd name="T74" fmla="*/ 2167 w 4799"/>
              <a:gd name="T75" fmla="*/ 2897 h 3708"/>
              <a:gd name="T76" fmla="*/ 1576 w 4799"/>
              <a:gd name="T77" fmla="*/ 3268 h 3708"/>
              <a:gd name="T78" fmla="*/ 1208 w 4799"/>
              <a:gd name="T79" fmla="*/ 2890 h 3708"/>
              <a:gd name="T80" fmla="*/ 792 w 4799"/>
              <a:gd name="T81" fmla="*/ 2811 h 3708"/>
              <a:gd name="T82" fmla="*/ 828 w 4799"/>
              <a:gd name="T83" fmla="*/ 2332 h 3708"/>
              <a:gd name="T84" fmla="*/ 608 w 4799"/>
              <a:gd name="T85" fmla="*/ 1953 h 3708"/>
              <a:gd name="T86" fmla="*/ 926 w 4799"/>
              <a:gd name="T87" fmla="*/ 1597 h 3708"/>
              <a:gd name="T88" fmla="*/ 1052 w 4799"/>
              <a:gd name="T89" fmla="*/ 1231 h 3708"/>
              <a:gd name="T90" fmla="*/ 1508 w 4799"/>
              <a:gd name="T91" fmla="*/ 1257 h 3708"/>
              <a:gd name="T92" fmla="*/ 1876 w 4799"/>
              <a:gd name="T93" fmla="*/ 1033 h 3708"/>
              <a:gd name="T94" fmla="*/ 2226 w 4799"/>
              <a:gd name="T95" fmla="*/ 1357 h 3708"/>
              <a:gd name="T96" fmla="*/ 2472 w 4799"/>
              <a:gd name="T97" fmla="*/ 1602 h 3708"/>
              <a:gd name="T98" fmla="*/ 2796 w 4799"/>
              <a:gd name="T99" fmla="*/ 1953 h 3708"/>
              <a:gd name="T100" fmla="*/ 2796 w 4799"/>
              <a:gd name="T101" fmla="*/ 1841 h 3708"/>
              <a:gd name="T102" fmla="*/ 2499 w 4799"/>
              <a:gd name="T103" fmla="*/ 1151 h 3708"/>
              <a:gd name="T104" fmla="*/ 1829 w 4799"/>
              <a:gd name="T105" fmla="*/ 874 h 3708"/>
              <a:gd name="T106" fmla="*/ 1131 w 4799"/>
              <a:gd name="T107" fmla="*/ 1151 h 3708"/>
              <a:gd name="T108" fmla="*/ 740 w 4799"/>
              <a:gd name="T109" fmla="*/ 1841 h 3708"/>
              <a:gd name="T110" fmla="*/ 734 w 4799"/>
              <a:gd name="T111" fmla="*/ 2413 h 3708"/>
              <a:gd name="T112" fmla="*/ 1131 w 4799"/>
              <a:gd name="T113" fmla="*/ 3103 h 3708"/>
              <a:gd name="T114" fmla="*/ 1829 w 4799"/>
              <a:gd name="T115" fmla="*/ 3380 h 3708"/>
              <a:gd name="T116" fmla="*/ 2499 w 4799"/>
              <a:gd name="T117" fmla="*/ 3103 h 3708"/>
              <a:gd name="T118" fmla="*/ 2796 w 4799"/>
              <a:gd name="T119" fmla="*/ 2413 h 3708"/>
              <a:gd name="T120" fmla="*/ 1702 w 4799"/>
              <a:gd name="T121" fmla="*/ 2660 h 3708"/>
              <a:gd name="T122" fmla="*/ 1702 w 4799"/>
              <a:gd name="T123" fmla="*/ 2660 h 3708"/>
              <a:gd name="T124" fmla="*/ 1702 w 4799"/>
              <a:gd name="T125" fmla="*/ 2772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219" y="1504"/>
                </a:moveTo>
                <a:lnTo>
                  <a:pt x="4219" y="1504"/>
                </a:lnTo>
                <a:lnTo>
                  <a:pt x="4170" y="1649"/>
                </a:lnTo>
                <a:cubicBezTo>
                  <a:pt x="4170" y="1649"/>
                  <a:pt x="4162" y="1652"/>
                  <a:pt x="4162" y="1652"/>
                </a:cubicBezTo>
                <a:lnTo>
                  <a:pt x="4067" y="1620"/>
                </a:lnTo>
                <a:cubicBezTo>
                  <a:pt x="4042" y="1612"/>
                  <a:pt x="4015" y="1621"/>
                  <a:pt x="4001" y="1643"/>
                </a:cubicBezTo>
                <a:cubicBezTo>
                  <a:pt x="3973" y="1688"/>
                  <a:pt x="3939" y="1727"/>
                  <a:pt x="3899" y="1761"/>
                </a:cubicBezTo>
                <a:cubicBezTo>
                  <a:pt x="3887" y="1771"/>
                  <a:pt x="3880" y="1786"/>
                  <a:pt x="3879" y="1801"/>
                </a:cubicBezTo>
                <a:cubicBezTo>
                  <a:pt x="3878" y="1811"/>
                  <a:pt x="3881" y="1821"/>
                  <a:pt x="3885" y="1830"/>
                </a:cubicBezTo>
                <a:lnTo>
                  <a:pt x="3928" y="1918"/>
                </a:lnTo>
                <a:cubicBezTo>
                  <a:pt x="3930" y="1921"/>
                  <a:pt x="3929" y="1925"/>
                  <a:pt x="3926" y="1926"/>
                </a:cubicBezTo>
                <a:lnTo>
                  <a:pt x="3788" y="1994"/>
                </a:lnTo>
                <a:cubicBezTo>
                  <a:pt x="3785" y="1995"/>
                  <a:pt x="3781" y="1994"/>
                  <a:pt x="3780" y="1991"/>
                </a:cubicBezTo>
                <a:lnTo>
                  <a:pt x="3736" y="1902"/>
                </a:lnTo>
                <a:cubicBezTo>
                  <a:pt x="3725" y="1879"/>
                  <a:pt x="3698" y="1867"/>
                  <a:pt x="3673" y="1872"/>
                </a:cubicBezTo>
                <a:cubicBezTo>
                  <a:pt x="3622" y="1883"/>
                  <a:pt x="3570" y="1887"/>
                  <a:pt x="3518" y="1882"/>
                </a:cubicBezTo>
                <a:cubicBezTo>
                  <a:pt x="3492" y="1880"/>
                  <a:pt x="3468" y="1895"/>
                  <a:pt x="3459" y="1919"/>
                </a:cubicBezTo>
                <a:lnTo>
                  <a:pt x="3427" y="2014"/>
                </a:lnTo>
                <a:cubicBezTo>
                  <a:pt x="3426" y="2017"/>
                  <a:pt x="3422" y="2018"/>
                  <a:pt x="3419" y="2018"/>
                </a:cubicBezTo>
                <a:lnTo>
                  <a:pt x="3274" y="1968"/>
                </a:lnTo>
                <a:cubicBezTo>
                  <a:pt x="3271" y="1967"/>
                  <a:pt x="3269" y="1963"/>
                  <a:pt x="3270" y="1960"/>
                </a:cubicBezTo>
                <a:lnTo>
                  <a:pt x="3303" y="1865"/>
                </a:lnTo>
                <a:cubicBezTo>
                  <a:pt x="3311" y="1840"/>
                  <a:pt x="3302" y="1813"/>
                  <a:pt x="3281" y="1800"/>
                </a:cubicBezTo>
                <a:cubicBezTo>
                  <a:pt x="3237" y="1771"/>
                  <a:pt x="3198" y="1737"/>
                  <a:pt x="3165" y="1697"/>
                </a:cubicBezTo>
                <a:cubicBezTo>
                  <a:pt x="3160" y="1691"/>
                  <a:pt x="3154" y="1686"/>
                  <a:pt x="3147" y="1682"/>
                </a:cubicBezTo>
                <a:cubicBezTo>
                  <a:pt x="3139" y="1678"/>
                  <a:pt x="3130" y="1676"/>
                  <a:pt x="3122" y="1676"/>
                </a:cubicBezTo>
                <a:cubicBezTo>
                  <a:pt x="3113" y="1676"/>
                  <a:pt x="3105" y="1678"/>
                  <a:pt x="3097" y="1682"/>
                </a:cubicBezTo>
                <a:lnTo>
                  <a:pt x="3005" y="1727"/>
                </a:lnTo>
                <a:cubicBezTo>
                  <a:pt x="3002" y="1728"/>
                  <a:pt x="2998" y="1727"/>
                  <a:pt x="2997" y="1724"/>
                </a:cubicBezTo>
                <a:lnTo>
                  <a:pt x="2929" y="1587"/>
                </a:lnTo>
                <a:cubicBezTo>
                  <a:pt x="2928" y="1584"/>
                  <a:pt x="2929" y="1580"/>
                  <a:pt x="2932" y="1579"/>
                </a:cubicBezTo>
                <a:lnTo>
                  <a:pt x="3026" y="1532"/>
                </a:lnTo>
                <a:cubicBezTo>
                  <a:pt x="3047" y="1522"/>
                  <a:pt x="3059" y="1499"/>
                  <a:pt x="3057" y="1476"/>
                </a:cubicBezTo>
                <a:cubicBezTo>
                  <a:pt x="3057" y="1474"/>
                  <a:pt x="3057" y="1472"/>
                  <a:pt x="3056" y="1470"/>
                </a:cubicBezTo>
                <a:cubicBezTo>
                  <a:pt x="3046" y="1420"/>
                  <a:pt x="3043" y="1369"/>
                  <a:pt x="3048" y="1319"/>
                </a:cubicBezTo>
                <a:cubicBezTo>
                  <a:pt x="3050" y="1293"/>
                  <a:pt x="3031" y="1268"/>
                  <a:pt x="3007" y="1259"/>
                </a:cubicBezTo>
                <a:lnTo>
                  <a:pt x="2909" y="1226"/>
                </a:lnTo>
                <a:cubicBezTo>
                  <a:pt x="2906" y="1225"/>
                  <a:pt x="2904" y="1221"/>
                  <a:pt x="2905" y="1218"/>
                </a:cubicBezTo>
                <a:lnTo>
                  <a:pt x="2955" y="1073"/>
                </a:lnTo>
                <a:cubicBezTo>
                  <a:pt x="2956" y="1070"/>
                  <a:pt x="2959" y="1068"/>
                  <a:pt x="2963" y="1069"/>
                </a:cubicBezTo>
                <a:lnTo>
                  <a:pt x="3069" y="1105"/>
                </a:lnTo>
                <a:cubicBezTo>
                  <a:pt x="3098" y="1116"/>
                  <a:pt x="3131" y="1100"/>
                  <a:pt x="3140" y="1070"/>
                </a:cubicBezTo>
                <a:cubicBezTo>
                  <a:pt x="3141" y="1069"/>
                  <a:pt x="3142" y="1067"/>
                  <a:pt x="3142" y="1065"/>
                </a:cubicBezTo>
                <a:cubicBezTo>
                  <a:pt x="3167" y="1030"/>
                  <a:pt x="3197" y="998"/>
                  <a:pt x="3229" y="970"/>
                </a:cubicBezTo>
                <a:cubicBezTo>
                  <a:pt x="3235" y="965"/>
                  <a:pt x="3241" y="959"/>
                  <a:pt x="3244" y="952"/>
                </a:cubicBezTo>
                <a:cubicBezTo>
                  <a:pt x="3252" y="936"/>
                  <a:pt x="3251" y="916"/>
                  <a:pt x="3243" y="900"/>
                </a:cubicBezTo>
                <a:lnTo>
                  <a:pt x="3196" y="804"/>
                </a:lnTo>
                <a:cubicBezTo>
                  <a:pt x="3194" y="801"/>
                  <a:pt x="3196" y="797"/>
                  <a:pt x="3199" y="795"/>
                </a:cubicBezTo>
                <a:lnTo>
                  <a:pt x="3336" y="728"/>
                </a:lnTo>
                <a:cubicBezTo>
                  <a:pt x="3339" y="727"/>
                  <a:pt x="3343" y="728"/>
                  <a:pt x="3344" y="731"/>
                </a:cubicBezTo>
                <a:lnTo>
                  <a:pt x="3392" y="828"/>
                </a:lnTo>
                <a:cubicBezTo>
                  <a:pt x="3394" y="831"/>
                  <a:pt x="3396" y="834"/>
                  <a:pt x="3397" y="836"/>
                </a:cubicBezTo>
                <a:cubicBezTo>
                  <a:pt x="3410" y="855"/>
                  <a:pt x="3433" y="864"/>
                  <a:pt x="3455" y="860"/>
                </a:cubicBezTo>
                <a:cubicBezTo>
                  <a:pt x="3504" y="849"/>
                  <a:pt x="3554" y="846"/>
                  <a:pt x="3604" y="850"/>
                </a:cubicBezTo>
                <a:cubicBezTo>
                  <a:pt x="3630" y="852"/>
                  <a:pt x="3654" y="835"/>
                  <a:pt x="3662" y="810"/>
                </a:cubicBezTo>
                <a:lnTo>
                  <a:pt x="3697" y="708"/>
                </a:lnTo>
                <a:cubicBezTo>
                  <a:pt x="3698" y="705"/>
                  <a:pt x="3702" y="703"/>
                  <a:pt x="3705" y="704"/>
                </a:cubicBezTo>
                <a:lnTo>
                  <a:pt x="3850" y="753"/>
                </a:lnTo>
                <a:cubicBezTo>
                  <a:pt x="3850" y="753"/>
                  <a:pt x="3854" y="761"/>
                  <a:pt x="3854" y="761"/>
                </a:cubicBezTo>
                <a:lnTo>
                  <a:pt x="3818" y="863"/>
                </a:lnTo>
                <a:cubicBezTo>
                  <a:pt x="3810" y="888"/>
                  <a:pt x="3819" y="915"/>
                  <a:pt x="3841" y="929"/>
                </a:cubicBezTo>
                <a:cubicBezTo>
                  <a:pt x="3884" y="956"/>
                  <a:pt x="3922" y="989"/>
                  <a:pt x="3953" y="1024"/>
                </a:cubicBezTo>
                <a:cubicBezTo>
                  <a:pt x="3966" y="1043"/>
                  <a:pt x="3991" y="1051"/>
                  <a:pt x="4014" y="1045"/>
                </a:cubicBezTo>
                <a:cubicBezTo>
                  <a:pt x="4017" y="1044"/>
                  <a:pt x="4021" y="1043"/>
                  <a:pt x="4024" y="1041"/>
                </a:cubicBezTo>
                <a:lnTo>
                  <a:pt x="4119" y="995"/>
                </a:lnTo>
                <a:cubicBezTo>
                  <a:pt x="4122" y="993"/>
                  <a:pt x="4126" y="995"/>
                  <a:pt x="4128" y="997"/>
                </a:cubicBezTo>
                <a:lnTo>
                  <a:pt x="4195" y="1135"/>
                </a:lnTo>
                <a:cubicBezTo>
                  <a:pt x="4197" y="1138"/>
                  <a:pt x="4195" y="1142"/>
                  <a:pt x="4192" y="1143"/>
                </a:cubicBezTo>
                <a:lnTo>
                  <a:pt x="4098" y="1189"/>
                </a:lnTo>
                <a:cubicBezTo>
                  <a:pt x="4075" y="1201"/>
                  <a:pt x="4063" y="1227"/>
                  <a:pt x="4069" y="1252"/>
                </a:cubicBezTo>
                <a:cubicBezTo>
                  <a:pt x="4080" y="1302"/>
                  <a:pt x="4084" y="1354"/>
                  <a:pt x="4080" y="1406"/>
                </a:cubicBezTo>
                <a:cubicBezTo>
                  <a:pt x="4078" y="1431"/>
                  <a:pt x="4094" y="1455"/>
                  <a:pt x="4118" y="1463"/>
                </a:cubicBezTo>
                <a:lnTo>
                  <a:pt x="4215" y="1496"/>
                </a:lnTo>
                <a:lnTo>
                  <a:pt x="4233" y="1443"/>
                </a:lnTo>
                <a:lnTo>
                  <a:pt x="4219" y="1504"/>
                </a:lnTo>
                <a:lnTo>
                  <a:pt x="4219" y="1504"/>
                </a:lnTo>
                <a:close/>
                <a:moveTo>
                  <a:pt x="4251" y="1389"/>
                </a:moveTo>
                <a:lnTo>
                  <a:pt x="4251" y="1389"/>
                </a:lnTo>
                <a:lnTo>
                  <a:pt x="4194" y="1370"/>
                </a:lnTo>
                <a:cubicBezTo>
                  <a:pt x="4194" y="1337"/>
                  <a:pt x="4192" y="1304"/>
                  <a:pt x="4187" y="1271"/>
                </a:cubicBezTo>
                <a:lnTo>
                  <a:pt x="4242" y="1244"/>
                </a:lnTo>
                <a:cubicBezTo>
                  <a:pt x="4300" y="1215"/>
                  <a:pt x="4325" y="1144"/>
                  <a:pt x="4296" y="1085"/>
                </a:cubicBezTo>
                <a:lnTo>
                  <a:pt x="4228" y="948"/>
                </a:lnTo>
                <a:cubicBezTo>
                  <a:pt x="4199" y="889"/>
                  <a:pt x="4128" y="865"/>
                  <a:pt x="4070" y="894"/>
                </a:cubicBezTo>
                <a:lnTo>
                  <a:pt x="4011" y="923"/>
                </a:lnTo>
                <a:cubicBezTo>
                  <a:pt x="3989" y="900"/>
                  <a:pt x="3964" y="879"/>
                  <a:pt x="3938" y="859"/>
                </a:cubicBezTo>
                <a:lnTo>
                  <a:pt x="3960" y="797"/>
                </a:lnTo>
                <a:cubicBezTo>
                  <a:pt x="3970" y="768"/>
                  <a:pt x="3968" y="735"/>
                  <a:pt x="3954" y="707"/>
                </a:cubicBezTo>
                <a:cubicBezTo>
                  <a:pt x="3940" y="679"/>
                  <a:pt x="3916" y="657"/>
                  <a:pt x="3886" y="647"/>
                </a:cubicBezTo>
                <a:lnTo>
                  <a:pt x="3741" y="598"/>
                </a:lnTo>
                <a:cubicBezTo>
                  <a:pt x="3679" y="577"/>
                  <a:pt x="3612" y="610"/>
                  <a:pt x="3591" y="672"/>
                </a:cubicBezTo>
                <a:lnTo>
                  <a:pt x="3569" y="736"/>
                </a:lnTo>
                <a:cubicBezTo>
                  <a:pt x="3537" y="735"/>
                  <a:pt x="3506" y="738"/>
                  <a:pt x="3475" y="742"/>
                </a:cubicBezTo>
                <a:lnTo>
                  <a:pt x="3445" y="681"/>
                </a:lnTo>
                <a:cubicBezTo>
                  <a:pt x="3431" y="653"/>
                  <a:pt x="3407" y="632"/>
                  <a:pt x="3377" y="621"/>
                </a:cubicBezTo>
                <a:cubicBezTo>
                  <a:pt x="3347" y="611"/>
                  <a:pt x="3315" y="613"/>
                  <a:pt x="3287" y="627"/>
                </a:cubicBezTo>
                <a:lnTo>
                  <a:pt x="3149" y="695"/>
                </a:lnTo>
                <a:cubicBezTo>
                  <a:pt x="3121" y="709"/>
                  <a:pt x="3100" y="733"/>
                  <a:pt x="3089" y="763"/>
                </a:cubicBezTo>
                <a:cubicBezTo>
                  <a:pt x="3079" y="793"/>
                  <a:pt x="3081" y="825"/>
                  <a:pt x="3095" y="853"/>
                </a:cubicBezTo>
                <a:lnTo>
                  <a:pt x="3125" y="914"/>
                </a:lnTo>
                <a:cubicBezTo>
                  <a:pt x="3102" y="936"/>
                  <a:pt x="3081" y="959"/>
                  <a:pt x="3062" y="985"/>
                </a:cubicBezTo>
                <a:lnTo>
                  <a:pt x="2999" y="963"/>
                </a:lnTo>
                <a:cubicBezTo>
                  <a:pt x="2937" y="942"/>
                  <a:pt x="2870" y="975"/>
                  <a:pt x="2849" y="1037"/>
                </a:cubicBezTo>
                <a:lnTo>
                  <a:pt x="2799" y="1182"/>
                </a:lnTo>
                <a:cubicBezTo>
                  <a:pt x="2778" y="1244"/>
                  <a:pt x="2811" y="1311"/>
                  <a:pt x="2873" y="1332"/>
                </a:cubicBezTo>
                <a:lnTo>
                  <a:pt x="2934" y="1353"/>
                </a:lnTo>
                <a:cubicBezTo>
                  <a:pt x="2933" y="1386"/>
                  <a:pt x="2935" y="1419"/>
                  <a:pt x="2939" y="1450"/>
                </a:cubicBezTo>
                <a:lnTo>
                  <a:pt x="2882" y="1478"/>
                </a:lnTo>
                <a:cubicBezTo>
                  <a:pt x="2824" y="1507"/>
                  <a:pt x="2800" y="1578"/>
                  <a:pt x="2828" y="1636"/>
                </a:cubicBezTo>
                <a:lnTo>
                  <a:pt x="2896" y="1774"/>
                </a:lnTo>
                <a:cubicBezTo>
                  <a:pt x="2910" y="1802"/>
                  <a:pt x="2934" y="1823"/>
                  <a:pt x="2964" y="1834"/>
                </a:cubicBezTo>
                <a:cubicBezTo>
                  <a:pt x="2994" y="1844"/>
                  <a:pt x="3026" y="1842"/>
                  <a:pt x="3055" y="1828"/>
                </a:cubicBezTo>
                <a:lnTo>
                  <a:pt x="3108" y="1801"/>
                </a:lnTo>
                <a:cubicBezTo>
                  <a:pt x="3131" y="1826"/>
                  <a:pt x="3156" y="1848"/>
                  <a:pt x="3183" y="1868"/>
                </a:cubicBezTo>
                <a:lnTo>
                  <a:pt x="3164" y="1924"/>
                </a:lnTo>
                <a:cubicBezTo>
                  <a:pt x="3154" y="1954"/>
                  <a:pt x="3156" y="1986"/>
                  <a:pt x="3170" y="2015"/>
                </a:cubicBezTo>
                <a:cubicBezTo>
                  <a:pt x="3184" y="2043"/>
                  <a:pt x="3208" y="2064"/>
                  <a:pt x="3238" y="2074"/>
                </a:cubicBezTo>
                <a:lnTo>
                  <a:pt x="3383" y="2124"/>
                </a:lnTo>
                <a:cubicBezTo>
                  <a:pt x="3396" y="2128"/>
                  <a:pt x="3409" y="2130"/>
                  <a:pt x="3421" y="2130"/>
                </a:cubicBezTo>
                <a:cubicBezTo>
                  <a:pt x="3439" y="2130"/>
                  <a:pt x="3457" y="2126"/>
                  <a:pt x="3474" y="2118"/>
                </a:cubicBezTo>
                <a:cubicBezTo>
                  <a:pt x="3502" y="2104"/>
                  <a:pt x="3523" y="2080"/>
                  <a:pt x="3533" y="2050"/>
                </a:cubicBezTo>
                <a:lnTo>
                  <a:pt x="3552" y="1996"/>
                </a:lnTo>
                <a:cubicBezTo>
                  <a:pt x="3586" y="1996"/>
                  <a:pt x="3620" y="1994"/>
                  <a:pt x="3654" y="1989"/>
                </a:cubicBezTo>
                <a:lnTo>
                  <a:pt x="3679" y="2041"/>
                </a:lnTo>
                <a:cubicBezTo>
                  <a:pt x="3708" y="2099"/>
                  <a:pt x="3779" y="2123"/>
                  <a:pt x="3838" y="2094"/>
                </a:cubicBezTo>
                <a:lnTo>
                  <a:pt x="3975" y="2027"/>
                </a:lnTo>
                <a:cubicBezTo>
                  <a:pt x="4034" y="1998"/>
                  <a:pt x="4058" y="1927"/>
                  <a:pt x="4029" y="1868"/>
                </a:cubicBezTo>
                <a:lnTo>
                  <a:pt x="4004" y="1817"/>
                </a:lnTo>
                <a:cubicBezTo>
                  <a:pt x="4028" y="1793"/>
                  <a:pt x="4051" y="1767"/>
                  <a:pt x="4071" y="1740"/>
                </a:cubicBezTo>
                <a:lnTo>
                  <a:pt x="4126" y="1759"/>
                </a:lnTo>
                <a:cubicBezTo>
                  <a:pt x="4155" y="1769"/>
                  <a:pt x="4187" y="1767"/>
                  <a:pt x="4216" y="1753"/>
                </a:cubicBezTo>
                <a:cubicBezTo>
                  <a:pt x="4244" y="1739"/>
                  <a:pt x="4266" y="1715"/>
                  <a:pt x="4276" y="1685"/>
                </a:cubicBezTo>
                <a:lnTo>
                  <a:pt x="4325" y="1540"/>
                </a:lnTo>
                <a:cubicBezTo>
                  <a:pt x="4335" y="1510"/>
                  <a:pt x="4333" y="1478"/>
                  <a:pt x="4319" y="1449"/>
                </a:cubicBezTo>
                <a:cubicBezTo>
                  <a:pt x="4305" y="1421"/>
                  <a:pt x="4281" y="1400"/>
                  <a:pt x="4251" y="1389"/>
                </a:cubicBezTo>
                <a:lnTo>
                  <a:pt x="4251" y="1389"/>
                </a:lnTo>
                <a:close/>
                <a:moveTo>
                  <a:pt x="3695" y="1630"/>
                </a:moveTo>
                <a:lnTo>
                  <a:pt x="3695" y="1630"/>
                </a:lnTo>
                <a:cubicBezTo>
                  <a:pt x="3625" y="1665"/>
                  <a:pt x="3546" y="1670"/>
                  <a:pt x="3472" y="1644"/>
                </a:cubicBezTo>
                <a:cubicBezTo>
                  <a:pt x="3398" y="1619"/>
                  <a:pt x="3339" y="1567"/>
                  <a:pt x="3304" y="1497"/>
                </a:cubicBezTo>
                <a:cubicBezTo>
                  <a:pt x="3234" y="1353"/>
                  <a:pt x="3293" y="1178"/>
                  <a:pt x="3437" y="1107"/>
                </a:cubicBezTo>
                <a:cubicBezTo>
                  <a:pt x="3582" y="1036"/>
                  <a:pt x="3757" y="1096"/>
                  <a:pt x="3828" y="1240"/>
                </a:cubicBezTo>
                <a:cubicBezTo>
                  <a:pt x="3898" y="1384"/>
                  <a:pt x="3839" y="1559"/>
                  <a:pt x="3695" y="1630"/>
                </a:cubicBezTo>
                <a:lnTo>
                  <a:pt x="3695" y="1630"/>
                </a:lnTo>
                <a:close/>
                <a:moveTo>
                  <a:pt x="3696" y="986"/>
                </a:moveTo>
                <a:lnTo>
                  <a:pt x="3696" y="986"/>
                </a:lnTo>
                <a:cubicBezTo>
                  <a:pt x="3594" y="952"/>
                  <a:pt x="3485" y="959"/>
                  <a:pt x="3388" y="1006"/>
                </a:cubicBezTo>
                <a:cubicBezTo>
                  <a:pt x="3188" y="1105"/>
                  <a:pt x="3106" y="1347"/>
                  <a:pt x="3204" y="1547"/>
                </a:cubicBezTo>
                <a:cubicBezTo>
                  <a:pt x="3251" y="1643"/>
                  <a:pt x="3334" y="1716"/>
                  <a:pt x="3436" y="1751"/>
                </a:cubicBezTo>
                <a:cubicBezTo>
                  <a:pt x="3479" y="1765"/>
                  <a:pt x="3523" y="1772"/>
                  <a:pt x="3566" y="1772"/>
                </a:cubicBezTo>
                <a:cubicBezTo>
                  <a:pt x="3627" y="1772"/>
                  <a:pt x="3688" y="1758"/>
                  <a:pt x="3744" y="1731"/>
                </a:cubicBezTo>
                <a:cubicBezTo>
                  <a:pt x="3841" y="1683"/>
                  <a:pt x="3913" y="1601"/>
                  <a:pt x="3948" y="1499"/>
                </a:cubicBezTo>
                <a:cubicBezTo>
                  <a:pt x="3983" y="1397"/>
                  <a:pt x="3976" y="1287"/>
                  <a:pt x="3928" y="1190"/>
                </a:cubicBezTo>
                <a:cubicBezTo>
                  <a:pt x="3881" y="1094"/>
                  <a:pt x="3798" y="1021"/>
                  <a:pt x="3696" y="986"/>
                </a:cubicBezTo>
                <a:lnTo>
                  <a:pt x="3696" y="986"/>
                </a:lnTo>
                <a:close/>
                <a:moveTo>
                  <a:pt x="2843" y="2254"/>
                </a:moveTo>
                <a:lnTo>
                  <a:pt x="2843" y="2254"/>
                </a:lnTo>
                <a:cubicBezTo>
                  <a:pt x="2843" y="2279"/>
                  <a:pt x="2822" y="2301"/>
                  <a:pt x="2796" y="2301"/>
                </a:cubicBezTo>
                <a:lnTo>
                  <a:pt x="2625" y="2300"/>
                </a:lnTo>
                <a:cubicBezTo>
                  <a:pt x="2598" y="2300"/>
                  <a:pt x="2576" y="2318"/>
                  <a:pt x="2569" y="2344"/>
                </a:cubicBezTo>
                <a:cubicBezTo>
                  <a:pt x="2549" y="2430"/>
                  <a:pt x="2515" y="2513"/>
                  <a:pt x="2470" y="2590"/>
                </a:cubicBezTo>
                <a:cubicBezTo>
                  <a:pt x="2457" y="2612"/>
                  <a:pt x="2460" y="2640"/>
                  <a:pt x="2478" y="2658"/>
                </a:cubicBezTo>
                <a:lnTo>
                  <a:pt x="2599" y="2778"/>
                </a:lnTo>
                <a:cubicBezTo>
                  <a:pt x="2617" y="2796"/>
                  <a:pt x="2617" y="2826"/>
                  <a:pt x="2599" y="2844"/>
                </a:cubicBezTo>
                <a:lnTo>
                  <a:pt x="2420" y="3023"/>
                </a:lnTo>
                <a:cubicBezTo>
                  <a:pt x="2402" y="3041"/>
                  <a:pt x="2371" y="3041"/>
                  <a:pt x="2353" y="3023"/>
                </a:cubicBezTo>
                <a:lnTo>
                  <a:pt x="2236" y="2906"/>
                </a:lnTo>
                <a:cubicBezTo>
                  <a:pt x="2218" y="2887"/>
                  <a:pt x="2189" y="2884"/>
                  <a:pt x="2167" y="2897"/>
                </a:cubicBezTo>
                <a:cubicBezTo>
                  <a:pt x="2090" y="2945"/>
                  <a:pt x="2006" y="2980"/>
                  <a:pt x="1918" y="3002"/>
                </a:cubicBezTo>
                <a:cubicBezTo>
                  <a:pt x="1893" y="3008"/>
                  <a:pt x="1875" y="3032"/>
                  <a:pt x="1876" y="3058"/>
                </a:cubicBezTo>
                <a:lnTo>
                  <a:pt x="1876" y="3221"/>
                </a:lnTo>
                <a:cubicBezTo>
                  <a:pt x="1876" y="3247"/>
                  <a:pt x="1855" y="3268"/>
                  <a:pt x="1829" y="3268"/>
                </a:cubicBezTo>
                <a:lnTo>
                  <a:pt x="1576" y="3268"/>
                </a:lnTo>
                <a:cubicBezTo>
                  <a:pt x="1550" y="3268"/>
                  <a:pt x="1529" y="3247"/>
                  <a:pt x="1529" y="3221"/>
                </a:cubicBezTo>
                <a:lnTo>
                  <a:pt x="1529" y="3057"/>
                </a:lnTo>
                <a:cubicBezTo>
                  <a:pt x="1529" y="3031"/>
                  <a:pt x="1510" y="3008"/>
                  <a:pt x="1485" y="3002"/>
                </a:cubicBezTo>
                <a:cubicBezTo>
                  <a:pt x="1397" y="2981"/>
                  <a:pt x="1314" y="2946"/>
                  <a:pt x="1237" y="2899"/>
                </a:cubicBezTo>
                <a:cubicBezTo>
                  <a:pt x="1228" y="2893"/>
                  <a:pt x="1218" y="2890"/>
                  <a:pt x="1208" y="2890"/>
                </a:cubicBezTo>
                <a:cubicBezTo>
                  <a:pt x="1193" y="2890"/>
                  <a:pt x="1179" y="2896"/>
                  <a:pt x="1168" y="2907"/>
                </a:cubicBezTo>
                <a:lnTo>
                  <a:pt x="1052" y="3023"/>
                </a:lnTo>
                <a:cubicBezTo>
                  <a:pt x="1034" y="3041"/>
                  <a:pt x="1003" y="3041"/>
                  <a:pt x="985" y="3023"/>
                </a:cubicBezTo>
                <a:lnTo>
                  <a:pt x="806" y="2844"/>
                </a:lnTo>
                <a:cubicBezTo>
                  <a:pt x="797" y="2835"/>
                  <a:pt x="792" y="2824"/>
                  <a:pt x="792" y="2811"/>
                </a:cubicBezTo>
                <a:cubicBezTo>
                  <a:pt x="792" y="2798"/>
                  <a:pt x="797" y="2787"/>
                  <a:pt x="806" y="2778"/>
                </a:cubicBezTo>
                <a:lnTo>
                  <a:pt x="924" y="2660"/>
                </a:lnTo>
                <a:cubicBezTo>
                  <a:pt x="942" y="2641"/>
                  <a:pt x="946" y="2613"/>
                  <a:pt x="933" y="2591"/>
                </a:cubicBezTo>
                <a:cubicBezTo>
                  <a:pt x="887" y="2514"/>
                  <a:pt x="853" y="2430"/>
                  <a:pt x="832" y="2344"/>
                </a:cubicBezTo>
                <a:cubicBezTo>
                  <a:pt x="831" y="2340"/>
                  <a:pt x="830" y="2335"/>
                  <a:pt x="828" y="2332"/>
                </a:cubicBezTo>
                <a:cubicBezTo>
                  <a:pt x="818" y="2313"/>
                  <a:pt x="799" y="2301"/>
                  <a:pt x="778" y="2301"/>
                </a:cubicBezTo>
                <a:lnTo>
                  <a:pt x="608" y="2301"/>
                </a:lnTo>
                <a:cubicBezTo>
                  <a:pt x="582" y="2301"/>
                  <a:pt x="561" y="2279"/>
                  <a:pt x="561" y="2254"/>
                </a:cubicBezTo>
                <a:lnTo>
                  <a:pt x="561" y="2000"/>
                </a:lnTo>
                <a:cubicBezTo>
                  <a:pt x="561" y="1974"/>
                  <a:pt x="582" y="1953"/>
                  <a:pt x="608" y="1953"/>
                </a:cubicBezTo>
                <a:lnTo>
                  <a:pt x="782" y="1953"/>
                </a:lnTo>
                <a:cubicBezTo>
                  <a:pt x="807" y="1953"/>
                  <a:pt x="830" y="1935"/>
                  <a:pt x="837" y="1910"/>
                </a:cubicBezTo>
                <a:cubicBezTo>
                  <a:pt x="859" y="1825"/>
                  <a:pt x="893" y="1745"/>
                  <a:pt x="939" y="1670"/>
                </a:cubicBezTo>
                <a:cubicBezTo>
                  <a:pt x="952" y="1648"/>
                  <a:pt x="949" y="1621"/>
                  <a:pt x="932" y="1602"/>
                </a:cubicBezTo>
                <a:cubicBezTo>
                  <a:pt x="931" y="1602"/>
                  <a:pt x="927" y="1597"/>
                  <a:pt x="926" y="1597"/>
                </a:cubicBezTo>
                <a:lnTo>
                  <a:pt x="806" y="1476"/>
                </a:lnTo>
                <a:cubicBezTo>
                  <a:pt x="797" y="1467"/>
                  <a:pt x="792" y="1456"/>
                  <a:pt x="792" y="1443"/>
                </a:cubicBezTo>
                <a:cubicBezTo>
                  <a:pt x="792" y="1430"/>
                  <a:pt x="797" y="1418"/>
                  <a:pt x="806" y="1410"/>
                </a:cubicBezTo>
                <a:lnTo>
                  <a:pt x="985" y="1231"/>
                </a:lnTo>
                <a:cubicBezTo>
                  <a:pt x="1003" y="1213"/>
                  <a:pt x="1034" y="1213"/>
                  <a:pt x="1052" y="1231"/>
                </a:cubicBezTo>
                <a:lnTo>
                  <a:pt x="1183" y="1362"/>
                </a:lnTo>
                <a:cubicBezTo>
                  <a:pt x="1205" y="1384"/>
                  <a:pt x="1241" y="1384"/>
                  <a:pt x="1263" y="1362"/>
                </a:cubicBezTo>
                <a:cubicBezTo>
                  <a:pt x="1265" y="1360"/>
                  <a:pt x="1268" y="1357"/>
                  <a:pt x="1270" y="1353"/>
                </a:cubicBezTo>
                <a:cubicBezTo>
                  <a:pt x="1338" y="1316"/>
                  <a:pt x="1410" y="1288"/>
                  <a:pt x="1485" y="1269"/>
                </a:cubicBezTo>
                <a:cubicBezTo>
                  <a:pt x="1493" y="1267"/>
                  <a:pt x="1502" y="1262"/>
                  <a:pt x="1508" y="1257"/>
                </a:cubicBezTo>
                <a:cubicBezTo>
                  <a:pt x="1521" y="1246"/>
                  <a:pt x="1529" y="1227"/>
                  <a:pt x="1529" y="1210"/>
                </a:cubicBezTo>
                <a:lnTo>
                  <a:pt x="1529" y="1033"/>
                </a:lnTo>
                <a:cubicBezTo>
                  <a:pt x="1529" y="1007"/>
                  <a:pt x="1550" y="986"/>
                  <a:pt x="1576" y="986"/>
                </a:cubicBezTo>
                <a:lnTo>
                  <a:pt x="1829" y="986"/>
                </a:lnTo>
                <a:cubicBezTo>
                  <a:pt x="1855" y="986"/>
                  <a:pt x="1876" y="1007"/>
                  <a:pt x="1876" y="1033"/>
                </a:cubicBezTo>
                <a:lnTo>
                  <a:pt x="1876" y="1213"/>
                </a:lnTo>
                <a:cubicBezTo>
                  <a:pt x="1876" y="1216"/>
                  <a:pt x="1877" y="1221"/>
                  <a:pt x="1877" y="1224"/>
                </a:cubicBezTo>
                <a:cubicBezTo>
                  <a:pt x="1881" y="1246"/>
                  <a:pt x="1897" y="1264"/>
                  <a:pt x="1919" y="1270"/>
                </a:cubicBezTo>
                <a:cubicBezTo>
                  <a:pt x="2002" y="1291"/>
                  <a:pt x="2082" y="1324"/>
                  <a:pt x="2156" y="1368"/>
                </a:cubicBezTo>
                <a:cubicBezTo>
                  <a:pt x="2179" y="1381"/>
                  <a:pt x="2208" y="1376"/>
                  <a:pt x="2226" y="1357"/>
                </a:cubicBezTo>
                <a:lnTo>
                  <a:pt x="2353" y="1231"/>
                </a:lnTo>
                <a:cubicBezTo>
                  <a:pt x="2371" y="1213"/>
                  <a:pt x="2402" y="1213"/>
                  <a:pt x="2420" y="1231"/>
                </a:cubicBezTo>
                <a:lnTo>
                  <a:pt x="2599" y="1410"/>
                </a:lnTo>
                <a:cubicBezTo>
                  <a:pt x="2617" y="1428"/>
                  <a:pt x="2617" y="1458"/>
                  <a:pt x="2599" y="1476"/>
                </a:cubicBezTo>
                <a:lnTo>
                  <a:pt x="2472" y="1602"/>
                </a:lnTo>
                <a:cubicBezTo>
                  <a:pt x="2453" y="1620"/>
                  <a:pt x="2450" y="1648"/>
                  <a:pt x="2463" y="1671"/>
                </a:cubicBezTo>
                <a:cubicBezTo>
                  <a:pt x="2509" y="1745"/>
                  <a:pt x="2543" y="1825"/>
                  <a:pt x="2564" y="1907"/>
                </a:cubicBezTo>
                <a:cubicBezTo>
                  <a:pt x="2568" y="1929"/>
                  <a:pt x="2587" y="1947"/>
                  <a:pt x="2609" y="1952"/>
                </a:cubicBezTo>
                <a:cubicBezTo>
                  <a:pt x="2613" y="1953"/>
                  <a:pt x="2617" y="1953"/>
                  <a:pt x="2621" y="1953"/>
                </a:cubicBezTo>
                <a:lnTo>
                  <a:pt x="2796" y="1953"/>
                </a:lnTo>
                <a:cubicBezTo>
                  <a:pt x="2822" y="1953"/>
                  <a:pt x="2843" y="1974"/>
                  <a:pt x="2843" y="2000"/>
                </a:cubicBezTo>
                <a:lnTo>
                  <a:pt x="2843" y="2254"/>
                </a:lnTo>
                <a:lnTo>
                  <a:pt x="2843" y="2254"/>
                </a:lnTo>
                <a:close/>
                <a:moveTo>
                  <a:pt x="2796" y="1841"/>
                </a:moveTo>
                <a:lnTo>
                  <a:pt x="2796" y="1841"/>
                </a:lnTo>
                <a:lnTo>
                  <a:pt x="2662" y="1841"/>
                </a:lnTo>
                <a:cubicBezTo>
                  <a:pt x="2642" y="1775"/>
                  <a:pt x="2615" y="1711"/>
                  <a:pt x="2581" y="1651"/>
                </a:cubicBezTo>
                <a:lnTo>
                  <a:pt x="2678" y="1555"/>
                </a:lnTo>
                <a:cubicBezTo>
                  <a:pt x="2740" y="1493"/>
                  <a:pt x="2740" y="1392"/>
                  <a:pt x="2678" y="1330"/>
                </a:cubicBezTo>
                <a:lnTo>
                  <a:pt x="2499" y="1151"/>
                </a:lnTo>
                <a:cubicBezTo>
                  <a:pt x="2437" y="1089"/>
                  <a:pt x="2336" y="1089"/>
                  <a:pt x="2274" y="1151"/>
                </a:cubicBezTo>
                <a:lnTo>
                  <a:pt x="2175" y="1250"/>
                </a:lnTo>
                <a:cubicBezTo>
                  <a:pt x="2116" y="1218"/>
                  <a:pt x="2053" y="1192"/>
                  <a:pt x="1988" y="1172"/>
                </a:cubicBezTo>
                <a:lnTo>
                  <a:pt x="1988" y="1033"/>
                </a:lnTo>
                <a:cubicBezTo>
                  <a:pt x="1988" y="945"/>
                  <a:pt x="1917" y="874"/>
                  <a:pt x="1829" y="874"/>
                </a:cubicBezTo>
                <a:lnTo>
                  <a:pt x="1576" y="874"/>
                </a:lnTo>
                <a:cubicBezTo>
                  <a:pt x="1488" y="874"/>
                  <a:pt x="1417" y="945"/>
                  <a:pt x="1417" y="1033"/>
                </a:cubicBezTo>
                <a:lnTo>
                  <a:pt x="1417" y="1171"/>
                </a:lnTo>
                <a:cubicBezTo>
                  <a:pt x="1351" y="1191"/>
                  <a:pt x="1288" y="1216"/>
                  <a:pt x="1228" y="1249"/>
                </a:cubicBezTo>
                <a:lnTo>
                  <a:pt x="1131" y="1151"/>
                </a:lnTo>
                <a:cubicBezTo>
                  <a:pt x="1069" y="1089"/>
                  <a:pt x="968" y="1089"/>
                  <a:pt x="906" y="1151"/>
                </a:cubicBezTo>
                <a:lnTo>
                  <a:pt x="727" y="1330"/>
                </a:lnTo>
                <a:cubicBezTo>
                  <a:pt x="665" y="1392"/>
                  <a:pt x="665" y="1493"/>
                  <a:pt x="727" y="1555"/>
                </a:cubicBezTo>
                <a:lnTo>
                  <a:pt x="821" y="1650"/>
                </a:lnTo>
                <a:cubicBezTo>
                  <a:pt x="787" y="1711"/>
                  <a:pt x="760" y="1775"/>
                  <a:pt x="740" y="1841"/>
                </a:cubicBezTo>
                <a:lnTo>
                  <a:pt x="608" y="1841"/>
                </a:lnTo>
                <a:cubicBezTo>
                  <a:pt x="521" y="1841"/>
                  <a:pt x="449" y="1913"/>
                  <a:pt x="449" y="2000"/>
                </a:cubicBezTo>
                <a:lnTo>
                  <a:pt x="449" y="2254"/>
                </a:lnTo>
                <a:cubicBezTo>
                  <a:pt x="449" y="2341"/>
                  <a:pt x="521" y="2413"/>
                  <a:pt x="608" y="2413"/>
                </a:cubicBezTo>
                <a:lnTo>
                  <a:pt x="734" y="2413"/>
                </a:lnTo>
                <a:cubicBezTo>
                  <a:pt x="754" y="2481"/>
                  <a:pt x="781" y="2547"/>
                  <a:pt x="815" y="2610"/>
                </a:cubicBezTo>
                <a:lnTo>
                  <a:pt x="727" y="2699"/>
                </a:lnTo>
                <a:cubicBezTo>
                  <a:pt x="665" y="2761"/>
                  <a:pt x="665" y="2861"/>
                  <a:pt x="727" y="2923"/>
                </a:cubicBezTo>
                <a:lnTo>
                  <a:pt x="906" y="3103"/>
                </a:lnTo>
                <a:cubicBezTo>
                  <a:pt x="968" y="3165"/>
                  <a:pt x="1069" y="3165"/>
                  <a:pt x="1131" y="3103"/>
                </a:cubicBezTo>
                <a:lnTo>
                  <a:pt x="1217" y="3017"/>
                </a:lnTo>
                <a:cubicBezTo>
                  <a:pt x="1280" y="3052"/>
                  <a:pt x="1347" y="3079"/>
                  <a:pt x="1417" y="3100"/>
                </a:cubicBezTo>
                <a:lnTo>
                  <a:pt x="1417" y="3221"/>
                </a:lnTo>
                <a:cubicBezTo>
                  <a:pt x="1417" y="3309"/>
                  <a:pt x="1488" y="3380"/>
                  <a:pt x="1576" y="3380"/>
                </a:cubicBezTo>
                <a:lnTo>
                  <a:pt x="1829" y="3380"/>
                </a:lnTo>
                <a:cubicBezTo>
                  <a:pt x="1917" y="3380"/>
                  <a:pt x="1988" y="3309"/>
                  <a:pt x="1988" y="3221"/>
                </a:cubicBezTo>
                <a:lnTo>
                  <a:pt x="1988" y="3099"/>
                </a:lnTo>
                <a:cubicBezTo>
                  <a:pt x="2057" y="3078"/>
                  <a:pt x="2124" y="3050"/>
                  <a:pt x="2187" y="3015"/>
                </a:cubicBezTo>
                <a:lnTo>
                  <a:pt x="2274" y="3103"/>
                </a:lnTo>
                <a:cubicBezTo>
                  <a:pt x="2336" y="3165"/>
                  <a:pt x="2437" y="3165"/>
                  <a:pt x="2499" y="3103"/>
                </a:cubicBezTo>
                <a:lnTo>
                  <a:pt x="2678" y="2923"/>
                </a:lnTo>
                <a:cubicBezTo>
                  <a:pt x="2740" y="2861"/>
                  <a:pt x="2740" y="2761"/>
                  <a:pt x="2678" y="2698"/>
                </a:cubicBezTo>
                <a:lnTo>
                  <a:pt x="2588" y="2609"/>
                </a:lnTo>
                <a:cubicBezTo>
                  <a:pt x="2621" y="2546"/>
                  <a:pt x="2648" y="2481"/>
                  <a:pt x="2667" y="2413"/>
                </a:cubicBezTo>
                <a:lnTo>
                  <a:pt x="2796" y="2413"/>
                </a:lnTo>
                <a:cubicBezTo>
                  <a:pt x="2884" y="2413"/>
                  <a:pt x="2955" y="2341"/>
                  <a:pt x="2955" y="2254"/>
                </a:cubicBezTo>
                <a:lnTo>
                  <a:pt x="2955" y="2000"/>
                </a:lnTo>
                <a:cubicBezTo>
                  <a:pt x="2955" y="1913"/>
                  <a:pt x="2884" y="1841"/>
                  <a:pt x="2796" y="1841"/>
                </a:cubicBezTo>
                <a:lnTo>
                  <a:pt x="2796" y="1841"/>
                </a:lnTo>
                <a:close/>
                <a:moveTo>
                  <a:pt x="1702" y="2660"/>
                </a:moveTo>
                <a:lnTo>
                  <a:pt x="1702" y="2660"/>
                </a:lnTo>
                <a:cubicBezTo>
                  <a:pt x="1416" y="2660"/>
                  <a:pt x="1184" y="2427"/>
                  <a:pt x="1184" y="2141"/>
                </a:cubicBezTo>
                <a:cubicBezTo>
                  <a:pt x="1184" y="1855"/>
                  <a:pt x="1416" y="1622"/>
                  <a:pt x="1702" y="1622"/>
                </a:cubicBezTo>
                <a:cubicBezTo>
                  <a:pt x="1988" y="1622"/>
                  <a:pt x="2221" y="1855"/>
                  <a:pt x="2221" y="2141"/>
                </a:cubicBezTo>
                <a:cubicBezTo>
                  <a:pt x="2221" y="2427"/>
                  <a:pt x="1988" y="2660"/>
                  <a:pt x="1702" y="2660"/>
                </a:cubicBezTo>
                <a:lnTo>
                  <a:pt x="1702" y="2660"/>
                </a:lnTo>
                <a:close/>
                <a:moveTo>
                  <a:pt x="1702" y="1510"/>
                </a:moveTo>
                <a:lnTo>
                  <a:pt x="1702" y="1510"/>
                </a:lnTo>
                <a:cubicBezTo>
                  <a:pt x="1355" y="1510"/>
                  <a:pt x="1072" y="1793"/>
                  <a:pt x="1072" y="2141"/>
                </a:cubicBezTo>
                <a:cubicBezTo>
                  <a:pt x="1072" y="2489"/>
                  <a:pt x="1355" y="2772"/>
                  <a:pt x="1702" y="2772"/>
                </a:cubicBezTo>
                <a:cubicBezTo>
                  <a:pt x="2050" y="2772"/>
                  <a:pt x="2333" y="2489"/>
                  <a:pt x="2333" y="2141"/>
                </a:cubicBezTo>
                <a:cubicBezTo>
                  <a:pt x="2333" y="1793"/>
                  <a:pt x="2050" y="1510"/>
                  <a:pt x="1702" y="1510"/>
                </a:cubicBezTo>
                <a:close/>
              </a:path>
            </a:pathLst>
          </a:custGeom>
          <a:solidFill>
            <a:srgbClr val="F582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TextBox 19"/>
          <p:cNvSpPr txBox="1"/>
          <p:nvPr/>
        </p:nvSpPr>
        <p:spPr>
          <a:xfrm>
            <a:off x="2116883" y="2796760"/>
            <a:ext cx="1811878" cy="646331"/>
          </a:xfrm>
          <a:prstGeom prst="rect">
            <a:avLst/>
          </a:prstGeom>
          <a:solidFill>
            <a:schemeClr val="bg1">
              <a:alpha val="40000"/>
            </a:schemeClr>
          </a:solidFill>
          <a:ln>
            <a:solidFill>
              <a:schemeClr val="tx1"/>
            </a:solidFill>
          </a:ln>
        </p:spPr>
        <p:txBody>
          <a:bodyPr wrap="square" rtlCol="0">
            <a:spAutoFit/>
          </a:bodyPr>
          <a:lstStyle/>
          <a:p>
            <a:r>
              <a:rPr lang="en-US" sz="1800" dirty="0"/>
              <a:t>Structured Query Language (SQL)</a:t>
            </a:r>
          </a:p>
        </p:txBody>
      </p:sp>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64355" y="3834859"/>
            <a:ext cx="638300" cy="827625"/>
          </a:xfrm>
          <a:prstGeom prst="rect">
            <a:avLst/>
          </a:prstGeom>
        </p:spPr>
      </p:pic>
      <p:sp>
        <p:nvSpPr>
          <p:cNvPr id="22" name="Right Arrow 21"/>
          <p:cNvSpPr/>
          <p:nvPr/>
        </p:nvSpPr>
        <p:spPr>
          <a:xfrm>
            <a:off x="4228512" y="3444728"/>
            <a:ext cx="848298" cy="624197"/>
          </a:xfrm>
          <a:prstGeom prst="rightArrow">
            <a:avLst/>
          </a:prstGeom>
          <a:solidFill>
            <a:srgbClr val="F58220"/>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9" name="Freeform 17"/>
          <p:cNvSpPr>
            <a:spLocks noChangeAspect="1" noEditPoints="1"/>
          </p:cNvSpPr>
          <p:nvPr/>
        </p:nvSpPr>
        <p:spPr bwMode="auto">
          <a:xfrm>
            <a:off x="5657809" y="3067852"/>
            <a:ext cx="889692" cy="688974"/>
          </a:xfrm>
          <a:custGeom>
            <a:avLst/>
            <a:gdLst>
              <a:gd name="T0" fmla="*/ 129 w 4799"/>
              <a:gd name="T1" fmla="*/ 3398 h 3708"/>
              <a:gd name="T2" fmla="*/ 4670 w 4799"/>
              <a:gd name="T3" fmla="*/ 3398 h 3708"/>
              <a:gd name="T4" fmla="*/ 0 w 4799"/>
              <a:gd name="T5" fmla="*/ 309 h 3708"/>
              <a:gd name="T6" fmla="*/ 4799 w 4799"/>
              <a:gd name="T7" fmla="*/ 309 h 3708"/>
              <a:gd name="T8" fmla="*/ 4072 w 4799"/>
              <a:gd name="T9" fmla="*/ 2986 h 3708"/>
              <a:gd name="T10" fmla="*/ 4072 w 4799"/>
              <a:gd name="T11" fmla="*/ 2387 h 3708"/>
              <a:gd name="T12" fmla="*/ 4072 w 4799"/>
              <a:gd name="T13" fmla="*/ 2257 h 3708"/>
              <a:gd name="T14" fmla="*/ 4072 w 4799"/>
              <a:gd name="T15" fmla="*/ 3116 h 3708"/>
              <a:gd name="T16" fmla="*/ 3171 w 4799"/>
              <a:gd name="T17" fmla="*/ 2932 h 3708"/>
              <a:gd name="T18" fmla="*/ 2572 w 4799"/>
              <a:gd name="T19" fmla="*/ 2441 h 3708"/>
              <a:gd name="T20" fmla="*/ 3171 w 4799"/>
              <a:gd name="T21" fmla="*/ 2932 h 3708"/>
              <a:gd name="T22" fmla="*/ 2442 w 4799"/>
              <a:gd name="T23" fmla="*/ 2932 h 3708"/>
              <a:gd name="T24" fmla="*/ 3117 w 4799"/>
              <a:gd name="T25" fmla="*/ 2257 h 3708"/>
              <a:gd name="T26" fmla="*/ 1671 w 4799"/>
              <a:gd name="T27" fmla="*/ 2986 h 3708"/>
              <a:gd name="T28" fmla="*/ 2216 w 4799"/>
              <a:gd name="T29" fmla="*/ 2441 h 3708"/>
              <a:gd name="T30" fmla="*/ 1671 w 4799"/>
              <a:gd name="T31" fmla="*/ 2257 h 3708"/>
              <a:gd name="T32" fmla="*/ 2346 w 4799"/>
              <a:gd name="T33" fmla="*/ 2932 h 3708"/>
              <a:gd name="T34" fmla="*/ 1261 w 4799"/>
              <a:gd name="T35" fmla="*/ 2932 h 3708"/>
              <a:gd name="T36" fmla="*/ 716 w 4799"/>
              <a:gd name="T37" fmla="*/ 2387 h 3708"/>
              <a:gd name="T38" fmla="*/ 1208 w 4799"/>
              <a:gd name="T39" fmla="*/ 2257 h 3708"/>
              <a:gd name="T40" fmla="*/ 716 w 4799"/>
              <a:gd name="T41" fmla="*/ 3116 h 3708"/>
              <a:gd name="T42" fmla="*/ 1208 w 4799"/>
              <a:gd name="T43" fmla="*/ 2257 h 3708"/>
              <a:gd name="T44" fmla="*/ 3527 w 4799"/>
              <a:gd name="T45" fmla="*/ 2007 h 3708"/>
              <a:gd name="T46" fmla="*/ 4126 w 4799"/>
              <a:gd name="T47" fmla="*/ 2007 h 3708"/>
              <a:gd name="T48" fmla="*/ 3397 w 4799"/>
              <a:gd name="T49" fmla="*/ 1516 h 3708"/>
              <a:gd name="T50" fmla="*/ 4256 w 4799"/>
              <a:gd name="T51" fmla="*/ 1516 h 3708"/>
              <a:gd name="T52" fmla="*/ 3117 w 4799"/>
              <a:gd name="T53" fmla="*/ 2061 h 3708"/>
              <a:gd name="T54" fmla="*/ 3117 w 4799"/>
              <a:gd name="T55" fmla="*/ 1462 h 3708"/>
              <a:gd name="T56" fmla="*/ 3117 w 4799"/>
              <a:gd name="T57" fmla="*/ 1332 h 3708"/>
              <a:gd name="T58" fmla="*/ 3117 w 4799"/>
              <a:gd name="T59" fmla="*/ 2191 h 3708"/>
              <a:gd name="T60" fmla="*/ 2216 w 4799"/>
              <a:gd name="T61" fmla="*/ 2007 h 3708"/>
              <a:gd name="T62" fmla="*/ 1617 w 4799"/>
              <a:gd name="T63" fmla="*/ 1516 h 3708"/>
              <a:gd name="T64" fmla="*/ 2216 w 4799"/>
              <a:gd name="T65" fmla="*/ 2007 h 3708"/>
              <a:gd name="T66" fmla="*/ 1487 w 4799"/>
              <a:gd name="T67" fmla="*/ 2007 h 3708"/>
              <a:gd name="T68" fmla="*/ 2162 w 4799"/>
              <a:gd name="T69" fmla="*/ 1332 h 3708"/>
              <a:gd name="T70" fmla="*/ 716 w 4799"/>
              <a:gd name="T71" fmla="*/ 2061 h 3708"/>
              <a:gd name="T72" fmla="*/ 1261 w 4799"/>
              <a:gd name="T73" fmla="*/ 1516 h 3708"/>
              <a:gd name="T74" fmla="*/ 716 w 4799"/>
              <a:gd name="T75" fmla="*/ 1332 h 3708"/>
              <a:gd name="T76" fmla="*/ 1391 w 4799"/>
              <a:gd name="T77" fmla="*/ 2007 h 3708"/>
              <a:gd name="T78" fmla="*/ 4126 w 4799"/>
              <a:gd name="T79" fmla="*/ 1082 h 3708"/>
              <a:gd name="T80" fmla="*/ 3581 w 4799"/>
              <a:gd name="T81" fmla="*/ 537 h 3708"/>
              <a:gd name="T82" fmla="*/ 4072 w 4799"/>
              <a:gd name="T83" fmla="*/ 408 h 3708"/>
              <a:gd name="T84" fmla="*/ 3581 w 4799"/>
              <a:gd name="T85" fmla="*/ 1266 h 3708"/>
              <a:gd name="T86" fmla="*/ 4072 w 4799"/>
              <a:gd name="T87" fmla="*/ 408 h 3708"/>
              <a:gd name="T88" fmla="*/ 2572 w 4799"/>
              <a:gd name="T89" fmla="*/ 1082 h 3708"/>
              <a:gd name="T90" fmla="*/ 3171 w 4799"/>
              <a:gd name="T91" fmla="*/ 1082 h 3708"/>
              <a:gd name="T92" fmla="*/ 2442 w 4799"/>
              <a:gd name="T93" fmla="*/ 591 h 3708"/>
              <a:gd name="T94" fmla="*/ 3301 w 4799"/>
              <a:gd name="T95" fmla="*/ 591 h 3708"/>
              <a:gd name="T96" fmla="*/ 2162 w 4799"/>
              <a:gd name="T97" fmla="*/ 1136 h 3708"/>
              <a:gd name="T98" fmla="*/ 2162 w 4799"/>
              <a:gd name="T99" fmla="*/ 537 h 3708"/>
              <a:gd name="T100" fmla="*/ 2162 w 4799"/>
              <a:gd name="T101" fmla="*/ 408 h 3708"/>
              <a:gd name="T102" fmla="*/ 2162 w 4799"/>
              <a:gd name="T103" fmla="*/ 1266 h 3708"/>
              <a:gd name="T104" fmla="*/ 1261 w 4799"/>
              <a:gd name="T105" fmla="*/ 1082 h 3708"/>
              <a:gd name="T106" fmla="*/ 662 w 4799"/>
              <a:gd name="T107" fmla="*/ 591 h 3708"/>
              <a:gd name="T108" fmla="*/ 1261 w 4799"/>
              <a:gd name="T109" fmla="*/ 1082 h 3708"/>
              <a:gd name="T110" fmla="*/ 533 w 4799"/>
              <a:gd name="T111" fmla="*/ 1082 h 3708"/>
              <a:gd name="T112" fmla="*/ 1208 w 4799"/>
              <a:gd name="T113" fmla="*/ 408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29"/>
                  <a:pt x="309" y="129"/>
                </a:cubicBezTo>
                <a:lnTo>
                  <a:pt x="4490" y="129"/>
                </a:lnTo>
                <a:cubicBezTo>
                  <a:pt x="4589" y="129"/>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126" y="2932"/>
                </a:moveTo>
                <a:lnTo>
                  <a:pt x="4126" y="2932"/>
                </a:lnTo>
                <a:cubicBezTo>
                  <a:pt x="4126" y="2962"/>
                  <a:pt x="4102" y="2986"/>
                  <a:pt x="4072" y="2986"/>
                </a:cubicBezTo>
                <a:lnTo>
                  <a:pt x="3581" y="2986"/>
                </a:lnTo>
                <a:cubicBezTo>
                  <a:pt x="3551" y="2986"/>
                  <a:pt x="3527" y="2962"/>
                  <a:pt x="3527" y="2932"/>
                </a:cubicBezTo>
                <a:lnTo>
                  <a:pt x="3527" y="2441"/>
                </a:lnTo>
                <a:cubicBezTo>
                  <a:pt x="3527" y="2411"/>
                  <a:pt x="3551" y="2387"/>
                  <a:pt x="3581" y="2387"/>
                </a:cubicBezTo>
                <a:lnTo>
                  <a:pt x="4072" y="2387"/>
                </a:lnTo>
                <a:cubicBezTo>
                  <a:pt x="4102" y="2387"/>
                  <a:pt x="4126" y="2411"/>
                  <a:pt x="4126" y="2441"/>
                </a:cubicBezTo>
                <a:lnTo>
                  <a:pt x="4126" y="2932"/>
                </a:lnTo>
                <a:lnTo>
                  <a:pt x="4126" y="2932"/>
                </a:lnTo>
                <a:close/>
                <a:moveTo>
                  <a:pt x="4072" y="2257"/>
                </a:moveTo>
                <a:lnTo>
                  <a:pt x="4072" y="2257"/>
                </a:lnTo>
                <a:lnTo>
                  <a:pt x="3581" y="2257"/>
                </a:lnTo>
                <a:cubicBezTo>
                  <a:pt x="3479" y="2257"/>
                  <a:pt x="3397" y="2340"/>
                  <a:pt x="3397" y="2441"/>
                </a:cubicBezTo>
                <a:lnTo>
                  <a:pt x="3397" y="2932"/>
                </a:lnTo>
                <a:cubicBezTo>
                  <a:pt x="3397" y="3033"/>
                  <a:pt x="3479" y="3116"/>
                  <a:pt x="3581" y="3116"/>
                </a:cubicBezTo>
                <a:lnTo>
                  <a:pt x="4072" y="3116"/>
                </a:lnTo>
                <a:cubicBezTo>
                  <a:pt x="4173" y="3116"/>
                  <a:pt x="4256" y="3033"/>
                  <a:pt x="4256" y="2932"/>
                </a:cubicBezTo>
                <a:lnTo>
                  <a:pt x="4256" y="2441"/>
                </a:lnTo>
                <a:cubicBezTo>
                  <a:pt x="4256" y="2340"/>
                  <a:pt x="4173" y="2257"/>
                  <a:pt x="4072" y="2257"/>
                </a:cubicBezTo>
                <a:lnTo>
                  <a:pt x="4072" y="2257"/>
                </a:lnTo>
                <a:close/>
                <a:moveTo>
                  <a:pt x="3171" y="2932"/>
                </a:moveTo>
                <a:lnTo>
                  <a:pt x="3171" y="2932"/>
                </a:lnTo>
                <a:cubicBezTo>
                  <a:pt x="3171" y="2962"/>
                  <a:pt x="3147" y="2986"/>
                  <a:pt x="3117" y="2986"/>
                </a:cubicBezTo>
                <a:lnTo>
                  <a:pt x="2626" y="2986"/>
                </a:lnTo>
                <a:cubicBezTo>
                  <a:pt x="2596" y="2986"/>
                  <a:pt x="2572" y="2962"/>
                  <a:pt x="2572" y="2932"/>
                </a:cubicBezTo>
                <a:lnTo>
                  <a:pt x="2572" y="2441"/>
                </a:lnTo>
                <a:cubicBezTo>
                  <a:pt x="2572" y="2411"/>
                  <a:pt x="2596" y="2387"/>
                  <a:pt x="2626" y="2387"/>
                </a:cubicBezTo>
                <a:lnTo>
                  <a:pt x="3117" y="2387"/>
                </a:lnTo>
                <a:cubicBezTo>
                  <a:pt x="3147" y="2387"/>
                  <a:pt x="3171" y="2411"/>
                  <a:pt x="3171" y="2441"/>
                </a:cubicBezTo>
                <a:lnTo>
                  <a:pt x="3171" y="2932"/>
                </a:lnTo>
                <a:lnTo>
                  <a:pt x="3171" y="2932"/>
                </a:lnTo>
                <a:close/>
                <a:moveTo>
                  <a:pt x="3117" y="2257"/>
                </a:moveTo>
                <a:lnTo>
                  <a:pt x="3117" y="2257"/>
                </a:lnTo>
                <a:lnTo>
                  <a:pt x="2626" y="2257"/>
                </a:lnTo>
                <a:cubicBezTo>
                  <a:pt x="2525" y="2257"/>
                  <a:pt x="2442" y="2340"/>
                  <a:pt x="2442" y="2441"/>
                </a:cubicBezTo>
                <a:lnTo>
                  <a:pt x="2442" y="2932"/>
                </a:lnTo>
                <a:cubicBezTo>
                  <a:pt x="2442" y="3033"/>
                  <a:pt x="2525" y="3116"/>
                  <a:pt x="2626" y="3116"/>
                </a:cubicBezTo>
                <a:lnTo>
                  <a:pt x="3117" y="3116"/>
                </a:lnTo>
                <a:cubicBezTo>
                  <a:pt x="3218" y="3116"/>
                  <a:pt x="3301" y="3033"/>
                  <a:pt x="3301" y="2932"/>
                </a:cubicBezTo>
                <a:lnTo>
                  <a:pt x="3301" y="2441"/>
                </a:lnTo>
                <a:cubicBezTo>
                  <a:pt x="3301" y="2340"/>
                  <a:pt x="3218" y="2257"/>
                  <a:pt x="3117" y="2257"/>
                </a:cubicBezTo>
                <a:lnTo>
                  <a:pt x="3117" y="2257"/>
                </a:lnTo>
                <a:close/>
                <a:moveTo>
                  <a:pt x="2216" y="2932"/>
                </a:moveTo>
                <a:lnTo>
                  <a:pt x="2216" y="2932"/>
                </a:lnTo>
                <a:cubicBezTo>
                  <a:pt x="2216" y="2962"/>
                  <a:pt x="2192" y="2986"/>
                  <a:pt x="2162" y="2986"/>
                </a:cubicBezTo>
                <a:lnTo>
                  <a:pt x="1671" y="2986"/>
                </a:lnTo>
                <a:cubicBezTo>
                  <a:pt x="1641" y="2986"/>
                  <a:pt x="1617" y="2962"/>
                  <a:pt x="1617" y="2932"/>
                </a:cubicBezTo>
                <a:lnTo>
                  <a:pt x="1617" y="2441"/>
                </a:lnTo>
                <a:cubicBezTo>
                  <a:pt x="1617" y="2411"/>
                  <a:pt x="1641" y="2387"/>
                  <a:pt x="1671" y="2387"/>
                </a:cubicBezTo>
                <a:lnTo>
                  <a:pt x="2162" y="2387"/>
                </a:lnTo>
                <a:cubicBezTo>
                  <a:pt x="2192" y="2387"/>
                  <a:pt x="2216" y="2411"/>
                  <a:pt x="2216" y="2441"/>
                </a:cubicBezTo>
                <a:lnTo>
                  <a:pt x="2216" y="2932"/>
                </a:lnTo>
                <a:lnTo>
                  <a:pt x="2216" y="2932"/>
                </a:lnTo>
                <a:close/>
                <a:moveTo>
                  <a:pt x="2162" y="2257"/>
                </a:moveTo>
                <a:lnTo>
                  <a:pt x="2162" y="2257"/>
                </a:lnTo>
                <a:lnTo>
                  <a:pt x="1671" y="2257"/>
                </a:lnTo>
                <a:cubicBezTo>
                  <a:pt x="1570" y="2257"/>
                  <a:pt x="1487" y="2340"/>
                  <a:pt x="1487" y="2441"/>
                </a:cubicBezTo>
                <a:lnTo>
                  <a:pt x="1487" y="2932"/>
                </a:lnTo>
                <a:cubicBezTo>
                  <a:pt x="1487" y="3033"/>
                  <a:pt x="1570" y="3116"/>
                  <a:pt x="1671" y="3116"/>
                </a:cubicBezTo>
                <a:lnTo>
                  <a:pt x="2162" y="3116"/>
                </a:lnTo>
                <a:cubicBezTo>
                  <a:pt x="2264" y="3116"/>
                  <a:pt x="2346" y="3033"/>
                  <a:pt x="2346" y="2932"/>
                </a:cubicBezTo>
                <a:lnTo>
                  <a:pt x="2346" y="2441"/>
                </a:lnTo>
                <a:cubicBezTo>
                  <a:pt x="2346" y="2340"/>
                  <a:pt x="2264" y="2257"/>
                  <a:pt x="2162" y="2257"/>
                </a:cubicBezTo>
                <a:lnTo>
                  <a:pt x="2162" y="2257"/>
                </a:lnTo>
                <a:close/>
                <a:moveTo>
                  <a:pt x="1261" y="2932"/>
                </a:moveTo>
                <a:lnTo>
                  <a:pt x="1261" y="2932"/>
                </a:lnTo>
                <a:cubicBezTo>
                  <a:pt x="1261" y="2962"/>
                  <a:pt x="1237" y="2986"/>
                  <a:pt x="1208" y="2986"/>
                </a:cubicBezTo>
                <a:lnTo>
                  <a:pt x="716" y="2986"/>
                </a:lnTo>
                <a:cubicBezTo>
                  <a:pt x="686" y="2986"/>
                  <a:pt x="662" y="2962"/>
                  <a:pt x="662" y="2932"/>
                </a:cubicBezTo>
                <a:lnTo>
                  <a:pt x="662" y="2441"/>
                </a:lnTo>
                <a:cubicBezTo>
                  <a:pt x="662" y="2411"/>
                  <a:pt x="686" y="2387"/>
                  <a:pt x="716" y="2387"/>
                </a:cubicBezTo>
                <a:lnTo>
                  <a:pt x="1208" y="2387"/>
                </a:lnTo>
                <a:cubicBezTo>
                  <a:pt x="1237" y="2387"/>
                  <a:pt x="1261" y="2411"/>
                  <a:pt x="1261" y="2441"/>
                </a:cubicBezTo>
                <a:lnTo>
                  <a:pt x="1261" y="2932"/>
                </a:lnTo>
                <a:lnTo>
                  <a:pt x="1261" y="2932"/>
                </a:lnTo>
                <a:close/>
                <a:moveTo>
                  <a:pt x="1208" y="2257"/>
                </a:moveTo>
                <a:lnTo>
                  <a:pt x="1208" y="2257"/>
                </a:lnTo>
                <a:lnTo>
                  <a:pt x="716" y="2257"/>
                </a:lnTo>
                <a:cubicBezTo>
                  <a:pt x="615" y="2257"/>
                  <a:pt x="533" y="2340"/>
                  <a:pt x="533" y="2441"/>
                </a:cubicBezTo>
                <a:lnTo>
                  <a:pt x="533" y="2932"/>
                </a:lnTo>
                <a:cubicBezTo>
                  <a:pt x="533" y="3033"/>
                  <a:pt x="615" y="3116"/>
                  <a:pt x="716" y="3116"/>
                </a:cubicBezTo>
                <a:lnTo>
                  <a:pt x="1208" y="3116"/>
                </a:lnTo>
                <a:cubicBezTo>
                  <a:pt x="1309" y="3116"/>
                  <a:pt x="1391" y="3033"/>
                  <a:pt x="1391" y="2932"/>
                </a:cubicBezTo>
                <a:lnTo>
                  <a:pt x="1391" y="2441"/>
                </a:lnTo>
                <a:cubicBezTo>
                  <a:pt x="1391" y="2340"/>
                  <a:pt x="1309" y="2257"/>
                  <a:pt x="1208" y="2257"/>
                </a:cubicBezTo>
                <a:lnTo>
                  <a:pt x="1208" y="2257"/>
                </a:lnTo>
                <a:close/>
                <a:moveTo>
                  <a:pt x="4126" y="2007"/>
                </a:moveTo>
                <a:lnTo>
                  <a:pt x="4126" y="2007"/>
                </a:lnTo>
                <a:cubicBezTo>
                  <a:pt x="4126" y="2037"/>
                  <a:pt x="4102" y="2061"/>
                  <a:pt x="4072" y="2061"/>
                </a:cubicBezTo>
                <a:lnTo>
                  <a:pt x="3581" y="2061"/>
                </a:lnTo>
                <a:cubicBezTo>
                  <a:pt x="3551" y="2061"/>
                  <a:pt x="3527" y="2037"/>
                  <a:pt x="3527" y="2007"/>
                </a:cubicBezTo>
                <a:lnTo>
                  <a:pt x="3527" y="1516"/>
                </a:lnTo>
                <a:cubicBezTo>
                  <a:pt x="3527" y="1486"/>
                  <a:pt x="3551" y="1462"/>
                  <a:pt x="3581" y="1462"/>
                </a:cubicBezTo>
                <a:lnTo>
                  <a:pt x="4072" y="1462"/>
                </a:lnTo>
                <a:cubicBezTo>
                  <a:pt x="4102" y="1462"/>
                  <a:pt x="4126" y="1486"/>
                  <a:pt x="4126" y="1516"/>
                </a:cubicBezTo>
                <a:lnTo>
                  <a:pt x="4126" y="2007"/>
                </a:lnTo>
                <a:lnTo>
                  <a:pt x="4126" y="2007"/>
                </a:lnTo>
                <a:close/>
                <a:moveTo>
                  <a:pt x="4072" y="1332"/>
                </a:moveTo>
                <a:lnTo>
                  <a:pt x="4072" y="1332"/>
                </a:lnTo>
                <a:lnTo>
                  <a:pt x="3581" y="1332"/>
                </a:lnTo>
                <a:cubicBezTo>
                  <a:pt x="3479" y="1332"/>
                  <a:pt x="3397" y="1415"/>
                  <a:pt x="3397" y="1516"/>
                </a:cubicBezTo>
                <a:lnTo>
                  <a:pt x="3397" y="2007"/>
                </a:lnTo>
                <a:cubicBezTo>
                  <a:pt x="3397" y="2108"/>
                  <a:pt x="3479" y="2191"/>
                  <a:pt x="3581" y="2191"/>
                </a:cubicBezTo>
                <a:lnTo>
                  <a:pt x="4072" y="2191"/>
                </a:lnTo>
                <a:cubicBezTo>
                  <a:pt x="4173" y="2191"/>
                  <a:pt x="4256" y="2108"/>
                  <a:pt x="4256" y="2007"/>
                </a:cubicBezTo>
                <a:lnTo>
                  <a:pt x="4256" y="1516"/>
                </a:lnTo>
                <a:cubicBezTo>
                  <a:pt x="4256" y="1415"/>
                  <a:pt x="4173" y="1332"/>
                  <a:pt x="4072" y="1332"/>
                </a:cubicBezTo>
                <a:lnTo>
                  <a:pt x="4072" y="1332"/>
                </a:lnTo>
                <a:close/>
                <a:moveTo>
                  <a:pt x="3171" y="2007"/>
                </a:moveTo>
                <a:lnTo>
                  <a:pt x="3171" y="2007"/>
                </a:lnTo>
                <a:cubicBezTo>
                  <a:pt x="3171" y="2037"/>
                  <a:pt x="3147" y="2061"/>
                  <a:pt x="3117" y="2061"/>
                </a:cubicBezTo>
                <a:lnTo>
                  <a:pt x="2626" y="2061"/>
                </a:lnTo>
                <a:cubicBezTo>
                  <a:pt x="2596" y="2061"/>
                  <a:pt x="2572" y="2037"/>
                  <a:pt x="2572" y="2007"/>
                </a:cubicBezTo>
                <a:lnTo>
                  <a:pt x="2572" y="1516"/>
                </a:lnTo>
                <a:cubicBezTo>
                  <a:pt x="2572" y="1486"/>
                  <a:pt x="2596" y="1462"/>
                  <a:pt x="2626" y="1462"/>
                </a:cubicBezTo>
                <a:lnTo>
                  <a:pt x="3117" y="1462"/>
                </a:lnTo>
                <a:cubicBezTo>
                  <a:pt x="3147" y="1462"/>
                  <a:pt x="3171" y="1486"/>
                  <a:pt x="3171" y="1516"/>
                </a:cubicBezTo>
                <a:lnTo>
                  <a:pt x="3171" y="2007"/>
                </a:lnTo>
                <a:lnTo>
                  <a:pt x="3171" y="2007"/>
                </a:lnTo>
                <a:close/>
                <a:moveTo>
                  <a:pt x="3117" y="1332"/>
                </a:moveTo>
                <a:lnTo>
                  <a:pt x="3117" y="1332"/>
                </a:lnTo>
                <a:lnTo>
                  <a:pt x="2626" y="1332"/>
                </a:lnTo>
                <a:cubicBezTo>
                  <a:pt x="2525" y="1332"/>
                  <a:pt x="2442" y="1415"/>
                  <a:pt x="2442" y="1516"/>
                </a:cubicBezTo>
                <a:lnTo>
                  <a:pt x="2442" y="2007"/>
                </a:lnTo>
                <a:cubicBezTo>
                  <a:pt x="2442" y="2108"/>
                  <a:pt x="2525" y="2191"/>
                  <a:pt x="2626" y="2191"/>
                </a:cubicBezTo>
                <a:lnTo>
                  <a:pt x="3117" y="2191"/>
                </a:lnTo>
                <a:cubicBezTo>
                  <a:pt x="3218" y="2191"/>
                  <a:pt x="3301" y="2108"/>
                  <a:pt x="3301" y="2007"/>
                </a:cubicBezTo>
                <a:lnTo>
                  <a:pt x="3301" y="1516"/>
                </a:lnTo>
                <a:cubicBezTo>
                  <a:pt x="3301" y="1415"/>
                  <a:pt x="3218" y="1332"/>
                  <a:pt x="3117" y="1332"/>
                </a:cubicBezTo>
                <a:lnTo>
                  <a:pt x="3117" y="1332"/>
                </a:lnTo>
                <a:close/>
                <a:moveTo>
                  <a:pt x="2216" y="2007"/>
                </a:moveTo>
                <a:lnTo>
                  <a:pt x="2216" y="2007"/>
                </a:lnTo>
                <a:cubicBezTo>
                  <a:pt x="2216" y="2037"/>
                  <a:pt x="2192" y="2061"/>
                  <a:pt x="2162" y="2061"/>
                </a:cubicBezTo>
                <a:lnTo>
                  <a:pt x="1671" y="2061"/>
                </a:lnTo>
                <a:cubicBezTo>
                  <a:pt x="1641" y="2061"/>
                  <a:pt x="1617" y="2037"/>
                  <a:pt x="1617" y="2007"/>
                </a:cubicBezTo>
                <a:lnTo>
                  <a:pt x="1617" y="1516"/>
                </a:lnTo>
                <a:cubicBezTo>
                  <a:pt x="1617" y="1486"/>
                  <a:pt x="1641" y="1462"/>
                  <a:pt x="1671" y="1462"/>
                </a:cubicBezTo>
                <a:lnTo>
                  <a:pt x="2162" y="1462"/>
                </a:lnTo>
                <a:cubicBezTo>
                  <a:pt x="2192" y="1462"/>
                  <a:pt x="2216" y="1486"/>
                  <a:pt x="2216" y="1516"/>
                </a:cubicBezTo>
                <a:lnTo>
                  <a:pt x="2216" y="2007"/>
                </a:lnTo>
                <a:lnTo>
                  <a:pt x="2216" y="2007"/>
                </a:lnTo>
                <a:close/>
                <a:moveTo>
                  <a:pt x="2162" y="1332"/>
                </a:moveTo>
                <a:lnTo>
                  <a:pt x="2162" y="1332"/>
                </a:lnTo>
                <a:lnTo>
                  <a:pt x="1671" y="1332"/>
                </a:lnTo>
                <a:cubicBezTo>
                  <a:pt x="1570" y="1332"/>
                  <a:pt x="1487" y="1415"/>
                  <a:pt x="1487" y="1516"/>
                </a:cubicBezTo>
                <a:lnTo>
                  <a:pt x="1487" y="2007"/>
                </a:lnTo>
                <a:cubicBezTo>
                  <a:pt x="1487" y="2108"/>
                  <a:pt x="1570" y="2191"/>
                  <a:pt x="1671" y="2191"/>
                </a:cubicBezTo>
                <a:lnTo>
                  <a:pt x="2162" y="2191"/>
                </a:lnTo>
                <a:cubicBezTo>
                  <a:pt x="2264" y="2191"/>
                  <a:pt x="2346" y="2108"/>
                  <a:pt x="2346" y="2007"/>
                </a:cubicBezTo>
                <a:lnTo>
                  <a:pt x="2346" y="1516"/>
                </a:lnTo>
                <a:cubicBezTo>
                  <a:pt x="2346" y="1415"/>
                  <a:pt x="2264" y="1332"/>
                  <a:pt x="2162" y="1332"/>
                </a:cubicBezTo>
                <a:lnTo>
                  <a:pt x="2162" y="1332"/>
                </a:lnTo>
                <a:close/>
                <a:moveTo>
                  <a:pt x="1261" y="2007"/>
                </a:moveTo>
                <a:lnTo>
                  <a:pt x="1261" y="2007"/>
                </a:lnTo>
                <a:cubicBezTo>
                  <a:pt x="1261" y="2037"/>
                  <a:pt x="1237" y="2061"/>
                  <a:pt x="1208" y="2061"/>
                </a:cubicBezTo>
                <a:lnTo>
                  <a:pt x="716" y="2061"/>
                </a:lnTo>
                <a:cubicBezTo>
                  <a:pt x="686" y="2061"/>
                  <a:pt x="662" y="2037"/>
                  <a:pt x="662" y="2007"/>
                </a:cubicBezTo>
                <a:lnTo>
                  <a:pt x="662" y="1516"/>
                </a:lnTo>
                <a:cubicBezTo>
                  <a:pt x="662" y="1486"/>
                  <a:pt x="686" y="1462"/>
                  <a:pt x="716" y="1462"/>
                </a:cubicBezTo>
                <a:lnTo>
                  <a:pt x="1208" y="1462"/>
                </a:lnTo>
                <a:cubicBezTo>
                  <a:pt x="1237" y="1462"/>
                  <a:pt x="1261" y="1486"/>
                  <a:pt x="1261" y="1516"/>
                </a:cubicBezTo>
                <a:lnTo>
                  <a:pt x="1261" y="2007"/>
                </a:lnTo>
                <a:lnTo>
                  <a:pt x="1261" y="2007"/>
                </a:lnTo>
                <a:close/>
                <a:moveTo>
                  <a:pt x="1208" y="1332"/>
                </a:moveTo>
                <a:lnTo>
                  <a:pt x="1208" y="1332"/>
                </a:lnTo>
                <a:lnTo>
                  <a:pt x="716" y="1332"/>
                </a:lnTo>
                <a:cubicBezTo>
                  <a:pt x="615" y="1332"/>
                  <a:pt x="533" y="1415"/>
                  <a:pt x="533" y="1516"/>
                </a:cubicBezTo>
                <a:lnTo>
                  <a:pt x="533" y="2007"/>
                </a:lnTo>
                <a:cubicBezTo>
                  <a:pt x="533" y="2108"/>
                  <a:pt x="615" y="2191"/>
                  <a:pt x="716" y="2191"/>
                </a:cubicBezTo>
                <a:lnTo>
                  <a:pt x="1208" y="2191"/>
                </a:lnTo>
                <a:cubicBezTo>
                  <a:pt x="1309" y="2191"/>
                  <a:pt x="1391" y="2108"/>
                  <a:pt x="1391" y="2007"/>
                </a:cubicBezTo>
                <a:lnTo>
                  <a:pt x="1391" y="1516"/>
                </a:lnTo>
                <a:cubicBezTo>
                  <a:pt x="1391" y="1415"/>
                  <a:pt x="1309" y="1332"/>
                  <a:pt x="1208" y="1332"/>
                </a:cubicBezTo>
                <a:lnTo>
                  <a:pt x="1208" y="1332"/>
                </a:lnTo>
                <a:close/>
                <a:moveTo>
                  <a:pt x="4126" y="1082"/>
                </a:moveTo>
                <a:lnTo>
                  <a:pt x="4126" y="1082"/>
                </a:lnTo>
                <a:cubicBezTo>
                  <a:pt x="4126" y="1112"/>
                  <a:pt x="4102" y="1136"/>
                  <a:pt x="4072" y="1136"/>
                </a:cubicBezTo>
                <a:lnTo>
                  <a:pt x="3581" y="1136"/>
                </a:lnTo>
                <a:cubicBezTo>
                  <a:pt x="3551" y="1136"/>
                  <a:pt x="3527" y="1112"/>
                  <a:pt x="3527" y="1082"/>
                </a:cubicBezTo>
                <a:lnTo>
                  <a:pt x="3527" y="591"/>
                </a:lnTo>
                <a:cubicBezTo>
                  <a:pt x="3527" y="561"/>
                  <a:pt x="3551" y="537"/>
                  <a:pt x="3581" y="537"/>
                </a:cubicBezTo>
                <a:lnTo>
                  <a:pt x="4072" y="537"/>
                </a:lnTo>
                <a:cubicBezTo>
                  <a:pt x="4102" y="537"/>
                  <a:pt x="4126" y="561"/>
                  <a:pt x="4126" y="591"/>
                </a:cubicBezTo>
                <a:lnTo>
                  <a:pt x="4126" y="1082"/>
                </a:lnTo>
                <a:lnTo>
                  <a:pt x="4126" y="1082"/>
                </a:lnTo>
                <a:close/>
                <a:moveTo>
                  <a:pt x="4072" y="408"/>
                </a:moveTo>
                <a:lnTo>
                  <a:pt x="4072" y="408"/>
                </a:lnTo>
                <a:lnTo>
                  <a:pt x="3581" y="408"/>
                </a:lnTo>
                <a:cubicBezTo>
                  <a:pt x="3479" y="408"/>
                  <a:pt x="3397" y="490"/>
                  <a:pt x="3397" y="591"/>
                </a:cubicBezTo>
                <a:lnTo>
                  <a:pt x="3397" y="1082"/>
                </a:lnTo>
                <a:cubicBezTo>
                  <a:pt x="3397" y="1184"/>
                  <a:pt x="3479" y="1266"/>
                  <a:pt x="3581" y="1266"/>
                </a:cubicBezTo>
                <a:lnTo>
                  <a:pt x="4072" y="1266"/>
                </a:lnTo>
                <a:cubicBezTo>
                  <a:pt x="4173" y="1266"/>
                  <a:pt x="4256" y="1184"/>
                  <a:pt x="4256" y="1082"/>
                </a:cubicBezTo>
                <a:lnTo>
                  <a:pt x="4256" y="591"/>
                </a:lnTo>
                <a:cubicBezTo>
                  <a:pt x="4256" y="490"/>
                  <a:pt x="4173" y="408"/>
                  <a:pt x="4072" y="408"/>
                </a:cubicBezTo>
                <a:lnTo>
                  <a:pt x="4072" y="408"/>
                </a:lnTo>
                <a:close/>
                <a:moveTo>
                  <a:pt x="3171" y="1082"/>
                </a:moveTo>
                <a:lnTo>
                  <a:pt x="3171" y="1082"/>
                </a:lnTo>
                <a:cubicBezTo>
                  <a:pt x="3171" y="1112"/>
                  <a:pt x="3147" y="1136"/>
                  <a:pt x="3117" y="1136"/>
                </a:cubicBezTo>
                <a:lnTo>
                  <a:pt x="2626" y="1136"/>
                </a:lnTo>
                <a:cubicBezTo>
                  <a:pt x="2596" y="1136"/>
                  <a:pt x="2572" y="1112"/>
                  <a:pt x="2572" y="1082"/>
                </a:cubicBezTo>
                <a:lnTo>
                  <a:pt x="2572" y="591"/>
                </a:lnTo>
                <a:cubicBezTo>
                  <a:pt x="2572" y="561"/>
                  <a:pt x="2596" y="537"/>
                  <a:pt x="2626" y="537"/>
                </a:cubicBezTo>
                <a:lnTo>
                  <a:pt x="3117" y="537"/>
                </a:lnTo>
                <a:cubicBezTo>
                  <a:pt x="3147" y="537"/>
                  <a:pt x="3171" y="561"/>
                  <a:pt x="3171" y="591"/>
                </a:cubicBezTo>
                <a:lnTo>
                  <a:pt x="3171" y="1082"/>
                </a:lnTo>
                <a:lnTo>
                  <a:pt x="3171" y="1082"/>
                </a:lnTo>
                <a:close/>
                <a:moveTo>
                  <a:pt x="3117" y="408"/>
                </a:moveTo>
                <a:lnTo>
                  <a:pt x="3117" y="408"/>
                </a:lnTo>
                <a:lnTo>
                  <a:pt x="2626" y="408"/>
                </a:lnTo>
                <a:cubicBezTo>
                  <a:pt x="2525" y="408"/>
                  <a:pt x="2442" y="490"/>
                  <a:pt x="2442" y="591"/>
                </a:cubicBezTo>
                <a:lnTo>
                  <a:pt x="2442" y="1082"/>
                </a:lnTo>
                <a:cubicBezTo>
                  <a:pt x="2442" y="1184"/>
                  <a:pt x="2525" y="1266"/>
                  <a:pt x="2626" y="1266"/>
                </a:cubicBezTo>
                <a:lnTo>
                  <a:pt x="3117" y="1266"/>
                </a:lnTo>
                <a:cubicBezTo>
                  <a:pt x="3218" y="1266"/>
                  <a:pt x="3301" y="1184"/>
                  <a:pt x="3301" y="1082"/>
                </a:cubicBezTo>
                <a:lnTo>
                  <a:pt x="3301" y="591"/>
                </a:lnTo>
                <a:cubicBezTo>
                  <a:pt x="3301" y="490"/>
                  <a:pt x="3218" y="408"/>
                  <a:pt x="3117" y="408"/>
                </a:cubicBezTo>
                <a:lnTo>
                  <a:pt x="3117" y="408"/>
                </a:lnTo>
                <a:close/>
                <a:moveTo>
                  <a:pt x="2216" y="1082"/>
                </a:moveTo>
                <a:lnTo>
                  <a:pt x="2216" y="1082"/>
                </a:lnTo>
                <a:cubicBezTo>
                  <a:pt x="2216" y="1112"/>
                  <a:pt x="2192" y="1136"/>
                  <a:pt x="2162" y="1136"/>
                </a:cubicBezTo>
                <a:lnTo>
                  <a:pt x="1671" y="1136"/>
                </a:lnTo>
                <a:cubicBezTo>
                  <a:pt x="1641" y="1136"/>
                  <a:pt x="1617" y="1112"/>
                  <a:pt x="1617" y="1082"/>
                </a:cubicBezTo>
                <a:lnTo>
                  <a:pt x="1617" y="591"/>
                </a:lnTo>
                <a:cubicBezTo>
                  <a:pt x="1617" y="561"/>
                  <a:pt x="1641" y="537"/>
                  <a:pt x="1671" y="537"/>
                </a:cubicBezTo>
                <a:lnTo>
                  <a:pt x="2162" y="537"/>
                </a:lnTo>
                <a:cubicBezTo>
                  <a:pt x="2192" y="537"/>
                  <a:pt x="2216" y="561"/>
                  <a:pt x="2216" y="591"/>
                </a:cubicBezTo>
                <a:lnTo>
                  <a:pt x="2216" y="1082"/>
                </a:lnTo>
                <a:lnTo>
                  <a:pt x="2216" y="1082"/>
                </a:lnTo>
                <a:close/>
                <a:moveTo>
                  <a:pt x="2162" y="408"/>
                </a:moveTo>
                <a:lnTo>
                  <a:pt x="2162" y="408"/>
                </a:lnTo>
                <a:lnTo>
                  <a:pt x="1671" y="408"/>
                </a:lnTo>
                <a:cubicBezTo>
                  <a:pt x="1570" y="408"/>
                  <a:pt x="1487" y="490"/>
                  <a:pt x="1487" y="591"/>
                </a:cubicBezTo>
                <a:lnTo>
                  <a:pt x="1487" y="1082"/>
                </a:lnTo>
                <a:cubicBezTo>
                  <a:pt x="1487" y="1184"/>
                  <a:pt x="1570" y="1266"/>
                  <a:pt x="1671" y="1266"/>
                </a:cubicBezTo>
                <a:lnTo>
                  <a:pt x="2162" y="1266"/>
                </a:lnTo>
                <a:cubicBezTo>
                  <a:pt x="2264" y="1266"/>
                  <a:pt x="2346" y="1184"/>
                  <a:pt x="2346" y="1082"/>
                </a:cubicBezTo>
                <a:lnTo>
                  <a:pt x="2346" y="591"/>
                </a:lnTo>
                <a:cubicBezTo>
                  <a:pt x="2346" y="490"/>
                  <a:pt x="2264" y="408"/>
                  <a:pt x="2162" y="408"/>
                </a:cubicBezTo>
                <a:lnTo>
                  <a:pt x="2162" y="408"/>
                </a:lnTo>
                <a:close/>
                <a:moveTo>
                  <a:pt x="1261" y="1082"/>
                </a:moveTo>
                <a:lnTo>
                  <a:pt x="1261" y="1082"/>
                </a:lnTo>
                <a:cubicBezTo>
                  <a:pt x="1261" y="1112"/>
                  <a:pt x="1237" y="1136"/>
                  <a:pt x="1208" y="1136"/>
                </a:cubicBezTo>
                <a:lnTo>
                  <a:pt x="716" y="1136"/>
                </a:lnTo>
                <a:cubicBezTo>
                  <a:pt x="686" y="1136"/>
                  <a:pt x="662" y="1112"/>
                  <a:pt x="662" y="1082"/>
                </a:cubicBezTo>
                <a:lnTo>
                  <a:pt x="662" y="591"/>
                </a:lnTo>
                <a:cubicBezTo>
                  <a:pt x="662" y="561"/>
                  <a:pt x="686" y="537"/>
                  <a:pt x="716" y="537"/>
                </a:cubicBezTo>
                <a:lnTo>
                  <a:pt x="1208" y="537"/>
                </a:lnTo>
                <a:cubicBezTo>
                  <a:pt x="1237" y="537"/>
                  <a:pt x="1261" y="561"/>
                  <a:pt x="1261" y="591"/>
                </a:cubicBezTo>
                <a:lnTo>
                  <a:pt x="1261" y="1082"/>
                </a:lnTo>
                <a:lnTo>
                  <a:pt x="1261" y="1082"/>
                </a:lnTo>
                <a:close/>
                <a:moveTo>
                  <a:pt x="1208" y="408"/>
                </a:moveTo>
                <a:lnTo>
                  <a:pt x="1208" y="408"/>
                </a:lnTo>
                <a:lnTo>
                  <a:pt x="716" y="408"/>
                </a:lnTo>
                <a:cubicBezTo>
                  <a:pt x="615" y="408"/>
                  <a:pt x="533" y="490"/>
                  <a:pt x="533" y="591"/>
                </a:cubicBezTo>
                <a:lnTo>
                  <a:pt x="533" y="1082"/>
                </a:lnTo>
                <a:cubicBezTo>
                  <a:pt x="533" y="1184"/>
                  <a:pt x="615" y="1266"/>
                  <a:pt x="716" y="1266"/>
                </a:cubicBezTo>
                <a:lnTo>
                  <a:pt x="1208" y="1266"/>
                </a:lnTo>
                <a:cubicBezTo>
                  <a:pt x="1309" y="1266"/>
                  <a:pt x="1391" y="1184"/>
                  <a:pt x="1391" y="1082"/>
                </a:cubicBezTo>
                <a:lnTo>
                  <a:pt x="1391" y="591"/>
                </a:lnTo>
                <a:cubicBezTo>
                  <a:pt x="1391" y="490"/>
                  <a:pt x="1309" y="408"/>
                  <a:pt x="1208" y="40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0539972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4"/>
              <a:defRPr/>
            </a:pPr>
            <a:r>
              <a:rPr lang="en-US" dirty="0"/>
              <a:t>The SELECT statement creates a report. Which clause can be added </a:t>
            </a:r>
            <a:br>
              <a:rPr lang="en-US" dirty="0"/>
            </a:br>
            <a:r>
              <a:rPr lang="en-US" dirty="0"/>
              <a:t>before the SELECT clause to create a table?</a:t>
            </a:r>
          </a:p>
          <a:p>
            <a:pPr marL="88106" lvl="1" indent="0">
              <a:buClr>
                <a:schemeClr val="tx1"/>
              </a:buClr>
              <a:buSzTx/>
              <a:buNone/>
              <a:defRPr/>
            </a:pPr>
            <a:endParaRPr lang="en-US" sz="600" b="1" dirty="0"/>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cs typeface="Courier New" panose="02070309020205020404" pitchFamily="49" charset="0"/>
              </a:rPr>
              <a:t>create </a:t>
            </a:r>
            <a:r>
              <a:rPr lang="en-US" sz="1800" b="1" dirty="0" err="1">
                <a:latin typeface="Courier New" panose="02070309020205020404" pitchFamily="49" charset="0"/>
                <a:cs typeface="Courier New" panose="02070309020205020404" pitchFamily="49" charset="0"/>
              </a:rPr>
              <a:t>work.new</a:t>
            </a:r>
            <a:r>
              <a:rPr lang="en-US" sz="1800" b="1" dirty="0">
                <a:latin typeface="Courier New" panose="02070309020205020404" pitchFamily="49" charset="0"/>
                <a:cs typeface="Courier New" panose="02070309020205020404" pitchFamily="49" charset="0"/>
              </a:rPr>
              <a:t> =</a:t>
            </a:r>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cs typeface="Courier New" panose="02070309020205020404" pitchFamily="49" charset="0"/>
              </a:rPr>
              <a:t>create </a:t>
            </a:r>
            <a:r>
              <a:rPr lang="en-US" sz="1800" b="1" dirty="0" err="1">
                <a:latin typeface="Courier New" panose="02070309020205020404" pitchFamily="49" charset="0"/>
                <a:cs typeface="Courier New" panose="02070309020205020404" pitchFamily="49" charset="0"/>
              </a:rPr>
              <a:t>work.new</a:t>
            </a:r>
            <a:r>
              <a:rPr lang="en-US" sz="1800" b="1" dirty="0">
                <a:latin typeface="Courier New" panose="02070309020205020404" pitchFamily="49" charset="0"/>
                <a:cs typeface="Courier New" panose="02070309020205020404" pitchFamily="49" charset="0"/>
              </a:rPr>
              <a:t> table</a:t>
            </a:r>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cs typeface="Courier New" panose="02070309020205020404" pitchFamily="49" charset="0"/>
              </a:rPr>
              <a:t>create table </a:t>
            </a:r>
            <a:r>
              <a:rPr lang="en-US" sz="1800" b="1" dirty="0" err="1">
                <a:latin typeface="Courier New" panose="02070309020205020404" pitchFamily="49" charset="0"/>
                <a:cs typeface="Courier New" panose="02070309020205020404" pitchFamily="49" charset="0"/>
              </a:rPr>
              <a:t>work.new</a:t>
            </a:r>
            <a:r>
              <a:rPr lang="en-US" sz="1800" b="1" dirty="0">
                <a:latin typeface="Courier New" panose="02070309020205020404" pitchFamily="49" charset="0"/>
                <a:cs typeface="Courier New" panose="02070309020205020404" pitchFamily="49" charset="0"/>
              </a:rPr>
              <a:t> as</a:t>
            </a:r>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cs typeface="Courier New" panose="02070309020205020404" pitchFamily="49" charset="0"/>
              </a:rPr>
              <a:t>create table=</a:t>
            </a:r>
            <a:r>
              <a:rPr lang="en-US" sz="1800" b="1" dirty="0" err="1">
                <a:latin typeface="Courier New" panose="02070309020205020404" pitchFamily="49" charset="0"/>
                <a:cs typeface="Courier New" panose="02070309020205020404" pitchFamily="49" charset="0"/>
              </a:rPr>
              <a:t>work.new</a:t>
            </a:r>
            <a:r>
              <a:rPr lang="en-US" sz="1800" b="1" dirty="0">
                <a:latin typeface="Courier New" panose="02070309020205020404" pitchFamily="49" charset="0"/>
                <a:cs typeface="Courier New" panose="02070309020205020404" pitchFamily="49" charset="0"/>
              </a:rPr>
              <a:t> as</a:t>
            </a:r>
          </a:p>
        </p:txBody>
      </p:sp>
    </p:spTree>
    <p:extLst>
      <p:ext uri="{BB962C8B-B14F-4D97-AF65-F5344CB8AC3E}">
        <p14:creationId xmlns:p14="http://schemas.microsoft.com/office/powerpoint/2010/main" val="214707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4"/>
              <a:defRPr/>
            </a:pPr>
            <a:r>
              <a:rPr lang="en-US" dirty="0"/>
              <a:t>The SELECT statement creates a report. Which clause can be added </a:t>
            </a:r>
            <a:br>
              <a:rPr lang="en-US" dirty="0"/>
            </a:br>
            <a:r>
              <a:rPr lang="en-US" dirty="0"/>
              <a:t>before the SELECT clause to create a table?</a:t>
            </a:r>
          </a:p>
          <a:p>
            <a:pPr marL="88106" lvl="1" indent="0">
              <a:buClr>
                <a:schemeClr val="tx1"/>
              </a:buClr>
              <a:buSzTx/>
              <a:buNone/>
              <a:defRPr/>
            </a:pPr>
            <a:endParaRPr lang="en-US" sz="600" b="1" dirty="0"/>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cs typeface="Courier New" panose="02070309020205020404" pitchFamily="49" charset="0"/>
              </a:rPr>
              <a:t>create </a:t>
            </a:r>
            <a:r>
              <a:rPr lang="en-US" sz="1800" b="1" dirty="0" err="1">
                <a:latin typeface="Courier New" panose="02070309020205020404" pitchFamily="49" charset="0"/>
                <a:cs typeface="Courier New" panose="02070309020205020404" pitchFamily="49" charset="0"/>
              </a:rPr>
              <a:t>work.new</a:t>
            </a:r>
            <a:r>
              <a:rPr lang="en-US" sz="1800" b="1" dirty="0">
                <a:latin typeface="Courier New" panose="02070309020205020404" pitchFamily="49" charset="0"/>
                <a:cs typeface="Courier New" panose="02070309020205020404" pitchFamily="49" charset="0"/>
              </a:rPr>
              <a:t> =</a:t>
            </a:r>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cs typeface="Courier New" panose="02070309020205020404" pitchFamily="49" charset="0"/>
              </a:rPr>
              <a:t>create </a:t>
            </a:r>
            <a:r>
              <a:rPr lang="en-US" sz="1800" b="1" dirty="0" err="1">
                <a:latin typeface="Courier New" panose="02070309020205020404" pitchFamily="49" charset="0"/>
                <a:cs typeface="Courier New" panose="02070309020205020404" pitchFamily="49" charset="0"/>
              </a:rPr>
              <a:t>work.new</a:t>
            </a:r>
            <a:r>
              <a:rPr lang="en-US" sz="1800" b="1" dirty="0">
                <a:latin typeface="Courier New" panose="02070309020205020404" pitchFamily="49" charset="0"/>
                <a:cs typeface="Courier New" panose="02070309020205020404" pitchFamily="49" charset="0"/>
              </a:rPr>
              <a:t> table</a:t>
            </a:r>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cs typeface="Courier New" panose="02070309020205020404" pitchFamily="49" charset="0"/>
              </a:rPr>
              <a:t>create table </a:t>
            </a:r>
            <a:r>
              <a:rPr lang="en-US" sz="1800" b="1" dirty="0" err="1">
                <a:latin typeface="Courier New" panose="02070309020205020404" pitchFamily="49" charset="0"/>
                <a:cs typeface="Courier New" panose="02070309020205020404" pitchFamily="49" charset="0"/>
              </a:rPr>
              <a:t>work.new</a:t>
            </a:r>
            <a:r>
              <a:rPr lang="en-US" sz="1800" b="1" dirty="0">
                <a:latin typeface="Courier New" panose="02070309020205020404" pitchFamily="49" charset="0"/>
                <a:cs typeface="Courier New" panose="02070309020205020404" pitchFamily="49" charset="0"/>
              </a:rPr>
              <a:t> as</a:t>
            </a:r>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cs typeface="Courier New" panose="02070309020205020404" pitchFamily="49" charset="0"/>
              </a:rPr>
              <a:t>create table=</a:t>
            </a:r>
            <a:r>
              <a:rPr lang="en-US" sz="1800" b="1" dirty="0" err="1">
                <a:latin typeface="Courier New" panose="02070309020205020404" pitchFamily="49" charset="0"/>
                <a:cs typeface="Courier New" panose="02070309020205020404" pitchFamily="49" charset="0"/>
              </a:rPr>
              <a:t>work.new</a:t>
            </a:r>
            <a:r>
              <a:rPr lang="en-US" sz="1800" b="1" dirty="0">
                <a:latin typeface="Courier New" panose="02070309020205020404" pitchFamily="49" charset="0"/>
                <a:cs typeface="Courier New" panose="02070309020205020404" pitchFamily="49" charset="0"/>
              </a:rPr>
              <a:t> as</a:t>
            </a:r>
          </a:p>
        </p:txBody>
      </p:sp>
      <p:sp>
        <p:nvSpPr>
          <p:cNvPr id="4" name="Oval 3">
            <a:extLst>
              <a:ext uri="{FF2B5EF4-FFF2-40B4-BE49-F238E27FC236}">
                <a16:creationId xmlns:a16="http://schemas.microsoft.com/office/drawing/2014/main" id="{2AF6AECF-7015-450A-820E-2D48F72F4B10}"/>
              </a:ext>
            </a:extLst>
          </p:cNvPr>
          <p:cNvSpPr/>
          <p:nvPr>
            <p:custDataLst>
              <p:tags r:id="rId2"/>
            </p:custDataLst>
          </p:nvPr>
        </p:nvSpPr>
        <p:spPr bwMode="auto">
          <a:xfrm>
            <a:off x="609600" y="2194501"/>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Tree>
    <p:extLst>
      <p:ext uri="{BB962C8B-B14F-4D97-AF65-F5344CB8AC3E}">
        <p14:creationId xmlns:p14="http://schemas.microsoft.com/office/powerpoint/2010/main" val="2973986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5"/>
              <a:defRPr/>
            </a:pPr>
            <a:r>
              <a:rPr lang="en-US" dirty="0"/>
              <a:t>Which SELECT statement produces the given output?</a:t>
            </a:r>
          </a:p>
          <a:p>
            <a:pPr marL="457200" indent="-457200">
              <a:buClrTx/>
              <a:buSzPct val="100000"/>
              <a:buFont typeface="+mj-lt"/>
              <a:buAutoNum type="arabicPeriod" startAt="5"/>
              <a:defRPr/>
            </a:pPr>
            <a:endParaRPr lang="en-US" sz="600" b="1" dirty="0"/>
          </a:p>
          <a:p>
            <a:pPr>
              <a:buClrTx/>
              <a:buSzPct val="100000"/>
              <a:defRPr/>
            </a:pPr>
            <a:endParaRPr lang="en-US" sz="600" b="1" dirty="0"/>
          </a:p>
          <a:p>
            <a:pPr>
              <a:buClrTx/>
              <a:buSzPct val="100000"/>
              <a:defRPr/>
            </a:pPr>
            <a:endParaRPr lang="en-US" sz="600" b="1" dirty="0"/>
          </a:p>
          <a:p>
            <a:pPr>
              <a:buClrTx/>
              <a:buSzPct val="100000"/>
              <a:defRPr/>
            </a:pPr>
            <a:endParaRPr lang="en-US" sz="600" b="1" dirty="0"/>
          </a:p>
          <a:p>
            <a:pPr>
              <a:buClrTx/>
              <a:buSzPct val="100000"/>
              <a:defRPr/>
            </a:pPr>
            <a:r>
              <a:rPr lang="en-US" dirty="0"/>
              <a:t>a.                                                                     b.</a:t>
            </a:r>
          </a:p>
          <a:p>
            <a:pPr>
              <a:buClrTx/>
              <a:buSzPct val="100000"/>
              <a:defRPr/>
            </a:pPr>
            <a:endParaRPr lang="en-US" dirty="0"/>
          </a:p>
          <a:p>
            <a:pPr>
              <a:buClrTx/>
              <a:buSzPct val="100000"/>
              <a:defRPr/>
            </a:pPr>
            <a:endParaRPr lang="en-US" dirty="0"/>
          </a:p>
          <a:p>
            <a:pPr>
              <a:buClrTx/>
              <a:buSzPct val="100000"/>
              <a:defRPr/>
            </a:pPr>
            <a:endParaRPr lang="en-US" dirty="0"/>
          </a:p>
          <a:p>
            <a:pPr>
              <a:buClrTx/>
              <a:buSzPct val="100000"/>
              <a:defRPr/>
            </a:pPr>
            <a:r>
              <a:rPr lang="en-US" dirty="0"/>
              <a:t>c.                                                                      d.</a:t>
            </a:r>
          </a:p>
        </p:txBody>
      </p:sp>
      <p:sp>
        <p:nvSpPr>
          <p:cNvPr id="4" name="TextBox 3">
            <a:extLst>
              <a:ext uri="{FF2B5EF4-FFF2-40B4-BE49-F238E27FC236}">
                <a16:creationId xmlns:a16="http://schemas.microsoft.com/office/drawing/2014/main" id="{ACB5A516-3BF6-4025-8E1B-979E4C935CC5}"/>
              </a:ext>
            </a:extLst>
          </p:cNvPr>
          <p:cNvSpPr txBox="1"/>
          <p:nvPr>
            <p:custDataLst>
              <p:tags r:id="rId2"/>
            </p:custDataLst>
          </p:nvPr>
        </p:nvSpPr>
        <p:spPr>
          <a:xfrm>
            <a:off x="1046301" y="1577193"/>
            <a:ext cx="3074560" cy="1121333"/>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select Name Height</a:t>
            </a:r>
          </a:p>
          <a:p>
            <a:pPr>
              <a:lnSpc>
                <a:spcPct val="85000"/>
              </a:lnSpc>
            </a:pPr>
            <a:r>
              <a:rPr lang="en-US" b="1" dirty="0">
                <a:latin typeface="Courier New" panose="02070309020205020404" pitchFamily="49" charset="0"/>
              </a:rPr>
              <a:t>   from </a:t>
            </a:r>
            <a:r>
              <a:rPr lang="en-US" b="1" dirty="0" err="1">
                <a:latin typeface="Courier New" panose="02070309020205020404" pitchFamily="49" charset="0"/>
              </a:rPr>
              <a:t>sashelp.class</a:t>
            </a: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   where age=12</a:t>
            </a:r>
          </a:p>
          <a:p>
            <a:pPr>
              <a:lnSpc>
                <a:spcPct val="85000"/>
              </a:lnSpc>
            </a:pPr>
            <a:r>
              <a:rPr lang="en-US" b="1" dirty="0">
                <a:latin typeface="Courier New" panose="02070309020205020404" pitchFamily="49" charset="0"/>
              </a:rPr>
              <a:t>   order by Height;  </a:t>
            </a:r>
          </a:p>
        </p:txBody>
      </p:sp>
      <p:sp>
        <p:nvSpPr>
          <p:cNvPr id="7" name="TextBox 6">
            <a:extLst>
              <a:ext uri="{FF2B5EF4-FFF2-40B4-BE49-F238E27FC236}">
                <a16:creationId xmlns:a16="http://schemas.microsoft.com/office/drawing/2014/main" id="{9C711663-A2F3-45C9-9CB5-EBF2E8697026}"/>
              </a:ext>
            </a:extLst>
          </p:cNvPr>
          <p:cNvSpPr txBox="1"/>
          <p:nvPr>
            <p:custDataLst>
              <p:tags r:id="rId3"/>
            </p:custDataLst>
          </p:nvPr>
        </p:nvSpPr>
        <p:spPr>
          <a:xfrm>
            <a:off x="1046301" y="3055544"/>
            <a:ext cx="3488134"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select Name Height</a:t>
            </a:r>
          </a:p>
          <a:p>
            <a:pPr>
              <a:lnSpc>
                <a:spcPct val="85000"/>
              </a:lnSpc>
            </a:pPr>
            <a:r>
              <a:rPr lang="en-US" b="1" dirty="0">
                <a:latin typeface="Courier New" panose="02070309020205020404" pitchFamily="49" charset="0"/>
              </a:rPr>
              <a:t>   from </a:t>
            </a:r>
            <a:r>
              <a:rPr lang="en-US" b="1" dirty="0" err="1">
                <a:latin typeface="Courier New" panose="02070309020205020404" pitchFamily="49" charset="0"/>
              </a:rPr>
              <a:t>sashelp.class</a:t>
            </a: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   where age=12</a:t>
            </a:r>
          </a:p>
          <a:p>
            <a:pPr>
              <a:lnSpc>
                <a:spcPct val="85000"/>
              </a:lnSpc>
            </a:pPr>
            <a:r>
              <a:rPr lang="en-US" b="1" dirty="0">
                <a:latin typeface="Courier New" panose="02070309020205020404" pitchFamily="49" charset="0"/>
              </a:rPr>
              <a:t>   order by </a:t>
            </a:r>
            <a:r>
              <a:rPr lang="en-US" b="1" dirty="0" err="1">
                <a:latin typeface="Courier New" panose="02070309020205020404" pitchFamily="49" charset="0"/>
              </a:rPr>
              <a:t>desc</a:t>
            </a:r>
            <a:r>
              <a:rPr lang="en-US" b="1" dirty="0">
                <a:latin typeface="Courier New" panose="02070309020205020404" pitchFamily="49" charset="0"/>
              </a:rPr>
              <a:t> Height;</a:t>
            </a:r>
          </a:p>
        </p:txBody>
      </p:sp>
      <p:pic>
        <p:nvPicPr>
          <p:cNvPr id="6" name="Picture 5">
            <a:extLst>
              <a:ext uri="{FF2B5EF4-FFF2-40B4-BE49-F238E27FC236}">
                <a16:creationId xmlns:a16="http://schemas.microsoft.com/office/drawing/2014/main" id="{FFE451F7-24A1-4245-AACD-B15ACD4F8715}"/>
              </a:ext>
            </a:extLst>
          </p:cNvPr>
          <p:cNvPicPr>
            <a:picLocks noChangeAspect="1"/>
          </p:cNvPicPr>
          <p:nvPr/>
        </p:nvPicPr>
        <p:blipFill>
          <a:blip r:embed="rId8"/>
          <a:stretch>
            <a:fillRect/>
          </a:stretch>
        </p:blipFill>
        <p:spPr>
          <a:xfrm>
            <a:off x="6591214" y="357324"/>
            <a:ext cx="1257143" cy="866667"/>
          </a:xfrm>
          <a:prstGeom prst="rect">
            <a:avLst/>
          </a:prstGeom>
        </p:spPr>
      </p:pic>
      <p:sp>
        <p:nvSpPr>
          <p:cNvPr id="9" name="TextBox 8">
            <a:extLst>
              <a:ext uri="{FF2B5EF4-FFF2-40B4-BE49-F238E27FC236}">
                <a16:creationId xmlns:a16="http://schemas.microsoft.com/office/drawing/2014/main" id="{34216E28-77ED-48A6-BD28-A8598677684C}"/>
              </a:ext>
            </a:extLst>
          </p:cNvPr>
          <p:cNvSpPr txBox="1"/>
          <p:nvPr>
            <p:custDataLst>
              <p:tags r:id="rId4"/>
            </p:custDataLst>
          </p:nvPr>
        </p:nvSpPr>
        <p:spPr>
          <a:xfrm>
            <a:off x="5205008" y="1577193"/>
            <a:ext cx="3488134"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select Name, Height</a:t>
            </a:r>
          </a:p>
          <a:p>
            <a:pPr>
              <a:lnSpc>
                <a:spcPct val="85000"/>
              </a:lnSpc>
            </a:pPr>
            <a:r>
              <a:rPr lang="en-US" b="1" dirty="0">
                <a:latin typeface="Courier New" panose="02070309020205020404" pitchFamily="49" charset="0"/>
              </a:rPr>
              <a:t>   from </a:t>
            </a:r>
            <a:r>
              <a:rPr lang="en-US" b="1" dirty="0" err="1">
                <a:latin typeface="Courier New" panose="02070309020205020404" pitchFamily="49" charset="0"/>
              </a:rPr>
              <a:t>sashelp.class</a:t>
            </a: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   where age=12</a:t>
            </a:r>
          </a:p>
          <a:p>
            <a:pPr>
              <a:lnSpc>
                <a:spcPct val="85000"/>
              </a:lnSpc>
            </a:pPr>
            <a:r>
              <a:rPr lang="en-US" b="1" dirty="0">
                <a:latin typeface="Courier New" panose="02070309020205020404" pitchFamily="49" charset="0"/>
              </a:rPr>
              <a:t>   order by Height </a:t>
            </a:r>
            <a:r>
              <a:rPr lang="en-US" b="1" dirty="0" err="1">
                <a:latin typeface="Courier New" panose="02070309020205020404" pitchFamily="49" charset="0"/>
              </a:rPr>
              <a:t>desc</a:t>
            </a:r>
            <a:r>
              <a:rPr lang="en-US" b="1" dirty="0">
                <a:latin typeface="Courier New" panose="02070309020205020404" pitchFamily="49" charset="0"/>
              </a:rPr>
              <a:t>;</a:t>
            </a:r>
          </a:p>
        </p:txBody>
      </p:sp>
      <p:sp>
        <p:nvSpPr>
          <p:cNvPr id="10" name="TextBox 9">
            <a:extLst>
              <a:ext uri="{FF2B5EF4-FFF2-40B4-BE49-F238E27FC236}">
                <a16:creationId xmlns:a16="http://schemas.microsoft.com/office/drawing/2014/main" id="{C41D8CF4-6CE0-4343-BE35-99FA499CA1DA}"/>
              </a:ext>
            </a:extLst>
          </p:cNvPr>
          <p:cNvSpPr txBox="1"/>
          <p:nvPr>
            <p:custDataLst>
              <p:tags r:id="rId5"/>
            </p:custDataLst>
          </p:nvPr>
        </p:nvSpPr>
        <p:spPr>
          <a:xfrm>
            <a:off x="5205008" y="3055544"/>
            <a:ext cx="3488134"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select Name, Height</a:t>
            </a:r>
          </a:p>
          <a:p>
            <a:pPr>
              <a:lnSpc>
                <a:spcPct val="85000"/>
              </a:lnSpc>
            </a:pPr>
            <a:r>
              <a:rPr lang="en-US" b="1" dirty="0">
                <a:latin typeface="Courier New" panose="02070309020205020404" pitchFamily="49" charset="0"/>
              </a:rPr>
              <a:t>   from </a:t>
            </a:r>
            <a:r>
              <a:rPr lang="en-US" b="1" dirty="0" err="1">
                <a:latin typeface="Courier New" panose="02070309020205020404" pitchFamily="49" charset="0"/>
              </a:rPr>
              <a:t>sashelp.class</a:t>
            </a: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   where age=12</a:t>
            </a:r>
          </a:p>
          <a:p>
            <a:pPr>
              <a:lnSpc>
                <a:spcPct val="85000"/>
              </a:lnSpc>
            </a:pPr>
            <a:r>
              <a:rPr lang="en-US" b="1" dirty="0">
                <a:latin typeface="Courier New" panose="02070309020205020404" pitchFamily="49" charset="0"/>
              </a:rPr>
              <a:t>   order by </a:t>
            </a:r>
            <a:r>
              <a:rPr lang="en-US" b="1" dirty="0" err="1">
                <a:latin typeface="Courier New" panose="02070309020205020404" pitchFamily="49" charset="0"/>
              </a:rPr>
              <a:t>desc</a:t>
            </a:r>
            <a:r>
              <a:rPr lang="en-US" b="1" dirty="0">
                <a:latin typeface="Courier New" panose="02070309020205020404" pitchFamily="49" charset="0"/>
              </a:rPr>
              <a:t> Height;</a:t>
            </a:r>
          </a:p>
        </p:txBody>
      </p:sp>
    </p:spTree>
    <p:extLst>
      <p:ext uri="{BB962C8B-B14F-4D97-AF65-F5344CB8AC3E}">
        <p14:creationId xmlns:p14="http://schemas.microsoft.com/office/powerpoint/2010/main" val="3608677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5"/>
              <a:defRPr/>
            </a:pPr>
            <a:r>
              <a:rPr lang="en-US" dirty="0"/>
              <a:t>Which SELECT statement produces the given output?</a:t>
            </a:r>
          </a:p>
          <a:p>
            <a:pPr marL="457200" indent="-457200">
              <a:buClrTx/>
              <a:buSzPct val="100000"/>
              <a:buFont typeface="+mj-lt"/>
              <a:buAutoNum type="arabicPeriod" startAt="5"/>
              <a:defRPr/>
            </a:pPr>
            <a:endParaRPr lang="en-US" sz="600" b="1" dirty="0"/>
          </a:p>
          <a:p>
            <a:pPr>
              <a:buClrTx/>
              <a:buSzPct val="100000"/>
              <a:defRPr/>
            </a:pPr>
            <a:endParaRPr lang="en-US" sz="600" b="1" dirty="0"/>
          </a:p>
          <a:p>
            <a:pPr>
              <a:buClrTx/>
              <a:buSzPct val="100000"/>
              <a:defRPr/>
            </a:pPr>
            <a:endParaRPr lang="en-US" sz="600" b="1" dirty="0"/>
          </a:p>
          <a:p>
            <a:pPr>
              <a:buClrTx/>
              <a:buSzPct val="100000"/>
              <a:defRPr/>
            </a:pPr>
            <a:endParaRPr lang="en-US" sz="600" b="1" dirty="0"/>
          </a:p>
          <a:p>
            <a:pPr>
              <a:buClrTx/>
              <a:buSzPct val="100000"/>
              <a:defRPr/>
            </a:pPr>
            <a:r>
              <a:rPr lang="en-US" dirty="0"/>
              <a:t>a.                                                                     b.</a:t>
            </a:r>
          </a:p>
          <a:p>
            <a:pPr>
              <a:buClrTx/>
              <a:buSzPct val="100000"/>
              <a:defRPr/>
            </a:pPr>
            <a:endParaRPr lang="en-US" dirty="0"/>
          </a:p>
          <a:p>
            <a:pPr>
              <a:buClrTx/>
              <a:buSzPct val="100000"/>
              <a:defRPr/>
            </a:pPr>
            <a:endParaRPr lang="en-US" dirty="0"/>
          </a:p>
          <a:p>
            <a:pPr>
              <a:buClrTx/>
              <a:buSzPct val="100000"/>
              <a:defRPr/>
            </a:pPr>
            <a:endParaRPr lang="en-US" dirty="0"/>
          </a:p>
          <a:p>
            <a:pPr>
              <a:buClrTx/>
              <a:buSzPct val="100000"/>
              <a:defRPr/>
            </a:pPr>
            <a:r>
              <a:rPr lang="en-US" dirty="0"/>
              <a:t>c.                                                                      d.</a:t>
            </a:r>
          </a:p>
        </p:txBody>
      </p:sp>
      <p:sp>
        <p:nvSpPr>
          <p:cNvPr id="5" name="Oval 4"/>
          <p:cNvSpPr/>
          <p:nvPr>
            <p:custDataLst>
              <p:tags r:id="rId2"/>
            </p:custDataLst>
          </p:nvPr>
        </p:nvSpPr>
        <p:spPr bwMode="auto">
          <a:xfrm>
            <a:off x="4633605" y="1608997"/>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
        <p:nvSpPr>
          <p:cNvPr id="4" name="TextBox 3">
            <a:extLst>
              <a:ext uri="{FF2B5EF4-FFF2-40B4-BE49-F238E27FC236}">
                <a16:creationId xmlns:a16="http://schemas.microsoft.com/office/drawing/2014/main" id="{ACB5A516-3BF6-4025-8E1B-979E4C935CC5}"/>
              </a:ext>
            </a:extLst>
          </p:cNvPr>
          <p:cNvSpPr txBox="1"/>
          <p:nvPr>
            <p:custDataLst>
              <p:tags r:id="rId3"/>
            </p:custDataLst>
          </p:nvPr>
        </p:nvSpPr>
        <p:spPr>
          <a:xfrm>
            <a:off x="1046301" y="1577193"/>
            <a:ext cx="3074560" cy="1121333"/>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select Name Height</a:t>
            </a:r>
          </a:p>
          <a:p>
            <a:pPr>
              <a:lnSpc>
                <a:spcPct val="85000"/>
              </a:lnSpc>
            </a:pPr>
            <a:r>
              <a:rPr lang="en-US" b="1" dirty="0">
                <a:latin typeface="Courier New" panose="02070309020205020404" pitchFamily="49" charset="0"/>
              </a:rPr>
              <a:t>   from </a:t>
            </a:r>
            <a:r>
              <a:rPr lang="en-US" b="1" dirty="0" err="1">
                <a:latin typeface="Courier New" panose="02070309020205020404" pitchFamily="49" charset="0"/>
              </a:rPr>
              <a:t>sashelp.class</a:t>
            </a: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   where age=12</a:t>
            </a:r>
          </a:p>
          <a:p>
            <a:pPr>
              <a:lnSpc>
                <a:spcPct val="85000"/>
              </a:lnSpc>
            </a:pPr>
            <a:r>
              <a:rPr lang="en-US" b="1" dirty="0">
                <a:latin typeface="Courier New" panose="02070309020205020404" pitchFamily="49" charset="0"/>
              </a:rPr>
              <a:t>   order by Height;</a:t>
            </a:r>
          </a:p>
        </p:txBody>
      </p:sp>
      <p:sp>
        <p:nvSpPr>
          <p:cNvPr id="7" name="TextBox 6">
            <a:extLst>
              <a:ext uri="{FF2B5EF4-FFF2-40B4-BE49-F238E27FC236}">
                <a16:creationId xmlns:a16="http://schemas.microsoft.com/office/drawing/2014/main" id="{9C711663-A2F3-45C9-9CB5-EBF2E8697026}"/>
              </a:ext>
            </a:extLst>
          </p:cNvPr>
          <p:cNvSpPr txBox="1"/>
          <p:nvPr>
            <p:custDataLst>
              <p:tags r:id="rId4"/>
            </p:custDataLst>
          </p:nvPr>
        </p:nvSpPr>
        <p:spPr>
          <a:xfrm>
            <a:off x="1046301" y="3055544"/>
            <a:ext cx="3488134"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select Name Height</a:t>
            </a:r>
          </a:p>
          <a:p>
            <a:pPr>
              <a:lnSpc>
                <a:spcPct val="85000"/>
              </a:lnSpc>
            </a:pPr>
            <a:r>
              <a:rPr lang="en-US" b="1" dirty="0">
                <a:latin typeface="Courier New" panose="02070309020205020404" pitchFamily="49" charset="0"/>
              </a:rPr>
              <a:t>   from </a:t>
            </a:r>
            <a:r>
              <a:rPr lang="en-US" b="1" dirty="0" err="1">
                <a:latin typeface="Courier New" panose="02070309020205020404" pitchFamily="49" charset="0"/>
              </a:rPr>
              <a:t>sashelp.class</a:t>
            </a: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   where age=12</a:t>
            </a:r>
          </a:p>
          <a:p>
            <a:pPr>
              <a:lnSpc>
                <a:spcPct val="85000"/>
              </a:lnSpc>
            </a:pPr>
            <a:r>
              <a:rPr lang="en-US" b="1" dirty="0">
                <a:latin typeface="Courier New" panose="02070309020205020404" pitchFamily="49" charset="0"/>
              </a:rPr>
              <a:t>   order by </a:t>
            </a:r>
            <a:r>
              <a:rPr lang="en-US" b="1" dirty="0" err="1">
                <a:latin typeface="Courier New" panose="02070309020205020404" pitchFamily="49" charset="0"/>
              </a:rPr>
              <a:t>desc</a:t>
            </a:r>
            <a:r>
              <a:rPr lang="en-US" b="1" dirty="0">
                <a:latin typeface="Courier New" panose="02070309020205020404" pitchFamily="49" charset="0"/>
              </a:rPr>
              <a:t> Height;</a:t>
            </a:r>
          </a:p>
        </p:txBody>
      </p:sp>
      <p:pic>
        <p:nvPicPr>
          <p:cNvPr id="6" name="Picture 5">
            <a:extLst>
              <a:ext uri="{FF2B5EF4-FFF2-40B4-BE49-F238E27FC236}">
                <a16:creationId xmlns:a16="http://schemas.microsoft.com/office/drawing/2014/main" id="{FFE451F7-24A1-4245-AACD-B15ACD4F8715}"/>
              </a:ext>
            </a:extLst>
          </p:cNvPr>
          <p:cNvPicPr>
            <a:picLocks noChangeAspect="1"/>
          </p:cNvPicPr>
          <p:nvPr/>
        </p:nvPicPr>
        <p:blipFill>
          <a:blip r:embed="rId9"/>
          <a:stretch>
            <a:fillRect/>
          </a:stretch>
        </p:blipFill>
        <p:spPr>
          <a:xfrm>
            <a:off x="6591214" y="357324"/>
            <a:ext cx="1257143" cy="866667"/>
          </a:xfrm>
          <a:prstGeom prst="rect">
            <a:avLst/>
          </a:prstGeom>
        </p:spPr>
      </p:pic>
      <p:sp>
        <p:nvSpPr>
          <p:cNvPr id="9" name="TextBox 8">
            <a:extLst>
              <a:ext uri="{FF2B5EF4-FFF2-40B4-BE49-F238E27FC236}">
                <a16:creationId xmlns:a16="http://schemas.microsoft.com/office/drawing/2014/main" id="{34216E28-77ED-48A6-BD28-A8598677684C}"/>
              </a:ext>
            </a:extLst>
          </p:cNvPr>
          <p:cNvSpPr txBox="1"/>
          <p:nvPr>
            <p:custDataLst>
              <p:tags r:id="rId5"/>
            </p:custDataLst>
          </p:nvPr>
        </p:nvSpPr>
        <p:spPr>
          <a:xfrm>
            <a:off x="5205008" y="1577193"/>
            <a:ext cx="3488134"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select Name, Height</a:t>
            </a:r>
          </a:p>
          <a:p>
            <a:pPr>
              <a:lnSpc>
                <a:spcPct val="85000"/>
              </a:lnSpc>
            </a:pPr>
            <a:r>
              <a:rPr lang="en-US" b="1" dirty="0">
                <a:latin typeface="Courier New" panose="02070309020205020404" pitchFamily="49" charset="0"/>
              </a:rPr>
              <a:t>   from </a:t>
            </a:r>
            <a:r>
              <a:rPr lang="en-US" b="1" dirty="0" err="1">
                <a:latin typeface="Courier New" panose="02070309020205020404" pitchFamily="49" charset="0"/>
              </a:rPr>
              <a:t>sashelp.class</a:t>
            </a: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   where age=12</a:t>
            </a:r>
          </a:p>
          <a:p>
            <a:pPr>
              <a:lnSpc>
                <a:spcPct val="85000"/>
              </a:lnSpc>
            </a:pPr>
            <a:r>
              <a:rPr lang="en-US" b="1" dirty="0">
                <a:latin typeface="Courier New" panose="02070309020205020404" pitchFamily="49" charset="0"/>
              </a:rPr>
              <a:t>   order by Height </a:t>
            </a:r>
            <a:r>
              <a:rPr lang="en-US" b="1" dirty="0" err="1">
                <a:latin typeface="Courier New" panose="02070309020205020404" pitchFamily="49" charset="0"/>
              </a:rPr>
              <a:t>desc</a:t>
            </a:r>
            <a:r>
              <a:rPr lang="en-US" b="1" dirty="0">
                <a:latin typeface="Courier New" panose="02070309020205020404" pitchFamily="49" charset="0"/>
              </a:rPr>
              <a:t>;</a:t>
            </a:r>
          </a:p>
        </p:txBody>
      </p:sp>
      <p:sp>
        <p:nvSpPr>
          <p:cNvPr id="10" name="TextBox 9">
            <a:extLst>
              <a:ext uri="{FF2B5EF4-FFF2-40B4-BE49-F238E27FC236}">
                <a16:creationId xmlns:a16="http://schemas.microsoft.com/office/drawing/2014/main" id="{C41D8CF4-6CE0-4343-BE35-99FA499CA1DA}"/>
              </a:ext>
            </a:extLst>
          </p:cNvPr>
          <p:cNvSpPr txBox="1"/>
          <p:nvPr>
            <p:custDataLst>
              <p:tags r:id="rId6"/>
            </p:custDataLst>
          </p:nvPr>
        </p:nvSpPr>
        <p:spPr>
          <a:xfrm>
            <a:off x="5205008" y="3055544"/>
            <a:ext cx="3488134"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select Name, Height</a:t>
            </a:r>
          </a:p>
          <a:p>
            <a:pPr>
              <a:lnSpc>
                <a:spcPct val="85000"/>
              </a:lnSpc>
            </a:pPr>
            <a:r>
              <a:rPr lang="en-US" b="1" dirty="0">
                <a:latin typeface="Courier New" panose="02070309020205020404" pitchFamily="49" charset="0"/>
              </a:rPr>
              <a:t>   from </a:t>
            </a:r>
            <a:r>
              <a:rPr lang="en-US" b="1" dirty="0" err="1">
                <a:latin typeface="Courier New" panose="02070309020205020404" pitchFamily="49" charset="0"/>
              </a:rPr>
              <a:t>sashelp.class</a:t>
            </a: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   where age=12</a:t>
            </a:r>
          </a:p>
          <a:p>
            <a:pPr>
              <a:lnSpc>
                <a:spcPct val="85000"/>
              </a:lnSpc>
            </a:pPr>
            <a:r>
              <a:rPr lang="en-US" b="1" dirty="0">
                <a:latin typeface="Courier New" panose="02070309020205020404" pitchFamily="49" charset="0"/>
              </a:rPr>
              <a:t>   order by </a:t>
            </a:r>
            <a:r>
              <a:rPr lang="en-US" b="1" dirty="0" err="1">
                <a:latin typeface="Courier New" panose="02070309020205020404" pitchFamily="49" charset="0"/>
              </a:rPr>
              <a:t>desc</a:t>
            </a:r>
            <a:r>
              <a:rPr lang="en-US" b="1" dirty="0">
                <a:latin typeface="Courier New" panose="02070309020205020404" pitchFamily="49" charset="0"/>
              </a:rPr>
              <a:t> Height;</a:t>
            </a:r>
          </a:p>
        </p:txBody>
      </p:sp>
    </p:spTree>
    <p:extLst>
      <p:ext uri="{BB962C8B-B14F-4D97-AF65-F5344CB8AC3E}">
        <p14:creationId xmlns:p14="http://schemas.microsoft.com/office/powerpoint/2010/main" val="2862668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6"/>
              <a:defRPr/>
            </a:pPr>
            <a:r>
              <a:rPr lang="en-US" dirty="0"/>
              <a:t>Which SQL statement can delete tables?</a:t>
            </a:r>
          </a:p>
          <a:p>
            <a:pPr marL="88106" lvl="1" indent="0">
              <a:buClr>
                <a:schemeClr val="tx1"/>
              </a:buClr>
              <a:buSzTx/>
              <a:buNone/>
              <a:defRPr/>
            </a:pPr>
            <a:endParaRPr lang="en-US" sz="600" b="1" dirty="0"/>
          </a:p>
          <a:p>
            <a:pPr marL="545306" lvl="1" indent="-457200">
              <a:buClr>
                <a:schemeClr val="tx1"/>
              </a:buClr>
              <a:buSzTx/>
              <a:buFont typeface="+mj-lt"/>
              <a:buAutoNum type="alphaLcPeriod"/>
              <a:defRPr/>
            </a:pPr>
            <a:r>
              <a:rPr lang="en-US" dirty="0"/>
              <a:t>DROP</a:t>
            </a:r>
          </a:p>
          <a:p>
            <a:pPr marL="545306" lvl="1" indent="-457200">
              <a:buClr>
                <a:schemeClr val="tx1"/>
              </a:buClr>
              <a:buSzTx/>
              <a:buFont typeface="+mj-lt"/>
              <a:buAutoNum type="alphaLcPeriod"/>
              <a:defRPr/>
            </a:pPr>
            <a:r>
              <a:rPr lang="en-US" dirty="0"/>
              <a:t>VOID</a:t>
            </a:r>
          </a:p>
          <a:p>
            <a:pPr marL="545306" lvl="1" indent="-457200">
              <a:buClr>
                <a:schemeClr val="tx1"/>
              </a:buClr>
              <a:buSzTx/>
              <a:buFont typeface="+mj-lt"/>
              <a:buAutoNum type="alphaLcPeriod"/>
              <a:defRPr/>
            </a:pPr>
            <a:r>
              <a:rPr lang="en-US" dirty="0"/>
              <a:t>DELETE</a:t>
            </a:r>
          </a:p>
          <a:p>
            <a:pPr marL="545306" lvl="1" indent="-457200">
              <a:buClr>
                <a:schemeClr val="tx1"/>
              </a:buClr>
              <a:buSzTx/>
              <a:buFont typeface="+mj-lt"/>
              <a:buAutoNum type="alphaLcPeriod"/>
              <a:defRPr/>
            </a:pPr>
            <a:r>
              <a:rPr lang="en-US" dirty="0"/>
              <a:t>SELECT</a:t>
            </a:r>
          </a:p>
        </p:txBody>
      </p:sp>
    </p:spTree>
    <p:extLst>
      <p:ext uri="{BB962C8B-B14F-4D97-AF65-F5344CB8AC3E}">
        <p14:creationId xmlns:p14="http://schemas.microsoft.com/office/powerpoint/2010/main" val="271464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6"/>
              <a:defRPr/>
            </a:pPr>
            <a:r>
              <a:rPr lang="en-US" dirty="0"/>
              <a:t>Which SQL statement can delete tables?</a:t>
            </a:r>
          </a:p>
          <a:p>
            <a:pPr marL="88106" lvl="1" indent="0">
              <a:buClr>
                <a:schemeClr val="tx1"/>
              </a:buClr>
              <a:buSzTx/>
              <a:buNone/>
              <a:defRPr/>
            </a:pPr>
            <a:endParaRPr lang="en-US" sz="600" b="1" dirty="0"/>
          </a:p>
          <a:p>
            <a:pPr marL="545306" lvl="1" indent="-457200">
              <a:buClr>
                <a:schemeClr val="tx1"/>
              </a:buClr>
              <a:buSzTx/>
              <a:buFont typeface="+mj-lt"/>
              <a:buAutoNum type="alphaLcPeriod"/>
              <a:defRPr/>
            </a:pPr>
            <a:r>
              <a:rPr lang="en-US" dirty="0"/>
              <a:t>DROP</a:t>
            </a:r>
          </a:p>
          <a:p>
            <a:pPr marL="545306" lvl="1" indent="-457200">
              <a:buClr>
                <a:schemeClr val="tx1"/>
              </a:buClr>
              <a:buSzTx/>
              <a:buFont typeface="+mj-lt"/>
              <a:buAutoNum type="alphaLcPeriod"/>
              <a:defRPr/>
            </a:pPr>
            <a:r>
              <a:rPr lang="en-US" dirty="0"/>
              <a:t>VOID</a:t>
            </a:r>
          </a:p>
          <a:p>
            <a:pPr marL="545306" lvl="1" indent="-457200">
              <a:buClr>
                <a:schemeClr val="tx1"/>
              </a:buClr>
              <a:buSzTx/>
              <a:buFont typeface="+mj-lt"/>
              <a:buAutoNum type="alphaLcPeriod"/>
              <a:defRPr/>
            </a:pPr>
            <a:r>
              <a:rPr lang="en-US" dirty="0"/>
              <a:t>DELETE</a:t>
            </a:r>
          </a:p>
          <a:p>
            <a:pPr marL="545306" lvl="1" indent="-457200">
              <a:buClr>
                <a:schemeClr val="tx1"/>
              </a:buClr>
              <a:buSzTx/>
              <a:buFont typeface="+mj-lt"/>
              <a:buAutoNum type="alphaLcPeriod"/>
              <a:defRPr/>
            </a:pPr>
            <a:r>
              <a:rPr lang="en-US" dirty="0"/>
              <a:t>SELECT</a:t>
            </a:r>
          </a:p>
        </p:txBody>
      </p:sp>
      <p:sp>
        <p:nvSpPr>
          <p:cNvPr id="5" name="Oval 4"/>
          <p:cNvSpPr/>
          <p:nvPr>
            <p:custDataLst>
              <p:tags r:id="rId2"/>
            </p:custDataLst>
          </p:nvPr>
        </p:nvSpPr>
        <p:spPr bwMode="auto">
          <a:xfrm>
            <a:off x="609600" y="1152882"/>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Tree>
    <p:extLst>
      <p:ext uri="{BB962C8B-B14F-4D97-AF65-F5344CB8AC3E}">
        <p14:creationId xmlns:p14="http://schemas.microsoft.com/office/powerpoint/2010/main" val="3227644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7"/>
              <a:defRPr/>
            </a:pPr>
            <a:r>
              <a:rPr lang="en-US" dirty="0"/>
              <a:t>If an inner join is performed on the following tables based on the </a:t>
            </a:r>
            <a:r>
              <a:rPr lang="en-US" b="1" dirty="0"/>
              <a:t>ID</a:t>
            </a:r>
            <a:r>
              <a:rPr lang="en-US" dirty="0"/>
              <a:t> </a:t>
            </a:r>
            <a:br>
              <a:rPr lang="en-US" dirty="0"/>
            </a:br>
            <a:r>
              <a:rPr lang="en-US" dirty="0"/>
              <a:t>and </a:t>
            </a:r>
            <a:r>
              <a:rPr lang="en-US" b="1" dirty="0"/>
              <a:t>IDNO</a:t>
            </a:r>
            <a:r>
              <a:rPr lang="en-US" dirty="0"/>
              <a:t> columns, how many rows </a:t>
            </a:r>
            <a:r>
              <a:rPr lang="en-US" dirty="0">
                <a:solidFill>
                  <a:srgbClr val="000000"/>
                </a:solidFill>
              </a:rPr>
              <a:t>will be</a:t>
            </a:r>
            <a:r>
              <a:rPr lang="en-US" dirty="0"/>
              <a:t> in the PROC SQL report?</a:t>
            </a:r>
          </a:p>
          <a:p>
            <a:pPr marL="457200" indent="-457200">
              <a:buClrTx/>
              <a:buSzPct val="100000"/>
              <a:buFont typeface="+mj-lt"/>
              <a:buAutoNum type="arabicPeriod" startAt="7"/>
              <a:defRPr/>
            </a:pPr>
            <a:endParaRPr lang="en-US" dirty="0"/>
          </a:p>
          <a:p>
            <a:pPr marL="457200" indent="-457200">
              <a:buClrTx/>
              <a:buSzPct val="100000"/>
              <a:buFont typeface="+mj-lt"/>
              <a:buAutoNum type="arabicPeriod" startAt="7"/>
              <a:defRPr/>
            </a:pPr>
            <a:endParaRPr lang="en-US" dirty="0"/>
          </a:p>
          <a:p>
            <a:pPr>
              <a:buClrTx/>
              <a:buSzPct val="100000"/>
              <a:defRPr/>
            </a:pPr>
            <a:endParaRPr lang="en-US" dirty="0"/>
          </a:p>
          <a:p>
            <a:pPr marL="88106" lvl="1" indent="0">
              <a:buClr>
                <a:schemeClr val="tx1"/>
              </a:buClr>
              <a:buSzTx/>
              <a:buNone/>
              <a:defRPr/>
            </a:pPr>
            <a:endParaRPr lang="en-US" dirty="0"/>
          </a:p>
          <a:p>
            <a:pPr marL="545306" lvl="1" indent="-457200">
              <a:buClr>
                <a:schemeClr val="tx1"/>
              </a:buClr>
              <a:buSzTx/>
              <a:buFont typeface="+mj-lt"/>
              <a:buAutoNum type="alphaLcPeriod"/>
              <a:defRPr/>
            </a:pPr>
            <a:r>
              <a:rPr lang="en-US" dirty="0"/>
              <a:t>one</a:t>
            </a:r>
          </a:p>
          <a:p>
            <a:pPr marL="545306" lvl="1" indent="-457200">
              <a:buClr>
                <a:schemeClr val="tx1"/>
              </a:buClr>
              <a:buSzTx/>
              <a:buFont typeface="+mj-lt"/>
              <a:buAutoNum type="alphaLcPeriod"/>
              <a:defRPr/>
            </a:pPr>
            <a:r>
              <a:rPr lang="en-US" dirty="0"/>
              <a:t>two</a:t>
            </a:r>
          </a:p>
          <a:p>
            <a:pPr marL="545306" lvl="1" indent="-457200">
              <a:buClr>
                <a:schemeClr val="tx1"/>
              </a:buClr>
              <a:buSzTx/>
              <a:buFont typeface="+mj-lt"/>
              <a:buAutoNum type="alphaLcPeriod"/>
              <a:defRPr/>
            </a:pPr>
            <a:r>
              <a:rPr lang="en-US" dirty="0"/>
              <a:t>three </a:t>
            </a:r>
          </a:p>
          <a:p>
            <a:pPr marL="545306" lvl="1" indent="-457200">
              <a:buClr>
                <a:schemeClr val="tx1"/>
              </a:buClr>
              <a:buSzTx/>
              <a:buFont typeface="+mj-lt"/>
              <a:buAutoNum type="alphaLcPeriod"/>
              <a:defRPr/>
            </a:pPr>
            <a:r>
              <a:rPr lang="en-US" dirty="0"/>
              <a:t>four</a:t>
            </a:r>
          </a:p>
        </p:txBody>
      </p:sp>
      <p:pic>
        <p:nvPicPr>
          <p:cNvPr id="2" name="Picture 1">
            <a:extLst>
              <a:ext uri="{FF2B5EF4-FFF2-40B4-BE49-F238E27FC236}">
                <a16:creationId xmlns:a16="http://schemas.microsoft.com/office/drawing/2014/main" id="{9F2849E0-377B-4AA5-9D3C-D5AD55DA1BAB}"/>
              </a:ext>
            </a:extLst>
          </p:cNvPr>
          <p:cNvPicPr>
            <a:picLocks noChangeAspect="1"/>
          </p:cNvPicPr>
          <p:nvPr/>
        </p:nvPicPr>
        <p:blipFill>
          <a:blip r:embed="rId4"/>
          <a:stretch>
            <a:fillRect/>
          </a:stretch>
        </p:blipFill>
        <p:spPr>
          <a:xfrm>
            <a:off x="1503938" y="1415380"/>
            <a:ext cx="2693811" cy="1040791"/>
          </a:xfrm>
          <a:prstGeom prst="rect">
            <a:avLst/>
          </a:prstGeom>
        </p:spPr>
      </p:pic>
      <p:pic>
        <p:nvPicPr>
          <p:cNvPr id="3" name="Picture 2">
            <a:extLst>
              <a:ext uri="{FF2B5EF4-FFF2-40B4-BE49-F238E27FC236}">
                <a16:creationId xmlns:a16="http://schemas.microsoft.com/office/drawing/2014/main" id="{4396B04E-EB40-40EE-867F-220D8FC59AA0}"/>
              </a:ext>
            </a:extLst>
          </p:cNvPr>
          <p:cNvPicPr>
            <a:picLocks noChangeAspect="1"/>
          </p:cNvPicPr>
          <p:nvPr/>
        </p:nvPicPr>
        <p:blipFill>
          <a:blip r:embed="rId5"/>
          <a:stretch>
            <a:fillRect/>
          </a:stretch>
        </p:blipFill>
        <p:spPr>
          <a:xfrm>
            <a:off x="4878023" y="1426989"/>
            <a:ext cx="2730543" cy="1053035"/>
          </a:xfrm>
          <a:prstGeom prst="rect">
            <a:avLst/>
          </a:prstGeom>
        </p:spPr>
      </p:pic>
    </p:spTree>
    <p:extLst>
      <p:ext uri="{BB962C8B-B14F-4D97-AF65-F5344CB8AC3E}">
        <p14:creationId xmlns:p14="http://schemas.microsoft.com/office/powerpoint/2010/main" val="28413941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7"/>
              <a:defRPr/>
            </a:pPr>
            <a:r>
              <a:rPr lang="en-US" dirty="0"/>
              <a:t>If an inner join is performed on the following tables based on the </a:t>
            </a:r>
            <a:r>
              <a:rPr lang="en-US" b="1" dirty="0"/>
              <a:t>ID</a:t>
            </a:r>
            <a:r>
              <a:rPr lang="en-US" dirty="0"/>
              <a:t> </a:t>
            </a:r>
            <a:br>
              <a:rPr lang="en-US" dirty="0"/>
            </a:br>
            <a:r>
              <a:rPr lang="en-US" dirty="0"/>
              <a:t>and </a:t>
            </a:r>
            <a:r>
              <a:rPr lang="en-US" b="1" dirty="0"/>
              <a:t>IDNO</a:t>
            </a:r>
            <a:r>
              <a:rPr lang="en-US" dirty="0"/>
              <a:t> columns, how many </a:t>
            </a:r>
            <a:r>
              <a:rPr lang="en-US"/>
              <a:t>rows </a:t>
            </a:r>
            <a:r>
              <a:rPr lang="en-US">
                <a:solidFill>
                  <a:srgbClr val="000000"/>
                </a:solidFill>
              </a:rPr>
              <a:t>will be</a:t>
            </a:r>
            <a:r>
              <a:rPr lang="en-US"/>
              <a:t> </a:t>
            </a:r>
            <a:r>
              <a:rPr lang="en-US" dirty="0"/>
              <a:t>in the PROC SQL report?</a:t>
            </a:r>
          </a:p>
          <a:p>
            <a:pPr marL="457200" indent="-457200">
              <a:buClrTx/>
              <a:buSzPct val="100000"/>
              <a:buFont typeface="+mj-lt"/>
              <a:buAutoNum type="arabicPeriod" startAt="7"/>
              <a:defRPr/>
            </a:pPr>
            <a:endParaRPr lang="en-US" dirty="0"/>
          </a:p>
          <a:p>
            <a:pPr marL="457200" indent="-457200">
              <a:buClrTx/>
              <a:buSzPct val="100000"/>
              <a:buFont typeface="+mj-lt"/>
              <a:buAutoNum type="arabicPeriod" startAt="7"/>
              <a:defRPr/>
            </a:pPr>
            <a:endParaRPr lang="en-US" dirty="0"/>
          </a:p>
          <a:p>
            <a:pPr>
              <a:buClrTx/>
              <a:buSzPct val="100000"/>
              <a:defRPr/>
            </a:pPr>
            <a:endParaRPr lang="en-US" dirty="0"/>
          </a:p>
          <a:p>
            <a:pPr marL="88106" lvl="1" indent="0">
              <a:buClr>
                <a:schemeClr val="tx1"/>
              </a:buClr>
              <a:buSzTx/>
              <a:buNone/>
              <a:defRPr/>
            </a:pPr>
            <a:endParaRPr lang="en-US" dirty="0"/>
          </a:p>
          <a:p>
            <a:pPr marL="545306" lvl="1" indent="-457200">
              <a:buClr>
                <a:schemeClr val="tx1"/>
              </a:buClr>
              <a:buSzTx/>
              <a:buFont typeface="+mj-lt"/>
              <a:buAutoNum type="alphaLcPeriod"/>
              <a:defRPr/>
            </a:pPr>
            <a:r>
              <a:rPr lang="en-US" dirty="0"/>
              <a:t>one</a:t>
            </a:r>
          </a:p>
          <a:p>
            <a:pPr marL="545306" lvl="1" indent="-457200">
              <a:buClr>
                <a:schemeClr val="tx1"/>
              </a:buClr>
              <a:buSzTx/>
              <a:buFont typeface="+mj-lt"/>
              <a:buAutoNum type="alphaLcPeriod"/>
              <a:defRPr/>
            </a:pPr>
            <a:r>
              <a:rPr lang="en-US" dirty="0"/>
              <a:t>two</a:t>
            </a:r>
          </a:p>
          <a:p>
            <a:pPr marL="545306" lvl="1" indent="-457200">
              <a:buClr>
                <a:schemeClr val="tx1"/>
              </a:buClr>
              <a:buSzTx/>
              <a:buFont typeface="+mj-lt"/>
              <a:buAutoNum type="alphaLcPeriod"/>
              <a:defRPr/>
            </a:pPr>
            <a:r>
              <a:rPr lang="en-US" dirty="0"/>
              <a:t>three </a:t>
            </a:r>
          </a:p>
          <a:p>
            <a:pPr marL="545306" lvl="1" indent="-457200">
              <a:buClr>
                <a:schemeClr val="tx1"/>
              </a:buClr>
              <a:buSzTx/>
              <a:buFont typeface="+mj-lt"/>
              <a:buAutoNum type="alphaLcPeriod"/>
              <a:defRPr/>
            </a:pPr>
            <a:r>
              <a:rPr lang="en-US" dirty="0"/>
              <a:t>four</a:t>
            </a:r>
          </a:p>
        </p:txBody>
      </p:sp>
      <p:sp>
        <p:nvSpPr>
          <p:cNvPr id="5" name="Oval 4"/>
          <p:cNvSpPr/>
          <p:nvPr>
            <p:custDataLst>
              <p:tags r:id="rId2"/>
            </p:custDataLst>
          </p:nvPr>
        </p:nvSpPr>
        <p:spPr bwMode="auto">
          <a:xfrm>
            <a:off x="617658" y="3164561"/>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pic>
        <p:nvPicPr>
          <p:cNvPr id="2" name="Picture 1">
            <a:extLst>
              <a:ext uri="{FF2B5EF4-FFF2-40B4-BE49-F238E27FC236}">
                <a16:creationId xmlns:a16="http://schemas.microsoft.com/office/drawing/2014/main" id="{9F2849E0-377B-4AA5-9D3C-D5AD55DA1BAB}"/>
              </a:ext>
            </a:extLst>
          </p:cNvPr>
          <p:cNvPicPr>
            <a:picLocks noChangeAspect="1"/>
          </p:cNvPicPr>
          <p:nvPr/>
        </p:nvPicPr>
        <p:blipFill>
          <a:blip r:embed="rId5"/>
          <a:stretch>
            <a:fillRect/>
          </a:stretch>
        </p:blipFill>
        <p:spPr>
          <a:xfrm>
            <a:off x="1503938" y="1415380"/>
            <a:ext cx="2693811" cy="1040791"/>
          </a:xfrm>
          <a:prstGeom prst="rect">
            <a:avLst/>
          </a:prstGeom>
        </p:spPr>
      </p:pic>
      <p:pic>
        <p:nvPicPr>
          <p:cNvPr id="3" name="Picture 2">
            <a:extLst>
              <a:ext uri="{FF2B5EF4-FFF2-40B4-BE49-F238E27FC236}">
                <a16:creationId xmlns:a16="http://schemas.microsoft.com/office/drawing/2014/main" id="{4396B04E-EB40-40EE-867F-220D8FC59AA0}"/>
              </a:ext>
            </a:extLst>
          </p:cNvPr>
          <p:cNvPicPr>
            <a:picLocks noChangeAspect="1"/>
          </p:cNvPicPr>
          <p:nvPr/>
        </p:nvPicPr>
        <p:blipFill>
          <a:blip r:embed="rId6"/>
          <a:stretch>
            <a:fillRect/>
          </a:stretch>
        </p:blipFill>
        <p:spPr>
          <a:xfrm>
            <a:off x="4878023" y="1426989"/>
            <a:ext cx="2730543" cy="1053035"/>
          </a:xfrm>
          <a:prstGeom prst="rect">
            <a:avLst/>
          </a:prstGeom>
        </p:spPr>
      </p:pic>
    </p:spTree>
    <p:extLst>
      <p:ext uri="{BB962C8B-B14F-4D97-AF65-F5344CB8AC3E}">
        <p14:creationId xmlns:p14="http://schemas.microsoft.com/office/powerpoint/2010/main" val="280717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8"/>
              <a:defRPr/>
            </a:pPr>
            <a:r>
              <a:rPr lang="en-US" dirty="0"/>
              <a:t>Which statement has the correct syntax for performing an inner join?</a:t>
            </a:r>
          </a:p>
          <a:p>
            <a:pPr marL="545306" lvl="1" indent="-457200">
              <a:buClr>
                <a:schemeClr val="tx1"/>
              </a:buClr>
              <a:buSzTx/>
              <a:buFont typeface="+mj-lt"/>
              <a:buAutoNum type="alphaLcPeriod"/>
              <a:defRPr/>
            </a:pPr>
            <a:r>
              <a:rPr lang="en-US" dirty="0"/>
              <a:t>.</a:t>
            </a:r>
          </a:p>
          <a:p>
            <a:pPr marL="545306" lvl="1" indent="-457200">
              <a:buClr>
                <a:schemeClr val="tx1"/>
              </a:buClr>
              <a:buSzTx/>
              <a:buFont typeface="+mj-lt"/>
              <a:buAutoNum type="alphaLcPeriod"/>
              <a:defRPr/>
            </a:pPr>
            <a:endParaRPr lang="en-US" sz="3600" dirty="0"/>
          </a:p>
          <a:p>
            <a:pPr marL="545306" lvl="1" indent="-457200">
              <a:buClr>
                <a:schemeClr val="tx1"/>
              </a:buClr>
              <a:buSzTx/>
              <a:buFont typeface="+mj-lt"/>
              <a:buAutoNum type="alphaLcPeriod"/>
              <a:defRPr/>
            </a:pPr>
            <a:r>
              <a:rPr lang="en-US" dirty="0"/>
              <a:t>.</a:t>
            </a:r>
          </a:p>
          <a:p>
            <a:pPr marL="545306" lvl="1" indent="-457200">
              <a:buClr>
                <a:schemeClr val="tx1"/>
              </a:buClr>
              <a:buSzTx/>
              <a:buFont typeface="+mj-lt"/>
              <a:buAutoNum type="alphaLcPeriod"/>
              <a:defRPr/>
            </a:pPr>
            <a:endParaRPr lang="en-US" sz="3600" dirty="0"/>
          </a:p>
          <a:p>
            <a:pPr marL="545306" lvl="1" indent="-457200">
              <a:buClr>
                <a:schemeClr val="tx1"/>
              </a:buClr>
              <a:buSzTx/>
              <a:buFont typeface="+mj-lt"/>
              <a:buAutoNum type="alphaLcPeriod"/>
              <a:defRPr/>
            </a:pPr>
            <a:r>
              <a:rPr lang="en-US" dirty="0"/>
              <a:t>.</a:t>
            </a:r>
          </a:p>
          <a:p>
            <a:pPr marL="545306" lvl="1" indent="-457200">
              <a:buClr>
                <a:schemeClr val="tx1"/>
              </a:buClr>
              <a:buSzTx/>
              <a:buFont typeface="+mj-lt"/>
              <a:buAutoNum type="alphaLcPeriod"/>
              <a:defRPr/>
            </a:pPr>
            <a:endParaRPr lang="en-US" sz="3600" dirty="0"/>
          </a:p>
          <a:p>
            <a:pPr marL="545306" lvl="1" indent="-457200">
              <a:buClr>
                <a:schemeClr val="tx1"/>
              </a:buClr>
              <a:buSzTx/>
              <a:buFont typeface="+mj-lt"/>
              <a:buAutoNum type="alphaLcPeriod"/>
              <a:defRPr/>
            </a:pPr>
            <a:r>
              <a:rPr lang="en-US" dirty="0"/>
              <a:t>.</a:t>
            </a:r>
          </a:p>
        </p:txBody>
      </p:sp>
      <p:sp>
        <p:nvSpPr>
          <p:cNvPr id="3" name="TextBox 2">
            <a:extLst>
              <a:ext uri="{FF2B5EF4-FFF2-40B4-BE49-F238E27FC236}">
                <a16:creationId xmlns:a16="http://schemas.microsoft.com/office/drawing/2014/main" id="{232E7287-4010-42D2-9A9C-30B5B1E065C7}"/>
              </a:ext>
            </a:extLst>
          </p:cNvPr>
          <p:cNvSpPr txBox="1"/>
          <p:nvPr>
            <p:custDataLst>
              <p:tags r:id="rId2"/>
            </p:custDataLst>
          </p:nvPr>
        </p:nvSpPr>
        <p:spPr>
          <a:xfrm>
            <a:off x="1107218" y="981326"/>
            <a:ext cx="3793555" cy="88588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select ID, Name, Salary </a:t>
            </a:r>
          </a:p>
          <a:p>
            <a:pPr>
              <a:lnSpc>
                <a:spcPct val="85000"/>
              </a:lnSpc>
            </a:pPr>
            <a:r>
              <a:rPr lang="en-US" b="1" dirty="0">
                <a:latin typeface="Courier New" panose="02070309020205020404" pitchFamily="49" charset="0"/>
              </a:rPr>
              <a:t>   from one join two</a:t>
            </a:r>
          </a:p>
          <a:p>
            <a:pPr>
              <a:lnSpc>
                <a:spcPct val="85000"/>
              </a:lnSpc>
            </a:pPr>
            <a:r>
              <a:rPr lang="en-US" b="1" dirty="0">
                <a:latin typeface="Courier New" panose="02070309020205020404" pitchFamily="49" charset="0"/>
              </a:rPr>
              <a:t>   on ID=IDNO;</a:t>
            </a:r>
          </a:p>
        </p:txBody>
      </p:sp>
      <p:sp>
        <p:nvSpPr>
          <p:cNvPr id="6" name="TextBox 5">
            <a:extLst>
              <a:ext uri="{FF2B5EF4-FFF2-40B4-BE49-F238E27FC236}">
                <a16:creationId xmlns:a16="http://schemas.microsoft.com/office/drawing/2014/main" id="{D2675CD8-7912-48E2-B1FC-46B809CF0DDE}"/>
              </a:ext>
            </a:extLst>
          </p:cNvPr>
          <p:cNvSpPr txBox="1"/>
          <p:nvPr>
            <p:custDataLst>
              <p:tags r:id="rId3"/>
            </p:custDataLst>
          </p:nvPr>
        </p:nvSpPr>
        <p:spPr>
          <a:xfrm>
            <a:off x="1107217" y="1984288"/>
            <a:ext cx="3793556" cy="88588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select ID, Name, Salary</a:t>
            </a:r>
          </a:p>
          <a:p>
            <a:pPr>
              <a:lnSpc>
                <a:spcPct val="85000"/>
              </a:lnSpc>
            </a:pPr>
            <a:r>
              <a:rPr lang="en-US" b="1" dirty="0">
                <a:latin typeface="Courier New" panose="02070309020205020404" pitchFamily="49" charset="0"/>
              </a:rPr>
              <a:t>   from one join two</a:t>
            </a:r>
          </a:p>
          <a:p>
            <a:pPr>
              <a:lnSpc>
                <a:spcPct val="85000"/>
              </a:lnSpc>
            </a:pPr>
            <a:r>
              <a:rPr lang="en-US" b="1" dirty="0">
                <a:latin typeface="Courier New" panose="02070309020205020404" pitchFamily="49" charset="0"/>
              </a:rPr>
              <a:t>   where ID=IDNO;</a:t>
            </a:r>
          </a:p>
        </p:txBody>
      </p:sp>
      <p:sp>
        <p:nvSpPr>
          <p:cNvPr id="7" name="TextBox 6">
            <a:extLst>
              <a:ext uri="{FF2B5EF4-FFF2-40B4-BE49-F238E27FC236}">
                <a16:creationId xmlns:a16="http://schemas.microsoft.com/office/drawing/2014/main" id="{2703378C-4FD4-4297-B0D4-0826C15E65F5}"/>
              </a:ext>
            </a:extLst>
          </p:cNvPr>
          <p:cNvSpPr txBox="1"/>
          <p:nvPr>
            <p:custDataLst>
              <p:tags r:id="rId4"/>
            </p:custDataLst>
          </p:nvPr>
        </p:nvSpPr>
        <p:spPr>
          <a:xfrm>
            <a:off x="1107217" y="2987250"/>
            <a:ext cx="3793556" cy="88588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select ID, Name, Salary</a:t>
            </a:r>
          </a:p>
          <a:p>
            <a:pPr>
              <a:lnSpc>
                <a:spcPct val="85000"/>
              </a:lnSpc>
            </a:pPr>
            <a:r>
              <a:rPr lang="en-US" b="1" dirty="0">
                <a:latin typeface="Courier New" panose="02070309020205020404" pitchFamily="49" charset="0"/>
              </a:rPr>
              <a:t>   from one inner join two</a:t>
            </a:r>
          </a:p>
          <a:p>
            <a:pPr>
              <a:lnSpc>
                <a:spcPct val="85000"/>
              </a:lnSpc>
            </a:pPr>
            <a:r>
              <a:rPr lang="en-US" b="1" dirty="0">
                <a:latin typeface="Courier New" panose="02070309020205020404" pitchFamily="49" charset="0"/>
              </a:rPr>
              <a:t>   on ID=IDNO;</a:t>
            </a:r>
          </a:p>
        </p:txBody>
      </p:sp>
      <p:sp>
        <p:nvSpPr>
          <p:cNvPr id="8" name="TextBox 7">
            <a:extLst>
              <a:ext uri="{FF2B5EF4-FFF2-40B4-BE49-F238E27FC236}">
                <a16:creationId xmlns:a16="http://schemas.microsoft.com/office/drawing/2014/main" id="{24C6ABA1-21FE-4594-9E46-F3EAB6DB865A}"/>
              </a:ext>
            </a:extLst>
          </p:cNvPr>
          <p:cNvSpPr txBox="1"/>
          <p:nvPr>
            <p:custDataLst>
              <p:tags r:id="rId5"/>
            </p:custDataLst>
          </p:nvPr>
        </p:nvSpPr>
        <p:spPr>
          <a:xfrm>
            <a:off x="1107217" y="3995720"/>
            <a:ext cx="3793556" cy="88588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select ID, Name, Salary</a:t>
            </a:r>
          </a:p>
          <a:p>
            <a:pPr>
              <a:lnSpc>
                <a:spcPct val="85000"/>
              </a:lnSpc>
            </a:pPr>
            <a:r>
              <a:rPr lang="en-US" b="1" dirty="0">
                <a:latin typeface="Courier New" panose="02070309020205020404" pitchFamily="49" charset="0"/>
              </a:rPr>
              <a:t>   from one inner join two</a:t>
            </a:r>
          </a:p>
          <a:p>
            <a:pPr>
              <a:lnSpc>
                <a:spcPct val="85000"/>
              </a:lnSpc>
            </a:pPr>
            <a:r>
              <a:rPr lang="en-US" b="1" dirty="0">
                <a:latin typeface="Courier New" panose="02070309020205020404" pitchFamily="49" charset="0"/>
              </a:rPr>
              <a:t>   where ID=IDNO;</a:t>
            </a:r>
          </a:p>
        </p:txBody>
      </p:sp>
    </p:spTree>
    <p:extLst>
      <p:ext uri="{BB962C8B-B14F-4D97-AF65-F5344CB8AC3E}">
        <p14:creationId xmlns:p14="http://schemas.microsoft.com/office/powerpoint/2010/main" val="42208268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8"/>
              <a:defRPr/>
            </a:pPr>
            <a:r>
              <a:rPr lang="en-US" dirty="0"/>
              <a:t>Which statement has the correct syntax for performing an inner join?</a:t>
            </a:r>
          </a:p>
          <a:p>
            <a:pPr marL="545306" lvl="1" indent="-457200">
              <a:buClr>
                <a:schemeClr val="tx1"/>
              </a:buClr>
              <a:buSzTx/>
              <a:buFont typeface="+mj-lt"/>
              <a:buAutoNum type="alphaLcPeriod"/>
              <a:defRPr/>
            </a:pPr>
            <a:r>
              <a:rPr lang="en-US" dirty="0"/>
              <a:t>.</a:t>
            </a:r>
          </a:p>
          <a:p>
            <a:pPr marL="545306" lvl="1" indent="-457200">
              <a:buClr>
                <a:schemeClr val="tx1"/>
              </a:buClr>
              <a:buSzTx/>
              <a:buFont typeface="+mj-lt"/>
              <a:buAutoNum type="alphaLcPeriod"/>
              <a:defRPr/>
            </a:pPr>
            <a:endParaRPr lang="en-US" sz="3600" dirty="0"/>
          </a:p>
          <a:p>
            <a:pPr marL="545306" lvl="1" indent="-457200">
              <a:buClr>
                <a:schemeClr val="tx1"/>
              </a:buClr>
              <a:buSzTx/>
              <a:buFont typeface="+mj-lt"/>
              <a:buAutoNum type="alphaLcPeriod"/>
              <a:defRPr/>
            </a:pPr>
            <a:r>
              <a:rPr lang="en-US" dirty="0"/>
              <a:t>.</a:t>
            </a:r>
          </a:p>
          <a:p>
            <a:pPr marL="545306" lvl="1" indent="-457200">
              <a:buClr>
                <a:schemeClr val="tx1"/>
              </a:buClr>
              <a:buSzTx/>
              <a:buFont typeface="+mj-lt"/>
              <a:buAutoNum type="alphaLcPeriod"/>
              <a:defRPr/>
            </a:pPr>
            <a:endParaRPr lang="en-US" sz="3600" dirty="0"/>
          </a:p>
          <a:p>
            <a:pPr marL="545306" lvl="1" indent="-457200">
              <a:buClr>
                <a:schemeClr val="tx1"/>
              </a:buClr>
              <a:buSzTx/>
              <a:buFont typeface="+mj-lt"/>
              <a:buAutoNum type="alphaLcPeriod"/>
              <a:defRPr/>
            </a:pPr>
            <a:r>
              <a:rPr lang="en-US" dirty="0"/>
              <a:t>.</a:t>
            </a:r>
          </a:p>
          <a:p>
            <a:pPr marL="545306" lvl="1" indent="-457200">
              <a:buClr>
                <a:schemeClr val="tx1"/>
              </a:buClr>
              <a:buSzTx/>
              <a:buFont typeface="+mj-lt"/>
              <a:buAutoNum type="alphaLcPeriod"/>
              <a:defRPr/>
            </a:pPr>
            <a:endParaRPr lang="en-US" sz="3600" dirty="0"/>
          </a:p>
          <a:p>
            <a:pPr marL="545306" lvl="1" indent="-457200">
              <a:buClr>
                <a:schemeClr val="tx1"/>
              </a:buClr>
              <a:buSzTx/>
              <a:buFont typeface="+mj-lt"/>
              <a:buAutoNum type="alphaLcPeriod"/>
              <a:defRPr/>
            </a:pPr>
            <a:r>
              <a:rPr lang="en-US" dirty="0"/>
              <a:t>.</a:t>
            </a:r>
            <a:endParaRPr lang="en-US" sz="1800" b="1" dirty="0">
              <a:latin typeface="Courier New" panose="02070309020205020404" pitchFamily="49" charset="0"/>
              <a:cs typeface="Courier New" panose="02070309020205020404" pitchFamily="49" charset="0"/>
            </a:endParaRPr>
          </a:p>
        </p:txBody>
      </p:sp>
      <p:sp>
        <p:nvSpPr>
          <p:cNvPr id="4" name="Oval 3">
            <a:extLst>
              <a:ext uri="{FF2B5EF4-FFF2-40B4-BE49-F238E27FC236}">
                <a16:creationId xmlns:a16="http://schemas.microsoft.com/office/drawing/2014/main" id="{2AF6AECF-7015-450A-820E-2D48F72F4B10}"/>
              </a:ext>
            </a:extLst>
          </p:cNvPr>
          <p:cNvSpPr/>
          <p:nvPr>
            <p:custDataLst>
              <p:tags r:id="rId2"/>
            </p:custDataLst>
          </p:nvPr>
        </p:nvSpPr>
        <p:spPr bwMode="auto">
          <a:xfrm>
            <a:off x="609600" y="2987250"/>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
        <p:nvSpPr>
          <p:cNvPr id="9" name="TextBox 8">
            <a:extLst>
              <a:ext uri="{FF2B5EF4-FFF2-40B4-BE49-F238E27FC236}">
                <a16:creationId xmlns:a16="http://schemas.microsoft.com/office/drawing/2014/main" id="{2DDE3C5A-464C-42C8-B8E2-FFDA3B27248F}"/>
              </a:ext>
            </a:extLst>
          </p:cNvPr>
          <p:cNvSpPr txBox="1"/>
          <p:nvPr>
            <p:custDataLst>
              <p:tags r:id="rId3"/>
            </p:custDataLst>
          </p:nvPr>
        </p:nvSpPr>
        <p:spPr>
          <a:xfrm>
            <a:off x="1107218" y="981326"/>
            <a:ext cx="3793555" cy="88588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select ID, Name, Salary </a:t>
            </a:r>
          </a:p>
          <a:p>
            <a:pPr>
              <a:lnSpc>
                <a:spcPct val="85000"/>
              </a:lnSpc>
            </a:pPr>
            <a:r>
              <a:rPr lang="en-US" b="1" dirty="0">
                <a:latin typeface="Courier New" panose="02070309020205020404" pitchFamily="49" charset="0"/>
              </a:rPr>
              <a:t>   from one join two</a:t>
            </a:r>
          </a:p>
          <a:p>
            <a:pPr>
              <a:lnSpc>
                <a:spcPct val="85000"/>
              </a:lnSpc>
            </a:pPr>
            <a:r>
              <a:rPr lang="en-US" b="1" dirty="0">
                <a:latin typeface="Courier New" panose="02070309020205020404" pitchFamily="49" charset="0"/>
              </a:rPr>
              <a:t>   on ID=IDNO;</a:t>
            </a:r>
          </a:p>
        </p:txBody>
      </p:sp>
      <p:sp>
        <p:nvSpPr>
          <p:cNvPr id="10" name="TextBox 9">
            <a:extLst>
              <a:ext uri="{FF2B5EF4-FFF2-40B4-BE49-F238E27FC236}">
                <a16:creationId xmlns:a16="http://schemas.microsoft.com/office/drawing/2014/main" id="{B87B103E-0174-4B82-A83D-8F4144552540}"/>
              </a:ext>
            </a:extLst>
          </p:cNvPr>
          <p:cNvSpPr txBox="1"/>
          <p:nvPr>
            <p:custDataLst>
              <p:tags r:id="rId4"/>
            </p:custDataLst>
          </p:nvPr>
        </p:nvSpPr>
        <p:spPr>
          <a:xfrm>
            <a:off x="1107217" y="1984288"/>
            <a:ext cx="3793556" cy="88588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select ID, Name, Salary</a:t>
            </a:r>
          </a:p>
          <a:p>
            <a:pPr>
              <a:lnSpc>
                <a:spcPct val="85000"/>
              </a:lnSpc>
            </a:pPr>
            <a:r>
              <a:rPr lang="en-US" b="1" dirty="0">
                <a:latin typeface="Courier New" panose="02070309020205020404" pitchFamily="49" charset="0"/>
              </a:rPr>
              <a:t>   from one join two</a:t>
            </a:r>
          </a:p>
          <a:p>
            <a:pPr>
              <a:lnSpc>
                <a:spcPct val="85000"/>
              </a:lnSpc>
            </a:pPr>
            <a:r>
              <a:rPr lang="en-US" b="1" dirty="0">
                <a:latin typeface="Courier New" panose="02070309020205020404" pitchFamily="49" charset="0"/>
              </a:rPr>
              <a:t>   where ID=IDNO;</a:t>
            </a:r>
          </a:p>
        </p:txBody>
      </p:sp>
      <p:sp>
        <p:nvSpPr>
          <p:cNvPr id="11" name="TextBox 10">
            <a:extLst>
              <a:ext uri="{FF2B5EF4-FFF2-40B4-BE49-F238E27FC236}">
                <a16:creationId xmlns:a16="http://schemas.microsoft.com/office/drawing/2014/main" id="{E274D218-4C7A-483D-B7E9-1EE4ED64ABEA}"/>
              </a:ext>
            </a:extLst>
          </p:cNvPr>
          <p:cNvSpPr txBox="1"/>
          <p:nvPr>
            <p:custDataLst>
              <p:tags r:id="rId5"/>
            </p:custDataLst>
          </p:nvPr>
        </p:nvSpPr>
        <p:spPr>
          <a:xfrm>
            <a:off x="1107217" y="2987250"/>
            <a:ext cx="3793556" cy="88588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select ID, Name, Salary</a:t>
            </a:r>
          </a:p>
          <a:p>
            <a:pPr>
              <a:lnSpc>
                <a:spcPct val="85000"/>
              </a:lnSpc>
            </a:pPr>
            <a:r>
              <a:rPr lang="en-US" b="1" dirty="0">
                <a:latin typeface="Courier New" panose="02070309020205020404" pitchFamily="49" charset="0"/>
              </a:rPr>
              <a:t>   from one inner join two</a:t>
            </a:r>
          </a:p>
          <a:p>
            <a:pPr>
              <a:lnSpc>
                <a:spcPct val="85000"/>
              </a:lnSpc>
            </a:pPr>
            <a:r>
              <a:rPr lang="en-US" b="1" dirty="0">
                <a:latin typeface="Courier New" panose="02070309020205020404" pitchFamily="49" charset="0"/>
              </a:rPr>
              <a:t>   on ID=IDNO;</a:t>
            </a:r>
          </a:p>
        </p:txBody>
      </p:sp>
      <p:sp>
        <p:nvSpPr>
          <p:cNvPr id="12" name="TextBox 11">
            <a:extLst>
              <a:ext uri="{FF2B5EF4-FFF2-40B4-BE49-F238E27FC236}">
                <a16:creationId xmlns:a16="http://schemas.microsoft.com/office/drawing/2014/main" id="{1B21CAC3-D3D4-4C12-B236-7080799AC034}"/>
              </a:ext>
            </a:extLst>
          </p:cNvPr>
          <p:cNvSpPr txBox="1"/>
          <p:nvPr>
            <p:custDataLst>
              <p:tags r:id="rId6"/>
            </p:custDataLst>
          </p:nvPr>
        </p:nvSpPr>
        <p:spPr>
          <a:xfrm>
            <a:off x="1107217" y="3995720"/>
            <a:ext cx="3793556" cy="88588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select ID, Name, Salary</a:t>
            </a:r>
          </a:p>
          <a:p>
            <a:pPr>
              <a:lnSpc>
                <a:spcPct val="85000"/>
              </a:lnSpc>
            </a:pPr>
            <a:r>
              <a:rPr lang="en-US" b="1" dirty="0">
                <a:latin typeface="Courier New" panose="02070309020205020404" pitchFamily="49" charset="0"/>
              </a:rPr>
              <a:t>   from one inner join two</a:t>
            </a:r>
          </a:p>
          <a:p>
            <a:pPr>
              <a:lnSpc>
                <a:spcPct val="85000"/>
              </a:lnSpc>
            </a:pPr>
            <a:r>
              <a:rPr lang="en-US" b="1" dirty="0">
                <a:latin typeface="Courier New" panose="02070309020205020404" pitchFamily="49" charset="0"/>
              </a:rPr>
              <a:t>   where ID=IDNO;</a:t>
            </a:r>
          </a:p>
        </p:txBody>
      </p:sp>
    </p:spTree>
    <p:extLst>
      <p:ext uri="{BB962C8B-B14F-4D97-AF65-F5344CB8AC3E}">
        <p14:creationId xmlns:p14="http://schemas.microsoft.com/office/powerpoint/2010/main" val="3617018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SQL and the DATA Step</a:t>
            </a:r>
          </a:p>
        </p:txBody>
      </p:sp>
      <p:graphicFrame>
        <p:nvGraphicFramePr>
          <p:cNvPr id="4" name="Diagram 3"/>
          <p:cNvGraphicFramePr/>
          <p:nvPr>
            <p:extLst>
              <p:ext uri="{D42A27DB-BD31-4B8C-83A1-F6EECF244321}">
                <p14:modId xmlns:p14="http://schemas.microsoft.com/office/powerpoint/2010/main" val="119847864"/>
              </p:ext>
            </p:extLst>
          </p:nvPr>
        </p:nvGraphicFramePr>
        <p:xfrm>
          <a:off x="687238" y="729530"/>
          <a:ext cx="333396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Oval Callout 9"/>
          <p:cNvSpPr/>
          <p:nvPr/>
        </p:nvSpPr>
        <p:spPr>
          <a:xfrm>
            <a:off x="4457700" y="755269"/>
            <a:ext cx="3202557" cy="1536412"/>
          </a:xfrm>
          <a:prstGeom prst="wedgeEllipseCallout">
            <a:avLst>
              <a:gd name="adj1" fmla="val -21361"/>
              <a:gd name="adj2" fmla="val 62983"/>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If you have SQL experience, </a:t>
            </a:r>
            <a:r>
              <a:rPr lang="en-US" sz="1800" dirty="0">
                <a:solidFill>
                  <a:srgbClr val="000000"/>
                </a:solidFill>
              </a:rPr>
              <a:t>you'll</a:t>
            </a:r>
            <a:r>
              <a:rPr lang="en-US" sz="1800" dirty="0"/>
              <a:t> be excited to learn how </a:t>
            </a:r>
            <a:br>
              <a:rPr lang="en-US" sz="1800" dirty="0"/>
            </a:br>
            <a:r>
              <a:rPr lang="en-US" sz="1800" dirty="0"/>
              <a:t>it integrates with SAS.</a:t>
            </a:r>
          </a:p>
        </p:txBody>
      </p:sp>
      <p:sp>
        <p:nvSpPr>
          <p:cNvPr id="11" name="Freeform 11"/>
          <p:cNvSpPr>
            <a:spLocks noChangeAspect="1" noEditPoints="1"/>
          </p:cNvSpPr>
          <p:nvPr/>
        </p:nvSpPr>
        <p:spPr bwMode="auto">
          <a:xfrm>
            <a:off x="4457700" y="2291681"/>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Oval Callout 11"/>
          <p:cNvSpPr/>
          <p:nvPr/>
        </p:nvSpPr>
        <p:spPr>
          <a:xfrm>
            <a:off x="5708300" y="2436272"/>
            <a:ext cx="3054561" cy="1558026"/>
          </a:xfrm>
          <a:prstGeom prst="wedgeEllipseCallout">
            <a:avLst>
              <a:gd name="adj1" fmla="val -23538"/>
              <a:gd name="adj2" fmla="val 63667"/>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If </a:t>
            </a:r>
            <a:r>
              <a:rPr lang="en-US" sz="1800" dirty="0">
                <a:solidFill>
                  <a:srgbClr val="000000"/>
                </a:solidFill>
              </a:rPr>
              <a:t>you're</a:t>
            </a:r>
            <a:r>
              <a:rPr lang="en-US" sz="1800" dirty="0"/>
              <a:t> new to SQL, </a:t>
            </a:r>
            <a:r>
              <a:rPr lang="en-US" sz="1800" dirty="0">
                <a:solidFill>
                  <a:srgbClr val="000000"/>
                </a:solidFill>
              </a:rPr>
              <a:t>you'll</a:t>
            </a:r>
            <a:r>
              <a:rPr lang="en-US" sz="1800" dirty="0"/>
              <a:t> learn some basics to add to your SAS tool belt.</a:t>
            </a:r>
          </a:p>
        </p:txBody>
      </p:sp>
      <p:sp>
        <p:nvSpPr>
          <p:cNvPr id="13" name="Freeform 16"/>
          <p:cNvSpPr>
            <a:spLocks noChangeAspect="1" noEditPoints="1"/>
          </p:cNvSpPr>
          <p:nvPr/>
        </p:nvSpPr>
        <p:spPr bwMode="auto">
          <a:xfrm>
            <a:off x="5592860" y="3936792"/>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583431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9"/>
              <a:defRPr/>
            </a:pPr>
            <a:r>
              <a:rPr lang="en-US" dirty="0"/>
              <a:t>Which ON clause has valid qualifying syntax?</a:t>
            </a:r>
          </a:p>
          <a:p>
            <a:pPr>
              <a:buClrTx/>
              <a:buSzPct val="100000"/>
              <a:defRPr/>
            </a:pPr>
            <a:endParaRPr lang="en-US" dirty="0"/>
          </a:p>
          <a:p>
            <a:pPr marL="545306" lvl="1" indent="-457200">
              <a:buClr>
                <a:schemeClr val="tx1"/>
              </a:buClr>
              <a:buSzTx/>
              <a:buFont typeface="+mj-lt"/>
              <a:buAutoNum type="alphaLcPeriod"/>
              <a:defRPr/>
            </a:pPr>
            <a:r>
              <a:rPr lang="en-US" dirty="0"/>
              <a:t>.</a:t>
            </a:r>
          </a:p>
          <a:p>
            <a:pPr marL="545306" lvl="1" indent="-457200">
              <a:buClr>
                <a:schemeClr val="tx1"/>
              </a:buClr>
              <a:buSzTx/>
              <a:buFont typeface="+mj-lt"/>
              <a:buAutoNum type="alphaLcPeriod"/>
              <a:defRPr/>
            </a:pPr>
            <a:endParaRPr lang="en-US" dirty="0"/>
          </a:p>
          <a:p>
            <a:pPr marL="545306" lvl="1" indent="-457200">
              <a:buClr>
                <a:schemeClr val="tx1"/>
              </a:buClr>
              <a:buSzTx/>
              <a:buFont typeface="+mj-lt"/>
              <a:buAutoNum type="alphaLcPeriod"/>
              <a:defRPr/>
            </a:pPr>
            <a:r>
              <a:rPr lang="en-US" dirty="0"/>
              <a:t>.</a:t>
            </a:r>
          </a:p>
          <a:p>
            <a:pPr marL="545306" lvl="1" indent="-457200">
              <a:buClr>
                <a:schemeClr val="tx1"/>
              </a:buClr>
              <a:buSzTx/>
              <a:buFont typeface="+mj-lt"/>
              <a:buAutoNum type="alphaLcPeriod"/>
              <a:defRPr/>
            </a:pPr>
            <a:endParaRPr lang="en-US" dirty="0"/>
          </a:p>
          <a:p>
            <a:pPr marL="545306" lvl="1" indent="-457200">
              <a:buClr>
                <a:schemeClr val="tx1"/>
              </a:buClr>
              <a:buSzTx/>
              <a:buFont typeface="+mj-lt"/>
              <a:buAutoNum type="alphaLcPeriod"/>
              <a:defRPr/>
            </a:pPr>
            <a:r>
              <a:rPr lang="en-US" dirty="0"/>
              <a:t>.</a:t>
            </a:r>
          </a:p>
          <a:p>
            <a:pPr marL="545306" lvl="1" indent="-457200">
              <a:buClr>
                <a:schemeClr val="tx1"/>
              </a:buClr>
              <a:buSzTx/>
              <a:buFont typeface="+mj-lt"/>
              <a:buAutoNum type="alphaLcPeriod"/>
              <a:defRPr/>
            </a:pPr>
            <a:endParaRPr lang="en-US" dirty="0"/>
          </a:p>
          <a:p>
            <a:pPr marL="545306" lvl="1" indent="-457200">
              <a:buClr>
                <a:schemeClr val="tx1"/>
              </a:buClr>
              <a:buSzTx/>
              <a:buFont typeface="+mj-lt"/>
              <a:buAutoNum type="alphaLcPeriod"/>
              <a:defRPr/>
            </a:pPr>
            <a:r>
              <a:rPr lang="en-US" dirty="0"/>
              <a:t>.</a:t>
            </a:r>
            <a:endParaRPr lang="en-US" sz="1800" b="1"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232E7287-4010-42D2-9A9C-30B5B1E065C7}"/>
              </a:ext>
            </a:extLst>
          </p:cNvPr>
          <p:cNvSpPr txBox="1"/>
          <p:nvPr>
            <p:custDataLst>
              <p:tags r:id="rId2"/>
            </p:custDataLst>
          </p:nvPr>
        </p:nvSpPr>
        <p:spPr>
          <a:xfrm>
            <a:off x="1107218" y="1252813"/>
            <a:ext cx="4554111" cy="65043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from </a:t>
            </a:r>
            <a:r>
              <a:rPr lang="en-US" b="1" dirty="0" err="1">
                <a:latin typeface="Courier New" panose="02070309020205020404" pitchFamily="49" charset="0"/>
              </a:rPr>
              <a:t>empsau</a:t>
            </a:r>
            <a:r>
              <a:rPr lang="en-US" b="1" dirty="0">
                <a:latin typeface="Courier New" panose="02070309020205020404" pitchFamily="49" charset="0"/>
              </a:rPr>
              <a:t> inner join </a:t>
            </a:r>
            <a:r>
              <a:rPr lang="en-US" b="1" dirty="0" err="1">
                <a:latin typeface="Courier New" panose="02070309020205020404" pitchFamily="49" charset="0"/>
              </a:rPr>
              <a:t>phonec</a:t>
            </a: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   on </a:t>
            </a:r>
            <a:r>
              <a:rPr lang="en-US" b="1" dirty="0" err="1">
                <a:latin typeface="Courier New" panose="02070309020205020404" pitchFamily="49" charset="0"/>
              </a:rPr>
              <a:t>e.empid</a:t>
            </a:r>
            <a:r>
              <a:rPr lang="en-US" b="1" dirty="0">
                <a:latin typeface="Courier New" panose="02070309020205020404" pitchFamily="49" charset="0"/>
              </a:rPr>
              <a:t>=</a:t>
            </a:r>
            <a:r>
              <a:rPr lang="en-US" b="1" dirty="0" err="1">
                <a:latin typeface="Courier New" panose="02070309020205020404" pitchFamily="49" charset="0"/>
              </a:rPr>
              <a:t>p.empid</a:t>
            </a:r>
            <a:r>
              <a:rPr lang="en-US" b="1" dirty="0">
                <a:latin typeface="Courier New" panose="02070309020205020404" pitchFamily="49" charset="0"/>
              </a:rPr>
              <a:t>;</a:t>
            </a:r>
          </a:p>
        </p:txBody>
      </p:sp>
      <p:sp>
        <p:nvSpPr>
          <p:cNvPr id="9" name="TextBox 8">
            <a:extLst>
              <a:ext uri="{FF2B5EF4-FFF2-40B4-BE49-F238E27FC236}">
                <a16:creationId xmlns:a16="http://schemas.microsoft.com/office/drawing/2014/main" id="{18E30EDB-233D-4F4B-8E34-73E4F32E076D}"/>
              </a:ext>
            </a:extLst>
          </p:cNvPr>
          <p:cNvSpPr txBox="1"/>
          <p:nvPr>
            <p:custDataLst>
              <p:tags r:id="rId3"/>
            </p:custDataLst>
          </p:nvPr>
        </p:nvSpPr>
        <p:spPr>
          <a:xfrm>
            <a:off x="1107218" y="2031338"/>
            <a:ext cx="4554111" cy="65043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from </a:t>
            </a:r>
            <a:r>
              <a:rPr lang="en-US" b="1" dirty="0" err="1">
                <a:latin typeface="Courier New" panose="02070309020205020404" pitchFamily="49" charset="0"/>
              </a:rPr>
              <a:t>empsau</a:t>
            </a:r>
            <a:r>
              <a:rPr lang="en-US" b="1" dirty="0">
                <a:latin typeface="Courier New" panose="02070309020205020404" pitchFamily="49" charset="0"/>
              </a:rPr>
              <a:t> inner join </a:t>
            </a:r>
            <a:r>
              <a:rPr lang="en-US" b="1" dirty="0" err="1">
                <a:latin typeface="Courier New" panose="02070309020205020404" pitchFamily="49" charset="0"/>
              </a:rPr>
              <a:t>phonec</a:t>
            </a: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   on </a:t>
            </a:r>
            <a:r>
              <a:rPr lang="en-US" b="1" dirty="0" err="1">
                <a:latin typeface="Courier New" panose="02070309020205020404" pitchFamily="49" charset="0"/>
              </a:rPr>
              <a:t>left.empid</a:t>
            </a:r>
            <a:r>
              <a:rPr lang="en-US" b="1" dirty="0">
                <a:latin typeface="Courier New" panose="02070309020205020404" pitchFamily="49" charset="0"/>
              </a:rPr>
              <a:t>=</a:t>
            </a:r>
            <a:r>
              <a:rPr lang="en-US" b="1" dirty="0" err="1">
                <a:latin typeface="Courier New" panose="02070309020205020404" pitchFamily="49" charset="0"/>
              </a:rPr>
              <a:t>right.empid</a:t>
            </a:r>
            <a:r>
              <a:rPr lang="en-US" b="1" dirty="0">
                <a:latin typeface="Courier New" panose="02070309020205020404" pitchFamily="49" charset="0"/>
              </a:rPr>
              <a:t>;</a:t>
            </a:r>
          </a:p>
        </p:txBody>
      </p:sp>
      <p:sp>
        <p:nvSpPr>
          <p:cNvPr id="10" name="TextBox 9">
            <a:extLst>
              <a:ext uri="{FF2B5EF4-FFF2-40B4-BE49-F238E27FC236}">
                <a16:creationId xmlns:a16="http://schemas.microsoft.com/office/drawing/2014/main" id="{BF18C4D0-CE4A-4645-9BC0-ED16026BE917}"/>
              </a:ext>
            </a:extLst>
          </p:cNvPr>
          <p:cNvSpPr txBox="1"/>
          <p:nvPr>
            <p:custDataLst>
              <p:tags r:id="rId4"/>
            </p:custDataLst>
          </p:nvPr>
        </p:nvSpPr>
        <p:spPr>
          <a:xfrm>
            <a:off x="1107218" y="2808823"/>
            <a:ext cx="4554111" cy="65043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from </a:t>
            </a:r>
            <a:r>
              <a:rPr lang="en-US" b="1" dirty="0" err="1">
                <a:latin typeface="Courier New" panose="02070309020205020404" pitchFamily="49" charset="0"/>
              </a:rPr>
              <a:t>empsau</a:t>
            </a:r>
            <a:r>
              <a:rPr lang="en-US" b="1" dirty="0">
                <a:latin typeface="Courier New" panose="02070309020205020404" pitchFamily="49" charset="0"/>
              </a:rPr>
              <a:t> inner join </a:t>
            </a:r>
            <a:r>
              <a:rPr lang="en-US" b="1" dirty="0" err="1">
                <a:latin typeface="Courier New" panose="02070309020205020404" pitchFamily="49" charset="0"/>
              </a:rPr>
              <a:t>phonec</a:t>
            </a: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   on </a:t>
            </a:r>
            <a:r>
              <a:rPr lang="en-US" b="1" dirty="0" err="1">
                <a:latin typeface="Courier New" panose="02070309020205020404" pitchFamily="49" charset="0"/>
              </a:rPr>
              <a:t>first.empid</a:t>
            </a:r>
            <a:r>
              <a:rPr lang="en-US" b="1" dirty="0">
                <a:latin typeface="Courier New" panose="02070309020205020404" pitchFamily="49" charset="0"/>
              </a:rPr>
              <a:t>=</a:t>
            </a:r>
            <a:r>
              <a:rPr lang="en-US" b="1" dirty="0" err="1">
                <a:latin typeface="Courier New" panose="02070309020205020404" pitchFamily="49" charset="0"/>
              </a:rPr>
              <a:t>second.empid</a:t>
            </a:r>
            <a:r>
              <a:rPr lang="en-US" b="1" dirty="0">
                <a:latin typeface="Courier New" panose="02070309020205020404" pitchFamily="49" charset="0"/>
              </a:rPr>
              <a:t>;</a:t>
            </a:r>
          </a:p>
        </p:txBody>
      </p:sp>
      <p:sp>
        <p:nvSpPr>
          <p:cNvPr id="11" name="TextBox 10">
            <a:extLst>
              <a:ext uri="{FF2B5EF4-FFF2-40B4-BE49-F238E27FC236}">
                <a16:creationId xmlns:a16="http://schemas.microsoft.com/office/drawing/2014/main" id="{F18C02B5-C013-4535-9185-905BA51D204E}"/>
              </a:ext>
            </a:extLst>
          </p:cNvPr>
          <p:cNvSpPr txBox="1"/>
          <p:nvPr>
            <p:custDataLst>
              <p:tags r:id="rId5"/>
            </p:custDataLst>
          </p:nvPr>
        </p:nvSpPr>
        <p:spPr>
          <a:xfrm>
            <a:off x="1107218" y="3587348"/>
            <a:ext cx="4554111" cy="65043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from </a:t>
            </a:r>
            <a:r>
              <a:rPr lang="en-US" b="1" dirty="0" err="1">
                <a:latin typeface="Courier New" panose="02070309020205020404" pitchFamily="49" charset="0"/>
              </a:rPr>
              <a:t>empsau</a:t>
            </a:r>
            <a:r>
              <a:rPr lang="en-US" b="1" dirty="0">
                <a:latin typeface="Courier New" panose="02070309020205020404" pitchFamily="49" charset="0"/>
              </a:rPr>
              <a:t> inner join </a:t>
            </a:r>
            <a:r>
              <a:rPr lang="en-US" b="1" dirty="0" err="1">
                <a:latin typeface="Courier New" panose="02070309020205020404" pitchFamily="49" charset="0"/>
              </a:rPr>
              <a:t>phonec</a:t>
            </a: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   on </a:t>
            </a:r>
            <a:r>
              <a:rPr lang="en-US" b="1" dirty="0" err="1">
                <a:latin typeface="Courier New" panose="02070309020205020404" pitchFamily="49" charset="0"/>
              </a:rPr>
              <a:t>empsau.empid</a:t>
            </a:r>
            <a:r>
              <a:rPr lang="en-US" b="1" dirty="0">
                <a:latin typeface="Courier New" panose="02070309020205020404" pitchFamily="49" charset="0"/>
              </a:rPr>
              <a:t>=</a:t>
            </a:r>
            <a:r>
              <a:rPr lang="en-US" b="1" dirty="0" err="1">
                <a:latin typeface="Courier New" panose="02070309020205020404" pitchFamily="49" charset="0"/>
              </a:rPr>
              <a:t>phonec.empid</a:t>
            </a:r>
            <a:r>
              <a:rPr lang="en-US" b="1" dirty="0">
                <a:latin typeface="Courier New" panose="02070309020205020404" pitchFamily="49" charset="0"/>
              </a:rPr>
              <a:t>;</a:t>
            </a:r>
          </a:p>
        </p:txBody>
      </p:sp>
    </p:spTree>
    <p:extLst>
      <p:ext uri="{BB962C8B-B14F-4D97-AF65-F5344CB8AC3E}">
        <p14:creationId xmlns:p14="http://schemas.microsoft.com/office/powerpoint/2010/main" val="3121814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5750" indent="-285750">
              <a:buClrTx/>
              <a:buSzPct val="100000"/>
              <a:buFont typeface="+mj-lt"/>
              <a:buAutoNum type="arabicPeriod" startAt="9"/>
              <a:defRPr/>
            </a:pPr>
            <a:r>
              <a:rPr lang="en-US" dirty="0"/>
              <a:t>Which ON clause has valid qualifying syntax?</a:t>
            </a:r>
          </a:p>
          <a:p>
            <a:pPr>
              <a:buClrTx/>
              <a:buSzPct val="100000"/>
              <a:defRPr/>
            </a:pPr>
            <a:endParaRPr lang="en-US" dirty="0"/>
          </a:p>
          <a:p>
            <a:pPr marL="545306" lvl="1" indent="-457200">
              <a:buClr>
                <a:schemeClr val="tx1"/>
              </a:buClr>
              <a:buSzTx/>
              <a:buFont typeface="+mj-lt"/>
              <a:buAutoNum type="alphaLcPeriod"/>
              <a:defRPr/>
            </a:pPr>
            <a:r>
              <a:rPr lang="en-US" dirty="0"/>
              <a:t>.</a:t>
            </a:r>
          </a:p>
          <a:p>
            <a:pPr marL="545306" lvl="1" indent="-457200">
              <a:buClr>
                <a:schemeClr val="tx1"/>
              </a:buClr>
              <a:buSzTx/>
              <a:buFont typeface="+mj-lt"/>
              <a:buAutoNum type="alphaLcPeriod"/>
              <a:defRPr/>
            </a:pPr>
            <a:endParaRPr lang="en-US" dirty="0"/>
          </a:p>
          <a:p>
            <a:pPr marL="545306" lvl="1" indent="-457200">
              <a:buClr>
                <a:schemeClr val="tx1"/>
              </a:buClr>
              <a:buSzTx/>
              <a:buFont typeface="+mj-lt"/>
              <a:buAutoNum type="alphaLcPeriod"/>
              <a:defRPr/>
            </a:pPr>
            <a:r>
              <a:rPr lang="en-US" dirty="0"/>
              <a:t>.</a:t>
            </a:r>
          </a:p>
          <a:p>
            <a:pPr marL="545306" lvl="1" indent="-457200">
              <a:buClr>
                <a:schemeClr val="tx1"/>
              </a:buClr>
              <a:buSzTx/>
              <a:buFont typeface="+mj-lt"/>
              <a:buAutoNum type="alphaLcPeriod"/>
              <a:defRPr/>
            </a:pPr>
            <a:endParaRPr lang="en-US" dirty="0"/>
          </a:p>
          <a:p>
            <a:pPr marL="545306" lvl="1" indent="-457200">
              <a:buClr>
                <a:schemeClr val="tx1"/>
              </a:buClr>
              <a:buSzTx/>
              <a:buFont typeface="+mj-lt"/>
              <a:buAutoNum type="alphaLcPeriod"/>
              <a:defRPr/>
            </a:pPr>
            <a:r>
              <a:rPr lang="en-US" dirty="0"/>
              <a:t>.</a:t>
            </a:r>
          </a:p>
          <a:p>
            <a:pPr marL="545306" lvl="1" indent="-457200">
              <a:buClr>
                <a:schemeClr val="tx1"/>
              </a:buClr>
              <a:buSzTx/>
              <a:buFont typeface="+mj-lt"/>
              <a:buAutoNum type="alphaLcPeriod"/>
              <a:defRPr/>
            </a:pPr>
            <a:endParaRPr lang="en-US" dirty="0"/>
          </a:p>
          <a:p>
            <a:pPr marL="545306" lvl="1" indent="-457200">
              <a:buClr>
                <a:schemeClr val="tx1"/>
              </a:buClr>
              <a:buSzTx/>
              <a:buFont typeface="+mj-lt"/>
              <a:buAutoNum type="alphaLcPeriod"/>
              <a:defRPr/>
            </a:pPr>
            <a:r>
              <a:rPr lang="en-US" dirty="0"/>
              <a:t>.</a:t>
            </a:r>
            <a:endParaRPr lang="en-US" sz="1800" b="1" dirty="0">
              <a:latin typeface="Courier New" panose="02070309020205020404" pitchFamily="49" charset="0"/>
              <a:cs typeface="Courier New" panose="02070309020205020404" pitchFamily="49" charset="0"/>
            </a:endParaRPr>
          </a:p>
        </p:txBody>
      </p:sp>
      <p:sp>
        <p:nvSpPr>
          <p:cNvPr id="4" name="Oval 3">
            <a:extLst>
              <a:ext uri="{FF2B5EF4-FFF2-40B4-BE49-F238E27FC236}">
                <a16:creationId xmlns:a16="http://schemas.microsoft.com/office/drawing/2014/main" id="{2AF6AECF-7015-450A-820E-2D48F72F4B10}"/>
              </a:ext>
            </a:extLst>
          </p:cNvPr>
          <p:cNvSpPr/>
          <p:nvPr>
            <p:custDataLst>
              <p:tags r:id="rId2"/>
            </p:custDataLst>
          </p:nvPr>
        </p:nvSpPr>
        <p:spPr bwMode="auto">
          <a:xfrm>
            <a:off x="609600" y="3611201"/>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
        <p:nvSpPr>
          <p:cNvPr id="3" name="TextBox 2">
            <a:extLst>
              <a:ext uri="{FF2B5EF4-FFF2-40B4-BE49-F238E27FC236}">
                <a16:creationId xmlns:a16="http://schemas.microsoft.com/office/drawing/2014/main" id="{232E7287-4010-42D2-9A9C-30B5B1E065C7}"/>
              </a:ext>
            </a:extLst>
          </p:cNvPr>
          <p:cNvSpPr txBox="1"/>
          <p:nvPr>
            <p:custDataLst>
              <p:tags r:id="rId3"/>
            </p:custDataLst>
          </p:nvPr>
        </p:nvSpPr>
        <p:spPr>
          <a:xfrm>
            <a:off x="1107218" y="1252813"/>
            <a:ext cx="4554111" cy="65043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from </a:t>
            </a:r>
            <a:r>
              <a:rPr lang="en-US" b="1" dirty="0" err="1">
                <a:latin typeface="Courier New" panose="02070309020205020404" pitchFamily="49" charset="0"/>
              </a:rPr>
              <a:t>empsau</a:t>
            </a:r>
            <a:r>
              <a:rPr lang="en-US" b="1" dirty="0">
                <a:latin typeface="Courier New" panose="02070309020205020404" pitchFamily="49" charset="0"/>
              </a:rPr>
              <a:t> inner join </a:t>
            </a:r>
            <a:r>
              <a:rPr lang="en-US" b="1" dirty="0" err="1">
                <a:latin typeface="Courier New" panose="02070309020205020404" pitchFamily="49" charset="0"/>
              </a:rPr>
              <a:t>phonec</a:t>
            </a: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   on </a:t>
            </a:r>
            <a:r>
              <a:rPr lang="en-US" b="1" dirty="0" err="1">
                <a:latin typeface="Courier New" panose="02070309020205020404" pitchFamily="49" charset="0"/>
              </a:rPr>
              <a:t>e.empid</a:t>
            </a:r>
            <a:r>
              <a:rPr lang="en-US" b="1" dirty="0">
                <a:latin typeface="Courier New" panose="02070309020205020404" pitchFamily="49" charset="0"/>
              </a:rPr>
              <a:t>=</a:t>
            </a:r>
            <a:r>
              <a:rPr lang="en-US" b="1" dirty="0" err="1">
                <a:latin typeface="Courier New" panose="02070309020205020404" pitchFamily="49" charset="0"/>
              </a:rPr>
              <a:t>p.empid</a:t>
            </a:r>
            <a:r>
              <a:rPr lang="en-US" b="1" dirty="0">
                <a:latin typeface="Courier New" panose="02070309020205020404" pitchFamily="49" charset="0"/>
              </a:rPr>
              <a:t>;</a:t>
            </a:r>
          </a:p>
        </p:txBody>
      </p:sp>
      <p:sp>
        <p:nvSpPr>
          <p:cNvPr id="9" name="TextBox 8">
            <a:extLst>
              <a:ext uri="{FF2B5EF4-FFF2-40B4-BE49-F238E27FC236}">
                <a16:creationId xmlns:a16="http://schemas.microsoft.com/office/drawing/2014/main" id="{18E30EDB-233D-4F4B-8E34-73E4F32E076D}"/>
              </a:ext>
            </a:extLst>
          </p:cNvPr>
          <p:cNvSpPr txBox="1"/>
          <p:nvPr>
            <p:custDataLst>
              <p:tags r:id="rId4"/>
            </p:custDataLst>
          </p:nvPr>
        </p:nvSpPr>
        <p:spPr>
          <a:xfrm>
            <a:off x="1107218" y="2031338"/>
            <a:ext cx="4554111" cy="65043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from </a:t>
            </a:r>
            <a:r>
              <a:rPr lang="en-US" b="1" dirty="0" err="1">
                <a:latin typeface="Courier New" panose="02070309020205020404" pitchFamily="49" charset="0"/>
              </a:rPr>
              <a:t>empsau</a:t>
            </a:r>
            <a:r>
              <a:rPr lang="en-US" b="1" dirty="0">
                <a:latin typeface="Courier New" panose="02070309020205020404" pitchFamily="49" charset="0"/>
              </a:rPr>
              <a:t> inner join </a:t>
            </a:r>
            <a:r>
              <a:rPr lang="en-US" b="1" dirty="0" err="1">
                <a:latin typeface="Courier New" panose="02070309020205020404" pitchFamily="49" charset="0"/>
              </a:rPr>
              <a:t>phonec</a:t>
            </a: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   on </a:t>
            </a:r>
            <a:r>
              <a:rPr lang="en-US" b="1" dirty="0" err="1">
                <a:latin typeface="Courier New" panose="02070309020205020404" pitchFamily="49" charset="0"/>
              </a:rPr>
              <a:t>left.empid</a:t>
            </a:r>
            <a:r>
              <a:rPr lang="en-US" b="1" dirty="0">
                <a:latin typeface="Courier New" panose="02070309020205020404" pitchFamily="49" charset="0"/>
              </a:rPr>
              <a:t>=</a:t>
            </a:r>
            <a:r>
              <a:rPr lang="en-US" b="1" dirty="0" err="1">
                <a:latin typeface="Courier New" panose="02070309020205020404" pitchFamily="49" charset="0"/>
              </a:rPr>
              <a:t>right.empid</a:t>
            </a:r>
            <a:r>
              <a:rPr lang="en-US" b="1" dirty="0">
                <a:latin typeface="Courier New" panose="02070309020205020404" pitchFamily="49" charset="0"/>
              </a:rPr>
              <a:t>;</a:t>
            </a:r>
          </a:p>
        </p:txBody>
      </p:sp>
      <p:sp>
        <p:nvSpPr>
          <p:cNvPr id="10" name="TextBox 9">
            <a:extLst>
              <a:ext uri="{FF2B5EF4-FFF2-40B4-BE49-F238E27FC236}">
                <a16:creationId xmlns:a16="http://schemas.microsoft.com/office/drawing/2014/main" id="{BF18C4D0-CE4A-4645-9BC0-ED16026BE917}"/>
              </a:ext>
            </a:extLst>
          </p:cNvPr>
          <p:cNvSpPr txBox="1"/>
          <p:nvPr>
            <p:custDataLst>
              <p:tags r:id="rId5"/>
            </p:custDataLst>
          </p:nvPr>
        </p:nvSpPr>
        <p:spPr>
          <a:xfrm>
            <a:off x="1107218" y="2808823"/>
            <a:ext cx="4554111" cy="65043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from </a:t>
            </a:r>
            <a:r>
              <a:rPr lang="en-US" b="1" dirty="0" err="1">
                <a:latin typeface="Courier New" panose="02070309020205020404" pitchFamily="49" charset="0"/>
              </a:rPr>
              <a:t>empsau</a:t>
            </a:r>
            <a:r>
              <a:rPr lang="en-US" b="1" dirty="0">
                <a:latin typeface="Courier New" panose="02070309020205020404" pitchFamily="49" charset="0"/>
              </a:rPr>
              <a:t> inner join </a:t>
            </a:r>
            <a:r>
              <a:rPr lang="en-US" b="1" dirty="0" err="1">
                <a:latin typeface="Courier New" panose="02070309020205020404" pitchFamily="49" charset="0"/>
              </a:rPr>
              <a:t>phonec</a:t>
            </a: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   on </a:t>
            </a:r>
            <a:r>
              <a:rPr lang="en-US" b="1" dirty="0" err="1">
                <a:latin typeface="Courier New" panose="02070309020205020404" pitchFamily="49" charset="0"/>
              </a:rPr>
              <a:t>first.empid</a:t>
            </a:r>
            <a:r>
              <a:rPr lang="en-US" b="1" dirty="0">
                <a:latin typeface="Courier New" panose="02070309020205020404" pitchFamily="49" charset="0"/>
              </a:rPr>
              <a:t>=</a:t>
            </a:r>
            <a:r>
              <a:rPr lang="en-US" b="1" dirty="0" err="1">
                <a:latin typeface="Courier New" panose="02070309020205020404" pitchFamily="49" charset="0"/>
              </a:rPr>
              <a:t>second.empid</a:t>
            </a:r>
            <a:r>
              <a:rPr lang="en-US" b="1" dirty="0">
                <a:latin typeface="Courier New" panose="02070309020205020404" pitchFamily="49" charset="0"/>
              </a:rPr>
              <a:t>;</a:t>
            </a:r>
          </a:p>
        </p:txBody>
      </p:sp>
      <p:sp>
        <p:nvSpPr>
          <p:cNvPr id="11" name="TextBox 10">
            <a:extLst>
              <a:ext uri="{FF2B5EF4-FFF2-40B4-BE49-F238E27FC236}">
                <a16:creationId xmlns:a16="http://schemas.microsoft.com/office/drawing/2014/main" id="{F18C02B5-C013-4535-9185-905BA51D204E}"/>
              </a:ext>
            </a:extLst>
          </p:cNvPr>
          <p:cNvSpPr txBox="1"/>
          <p:nvPr>
            <p:custDataLst>
              <p:tags r:id="rId6"/>
            </p:custDataLst>
          </p:nvPr>
        </p:nvSpPr>
        <p:spPr>
          <a:xfrm>
            <a:off x="1107218" y="3587348"/>
            <a:ext cx="4554111" cy="65043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from </a:t>
            </a:r>
            <a:r>
              <a:rPr lang="en-US" b="1" dirty="0" err="1">
                <a:latin typeface="Courier New" panose="02070309020205020404" pitchFamily="49" charset="0"/>
              </a:rPr>
              <a:t>empsau</a:t>
            </a:r>
            <a:r>
              <a:rPr lang="en-US" b="1" dirty="0">
                <a:latin typeface="Courier New" panose="02070309020205020404" pitchFamily="49" charset="0"/>
              </a:rPr>
              <a:t> inner join </a:t>
            </a:r>
            <a:r>
              <a:rPr lang="en-US" b="1" dirty="0" err="1">
                <a:latin typeface="Courier New" panose="02070309020205020404" pitchFamily="49" charset="0"/>
              </a:rPr>
              <a:t>phonec</a:t>
            </a: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   on </a:t>
            </a:r>
            <a:r>
              <a:rPr lang="en-US" b="1" dirty="0" err="1">
                <a:latin typeface="Courier New" panose="02070309020205020404" pitchFamily="49" charset="0"/>
              </a:rPr>
              <a:t>empsau.empid</a:t>
            </a:r>
            <a:r>
              <a:rPr lang="en-US" b="1" dirty="0">
                <a:latin typeface="Courier New" panose="02070309020205020404" pitchFamily="49" charset="0"/>
              </a:rPr>
              <a:t>=</a:t>
            </a:r>
            <a:r>
              <a:rPr lang="en-US" b="1" dirty="0" err="1">
                <a:latin typeface="Courier New" panose="02070309020205020404" pitchFamily="49" charset="0"/>
              </a:rPr>
              <a:t>phonec.empid</a:t>
            </a:r>
            <a:r>
              <a:rPr lang="en-US" b="1" dirty="0">
                <a:latin typeface="Courier New" panose="02070309020205020404" pitchFamily="49" charset="0"/>
              </a:rPr>
              <a:t>;</a:t>
            </a:r>
          </a:p>
        </p:txBody>
      </p:sp>
    </p:spTree>
    <p:extLst>
      <p:ext uri="{BB962C8B-B14F-4D97-AF65-F5344CB8AC3E}">
        <p14:creationId xmlns:p14="http://schemas.microsoft.com/office/powerpoint/2010/main" val="10267373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396875" indent="-396875">
              <a:buClrTx/>
              <a:buSzPct val="100000"/>
              <a:buFont typeface="+mj-lt"/>
              <a:buAutoNum type="arabicPeriod" startAt="10"/>
              <a:defRPr/>
            </a:pPr>
            <a:r>
              <a:rPr lang="en-US" dirty="0"/>
              <a:t>Which FROM clause is properly creating aliases?</a:t>
            </a:r>
          </a:p>
          <a:p>
            <a:pPr marL="88106" lvl="1" indent="0">
              <a:buClr>
                <a:schemeClr val="tx1"/>
              </a:buClr>
              <a:buSzTx/>
              <a:buNone/>
              <a:defRPr/>
            </a:pPr>
            <a:endParaRPr lang="en-US" sz="600" b="1" dirty="0"/>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rPr>
              <a:t>from </a:t>
            </a:r>
            <a:r>
              <a:rPr lang="en-US" sz="1800" b="1" dirty="0" err="1">
                <a:latin typeface="Courier New" panose="02070309020205020404" pitchFamily="49" charset="0"/>
              </a:rPr>
              <a:t>empsau</a:t>
            </a:r>
            <a:r>
              <a:rPr lang="en-US" sz="1800" b="1" dirty="0">
                <a:latin typeface="Courier New" panose="02070309020205020404" pitchFamily="49" charset="0"/>
              </a:rPr>
              <a:t>=e inner join </a:t>
            </a:r>
            <a:r>
              <a:rPr lang="en-US" sz="1800" b="1" dirty="0" err="1">
                <a:latin typeface="Courier New" panose="02070309020205020404" pitchFamily="49" charset="0"/>
              </a:rPr>
              <a:t>phonec</a:t>
            </a:r>
            <a:r>
              <a:rPr lang="en-US" sz="1800" b="1" dirty="0">
                <a:latin typeface="Courier New" panose="02070309020205020404" pitchFamily="49" charset="0"/>
              </a:rPr>
              <a:t>=p</a:t>
            </a:r>
            <a:endParaRPr lang="en-US" sz="1800" b="1" dirty="0">
              <a:latin typeface="Courier New" panose="02070309020205020404" pitchFamily="49" charset="0"/>
              <a:cs typeface="Courier New" panose="02070309020205020404" pitchFamily="49" charset="0"/>
            </a:endParaRPr>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rPr>
              <a:t>from </a:t>
            </a:r>
            <a:r>
              <a:rPr lang="en-US" sz="1800" b="1" dirty="0" err="1">
                <a:latin typeface="Courier New" panose="02070309020205020404" pitchFamily="49" charset="0"/>
              </a:rPr>
              <a:t>empsau</a:t>
            </a:r>
            <a:r>
              <a:rPr lang="en-US" sz="1800" b="1" dirty="0">
                <a:latin typeface="Courier New" panose="02070309020205020404" pitchFamily="49" charset="0"/>
              </a:rPr>
              <a:t>(e) inner join </a:t>
            </a:r>
            <a:r>
              <a:rPr lang="en-US" sz="1800" b="1" dirty="0" err="1">
                <a:latin typeface="Courier New" panose="02070309020205020404" pitchFamily="49" charset="0"/>
              </a:rPr>
              <a:t>phonec</a:t>
            </a:r>
            <a:r>
              <a:rPr lang="en-US" sz="1800" b="1" dirty="0">
                <a:latin typeface="Courier New" panose="02070309020205020404" pitchFamily="49" charset="0"/>
              </a:rPr>
              <a:t>(p)</a:t>
            </a:r>
            <a:endParaRPr lang="en-US" sz="1800" b="1" dirty="0">
              <a:latin typeface="Courier New" panose="02070309020205020404" pitchFamily="49" charset="0"/>
              <a:cs typeface="Courier New" panose="02070309020205020404" pitchFamily="49" charset="0"/>
            </a:endParaRPr>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rPr>
              <a:t>from </a:t>
            </a:r>
            <a:r>
              <a:rPr lang="en-US" sz="1800" b="1" dirty="0" err="1">
                <a:latin typeface="Courier New" panose="02070309020205020404" pitchFamily="49" charset="0"/>
              </a:rPr>
              <a:t>empsau</a:t>
            </a:r>
            <a:r>
              <a:rPr lang="en-US" sz="1800" b="1" dirty="0">
                <a:latin typeface="Courier New" panose="02070309020205020404" pitchFamily="49" charset="0"/>
              </a:rPr>
              <a:t> as e inner join </a:t>
            </a:r>
            <a:r>
              <a:rPr lang="en-US" sz="1800" b="1" dirty="0" err="1">
                <a:latin typeface="Courier New" panose="02070309020205020404" pitchFamily="49" charset="0"/>
              </a:rPr>
              <a:t>phonec</a:t>
            </a:r>
            <a:r>
              <a:rPr lang="en-US" sz="1800" b="1" dirty="0">
                <a:latin typeface="Courier New" panose="02070309020205020404" pitchFamily="49" charset="0"/>
              </a:rPr>
              <a:t> as p</a:t>
            </a:r>
            <a:endParaRPr lang="en-US" sz="1800" b="1" dirty="0">
              <a:latin typeface="Courier New" panose="02070309020205020404" pitchFamily="49" charset="0"/>
              <a:cs typeface="Courier New" panose="02070309020205020404" pitchFamily="49" charset="0"/>
            </a:endParaRPr>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rPr>
              <a:t>from </a:t>
            </a:r>
            <a:r>
              <a:rPr lang="en-US" sz="1800" b="1" dirty="0" err="1">
                <a:latin typeface="Courier New" panose="02070309020205020404" pitchFamily="49" charset="0"/>
              </a:rPr>
              <a:t>empsau</a:t>
            </a:r>
            <a:r>
              <a:rPr lang="en-US" sz="1800" b="1" dirty="0">
                <a:latin typeface="Courier New" panose="02070309020205020404" pitchFamily="49" charset="0"/>
              </a:rPr>
              <a:t> of e inner join </a:t>
            </a:r>
            <a:r>
              <a:rPr lang="en-US" sz="1800" b="1" dirty="0" err="1">
                <a:latin typeface="Courier New" panose="02070309020205020404" pitchFamily="49" charset="0"/>
              </a:rPr>
              <a:t>phonec</a:t>
            </a:r>
            <a:r>
              <a:rPr lang="en-US" sz="1800" b="1" dirty="0">
                <a:latin typeface="Courier New" panose="02070309020205020404" pitchFamily="49" charset="0"/>
              </a:rPr>
              <a:t> of p</a:t>
            </a: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31880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396875" indent="-396875">
              <a:buClrTx/>
              <a:buSzPct val="100000"/>
              <a:buFont typeface="+mj-lt"/>
              <a:buAutoNum type="arabicPeriod" startAt="10"/>
              <a:defRPr/>
            </a:pPr>
            <a:r>
              <a:rPr lang="en-US" dirty="0"/>
              <a:t>Which FROM clause is properly creating aliases?</a:t>
            </a:r>
          </a:p>
          <a:p>
            <a:pPr marL="88106" lvl="1" indent="0">
              <a:buClr>
                <a:schemeClr val="tx1"/>
              </a:buClr>
              <a:buSzTx/>
              <a:buNone/>
              <a:defRPr/>
            </a:pPr>
            <a:endParaRPr lang="en-US" sz="600" b="1" dirty="0"/>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rPr>
              <a:t>from </a:t>
            </a:r>
            <a:r>
              <a:rPr lang="en-US" sz="1800" b="1" dirty="0" err="1">
                <a:latin typeface="Courier New" panose="02070309020205020404" pitchFamily="49" charset="0"/>
              </a:rPr>
              <a:t>empsau</a:t>
            </a:r>
            <a:r>
              <a:rPr lang="en-US" sz="1800" b="1" dirty="0">
                <a:latin typeface="Courier New" panose="02070309020205020404" pitchFamily="49" charset="0"/>
              </a:rPr>
              <a:t>=e inner join </a:t>
            </a:r>
            <a:r>
              <a:rPr lang="en-US" sz="1800" b="1" dirty="0" err="1">
                <a:latin typeface="Courier New" panose="02070309020205020404" pitchFamily="49" charset="0"/>
              </a:rPr>
              <a:t>phonec</a:t>
            </a:r>
            <a:r>
              <a:rPr lang="en-US" sz="1800" b="1" dirty="0">
                <a:latin typeface="Courier New" panose="02070309020205020404" pitchFamily="49" charset="0"/>
              </a:rPr>
              <a:t>=p</a:t>
            </a:r>
            <a:endParaRPr lang="en-US" sz="1800" b="1" dirty="0">
              <a:latin typeface="Courier New" panose="02070309020205020404" pitchFamily="49" charset="0"/>
              <a:cs typeface="Courier New" panose="02070309020205020404" pitchFamily="49" charset="0"/>
            </a:endParaRPr>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rPr>
              <a:t>from </a:t>
            </a:r>
            <a:r>
              <a:rPr lang="en-US" sz="1800" b="1" dirty="0" err="1">
                <a:latin typeface="Courier New" panose="02070309020205020404" pitchFamily="49" charset="0"/>
              </a:rPr>
              <a:t>empsau</a:t>
            </a:r>
            <a:r>
              <a:rPr lang="en-US" sz="1800" b="1" dirty="0">
                <a:latin typeface="Courier New" panose="02070309020205020404" pitchFamily="49" charset="0"/>
              </a:rPr>
              <a:t>(e) inner join </a:t>
            </a:r>
            <a:r>
              <a:rPr lang="en-US" sz="1800" b="1" dirty="0" err="1">
                <a:latin typeface="Courier New" panose="02070309020205020404" pitchFamily="49" charset="0"/>
              </a:rPr>
              <a:t>phonec</a:t>
            </a:r>
            <a:r>
              <a:rPr lang="en-US" sz="1800" b="1" dirty="0">
                <a:latin typeface="Courier New" panose="02070309020205020404" pitchFamily="49" charset="0"/>
              </a:rPr>
              <a:t>(p)</a:t>
            </a:r>
            <a:endParaRPr lang="en-US" sz="1800" b="1" dirty="0">
              <a:latin typeface="Courier New" panose="02070309020205020404" pitchFamily="49" charset="0"/>
              <a:cs typeface="Courier New" panose="02070309020205020404" pitchFamily="49" charset="0"/>
            </a:endParaRPr>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rPr>
              <a:t>from </a:t>
            </a:r>
            <a:r>
              <a:rPr lang="en-US" sz="1800" b="1" dirty="0" err="1">
                <a:latin typeface="Courier New" panose="02070309020205020404" pitchFamily="49" charset="0"/>
              </a:rPr>
              <a:t>empsau</a:t>
            </a:r>
            <a:r>
              <a:rPr lang="en-US" sz="1800" b="1" dirty="0">
                <a:latin typeface="Courier New" panose="02070309020205020404" pitchFamily="49" charset="0"/>
              </a:rPr>
              <a:t> as e inner join </a:t>
            </a:r>
            <a:r>
              <a:rPr lang="en-US" sz="1800" b="1" dirty="0" err="1">
                <a:latin typeface="Courier New" panose="02070309020205020404" pitchFamily="49" charset="0"/>
              </a:rPr>
              <a:t>phonec</a:t>
            </a:r>
            <a:r>
              <a:rPr lang="en-US" sz="1800" b="1" dirty="0">
                <a:latin typeface="Courier New" panose="02070309020205020404" pitchFamily="49" charset="0"/>
              </a:rPr>
              <a:t> as p</a:t>
            </a:r>
            <a:endParaRPr lang="en-US" sz="1800" b="1" dirty="0">
              <a:latin typeface="Courier New" panose="02070309020205020404" pitchFamily="49" charset="0"/>
              <a:cs typeface="Courier New" panose="02070309020205020404" pitchFamily="49" charset="0"/>
            </a:endParaRPr>
          </a:p>
          <a:p>
            <a:pPr marL="545306" lvl="1" indent="-457200">
              <a:buClr>
                <a:schemeClr val="tx1"/>
              </a:buClr>
              <a:buSzTx/>
              <a:buFont typeface="+mj-lt"/>
              <a:buAutoNum type="alphaLcPeriod"/>
              <a:defRPr/>
            </a:pPr>
            <a:r>
              <a:rPr lang="en-US" dirty="0"/>
              <a:t> </a:t>
            </a:r>
            <a:r>
              <a:rPr lang="en-US" sz="1800" b="1" dirty="0">
                <a:latin typeface="Courier New" panose="02070309020205020404" pitchFamily="49" charset="0"/>
              </a:rPr>
              <a:t>from </a:t>
            </a:r>
            <a:r>
              <a:rPr lang="en-US" sz="1800" b="1" dirty="0" err="1">
                <a:latin typeface="Courier New" panose="02070309020205020404" pitchFamily="49" charset="0"/>
              </a:rPr>
              <a:t>empsau</a:t>
            </a:r>
            <a:r>
              <a:rPr lang="en-US" sz="1800" b="1" dirty="0">
                <a:latin typeface="Courier New" panose="02070309020205020404" pitchFamily="49" charset="0"/>
              </a:rPr>
              <a:t> of e inner join </a:t>
            </a:r>
            <a:r>
              <a:rPr lang="en-US" sz="1800" b="1" dirty="0" err="1">
                <a:latin typeface="Courier New" panose="02070309020205020404" pitchFamily="49" charset="0"/>
              </a:rPr>
              <a:t>phonec</a:t>
            </a:r>
            <a:r>
              <a:rPr lang="en-US" sz="1800" b="1" dirty="0">
                <a:latin typeface="Courier New" panose="02070309020205020404" pitchFamily="49" charset="0"/>
              </a:rPr>
              <a:t> of p</a:t>
            </a:r>
            <a:endParaRPr lang="en-US" sz="1800" b="1" dirty="0">
              <a:latin typeface="Courier New" panose="02070309020205020404" pitchFamily="49" charset="0"/>
              <a:cs typeface="Courier New" panose="02070309020205020404" pitchFamily="49" charset="0"/>
            </a:endParaRPr>
          </a:p>
        </p:txBody>
      </p:sp>
      <p:sp>
        <p:nvSpPr>
          <p:cNvPr id="4" name="Oval 3">
            <a:extLst>
              <a:ext uri="{FF2B5EF4-FFF2-40B4-BE49-F238E27FC236}">
                <a16:creationId xmlns:a16="http://schemas.microsoft.com/office/drawing/2014/main" id="{2AF6AECF-7015-450A-820E-2D48F72F4B10}"/>
              </a:ext>
            </a:extLst>
          </p:cNvPr>
          <p:cNvSpPr/>
          <p:nvPr>
            <p:custDataLst>
              <p:tags r:id="rId2"/>
            </p:custDataLst>
          </p:nvPr>
        </p:nvSpPr>
        <p:spPr bwMode="auto">
          <a:xfrm>
            <a:off x="609600" y="1884400"/>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Tree>
    <p:extLst>
      <p:ext uri="{BB962C8B-B14F-4D97-AF65-F5344CB8AC3E}">
        <p14:creationId xmlns:p14="http://schemas.microsoft.com/office/powerpoint/2010/main" val="4020401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PROC SQL Syntax</a:t>
            </a:r>
          </a:p>
        </p:txBody>
      </p:sp>
      <p:sp>
        <p:nvSpPr>
          <p:cNvPr id="9" name="TextBox 8"/>
          <p:cNvSpPr txBox="1"/>
          <p:nvPr>
            <p:custDataLst>
              <p:tags r:id="rId1"/>
            </p:custDataLst>
          </p:nvPr>
        </p:nvSpPr>
        <p:spPr>
          <a:xfrm>
            <a:off x="1002409" y="1568886"/>
            <a:ext cx="3834511" cy="141064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SELECT</a:t>
            </a:r>
            <a:r>
              <a:rPr lang="en-US" sz="2000" dirty="0">
                <a:latin typeface="Calibri Light" panose="020F0302020204030204" pitchFamily="34" charset="0"/>
              </a:rPr>
              <a:t> clause</a:t>
            </a:r>
          </a:p>
          <a:p>
            <a:r>
              <a:rPr lang="en-US" sz="2000" b="1" dirty="0">
                <a:latin typeface="Calibri Light" panose="020F0302020204030204" pitchFamily="34" charset="0"/>
              </a:rPr>
              <a:t>         FROM</a:t>
            </a:r>
            <a:r>
              <a:rPr lang="en-US" sz="2000" dirty="0">
                <a:latin typeface="Calibri Light" panose="020F0302020204030204" pitchFamily="34" charset="0"/>
              </a:rPr>
              <a:t> clause</a:t>
            </a:r>
            <a:br>
              <a:rPr lang="en-US" sz="2000" dirty="0">
                <a:latin typeface="Calibri Light" panose="020F0302020204030204" pitchFamily="34" charset="0"/>
              </a:rPr>
            </a:br>
            <a:r>
              <a:rPr lang="en-US" sz="2000" dirty="0">
                <a:latin typeface="Calibri Light" panose="020F0302020204030204" pitchFamily="34" charset="0"/>
              </a:rPr>
              <a:t>                   &lt;</a:t>
            </a:r>
            <a:r>
              <a:rPr lang="en-US" sz="2000" b="1" dirty="0">
                <a:latin typeface="Calibri Light" panose="020F0302020204030204" pitchFamily="34" charset="0"/>
              </a:rPr>
              <a:t>WHERE</a:t>
            </a:r>
            <a:r>
              <a:rPr lang="en-US" sz="2000" dirty="0">
                <a:latin typeface="Calibri Light" panose="020F0302020204030204" pitchFamily="34" charset="0"/>
              </a:rPr>
              <a:t> clause&gt;</a:t>
            </a:r>
          </a:p>
          <a:p>
            <a:r>
              <a:rPr lang="en-US" sz="2000" dirty="0">
                <a:latin typeface="Calibri Light" panose="020F0302020204030204" pitchFamily="34" charset="0"/>
              </a:rPr>
              <a:t>                            &lt;</a:t>
            </a:r>
            <a:r>
              <a:rPr lang="en-US" sz="2000" b="1" dirty="0">
                <a:latin typeface="Calibri Light" panose="020F0302020204030204" pitchFamily="34" charset="0"/>
              </a:rPr>
              <a:t>ORDER</a:t>
            </a:r>
            <a:r>
              <a:rPr lang="en-US" sz="2000" dirty="0">
                <a:latin typeface="Calibri Light" panose="020F0302020204030204" pitchFamily="34" charset="0"/>
              </a:rPr>
              <a:t> </a:t>
            </a:r>
            <a:r>
              <a:rPr lang="en-US" sz="2000" b="1" dirty="0">
                <a:latin typeface="Calibri Light" panose="020F0302020204030204" pitchFamily="34" charset="0"/>
              </a:rPr>
              <a:t>BY</a:t>
            </a:r>
            <a:r>
              <a:rPr lang="en-US" sz="2000" dirty="0">
                <a:latin typeface="Calibri Light" panose="020F0302020204030204" pitchFamily="34" charset="0"/>
              </a:rPr>
              <a:t> clause&gt;</a:t>
            </a:r>
            <a:r>
              <a:rPr lang="en-US" sz="2000" b="1" dirty="0">
                <a:latin typeface="Calibri Light" panose="020F0302020204030204" pitchFamily="34" charset="0"/>
              </a:rPr>
              <a:t>;</a:t>
            </a:r>
          </a:p>
        </p:txBody>
      </p:sp>
      <p:sp>
        <p:nvSpPr>
          <p:cNvPr id="14" name="TextBox 13"/>
          <p:cNvSpPr txBox="1"/>
          <p:nvPr>
            <p:custDataLst>
              <p:tags r:id="rId2"/>
            </p:custDataLst>
          </p:nvPr>
        </p:nvSpPr>
        <p:spPr>
          <a:xfrm>
            <a:off x="1002409" y="941198"/>
            <a:ext cx="1251048"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PROC SQL;</a:t>
            </a:r>
          </a:p>
        </p:txBody>
      </p:sp>
      <p:sp>
        <p:nvSpPr>
          <p:cNvPr id="15" name="TextBox 14"/>
          <p:cNvSpPr txBox="1"/>
          <p:nvPr>
            <p:custDataLst>
              <p:tags r:id="rId3"/>
            </p:custDataLst>
          </p:nvPr>
        </p:nvSpPr>
        <p:spPr>
          <a:xfrm>
            <a:off x="1002409" y="3119904"/>
            <a:ext cx="737831"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QUIT;</a:t>
            </a:r>
          </a:p>
        </p:txBody>
      </p:sp>
      <p:sp>
        <p:nvSpPr>
          <p:cNvPr id="16" name="Oval Callout 15"/>
          <p:cNvSpPr/>
          <p:nvPr/>
        </p:nvSpPr>
        <p:spPr>
          <a:xfrm>
            <a:off x="6305908" y="2734573"/>
            <a:ext cx="2503027" cy="1396871"/>
          </a:xfrm>
          <a:prstGeom prst="wedgeEllipseCallout">
            <a:avLst>
              <a:gd name="adj1" fmla="val -23538"/>
              <a:gd name="adj2" fmla="val 63667"/>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The semicolon is at the end</a:t>
            </a:r>
            <a:br>
              <a:rPr lang="en-US" sz="1800" dirty="0"/>
            </a:br>
            <a:r>
              <a:rPr lang="en-US" sz="1800" dirty="0"/>
              <a:t>of the query.</a:t>
            </a:r>
          </a:p>
        </p:txBody>
      </p:sp>
      <p:sp>
        <p:nvSpPr>
          <p:cNvPr id="17" name="Freeform 16"/>
          <p:cNvSpPr>
            <a:spLocks noChangeAspect="1" noEditPoints="1"/>
          </p:cNvSpPr>
          <p:nvPr/>
        </p:nvSpPr>
        <p:spPr bwMode="auto">
          <a:xfrm>
            <a:off x="6015554" y="4048396"/>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Line Callout 1 17"/>
          <p:cNvSpPr/>
          <p:nvPr/>
        </p:nvSpPr>
        <p:spPr>
          <a:xfrm flipH="1">
            <a:off x="5347372" y="885026"/>
            <a:ext cx="2618404" cy="1547623"/>
          </a:xfrm>
          <a:prstGeom prst="borderCallout1">
            <a:avLst>
              <a:gd name="adj1" fmla="val 38718"/>
              <a:gd name="adj2" fmla="val 100000"/>
              <a:gd name="adj3" fmla="val 62320"/>
              <a:gd name="adj4" fmla="val 121438"/>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A query consists of clauses. There must be at least a SELECT clause and a FROM clause in the query.</a:t>
            </a:r>
          </a:p>
        </p:txBody>
      </p:sp>
      <p:sp>
        <p:nvSpPr>
          <p:cNvPr id="19" name="TextBox 18"/>
          <p:cNvSpPr txBox="1"/>
          <p:nvPr/>
        </p:nvSpPr>
        <p:spPr>
          <a:xfrm>
            <a:off x="3305128" y="1399804"/>
            <a:ext cx="867149" cy="3693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dirty="0"/>
              <a:t>query</a:t>
            </a:r>
          </a:p>
        </p:txBody>
      </p:sp>
    </p:spTree>
    <p:extLst>
      <p:ext uri="{BB962C8B-B14F-4D97-AF65-F5344CB8AC3E}">
        <p14:creationId xmlns:p14="http://schemas.microsoft.com/office/powerpoint/2010/main" val="262449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PROC SQL to Read Data</a:t>
            </a:r>
          </a:p>
        </p:txBody>
      </p:sp>
      <p:sp>
        <p:nvSpPr>
          <p:cNvPr id="5" name="TextBox 4"/>
          <p:cNvSpPr txBox="1"/>
          <p:nvPr>
            <p:custDataLst>
              <p:tags r:id="rId1"/>
            </p:custDataLst>
          </p:nvPr>
        </p:nvSpPr>
        <p:spPr>
          <a:xfrm>
            <a:off x="626331" y="2409521"/>
            <a:ext cx="7891272" cy="1287532"/>
          </a:xfrm>
          <a:prstGeom prst="rect">
            <a:avLst/>
          </a:prstGeom>
          <a:solidFill>
            <a:srgbClr val="FFFFFF"/>
          </a:solidFill>
          <a:ln w="19050" cmpd="sng">
            <a:solidFill>
              <a:srgbClr val="0074BE"/>
            </a:solidFill>
          </a:ln>
        </p:spPr>
        <p:txBody>
          <a:bodyPr vert="horz" wrap="square" lIns="88900" tIns="88900" rIns="88900" bIns="88900" rtlCol="0">
            <a:spAutoFit/>
          </a:bodyPr>
          <a:lstStyle/>
          <a:p>
            <a:r>
              <a:rPr lang="en-US" sz="1800" b="1" dirty="0">
                <a:latin typeface="Courier New" panose="02070309020205020404" pitchFamily="49" charset="0"/>
                <a:cs typeface="Courier New" panose="02070309020205020404" pitchFamily="49" charset="0"/>
              </a:rPr>
              <a:t>proc sql;</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select Name, Age, Height, Birthdate format=date9.</a:t>
            </a:r>
            <a:endParaRPr lang="en-US" sz="1800"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from pg1.class_birthdate;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quit;</a:t>
            </a:r>
            <a:endParaRPr lang="en-US" sz="1800" dirty="0">
              <a:latin typeface="Courier New" panose="02070309020205020404" pitchFamily="49" charset="0"/>
              <a:cs typeface="Courier New" panose="02070309020205020404" pitchFamily="49" charset="0"/>
            </a:endParaRPr>
          </a:p>
        </p:txBody>
      </p:sp>
      <p:sp>
        <p:nvSpPr>
          <p:cNvPr id="7" name="TextBox 6"/>
          <p:cNvSpPr txBox="1"/>
          <p:nvPr>
            <p:custDataLst>
              <p:tags r:id="rId2"/>
            </p:custDataLst>
          </p:nvPr>
        </p:nvSpPr>
        <p:spPr>
          <a:xfrm>
            <a:off x="3076462" y="897707"/>
            <a:ext cx="2980111" cy="141064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PROC SQL;</a:t>
            </a:r>
          </a:p>
          <a:p>
            <a:r>
              <a:rPr lang="en-US" sz="2000" b="1" dirty="0">
                <a:latin typeface="Calibri Light" panose="020F0302020204030204" pitchFamily="34" charset="0"/>
              </a:rPr>
              <a:t>SELECT</a:t>
            </a:r>
            <a:r>
              <a:rPr lang="en-US" sz="2000" dirty="0">
                <a:latin typeface="Calibri Light" panose="020F0302020204030204" pitchFamily="34" charset="0"/>
              </a:rPr>
              <a:t> </a:t>
            </a:r>
            <a:r>
              <a:rPr lang="en-US" sz="2000" i="1" dirty="0">
                <a:solidFill>
                  <a:srgbClr val="000000"/>
                </a:solidFill>
                <a:latin typeface="Calibri Light" panose="020F0302020204030204" pitchFamily="34" charset="0"/>
              </a:rPr>
              <a:t>col-name</a:t>
            </a:r>
            <a:r>
              <a:rPr lang="en-US" sz="2000" dirty="0">
                <a:latin typeface="Calibri Light" panose="020F0302020204030204" pitchFamily="34" charset="0"/>
              </a:rPr>
              <a:t>, </a:t>
            </a:r>
            <a:r>
              <a:rPr lang="en-US" sz="2000" i="1" dirty="0">
                <a:solidFill>
                  <a:srgbClr val="000000"/>
                </a:solidFill>
                <a:latin typeface="Calibri Light" panose="020F0302020204030204" pitchFamily="34" charset="0"/>
              </a:rPr>
              <a:t>col-name</a:t>
            </a:r>
          </a:p>
          <a:p>
            <a:r>
              <a:rPr lang="en-US" sz="2000" b="1" dirty="0">
                <a:latin typeface="Calibri Light" panose="020F0302020204030204" pitchFamily="34" charset="0"/>
              </a:rPr>
              <a:t>        FROM</a:t>
            </a:r>
            <a:r>
              <a:rPr lang="en-US" sz="2000" dirty="0">
                <a:latin typeface="Calibri Light" panose="020F0302020204030204" pitchFamily="34" charset="0"/>
              </a:rPr>
              <a:t> </a:t>
            </a:r>
            <a:r>
              <a:rPr lang="en-US" sz="2000" i="1" dirty="0">
                <a:latin typeface="Calibri Light" panose="020F0302020204030204" pitchFamily="34" charset="0"/>
              </a:rPr>
              <a:t>input-table</a:t>
            </a:r>
            <a:r>
              <a:rPr lang="en-US" sz="2000" dirty="0">
                <a:latin typeface="Calibri Light" panose="020F0302020204030204" pitchFamily="34" charset="0"/>
              </a:rPr>
              <a:t>;</a:t>
            </a:r>
          </a:p>
          <a:p>
            <a:r>
              <a:rPr lang="en-US" sz="2000" b="1" dirty="0">
                <a:latin typeface="Calibri Light" panose="020F0302020204030204" pitchFamily="34" charset="0"/>
              </a:rPr>
              <a:t>QUIT;</a:t>
            </a:r>
          </a:p>
        </p:txBody>
      </p:sp>
      <p:sp>
        <p:nvSpPr>
          <p:cNvPr id="8" name="Line Callout 1 7"/>
          <p:cNvSpPr/>
          <p:nvPr/>
        </p:nvSpPr>
        <p:spPr>
          <a:xfrm flipH="1">
            <a:off x="297577" y="3795876"/>
            <a:ext cx="1838325" cy="620223"/>
          </a:xfrm>
          <a:prstGeom prst="borderCallout1">
            <a:avLst>
              <a:gd name="adj1" fmla="val -1050"/>
              <a:gd name="adj2" fmla="val 94036"/>
              <a:gd name="adj3" fmla="val -125990"/>
              <a:gd name="adj4" fmla="val 7188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columns that you want to select</a:t>
            </a:r>
          </a:p>
        </p:txBody>
      </p:sp>
      <p:sp>
        <p:nvSpPr>
          <p:cNvPr id="9" name="Line Callout 1 8"/>
          <p:cNvSpPr/>
          <p:nvPr/>
        </p:nvSpPr>
        <p:spPr>
          <a:xfrm flipH="1">
            <a:off x="2266408" y="3793988"/>
            <a:ext cx="1509624" cy="850535"/>
          </a:xfrm>
          <a:prstGeom prst="borderCallout1">
            <a:avLst>
              <a:gd name="adj1" fmla="val -1486"/>
              <a:gd name="adj2" fmla="val 90194"/>
              <a:gd name="adj3" fmla="val -48780"/>
              <a:gd name="adj4" fmla="val 12173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table that contains the columns</a:t>
            </a:r>
          </a:p>
        </p:txBody>
      </p:sp>
      <p:pic>
        <p:nvPicPr>
          <p:cNvPr id="10" name="Picture 9"/>
          <p:cNvPicPr>
            <a:picLocks noChangeAspect="1"/>
          </p:cNvPicPr>
          <p:nvPr/>
        </p:nvPicPr>
        <p:blipFill>
          <a:blip r:embed="rId6"/>
          <a:stretch>
            <a:fillRect/>
          </a:stretch>
        </p:blipFill>
        <p:spPr>
          <a:xfrm>
            <a:off x="6064216" y="3183329"/>
            <a:ext cx="2171429" cy="1561905"/>
          </a:xfrm>
          <a:prstGeom prst="rect">
            <a:avLst/>
          </a:prstGeom>
        </p:spPr>
      </p:pic>
      <p:sp>
        <p:nvSpPr>
          <p:cNvPr id="4" name="TextBox 3"/>
          <p:cNvSpPr txBox="1"/>
          <p:nvPr>
            <p:custDataLst>
              <p:tags r:id="rId3"/>
            </p:custDataLst>
          </p:nvPr>
        </p:nvSpPr>
        <p:spPr>
          <a:xfrm>
            <a:off x="7442014" y="4804946"/>
            <a:ext cx="920445" cy="338554"/>
          </a:xfrm>
          <a:prstGeom prst="rect">
            <a:avLst/>
          </a:prstGeom>
          <a:noFill/>
        </p:spPr>
        <p:txBody>
          <a:bodyPr vert="horz" wrap="none" rtlCol="0">
            <a:spAutoFit/>
          </a:bodyPr>
          <a:lstStyle/>
          <a:p>
            <a:r>
              <a:rPr lang="en-US" sz="1600" dirty="0">
                <a:latin typeface="Calibri Light" panose="020F0302020204030204" pitchFamily="34" charset="0"/>
              </a:rPr>
              <a:t>p107d01</a:t>
            </a:r>
          </a:p>
        </p:txBody>
      </p:sp>
    </p:spTree>
    <p:extLst>
      <p:ext uri="{BB962C8B-B14F-4D97-AF65-F5344CB8AC3E}">
        <p14:creationId xmlns:p14="http://schemas.microsoft.com/office/powerpoint/2010/main" val="3041790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PROC SQL to Read Data</a:t>
            </a:r>
          </a:p>
        </p:txBody>
      </p:sp>
      <p:sp>
        <p:nvSpPr>
          <p:cNvPr id="5" name="TextBox 4"/>
          <p:cNvSpPr txBox="1"/>
          <p:nvPr>
            <p:custDataLst>
              <p:tags r:id="rId1"/>
            </p:custDataLst>
          </p:nvPr>
        </p:nvSpPr>
        <p:spPr>
          <a:xfrm>
            <a:off x="623773" y="2186321"/>
            <a:ext cx="7891272" cy="1564531"/>
          </a:xfrm>
          <a:prstGeom prst="rect">
            <a:avLst/>
          </a:prstGeom>
          <a:solidFill>
            <a:srgbClr val="FFFFFF"/>
          </a:solidFill>
          <a:ln w="19050" cmpd="sng">
            <a:solidFill>
              <a:srgbClr val="0074BE"/>
            </a:solidFill>
          </a:ln>
        </p:spPr>
        <p:txBody>
          <a:bodyPr vert="horz" wrap="square" lIns="88900" tIns="88900" rIns="88900" bIns="88900" rtlCol="0">
            <a:spAutoFit/>
          </a:bodyPr>
          <a:lstStyle/>
          <a:p>
            <a:r>
              <a:rPr lang="en-US" sz="1800" b="1" dirty="0">
                <a:latin typeface="Courier New" panose="02070309020205020404" pitchFamily="49" charset="0"/>
                <a:cs typeface="Courier New" panose="02070309020205020404" pitchFamily="49" charset="0"/>
              </a:rPr>
              <a:t>proc sql;</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select Name, Age, </a:t>
            </a:r>
            <a:r>
              <a:rPr lang="en-US" b="1" dirty="0">
                <a:latin typeface="Courier New" panose="02070309020205020404" pitchFamily="49" charset="0"/>
                <a:cs typeface="Courier New" panose="02070309020205020404" pitchFamily="49" charset="0"/>
              </a:rPr>
              <a:t>Height*2.54 as HeightCM format=5.1, </a:t>
            </a:r>
          </a:p>
          <a:p>
            <a:r>
              <a:rPr lang="en-US" sz="1800" b="1" dirty="0">
                <a:latin typeface="Courier New" panose="02070309020205020404" pitchFamily="49" charset="0"/>
                <a:cs typeface="Courier New" panose="02070309020205020404" pitchFamily="49" charset="0"/>
              </a:rPr>
              <a:t>       Birthdate format=date9.</a:t>
            </a:r>
            <a:endParaRPr lang="en-US" sz="1800"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from pg1.class_birthdate;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quit;</a:t>
            </a:r>
            <a:endParaRPr lang="en-US" sz="1800" dirty="0">
              <a:latin typeface="Courier New" panose="02070309020205020404" pitchFamily="49" charset="0"/>
              <a:cs typeface="Courier New" panose="02070309020205020404" pitchFamily="49" charset="0"/>
            </a:endParaRPr>
          </a:p>
        </p:txBody>
      </p:sp>
      <p:sp>
        <p:nvSpPr>
          <p:cNvPr id="7" name="TextBox 6"/>
          <p:cNvSpPr txBox="1"/>
          <p:nvPr>
            <p:custDataLst>
              <p:tags r:id="rId2"/>
            </p:custDataLst>
          </p:nvPr>
        </p:nvSpPr>
        <p:spPr>
          <a:xfrm>
            <a:off x="3127989" y="1051560"/>
            <a:ext cx="2573974"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i="1" dirty="0">
                <a:latin typeface="Calibri Light" panose="020F0302020204030204" pitchFamily="34" charset="0"/>
              </a:rPr>
              <a:t>expression </a:t>
            </a:r>
            <a:r>
              <a:rPr lang="en-US" sz="2000" b="1">
                <a:latin typeface="Calibri Light" panose="020F0302020204030204" pitchFamily="34" charset="0"/>
              </a:rPr>
              <a:t>AS</a:t>
            </a:r>
            <a:r>
              <a:rPr lang="en-US" sz="2000" i="1">
                <a:latin typeface="Calibri Light" panose="020F0302020204030204" pitchFamily="34" charset="0"/>
              </a:rPr>
              <a:t> </a:t>
            </a:r>
            <a:r>
              <a:rPr lang="en-US" sz="2000" i="1">
                <a:solidFill>
                  <a:srgbClr val="000000"/>
                </a:solidFill>
                <a:latin typeface="Calibri Light" panose="020F0302020204030204" pitchFamily="34" charset="0"/>
              </a:rPr>
              <a:t>col-name</a:t>
            </a:r>
            <a:endParaRPr lang="en-US" sz="2000" i="1" dirty="0">
              <a:solidFill>
                <a:srgbClr val="000000"/>
              </a:solidFill>
              <a:latin typeface="Calibri Light" panose="020F0302020204030204" pitchFamily="34" charset="0"/>
            </a:endParaRPr>
          </a:p>
        </p:txBody>
      </p:sp>
      <p:sp>
        <p:nvSpPr>
          <p:cNvPr id="9" name="Line Callout 1 8"/>
          <p:cNvSpPr/>
          <p:nvPr/>
        </p:nvSpPr>
        <p:spPr>
          <a:xfrm flipH="1">
            <a:off x="5995153" y="1051560"/>
            <a:ext cx="2119077" cy="878513"/>
          </a:xfrm>
          <a:prstGeom prst="borderCallout1">
            <a:avLst>
              <a:gd name="adj1" fmla="val 67458"/>
              <a:gd name="adj2" fmla="val 100000"/>
              <a:gd name="adj3" fmla="val 157675"/>
              <a:gd name="adj4" fmla="val 126750"/>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Computed columns can be included in the SELECT clause.</a:t>
            </a:r>
          </a:p>
        </p:txBody>
      </p:sp>
      <p:sp>
        <p:nvSpPr>
          <p:cNvPr id="4" name="Rectangle 3"/>
          <p:cNvSpPr/>
          <p:nvPr>
            <p:custDataLst>
              <p:tags r:id="rId3"/>
            </p:custDataLst>
          </p:nvPr>
        </p:nvSpPr>
        <p:spPr>
          <a:xfrm>
            <a:off x="3182823" y="2549541"/>
            <a:ext cx="3140139"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6" name="Picture 5"/>
          <p:cNvPicPr>
            <a:picLocks noChangeAspect="1"/>
          </p:cNvPicPr>
          <p:nvPr/>
        </p:nvPicPr>
        <p:blipFill>
          <a:blip r:embed="rId7"/>
          <a:stretch>
            <a:fillRect/>
          </a:stretch>
        </p:blipFill>
        <p:spPr>
          <a:xfrm>
            <a:off x="5873740" y="3025505"/>
            <a:ext cx="2361905" cy="1542857"/>
          </a:xfrm>
          <a:prstGeom prst="rect">
            <a:avLst/>
          </a:prstGeom>
        </p:spPr>
      </p:pic>
      <p:sp>
        <p:nvSpPr>
          <p:cNvPr id="8" name="TextBox 7"/>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p107d01</a:t>
            </a:r>
          </a:p>
        </p:txBody>
      </p:sp>
    </p:spTree>
    <p:extLst>
      <p:ext uri="{BB962C8B-B14F-4D97-AF65-F5344CB8AC3E}">
        <p14:creationId xmlns:p14="http://schemas.microsoft.com/office/powerpoint/2010/main" val="1850817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7.01 </a:t>
            </a:r>
            <a:r>
              <a:rPr altLang="en-US">
                <a:solidFill>
                  <a:schemeClr val="tx2"/>
                </a:solidFill>
                <a:latin typeface="Calibri" panose="020F0502020204030204" pitchFamily="34" charset="0"/>
              </a:rPr>
              <a:t>Activity</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pPr eaLnBrk="1" hangingPunct="1">
              <a:lnSpc>
                <a:spcPct val="100000"/>
              </a:lnSpc>
            </a:pPr>
            <a:r>
              <a:rPr lang="en-US" altLang="en-US" dirty="0">
                <a:solidFill>
                  <a:schemeClr val="tx1"/>
                </a:solidFill>
              </a:rPr>
              <a:t>Open </a:t>
            </a:r>
            <a:r>
              <a:rPr lang="en-US" altLang="en-US" b="1" dirty="0">
                <a:solidFill>
                  <a:schemeClr val="tx1"/>
                </a:solidFill>
              </a:rPr>
              <a:t>p107a01.sas</a:t>
            </a:r>
            <a:r>
              <a:rPr lang="en-US" altLang="en-US" dirty="0">
                <a:solidFill>
                  <a:schemeClr val="tx1"/>
                </a:solidFill>
              </a:rPr>
              <a:t> from the </a:t>
            </a:r>
            <a:r>
              <a:rPr lang="en-US" altLang="en-US" b="1" dirty="0">
                <a:solidFill>
                  <a:schemeClr val="tx1"/>
                </a:solidFill>
              </a:rPr>
              <a:t>activities </a:t>
            </a:r>
            <a:r>
              <a:rPr lang="en-US" altLang="en-US" dirty="0">
                <a:solidFill>
                  <a:schemeClr val="tx1"/>
                </a:solidFill>
              </a:rPr>
              <a:t>folder.</a:t>
            </a:r>
          </a:p>
          <a:p>
            <a:pPr marL="346075" indent="-346075" eaLnBrk="1" hangingPunct="1">
              <a:lnSpc>
                <a:spcPct val="100000"/>
              </a:lnSpc>
              <a:buClrTx/>
              <a:buSzPct val="100000"/>
              <a:buFont typeface="+mj-lt"/>
              <a:buAutoNum type="arabicPeriod"/>
            </a:pPr>
            <a:r>
              <a:rPr lang="en-US" altLang="en-US" dirty="0"/>
              <a:t>What are the similarities and differences in the syntax of the two steps?</a:t>
            </a:r>
          </a:p>
          <a:p>
            <a:pPr marL="346075" indent="-346075">
              <a:buClrTx/>
              <a:buSzPct val="100000"/>
              <a:buFont typeface="+mj-lt"/>
              <a:buAutoNum type="arabicPeriod"/>
            </a:pPr>
            <a:r>
              <a:rPr lang="en-US" altLang="en-US" dirty="0"/>
              <a:t>Run the program. What are the similarities and differences in the results?</a:t>
            </a:r>
          </a:p>
        </p:txBody>
      </p:sp>
      <p:sp>
        <p:nvSpPr>
          <p:cNvPr id="5" name="TextBox 4"/>
          <p:cNvSpPr txBox="1"/>
          <p:nvPr>
            <p:custDataLst>
              <p:tags r:id="rId2"/>
            </p:custDataLst>
          </p:nvPr>
        </p:nvSpPr>
        <p:spPr>
          <a:xfrm>
            <a:off x="1885949" y="2059093"/>
            <a:ext cx="5238614" cy="1131720"/>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proc print data=pg1.class_birthdate;</a:t>
            </a:r>
          </a:p>
          <a:p>
            <a:pPr>
              <a:lnSpc>
                <a:spcPct val="85000"/>
              </a:lnSpc>
            </a:pPr>
            <a:r>
              <a:rPr lang="en-US" b="1" dirty="0">
                <a:latin typeface="Courier New" panose="02070309020205020404" pitchFamily="49" charset="0"/>
              </a:rPr>
              <a:t>    var Name Age Height Birthdate;</a:t>
            </a:r>
          </a:p>
          <a:p>
            <a:pPr>
              <a:lnSpc>
                <a:spcPct val="85000"/>
              </a:lnSpc>
            </a:pPr>
            <a:r>
              <a:rPr lang="en-US" b="1" dirty="0">
                <a:latin typeface="Courier New" panose="02070309020205020404" pitchFamily="49" charset="0"/>
              </a:rPr>
              <a:t>    format Birthdate date9.;</a:t>
            </a:r>
          </a:p>
          <a:p>
            <a:pPr>
              <a:lnSpc>
                <a:spcPct val="85000"/>
              </a:lnSpc>
            </a:pPr>
            <a:r>
              <a:rPr lang="en-US" b="1" dirty="0">
                <a:latin typeface="Courier New" panose="02070309020205020404" pitchFamily="49" charset="0"/>
              </a:rPr>
              <a:t>run;</a:t>
            </a:r>
          </a:p>
        </p:txBody>
      </p:sp>
      <p:sp>
        <p:nvSpPr>
          <p:cNvPr id="8" name="TextBox 7"/>
          <p:cNvSpPr txBox="1"/>
          <p:nvPr>
            <p:custDataLst>
              <p:tags r:id="rId3"/>
            </p:custDataLst>
          </p:nvPr>
        </p:nvSpPr>
        <p:spPr>
          <a:xfrm>
            <a:off x="626364" y="3311169"/>
            <a:ext cx="7899598" cy="1356782"/>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proc sql;</a:t>
            </a:r>
          </a:p>
          <a:p>
            <a:pPr>
              <a:lnSpc>
                <a:spcPct val="85000"/>
              </a:lnSpc>
            </a:pPr>
            <a:r>
              <a:rPr lang="en-US" b="1" dirty="0">
                <a:latin typeface="Courier New" panose="02070309020205020404" pitchFamily="49" charset="0"/>
              </a:rPr>
              <a:t>select Name, Age, Height*2.54 as HeightCM format=5.1, </a:t>
            </a:r>
          </a:p>
          <a:p>
            <a:pPr>
              <a:lnSpc>
                <a:spcPct val="85000"/>
              </a:lnSpc>
            </a:pPr>
            <a:r>
              <a:rPr lang="en-US" b="1" dirty="0">
                <a:latin typeface="Courier New" panose="02070309020205020404" pitchFamily="49" charset="0"/>
              </a:rPr>
              <a:t>       Birthdate format=date9.</a:t>
            </a:r>
          </a:p>
          <a:p>
            <a:pPr>
              <a:lnSpc>
                <a:spcPct val="85000"/>
              </a:lnSpc>
            </a:pPr>
            <a:r>
              <a:rPr lang="en-US" b="1" dirty="0">
                <a:latin typeface="Courier New" panose="02070309020205020404" pitchFamily="49" charset="0"/>
              </a:rPr>
              <a:t>    from pg1.class_birthdate;</a:t>
            </a:r>
          </a:p>
          <a:p>
            <a:pPr>
              <a:lnSpc>
                <a:spcPct val="85000"/>
              </a:lnSpc>
            </a:pPr>
            <a:r>
              <a:rPr lang="en-US" b="1" dirty="0">
                <a:latin typeface="Courier New" panose="02070309020205020404" pitchFamily="49" charset="0"/>
              </a:rPr>
              <a:t>quit; </a:t>
            </a:r>
          </a:p>
        </p:txBody>
      </p:sp>
    </p:spTree>
    <p:custDataLst>
      <p:tags r:id="rId1"/>
    </p:custData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LIDENUMBERCLEANUP" val="True"/>
  <p:tag name="MMPROD_UIDATA" val="&lt;database version=&quot;11.0&quot;&gt;&lt;object type=&quot;1&quot; unique_id=&quot;10001&quot;&gt;&lt;object type=&quot;2&quot; unique_id=&quot;10002&quot;&gt;&lt;object type=&quot;3&quot; unique_id=&quot;10005&quot;&gt;&lt;property id=&quot;20148&quot; value=&quot;5&quot;/&gt;&lt;property id=&quot;20300&quot; value=&quot;Slide 3 - &amp;quot;SAS and Other Languages&amp;quot;&quot;/&gt;&lt;property id=&quot;20307&quot; value=&quot;329&quot;/&gt;&lt;/object&gt;&lt;object type=&quot;3&quot; unique_id=&quot;10006&quot;&gt;&lt;property id=&quot;20148&quot; value=&quot;5&quot;/&gt;&lt;property id=&quot;20300&quot; value=&quot;Slide 4 - &amp;quot;SAS Programming Process&amp;quot;&quot;/&gt;&lt;property id=&quot;20307&quot; value=&quot;322&quot;/&gt;&lt;/object&gt;&lt;object type=&quot;3&quot; unique_id=&quot;10007&quot;&gt;&lt;property id=&quot;20148&quot; value=&quot;5&quot;/&gt;&lt;property id=&quot;20300&quot; value=&quot;Slide 5 - &amp;quot;SQL and the DATA Step&amp;quot;&quot;/&gt;&lt;property id=&quot;20307&quot; value=&quot;323&quot;/&gt;&lt;/object&gt;&lt;object type=&quot;3&quot; unique_id=&quot;10008&quot;&gt;&lt;property id=&quot;20148&quot; value=&quot;5&quot;/&gt;&lt;property id=&quot;20300&quot; value=&quot;Slide 7 - &amp;quot;Using PROC SQL to Read Data&amp;quot;&quot;/&gt;&lt;property id=&quot;20307&quot; value=&quot;274&quot;/&gt;&lt;/object&gt;&lt;object type=&quot;3&quot; unique_id=&quot;10009&quot;&gt;&lt;property id=&quot;20148&quot; value=&quot;5&quot;/&gt;&lt;property id=&quot;20300&quot; value=&quot;Slide 9 - &amp;quot;7.01 Activity&amp;quot;&quot;/&gt;&lt;property id=&quot;20307&quot; value=&quot;324&quot;/&gt;&lt;/object&gt;&lt;object type=&quot;3&quot; unique_id=&quot;10010&quot;&gt;&lt;property id=&quot;20148&quot; value=&quot;5&quot;/&gt;&lt;property id=&quot;20300&quot; value=&quot;Slide 10 - &amp;quot;7.01 Activity – Correct Answer&amp;quot;&quot;/&gt;&lt;property id=&quot;20307&quot; value=&quot;325&quot;/&gt;&lt;/object&gt;&lt;object type=&quot;3&quot; unique_id=&quot;10011&quot;&gt;&lt;property id=&quot;20148&quot; value=&quot;5&quot;/&gt;&lt;property id=&quot;20300&quot; value=&quot;Slide 11 - &amp;quot;Filtering Rows Using the WHERE Clause&amp;quot;&quot;/&gt;&lt;property id=&quot;20307&quot; value=&quot;276&quot;/&gt;&lt;/object&gt;&lt;object type=&quot;3&quot; unique_id=&quot;10012&quot;&gt;&lt;property id=&quot;20148&quot; value=&quot;5&quot;/&gt;&lt;property id=&quot;20300&quot; value=&quot;Slide 12 - &amp;quot;Sorting the Output with the ORDER BY Clause&amp;quot;&quot;/&gt;&lt;property id=&quot;20307&quot; value=&quot;280&quot;/&gt;&lt;/object&gt;&lt;object type=&quot;3&quot; unique_id=&quot;10014&quot;&gt;&lt;property id=&quot;20148&quot; value=&quot;5&quot;/&gt;&lt;property id=&quot;20300&quot; value=&quot;Slide 14 - &amp;quot;7.02 Activity&amp;quot;&quot;/&gt;&lt;property id=&quot;20307&quot; value=&quot;306&quot;/&gt;&lt;/object&gt;&lt;object type=&quot;3&quot; unique_id=&quot;10015&quot;&gt;&lt;property id=&quot;20148&quot; value=&quot;5&quot;/&gt;&lt;property id=&quot;20300&quot; value=&quot;Slide 15 - &amp;quot;7.02 Activity – Correct Answer&amp;quot;&quot;/&gt;&lt;property id=&quot;20307&quot; value=&quot;307&quot;/&gt;&lt;/object&gt;&lt;object type=&quot;3&quot; unique_id=&quot;10016&quot;&gt;&lt;property id=&quot;20148&quot; value=&quot;5&quot;/&gt;&lt;property id=&quot;20300&quot; value=&quot;Slide 16 - &amp;quot;Creating Tables in SQL&amp;quot;&quot;/&gt;&lt;property id=&quot;20307&quot; value=&quot;282&quot;/&gt;&lt;/object&gt;&lt;object type=&quot;3&quot; unique_id=&quot;10017&quot;&gt;&lt;property id=&quot;20148&quot; value=&quot;5&quot;/&gt;&lt;property id=&quot;20300&quot; value=&quot;Slide 17 - &amp;quot;Deleting Tables in SQL&amp;quot;&quot;/&gt;&lt;property id=&quot;20307&quot; value=&quot;296&quot;/&gt;&lt;/object&gt;&lt;object type=&quot;3&quot; unique_id=&quot;10021&quot;&gt;&lt;property id=&quot;20148&quot; value=&quot;5&quot;/&gt;&lt;property id=&quot;20300&quot; value=&quot;Slide 19 - &amp;quot;Creating Inner Joins in SQL&amp;quot;&quot;/&gt;&lt;property id=&quot;20307&quot; value=&quot;310&quot;/&gt;&lt;/object&gt;&lt;object type=&quot;3&quot; unique_id=&quot;10022&quot;&gt;&lt;property id=&quot;20148&quot; value=&quot;5&quot;/&gt;&lt;property id=&quot;20300&quot; value=&quot;Slide 20 - &amp;quot;Creating Inner Joins in SQL&amp;quot;&quot;/&gt;&lt;property id=&quot;20307&quot; value=&quot;311&quot;/&gt;&lt;/object&gt;&lt;object type=&quot;3&quot; unique_id=&quot;10023&quot;&gt;&lt;property id=&quot;20148&quot; value=&quot;5&quot;/&gt;&lt;property id=&quot;20300&quot; value=&quot;Slide 21 - &amp;quot;Creating Inner Joins in SQL&amp;quot;&quot;/&gt;&lt;property id=&quot;20307&quot; value=&quot;288&quot;/&gt;&lt;/object&gt;&lt;object type=&quot;3&quot; unique_id=&quot;10024&quot;&gt;&lt;property id=&quot;20148&quot; value=&quot;5&quot;/&gt;&lt;property id=&quot;20300&quot; value=&quot;Slide 22 - &amp;quot;Qualifying Table Names&amp;quot;&quot;/&gt;&lt;property id=&quot;20307&quot; value=&quot;326&quot;/&gt;&lt;/object&gt;&lt;object type=&quot;3&quot; unique_id=&quot;10026&quot;&gt;&lt;property id=&quot;20148&quot; value=&quot;5&quot;/&gt;&lt;property id=&quot;20300&quot; value=&quot;Slide 24 - &amp;quot;Combining Tables with SQL&amp;quot;&quot;/&gt;&lt;property id=&quot;20307&quot; value=&quot;312&quot;/&gt;&lt;/object&gt;&lt;object type=&quot;3&quot; unique_id=&quot;10027&quot;&gt;&lt;property id=&quot;20148&quot; value=&quot;5&quot;/&gt;&lt;property id=&quot;20300&quot; value=&quot;Slide 25 - &amp;quot;7.03 Activity&amp;quot;&quot;/&gt;&lt;property id=&quot;20307&quot; value=&quot;313&quot;/&gt;&lt;/object&gt;&lt;object type=&quot;3&quot; unique_id=&quot;10028&quot;&gt;&lt;property id=&quot;20148&quot; value=&quot;5&quot;/&gt;&lt;property id=&quot;20300&quot; value=&quot;Slide 26 - &amp;quot;7.03 Activity – Correct Answer&amp;quot;&quot;/&gt;&lt;property id=&quot;20307&quot; value=&quot;314&quot;/&gt;&lt;/object&gt;&lt;object type=&quot;3&quot; unique_id=&quot;10029&quot;&gt;&lt;property id=&quot;20148&quot; value=&quot;5&quot;/&gt;&lt;property id=&quot;20300&quot; value=&quot;Slide 27 - &amp;quot;7.03 Activity – Correct Answer&amp;quot;&quot;/&gt;&lt;property id=&quot;20307&quot; value=&quot;316&quot;/&gt;&lt;/object&gt;&lt;object type=&quot;3&quot; unique_id=&quot;10034&quot;&gt;&lt;property id=&quot;20148&quot; value=&quot;5&quot;/&gt;&lt;property id=&quot;20300&quot; value=&quot;Slide 28 - &amp;quot;Comparing SQL and the DATA Step&amp;quot;&quot;/&gt;&lt;property id=&quot;20307&quot; value=&quot;319&quot;/&gt;&lt;/object&gt;&lt;object type=&quot;3&quot; unique_id=&quot;10035&quot;&gt;&lt;property id=&quot;20148&quot; value=&quot;5&quot;/&gt;&lt;property id=&quot;20300&quot; value=&quot;Slide 29 - &amp;quot;Comparing SQL and the DATA Step&amp;quot;&quot;/&gt;&lt;property id=&quot;20307&quot; value=&quot;328&quot;/&gt;&lt;/object&gt;&lt;object type=&quot;3&quot; unique_id=&quot;10036&quot;&gt;&lt;property id=&quot;20148&quot; value=&quot;5&quot;/&gt;&lt;property id=&quot;20300&quot; value=&quot;Slide 30 - &amp;quot;Beyond SAS Programming 1&amp;quot;&quot;/&gt;&lt;property id=&quot;20307&quot; value=&quot;327&quot;/&gt;&lt;/object&gt;&lt;object type=&quot;3&quot; unique_id=&quot;10741&quot;&gt;&lt;property id=&quot;20148&quot; value=&quot;5&quot;/&gt;&lt;property id=&quot;20300&quot; value=&quot;Slide 1 - &amp;quot;Lesson 7: Using SQL in SAS®&amp;quot;&quot;/&gt;&lt;property id=&quot;20307&quot; value=&quot;331&quot;/&gt;&lt;/object&gt;&lt;object type=&quot;3&quot; unique_id=&quot;10745&quot;&gt;&lt;property id=&quot;20148&quot; value=&quot;5&quot;/&gt;&lt;property id=&quot;20300&quot; value=&quot;Slide 6 - &amp;quot;PROC SQL Syntax&amp;quot;&quot;/&gt;&lt;property id=&quot;20307&quot; value=&quot;335&quot;/&gt;&lt;/object&gt;&lt;object type=&quot;3&quot; unique_id=&quot;10746&quot;&gt;&lt;property id=&quot;20148&quot; value=&quot;5&quot;/&gt;&lt;property id=&quot;20300&quot; value=&quot;Slide 8 - &amp;quot;Using PROC SQL to Read Data&amp;quot;&quot;/&gt;&lt;property id=&quot;20307&quot; value=&quot;334&quot;/&gt;&lt;/object&gt;&lt;object type=&quot;3&quot; unique_id=&quot;10747&quot;&gt;&lt;property id=&quot;20148&quot; value=&quot;5&quot;/&gt;&lt;property id=&quot;20300&quot; value=&quot;Slide 13 - &amp;quot;Reading and Filtering Data  with SQL&amp;quot;&quot;/&gt;&lt;property id=&quot;20307&quot; value=&quot;336&quot;/&gt;&lt;/object&gt;&lt;object type=&quot;3&quot; unique_id=&quot;10748&quot;&gt;&lt;property id=&quot;20148&quot; value=&quot;5&quot;/&gt;&lt;property id=&quot;20300&quot; value=&quot;Slide 23 - &amp;quot;Joining Tables with PROC SQL&amp;quot;&quot;/&gt;&lt;property id=&quot;20307&quot; value=&quot;337&quot;/&gt;&lt;/object&gt;&lt;object type=&quot;3&quot; unique_id=&quot;10750&quot;&gt;&lt;property id=&quot;20148&quot; value=&quot;5&quot;/&gt;&lt;property id=&quot;20300&quot; value=&quot;Slide 33 - &amp;quot;Lesson Quiz&amp;quot;&quot;/&gt;&lt;property id=&quot;20307&quot; value=&quot;338&quot;/&gt;&lt;/object&gt;&lt;object type=&quot;3&quot; unique_id=&quot;10751&quot;&gt;&lt;property id=&quot;20148&quot; value=&quot;5&quot;/&gt;&lt;property id=&quot;20300&quot; value=&quot;Slide 34&quot;/&gt;&lt;property id=&quot;20307&quot; value=&quot;339&quot;/&gt;&lt;/object&gt;&lt;object type=&quot;3&quot; unique_id=&quot;10752&quot;&gt;&lt;property id=&quot;20148&quot; value=&quot;5&quot;/&gt;&lt;property id=&quot;20300&quot; value=&quot;Slide 35&quot;/&gt;&lt;property id=&quot;20307&quot; value=&quot;349&quot;/&gt;&lt;/object&gt;&lt;object type=&quot;3&quot; unique_id=&quot;10753&quot;&gt;&lt;property id=&quot;20148&quot; value=&quot;5&quot;/&gt;&lt;property id=&quot;20300&quot; value=&quot;Slide 36&quot;/&gt;&lt;property id=&quot;20307&quot; value=&quot;340&quot;/&gt;&lt;/object&gt;&lt;object type=&quot;3&quot; unique_id=&quot;10754&quot;&gt;&lt;property id=&quot;20148&quot; value=&quot;5&quot;/&gt;&lt;property id=&quot;20300&quot; value=&quot;Slide 37&quot;/&gt;&lt;property id=&quot;20307&quot; value=&quot;350&quot;/&gt;&lt;/object&gt;&lt;object type=&quot;3&quot; unique_id=&quot;10755&quot;&gt;&lt;property id=&quot;20148&quot; value=&quot;5&quot;/&gt;&lt;property id=&quot;20300&quot; value=&quot;Slide 38&quot;/&gt;&lt;property id=&quot;20307&quot; value=&quot;341&quot;/&gt;&lt;/object&gt;&lt;object type=&quot;3&quot; unique_id=&quot;10756&quot;&gt;&lt;property id=&quot;20148&quot; value=&quot;5&quot;/&gt;&lt;property id=&quot;20300&quot; value=&quot;Slide 39&quot;/&gt;&lt;property id=&quot;20307&quot; value=&quot;351&quot;/&gt;&lt;/object&gt;&lt;object type=&quot;3&quot; unique_id=&quot;10757&quot;&gt;&lt;property id=&quot;20148&quot; value=&quot;5&quot;/&gt;&lt;property id=&quot;20300&quot; value=&quot;Slide 40&quot;/&gt;&lt;property id=&quot;20307&quot; value=&quot;343&quot;/&gt;&lt;/object&gt;&lt;object type=&quot;3&quot; unique_id=&quot;10758&quot;&gt;&lt;property id=&quot;20148&quot; value=&quot;5&quot;/&gt;&lt;property id=&quot;20300&quot; value=&quot;Slide 41&quot;/&gt;&lt;property id=&quot;20307&quot; value=&quot;352&quot;/&gt;&lt;/object&gt;&lt;object type=&quot;3&quot; unique_id=&quot;10759&quot;&gt;&lt;property id=&quot;20148&quot; value=&quot;5&quot;/&gt;&lt;property id=&quot;20300&quot; value=&quot;Slide 42&quot;/&gt;&lt;property id=&quot;20307&quot; value=&quot;342&quot;/&gt;&lt;/object&gt;&lt;object type=&quot;3&quot; unique_id=&quot;10760&quot;&gt;&lt;property id=&quot;20148&quot; value=&quot;5&quot;/&gt;&lt;property id=&quot;20300&quot; value=&quot;Slide 43&quot;/&gt;&lt;property id=&quot;20307&quot; value=&quot;353&quot;/&gt;&lt;/object&gt;&lt;object type=&quot;3&quot; unique_id=&quot;10761&quot;&gt;&lt;property id=&quot;20148&quot; value=&quot;5&quot;/&gt;&lt;property id=&quot;20300&quot; value=&quot;Slide 44&quot;/&gt;&lt;property id=&quot;20307&quot; value=&quot;348&quot;/&gt;&lt;/object&gt;&lt;object type=&quot;3&quot; unique_id=&quot;10762&quot;&gt;&lt;property id=&quot;20148&quot; value=&quot;5&quot;/&gt;&lt;property id=&quot;20300&quot; value=&quot;Slide 45&quot;/&gt;&lt;property id=&quot;20307&quot; value=&quot;354&quot;/&gt;&lt;/object&gt;&lt;object type=&quot;3&quot; unique_id=&quot;10763&quot;&gt;&lt;property id=&quot;20148&quot; value=&quot;5&quot;/&gt;&lt;property id=&quot;20300&quot; value=&quot;Slide 46&quot;/&gt;&lt;property id=&quot;20307&quot; value=&quot;344&quot;/&gt;&lt;/object&gt;&lt;object type=&quot;3&quot; unique_id=&quot;10764&quot;&gt;&lt;property id=&quot;20148&quot; value=&quot;5&quot;/&gt;&lt;property id=&quot;20300&quot; value=&quot;Slide 47&quot;/&gt;&lt;property id=&quot;20307&quot; value=&quot;355&quot;/&gt;&lt;/object&gt;&lt;object type=&quot;3&quot; unique_id=&quot;10765&quot;&gt;&lt;property id=&quot;20148&quot; value=&quot;5&quot;/&gt;&lt;property id=&quot;20300&quot; value=&quot;Slide 48&quot;/&gt;&lt;property id=&quot;20307&quot; value=&quot;345&quot;/&gt;&lt;/object&gt;&lt;object type=&quot;3&quot; unique_id=&quot;10766&quot;&gt;&lt;property id=&quot;20148&quot; value=&quot;5&quot;/&gt;&lt;property id=&quot;20300&quot; value=&quot;Slide 49&quot;/&gt;&lt;property id=&quot;20307&quot; value=&quot;356&quot;/&gt;&lt;/object&gt;&lt;object type=&quot;3&quot; unique_id=&quot;10767&quot;&gt;&lt;property id=&quot;20148&quot; value=&quot;5&quot;/&gt;&lt;property id=&quot;20300&quot; value=&quot;Slide 50&quot;/&gt;&lt;property id=&quot;20307&quot; value=&quot;346&quot;/&gt;&lt;/object&gt;&lt;object type=&quot;3&quot; unique_id=&quot;10768&quot;&gt;&lt;property id=&quot;20148&quot; value=&quot;5&quot;/&gt;&lt;property id=&quot;20300&quot; value=&quot;Slide 51&quot;/&gt;&lt;property id=&quot;20307&quot; value=&quot;357&quot;/&gt;&lt;/object&gt;&lt;object type=&quot;3&quot; unique_id=&quot;10769&quot;&gt;&lt;property id=&quot;20148&quot; value=&quot;5&quot;/&gt;&lt;property id=&quot;20300&quot; value=&quot;Slide 52&quot;/&gt;&lt;property id=&quot;20307&quot; value=&quot;347&quot;/&gt;&lt;/object&gt;&lt;object type=&quot;3&quot; unique_id=&quot;10770&quot;&gt;&lt;property id=&quot;20148&quot; value=&quot;5&quot;/&gt;&lt;property id=&quot;20300&quot; value=&quot;Slide 53&quot;/&gt;&lt;property id=&quot;20307&quot; value=&quot;358&quot;/&gt;&lt;/object&gt;&lt;object type=&quot;3&quot; unique_id=&quot;11163&quot;&gt;&lt;property id=&quot;20148&quot; value=&quot;5&quot;/&gt;&lt;property id=&quot;20300&quot; value=&quot;Slide 2 - &amp;quot;Lesson 7: Using SQL in SAS®&amp;quot;&quot;/&gt;&lt;property id=&quot;20307&quot; value=&quot;359&quot;/&gt;&lt;/object&gt;&lt;object type=&quot;3&quot; unique_id=&quot;11164&quot;&gt;&lt;property id=&quot;20148&quot; value=&quot;5&quot;/&gt;&lt;property id=&quot;20300&quot; value=&quot;Slide 18 - &amp;quot;Lesson 7: Using SQL in SAS®&amp;quot;&quot;/&gt;&lt;property id=&quot;20307&quot; value=&quot;360&quot;/&gt;&lt;/object&gt;&lt;object type=&quot;3&quot; unique_id=&quot;11166&quot;&gt;&lt;property id=&quot;20148&quot; value=&quot;5&quot;/&gt;&lt;property id=&quot;20300&quot; value=&quot;Slide 31 - &amp;quot;Put It All Together!&amp;quot;&quot;/&gt;&lt;property id=&quot;20307&quot; value=&quot;361&quot;/&gt;&lt;/object&gt;&lt;object type=&quot;3&quot; unique_id=&quot;11167&quot;&gt;&lt;property id=&quot;20148&quot; value=&quot;5&quot;/&gt;&lt;property id=&quot;20300&quot; value=&quot;Slide 32 - &amp;quot;Join the Discussion&amp;quot;&quot;/&gt;&lt;property id=&quot;20307&quot; value=&quot;363&quot;/&gt;&lt;/object&gt;&lt;/object&gt;&lt;object type=&quot;8&quot; unique_id=&quot;10072&quot;&gt;&lt;/object&gt;&lt;/object&gt;&lt;/database&gt;"/>
  <p:tag name="SECTOMILLISECCONVERTED" val="1"/>
  <p:tag name="NOTESTAGS" val=""/>
  <p:tag name="CHAPTERTITLE" val="Using SQL in SAS®"/>
  <p:tag name="CHAPTERHEADING" val="Lesson 7"/>
  <p:tag name="CHAPTERLABEL" val="Lesson"/>
  <p:tag name="PPTOBJECTDEFINITION" val="CDS"/>
</p:tagLst>
</file>

<file path=ppt/tags/tag1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10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0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0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0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OBJECTTYPE" val="Syntax Box"/>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11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xml><?xml version="1.0" encoding="utf-8"?>
<p:tagLst xmlns:a="http://schemas.openxmlformats.org/drawingml/2006/main" xmlns:r="http://schemas.openxmlformats.org/officeDocument/2006/relationships" xmlns:p="http://schemas.openxmlformats.org/presentationml/2006/main">
  <p:tag name="HIGHLIGHT" val="YES"/>
</p:tagLst>
</file>

<file path=ppt/tags/tag12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13.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3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3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3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3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14.xml><?xml version="1.0" encoding="utf-8"?>
<p:tagLst xmlns:a="http://schemas.openxmlformats.org/drawingml/2006/main" xmlns:r="http://schemas.openxmlformats.org/officeDocument/2006/relationships" xmlns:p="http://schemas.openxmlformats.org/presentationml/2006/main">
  <p:tag name="SLIDETYPE" val="Activity"/>
</p:tagLst>
</file>

<file path=ppt/tags/tag1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7.xml><?xml version="1.0" encoding="utf-8"?>
<p:tagLst xmlns:a="http://schemas.openxmlformats.org/drawingml/2006/main" xmlns:r="http://schemas.openxmlformats.org/officeDocument/2006/relationships" xmlns:p="http://schemas.openxmlformats.org/presentationml/2006/main">
  <p:tag name="SLIDETYPE" val="Activity"/>
</p:tagLst>
</file>

<file path=ppt/tags/tag18.xml><?xml version="1.0" encoding="utf-8"?>
<p:tagLst xmlns:a="http://schemas.openxmlformats.org/drawingml/2006/main" xmlns:r="http://schemas.openxmlformats.org/officeDocument/2006/relationships" xmlns:p="http://schemas.openxmlformats.org/presentationml/2006/main">
  <p:tag name="OBJECTTYPE" val="Syntax Box"/>
</p:tagLst>
</file>

<file path=ppt/tags/tag1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2"/>
  <p:tag name="MAINORGSLIDE" val="1/1"/>
</p:tagLst>
</file>

<file path=ppt/tags/tag20.xml><?xml version="1.0" encoding="utf-8"?>
<p:tagLst xmlns:a="http://schemas.openxmlformats.org/drawingml/2006/main" xmlns:r="http://schemas.openxmlformats.org/officeDocument/2006/relationships" xmlns:p="http://schemas.openxmlformats.org/presentationml/2006/main">
  <p:tag name="HIGHLIGHT" val="YES"/>
</p:tagLst>
</file>

<file path=ppt/tags/tag2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2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3.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4.xml><?xml version="1.0" encoding="utf-8"?>
<p:tagLst xmlns:a="http://schemas.openxmlformats.org/drawingml/2006/main" xmlns:r="http://schemas.openxmlformats.org/officeDocument/2006/relationships" xmlns:p="http://schemas.openxmlformats.org/presentationml/2006/main">
  <p:tag name="HIGHLIGHT" val="YES"/>
</p:tagLst>
</file>

<file path=ppt/tags/tag25.xml><?xml version="1.0" encoding="utf-8"?>
<p:tagLst xmlns:a="http://schemas.openxmlformats.org/drawingml/2006/main" xmlns:r="http://schemas.openxmlformats.org/officeDocument/2006/relationships" xmlns:p="http://schemas.openxmlformats.org/presentationml/2006/main">
  <p:tag name="OBJECTTYPE" val="FlowchartBox_GREEN"/>
</p:tagLst>
</file>

<file path=ppt/tags/tag26.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27.xml><?xml version="1.0" encoding="utf-8"?>
<p:tagLst xmlns:a="http://schemas.openxmlformats.org/drawingml/2006/main" xmlns:r="http://schemas.openxmlformats.org/officeDocument/2006/relationships" xmlns:p="http://schemas.openxmlformats.org/presentationml/2006/main">
  <p:tag name="SLIDETYPE" val="Demo"/>
</p:tagLst>
</file>

<file path=ppt/tags/tag28.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29.xml><?xml version="1.0" encoding="utf-8"?>
<p:tagLst xmlns:a="http://schemas.openxmlformats.org/drawingml/2006/main" xmlns:r="http://schemas.openxmlformats.org/officeDocument/2006/relationships" xmlns:p="http://schemas.openxmlformats.org/presentationml/2006/main">
  <p:tag name="SLIDETYPE" val="Activity"/>
</p:tagLst>
</file>

<file path=ppt/tags/tag3.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2"/>
</p:tagLst>
</file>

<file path=ppt/tags/tag30.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1.xml><?xml version="1.0" encoding="utf-8"?>
<p:tagLst xmlns:a="http://schemas.openxmlformats.org/drawingml/2006/main" xmlns:r="http://schemas.openxmlformats.org/officeDocument/2006/relationships" xmlns:p="http://schemas.openxmlformats.org/presentationml/2006/main">
  <p:tag name="SLIDETYPE" val="Activity"/>
</p:tagLst>
</file>

<file path=ppt/tags/tag3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4.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5.xml><?xml version="1.0" encoding="utf-8"?>
<p:tagLst xmlns:a="http://schemas.openxmlformats.org/drawingml/2006/main" xmlns:r="http://schemas.openxmlformats.org/officeDocument/2006/relationships" xmlns:p="http://schemas.openxmlformats.org/presentationml/2006/main">
  <p:tag name="HIGHLIGHT" val="YES"/>
</p:tagLst>
</file>

<file path=ppt/tags/tag3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7.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8.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2"/>
</p:tagLst>
</file>

<file path=ppt/tags/tag3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0.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1.xml><?xml version="1.0" encoding="utf-8"?>
<p:tagLst xmlns:a="http://schemas.openxmlformats.org/drawingml/2006/main" xmlns:r="http://schemas.openxmlformats.org/officeDocument/2006/relationships" xmlns:p="http://schemas.openxmlformats.org/presentationml/2006/main">
  <p:tag name="HIGHLIGHT" val="YES"/>
</p:tagLst>
</file>

<file path=ppt/tags/tag42.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4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4.xml><?xml version="1.0" encoding="utf-8"?>
<p:tagLst xmlns:a="http://schemas.openxmlformats.org/drawingml/2006/main" xmlns:r="http://schemas.openxmlformats.org/officeDocument/2006/relationships" xmlns:p="http://schemas.openxmlformats.org/presentationml/2006/main">
  <p:tag name="HIGHLIGHT" val="YES"/>
</p:tagLst>
</file>

<file path=ppt/tags/tag45.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6.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4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8.xml><?xml version="1.0" encoding="utf-8"?>
<p:tagLst xmlns:a="http://schemas.openxmlformats.org/drawingml/2006/main" xmlns:r="http://schemas.openxmlformats.org/officeDocument/2006/relationships" xmlns:p="http://schemas.openxmlformats.org/presentationml/2006/main">
  <p:tag name="HIGHLIGHT" val="YES"/>
</p:tagLst>
</file>

<file path=ppt/tags/tag49.xml><?xml version="1.0" encoding="utf-8"?>
<p:tagLst xmlns:a="http://schemas.openxmlformats.org/drawingml/2006/main" xmlns:r="http://schemas.openxmlformats.org/officeDocument/2006/relationships" xmlns:p="http://schemas.openxmlformats.org/presentationml/2006/main">
  <p:tag name="HIGHLIGHT" val="YES"/>
</p:tagLst>
</file>

<file path=ppt/tags/tag5.xml><?xml version="1.0" encoding="utf-8"?>
<p:tagLst xmlns:a="http://schemas.openxmlformats.org/drawingml/2006/main" xmlns:r="http://schemas.openxmlformats.org/officeDocument/2006/relationships" xmlns:p="http://schemas.openxmlformats.org/presentationml/2006/main">
  <p:tag name="OBJECTTYPE" val="Syntax Box"/>
</p:tagLst>
</file>

<file path=ppt/tags/tag50.xml><?xml version="1.0" encoding="utf-8"?>
<p:tagLst xmlns:a="http://schemas.openxmlformats.org/drawingml/2006/main" xmlns:r="http://schemas.openxmlformats.org/officeDocument/2006/relationships" xmlns:p="http://schemas.openxmlformats.org/presentationml/2006/main">
  <p:tag name="HIGHLIGHT" val="YES"/>
</p:tagLst>
</file>

<file path=ppt/tags/tag5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52.xml><?xml version="1.0" encoding="utf-8"?>
<p:tagLst xmlns:a="http://schemas.openxmlformats.org/drawingml/2006/main" xmlns:r="http://schemas.openxmlformats.org/officeDocument/2006/relationships" xmlns:p="http://schemas.openxmlformats.org/presentationml/2006/main">
  <p:tag name="SLIDETYPE" val="Demo"/>
</p:tagLst>
</file>

<file path=ppt/tags/tag53.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5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55.xml><?xml version="1.0" encoding="utf-8"?>
<p:tagLst xmlns:a="http://schemas.openxmlformats.org/drawingml/2006/main" xmlns:r="http://schemas.openxmlformats.org/officeDocument/2006/relationships" xmlns:p="http://schemas.openxmlformats.org/presentationml/2006/main">
  <p:tag name="HIGHLIGHT" val="YES"/>
</p:tagLst>
</file>

<file path=ppt/tags/tag56.xml><?xml version="1.0" encoding="utf-8"?>
<p:tagLst xmlns:a="http://schemas.openxmlformats.org/drawingml/2006/main" xmlns:r="http://schemas.openxmlformats.org/officeDocument/2006/relationships" xmlns:p="http://schemas.openxmlformats.org/presentationml/2006/main">
  <p:tag name="HIGHLIGHT" val="YES"/>
</p:tagLst>
</file>

<file path=ppt/tags/tag57.xml><?xml version="1.0" encoding="utf-8"?>
<p:tagLst xmlns:a="http://schemas.openxmlformats.org/drawingml/2006/main" xmlns:r="http://schemas.openxmlformats.org/officeDocument/2006/relationships" xmlns:p="http://schemas.openxmlformats.org/presentationml/2006/main">
  <p:tag name="HIGHLIGHT" val="YES"/>
</p:tagLst>
</file>

<file path=ppt/tags/tag58.xml><?xml version="1.0" encoding="utf-8"?>
<p:tagLst xmlns:a="http://schemas.openxmlformats.org/drawingml/2006/main" xmlns:r="http://schemas.openxmlformats.org/officeDocument/2006/relationships" xmlns:p="http://schemas.openxmlformats.org/presentationml/2006/main">
  <p:tag name="HIGHLIGHT" val="YES"/>
</p:tagLst>
</file>

<file path=ppt/tags/tag59.xml><?xml version="1.0" encoding="utf-8"?>
<p:tagLst xmlns:a="http://schemas.openxmlformats.org/drawingml/2006/main" xmlns:r="http://schemas.openxmlformats.org/officeDocument/2006/relationships" xmlns:p="http://schemas.openxmlformats.org/presentationml/2006/main">
  <p:tag name="HIGHLIGHT" val="YES"/>
</p:tagLst>
</file>

<file path=ppt/tags/tag6.xml><?xml version="1.0" encoding="utf-8"?>
<p:tagLst xmlns:a="http://schemas.openxmlformats.org/drawingml/2006/main" xmlns:r="http://schemas.openxmlformats.org/officeDocument/2006/relationships" xmlns:p="http://schemas.openxmlformats.org/presentationml/2006/main">
  <p:tag name="OBJECTTYPE" val="Syntax Box"/>
</p:tagLst>
</file>

<file path=ppt/tags/tag60.xml><?xml version="1.0" encoding="utf-8"?>
<p:tagLst xmlns:a="http://schemas.openxmlformats.org/drawingml/2006/main" xmlns:r="http://schemas.openxmlformats.org/officeDocument/2006/relationships" xmlns:p="http://schemas.openxmlformats.org/presentationml/2006/main">
  <p:tag name="OBJECTTYPE" val="Syntax Box"/>
</p:tagLst>
</file>

<file path=ppt/tags/tag61.xml><?xml version="1.0" encoding="utf-8"?>
<p:tagLst xmlns:a="http://schemas.openxmlformats.org/drawingml/2006/main" xmlns:r="http://schemas.openxmlformats.org/officeDocument/2006/relationships" xmlns:p="http://schemas.openxmlformats.org/presentationml/2006/main">
  <p:tag name="SLIDETYPE" val="Activity"/>
</p:tagLst>
</file>

<file path=ppt/tags/tag62.xml><?xml version="1.0" encoding="utf-8"?>
<p:tagLst xmlns:a="http://schemas.openxmlformats.org/drawingml/2006/main" xmlns:r="http://schemas.openxmlformats.org/officeDocument/2006/relationships" xmlns:p="http://schemas.openxmlformats.org/presentationml/2006/main">
  <p:tag name="OBJECTTYPE" val="Syntax Box"/>
</p:tagLst>
</file>

<file path=ppt/tags/tag63.xml><?xml version="1.0" encoding="utf-8"?>
<p:tagLst xmlns:a="http://schemas.openxmlformats.org/drawingml/2006/main" xmlns:r="http://schemas.openxmlformats.org/officeDocument/2006/relationships" xmlns:p="http://schemas.openxmlformats.org/presentationml/2006/main">
  <p:tag name="SLIDETYPE" val="Activity"/>
</p:tagLst>
</file>

<file path=ppt/tags/tag6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5.xml><?xml version="1.0" encoding="utf-8"?>
<p:tagLst xmlns:a="http://schemas.openxmlformats.org/drawingml/2006/main" xmlns:r="http://schemas.openxmlformats.org/officeDocument/2006/relationships" xmlns:p="http://schemas.openxmlformats.org/presentationml/2006/main">
  <p:tag name="HIGHLIGHT" val="YES"/>
</p:tagLst>
</file>

<file path=ppt/tags/tag66.xml><?xml version="1.0" encoding="utf-8"?>
<p:tagLst xmlns:a="http://schemas.openxmlformats.org/drawingml/2006/main" xmlns:r="http://schemas.openxmlformats.org/officeDocument/2006/relationships" xmlns:p="http://schemas.openxmlformats.org/presentationml/2006/main">
  <p:tag name="HIGHLIGHT" val="YES"/>
</p:tagLst>
</file>

<file path=ppt/tags/tag67.xml><?xml version="1.0" encoding="utf-8"?>
<p:tagLst xmlns:a="http://schemas.openxmlformats.org/drawingml/2006/main" xmlns:r="http://schemas.openxmlformats.org/officeDocument/2006/relationships" xmlns:p="http://schemas.openxmlformats.org/presentationml/2006/main">
  <p:tag name="HIGHLIGHT" val="YES"/>
</p:tagLst>
</file>

<file path=ppt/tags/tag68.xml><?xml version="1.0" encoding="utf-8"?>
<p:tagLst xmlns:a="http://schemas.openxmlformats.org/drawingml/2006/main" xmlns:r="http://schemas.openxmlformats.org/officeDocument/2006/relationships" xmlns:p="http://schemas.openxmlformats.org/presentationml/2006/main">
  <p:tag name="HIGHLIGHT" val="YES"/>
</p:tagLst>
</file>

<file path=ppt/tags/tag69.xml><?xml version="1.0" encoding="utf-8"?>
<p:tagLst xmlns:a="http://schemas.openxmlformats.org/drawingml/2006/main" xmlns:r="http://schemas.openxmlformats.org/officeDocument/2006/relationships" xmlns:p="http://schemas.openxmlformats.org/presentationml/2006/main">
  <p:tag name="HIGHLIGHT" val="YES"/>
</p:tagLst>
</file>

<file path=ppt/tags/tag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0.xml><?xml version="1.0" encoding="utf-8"?>
<p:tagLst xmlns:a="http://schemas.openxmlformats.org/drawingml/2006/main" xmlns:r="http://schemas.openxmlformats.org/officeDocument/2006/relationships" xmlns:p="http://schemas.openxmlformats.org/presentationml/2006/main">
  <p:tag name="OBJECTTYPE" val="Continued Flag"/>
</p:tagLst>
</file>

<file path=ppt/tags/tag71.xml><?xml version="1.0" encoding="utf-8"?>
<p:tagLst xmlns:a="http://schemas.openxmlformats.org/drawingml/2006/main" xmlns:r="http://schemas.openxmlformats.org/officeDocument/2006/relationships" xmlns:p="http://schemas.openxmlformats.org/presentationml/2006/main">
  <p:tag name="SLIDETYPE" val="Activity"/>
</p:tagLst>
</file>

<file path=ppt/tags/tag7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3.xml><?xml version="1.0" encoding="utf-8"?>
<p:tagLst xmlns:a="http://schemas.openxmlformats.org/drawingml/2006/main" xmlns:r="http://schemas.openxmlformats.org/officeDocument/2006/relationships" xmlns:p="http://schemas.openxmlformats.org/presentationml/2006/main">
  <p:tag name="HIGHLIGHT" val="YES"/>
</p:tagLst>
</file>

<file path=ppt/tags/tag74.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xml><?xml version="1.0" encoding="utf-8"?>
<p:tagLst xmlns:a="http://schemas.openxmlformats.org/drawingml/2006/main" xmlns:r="http://schemas.openxmlformats.org/officeDocument/2006/relationships" xmlns:p="http://schemas.openxmlformats.org/presentationml/2006/main">
  <p:tag name="OBJECTTYPE" val="Syntax Box"/>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8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9.xml><?xml version="1.0" encoding="utf-8"?>
<p:tagLst xmlns:a="http://schemas.openxmlformats.org/drawingml/2006/main" xmlns:r="http://schemas.openxmlformats.org/officeDocument/2006/relationships" xmlns:p="http://schemas.openxmlformats.org/presentationml/2006/main">
  <p:tag name="OBJECTTYPE" val="SAS Program"/>
</p:tagLst>
</file>

<file path=ppt/theme/theme1.xml><?xml version="1.0" encoding="utf-8"?>
<a:theme xmlns:a="http://schemas.openxmlformats.org/drawingml/2006/main" name="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new_2017.potx" id="{12DF6767-72DE-45F2-8A2A-177E84B79E78}" vid="{43AB80BF-D2F6-4680-8575-7417D40F8490}"/>
    </a:ext>
  </a:extLst>
</a:theme>
</file>

<file path=ppt/theme/theme2.xml><?xml version="1.0" encoding="utf-8"?>
<a:theme xmlns:a="http://schemas.openxmlformats.org/drawingml/2006/main" name="1_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new_2017.potx" id="{12DF6767-72DE-45F2-8A2A-177E84B79E78}" vid="{43AB80BF-D2F6-4680-8575-7417D40F849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CDS_16x9new_2017</Template>
  <TotalTime>25221</TotalTime>
  <Words>5594</Words>
  <Application>Microsoft Office PowerPoint</Application>
  <PresentationFormat>On-screen Show (16:9)</PresentationFormat>
  <Paragraphs>731</Paragraphs>
  <Slides>53</Slides>
  <Notes>53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53</vt:i4>
      </vt:variant>
    </vt:vector>
  </HeadingPairs>
  <TitlesOfParts>
    <vt:vector size="60" baseType="lpstr">
      <vt:lpstr>Courier New</vt:lpstr>
      <vt:lpstr>Arial</vt:lpstr>
      <vt:lpstr>Times New Roman</vt:lpstr>
      <vt:lpstr>Calibri</vt:lpstr>
      <vt:lpstr>Calibri Light</vt:lpstr>
      <vt:lpstr>SAS</vt:lpstr>
      <vt:lpstr>1_SAS</vt:lpstr>
      <vt:lpstr>Lesson 7: Using SQL in SAS®</vt:lpstr>
      <vt:lpstr>Lesson 7: Using SQL in SAS®</vt:lpstr>
      <vt:lpstr>SAS and Other Languages</vt:lpstr>
      <vt:lpstr>SAS Programming Process</vt:lpstr>
      <vt:lpstr>SQL and the DATA Step</vt:lpstr>
      <vt:lpstr>PROC SQL Syntax</vt:lpstr>
      <vt:lpstr>Using PROC SQL to Read Data</vt:lpstr>
      <vt:lpstr>Using PROC SQL to Read Data</vt:lpstr>
      <vt:lpstr>7.01 Activity</vt:lpstr>
      <vt:lpstr>7.01 Activity – Correct Answer</vt:lpstr>
      <vt:lpstr>Filtering Rows Using the WHERE Clause</vt:lpstr>
      <vt:lpstr>Sorting the Output with the ORDER BY Clause</vt:lpstr>
      <vt:lpstr>Reading and Filtering Data  with SQL</vt:lpstr>
      <vt:lpstr>7.02 Activity</vt:lpstr>
      <vt:lpstr>7.02 Activity – Correct Answer</vt:lpstr>
      <vt:lpstr>Creating Tables in SQL</vt:lpstr>
      <vt:lpstr>Deleting Tables in SQL</vt:lpstr>
      <vt:lpstr>Lesson 7: Using SQL in SAS®</vt:lpstr>
      <vt:lpstr>Creating Inner Joins in SQL</vt:lpstr>
      <vt:lpstr>Creating Inner Joins in SQL</vt:lpstr>
      <vt:lpstr>Creating Inner Joins in SQL</vt:lpstr>
      <vt:lpstr>Qualifying Table Names</vt:lpstr>
      <vt:lpstr>Joining Tables with PROC SQL</vt:lpstr>
      <vt:lpstr>Combining Tables with SQL</vt:lpstr>
      <vt:lpstr>7.03 Activity</vt:lpstr>
      <vt:lpstr>7.03 Activity – Correct Answer</vt:lpstr>
      <vt:lpstr>7.03 Activity – Correct Answer</vt:lpstr>
      <vt:lpstr>Comparing SQL and the DATA Step</vt:lpstr>
      <vt:lpstr>Comparing SQL and the DATA Step</vt:lpstr>
      <vt:lpstr>Beyond SAS Programming 1</vt:lpstr>
      <vt:lpstr>Put It All Together!</vt:lpstr>
      <vt:lpstr>Join the Discussion</vt:lpstr>
      <vt:lpstr>Lesson 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Using SQL and SAS Macro Language</dc:title>
  <dc:creator>Stacey Syphus</dc:creator>
  <cp:lastModifiedBy>Deborah Bayo</cp:lastModifiedBy>
  <cp:revision>405</cp:revision>
  <dcterms:created xsi:type="dcterms:W3CDTF">2017-11-13T22:36:37Z</dcterms:created>
  <dcterms:modified xsi:type="dcterms:W3CDTF">2020-03-26T14:20:23Z</dcterms:modified>
</cp:coreProperties>
</file>