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59" r:id="rId6"/>
    <p:sldId id="261" r:id="rId7"/>
    <p:sldId id="268" r:id="rId8"/>
    <p:sldId id="264" r:id="rId9"/>
    <p:sldId id="265" r:id="rId10"/>
    <p:sldId id="262" r:id="rId11"/>
    <p:sldId id="266" r:id="rId12"/>
    <p:sldId id="25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92EE5-092F-4FA4-873D-C645AE7B92F7}" v="6" dt="2023-12-04T20:00:09.274"/>
    <p1510:client id="{8A6E3962-70A7-4A2F-A4CB-54F9A871FC97}" v="1" dt="2023-12-05T11:19:52.551"/>
    <p1510:client id="{9C555646-2E5F-4912-8B2E-352B9155F157}" v="3" dt="2023-12-06T00:27:25.829"/>
    <p1510:client id="{AA64D45F-7D41-4071-85C9-3836BC851E8C}" v="1" dt="2023-12-04T19:59:57.568"/>
    <p1510:client id="{BB2B3EBC-5EE4-4BF8-8E86-A7DE3DBDF749}" v="4" dt="2023-12-04T21:13:25.987"/>
    <p1510:client id="{CE8153CC-F5A1-4F2A-BD2D-C99F0E225AE7}" v="1" dt="2023-12-04T20:11:31.534"/>
    <p1510:client id="{E65255C2-F83E-44C2-8B8D-E0507A6BF987}" v="6" dt="2023-12-04T19:47:45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A MARSIGLI RODRIGUES" userId="S::giovana.rodrigues48@etec.sp.gov.br::7bca7ec0-39b8-4eab-a707-b49b87859dba" providerId="AD" clId="Web-{31192EE5-092F-4FA4-873D-C645AE7B92F7}"/>
    <pc:docChg chg="modSld sldOrd">
      <pc:chgData name="GIOVANA MARSIGLI RODRIGUES" userId="S::giovana.rodrigues48@etec.sp.gov.br::7bca7ec0-39b8-4eab-a707-b49b87859dba" providerId="AD" clId="Web-{31192EE5-092F-4FA4-873D-C645AE7B92F7}" dt="2023-12-04T20:00:09.274" v="5" actId="1076"/>
      <pc:docMkLst>
        <pc:docMk/>
      </pc:docMkLst>
      <pc:sldChg chg="modSp ord">
        <pc:chgData name="GIOVANA MARSIGLI RODRIGUES" userId="S::giovana.rodrigues48@etec.sp.gov.br::7bca7ec0-39b8-4eab-a707-b49b87859dba" providerId="AD" clId="Web-{31192EE5-092F-4FA4-873D-C645AE7B92F7}" dt="2023-12-04T20:00:09.274" v="5" actId="1076"/>
        <pc:sldMkLst>
          <pc:docMk/>
          <pc:sldMk cId="2075077508" sldId="262"/>
        </pc:sldMkLst>
        <pc:picChg chg="mod">
          <ac:chgData name="GIOVANA MARSIGLI RODRIGUES" userId="S::giovana.rodrigues48@etec.sp.gov.br::7bca7ec0-39b8-4eab-a707-b49b87859dba" providerId="AD" clId="Web-{31192EE5-092F-4FA4-873D-C645AE7B92F7}" dt="2023-12-04T20:00:09.274" v="5" actId="1076"/>
          <ac:picMkLst>
            <pc:docMk/>
            <pc:sldMk cId="2075077508" sldId="262"/>
            <ac:picMk id="5" creationId="{9AD09699-3583-09F6-360E-E36DB51BED57}"/>
          </ac:picMkLst>
        </pc:picChg>
      </pc:sldChg>
    </pc:docChg>
  </pc:docChgLst>
  <pc:docChgLst>
    <pc:chgData name="TIAGO BRYAN RAMOS DE OLIVEIRA" userId="S::tiago.oliveira270@etec.sp.gov.br::3e23902a-af62-4414-bcd4-31af2b9bc2a9" providerId="AD" clId="Web-{9C555646-2E5F-4912-8B2E-352B9155F157}"/>
    <pc:docChg chg="modSld">
      <pc:chgData name="TIAGO BRYAN RAMOS DE OLIVEIRA" userId="S::tiago.oliveira270@etec.sp.gov.br::3e23902a-af62-4414-bcd4-31af2b9bc2a9" providerId="AD" clId="Web-{9C555646-2E5F-4912-8B2E-352B9155F157}" dt="2023-12-06T00:27:25.829" v="2" actId="20577"/>
      <pc:docMkLst>
        <pc:docMk/>
      </pc:docMkLst>
      <pc:sldChg chg="modSp">
        <pc:chgData name="TIAGO BRYAN RAMOS DE OLIVEIRA" userId="S::tiago.oliveira270@etec.sp.gov.br::3e23902a-af62-4414-bcd4-31af2b9bc2a9" providerId="AD" clId="Web-{9C555646-2E5F-4912-8B2E-352B9155F157}" dt="2023-12-06T00:27:25.829" v="2" actId="20577"/>
        <pc:sldMkLst>
          <pc:docMk/>
          <pc:sldMk cId="3890479428" sldId="267"/>
        </pc:sldMkLst>
        <pc:spChg chg="mod">
          <ac:chgData name="TIAGO BRYAN RAMOS DE OLIVEIRA" userId="S::tiago.oliveira270@etec.sp.gov.br::3e23902a-af62-4414-bcd4-31af2b9bc2a9" providerId="AD" clId="Web-{9C555646-2E5F-4912-8B2E-352B9155F157}" dt="2023-12-06T00:27:25.829" v="2" actId="20577"/>
          <ac:spMkLst>
            <pc:docMk/>
            <pc:sldMk cId="3890479428" sldId="267"/>
            <ac:spMk id="2" creationId="{9EFE1299-5897-5D62-0A40-0D5D786ECCDE}"/>
          </ac:spMkLst>
        </pc:spChg>
      </pc:sldChg>
    </pc:docChg>
  </pc:docChgLst>
  <pc:docChgLst>
    <pc:chgData name="IGOR NOGUEIRA PESSOA" userId="S::igor.pessoa@etec.sp.gov.br::08c5c5f6-e1ec-4944-8605-0bc152980f1a" providerId="AD" clId="Web-{AA64D45F-7D41-4071-85C9-3836BC851E8C}"/>
    <pc:docChg chg="sldOrd">
      <pc:chgData name="IGOR NOGUEIRA PESSOA" userId="S::igor.pessoa@etec.sp.gov.br::08c5c5f6-e1ec-4944-8605-0bc152980f1a" providerId="AD" clId="Web-{AA64D45F-7D41-4071-85C9-3836BC851E8C}" dt="2023-12-04T19:59:57.568" v="0"/>
      <pc:docMkLst>
        <pc:docMk/>
      </pc:docMkLst>
      <pc:sldChg chg="ord">
        <pc:chgData name="IGOR NOGUEIRA PESSOA" userId="S::igor.pessoa@etec.sp.gov.br::08c5c5f6-e1ec-4944-8605-0bc152980f1a" providerId="AD" clId="Web-{AA64D45F-7D41-4071-85C9-3836BC851E8C}" dt="2023-12-04T19:59:57.568" v="0"/>
        <pc:sldMkLst>
          <pc:docMk/>
          <pc:sldMk cId="1858365953" sldId="268"/>
        </pc:sldMkLst>
      </pc:sldChg>
    </pc:docChg>
  </pc:docChgLst>
  <pc:docChgLst>
    <pc:chgData name="MIGUEL GUSTAVO DE SOUSA CAMPOS" userId="S::miguel.campos3@etec.sp.gov.br::e45b690a-3a29-428a-8b0a-261a87996e43" providerId="AD" clId="Web-{CE8153CC-F5A1-4F2A-BD2D-C99F0E225AE7}"/>
    <pc:docChg chg="sldOrd">
      <pc:chgData name="MIGUEL GUSTAVO DE SOUSA CAMPOS" userId="S::miguel.campos3@etec.sp.gov.br::e45b690a-3a29-428a-8b0a-261a87996e43" providerId="AD" clId="Web-{CE8153CC-F5A1-4F2A-BD2D-C99F0E225AE7}" dt="2023-12-04T20:11:31.534" v="0"/>
      <pc:docMkLst>
        <pc:docMk/>
      </pc:docMkLst>
      <pc:sldChg chg="ord">
        <pc:chgData name="MIGUEL GUSTAVO DE SOUSA CAMPOS" userId="S::miguel.campos3@etec.sp.gov.br::e45b690a-3a29-428a-8b0a-261a87996e43" providerId="AD" clId="Web-{CE8153CC-F5A1-4F2A-BD2D-C99F0E225AE7}" dt="2023-12-04T20:11:31.534" v="0"/>
        <pc:sldMkLst>
          <pc:docMk/>
          <pc:sldMk cId="3955675187" sldId="256"/>
        </pc:sldMkLst>
      </pc:sldChg>
    </pc:docChg>
  </pc:docChgLst>
  <pc:docChgLst>
    <pc:chgData name="ANA BEATRIZ NOVAIS PEREIRA" userId="S::ana.pereira742@etec.sp.gov.br::222cf48b-ad6b-4756-8c50-b319b366ae32" providerId="AD" clId="Web-{BB2B3EBC-5EE4-4BF8-8E86-A7DE3DBDF749}"/>
    <pc:docChg chg="modSld">
      <pc:chgData name="ANA BEATRIZ NOVAIS PEREIRA" userId="S::ana.pereira742@etec.sp.gov.br::222cf48b-ad6b-4756-8c50-b319b366ae32" providerId="AD" clId="Web-{BB2B3EBC-5EE4-4BF8-8E86-A7DE3DBDF749}" dt="2023-12-04T21:13:25.987" v="3" actId="1076"/>
      <pc:docMkLst>
        <pc:docMk/>
      </pc:docMkLst>
      <pc:sldChg chg="modSp">
        <pc:chgData name="ANA BEATRIZ NOVAIS PEREIRA" userId="S::ana.pereira742@etec.sp.gov.br::222cf48b-ad6b-4756-8c50-b319b366ae32" providerId="AD" clId="Web-{BB2B3EBC-5EE4-4BF8-8E86-A7DE3DBDF749}" dt="2023-12-04T21:13:25.987" v="3" actId="1076"/>
        <pc:sldMkLst>
          <pc:docMk/>
          <pc:sldMk cId="2075077508" sldId="262"/>
        </pc:sldMkLst>
        <pc:picChg chg="mod">
          <ac:chgData name="ANA BEATRIZ NOVAIS PEREIRA" userId="S::ana.pereira742@etec.sp.gov.br::222cf48b-ad6b-4756-8c50-b319b366ae32" providerId="AD" clId="Web-{BB2B3EBC-5EE4-4BF8-8E86-A7DE3DBDF749}" dt="2023-12-04T21:13:25.987" v="3" actId="1076"/>
          <ac:picMkLst>
            <pc:docMk/>
            <pc:sldMk cId="2075077508" sldId="262"/>
            <ac:picMk id="5" creationId="{9AD09699-3583-09F6-360E-E36DB51BED57}"/>
          </ac:picMkLst>
        </pc:picChg>
      </pc:sldChg>
    </pc:docChg>
  </pc:docChgLst>
  <pc:docChgLst>
    <pc:chgData name="NICKOLAS MAIA DE ARAUJO" userId="S::nickolas.araujo2@etec.sp.gov.br::4721b3be-a6e8-4c36-a5a1-9ae9fa8ce847" providerId="AD" clId="Web-{8A6E3962-70A7-4A2F-A4CB-54F9A871FC97}"/>
    <pc:docChg chg="sldOrd">
      <pc:chgData name="NICKOLAS MAIA DE ARAUJO" userId="S::nickolas.araujo2@etec.sp.gov.br::4721b3be-a6e8-4c36-a5a1-9ae9fa8ce847" providerId="AD" clId="Web-{8A6E3962-70A7-4A2F-A4CB-54F9A871FC97}" dt="2023-12-05T11:19:52.551" v="0"/>
      <pc:docMkLst>
        <pc:docMk/>
      </pc:docMkLst>
      <pc:sldChg chg="ord">
        <pc:chgData name="NICKOLAS MAIA DE ARAUJO" userId="S::nickolas.araujo2@etec.sp.gov.br::4721b3be-a6e8-4c36-a5a1-9ae9fa8ce847" providerId="AD" clId="Web-{8A6E3962-70A7-4A2F-A4CB-54F9A871FC97}" dt="2023-12-05T11:19:52.551" v="0"/>
        <pc:sldMkLst>
          <pc:docMk/>
          <pc:sldMk cId="4177606286" sldId="264"/>
        </pc:sldMkLst>
      </pc:sldChg>
    </pc:docChg>
  </pc:docChgLst>
  <pc:docChgLst>
    <pc:chgData name="ANA BEATRIZ NOVAIS PEREIRA" userId="S::ana.pereira742@etec.sp.gov.br::222cf48b-ad6b-4756-8c50-b319b366ae32" providerId="AD" clId="Web-{E65255C2-F83E-44C2-8B8D-E0507A6BF987}"/>
    <pc:docChg chg="modSld">
      <pc:chgData name="ANA BEATRIZ NOVAIS PEREIRA" userId="S::ana.pereira742@etec.sp.gov.br::222cf48b-ad6b-4756-8c50-b319b366ae32" providerId="AD" clId="Web-{E65255C2-F83E-44C2-8B8D-E0507A6BF987}" dt="2023-12-04T19:47:44.582" v="2" actId="20577"/>
      <pc:docMkLst>
        <pc:docMk/>
      </pc:docMkLst>
      <pc:sldChg chg="modSp">
        <pc:chgData name="ANA BEATRIZ NOVAIS PEREIRA" userId="S::ana.pereira742@etec.sp.gov.br::222cf48b-ad6b-4756-8c50-b319b366ae32" providerId="AD" clId="Web-{E65255C2-F83E-44C2-8B8D-E0507A6BF987}" dt="2023-12-04T19:47:44.582" v="2" actId="20577"/>
        <pc:sldMkLst>
          <pc:docMk/>
          <pc:sldMk cId="1858365953" sldId="268"/>
        </pc:sldMkLst>
        <pc:spChg chg="mod">
          <ac:chgData name="ANA BEATRIZ NOVAIS PEREIRA" userId="S::ana.pereira742@etec.sp.gov.br::222cf48b-ad6b-4756-8c50-b319b366ae32" providerId="AD" clId="Web-{E65255C2-F83E-44C2-8B8D-E0507A6BF987}" dt="2023-12-04T19:47:44.582" v="2" actId="20577"/>
          <ac:spMkLst>
            <pc:docMk/>
            <pc:sldMk cId="1858365953" sldId="268"/>
            <ac:spMk id="4" creationId="{DA4AACA8-2F55-C207-87EB-529C120524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C58CF-3DEF-4877-A711-12E48B4647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7DBC4-475A-48ED-8308-3A5BB4D21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86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>
                <a:solidFill>
                  <a:srgbClr val="E8EAED"/>
                </a:solidFill>
                <a:effectLst/>
                <a:latin typeface="Google Sans"/>
              </a:rPr>
              <a:t>O termo foi criado pelo psicólogo americano, </a:t>
            </a:r>
            <a:r>
              <a:rPr lang="pt-BR" b="0" i="0">
                <a:solidFill>
                  <a:srgbClr val="E2EEFF"/>
                </a:solidFill>
                <a:effectLst/>
                <a:latin typeface="Google Sans"/>
              </a:rPr>
              <a:t>William Herbert Sheldon Júnior</a:t>
            </a:r>
            <a:r>
              <a:rPr lang="pt-BR" b="0" i="0">
                <a:solidFill>
                  <a:srgbClr val="E8EAED"/>
                </a:solidFill>
                <a:effectLst/>
                <a:latin typeface="Google Sans"/>
              </a:rPr>
              <a:t> na década de 1940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DBC4-475A-48ED-8308-3A5BB4D21B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9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331C1-F87C-13D5-FC24-943E8286C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Avaliação Física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53D2E1-87B1-FF33-EF7E-3926E768819B}"/>
              </a:ext>
            </a:extLst>
          </p:cNvPr>
          <p:cNvSpPr txBox="1"/>
          <p:nvPr/>
        </p:nvSpPr>
        <p:spPr>
          <a:xfrm>
            <a:off x="7805530" y="4837044"/>
            <a:ext cx="280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+mj-lt"/>
              </a:rPr>
              <a:t>Jaqueline Fernanda</a:t>
            </a:r>
          </a:p>
        </p:txBody>
      </p:sp>
    </p:spTree>
    <p:extLst>
      <p:ext uri="{BB962C8B-B14F-4D97-AF65-F5344CB8AC3E}">
        <p14:creationId xmlns:p14="http://schemas.microsoft.com/office/powerpoint/2010/main" val="395567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E1299-5897-5D62-0A40-0D5D786E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??????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05F838-BC56-2D53-FF61-7E07600B9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2736" y="803275"/>
            <a:ext cx="5092466" cy="5248275"/>
          </a:xfrm>
        </p:spPr>
      </p:pic>
    </p:spTree>
    <p:extLst>
      <p:ext uri="{BB962C8B-B14F-4D97-AF65-F5344CB8AC3E}">
        <p14:creationId xmlns:p14="http://schemas.microsoft.com/office/powerpoint/2010/main" val="38904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D4E9A18-E704-4BD2-47E1-936D5720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686" y="2388392"/>
            <a:ext cx="5776646" cy="2160061"/>
          </a:xfrm>
        </p:spPr>
        <p:txBody>
          <a:bodyPr>
            <a:noAutofit/>
          </a:bodyPr>
          <a:lstStyle/>
          <a:p>
            <a:br>
              <a:rPr lang="pt-BR" sz="2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pt-BR" sz="2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“Através dela é possível reunir elementos para fundamentar a sua decisão sobre o método, tipo de exercício e demais procedimentos a serem adotados para a prescrição de exercícios </a:t>
            </a:r>
            <a:r>
              <a:rPr lang="pt-BR" sz="2800" b="1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físicos</a:t>
            </a:r>
            <a:r>
              <a:rPr lang="pt-BR" sz="2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e desportivos”</a:t>
            </a: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11" name="Picture 2" descr="TOP Fitness I Fátima - Seja qual for o seu objetivo, perder peso, ganhar  massa para definição muscular ou condicionamento, a avaliação física  completa com um profissional qualificado vai garantir que você">
            <a:extLst>
              <a:ext uri="{FF2B5EF4-FFF2-40B4-BE49-F238E27FC236}">
                <a16:creationId xmlns:a16="http://schemas.microsoft.com/office/drawing/2014/main" id="{9A54C414-5D81-DE34-7A3E-1BD5EFE1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83" y="556591"/>
            <a:ext cx="5194852" cy="52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6BC81A-6A25-6873-8190-B4CFAF37194D}"/>
              </a:ext>
            </a:extLst>
          </p:cNvPr>
          <p:cNvSpPr txBox="1"/>
          <p:nvPr/>
        </p:nvSpPr>
        <p:spPr>
          <a:xfrm>
            <a:off x="9664148" y="6522403"/>
            <a:ext cx="6102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https://www.confef.org.br/</a:t>
            </a:r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02763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CULARIZANDO] - TESTE DE BIOTIPO">
            <a:extLst>
              <a:ext uri="{FF2B5EF4-FFF2-40B4-BE49-F238E27FC236}">
                <a16:creationId xmlns:a16="http://schemas.microsoft.com/office/drawing/2014/main" id="{F0E09D85-3D66-181C-802B-821E3CCB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97" y="0"/>
            <a:ext cx="5349115" cy="321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SUNTOS VARIADOS - LOOK!: TIPOS DE BIOTIPO FÍSICO">
            <a:extLst>
              <a:ext uri="{FF2B5EF4-FFF2-40B4-BE49-F238E27FC236}">
                <a16:creationId xmlns:a16="http://schemas.microsoft.com/office/drawing/2014/main" id="{33152601-76F3-4E83-A88C-371BCA40F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09" y="0"/>
            <a:ext cx="5738191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otipo: Identifique o seu para valorizar seus pontos fortes | CLOUDSTYLE">
            <a:extLst>
              <a:ext uri="{FF2B5EF4-FFF2-40B4-BE49-F238E27FC236}">
                <a16:creationId xmlns:a16="http://schemas.microsoft.com/office/drawing/2014/main" id="{490A8A3F-38A9-A90B-B76A-C4A8C89A7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296"/>
            <a:ext cx="6453809" cy="353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OTIPO CORPORAL: O Que É; Como Treinar e Comer Para Cada Um">
            <a:extLst>
              <a:ext uri="{FF2B5EF4-FFF2-40B4-BE49-F238E27FC236}">
                <a16:creationId xmlns:a16="http://schemas.microsoft.com/office/drawing/2014/main" id="{F2B34F25-D7CF-C709-5A59-9561542A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09" y="3525078"/>
            <a:ext cx="5738191" cy="333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9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1346F1-563B-68A6-E7E4-AC318337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25" y="0"/>
            <a:ext cx="686435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A4AACA8-2F55-C207-87EB-529C120524C6}"/>
              </a:ext>
            </a:extLst>
          </p:cNvPr>
          <p:cNvSpPr txBox="1"/>
          <p:nvPr/>
        </p:nvSpPr>
        <p:spPr>
          <a:xfrm>
            <a:off x="3006040" y="1808356"/>
            <a:ext cx="609834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b="1" i="0">
                <a:solidFill>
                  <a:schemeClr val="accent2">
                    <a:lumMod val="75000"/>
                  </a:schemeClr>
                </a:solidFill>
                <a:effectLst/>
                <a:latin typeface="Google Sans"/>
              </a:rPr>
              <a:t>O termo foi criado pelo psicólogo americano, William Herbert Sheldon Júnior na década de 1940</a:t>
            </a:r>
            <a:endParaRPr lang="pt-BR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6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C4329-83D9-EA38-3064-65501495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1FD1E8-B353-241E-493D-072175EDF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57809"/>
            <a:ext cx="5600700" cy="5694940"/>
          </a:xfrm>
        </p:spPr>
        <p:txBody>
          <a:bodyPr>
            <a:normAutofit/>
          </a:bodyPr>
          <a:lstStyle/>
          <a:p>
            <a:pPr algn="ctr" rtl="0"/>
            <a:r>
              <a:rPr lang="pt-BR" i="0" cap="all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É DENSITOMETRIA ÓSSEA?</a:t>
            </a:r>
          </a:p>
          <a:p>
            <a:pPr algn="l" rtl="0"/>
            <a:r>
              <a:rPr lang="pt-BR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 exame realizado para definir massa óssea em regiões como coluna lombar e fêmur e fazer diagnóstico de osteoporose. É realizado num aparelho de dupla emissão de raio-X, porém com baixa dosagem de radiação.</a:t>
            </a:r>
          </a:p>
          <a:p>
            <a:pPr algn="l"/>
            <a:r>
              <a:rPr lang="pt-BR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Método faz avaliação personalizada da gordura, massa magra e conteúdo mineral ósseo.</a:t>
            </a:r>
          </a:p>
          <a:p>
            <a:r>
              <a:rPr lang="pt-BR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 clínico</a:t>
            </a:r>
            <a:br>
              <a:rPr lang="pt-BR" i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Paciente masculino, 39 anos, procurou o consultório para perda de peso em janeiro de 2019. Não tinha comorbidades. Iniciou programa de dieta e exercícios e apresentou a evolução a seguir, após um ano e meio.</a:t>
            </a: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25C373-84C8-9A39-5FDC-1C7ADC3A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6E1142-1C36-3FEB-475C-4F50E90A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56007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EC89C6B-C40D-0AA8-E8AB-90AA922F7D85}"/>
              </a:ext>
            </a:extLst>
          </p:cNvPr>
          <p:cNvSpPr txBox="1"/>
          <p:nvPr/>
        </p:nvSpPr>
        <p:spPr>
          <a:xfrm>
            <a:off x="4903304" y="6604084"/>
            <a:ext cx="75139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>
                <a:latin typeface="Arial" panose="020B0604020202020204" pitchFamily="34" charset="0"/>
                <a:cs typeface="Arial" panose="020B0604020202020204" pitchFamily="34" charset="0"/>
              </a:rPr>
              <a:t>https://www.fleury.com.br/medico/artigos-cientificos/composicao-corporal-por-densitometria-principios-e-aplicacao-clinica</a:t>
            </a:r>
          </a:p>
        </p:txBody>
      </p:sp>
    </p:spTree>
    <p:extLst>
      <p:ext uri="{BB962C8B-B14F-4D97-AF65-F5344CB8AC3E}">
        <p14:creationId xmlns:p14="http://schemas.microsoft.com/office/powerpoint/2010/main" val="417760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8DD59-4AEF-5AA0-D441-F51CBA7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BA24A-AA54-097F-80AE-E36F13A9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904" y="802809"/>
            <a:ext cx="5431114" cy="5249940"/>
          </a:xfrm>
        </p:spPr>
        <p:txBody>
          <a:bodyPr/>
          <a:lstStyle/>
          <a:p>
            <a:r>
              <a:rPr lang="pt-BR" i="0">
                <a:effectLst/>
                <a:latin typeface="arial" panose="020B0604020202020204" pitchFamily="34" charset="0"/>
              </a:rPr>
              <a:t>A bioimpedância é um método moderno utilizado para a avaliação completa da composição corporal. O exame é capaz de informar quantos quilos ou qual a porcentagem exata o paciente possui de gordura, massa muscular, ossos, água e uma série de outros elementos que fazem parte da nossa composição.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860424-F978-3491-9040-6E0846F38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Avaliação da Composição Corporal por Bioimpedância - Blog Sanny">
            <a:extLst>
              <a:ext uri="{FF2B5EF4-FFF2-40B4-BE49-F238E27FC236}">
                <a16:creationId xmlns:a16="http://schemas.microsoft.com/office/drawing/2014/main" id="{0A428EBF-EEA3-4242-A0CC-07516B609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8515"/>
            <a:ext cx="5431114" cy="28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B9C0F6-65FC-9713-F19A-3E6B3A6E5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15" y="556406"/>
            <a:ext cx="3818027" cy="34621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C10487-F5C9-7347-0115-01EA2101C949}"/>
              </a:ext>
            </a:extLst>
          </p:cNvPr>
          <p:cNvSpPr txBox="1"/>
          <p:nvPr/>
        </p:nvSpPr>
        <p:spPr>
          <a:xfrm>
            <a:off x="6071775" y="6267775"/>
            <a:ext cx="626600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https://christianefujii.com.br/exames-e-tratamentos/</a:t>
            </a:r>
            <a:r>
              <a:rPr lang="pt-BR" sz="1100" err="1">
                <a:latin typeface="Arial" panose="020B0604020202020204" pitchFamily="34" charset="0"/>
                <a:cs typeface="Arial" panose="020B0604020202020204" pitchFamily="34" charset="0"/>
              </a:rPr>
              <a:t>bioimpedancia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/#:~:text=A%20bioimped%C3%A2ncia%20%C3%A9%20um%20m%C3%A9todo,fazem%20parte%20da%20nossa%20composi%C3%A7%C3%A3o.</a:t>
            </a:r>
          </a:p>
        </p:txBody>
      </p:sp>
    </p:spTree>
    <p:extLst>
      <p:ext uri="{BB962C8B-B14F-4D97-AF65-F5344CB8AC3E}">
        <p14:creationId xmlns:p14="http://schemas.microsoft.com/office/powerpoint/2010/main" val="292378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ED0D4-5033-5157-633B-7A1E50F3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3219F9-24DC-32B0-0849-576285845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D09699-3583-09F6-360E-E36DB51B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96" y="144518"/>
            <a:ext cx="6899206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7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733E8-58EF-8DA0-6D98-B8F3D61F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F8D46-6687-2AD6-6479-24D7980E5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113" y="802809"/>
            <a:ext cx="6123905" cy="5249940"/>
          </a:xfrm>
        </p:spPr>
        <p:txBody>
          <a:bodyPr>
            <a:normAutofit lnSpcReduction="10000"/>
          </a:bodyPr>
          <a:lstStyle/>
          <a:p>
            <a:pPr algn="l"/>
            <a:r>
              <a:rPr lang="pt-BR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Dobras Cutâneas - Localizações Anatômicas e Procedimentos</a:t>
            </a:r>
          </a:p>
          <a:p>
            <a:pPr algn="l"/>
            <a:r>
              <a:rPr lang="pt-BR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estimativa da composição corporal por meio de medidas antropométricas utiliza medidas relativamente simples como massa, estatura, perímetros, diâmetros ósseos e espessura de dobras cutâneas. Quando o objetivo é estimas somente a porcentagem de gordura corporal, as medidas mais utilizadas são as de dobras cutâneas. </a:t>
            </a:r>
          </a:p>
          <a:p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dobras cutâneas que aparecem com maior frequência na literatura e que atendem às necessidades da grande maioria das equações preditivas de gordura corporal são: tríceps (TR), subescapular (SB), bíceps (BI), axilar média (AM), torácica ou peitoral (TX), </a:t>
            </a:r>
            <a:r>
              <a:rPr lang="pt-BR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supra-ilíaca</a:t>
            </a:r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(SI), </a:t>
            </a:r>
            <a:r>
              <a:rPr lang="pt-BR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supra-espinal</a:t>
            </a:r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(SS), coxa (CX) e panturrilha medial (PM). 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384324-DD3A-52BC-F80A-78F914CD7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CD4498C-263E-233D-346A-5CAA1B60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29" y="140473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B0D80CB-43C0-F775-DDAA-5B5C9F507D14}"/>
              </a:ext>
            </a:extLst>
          </p:cNvPr>
          <p:cNvSpPr txBox="1"/>
          <p:nvPr/>
        </p:nvSpPr>
        <p:spPr>
          <a:xfrm>
            <a:off x="7673009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/>
              <a:t>https://www.sanny.com.br/loja/noticia.php?loja=706165&amp;id=7</a:t>
            </a:r>
          </a:p>
        </p:txBody>
      </p:sp>
    </p:spTree>
    <p:extLst>
      <p:ext uri="{BB962C8B-B14F-4D97-AF65-F5344CB8AC3E}">
        <p14:creationId xmlns:p14="http://schemas.microsoft.com/office/powerpoint/2010/main" val="362477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F2EFD-CE41-A9EA-4A66-20614BFF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2349925"/>
            <a:ext cx="3751506" cy="2456442"/>
          </a:xfrm>
        </p:spPr>
        <p:txBody>
          <a:bodyPr/>
          <a:lstStyle/>
          <a:p>
            <a:r>
              <a:rPr lang="pt-BR"/>
              <a:t>Músculo </a:t>
            </a:r>
            <a:br>
              <a:rPr lang="pt-BR"/>
            </a:br>
            <a:r>
              <a:rPr lang="pt-BR"/>
              <a:t>X</a:t>
            </a:r>
            <a:br>
              <a:rPr lang="pt-BR"/>
            </a:br>
            <a:r>
              <a:rPr lang="pt-BR"/>
              <a:t> Gordura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DC2961-EF66-7B13-BB27-AECB78EE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243" y="1099930"/>
            <a:ext cx="7566992" cy="5155096"/>
          </a:xfrm>
        </p:spPr>
      </p:pic>
    </p:spTree>
    <p:extLst>
      <p:ext uri="{BB962C8B-B14F-4D97-AF65-F5344CB8AC3E}">
        <p14:creationId xmlns:p14="http://schemas.microsoft.com/office/powerpoint/2010/main" val="32502843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576A65C04D6B458A9D9626A41BA855" ma:contentTypeVersion="3" ma:contentTypeDescription="Crie um novo documento." ma:contentTypeScope="" ma:versionID="e46565cabc54f657f7e64ba0666b201c">
  <xsd:schema xmlns:xsd="http://www.w3.org/2001/XMLSchema" xmlns:xs="http://www.w3.org/2001/XMLSchema" xmlns:p="http://schemas.microsoft.com/office/2006/metadata/properties" xmlns:ns2="1511bef1-23e3-43b1-bdce-402e3e558177" targetNamespace="http://schemas.microsoft.com/office/2006/metadata/properties" ma:root="true" ma:fieldsID="4cc97bce4437dfcd8a63f5cf32144e89" ns2:_="">
    <xsd:import namespace="1511bef1-23e3-43b1-bdce-402e3e5581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1bef1-23e3-43b1-bdce-402e3e55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C63BD3-B09D-489F-B188-378BF7D83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ABB448-41EF-4479-85C2-24F88E60EA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714EAC9-3D84-432E-84F5-0C627FA89072}">
  <ds:schemaRefs>
    <ds:schemaRef ds:uri="1511bef1-23e3-43b1-bdce-402e3e5581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{3888FF06-5036-4043-BD9A-F55969F8347E}tf16401371</Template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Atlas</vt:lpstr>
      <vt:lpstr>Avaliação Física</vt:lpstr>
      <vt:lpstr>  “Através dela é possível reunir elementos para fundamentar a sua decisão sobre o método, tipo de exercício e demais procedimentos a serem adotados para a prescrição de exercícios físicos e desportivos”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Músculo  X  Gordura</vt:lpstr>
      <vt:lpstr>??????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Física</dc:title>
  <dc:creator>JAQUELINE FERNANDA DE SOUZA MACIEL</dc:creator>
  <cp:revision>4</cp:revision>
  <dcterms:created xsi:type="dcterms:W3CDTF">2022-06-13T00:50:23Z</dcterms:created>
  <dcterms:modified xsi:type="dcterms:W3CDTF">2023-12-06T00:27:27Z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0x0101000B576A65C04D6B458A9D9626A41BA855</vt:lpwstr>
  </property>
</Properties>
</file>