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64" r:id="rId6"/>
    <p:sldId id="263" r:id="rId7"/>
    <p:sldId id="260" r:id="rId8"/>
    <p:sldId id="267" r:id="rId9"/>
    <p:sldId id="271" r:id="rId10"/>
    <p:sldId id="272" r:id="rId11"/>
    <p:sldId id="273" r:id="rId12"/>
    <p:sldId id="265" r:id="rId13"/>
    <p:sldId id="266" r:id="rId14"/>
    <p:sldId id="257" r:id="rId15"/>
    <p:sldId id="258" r:id="rId16"/>
    <p:sldId id="259" r:id="rId17"/>
    <p:sldId id="262" r:id="rId18"/>
    <p:sldId id="268" r:id="rId19"/>
    <p:sldId id="269" r:id="rId20"/>
    <p:sldId id="270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634"/>
    <a:srgbClr val="FFFFFF"/>
    <a:srgbClr val="77EED6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D01E-4BF7-411A-A28C-FEFE973E0614}" v="69" dt="2023-12-07T16:23:57.985"/>
    <p1510:client id="{2FB5DEBD-E5E0-4FA5-B601-1D61720259E8}" v="3" dt="2023-12-08T03:15:15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FERNANDES ARAUJO" userId="S::pedro.araujo137@etec.sp.gov.br::c4dddc68-2d4a-46f5-b287-2db983f6bc06" providerId="AD" clId="Web-{2FB5DEBD-E5E0-4FA5-B601-1D61720259E8}"/>
    <pc:docChg chg="modSld">
      <pc:chgData name="PEDRO FERNANDES ARAUJO" userId="S::pedro.araujo137@etec.sp.gov.br::c4dddc68-2d4a-46f5-b287-2db983f6bc06" providerId="AD" clId="Web-{2FB5DEBD-E5E0-4FA5-B601-1D61720259E8}" dt="2023-12-08T03:15:15.312" v="1"/>
      <pc:docMkLst>
        <pc:docMk/>
      </pc:docMkLst>
      <pc:sldChg chg="delSp modSp">
        <pc:chgData name="PEDRO FERNANDES ARAUJO" userId="S::pedro.araujo137@etec.sp.gov.br::c4dddc68-2d4a-46f5-b287-2db983f6bc06" providerId="AD" clId="Web-{2FB5DEBD-E5E0-4FA5-B601-1D61720259E8}" dt="2023-12-08T03:15:15.312" v="1"/>
        <pc:sldMkLst>
          <pc:docMk/>
          <pc:sldMk cId="2721580457" sldId="271"/>
        </pc:sldMkLst>
        <pc:spChg chg="mod">
          <ac:chgData name="PEDRO FERNANDES ARAUJO" userId="S::pedro.araujo137@etec.sp.gov.br::c4dddc68-2d4a-46f5-b287-2db983f6bc06" providerId="AD" clId="Web-{2FB5DEBD-E5E0-4FA5-B601-1D61720259E8}" dt="2023-12-08T03:15:15.312" v="1"/>
          <ac:spMkLst>
            <pc:docMk/>
            <pc:sldMk cId="2721580457" sldId="271"/>
            <ac:spMk id="3" creationId="{00000000-0000-0000-0000-000000000000}"/>
          </ac:spMkLst>
        </pc:spChg>
        <pc:spChg chg="del">
          <ac:chgData name="PEDRO FERNANDES ARAUJO" userId="S::pedro.araujo137@etec.sp.gov.br::c4dddc68-2d4a-46f5-b287-2db983f6bc06" providerId="AD" clId="Web-{2FB5DEBD-E5E0-4FA5-B601-1D61720259E8}" dt="2023-12-08T03:15:01.937" v="0"/>
          <ac:spMkLst>
            <pc:docMk/>
            <pc:sldMk cId="2721580457" sldId="271"/>
            <ac:spMk id="4" creationId="{00000000-0000-0000-0000-000000000000}"/>
          </ac:spMkLst>
        </pc:spChg>
      </pc:sldChg>
    </pc:docChg>
  </pc:docChgLst>
  <pc:docChgLst>
    <pc:chgData name="PEDRO FERNANDES ARAUJO" userId="S::pedro.araujo137@etec.sp.gov.br::c4dddc68-2d4a-46f5-b287-2db983f6bc06" providerId="AD" clId="Web-{0666D01E-4BF7-411A-A28C-FEFE973E0614}"/>
    <pc:docChg chg="addSld modSld">
      <pc:chgData name="PEDRO FERNANDES ARAUJO" userId="S::pedro.araujo137@etec.sp.gov.br::c4dddc68-2d4a-46f5-b287-2db983f6bc06" providerId="AD" clId="Web-{0666D01E-4BF7-411A-A28C-FEFE973E0614}" dt="2023-12-07T16:23:57.985" v="60" actId="1076"/>
      <pc:docMkLst>
        <pc:docMk/>
      </pc:docMkLst>
      <pc:sldChg chg="addSp delSp modSp add replId">
        <pc:chgData name="PEDRO FERNANDES ARAUJO" userId="S::pedro.araujo137@etec.sp.gov.br::c4dddc68-2d4a-46f5-b287-2db983f6bc06" providerId="AD" clId="Web-{0666D01E-4BF7-411A-A28C-FEFE973E0614}" dt="2023-12-07T16:22:39.326" v="40" actId="20577"/>
        <pc:sldMkLst>
          <pc:docMk/>
          <pc:sldMk cId="2721580457" sldId="271"/>
        </pc:sldMkLst>
        <pc:spChg chg="mod">
          <ac:chgData name="PEDRO FERNANDES ARAUJO" userId="S::pedro.araujo137@etec.sp.gov.br::c4dddc68-2d4a-46f5-b287-2db983f6bc06" providerId="AD" clId="Web-{0666D01E-4BF7-411A-A28C-FEFE973E0614}" dt="2023-12-07T16:22:39.326" v="40" actId="20577"/>
          <ac:spMkLst>
            <pc:docMk/>
            <pc:sldMk cId="2721580457" sldId="271"/>
            <ac:spMk id="21" creationId="{B420798A-F218-4FCC-9682-7BC685DF1402}"/>
          </ac:spMkLst>
        </pc:spChg>
        <pc:spChg chg="del mod">
          <ac:chgData name="PEDRO FERNANDES ARAUJO" userId="S::pedro.araujo137@etec.sp.gov.br::c4dddc68-2d4a-46f5-b287-2db983f6bc06" providerId="AD" clId="Web-{0666D01E-4BF7-411A-A28C-FEFE973E0614}" dt="2023-12-07T16:18:15.506" v="10"/>
          <ac:spMkLst>
            <pc:docMk/>
            <pc:sldMk cId="2721580457" sldId="271"/>
            <ac:spMk id="29" creationId="{00000000-0000-0000-0000-000000000000}"/>
          </ac:spMkLst>
        </pc:spChg>
        <pc:picChg chg="add mod">
          <ac:chgData name="PEDRO FERNANDES ARAUJO" userId="S::pedro.araujo137@etec.sp.gov.br::c4dddc68-2d4a-46f5-b287-2db983f6bc06" providerId="AD" clId="Web-{0666D01E-4BF7-411A-A28C-FEFE973E0614}" dt="2023-12-07T16:19:50.322" v="30" actId="1076"/>
          <ac:picMkLst>
            <pc:docMk/>
            <pc:sldMk cId="2721580457" sldId="271"/>
            <ac:picMk id="5" creationId="{8FCF4CB9-B55D-BD43-6AAE-05ED25A31317}"/>
          </ac:picMkLst>
        </pc:picChg>
        <pc:picChg chg="add del mod">
          <ac:chgData name="PEDRO FERNANDES ARAUJO" userId="S::pedro.araujo137@etec.sp.gov.br::c4dddc68-2d4a-46f5-b287-2db983f6bc06" providerId="AD" clId="Web-{0666D01E-4BF7-411A-A28C-FEFE973E0614}" dt="2023-12-07T16:19:27.446" v="22"/>
          <ac:picMkLst>
            <pc:docMk/>
            <pc:sldMk cId="2721580457" sldId="271"/>
            <ac:picMk id="6" creationId="{1237DA01-0FE3-5415-BE40-DC778DDBA264}"/>
          </ac:picMkLst>
        </pc:picChg>
        <pc:picChg chg="del">
          <ac:chgData name="PEDRO FERNANDES ARAUJO" userId="S::pedro.araujo137@etec.sp.gov.br::c4dddc68-2d4a-46f5-b287-2db983f6bc06" providerId="AD" clId="Web-{0666D01E-4BF7-411A-A28C-FEFE973E0614}" dt="2023-12-07T16:18:54.445" v="15"/>
          <ac:picMkLst>
            <pc:docMk/>
            <pc:sldMk cId="2721580457" sldId="271"/>
            <ac:picMk id="12" creationId="{00000000-0000-0000-0000-000000000000}"/>
          </ac:picMkLst>
        </pc:picChg>
      </pc:sldChg>
      <pc:sldChg chg="delSp modSp add replId">
        <pc:chgData name="PEDRO FERNANDES ARAUJO" userId="S::pedro.araujo137@etec.sp.gov.br::c4dddc68-2d4a-46f5-b287-2db983f6bc06" providerId="AD" clId="Web-{0666D01E-4BF7-411A-A28C-FEFE973E0614}" dt="2023-12-07T16:23:00.655" v="47" actId="1076"/>
        <pc:sldMkLst>
          <pc:docMk/>
          <pc:sldMk cId="74010893" sldId="272"/>
        </pc:sldMkLst>
        <pc:spChg chg="mod">
          <ac:chgData name="PEDRO FERNANDES ARAUJO" userId="S::pedro.araujo137@etec.sp.gov.br::c4dddc68-2d4a-46f5-b287-2db983f6bc06" providerId="AD" clId="Web-{0666D01E-4BF7-411A-A28C-FEFE973E0614}" dt="2023-12-07T16:23:00.655" v="47" actId="1076"/>
          <ac:spMkLst>
            <pc:docMk/>
            <pc:sldMk cId="74010893" sldId="272"/>
            <ac:spMk id="21" creationId="{B420798A-F218-4FCC-9682-7BC685DF1402}"/>
          </ac:spMkLst>
        </pc:spChg>
        <pc:picChg chg="del">
          <ac:chgData name="PEDRO FERNANDES ARAUJO" userId="S::pedro.araujo137@etec.sp.gov.br::c4dddc68-2d4a-46f5-b287-2db983f6bc06" providerId="AD" clId="Web-{0666D01E-4BF7-411A-A28C-FEFE973E0614}" dt="2023-12-07T16:19:28.743" v="23"/>
          <ac:picMkLst>
            <pc:docMk/>
            <pc:sldMk cId="74010893" sldId="272"/>
            <ac:picMk id="5" creationId="{8FCF4CB9-B55D-BD43-6AAE-05ED25A31317}"/>
          </ac:picMkLst>
        </pc:picChg>
        <pc:picChg chg="mod">
          <ac:chgData name="PEDRO FERNANDES ARAUJO" userId="S::pedro.araujo137@etec.sp.gov.br::c4dddc68-2d4a-46f5-b287-2db983f6bc06" providerId="AD" clId="Web-{0666D01E-4BF7-411A-A28C-FEFE973E0614}" dt="2023-12-07T16:19:39.728" v="27" actId="1076"/>
          <ac:picMkLst>
            <pc:docMk/>
            <pc:sldMk cId="74010893" sldId="272"/>
            <ac:picMk id="6" creationId="{1237DA01-0FE3-5415-BE40-DC778DDBA264}"/>
          </ac:picMkLst>
        </pc:picChg>
      </pc:sldChg>
      <pc:sldChg chg="addSp delSp modSp add replId">
        <pc:chgData name="PEDRO FERNANDES ARAUJO" userId="S::pedro.araujo137@etec.sp.gov.br::c4dddc68-2d4a-46f5-b287-2db983f6bc06" providerId="AD" clId="Web-{0666D01E-4BF7-411A-A28C-FEFE973E0614}" dt="2023-12-07T16:23:57.985" v="60" actId="1076"/>
        <pc:sldMkLst>
          <pc:docMk/>
          <pc:sldMk cId="3302626158" sldId="273"/>
        </pc:sldMkLst>
        <pc:spChg chg="mod">
          <ac:chgData name="PEDRO FERNANDES ARAUJO" userId="S::pedro.araujo137@etec.sp.gov.br::c4dddc68-2d4a-46f5-b287-2db983f6bc06" providerId="AD" clId="Web-{0666D01E-4BF7-411A-A28C-FEFE973E0614}" dt="2023-12-07T16:23:57.985" v="60" actId="1076"/>
          <ac:spMkLst>
            <pc:docMk/>
            <pc:sldMk cId="3302626158" sldId="273"/>
            <ac:spMk id="21" creationId="{B420798A-F218-4FCC-9682-7BC685DF1402}"/>
          </ac:spMkLst>
        </pc:spChg>
        <pc:picChg chg="add del mod">
          <ac:chgData name="PEDRO FERNANDES ARAUJO" userId="S::pedro.araujo137@etec.sp.gov.br::c4dddc68-2d4a-46f5-b287-2db983f6bc06" providerId="AD" clId="Web-{0666D01E-4BF7-411A-A28C-FEFE973E0614}" dt="2023-12-07T16:23:06.858" v="48"/>
          <ac:picMkLst>
            <pc:docMk/>
            <pc:sldMk cId="3302626158" sldId="273"/>
            <ac:picMk id="5" creationId="{3F1E3ADD-B209-A144-3C30-4419CA25F3CD}"/>
          </ac:picMkLst>
        </pc:picChg>
        <pc:picChg chg="del">
          <ac:chgData name="PEDRO FERNANDES ARAUJO" userId="S::pedro.araujo137@etec.sp.gov.br::c4dddc68-2d4a-46f5-b287-2db983f6bc06" providerId="AD" clId="Web-{0666D01E-4BF7-411A-A28C-FEFE973E0614}" dt="2023-12-07T16:22:18.826" v="32"/>
          <ac:picMkLst>
            <pc:docMk/>
            <pc:sldMk cId="3302626158" sldId="273"/>
            <ac:picMk id="6" creationId="{1237DA01-0FE3-5415-BE40-DC778DDBA264}"/>
          </ac:picMkLst>
        </pc:picChg>
        <pc:picChg chg="add mod">
          <ac:chgData name="PEDRO FERNANDES ARAUJO" userId="S::pedro.araujo137@etec.sp.gov.br::c4dddc68-2d4a-46f5-b287-2db983f6bc06" providerId="AD" clId="Web-{0666D01E-4BF7-411A-A28C-FEFE973E0614}" dt="2023-12-07T16:23:38.937" v="53" actId="1076"/>
          <ac:picMkLst>
            <pc:docMk/>
            <pc:sldMk cId="3302626158" sldId="273"/>
            <ac:picMk id="7" creationId="{5BE3FAB7-4AF9-A211-1F3F-FCCC29CED8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06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3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6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3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0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446F608-907D-48B1-99DD-1A52139D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29" y="2522920"/>
            <a:ext cx="4427341" cy="305011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050662" y="5495710"/>
            <a:ext cx="4529074" cy="4053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>
                <a:solidFill>
                  <a:srgbClr val="77EED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Por um </a:t>
            </a:r>
            <a:r>
              <a:rPr lang="en-US" sz="2400" err="1">
                <a:solidFill>
                  <a:srgbClr val="77EED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mundo</a:t>
            </a:r>
            <a:r>
              <a:rPr lang="en-US" sz="2400">
                <a:solidFill>
                  <a:srgbClr val="77EED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77EED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mais</a:t>
            </a:r>
            <a:r>
              <a:rPr lang="en-US" sz="2400">
                <a:solidFill>
                  <a:srgbClr val="77EED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77EED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seguro</a:t>
            </a:r>
            <a:endParaRPr lang="en-US" sz="2400">
              <a:solidFill>
                <a:srgbClr val="77EED6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4227AED-F2B9-494F-83E7-EC022B06BB42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0259ACD-F8DC-4B1A-8B2F-BEDD4EC3CF26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602DFE1-C587-4FFD-B6F4-8D849CE09DF1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931DF3E-2C46-4A8F-A0D6-97E20318A545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Shape 2"/>
          <p:cNvSpPr/>
          <p:nvPr/>
        </p:nvSpPr>
        <p:spPr>
          <a:xfrm>
            <a:off x="1760220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Shape 6"/>
          <p:cNvSpPr/>
          <p:nvPr/>
        </p:nvSpPr>
        <p:spPr>
          <a:xfrm>
            <a:off x="7426285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10972531" y="2521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>
              <a:solidFill>
                <a:srgbClr val="77EED6"/>
              </a:solidFill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426285" y="44341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420798A-F218-4FCC-9682-7BC685DF1402}"/>
              </a:ext>
            </a:extLst>
          </p:cNvPr>
          <p:cNvSpPr/>
          <p:nvPr/>
        </p:nvSpPr>
        <p:spPr>
          <a:xfrm>
            <a:off x="5909849" y="880768"/>
            <a:ext cx="28107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Localidade</a:t>
            </a:r>
            <a:endParaRPr lang="en-US" sz="4374">
              <a:solidFill>
                <a:srgbClr val="77EED6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C154C-11B4-4AAC-9258-1B6CDED1C180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1C033A-A694-42A1-9165-7CC47561C05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B3D587-DDF0-4CEC-9BBC-BAE556B76A34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38EED6B-8CDD-4F7B-BD18-75FE0753BA4C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3273B20-3846-4047-8C03-DEA3CE8E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D1A9726-2100-4FD9-80EE-CA9B9DDE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433394" y="3246411"/>
            <a:ext cx="5968836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70"/>
              </a:lnSpc>
            </a:pPr>
            <a:r>
              <a:rPr lang="pt-BR" sz="2400" err="1">
                <a:solidFill>
                  <a:schemeClr val="bg1"/>
                </a:solidFill>
                <a:latin typeface="Montserrat" pitchFamily="2" charset="0"/>
              </a:rPr>
              <a:t>Coworking</a:t>
            </a:r>
            <a:endParaRPr lang="pt-BR" sz="240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5274" y="5231522"/>
            <a:ext cx="5142872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70"/>
              </a:lnSpc>
            </a:pP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Endereço comercial profissional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8385274" y="4193286"/>
            <a:ext cx="3786020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70"/>
              </a:lnSpc>
            </a:pP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Escritório não exclusivo</a:t>
            </a:r>
          </a:p>
        </p:txBody>
      </p:sp>
      <p:pic>
        <p:nvPicPr>
          <p:cNvPr id="2050" name="Picture 2" descr="https://api.buildings.com.br/img?url=https://d6bmyxfy7viyd.cloudfront.net/2f746d702f706870626c446d446e.jpg&amp;w=5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90" y="2135246"/>
            <a:ext cx="7217536" cy="481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0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3634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494830"/>
            <a:ext cx="10218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Sistema de Amortização Constante (SAC)</a:t>
            </a:r>
            <a:endParaRPr lang="en-US" sz="4374">
              <a:solidFill>
                <a:srgbClr val="77EED6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1760220" y="2522458"/>
            <a:ext cx="3555206" cy="4212312"/>
          </a:xfrm>
          <a:prstGeom prst="roundRect">
            <a:avLst>
              <a:gd name="adj" fmla="val 3750"/>
            </a:avLst>
          </a:prstGeom>
          <a:solidFill>
            <a:srgbClr val="282C32"/>
          </a:solidFill>
          <a:ln/>
        </p:spPr>
      </p:sp>
      <p:sp>
        <p:nvSpPr>
          <p:cNvPr id="8" name="Text 5"/>
          <p:cNvSpPr/>
          <p:nvPr/>
        </p:nvSpPr>
        <p:spPr>
          <a:xfrm>
            <a:off x="1982391" y="274462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Funcionamento</a:t>
            </a:r>
            <a:endParaRPr lang="en-US" sz="2187">
              <a:solidFill>
                <a:srgbClr val="77EED6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1982391" y="3313986"/>
            <a:ext cx="333303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Sistema mais utilizado no Brasil para o pagamento de empréstimos e financiamentos imobiliários. As parcelas são iguais e a parte do principal amortizado é maior nas primeiras prestações.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>
          <a:xfrm>
            <a:off x="5537597" y="2522458"/>
            <a:ext cx="3555206" cy="4212312"/>
          </a:xfrm>
          <a:prstGeom prst="roundRect">
            <a:avLst>
              <a:gd name="adj" fmla="val 3750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5759768" y="274462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Vantagens</a:t>
            </a:r>
            <a:endParaRPr lang="en-US" sz="2187">
              <a:solidFill>
                <a:srgbClr val="77EED6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5759768" y="3313986"/>
            <a:ext cx="31108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Permite</a:t>
            </a: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que a dívida diminua </a:t>
            </a:r>
            <a:r>
              <a:rPr lang="en-US" sz="175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mais</a:t>
            </a: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5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rapidamente</a:t>
            </a: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 as prestações têm valores menores no início do contrato, deixando mais folga no orçamento familiar.</a:t>
            </a:r>
            <a:endParaRPr lang="en-US" sz="1750"/>
          </a:p>
        </p:txBody>
      </p:sp>
      <p:sp>
        <p:nvSpPr>
          <p:cNvPr id="13" name="Shape 10"/>
          <p:cNvSpPr/>
          <p:nvPr/>
        </p:nvSpPr>
        <p:spPr>
          <a:xfrm>
            <a:off x="9314974" y="2522458"/>
            <a:ext cx="3555206" cy="4212312"/>
          </a:xfrm>
          <a:prstGeom prst="roundRect">
            <a:avLst>
              <a:gd name="adj" fmla="val 3750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9537144" y="274462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Desvantagens</a:t>
            </a:r>
            <a:endParaRPr lang="en-US" sz="2187">
              <a:solidFill>
                <a:srgbClr val="77EED6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9537144" y="3313986"/>
            <a:ext cx="31108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 parcelas iniciais são altas, o que pode afetar o planejamento financeiro a </a:t>
            </a:r>
            <a:r>
              <a:rPr lang="en-US" sz="175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curto</a:t>
            </a: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5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prazo</a:t>
            </a: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 o valor total pago ao final do contrato é maior do que em outros sistemas.</a:t>
            </a:r>
            <a:endParaRPr lang="en-US" sz="175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2C9047-478D-4EA9-A8EA-EA9042E72221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A8D0673-923D-4C10-AB34-B09780DB24CC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6B4685C-9DEC-4FD4-93B1-58C2F7C08C14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11FF6E2-FCA5-4AB8-8451-E8465CE0E451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EEE5EC3-2202-4A81-AC67-A053AF0C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82D5E8D-80D7-48AF-A2F2-80142BD44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5" name="Text 2"/>
          <p:cNvSpPr/>
          <p:nvPr/>
        </p:nvSpPr>
        <p:spPr>
          <a:xfrm>
            <a:off x="2640330" y="856435"/>
            <a:ext cx="9349740" cy="612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24"/>
              </a:lnSpc>
              <a:buNone/>
            </a:pPr>
            <a:r>
              <a:rPr lang="en-US" sz="3859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Sistema de Amortização Crescente (Sacre)</a:t>
            </a:r>
            <a:endParaRPr lang="en-US" sz="3859">
              <a:solidFill>
                <a:srgbClr val="77EED6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4642842" y="1752600"/>
            <a:ext cx="88225" cy="5631061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7" name="Shape 4"/>
          <p:cNvSpPr/>
          <p:nvPr/>
        </p:nvSpPr>
        <p:spPr>
          <a:xfrm>
            <a:off x="4907459" y="2082105"/>
            <a:ext cx="686157" cy="88225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8" name="Shape 5"/>
          <p:cNvSpPr/>
          <p:nvPr/>
        </p:nvSpPr>
        <p:spPr>
          <a:xfrm>
            <a:off x="4466332" y="1905714"/>
            <a:ext cx="441127" cy="441127"/>
          </a:xfrm>
          <a:prstGeom prst="roundRect">
            <a:avLst>
              <a:gd name="adj" fmla="val 26667"/>
            </a:avLst>
          </a:prstGeom>
          <a:solidFill>
            <a:srgbClr val="303634"/>
          </a:solidFill>
          <a:ln/>
        </p:spPr>
      </p:sp>
      <p:sp>
        <p:nvSpPr>
          <p:cNvPr id="9" name="Text 6"/>
          <p:cNvSpPr/>
          <p:nvPr/>
        </p:nvSpPr>
        <p:spPr>
          <a:xfrm>
            <a:off x="2825961" y="1888213"/>
            <a:ext cx="10668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2316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316">
              <a:solidFill>
                <a:srgbClr val="77EED6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3137374" y="1928756"/>
            <a:ext cx="1960483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193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Funcionamento</a:t>
            </a:r>
            <a:endParaRPr lang="en-US" sz="1930">
              <a:solidFill>
                <a:srgbClr val="77EED6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3137374" y="2368853"/>
            <a:ext cx="8130064" cy="627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0"/>
              </a:lnSpc>
              <a:buNone/>
            </a:pPr>
            <a:r>
              <a:rPr lang="en-US" sz="1544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Parcelas</a:t>
            </a:r>
            <a:r>
              <a:rPr lang="en-US" sz="1544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aumentam ao longo do tempo, acompanhando o aumento da capacidade de pagamento do tomador.</a:t>
            </a:r>
            <a:endParaRPr lang="en-US" sz="1544"/>
          </a:p>
        </p:txBody>
      </p:sp>
      <p:sp>
        <p:nvSpPr>
          <p:cNvPr id="12" name="Shape 9"/>
          <p:cNvSpPr/>
          <p:nvPr/>
        </p:nvSpPr>
        <p:spPr>
          <a:xfrm>
            <a:off x="4907459" y="3846493"/>
            <a:ext cx="686157" cy="88225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13" name="Shape 10"/>
          <p:cNvSpPr/>
          <p:nvPr/>
        </p:nvSpPr>
        <p:spPr>
          <a:xfrm>
            <a:off x="4466332" y="3670102"/>
            <a:ext cx="441127" cy="441127"/>
          </a:xfrm>
          <a:prstGeom prst="roundRect">
            <a:avLst>
              <a:gd name="adj" fmla="val 26667"/>
            </a:avLst>
          </a:prstGeom>
          <a:solidFill>
            <a:srgbClr val="303634"/>
          </a:solidFill>
          <a:ln/>
        </p:spPr>
      </p:sp>
      <p:sp>
        <p:nvSpPr>
          <p:cNvPr id="14" name="Text 11"/>
          <p:cNvSpPr/>
          <p:nvPr/>
        </p:nvSpPr>
        <p:spPr>
          <a:xfrm>
            <a:off x="2795481" y="3652600"/>
            <a:ext cx="16764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2316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316">
              <a:solidFill>
                <a:srgbClr val="77EED6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3110605" y="3670102"/>
            <a:ext cx="1960483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193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Vantagens</a:t>
            </a:r>
            <a:endParaRPr lang="en-US" sz="1930">
              <a:solidFill>
                <a:srgbClr val="77EED6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3106795" y="4133048"/>
            <a:ext cx="8130064" cy="941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0"/>
              </a:lnSpc>
              <a:buNone/>
            </a:pPr>
            <a:r>
              <a:rPr lang="en-US" sz="1544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Boa </a:t>
            </a:r>
            <a:r>
              <a:rPr lang="en-US" sz="1544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opção</a:t>
            </a:r>
            <a:r>
              <a:rPr lang="en-US" sz="1544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para quem tem expectativa de aumento de renda no futuro. As parcelas iniciais são mais baixas, permitindo um maior planejamento financeiro.</a:t>
            </a:r>
            <a:endParaRPr lang="en-US" sz="1544"/>
          </a:p>
        </p:txBody>
      </p:sp>
      <p:sp>
        <p:nvSpPr>
          <p:cNvPr id="17" name="Shape 14"/>
          <p:cNvSpPr/>
          <p:nvPr/>
        </p:nvSpPr>
        <p:spPr>
          <a:xfrm>
            <a:off x="4907459" y="5877818"/>
            <a:ext cx="686157" cy="88225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18" name="Shape 15"/>
          <p:cNvSpPr/>
          <p:nvPr/>
        </p:nvSpPr>
        <p:spPr>
          <a:xfrm>
            <a:off x="4466332" y="5701427"/>
            <a:ext cx="441127" cy="441127"/>
          </a:xfrm>
          <a:prstGeom prst="roundRect">
            <a:avLst>
              <a:gd name="adj" fmla="val 26667"/>
            </a:avLst>
          </a:prstGeom>
          <a:solidFill>
            <a:srgbClr val="303634"/>
          </a:solidFill>
          <a:ln/>
        </p:spPr>
      </p:sp>
      <p:sp>
        <p:nvSpPr>
          <p:cNvPr id="19" name="Text 16"/>
          <p:cNvSpPr/>
          <p:nvPr/>
        </p:nvSpPr>
        <p:spPr>
          <a:xfrm>
            <a:off x="2799291" y="5683925"/>
            <a:ext cx="16002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2316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316">
              <a:solidFill>
                <a:srgbClr val="77EED6"/>
              </a:solidFill>
            </a:endParaRPr>
          </a:p>
        </p:txBody>
      </p:sp>
      <p:sp>
        <p:nvSpPr>
          <p:cNvPr id="20" name="Text 17"/>
          <p:cNvSpPr/>
          <p:nvPr/>
        </p:nvSpPr>
        <p:spPr>
          <a:xfrm>
            <a:off x="3106795" y="5689233"/>
            <a:ext cx="1960483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193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Desvantagens</a:t>
            </a:r>
            <a:endParaRPr lang="en-US" sz="1930">
              <a:solidFill>
                <a:srgbClr val="77EED6"/>
              </a:solidFill>
            </a:endParaRPr>
          </a:p>
        </p:txBody>
      </p:sp>
      <p:sp>
        <p:nvSpPr>
          <p:cNvPr id="21" name="Text 18"/>
          <p:cNvSpPr/>
          <p:nvPr/>
        </p:nvSpPr>
        <p:spPr>
          <a:xfrm>
            <a:off x="3137374" y="6249512"/>
            <a:ext cx="8130064" cy="941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0"/>
              </a:lnSpc>
              <a:buNone/>
            </a:pPr>
            <a:r>
              <a:rPr lang="en-US" sz="1544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 prestações finais são muito elevadas e podem comprometer o </a:t>
            </a:r>
            <a:r>
              <a:rPr lang="en-US" sz="1544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orçamento</a:t>
            </a:r>
            <a:r>
              <a:rPr lang="en-US" sz="1544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 a </a:t>
            </a:r>
            <a:r>
              <a:rPr lang="en-US" sz="1544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quantidade</a:t>
            </a:r>
            <a:r>
              <a:rPr lang="en-US" sz="1544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juros pagos no final do contrato é maior do que em outros sistemas.</a:t>
            </a:r>
            <a:endParaRPr lang="en-US" sz="1544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5A7D591-07AB-4F89-9B06-773E5F9760D8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58E0F9B-4F4F-4DFC-A2DD-717FBE9CA31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5296333-2771-4C96-94CE-748224C07FAA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7EDA19B-6261-47D4-B4D6-79FEE8DA5FD4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8C11740-64BE-432B-8CAB-F54A2C48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6BFFEBB-419C-4DAB-A999-C1638594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8000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Método Price</a:t>
            </a:r>
            <a:endParaRPr lang="en-US" sz="4374">
              <a:solidFill>
                <a:srgbClr val="77EED6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118717"/>
            <a:ext cx="3481149" cy="215145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5478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Funcionamento</a:t>
            </a:r>
            <a:endParaRPr lang="en-US" sz="2187">
              <a:solidFill>
                <a:srgbClr val="77EED6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1760220" y="5117187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Sistema de amortização que permite o cálculo de parcelas iguais em todo o período do contrato.</a:t>
            </a:r>
            <a:endParaRPr lang="en-US" sz="175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2118717"/>
            <a:ext cx="3481149" cy="215145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5478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Vantagens</a:t>
            </a:r>
            <a:endParaRPr lang="en-US" sz="2187">
              <a:solidFill>
                <a:srgbClr val="77EED6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5574625" y="5117187"/>
            <a:ext cx="348114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Boa </a:t>
            </a:r>
            <a:r>
              <a:rPr lang="en-US" sz="175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opção</a:t>
            </a: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quando se busca parcelas fixas e previsíveis. Além disso, o valor total pago ao final pode ser menor do que em outros sistemas.</a:t>
            </a:r>
            <a:endParaRPr lang="en-US" sz="175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2118717"/>
            <a:ext cx="3481149" cy="215145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5478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Desvantagens</a:t>
            </a:r>
            <a:endParaRPr lang="en-US" sz="2187">
              <a:solidFill>
                <a:srgbClr val="77EED6"/>
              </a:solidFill>
            </a:endParaRPr>
          </a:p>
        </p:txBody>
      </p:sp>
      <p:sp>
        <p:nvSpPr>
          <p:cNvPr id="13" name="Text 8"/>
          <p:cNvSpPr/>
          <p:nvPr/>
        </p:nvSpPr>
        <p:spPr>
          <a:xfrm>
            <a:off x="9389031" y="5117187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 parcelas iniciais são mais baixas do que no SAC, mas o valor dos juros ao final do contrato pode ser bastante elevado.</a:t>
            </a:r>
            <a:endParaRPr lang="en-US" sz="175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AF169B5-B931-461D-9BBB-A3EE14B5320A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090477-B368-4597-81C2-013E4D53A5C4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08ACEB8-6A83-497D-A98C-03779CD031D2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3FD6ABF-7A98-47D2-A2A4-C19D44368D8E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CBCCEFC-ECBF-4B48-8B60-73112CF86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1F9614A-4A7F-417C-B431-FCB53E29D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49483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5" name="Text 3"/>
          <p:cNvSpPr/>
          <p:nvPr/>
        </p:nvSpPr>
        <p:spPr>
          <a:xfrm>
            <a:off x="1305280" y="1503253"/>
            <a:ext cx="1250990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20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Método</a:t>
            </a:r>
            <a:endParaRPr lang="en-US" sz="2000"/>
          </a:p>
        </p:txBody>
      </p:sp>
      <p:sp>
        <p:nvSpPr>
          <p:cNvPr id="4" name="Text 2"/>
          <p:cNvSpPr/>
          <p:nvPr/>
        </p:nvSpPr>
        <p:spPr>
          <a:xfrm>
            <a:off x="6517874" y="485984"/>
            <a:ext cx="1594653" cy="490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59"/>
              </a:lnSpc>
              <a:buNone/>
            </a:pPr>
            <a:r>
              <a:rPr lang="en-US" sz="3088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Resumo</a:t>
            </a:r>
            <a:endParaRPr lang="en-US" sz="3088">
              <a:solidFill>
                <a:srgbClr val="77EED6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3116147" y="1503253"/>
            <a:ext cx="2239695" cy="501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20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Cálculo de juros</a:t>
            </a:r>
            <a:endParaRPr lang="en-US" sz="2000"/>
          </a:p>
        </p:txBody>
      </p:sp>
      <p:sp>
        <p:nvSpPr>
          <p:cNvPr id="7" name="Text 5"/>
          <p:cNvSpPr/>
          <p:nvPr/>
        </p:nvSpPr>
        <p:spPr>
          <a:xfrm>
            <a:off x="6058500" y="1503252"/>
            <a:ext cx="1247180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20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Parcelas</a:t>
            </a:r>
            <a:endParaRPr lang="en-US" sz="2000"/>
          </a:p>
        </p:txBody>
      </p:sp>
      <p:sp>
        <p:nvSpPr>
          <p:cNvPr id="8" name="Text 6"/>
          <p:cNvSpPr/>
          <p:nvPr/>
        </p:nvSpPr>
        <p:spPr>
          <a:xfrm>
            <a:off x="8471989" y="1500914"/>
            <a:ext cx="1247180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20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Vantagens</a:t>
            </a:r>
            <a:endParaRPr lang="en-US" sz="2000"/>
          </a:p>
        </p:txBody>
      </p:sp>
      <p:sp>
        <p:nvSpPr>
          <p:cNvPr id="9" name="Text 7"/>
          <p:cNvSpPr/>
          <p:nvPr/>
        </p:nvSpPr>
        <p:spPr>
          <a:xfrm>
            <a:off x="11028259" y="1503253"/>
            <a:ext cx="1250990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20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Desvantagens</a:t>
            </a:r>
            <a:endParaRPr lang="en-US" sz="2000"/>
          </a:p>
        </p:txBody>
      </p:sp>
      <p:sp>
        <p:nvSpPr>
          <p:cNvPr id="10" name="Shape 8"/>
          <p:cNvSpPr/>
          <p:nvPr/>
        </p:nvSpPr>
        <p:spPr>
          <a:xfrm>
            <a:off x="1415845" y="1940004"/>
            <a:ext cx="11828207" cy="1708547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588826" y="2154270"/>
            <a:ext cx="1250990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235" b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SAC</a:t>
            </a:r>
            <a:endParaRPr lang="en-US" sz="1235" b="1"/>
          </a:p>
        </p:txBody>
      </p:sp>
      <p:sp>
        <p:nvSpPr>
          <p:cNvPr id="12" name="Text 10"/>
          <p:cNvSpPr/>
          <p:nvPr/>
        </p:nvSpPr>
        <p:spPr>
          <a:xfrm>
            <a:off x="3306077" y="2137601"/>
            <a:ext cx="1859837" cy="752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Proporcional ao saldo devedor</a:t>
            </a:r>
            <a:endParaRPr lang="en-US" sz="1600"/>
          </a:p>
        </p:txBody>
      </p:sp>
      <p:sp>
        <p:nvSpPr>
          <p:cNvPr id="13" name="Text 11"/>
          <p:cNvSpPr/>
          <p:nvPr/>
        </p:nvSpPr>
        <p:spPr>
          <a:xfrm>
            <a:off x="5964083" y="2172792"/>
            <a:ext cx="1247180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Decrescentes</a:t>
            </a:r>
            <a:endParaRPr lang="en-US" sz="1600"/>
          </a:p>
        </p:txBody>
      </p:sp>
      <p:sp>
        <p:nvSpPr>
          <p:cNvPr id="14" name="Text 12"/>
          <p:cNvSpPr/>
          <p:nvPr/>
        </p:nvSpPr>
        <p:spPr>
          <a:xfrm>
            <a:off x="8118660" y="2041684"/>
            <a:ext cx="2549340" cy="1505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Paga a dívida mais rapidamente e tem prestações iniciais mais baixas</a:t>
            </a:r>
            <a:endParaRPr lang="en-US" sz="1600"/>
          </a:p>
        </p:txBody>
      </p:sp>
      <p:sp>
        <p:nvSpPr>
          <p:cNvPr id="15" name="Text 13"/>
          <p:cNvSpPr/>
          <p:nvPr/>
        </p:nvSpPr>
        <p:spPr>
          <a:xfrm>
            <a:off x="10893451" y="2041684"/>
            <a:ext cx="2321104" cy="1505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Parcelas finais altas e valor total pago pode ser maior do que em outros sistemas</a:t>
            </a:r>
            <a:endParaRPr lang="en-US" sz="1600"/>
          </a:p>
        </p:txBody>
      </p:sp>
      <p:sp>
        <p:nvSpPr>
          <p:cNvPr id="16" name="Text 14"/>
          <p:cNvSpPr/>
          <p:nvPr/>
        </p:nvSpPr>
        <p:spPr>
          <a:xfrm>
            <a:off x="1588826" y="3921349"/>
            <a:ext cx="625495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235" b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Sacre</a:t>
            </a:r>
            <a:endParaRPr lang="en-US" sz="1235" b="1"/>
          </a:p>
        </p:txBody>
      </p:sp>
      <p:sp>
        <p:nvSpPr>
          <p:cNvPr id="17" name="Text 15"/>
          <p:cNvSpPr/>
          <p:nvPr/>
        </p:nvSpPr>
        <p:spPr>
          <a:xfrm>
            <a:off x="3305699" y="3914975"/>
            <a:ext cx="1828065" cy="752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Proporcional ao saldo devedor</a:t>
            </a:r>
            <a:endParaRPr lang="en-US" sz="1600"/>
          </a:p>
        </p:txBody>
      </p:sp>
      <p:sp>
        <p:nvSpPr>
          <p:cNvPr id="18" name="Text 16"/>
          <p:cNvSpPr/>
          <p:nvPr/>
        </p:nvSpPr>
        <p:spPr>
          <a:xfrm>
            <a:off x="5964083" y="3908601"/>
            <a:ext cx="1247180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Crescentes</a:t>
            </a:r>
            <a:endParaRPr lang="en-US" sz="1600"/>
          </a:p>
        </p:txBody>
      </p:sp>
      <p:sp>
        <p:nvSpPr>
          <p:cNvPr id="19" name="Text 17"/>
          <p:cNvSpPr/>
          <p:nvPr/>
        </p:nvSpPr>
        <p:spPr>
          <a:xfrm>
            <a:off x="8059124" y="3789542"/>
            <a:ext cx="2392566" cy="1756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Parcelas iniciais mais baixas e bom para quem espera aumento de renda no futuro</a:t>
            </a:r>
            <a:endParaRPr lang="en-US" sz="1600"/>
          </a:p>
        </p:txBody>
      </p:sp>
      <p:sp>
        <p:nvSpPr>
          <p:cNvPr id="20" name="Text 18"/>
          <p:cNvSpPr/>
          <p:nvPr/>
        </p:nvSpPr>
        <p:spPr>
          <a:xfrm>
            <a:off x="10893451" y="3753007"/>
            <a:ext cx="2321103" cy="1505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Parcelas finais muito altas e valor total pago pode ser maior do que em outros sistemas</a:t>
            </a:r>
            <a:endParaRPr lang="en-US" sz="1600"/>
          </a:p>
        </p:txBody>
      </p:sp>
      <p:sp>
        <p:nvSpPr>
          <p:cNvPr id="21" name="Shape 19"/>
          <p:cNvSpPr/>
          <p:nvPr/>
        </p:nvSpPr>
        <p:spPr>
          <a:xfrm>
            <a:off x="1415845" y="5607963"/>
            <a:ext cx="11828207" cy="2210276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1597275" y="5837571"/>
            <a:ext cx="667000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235" b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Price</a:t>
            </a:r>
            <a:endParaRPr lang="en-US" sz="1235" b="1"/>
          </a:p>
        </p:txBody>
      </p:sp>
      <p:sp>
        <p:nvSpPr>
          <p:cNvPr id="23" name="Text 21"/>
          <p:cNvSpPr/>
          <p:nvPr/>
        </p:nvSpPr>
        <p:spPr>
          <a:xfrm>
            <a:off x="3305697" y="5839788"/>
            <a:ext cx="1828067" cy="501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Taxa de juros fixa</a:t>
            </a:r>
            <a:endParaRPr lang="en-US" sz="1600"/>
          </a:p>
        </p:txBody>
      </p:sp>
      <p:sp>
        <p:nvSpPr>
          <p:cNvPr id="24" name="Text 22"/>
          <p:cNvSpPr/>
          <p:nvPr/>
        </p:nvSpPr>
        <p:spPr>
          <a:xfrm>
            <a:off x="5964143" y="5832173"/>
            <a:ext cx="623530" cy="250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Iguais</a:t>
            </a:r>
            <a:endParaRPr lang="en-US" sz="1600"/>
          </a:p>
        </p:txBody>
      </p:sp>
      <p:sp>
        <p:nvSpPr>
          <p:cNvPr id="25" name="Text 23"/>
          <p:cNvSpPr/>
          <p:nvPr/>
        </p:nvSpPr>
        <p:spPr>
          <a:xfrm>
            <a:off x="8059123" y="5825882"/>
            <a:ext cx="2392567" cy="1505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Parcelas fixas e previsíveis e valor total pago pode ser menor do que em outros sistemas</a:t>
            </a:r>
            <a:endParaRPr lang="en-US" sz="1600"/>
          </a:p>
        </p:txBody>
      </p:sp>
      <p:sp>
        <p:nvSpPr>
          <p:cNvPr id="26" name="Text 24"/>
          <p:cNvSpPr/>
          <p:nvPr/>
        </p:nvSpPr>
        <p:spPr>
          <a:xfrm>
            <a:off x="10860042" y="5742498"/>
            <a:ext cx="2387919" cy="20069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sz="16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Parcelas iniciais menos vantajosas do que no SAC e valor dos juros pode ser elevado ao final do contrato</a:t>
            </a:r>
            <a:endParaRPr lang="en-US" sz="160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D1A5BE6-4309-4162-9466-1DDAA15B6F9E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F72441C-099E-44D7-B9F9-D700598DE25F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A89D44-9F74-4AE1-8350-26A55C185E59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810C15E-A484-4775-A810-F5E11C041AFE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83CDD97F-27EA-4147-AA53-CA52E953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9BC02DA-7E10-4A9B-A5C3-2BCE05B2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5" name="Text 2"/>
          <p:cNvSpPr/>
          <p:nvPr/>
        </p:nvSpPr>
        <p:spPr>
          <a:xfrm>
            <a:off x="4466488" y="856435"/>
            <a:ext cx="5697425" cy="612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24"/>
              </a:lnSpc>
              <a:buNone/>
            </a:pPr>
            <a:r>
              <a:rPr lang="en-US" sz="3859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Sistema </a:t>
            </a:r>
            <a:r>
              <a:rPr lang="en-US" sz="3859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Escolhido</a:t>
            </a:r>
            <a:r>
              <a:rPr lang="en-US" sz="3859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- Price</a:t>
            </a:r>
            <a:endParaRPr lang="en-US" sz="3859">
              <a:solidFill>
                <a:srgbClr val="77EED6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4642842" y="1752600"/>
            <a:ext cx="88225" cy="5631061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7" name="Shape 4"/>
          <p:cNvSpPr/>
          <p:nvPr/>
        </p:nvSpPr>
        <p:spPr>
          <a:xfrm>
            <a:off x="4907459" y="2082105"/>
            <a:ext cx="686157" cy="88225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8" name="Shape 5"/>
          <p:cNvSpPr/>
          <p:nvPr/>
        </p:nvSpPr>
        <p:spPr>
          <a:xfrm>
            <a:off x="4466332" y="1905714"/>
            <a:ext cx="441127" cy="441127"/>
          </a:xfrm>
          <a:prstGeom prst="roundRect">
            <a:avLst>
              <a:gd name="adj" fmla="val 26667"/>
            </a:avLst>
          </a:prstGeom>
          <a:solidFill>
            <a:srgbClr val="303634"/>
          </a:solidFill>
          <a:ln/>
        </p:spPr>
      </p:sp>
      <p:sp>
        <p:nvSpPr>
          <p:cNvPr id="9" name="Text 6"/>
          <p:cNvSpPr/>
          <p:nvPr/>
        </p:nvSpPr>
        <p:spPr>
          <a:xfrm>
            <a:off x="2825961" y="2173965"/>
            <a:ext cx="10668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32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200">
              <a:solidFill>
                <a:srgbClr val="77EED6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3137374" y="2171644"/>
            <a:ext cx="1960483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Prestações</a:t>
            </a:r>
            <a:r>
              <a:rPr lang="en-US" sz="28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Fixas</a:t>
            </a:r>
            <a:endParaRPr lang="en-US" sz="2800">
              <a:solidFill>
                <a:srgbClr val="77EED6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3137374" y="2668952"/>
            <a:ext cx="8675624" cy="1627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70"/>
              </a:lnSpc>
              <a:buNone/>
            </a:pP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Prestações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fixas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longo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do tempo,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proporcionando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uma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maior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previsibilidade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estabilidade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pagamentos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facilitando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o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planejamento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financeiro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da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empresa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Com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prestações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constantes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a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gestão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fluxo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Caixa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pode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ser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eficiente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400"/>
          </a:p>
        </p:txBody>
      </p:sp>
      <p:sp>
        <p:nvSpPr>
          <p:cNvPr id="14" name="Text 11"/>
          <p:cNvSpPr/>
          <p:nvPr/>
        </p:nvSpPr>
        <p:spPr>
          <a:xfrm>
            <a:off x="2795481" y="4824186"/>
            <a:ext cx="16764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32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3200">
              <a:solidFill>
                <a:srgbClr val="77EED6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3110605" y="4855976"/>
            <a:ext cx="1960483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Alívio</a:t>
            </a:r>
            <a:r>
              <a:rPr lang="en-US" sz="28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inicial</a:t>
            </a:r>
            <a:r>
              <a:rPr lang="en-US" sz="28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nas</a:t>
            </a:r>
            <a:r>
              <a:rPr lang="en-US" sz="28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Finanças</a:t>
            </a:r>
            <a:endParaRPr lang="en-US" sz="2800">
              <a:solidFill>
                <a:srgbClr val="77EED6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3106795" y="5318922"/>
            <a:ext cx="8675624" cy="941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70"/>
              </a:lnSpc>
              <a:buNone/>
            </a:pP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Nos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primeiros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anos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as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prestações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do Price &lt; SAC.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Beneficiando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para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uma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emrpesa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iniciante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que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pode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enfrentar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desafios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financeiros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estágios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iniciais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do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negócio</a:t>
            </a:r>
            <a:endParaRPr lang="en-US" sz="240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5A7D591-07AB-4F89-9B06-773E5F9760D8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58E0F9B-4F4F-4DFC-A2DD-717FBE9CA31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5296333-2771-4C96-94CE-748224C07FAA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7EDA19B-6261-47D4-B4D6-79FEE8DA5FD4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8C11740-64BE-432B-8CAB-F54A2C48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6BFFEBB-419C-4DAB-A999-C1638594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5" name="Text 2"/>
          <p:cNvSpPr/>
          <p:nvPr/>
        </p:nvSpPr>
        <p:spPr>
          <a:xfrm>
            <a:off x="4466488" y="856435"/>
            <a:ext cx="5697425" cy="612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24"/>
              </a:lnSpc>
              <a:buNone/>
            </a:pPr>
            <a:r>
              <a:rPr lang="en-US" sz="3859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Sistema </a:t>
            </a:r>
            <a:r>
              <a:rPr lang="en-US" sz="3859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Escolhido</a:t>
            </a:r>
            <a:r>
              <a:rPr lang="en-US" sz="3859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- Price</a:t>
            </a:r>
            <a:endParaRPr lang="en-US" sz="3859">
              <a:solidFill>
                <a:srgbClr val="77EED6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4642842" y="1752600"/>
            <a:ext cx="88225" cy="5631061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7" name="Shape 4"/>
          <p:cNvSpPr/>
          <p:nvPr/>
        </p:nvSpPr>
        <p:spPr>
          <a:xfrm>
            <a:off x="4907459" y="2082105"/>
            <a:ext cx="686157" cy="88225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8" name="Shape 5"/>
          <p:cNvSpPr/>
          <p:nvPr/>
        </p:nvSpPr>
        <p:spPr>
          <a:xfrm>
            <a:off x="4466332" y="1905714"/>
            <a:ext cx="441127" cy="441127"/>
          </a:xfrm>
          <a:prstGeom prst="roundRect">
            <a:avLst>
              <a:gd name="adj" fmla="val 26667"/>
            </a:avLst>
          </a:prstGeom>
          <a:solidFill>
            <a:srgbClr val="303634"/>
          </a:solidFill>
          <a:ln/>
        </p:spPr>
      </p:sp>
      <p:sp>
        <p:nvSpPr>
          <p:cNvPr id="9" name="Text 6"/>
          <p:cNvSpPr/>
          <p:nvPr/>
        </p:nvSpPr>
        <p:spPr>
          <a:xfrm>
            <a:off x="2825961" y="2173965"/>
            <a:ext cx="10668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3200" b="1">
                <a:solidFill>
                  <a:srgbClr val="77EED6"/>
                </a:solidFill>
                <a:latin typeface="Barlow" pitchFamily="34" charset="0"/>
              </a:rPr>
              <a:t>3</a:t>
            </a:r>
            <a:endParaRPr lang="en-US" sz="3200">
              <a:solidFill>
                <a:srgbClr val="77EED6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3137374" y="2171644"/>
            <a:ext cx="1960483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Foco</a:t>
            </a:r>
            <a:r>
              <a:rPr lang="en-US" sz="28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nos</a:t>
            </a:r>
            <a:r>
              <a:rPr lang="en-US" sz="28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Investimentos</a:t>
            </a:r>
            <a:r>
              <a:rPr lang="en-US" sz="28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iniciais</a:t>
            </a:r>
            <a:endParaRPr lang="en-US" sz="2800">
              <a:solidFill>
                <a:srgbClr val="77EED6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3137374" y="2668952"/>
            <a:ext cx="8675624" cy="1627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470"/>
              </a:lnSpc>
            </a:pPr>
            <a:r>
              <a:rPr lang="pt-BR" sz="2400">
                <a:solidFill>
                  <a:srgbClr val="FFFFFF"/>
                </a:solidFill>
                <a:latin typeface="Montserrat" pitchFamily="2" charset="0"/>
              </a:rPr>
              <a:t>Ao manter prestações menores nos primeiros anos, a empresa terá mais flexibilidade financeira para concentrar recursos em aspectos cruciais do negócio, como a aquisição de tecnologia, treinamento de equipe e outras iniciativas necessárias para emergir no mercado.</a:t>
            </a:r>
            <a:endParaRPr lang="en-US" sz="2400">
              <a:solidFill>
                <a:srgbClr val="FFFFFF"/>
              </a:solidFill>
              <a:latin typeface="Montserrat" pitchFamily="2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795481" y="4824186"/>
            <a:ext cx="16764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3200" b="1">
                <a:solidFill>
                  <a:srgbClr val="77EED6"/>
                </a:solidFill>
                <a:latin typeface="Barlow" pitchFamily="34" charset="0"/>
              </a:rPr>
              <a:t>4</a:t>
            </a:r>
            <a:endParaRPr lang="en-US" sz="3200">
              <a:solidFill>
                <a:srgbClr val="77EED6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3110605" y="4855976"/>
            <a:ext cx="1960483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Facilidade</a:t>
            </a:r>
            <a:r>
              <a:rPr lang="en-US" sz="28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</a:t>
            </a:r>
            <a:r>
              <a:rPr lang="en-US" sz="28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8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Contabilidade</a:t>
            </a:r>
            <a:endParaRPr lang="en-US" sz="2800">
              <a:solidFill>
                <a:srgbClr val="77EED6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3106795" y="5318922"/>
            <a:ext cx="8675624" cy="1768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470"/>
              </a:lnSpc>
            </a:pPr>
            <a:r>
              <a:rPr lang="pt-BR" sz="2400">
                <a:solidFill>
                  <a:srgbClr val="FFFFFF"/>
                </a:solidFill>
                <a:latin typeface="Montserrat" pitchFamily="2" charset="0"/>
              </a:rPr>
              <a:t>Simplifica a contabilidade, uma vez que as prestações são fixas. Facilitando o registro e o acompanhamento dos pagamentos, sendo importante para uma empresa que está começando e precisa de uma gestão financeira mais direta.</a:t>
            </a:r>
            <a:endParaRPr lang="en-US" sz="2400">
              <a:solidFill>
                <a:srgbClr val="FFFFFF"/>
              </a:solidFill>
              <a:latin typeface="Montserrat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5A7D591-07AB-4F89-9B06-773E5F9760D8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58E0F9B-4F4F-4DFC-A2DD-717FBE9CA31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5296333-2771-4C96-94CE-748224C07FAA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7EDA19B-6261-47D4-B4D6-79FEE8DA5FD4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8C11740-64BE-432B-8CAB-F54A2C48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6BFFEBB-419C-4DAB-A999-C1638594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9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446F608-907D-48B1-99DD-1A52139D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30" y="2589741"/>
            <a:ext cx="4427341" cy="3050118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4227AED-F2B9-494F-83E7-EC022B06BB42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0259ACD-F8DC-4B1A-8B2F-BEDD4EC3CF26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602DFE1-C587-4FFD-B6F4-8D849CE09DF1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931DF3E-2C46-4A8F-A0D6-97E20318A545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7406A8E2-7052-4FAC-9FAA-5DC897196421}"/>
              </a:ext>
            </a:extLst>
          </p:cNvPr>
          <p:cNvSpPr/>
          <p:nvPr/>
        </p:nvSpPr>
        <p:spPr>
          <a:xfrm>
            <a:off x="1140318" y="857125"/>
            <a:ext cx="12349763" cy="1364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824"/>
              </a:lnSpc>
              <a:buNone/>
            </a:pPr>
            <a:r>
              <a:rPr lang="en-US" sz="66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Obrigado</a:t>
            </a:r>
            <a:r>
              <a:rPr lang="en-US" sz="66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pela </a:t>
            </a:r>
            <a:r>
              <a:rPr lang="en-US" sz="66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atenção</a:t>
            </a:r>
            <a:endParaRPr lang="en-US" sz="6600">
              <a:solidFill>
                <a:srgbClr val="77E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6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21" name="Shape 0"/>
          <p:cNvSpPr/>
          <p:nvPr/>
        </p:nvSpPr>
        <p:spPr>
          <a:xfrm>
            <a:off x="-196645" y="-369787"/>
            <a:ext cx="15230168" cy="869771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4944839" y="856435"/>
            <a:ext cx="4740722" cy="612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24"/>
              </a:lnSpc>
              <a:buNone/>
            </a:pPr>
            <a:r>
              <a:rPr lang="en-US" sz="3859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História</a:t>
            </a:r>
            <a:r>
              <a:rPr lang="en-US" sz="3859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3859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SafeNepidex</a:t>
            </a:r>
            <a:endParaRPr lang="en-US" sz="3859">
              <a:solidFill>
                <a:srgbClr val="77EED6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5A7D591-07AB-4F89-9B06-773E5F9760D8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58E0F9B-4F4F-4DFC-A2DD-717FBE9CA31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5296333-2771-4C96-94CE-748224C07FAA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7EDA19B-6261-47D4-B4D6-79FEE8DA5FD4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8C11740-64BE-432B-8CAB-F54A2C48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6BFFEBB-419C-4DAB-A999-C1638594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1317434" y="2144308"/>
            <a:ext cx="11995532" cy="46927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470"/>
              </a:lnSpc>
            </a:pPr>
            <a:br>
              <a:rPr lang="pt-BR" sz="2400">
                <a:solidFill>
                  <a:schemeClr val="bg1"/>
                </a:solidFill>
                <a:latin typeface="Montserrat" pitchFamily="2" charset="0"/>
              </a:rPr>
            </a:b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Emergiu da visão empreendedora de quatro especialistas apaixonados por segurança cibernética.</a:t>
            </a:r>
          </a:p>
          <a:p>
            <a:pPr algn="just">
              <a:lnSpc>
                <a:spcPts val="2470"/>
              </a:lnSpc>
            </a:pPr>
            <a:endParaRPr lang="pt-BR" sz="240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ts val="2470"/>
              </a:lnSpc>
            </a:pP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Movidos pela crescente necessidade de proteger organizações contra ameaças digitais, decidiram fundar uma empresa dedicada a fornecer suporte técnico especializado na gestão de segurança.</a:t>
            </a:r>
          </a:p>
          <a:p>
            <a:pPr algn="just">
              <a:lnSpc>
                <a:spcPts val="2470"/>
              </a:lnSpc>
            </a:pPr>
            <a:endParaRPr lang="pt-BR" sz="240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ts val="2470"/>
              </a:lnSpc>
            </a:pP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Nasceu da convicção de que a segurança digital não deveria ser uma barreira intransponível, mas sim um alicerce robusto e acessível. </a:t>
            </a:r>
          </a:p>
          <a:p>
            <a:pPr algn="just">
              <a:lnSpc>
                <a:spcPts val="2470"/>
              </a:lnSpc>
            </a:pPr>
            <a:endParaRPr lang="pt-BR" sz="240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ts val="2470"/>
              </a:lnSpc>
            </a:pP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Seu compromisso é oferecer soluções personalizadas, conscientização contínua e resposta ágil a ataques maliciosos, garantindo que seus clientes possam navegar no mundo digital com confiança e tranquilidade.</a:t>
            </a:r>
            <a:endParaRPr lang="en-US" sz="240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8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4095055" y="3677291"/>
            <a:ext cx="252745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2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Suporte</a:t>
            </a:r>
            <a:r>
              <a:rPr lang="en-US" sz="3200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32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Ténico</a:t>
            </a:r>
            <a:endParaRPr lang="en-US" sz="3200">
              <a:solidFill>
                <a:srgbClr val="77EED6"/>
              </a:solidFill>
            </a:endParaRP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DB439C9A-1826-4CE6-9ACA-43023F4119C6}"/>
              </a:ext>
            </a:extLst>
          </p:cNvPr>
          <p:cNvSpPr/>
          <p:nvPr/>
        </p:nvSpPr>
        <p:spPr>
          <a:xfrm>
            <a:off x="5252932" y="1057453"/>
            <a:ext cx="36942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que </a:t>
            </a:r>
            <a:r>
              <a:rPr lang="en-US" sz="4374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Somos</a:t>
            </a:r>
            <a:r>
              <a:rPr lang="en-US" sz="4374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?</a:t>
            </a:r>
            <a:endParaRPr lang="en-US" sz="4374">
              <a:solidFill>
                <a:srgbClr val="77EED6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34CD6AE-8E24-4AD1-9AFB-B312FBB8A7FE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67AD37-7027-4120-A481-2A1595782372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8D64C1-4925-4D77-91E4-461FE65B3B5F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106BF6C-C4AD-4583-9707-A9A5B349ABF1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C2FB868-8B03-44B7-8619-0AF500A7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8E0CA05-735A-449D-8F12-DC28C851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DE88B4CB-5A60-4807-90AB-DD86AE948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0535" y="2552249"/>
            <a:ext cx="1260000" cy="1260000"/>
          </a:xfrm>
          <a:prstGeom prst="rect">
            <a:avLst/>
          </a:prstGeom>
        </p:spPr>
      </p:pic>
      <p:sp>
        <p:nvSpPr>
          <p:cNvPr id="26" name="Text 2">
            <a:extLst>
              <a:ext uri="{FF2B5EF4-FFF2-40B4-BE49-F238E27FC236}">
                <a16:creationId xmlns:a16="http://schemas.microsoft.com/office/drawing/2014/main" id="{46651C84-7CBA-4F84-BE84-A73D3EEE2BDD}"/>
              </a:ext>
            </a:extLst>
          </p:cNvPr>
          <p:cNvSpPr/>
          <p:nvPr/>
        </p:nvSpPr>
        <p:spPr>
          <a:xfrm>
            <a:off x="7871068" y="3675729"/>
            <a:ext cx="252745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2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Segurança</a:t>
            </a:r>
            <a:endParaRPr lang="en-US" sz="3200">
              <a:solidFill>
                <a:srgbClr val="77EED6"/>
              </a:solidFill>
            </a:endParaRP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02F2BADB-E1D1-4EDF-A842-567CEDC9C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1704" y="2694686"/>
            <a:ext cx="972000" cy="972000"/>
          </a:xfrm>
          <a:prstGeom prst="rect">
            <a:avLst/>
          </a:prstGeom>
        </p:spPr>
      </p:pic>
      <p:sp>
        <p:nvSpPr>
          <p:cNvPr id="32" name="Text 2">
            <a:extLst>
              <a:ext uri="{FF2B5EF4-FFF2-40B4-BE49-F238E27FC236}">
                <a16:creationId xmlns:a16="http://schemas.microsoft.com/office/drawing/2014/main" id="{4BC7DDEA-23EE-4DA5-AA9D-ECCDF9E38535}"/>
              </a:ext>
            </a:extLst>
          </p:cNvPr>
          <p:cNvSpPr/>
          <p:nvPr/>
        </p:nvSpPr>
        <p:spPr>
          <a:xfrm>
            <a:off x="3996806" y="5910534"/>
            <a:ext cx="252745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2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Tecnologia</a:t>
            </a:r>
            <a:endParaRPr lang="en-US" sz="3200">
              <a:solidFill>
                <a:srgbClr val="77EED6"/>
              </a:solidFill>
            </a:endParaRPr>
          </a:p>
        </p:txBody>
      </p:sp>
      <p:pic>
        <p:nvPicPr>
          <p:cNvPr id="35" name="Gráfico 34">
            <a:extLst>
              <a:ext uri="{FF2B5EF4-FFF2-40B4-BE49-F238E27FC236}">
                <a16:creationId xmlns:a16="http://schemas.microsoft.com/office/drawing/2014/main" id="{BF64F873-41EF-414E-8306-8E03F1F14E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9164" y="4889373"/>
            <a:ext cx="972000" cy="972000"/>
          </a:xfrm>
          <a:prstGeom prst="rect">
            <a:avLst/>
          </a:prstGeom>
        </p:spPr>
      </p:pic>
      <p:sp>
        <p:nvSpPr>
          <p:cNvPr id="36" name="Text 2">
            <a:extLst>
              <a:ext uri="{FF2B5EF4-FFF2-40B4-BE49-F238E27FC236}">
                <a16:creationId xmlns:a16="http://schemas.microsoft.com/office/drawing/2014/main" id="{759402E6-16E6-4307-976A-610151ABB6BD}"/>
              </a:ext>
            </a:extLst>
          </p:cNvPr>
          <p:cNvSpPr/>
          <p:nvPr/>
        </p:nvSpPr>
        <p:spPr>
          <a:xfrm>
            <a:off x="7963974" y="5908971"/>
            <a:ext cx="252745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32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Ataques</a:t>
            </a:r>
            <a:endParaRPr lang="en-US" sz="3200">
              <a:solidFill>
                <a:srgbClr val="77EED6"/>
              </a:solidFill>
            </a:endParaRPr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443025EB-35F9-41A4-899A-544D883D3E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42518" y="4990839"/>
            <a:ext cx="972000" cy="9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Shape 2"/>
          <p:cNvSpPr/>
          <p:nvPr/>
        </p:nvSpPr>
        <p:spPr>
          <a:xfrm>
            <a:off x="1760220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2217488" y="3076445"/>
            <a:ext cx="113273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32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Missão</a:t>
            </a:r>
            <a:endParaRPr lang="en-US" sz="3200">
              <a:solidFill>
                <a:srgbClr val="77EED6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964420" y="3493862"/>
            <a:ext cx="407263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Proteger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nossos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clientes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ameaças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cibernética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400"/>
          </a:p>
        </p:txBody>
      </p:sp>
      <p:sp>
        <p:nvSpPr>
          <p:cNvPr id="8" name="Shape 6"/>
          <p:cNvSpPr/>
          <p:nvPr/>
        </p:nvSpPr>
        <p:spPr>
          <a:xfrm>
            <a:off x="7426285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0" name="Text 8"/>
          <p:cNvSpPr/>
          <p:nvPr/>
        </p:nvSpPr>
        <p:spPr>
          <a:xfrm>
            <a:off x="6477439" y="3056537"/>
            <a:ext cx="125364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32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Valores</a:t>
            </a:r>
            <a:endParaRPr lang="en-US" sz="3200">
              <a:solidFill>
                <a:srgbClr val="77EED6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10972531" y="2521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>
              <a:solidFill>
                <a:srgbClr val="77EED6"/>
              </a:solidFill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903992" y="3074221"/>
            <a:ext cx="9926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3200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Visão</a:t>
            </a:r>
            <a:endParaRPr lang="en-US" sz="3200">
              <a:solidFill>
                <a:srgbClr val="77EED6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9914696" y="3473018"/>
            <a:ext cx="308169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Líder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no Mercado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brasileiro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400"/>
          </a:p>
        </p:txBody>
      </p:sp>
      <p:sp>
        <p:nvSpPr>
          <p:cNvPr id="16" name="Shape 14"/>
          <p:cNvSpPr/>
          <p:nvPr/>
        </p:nvSpPr>
        <p:spPr>
          <a:xfrm>
            <a:off x="7426285" y="44341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420798A-F218-4FCC-9682-7BC685DF1402}"/>
              </a:ext>
            </a:extLst>
          </p:cNvPr>
          <p:cNvSpPr/>
          <p:nvPr/>
        </p:nvSpPr>
        <p:spPr>
          <a:xfrm>
            <a:off x="5468059" y="1036397"/>
            <a:ext cx="36942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SafeNepidex</a:t>
            </a:r>
            <a:endParaRPr lang="en-US" sz="4374">
              <a:solidFill>
                <a:srgbClr val="77EED6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C154C-11B4-4AAC-9258-1B6CDED1C180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1C033A-A694-42A1-9165-7CC47561C05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B3D587-DDF0-4CEC-9BBC-BAE556B76A34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38EED6B-8CDD-4F7B-BD18-75FE0753BA4C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3273B20-3846-4047-8C03-DEA3CE8E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D1A9726-2100-4FD9-80EE-CA9B9DDE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  <p:sp>
        <p:nvSpPr>
          <p:cNvPr id="28" name="Text 5">
            <a:extLst>
              <a:ext uri="{FF2B5EF4-FFF2-40B4-BE49-F238E27FC236}">
                <a16:creationId xmlns:a16="http://schemas.microsoft.com/office/drawing/2014/main" id="{351EAEF8-BADE-4477-8B11-369410DDE864}"/>
              </a:ext>
            </a:extLst>
          </p:cNvPr>
          <p:cNvSpPr/>
          <p:nvPr/>
        </p:nvSpPr>
        <p:spPr>
          <a:xfrm>
            <a:off x="5633115" y="3490702"/>
            <a:ext cx="348617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err="1">
                <a:solidFill>
                  <a:srgbClr val="EEEFF5"/>
                </a:solidFill>
                <a:latin typeface="Montserrat" pitchFamily="34" charset="0"/>
              </a:rPr>
              <a:t>Excelência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</a:rPr>
              <a:t>,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</a:rPr>
              <a:t>inovação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</a:rPr>
              <a:t> e </a:t>
            </a:r>
            <a:r>
              <a:rPr lang="en-US" sz="2400" err="1">
                <a:solidFill>
                  <a:srgbClr val="EEEFF5"/>
                </a:solidFill>
                <a:latin typeface="Montserrat" pitchFamily="34" charset="0"/>
              </a:rPr>
              <a:t>responsabilidade</a:t>
            </a:r>
            <a:r>
              <a:rPr lang="en-US" sz="2400">
                <a:solidFill>
                  <a:srgbClr val="EEEFF5"/>
                </a:solidFill>
                <a:latin typeface="Montserrat" pitchFamily="34" charset="0"/>
              </a:rPr>
              <a:t>.</a:t>
            </a:r>
            <a:endParaRPr lang="en-US" sz="2400"/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E5A94474-9D15-47FA-AADB-8D1CB2FB8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3512" y="4455388"/>
            <a:ext cx="864000" cy="86400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500AD422-719D-46C2-8D64-7DF9D9C12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3200" y="4455388"/>
            <a:ext cx="864000" cy="864000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4D2759E1-1FF1-4302-941F-8C66E0DF2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7622" y="4455388"/>
            <a:ext cx="864000" cy="86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Shape 2"/>
          <p:cNvSpPr/>
          <p:nvPr/>
        </p:nvSpPr>
        <p:spPr>
          <a:xfrm>
            <a:off x="1760220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Shape 6"/>
          <p:cNvSpPr/>
          <p:nvPr/>
        </p:nvSpPr>
        <p:spPr>
          <a:xfrm>
            <a:off x="7426285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10972531" y="2521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>
              <a:solidFill>
                <a:srgbClr val="77EED6"/>
              </a:solidFill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426285" y="44341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420798A-F218-4FCC-9682-7BC685DF1402}"/>
              </a:ext>
            </a:extLst>
          </p:cNvPr>
          <p:cNvSpPr/>
          <p:nvPr/>
        </p:nvSpPr>
        <p:spPr>
          <a:xfrm>
            <a:off x="5468059" y="1036397"/>
            <a:ext cx="36942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Objeto</a:t>
            </a:r>
            <a:r>
              <a:rPr lang="en-US" sz="4374" b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Social</a:t>
            </a:r>
            <a:endParaRPr lang="en-US" sz="4374">
              <a:solidFill>
                <a:srgbClr val="77EED6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C154C-11B4-4AAC-9258-1B6CDED1C180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1C033A-A694-42A1-9165-7CC47561C05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B3D587-DDF0-4CEC-9BBC-BAE556B76A34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38EED6B-8CDD-4F7B-BD18-75FE0753BA4C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3273B20-3846-4047-8C03-DEA3CE8E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D1A9726-2100-4FD9-80EE-CA9B9DDE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  <p:sp>
        <p:nvSpPr>
          <p:cNvPr id="29" name="Text 5"/>
          <p:cNvSpPr/>
          <p:nvPr/>
        </p:nvSpPr>
        <p:spPr>
          <a:xfrm>
            <a:off x="866311" y="3561695"/>
            <a:ext cx="6814366" cy="12139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pt-BR" sz="2800">
                <a:solidFill>
                  <a:srgbClr val="FFFFFF"/>
                </a:solidFill>
                <a:latin typeface="Montserrat" pitchFamily="2" charset="0"/>
              </a:rPr>
              <a:t>Realizar consultoria e manutenção em sistemas de outrem, visando manter os dados e integridade dos sistemas sólida. </a:t>
            </a:r>
            <a:endParaRPr lang="en-US" sz="2800">
              <a:solidFill>
                <a:srgbClr val="FFFFFF"/>
              </a:solidFill>
              <a:latin typeface="Montserrat" pitchFamily="2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939" y="2677319"/>
            <a:ext cx="3334944" cy="33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3634"/>
          </a:solidFill>
          <a:ln/>
        </p:spPr>
      </p:sp>
      <p:sp>
        <p:nvSpPr>
          <p:cNvPr id="8" name="Shape 6"/>
          <p:cNvSpPr/>
          <p:nvPr/>
        </p:nvSpPr>
        <p:spPr>
          <a:xfrm>
            <a:off x="7426285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10972531" y="2521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>
              <a:solidFill>
                <a:srgbClr val="77EED6"/>
              </a:solidFill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426285" y="44341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420798A-F218-4FCC-9682-7BC685DF1402}"/>
              </a:ext>
            </a:extLst>
          </p:cNvPr>
          <p:cNvSpPr/>
          <p:nvPr/>
        </p:nvSpPr>
        <p:spPr>
          <a:xfrm>
            <a:off x="4533339" y="985597"/>
            <a:ext cx="369428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b="1" err="1">
                <a:solidFill>
                  <a:srgbClr val="77EED6"/>
                </a:solidFill>
                <a:latin typeface="Barlow"/>
              </a:rPr>
              <a:t>Preço</a:t>
            </a:r>
            <a:r>
              <a:rPr lang="en-US" sz="4350" b="1">
                <a:solidFill>
                  <a:srgbClr val="77EED6"/>
                </a:solidFill>
                <a:latin typeface="Barlow"/>
              </a:rPr>
              <a:t> dos Produtos </a:t>
            </a:r>
            <a:r>
              <a:rPr lang="en-US" sz="4350" b="1" err="1">
                <a:solidFill>
                  <a:srgbClr val="77EED6"/>
                </a:solidFill>
                <a:latin typeface="Barlow"/>
              </a:rPr>
              <a:t>Físicos</a:t>
            </a:r>
            <a:endParaRPr lang="pt-BR" err="1"/>
          </a:p>
          <a:p>
            <a:pPr>
              <a:lnSpc>
                <a:spcPts val="5468"/>
              </a:lnSpc>
            </a:pPr>
            <a:endParaRPr lang="en-US" sz="4350" b="1">
              <a:solidFill>
                <a:srgbClr val="77EED6"/>
              </a:solidFill>
              <a:latin typeface="Barlow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C154C-11B4-4AAC-9258-1B6CDED1C180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1C033A-A694-42A1-9165-7CC47561C05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B3D587-DDF0-4CEC-9BBC-BAE556B76A34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38EED6B-8CDD-4F7B-BD18-75FE0753BA4C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3273B20-3846-4047-8C03-DEA3CE8E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D1A9726-2100-4FD9-80EE-CA9B9DDE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8FCF4CB9-B55D-BD43-6AAE-05ED25A31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040" y="2447100"/>
            <a:ext cx="8148320" cy="39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Shape 2"/>
          <p:cNvSpPr/>
          <p:nvPr/>
        </p:nvSpPr>
        <p:spPr>
          <a:xfrm>
            <a:off x="1760220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Shape 6"/>
          <p:cNvSpPr/>
          <p:nvPr/>
        </p:nvSpPr>
        <p:spPr>
          <a:xfrm>
            <a:off x="7426285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10972531" y="2521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>
              <a:solidFill>
                <a:srgbClr val="77EED6"/>
              </a:solidFill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426285" y="44341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420798A-F218-4FCC-9682-7BC685DF1402}"/>
              </a:ext>
            </a:extLst>
          </p:cNvPr>
          <p:cNvSpPr/>
          <p:nvPr/>
        </p:nvSpPr>
        <p:spPr>
          <a:xfrm>
            <a:off x="3049979" y="1280237"/>
            <a:ext cx="369428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b="1" err="1">
                <a:solidFill>
                  <a:srgbClr val="77EED6"/>
                </a:solidFill>
                <a:latin typeface="Barlow"/>
              </a:rPr>
              <a:t>Preço</a:t>
            </a:r>
            <a:r>
              <a:rPr lang="en-US" sz="4350" b="1">
                <a:solidFill>
                  <a:srgbClr val="77EED6"/>
                </a:solidFill>
                <a:latin typeface="Barlow"/>
              </a:rPr>
              <a:t> dos Serviços </a:t>
            </a:r>
            <a:r>
              <a:rPr lang="en-US" sz="4350" b="1" err="1">
                <a:solidFill>
                  <a:srgbClr val="77EED6"/>
                </a:solidFill>
                <a:latin typeface="Barlow"/>
              </a:rPr>
              <a:t>Contratados</a:t>
            </a:r>
            <a:endParaRPr lang="pt-BR" err="1"/>
          </a:p>
          <a:p>
            <a:pPr>
              <a:lnSpc>
                <a:spcPts val="5468"/>
              </a:lnSpc>
            </a:pPr>
            <a:endParaRPr lang="en-US" sz="4350" b="1">
              <a:solidFill>
                <a:srgbClr val="77EED6"/>
              </a:solidFill>
              <a:latin typeface="Barlow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C154C-11B4-4AAC-9258-1B6CDED1C180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1C033A-A694-42A1-9165-7CC47561C05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B3D587-DDF0-4CEC-9BBC-BAE556B76A34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38EED6B-8CDD-4F7B-BD18-75FE0753BA4C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3273B20-3846-4047-8C03-DEA3CE8E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D1A9726-2100-4FD9-80EE-CA9B9DDE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1237DA01-0FE3-5415-BE40-DC778DDBA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480" y="2523455"/>
            <a:ext cx="8463280" cy="40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Shape 2"/>
          <p:cNvSpPr/>
          <p:nvPr/>
        </p:nvSpPr>
        <p:spPr>
          <a:xfrm>
            <a:off x="1760220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Shape 6"/>
          <p:cNvSpPr/>
          <p:nvPr/>
        </p:nvSpPr>
        <p:spPr>
          <a:xfrm>
            <a:off x="7426285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10972531" y="2521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>
              <a:solidFill>
                <a:srgbClr val="77EED6"/>
              </a:solidFill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426285" y="44341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420798A-F218-4FCC-9682-7BC685DF1402}"/>
              </a:ext>
            </a:extLst>
          </p:cNvPr>
          <p:cNvSpPr/>
          <p:nvPr/>
        </p:nvSpPr>
        <p:spPr>
          <a:xfrm>
            <a:off x="3730699" y="1229437"/>
            <a:ext cx="369428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b="1" err="1">
                <a:solidFill>
                  <a:srgbClr val="77EED6"/>
                </a:solidFill>
                <a:latin typeface="Barlow"/>
              </a:rPr>
              <a:t>Informações</a:t>
            </a:r>
            <a:r>
              <a:rPr lang="en-US" sz="4350" b="1">
                <a:solidFill>
                  <a:srgbClr val="77EED6"/>
                </a:solidFill>
                <a:latin typeface="Barlow"/>
              </a:rPr>
              <a:t> dos Funcionários</a:t>
            </a:r>
            <a:endParaRPr lang="pt-BR"/>
          </a:p>
          <a:p>
            <a:pPr>
              <a:lnSpc>
                <a:spcPts val="5468"/>
              </a:lnSpc>
            </a:pPr>
            <a:endParaRPr lang="en-US" sz="4350" b="1">
              <a:solidFill>
                <a:srgbClr val="77EED6"/>
              </a:solidFill>
              <a:latin typeface="Barlow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C154C-11B4-4AAC-9258-1B6CDED1C180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1C033A-A694-42A1-9165-7CC47561C05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B3D587-DDF0-4CEC-9BBC-BAE556B76A34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38EED6B-8CDD-4F7B-BD18-75FE0753BA4C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3273B20-3846-4047-8C03-DEA3CE8E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D1A9726-2100-4FD9-80EE-CA9B9DDE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5BE3FAB7-4AF9-A211-1F3F-FCCC29CE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60" y="2887839"/>
            <a:ext cx="11460480" cy="33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2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Shape 2"/>
          <p:cNvSpPr/>
          <p:nvPr/>
        </p:nvSpPr>
        <p:spPr>
          <a:xfrm>
            <a:off x="1760220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Shape 6"/>
          <p:cNvSpPr/>
          <p:nvPr/>
        </p:nvSpPr>
        <p:spPr>
          <a:xfrm>
            <a:off x="7426285" y="22571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10972531" y="2521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>
              <a:solidFill>
                <a:srgbClr val="77EED6"/>
              </a:solidFill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426285" y="44341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420798A-F218-4FCC-9682-7BC685DF1402}"/>
              </a:ext>
            </a:extLst>
          </p:cNvPr>
          <p:cNvSpPr/>
          <p:nvPr/>
        </p:nvSpPr>
        <p:spPr>
          <a:xfrm>
            <a:off x="5909849" y="880768"/>
            <a:ext cx="28107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err="1">
                <a:solidFill>
                  <a:srgbClr val="77EED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Localidade</a:t>
            </a:r>
            <a:endParaRPr lang="en-US" sz="4374">
              <a:solidFill>
                <a:srgbClr val="77EED6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C154C-11B4-4AAC-9258-1B6CDED1C180}"/>
              </a:ext>
            </a:extLst>
          </p:cNvPr>
          <p:cNvSpPr/>
          <p:nvPr/>
        </p:nvSpPr>
        <p:spPr>
          <a:xfrm>
            <a:off x="157316" y="-983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1C033A-A694-42A1-9165-7CC47561C05A}"/>
              </a:ext>
            </a:extLst>
          </p:cNvPr>
          <p:cNvSpPr/>
          <p:nvPr/>
        </p:nvSpPr>
        <p:spPr>
          <a:xfrm>
            <a:off x="14384594" y="-250723"/>
            <a:ext cx="88490" cy="8731046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B3D587-DDF0-4CEC-9BBC-BAE556B76A34}"/>
              </a:ext>
            </a:extLst>
          </p:cNvPr>
          <p:cNvSpPr/>
          <p:nvPr/>
        </p:nvSpPr>
        <p:spPr>
          <a:xfrm rot="5400000">
            <a:off x="7320116" y="-7309952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38EED6B-8CDD-4F7B-BD18-75FE0753BA4C}"/>
              </a:ext>
            </a:extLst>
          </p:cNvPr>
          <p:cNvSpPr/>
          <p:nvPr/>
        </p:nvSpPr>
        <p:spPr>
          <a:xfrm rot="5400000">
            <a:off x="7270955" y="517575"/>
            <a:ext cx="88490" cy="15023690"/>
          </a:xfrm>
          <a:prstGeom prst="rect">
            <a:avLst/>
          </a:prstGeom>
          <a:solidFill>
            <a:srgbClr val="77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3273B20-3846-4047-8C03-DEA3CE8E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7255623"/>
            <a:ext cx="549264" cy="604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D1A9726-2100-4FD9-80EE-CA9B9DDE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846" y="344462"/>
            <a:ext cx="549264" cy="604190"/>
          </a:xfrm>
          <a:prstGeom prst="rect">
            <a:avLst/>
          </a:prstGeom>
        </p:spPr>
      </p:pic>
      <p:pic>
        <p:nvPicPr>
          <p:cNvPr id="1026" name="Picture 2" descr="https://api.buildings.com.br/img?url=https://d6bmyxfy7viyd.cloudfront.net/2f746d702f7068704e695157516d.jpg&amp;w=5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90" y="2106724"/>
            <a:ext cx="7260319" cy="484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385274" y="2649938"/>
            <a:ext cx="5968836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70"/>
              </a:lnSpc>
            </a:pP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Av. Presidente Juscelino Kubitscheck 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37154" y="4635049"/>
            <a:ext cx="2301349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70"/>
              </a:lnSpc>
            </a:pP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Número: 1455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8337154" y="3596813"/>
            <a:ext cx="177046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70"/>
              </a:lnSpc>
            </a:pP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Itaim, Bibi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8337154" y="5678829"/>
            <a:ext cx="2749566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70"/>
              </a:lnSpc>
            </a:pPr>
            <a:r>
              <a:rPr lang="pt-BR" sz="2400">
                <a:solidFill>
                  <a:schemeClr val="bg1"/>
                </a:solidFill>
                <a:latin typeface="Montserrat" pitchFamily="2" charset="0"/>
              </a:rPr>
              <a:t>CEP: </a:t>
            </a:r>
            <a:r>
              <a:rPr lang="pt-BR" sz="2400">
                <a:solidFill>
                  <a:srgbClr val="FFFFFF"/>
                </a:solidFill>
                <a:latin typeface="Montserrat" pitchFamily="2" charset="0"/>
              </a:rPr>
              <a:t>04543-011</a:t>
            </a:r>
          </a:p>
        </p:txBody>
      </p:sp>
    </p:spTree>
    <p:extLst>
      <p:ext uri="{BB962C8B-B14F-4D97-AF65-F5344CB8AC3E}">
        <p14:creationId xmlns:p14="http://schemas.microsoft.com/office/powerpoint/2010/main" val="228791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7483f63-42a3-4067-ae0d-3c0057b40d9e" xsi:nil="true"/>
    <lcf76f155ced4ddcb4097134ff3c332f xmlns="b35bdb1c-8ef8-4afb-b84d-251a43dfde9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E844469BFD7F428952193D1E072897" ma:contentTypeVersion="13" ma:contentTypeDescription="Crie um novo documento." ma:contentTypeScope="" ma:versionID="dca3073dbabbc465572997b820c5e3fe">
  <xsd:schema xmlns:xsd="http://www.w3.org/2001/XMLSchema" xmlns:xs="http://www.w3.org/2001/XMLSchema" xmlns:p="http://schemas.microsoft.com/office/2006/metadata/properties" xmlns:ns2="b35bdb1c-8ef8-4afb-b84d-251a43dfde97" xmlns:ns3="47483f63-42a3-4067-ae0d-3c0057b40d9e" targetNamespace="http://schemas.microsoft.com/office/2006/metadata/properties" ma:root="true" ma:fieldsID="8b9e6d13405f4a56c16d1cdde1a3f2dd" ns2:_="" ns3:_="">
    <xsd:import namespace="b35bdb1c-8ef8-4afb-b84d-251a43dfde97"/>
    <xsd:import namespace="47483f63-42a3-4067-ae0d-3c0057b40d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bdb1c-8ef8-4afb-b84d-251a43dfde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83f63-42a3-4067-ae0d-3c0057b40d9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9c26ef0-0ef0-475e-b5c5-26a0ac261ded}" ma:internalName="TaxCatchAll" ma:showField="CatchAllData" ma:web="47483f63-42a3-4067-ae0d-3c0057b40d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146B4A-8EE6-47D0-B148-5D97DBD84C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C7A63-A689-4E9D-81F1-12609AF4C528}">
  <ds:schemaRefs>
    <ds:schemaRef ds:uri="47483f63-42a3-4067-ae0d-3c0057b40d9e"/>
    <ds:schemaRef ds:uri="b35bdb1c-8ef8-4afb-b84d-251a43dfde9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9ABC0C-6604-49DD-BF94-CD994890DBE1}">
  <ds:schemaRefs>
    <ds:schemaRef ds:uri="47483f63-42a3-4067-ae0d-3c0057b40d9e"/>
    <ds:schemaRef ds:uri="b35bdb1c-8ef8-4afb-b84d-251a43dfde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2023-11-23T10:18:44Z</dcterms:created>
  <dcterms:modified xsi:type="dcterms:W3CDTF">2023-12-08T03:15:47Z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0x01010072E844469BFD7F428952193D1E072897</vt:lpwstr>
  </property>
  <property fmtid="{D5CDD505-2E9C-101B-9397-08002B2CF9AE}" pid="3" name="MediaServiceImageTags">
    <vt:lpwstr/>
  </property>
</Properties>
</file>