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6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574"/>
    <a:srgbClr val="2C2B67"/>
    <a:srgbClr val="F23030"/>
    <a:srgbClr val="DDF2E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9087E951-226E-D7BB-EB59-DAD2946CDF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ETEC - ZONA LESTE -  Médio - 2022 - Curso de Desenvolvimento de Sistemas AMS - Componente Matemática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BB1218A2-302E-11C4-4DB3-B47FB43F34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F71A9-4198-4731-BFDC-59B97C675086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711BE7C0-6535-0A39-F32F-2F2FBECC15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E3E26D8-3A93-D994-A173-1BA8C8A0A7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15F74-2E20-4E08-B677-3082B1122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09678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ETEC - ZONA LESTE -  Médio - 2022 - Curso de Desenvolvimento de Sistemas AMS - Componente Matemática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4AC0E-50D2-4189-9A73-0294CB316282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D7874-CE30-4ACD-B7BB-A7D95AB02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24933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039BD69-F380-17AB-03A8-D86AB7103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6B3EE7A-8595-2381-0BBE-D76FCE91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C4A2786-1923-A4B3-4B69-65EFA2DC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2240CE0-ED51-982D-816A-5FC5D0E2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5FC9755-E069-2B98-4594-C0F9537C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0EF5-03E1-4E95-97DA-CA83DC798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63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93EFF5-CD9F-D989-F618-1142EC4F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1EF42EF5-C5D2-A9C0-AF99-5EDA5B795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E86B95-B00F-AA57-5ACC-8D595542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0B0CCC4-89E0-905D-295F-4C512B22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A1E044A-5726-E353-F169-6F2F7787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0EF5-03E1-4E95-97DA-CA83DC798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28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177D5844-D3D8-5D7A-7595-DC140F782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2B54FFEB-A6FB-5605-BA6A-5AAB0E959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DA8F8C8-EDFC-02A2-ABF3-E1027212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B5EA114-C386-CE82-C9D1-11014D7D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BEF7BD-DF53-D3F5-07FC-0C866C1C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0EF5-03E1-4E95-97DA-CA83DC798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04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EC2EE7-A9AA-A62F-2AAE-81B4193F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FF0548B-7BF7-3A03-A5E6-EBC379109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37D8937-CB44-4E09-2A10-67F7F9EE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3AF3100-6959-2763-F48B-1641D72C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A6540B8-1BC5-71C3-D9C0-98C8B65E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0EF5-03E1-4E95-97DA-CA83DC798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50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6FD013D-AD15-F631-927D-6A49BEF2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B12465D9-7FD2-0507-57D2-75AE3BF4C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B0AB52D-2ADF-7B32-4238-4BBA4CCB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A95F832-793D-7D96-8AEC-3A0B4F2B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6A0A319-7F03-F55E-9EB4-FF83B997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0EF5-03E1-4E95-97DA-CA83DC798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93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031147D-3BC4-C300-7334-20DD6A1C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5A59C95-ACCF-43F3-6250-341FEA9E7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5F6693D-C929-848B-D3BB-3C235FA3A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218AFD7B-667C-E9D7-9331-6D665D94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DE9D6592-4B3B-F93D-FCBE-81A563AD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1A5393C2-4839-6A2D-5E33-D1675F6E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0EF5-03E1-4E95-97DA-CA83DC798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26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B72837B-FB96-599D-C8F7-15D94A18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C76E9F9-1332-F9DB-5ED8-907799624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1DC20257-FCB5-3C83-5E6C-704CCED03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A6D54AC3-0A1C-ADFF-27CE-70C7F2832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BF645443-52F0-E2AA-2A4C-53ABDCADB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97B8A65A-6097-7936-9FE3-3955E092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6C26F5B9-BE2A-299C-BECC-6F6F1010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A8DBA110-DDEA-E120-1D90-60D46BA0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0EF5-03E1-4E95-97DA-CA83DC798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60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1D2D22-F95D-6FA7-A953-43A1B6EC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8F7D9003-D169-2AD4-9327-D71B41E8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64D1D8C8-2334-3B18-10EC-796BE2D1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A64F9CDB-9424-05F5-CCB2-AB111B6E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0EF5-03E1-4E95-97DA-CA83DC798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3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1A35AEE6-4603-89DB-B785-E973E69F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86580632-F800-43EA-3E8B-706D4B57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A7017208-0BBE-B3C2-5BD8-C2A7ABE5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0EF5-03E1-4E95-97DA-CA83DC798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32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73A0BE4-0408-C337-AF65-EA9830AB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06889C1-4B74-C0DA-AB7F-DFC78AD20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69FE89A-801F-0EB8-6E86-F79384FA2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2E9EC19-5AA1-E9B0-FF70-FFE2C7AB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D5D8676D-C80C-2C4E-E949-E1D9BD5D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1DE49BA-4514-CC41-471C-F6C61847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0EF5-03E1-4E95-97DA-CA83DC798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91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00EC916-79E1-CB0E-1172-27464436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F1D0477B-A740-39AA-3210-4D959D06D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2C08CAD-A6D4-CA1F-DFF5-FB2A99654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6B942A7-55AA-7A9B-569D-27C7FACE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2161BE3-0758-06A7-50C0-655074D1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999A0DA-7B07-32E7-9426-7606E5D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0EF5-03E1-4E95-97DA-CA83DC798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8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85697602-DEF6-BEB5-65C3-430931E6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E6842B3-94EB-B281-7F6E-3F8FD5D07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FB961B1-F067-1DCB-02D3-7FF6DA42A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083A0E5-6468-117A-71D6-3B63C3C9E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EBA34DF-1B13-65BC-7A3D-7573F89A4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C0EF5-03E1-4E95-97DA-CA83DC798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09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F7F6080E-D0E9-1502-B1A9-E49FBB042F90}"/>
              </a:ext>
            </a:extLst>
          </p:cNvPr>
          <p:cNvSpPr txBox="1"/>
          <p:nvPr/>
        </p:nvSpPr>
        <p:spPr>
          <a:xfrm>
            <a:off x="409904" y="1277014"/>
            <a:ext cx="82296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latin typeface="Arial" panose="020B0604020202020204" pitchFamily="34" charset="0"/>
                <a:cs typeface="Arial" panose="020B0604020202020204" pitchFamily="34" charset="0"/>
              </a:rPr>
              <a:t>Q30 -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Amanda resolveu complementar seu orçamento doméstico como motorista por aplicativo. Como já possui um automóvel inscreveu-se numa plataforma em que o valor cobrado do passageiro por viagem depende basicamente de três fatores: </a:t>
            </a:r>
          </a:p>
          <a:p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• O valor fixo de R$2,00 cobrado no início de qualquer viagem;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• O valor de R$0,26 por minuto de viagem;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• O valor de R$1,40 por quilômetro rodado.</a:t>
            </a:r>
          </a:p>
          <a:p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Além disso, Amanda sabe que 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• A plataforma do aplicativo retem um quarto do valor pago pelo passageiro;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• terá um custo de combustível no valor de R$0,28 por quilômetro rodado.</a:t>
            </a:r>
          </a:p>
          <a:p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Suponha que ela realizara apenas viagens de 5 km, com duração de 10 minutos cada. 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Considerando que Amanda deseja receber mensalmente o valor líquido mínimo de R$2.190,00, o menor número de viagens mensais, como motorista de aplicativo, que Amanda precisa fazer é:</a:t>
            </a:r>
          </a:p>
          <a:p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38D79C25-43AD-A65F-8E7D-7A2F816F9001}"/>
              </a:ext>
            </a:extLst>
          </p:cNvPr>
          <p:cNvSpPr txBox="1"/>
          <p:nvPr/>
        </p:nvSpPr>
        <p:spPr>
          <a:xfrm>
            <a:off x="189186" y="220717"/>
            <a:ext cx="11824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ETEC - ZONA LESTE -  Médio - 2022 - Curso de Desenvolvimento de Sistemas AMS - Componente Matemática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117C4582-70AC-C81F-2222-EFAA135C05DF}"/>
              </a:ext>
            </a:extLst>
          </p:cNvPr>
          <p:cNvSpPr txBox="1"/>
          <p:nvPr/>
        </p:nvSpPr>
        <p:spPr>
          <a:xfrm>
            <a:off x="409903" y="5517938"/>
            <a:ext cx="3421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A)280		</a:t>
            </a:r>
            <a:r>
              <a:rPr lang="pt-BR" alt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D)340</a:t>
            </a:r>
            <a:endParaRPr lang="pt-B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B)300		 E)360</a:t>
            </a:r>
          </a:p>
          <a:p>
            <a:r>
              <a:rPr lang="pt-BR" alt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C)320</a:t>
            </a:r>
            <a:endParaRPr lang="pt-B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4F8A84AA-878E-3E4F-DC30-1624D1CC2C8E}"/>
              </a:ext>
            </a:extLst>
          </p:cNvPr>
          <p:cNvSpPr txBox="1"/>
          <p:nvPr/>
        </p:nvSpPr>
        <p:spPr>
          <a:xfrm>
            <a:off x="9011240" y="2456413"/>
            <a:ext cx="14446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2x + 2,6 x + 7x</a:t>
            </a:r>
            <a:endParaRPr lang="pt-BR" sz="15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723B4C33-9237-3625-D994-33C6412302A9}"/>
              </a:ext>
            </a:extLst>
          </p:cNvPr>
          <p:cNvSpPr/>
          <p:nvPr/>
        </p:nvSpPr>
        <p:spPr>
          <a:xfrm>
            <a:off x="8655266" y="1481969"/>
            <a:ext cx="3284233" cy="4896289"/>
          </a:xfrm>
          <a:prstGeom prst="rect">
            <a:avLst/>
          </a:prstGeom>
          <a:solidFill>
            <a:srgbClr val="DDF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5303DEBD-1AB4-0495-EEA8-A2940C515B0E}"/>
              </a:ext>
            </a:extLst>
          </p:cNvPr>
          <p:cNvSpPr txBox="1"/>
          <p:nvPr/>
        </p:nvSpPr>
        <p:spPr>
          <a:xfrm>
            <a:off x="9077336" y="1656300"/>
            <a:ext cx="244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Função de Lucro Bruto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E2C2009D-4CBE-0528-CE38-B69C20162DD3}"/>
              </a:ext>
            </a:extLst>
          </p:cNvPr>
          <p:cNvSpPr txBox="1"/>
          <p:nvPr/>
        </p:nvSpPr>
        <p:spPr>
          <a:xfrm>
            <a:off x="8980355" y="4485835"/>
            <a:ext cx="2634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Função de Lucro Líquido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D9467AB7-6135-37FE-3E59-C8C2EE2782D5}"/>
              </a:ext>
            </a:extLst>
          </p:cNvPr>
          <p:cNvSpPr txBox="1"/>
          <p:nvPr/>
        </p:nvSpPr>
        <p:spPr>
          <a:xfrm>
            <a:off x="9164700" y="4772655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1600" dirty="0"/>
              <a:t>(2x + 2,6x + 7x ) . ¾ - 1,4x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AFA41DAD-2192-F4F4-BB9C-BA940965D5C1}"/>
              </a:ext>
            </a:extLst>
          </p:cNvPr>
          <p:cNvSpPr txBox="1"/>
          <p:nvPr/>
        </p:nvSpPr>
        <p:spPr>
          <a:xfrm>
            <a:off x="8680158" y="2964444"/>
            <a:ext cx="28103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• 2,6x é devido a cada viagem </a:t>
            </a:r>
          </a:p>
          <a:p>
            <a:r>
              <a:rPr lang="pt-B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ter 10 minutos e um minuto é</a:t>
            </a:r>
          </a:p>
          <a:p>
            <a:r>
              <a:rPr lang="pt-B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0,26</a:t>
            </a:r>
          </a:p>
          <a:p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C344C31F-ECE9-DCB7-C250-1C3F791223B1}"/>
              </a:ext>
            </a:extLst>
          </p:cNvPr>
          <p:cNvSpPr txBox="1"/>
          <p:nvPr/>
        </p:nvSpPr>
        <p:spPr>
          <a:xfrm>
            <a:off x="8680158" y="3735392"/>
            <a:ext cx="29498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•7x é porque são 5 quilômetros </a:t>
            </a:r>
          </a:p>
          <a:p>
            <a:r>
              <a:rPr lang="pt-B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 cada quilômetro é 1,40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F3443448-F396-4249-45CB-2030CC35B486}"/>
              </a:ext>
            </a:extLst>
          </p:cNvPr>
          <p:cNvSpPr txBox="1"/>
          <p:nvPr/>
        </p:nvSpPr>
        <p:spPr>
          <a:xfrm>
            <a:off x="8680158" y="2425453"/>
            <a:ext cx="25651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• 2x é relativo a quantidade 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de viagens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70EE30A8-9AA6-F60C-F84F-DA4BA8158F02}"/>
              </a:ext>
            </a:extLst>
          </p:cNvPr>
          <p:cNvSpPr txBox="1"/>
          <p:nvPr/>
        </p:nvSpPr>
        <p:spPr>
          <a:xfrm>
            <a:off x="8680158" y="5171101"/>
            <a:ext cx="27558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• 3/4 é o valor que a empresa </a:t>
            </a:r>
          </a:p>
          <a:p>
            <a:r>
              <a:rPr lang="pt-B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recebe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0DF4F22C-0CFC-F603-B401-8DF4A5BE3186}"/>
              </a:ext>
            </a:extLst>
          </p:cNvPr>
          <p:cNvSpPr txBox="1"/>
          <p:nvPr/>
        </p:nvSpPr>
        <p:spPr>
          <a:xfrm>
            <a:off x="8680158" y="5855038"/>
            <a:ext cx="32079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• O 1,4x é o gasto de gasolina 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multiplicado pela quantidade de km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9ADA51BA-F18C-E557-4AB3-C6AEEEF8A42C}"/>
              </a:ext>
            </a:extLst>
          </p:cNvPr>
          <p:cNvSpPr txBox="1"/>
          <p:nvPr/>
        </p:nvSpPr>
        <p:spPr>
          <a:xfrm flipH="1">
            <a:off x="9509106" y="2087687"/>
            <a:ext cx="15765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2x + 2,6 x + 7x 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E2625B50-8845-F5F7-B0E1-94BD52058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731" y="71403"/>
            <a:ext cx="955356" cy="955356"/>
          </a:xfrm>
          <a:prstGeom prst="rect">
            <a:avLst/>
          </a:prstGeom>
        </p:spPr>
      </p:pic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xmlns="" id="{FCD9C748-056E-8542-9F94-6464724841EC}"/>
              </a:ext>
            </a:extLst>
          </p:cNvPr>
          <p:cNvCxnSpPr/>
          <p:nvPr/>
        </p:nvCxnSpPr>
        <p:spPr>
          <a:xfrm>
            <a:off x="-15766" y="1182418"/>
            <a:ext cx="12192000" cy="0"/>
          </a:xfrm>
          <a:prstGeom prst="line">
            <a:avLst/>
          </a:prstGeom>
          <a:ln w="38100">
            <a:solidFill>
              <a:srgbClr val="F2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C8FD7C87-38E2-C3EB-9CFA-E6679D1F373F}"/>
              </a:ext>
            </a:extLst>
          </p:cNvPr>
          <p:cNvSpPr txBox="1"/>
          <p:nvPr/>
        </p:nvSpPr>
        <p:spPr>
          <a:xfrm>
            <a:off x="189186" y="53151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2B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– FATEC Q30 – Função do 1° grau</a:t>
            </a:r>
          </a:p>
        </p:txBody>
      </p:sp>
    </p:spTree>
    <p:extLst>
      <p:ext uri="{BB962C8B-B14F-4D97-AF65-F5344CB8AC3E}">
        <p14:creationId xmlns:p14="http://schemas.microsoft.com/office/powerpoint/2010/main" val="281385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70D2F501-547F-BA10-460F-FFCA18EB2D2E}"/>
              </a:ext>
            </a:extLst>
          </p:cNvPr>
          <p:cNvSpPr txBox="1"/>
          <p:nvPr/>
        </p:nvSpPr>
        <p:spPr>
          <a:xfrm>
            <a:off x="409904" y="1277014"/>
            <a:ext cx="82296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latin typeface="Arial" panose="020B0604020202020204" pitchFamily="34" charset="0"/>
                <a:cs typeface="Arial" panose="020B0604020202020204" pitchFamily="34" charset="0"/>
              </a:rPr>
              <a:t>Q30 -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Amanda resolveu complementar seu orçamento doméstico como motorista por aplicativo. Como já possui um automóvel inscreveu-se numa plataforma em que o valor cobrado do passageiro por viagem depende basicamente de três fatores: </a:t>
            </a:r>
          </a:p>
          <a:p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• O valor fixo de R$2,00 cobrado no início de qualquer viagem;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• O valor de R$0,26 por minuto de viagem;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• O valor de R$1,40 por quilômetro rodado.</a:t>
            </a:r>
          </a:p>
          <a:p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Além disso, Amanda sabe que 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• A plataforma do aplicativo retem um quarto do valor pago pelo passageiro;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• terá um custo de combustível no valor de R$0,28 por quilômetro rodado.</a:t>
            </a:r>
          </a:p>
          <a:p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Suponha que ela realizara apenas viagens de 5 km, com duração de 10 minutos cada. 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Considerando que Amanda deseja receber mensalmente o valor líquido mínimo de R$2.190,00, o menor número de viagens mensais, como motorista de aplicativo, que Amanda precisa fazer é:</a:t>
            </a:r>
          </a:p>
          <a:p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xmlns="" id="{7A7FF707-4CF5-9B1C-15C0-F84F9A90F9B8}"/>
              </a:ext>
            </a:extLst>
          </p:cNvPr>
          <p:cNvSpPr txBox="1"/>
          <p:nvPr/>
        </p:nvSpPr>
        <p:spPr>
          <a:xfrm>
            <a:off x="189186" y="220717"/>
            <a:ext cx="11824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ETEC - ZONA LESTE -  Médio - 2022 - Curso de Desenvolvimento de Sistemas AMS - Componente Matemática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xmlns="" id="{AD4A31B1-F4D3-BCFE-8D42-81A90CB2D656}"/>
              </a:ext>
            </a:extLst>
          </p:cNvPr>
          <p:cNvSpPr txBox="1"/>
          <p:nvPr/>
        </p:nvSpPr>
        <p:spPr>
          <a:xfrm>
            <a:off x="409903" y="5517938"/>
            <a:ext cx="3421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A)280		</a:t>
            </a:r>
            <a:r>
              <a:rPr lang="pt-BR" alt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D)340</a:t>
            </a:r>
            <a:endParaRPr lang="pt-B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B)300		 E)360</a:t>
            </a:r>
          </a:p>
          <a:p>
            <a:r>
              <a:rPr lang="pt-BR" alt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C)320</a:t>
            </a:r>
            <a:endParaRPr lang="pt-B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Imagem 68">
            <a:extLst>
              <a:ext uri="{FF2B5EF4-FFF2-40B4-BE49-F238E27FC236}">
                <a16:creationId xmlns:a16="http://schemas.microsoft.com/office/drawing/2014/main" xmlns="" id="{70F2B276-C64B-9C69-E984-B65665A791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731" y="71403"/>
            <a:ext cx="955356" cy="955356"/>
          </a:xfrm>
          <a:prstGeom prst="rect">
            <a:avLst/>
          </a:prstGeom>
        </p:spPr>
      </p:pic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xmlns="" id="{198BEE3D-1828-2FF9-2674-A67E825CA48D}"/>
              </a:ext>
            </a:extLst>
          </p:cNvPr>
          <p:cNvCxnSpPr/>
          <p:nvPr/>
        </p:nvCxnSpPr>
        <p:spPr>
          <a:xfrm>
            <a:off x="-15766" y="1182418"/>
            <a:ext cx="12192000" cy="0"/>
          </a:xfrm>
          <a:prstGeom prst="line">
            <a:avLst/>
          </a:prstGeom>
          <a:ln w="38100">
            <a:solidFill>
              <a:srgbClr val="F2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xmlns="" id="{4A9F494D-C61C-588E-9725-C7869C5F9AB8}"/>
              </a:ext>
            </a:extLst>
          </p:cNvPr>
          <p:cNvSpPr txBox="1"/>
          <p:nvPr/>
        </p:nvSpPr>
        <p:spPr>
          <a:xfrm>
            <a:off x="189186" y="53151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2B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– FATEC Q30 – Função do 1° grau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xmlns="" id="{07B8047F-B9DB-A056-AA6F-9A658BE3A53B}"/>
              </a:ext>
            </a:extLst>
          </p:cNvPr>
          <p:cNvSpPr/>
          <p:nvPr/>
        </p:nvSpPr>
        <p:spPr>
          <a:xfrm>
            <a:off x="8729091" y="1371661"/>
            <a:ext cx="3284233" cy="2877603"/>
          </a:xfrm>
          <a:prstGeom prst="rect">
            <a:avLst/>
          </a:prstGeom>
          <a:solidFill>
            <a:srgbClr val="DDF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xmlns="" id="{1DB3183F-9F86-A319-1F34-70F6E8EFFEE0}"/>
              </a:ext>
            </a:extLst>
          </p:cNvPr>
          <p:cNvSpPr txBox="1"/>
          <p:nvPr/>
        </p:nvSpPr>
        <p:spPr>
          <a:xfrm>
            <a:off x="9646489" y="1537589"/>
            <a:ext cx="1449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Função Final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xmlns="" id="{2C9B93E4-AE8A-E323-FC40-5BFA4FF45B45}"/>
              </a:ext>
            </a:extLst>
          </p:cNvPr>
          <p:cNvSpPr txBox="1"/>
          <p:nvPr/>
        </p:nvSpPr>
        <p:spPr>
          <a:xfrm>
            <a:off x="9127116" y="1873910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Garamond" panose="02020404030301010803" charset="0"/>
                <a:cs typeface="Garamond" panose="02020404030301010803" charset="0"/>
              </a:rPr>
              <a:t>2.190 = 11,6x . 3/4 - 1,4x</a:t>
            </a:r>
            <a:endParaRPr lang="pt-BR" dirty="0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xmlns="" id="{4AFDE1C0-93BA-79C9-E7B2-A91BABA6EEE8}"/>
              </a:ext>
            </a:extLst>
          </p:cNvPr>
          <p:cNvSpPr txBox="1"/>
          <p:nvPr/>
        </p:nvSpPr>
        <p:spPr>
          <a:xfrm>
            <a:off x="8735823" y="2394897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Garamond" panose="02020404030301010803" charset="0"/>
                <a:cs typeface="Garamond" panose="02020404030301010803" charset="0"/>
                <a:sym typeface="+mn-ea"/>
              </a:rPr>
              <a:t>2.190= 8,7x- 1,4x </a:t>
            </a:r>
            <a:endParaRPr lang="pt-BR" dirty="0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2D6AEF8D-D2A4-E27A-0941-9492C64FF9D6}"/>
              </a:ext>
            </a:extLst>
          </p:cNvPr>
          <p:cNvSpPr txBox="1"/>
          <p:nvPr/>
        </p:nvSpPr>
        <p:spPr>
          <a:xfrm>
            <a:off x="8735823" y="2764229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Garamond" panose="02020404030301010803" charset="0"/>
                <a:cs typeface="Garamond" panose="02020404030301010803" charset="0"/>
                <a:sym typeface="+mn-ea"/>
              </a:rPr>
              <a:t>2.190 = 7,3x</a:t>
            </a:r>
            <a:endParaRPr lang="pt-BR" dirty="0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xmlns="" id="{46ECB66D-4ABB-DB96-AF30-128EA0CD144E}"/>
              </a:ext>
            </a:extLst>
          </p:cNvPr>
          <p:cNvSpPr txBox="1"/>
          <p:nvPr/>
        </p:nvSpPr>
        <p:spPr>
          <a:xfrm>
            <a:off x="8729091" y="3133561"/>
            <a:ext cx="253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Garamond" panose="02020404030301010803" charset="0"/>
                <a:cs typeface="Garamond" panose="02020404030301010803" charset="0"/>
                <a:sym typeface="+mn-ea"/>
              </a:rPr>
              <a:t>X = 2.190/7,3</a:t>
            </a:r>
            <a:endParaRPr lang="pt-BR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77DBA134-1645-657A-8AB8-C44868664948}"/>
              </a:ext>
            </a:extLst>
          </p:cNvPr>
          <p:cNvSpPr txBox="1"/>
          <p:nvPr/>
        </p:nvSpPr>
        <p:spPr>
          <a:xfrm>
            <a:off x="8729091" y="3502893"/>
            <a:ext cx="252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Garamond" panose="02020404030301010803" charset="0"/>
                <a:cs typeface="Garamond" panose="02020404030301010803" charset="0"/>
                <a:sym typeface="+mn-ea"/>
              </a:rPr>
              <a:t>X= 300 (Resposta letra </a:t>
            </a:r>
            <a:r>
              <a:rPr lang="pt-BR" b="1" dirty="0">
                <a:latin typeface="Garamond" panose="02020404030301010803" charset="0"/>
                <a:cs typeface="Garamond" panose="02020404030301010803" charset="0"/>
                <a:sym typeface="+mn-ea"/>
              </a:rPr>
              <a:t>B</a:t>
            </a:r>
            <a:r>
              <a:rPr lang="pt-BR" dirty="0">
                <a:latin typeface="Garamond" panose="02020404030301010803" charset="0"/>
                <a:cs typeface="Garamond" panose="02020404030301010803" charset="0"/>
                <a:sym typeface="+mn-ea"/>
              </a:rPr>
              <a:t>)</a:t>
            </a:r>
            <a:endParaRPr lang="pt-BR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xmlns="" id="{4398FFC2-629C-68F9-0543-760EF67B8F20}"/>
              </a:ext>
            </a:extLst>
          </p:cNvPr>
          <p:cNvSpPr/>
          <p:nvPr/>
        </p:nvSpPr>
        <p:spPr>
          <a:xfrm>
            <a:off x="9204558" y="4871552"/>
            <a:ext cx="2333297" cy="1292772"/>
          </a:xfrm>
          <a:prstGeom prst="rect">
            <a:avLst/>
          </a:prstGeom>
          <a:solidFill>
            <a:srgbClr val="DDF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xmlns="" id="{F793AEE9-44ED-50AA-3DF6-B5C98AB26DAE}"/>
              </a:ext>
            </a:extLst>
          </p:cNvPr>
          <p:cNvSpPr txBox="1"/>
          <p:nvPr/>
        </p:nvSpPr>
        <p:spPr>
          <a:xfrm>
            <a:off x="9204558" y="4939079"/>
            <a:ext cx="227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Resposta Correta (B)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xmlns="" id="{385665B3-32B6-2EA7-329B-A65E3DB99673}"/>
              </a:ext>
            </a:extLst>
          </p:cNvPr>
          <p:cNvSpPr txBox="1"/>
          <p:nvPr/>
        </p:nvSpPr>
        <p:spPr>
          <a:xfrm>
            <a:off x="9204558" y="537491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20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 300</a:t>
            </a:r>
          </a:p>
        </p:txBody>
      </p:sp>
    </p:spTree>
    <p:extLst>
      <p:ext uri="{BB962C8B-B14F-4D97-AF65-F5344CB8AC3E}">
        <p14:creationId xmlns:p14="http://schemas.microsoft.com/office/powerpoint/2010/main" val="225766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AD28FF29-17D0-04BD-23F3-30D9A9AF7671}"/>
              </a:ext>
            </a:extLst>
          </p:cNvPr>
          <p:cNvSpPr txBox="1"/>
          <p:nvPr/>
        </p:nvSpPr>
        <p:spPr>
          <a:xfrm>
            <a:off x="409903" y="1277014"/>
            <a:ext cx="116821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latin typeface="Arial" panose="020B0604020202020204" pitchFamily="34" charset="0"/>
                <a:cs typeface="Arial" panose="020B0604020202020204" pitchFamily="34" charset="0"/>
              </a:rPr>
              <a:t>Q153 -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Por muitos anos, o Brasil tem figurado no cenário mundial entre os maiores produtores e exportadores de soja. Entre os anos de 2010 e 2014, houve uma forte tendência de aumento da produtividade, porém, um aspecto dificultou esse avanço: o alto custo do imposto ao produtor associado ao baixo preço da venda do produto. Em média, cada produtor gastava R$1.200,00 por hectare plantado, e vendia por R$50,00 cada saca de 60 kg. Ciente desses valores, um produtor pode, em certo ano, determinar uma relação do lucro L que obteve em função das sacas de 60 kg vendidas. Suponha que ele plantou 10 hectares de soja em sua propriedade, na qual colheu X sacas de 60 kg e todas as sacas foram vendidas.</a:t>
            </a:r>
          </a:p>
          <a:p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Qual é a expressão que determinou o lucro L em função de X obtido por esse produtor nesse ano?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3B0A9960-2DAD-3F03-7B21-DB22E222995C}"/>
              </a:ext>
            </a:extLst>
          </p:cNvPr>
          <p:cNvSpPr txBox="1"/>
          <p:nvPr/>
        </p:nvSpPr>
        <p:spPr>
          <a:xfrm>
            <a:off x="189186" y="220717"/>
            <a:ext cx="11824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ETEC - ZONA LESTE -  Médio - 2022 - Curso de Desenvolvimento de Sistemas AMS - Componente Matemática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xmlns="" id="{50FBB7BF-C945-C0D2-0219-1BA3A1F03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731" y="71403"/>
            <a:ext cx="955356" cy="955356"/>
          </a:xfrm>
          <a:prstGeom prst="rect">
            <a:avLst/>
          </a:prstGeom>
        </p:spPr>
      </p:pic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xmlns="" id="{110EB561-6244-03BE-7DD8-3E5AABCE91CB}"/>
              </a:ext>
            </a:extLst>
          </p:cNvPr>
          <p:cNvCxnSpPr/>
          <p:nvPr/>
        </p:nvCxnSpPr>
        <p:spPr>
          <a:xfrm>
            <a:off x="-15766" y="1182418"/>
            <a:ext cx="12192000" cy="0"/>
          </a:xfrm>
          <a:prstGeom prst="line">
            <a:avLst/>
          </a:prstGeom>
          <a:ln w="38100">
            <a:solidFill>
              <a:srgbClr val="F2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xmlns="" id="{640D39A2-0E0C-7D26-D441-0FB11B8CEF68}"/>
              </a:ext>
            </a:extLst>
          </p:cNvPr>
          <p:cNvSpPr txBox="1"/>
          <p:nvPr/>
        </p:nvSpPr>
        <p:spPr>
          <a:xfrm>
            <a:off x="189186" y="53151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2B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– Amarela Q153 – Determinar função do 1° grau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6B680CCD-CDD1-760A-9B62-7495EBA9D35C}"/>
              </a:ext>
            </a:extLst>
          </p:cNvPr>
          <p:cNvSpPr/>
          <p:nvPr/>
        </p:nvSpPr>
        <p:spPr>
          <a:xfrm>
            <a:off x="9352895" y="2842312"/>
            <a:ext cx="2569779" cy="3736428"/>
          </a:xfrm>
          <a:prstGeom prst="rect">
            <a:avLst/>
          </a:prstGeom>
          <a:solidFill>
            <a:srgbClr val="DDF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6EC4C418-C250-FE12-37BB-80D9B4E46FC5}"/>
              </a:ext>
            </a:extLst>
          </p:cNvPr>
          <p:cNvSpPr txBox="1"/>
          <p:nvPr/>
        </p:nvSpPr>
        <p:spPr>
          <a:xfrm flipH="1">
            <a:off x="9467194" y="3227849"/>
            <a:ext cx="2569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 saca de 60kg = R$50,00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FAC75ACF-F774-D42B-F5C5-DAFCA05D71F5}"/>
              </a:ext>
            </a:extLst>
          </p:cNvPr>
          <p:cNvSpPr txBox="1"/>
          <p:nvPr/>
        </p:nvSpPr>
        <p:spPr>
          <a:xfrm>
            <a:off x="9564413" y="290785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Lógica da Função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xmlns="" id="{0E8F3550-5FFA-3F99-8EBD-891616F6678D}"/>
              </a:ext>
            </a:extLst>
          </p:cNvPr>
          <p:cNvSpPr txBox="1"/>
          <p:nvPr/>
        </p:nvSpPr>
        <p:spPr>
          <a:xfrm>
            <a:off x="9352895" y="3594229"/>
            <a:ext cx="235032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Gasto em cada hectare =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1.200,00</a:t>
            </a:r>
          </a:p>
          <a:p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São 10 hectares então = 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1.200,00 . 10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xmlns="" id="{C52633AC-40CF-6AAE-E564-E6A38CF3298F}"/>
              </a:ext>
            </a:extLst>
          </p:cNvPr>
          <p:cNvSpPr txBox="1"/>
          <p:nvPr/>
        </p:nvSpPr>
        <p:spPr>
          <a:xfrm>
            <a:off x="9339338" y="5057364"/>
            <a:ext cx="2583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Vende X sacas por R$50,00</a:t>
            </a: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xmlns="" id="{C80D2F4E-8555-7A37-77C1-D60CCDBA1CE3}"/>
              </a:ext>
            </a:extLst>
          </p:cNvPr>
          <p:cNvSpPr txBox="1"/>
          <p:nvPr/>
        </p:nvSpPr>
        <p:spPr>
          <a:xfrm>
            <a:off x="9827306" y="564108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Função Obtida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xmlns="" id="{72EFDC6A-5E7F-7BF9-B36E-4D016C33D8AF}"/>
              </a:ext>
            </a:extLst>
          </p:cNvPr>
          <p:cNvSpPr txBox="1"/>
          <p:nvPr/>
        </p:nvSpPr>
        <p:spPr>
          <a:xfrm>
            <a:off x="9707882" y="6079881"/>
            <a:ext cx="18598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L(x)=50x-1.200 . 10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xmlns="" id="{8DDF3D8F-11C9-B175-F1C6-D9A9A14F8BFA}"/>
              </a:ext>
            </a:extLst>
          </p:cNvPr>
          <p:cNvSpPr/>
          <p:nvPr/>
        </p:nvSpPr>
        <p:spPr>
          <a:xfrm>
            <a:off x="6400801" y="3429000"/>
            <a:ext cx="2711406" cy="2974046"/>
          </a:xfrm>
          <a:prstGeom prst="rect">
            <a:avLst/>
          </a:prstGeom>
          <a:solidFill>
            <a:srgbClr val="DDF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xmlns="" id="{8700E8AF-00AA-D738-A5E8-51830D40FF87}"/>
              </a:ext>
            </a:extLst>
          </p:cNvPr>
          <p:cNvSpPr txBox="1"/>
          <p:nvPr/>
        </p:nvSpPr>
        <p:spPr>
          <a:xfrm rot="10800000" flipV="1">
            <a:off x="6373862" y="3454505"/>
            <a:ext cx="261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Times New Roman" panose="02020603050405020304" pitchFamily="18" charset="0"/>
                <a:cs typeface="Times New Roman" panose="02020603050405020304" pitchFamily="18" charset="0"/>
              </a:rPr>
              <a:t> Observação 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xmlns="" id="{6305E431-0F17-D493-FE28-97C0717E04D1}"/>
              </a:ext>
            </a:extLst>
          </p:cNvPr>
          <p:cNvSpPr txBox="1"/>
          <p:nvPr/>
        </p:nvSpPr>
        <p:spPr>
          <a:xfrm>
            <a:off x="6400801" y="3849342"/>
            <a:ext cx="2732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Pegando as informações principais temos as seguintes informações </a:t>
            </a:r>
          </a:p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>
                <a:solidFill>
                  <a:srgbClr val="F20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L=R$50x de 60kg </a:t>
            </a:r>
          </a:p>
          <a:p>
            <a:r>
              <a:rPr lang="pt-BR" b="1">
                <a:solidFill>
                  <a:srgbClr val="F20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1.200.10 por hectare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xmlns="" id="{7777F98D-3BD6-8718-79A4-B31015CBFEA2}"/>
              </a:ext>
            </a:extLst>
          </p:cNvPr>
          <p:cNvSpPr txBox="1"/>
          <p:nvPr/>
        </p:nvSpPr>
        <p:spPr>
          <a:xfrm>
            <a:off x="556619" y="3993417"/>
            <a:ext cx="21900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A) L(x) = 50x – 1.200</a:t>
            </a:r>
          </a:p>
          <a:p>
            <a:endParaRPr lang="pt-BR" dirty="0"/>
          </a:p>
          <a:p>
            <a:r>
              <a:rPr lang="pt-BR" dirty="0"/>
              <a:t>B) L(x) = 50x – 12.000</a:t>
            </a:r>
          </a:p>
          <a:p>
            <a:endParaRPr lang="pt-BR" dirty="0"/>
          </a:p>
          <a:p>
            <a:r>
              <a:rPr lang="pt-BR" dirty="0"/>
              <a:t>C) L(x) = 50x + 12.000</a:t>
            </a:r>
          </a:p>
          <a:p>
            <a:endParaRPr lang="pt-BR" dirty="0"/>
          </a:p>
          <a:p>
            <a:r>
              <a:rPr lang="pt-BR" dirty="0"/>
              <a:t>D) L(x) = 500x – 1.200</a:t>
            </a:r>
          </a:p>
          <a:p>
            <a:endParaRPr lang="pt-BR" dirty="0"/>
          </a:p>
          <a:p>
            <a:r>
              <a:rPr lang="pt-BR" dirty="0"/>
              <a:t>E) L(x) = 1.200x - 500</a:t>
            </a:r>
          </a:p>
        </p:txBody>
      </p:sp>
    </p:spTree>
    <p:extLst>
      <p:ext uri="{BB962C8B-B14F-4D97-AF65-F5344CB8AC3E}">
        <p14:creationId xmlns:p14="http://schemas.microsoft.com/office/powerpoint/2010/main" val="163621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AAAC669A-730F-150A-C4D3-0616C6822AB5}"/>
              </a:ext>
            </a:extLst>
          </p:cNvPr>
          <p:cNvSpPr txBox="1"/>
          <p:nvPr/>
        </p:nvSpPr>
        <p:spPr>
          <a:xfrm>
            <a:off x="189186" y="477637"/>
            <a:ext cx="937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2B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– Amarela Q153 – Determinar função do 1° grau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E1653175-DA70-A26A-928D-ADDBD60B5165}"/>
              </a:ext>
            </a:extLst>
          </p:cNvPr>
          <p:cNvSpPr txBox="1"/>
          <p:nvPr/>
        </p:nvSpPr>
        <p:spPr>
          <a:xfrm>
            <a:off x="409903" y="1277014"/>
            <a:ext cx="1168218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latin typeface="Arial" panose="020B0604020202020204" pitchFamily="34" charset="0"/>
                <a:cs typeface="Arial" panose="020B0604020202020204" pitchFamily="34" charset="0"/>
              </a:rPr>
              <a:t>Q153 -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Por muitos anos, o Brasil tem figurado no cenário mundial entre os maiores produtores e exportadores de soja. Entre os anos de 2010 e 2014, houve uma forte tendência de aumento da produtividade, porém, um aspecto dificultou esse avanço: o alto custo do imposto ao produtor associado ao baixo preço da venda do produto. Em média, cada produtor</a:t>
            </a:r>
            <a:r>
              <a:rPr lang="pt-BR" sz="15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gastava R$1.200,00 por hectare 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plantado, e </a:t>
            </a:r>
            <a:r>
              <a:rPr lang="pt-BR" sz="15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vendia por R$</a:t>
            </a:r>
            <a:r>
              <a:rPr lang="pt-BR">
                <a:solidFill>
                  <a:schemeClr val="accent1"/>
                </a:solidFill>
              </a:rPr>
              <a:t>50,00</a:t>
            </a: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saca</a:t>
            </a: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60kg</a:t>
            </a: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Ciente desses valores, um produtor pode, em certo ano, determinar uma relação do lucro L que obteve em função das sacas de 60 kg vendidas. Suponha que ele </a:t>
            </a:r>
            <a:r>
              <a:rPr lang="pt-BR" sz="15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plantou 10 hectares 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de soja em sua propriedade, na qual colheu</a:t>
            </a:r>
            <a:r>
              <a:rPr lang="pt-BR" sz="15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sacas de 60 kg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e todas as sacas foram vendidas.</a:t>
            </a:r>
          </a:p>
          <a:p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Qual é a expressão que determinou o lucro L em função de X obtido por esse produtor nesse ano?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08F1869D-CFB2-0194-FA8E-C731B17AED01}"/>
              </a:ext>
            </a:extLst>
          </p:cNvPr>
          <p:cNvSpPr txBox="1"/>
          <p:nvPr/>
        </p:nvSpPr>
        <p:spPr>
          <a:xfrm>
            <a:off x="556619" y="3993417"/>
            <a:ext cx="21900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A) L(x) = 50x – 1.200</a:t>
            </a:r>
          </a:p>
          <a:p>
            <a:endParaRPr lang="pt-BR" dirty="0"/>
          </a:p>
          <a:p>
            <a:r>
              <a:rPr lang="pt-BR" dirty="0"/>
              <a:t>B) L(x) = 50x – 12.000</a:t>
            </a:r>
          </a:p>
          <a:p>
            <a:endParaRPr lang="pt-BR" dirty="0"/>
          </a:p>
          <a:p>
            <a:r>
              <a:rPr lang="pt-BR" dirty="0"/>
              <a:t>C) L(x) = 50x + 12.000</a:t>
            </a:r>
          </a:p>
          <a:p>
            <a:endParaRPr lang="pt-BR" dirty="0"/>
          </a:p>
          <a:p>
            <a:r>
              <a:rPr lang="pt-BR" dirty="0"/>
              <a:t>D) L(x) = 500x – 1.200</a:t>
            </a:r>
          </a:p>
          <a:p>
            <a:endParaRPr lang="pt-BR" dirty="0"/>
          </a:p>
          <a:p>
            <a:r>
              <a:rPr lang="pt-BR" dirty="0"/>
              <a:t>E) L(x) = 1.200x - 500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26C94D51-3253-D28F-6A73-B9C2D9CB4A5E}"/>
              </a:ext>
            </a:extLst>
          </p:cNvPr>
          <p:cNvSpPr/>
          <p:nvPr/>
        </p:nvSpPr>
        <p:spPr>
          <a:xfrm>
            <a:off x="3870595" y="5190479"/>
            <a:ext cx="2333297" cy="1292772"/>
          </a:xfrm>
          <a:prstGeom prst="rect">
            <a:avLst/>
          </a:prstGeom>
          <a:solidFill>
            <a:srgbClr val="DDF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F1E96CE3-5A57-6F2D-3529-14167BCD2CA9}"/>
              </a:ext>
            </a:extLst>
          </p:cNvPr>
          <p:cNvSpPr txBox="1"/>
          <p:nvPr/>
        </p:nvSpPr>
        <p:spPr>
          <a:xfrm>
            <a:off x="3983536" y="5666432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20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L(x)=50x- 12.000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2784CF12-D44D-BCE2-F29F-4CCE2D65955B}"/>
              </a:ext>
            </a:extLst>
          </p:cNvPr>
          <p:cNvSpPr txBox="1"/>
          <p:nvPr/>
        </p:nvSpPr>
        <p:spPr>
          <a:xfrm>
            <a:off x="3884152" y="5218946"/>
            <a:ext cx="233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Resposta Correta (B)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xmlns="" id="{D9E80E96-8266-BF3C-042D-A555275E373C}"/>
              </a:ext>
            </a:extLst>
          </p:cNvPr>
          <p:cNvSpPr/>
          <p:nvPr/>
        </p:nvSpPr>
        <p:spPr>
          <a:xfrm>
            <a:off x="9352895" y="2842312"/>
            <a:ext cx="2569779" cy="3736428"/>
          </a:xfrm>
          <a:prstGeom prst="rect">
            <a:avLst/>
          </a:prstGeom>
          <a:solidFill>
            <a:srgbClr val="DDF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384D2102-2662-0E05-4E01-B49C99F4C433}"/>
              </a:ext>
            </a:extLst>
          </p:cNvPr>
          <p:cNvSpPr txBox="1"/>
          <p:nvPr/>
        </p:nvSpPr>
        <p:spPr>
          <a:xfrm>
            <a:off x="9564413" y="290785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Lógica da Função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17694626-A5AD-C587-64D5-07B734E792CB}"/>
              </a:ext>
            </a:extLst>
          </p:cNvPr>
          <p:cNvSpPr txBox="1"/>
          <p:nvPr/>
        </p:nvSpPr>
        <p:spPr>
          <a:xfrm flipH="1">
            <a:off x="9467194" y="3227849"/>
            <a:ext cx="2569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 saca de 60kg = R$50,00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xmlns="" id="{478C28D4-0766-FF1D-46F7-4796441561A7}"/>
              </a:ext>
            </a:extLst>
          </p:cNvPr>
          <p:cNvSpPr txBox="1"/>
          <p:nvPr/>
        </p:nvSpPr>
        <p:spPr>
          <a:xfrm>
            <a:off x="9352895" y="3594229"/>
            <a:ext cx="235032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Gasto em cada hectare =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1.200,00</a:t>
            </a:r>
          </a:p>
          <a:p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São 10 hectares então = 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1.200,00 . 10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626D1580-A9F4-D932-A37C-EF0649C0CE16}"/>
              </a:ext>
            </a:extLst>
          </p:cNvPr>
          <p:cNvSpPr txBox="1"/>
          <p:nvPr/>
        </p:nvSpPr>
        <p:spPr>
          <a:xfrm>
            <a:off x="9339338" y="5057364"/>
            <a:ext cx="2583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Vende X sacas por R$50,00</a:t>
            </a: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xmlns="" id="{293F6B84-2104-C111-6681-AD3E6A25BC18}"/>
              </a:ext>
            </a:extLst>
          </p:cNvPr>
          <p:cNvSpPr txBox="1"/>
          <p:nvPr/>
        </p:nvSpPr>
        <p:spPr>
          <a:xfrm>
            <a:off x="9827306" y="564108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Função Obtida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xmlns="" id="{5D1F9389-CF10-FF2E-B63D-095B14D64CC5}"/>
              </a:ext>
            </a:extLst>
          </p:cNvPr>
          <p:cNvSpPr txBox="1"/>
          <p:nvPr/>
        </p:nvSpPr>
        <p:spPr>
          <a:xfrm>
            <a:off x="9707882" y="6079881"/>
            <a:ext cx="18598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L(x)=50x-1.200 . 10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xmlns="" id="{D7FCF7CF-780A-547C-9BF1-523057291AD5}"/>
              </a:ext>
            </a:extLst>
          </p:cNvPr>
          <p:cNvSpPr/>
          <p:nvPr/>
        </p:nvSpPr>
        <p:spPr>
          <a:xfrm>
            <a:off x="6400801" y="3429000"/>
            <a:ext cx="2711406" cy="2974046"/>
          </a:xfrm>
          <a:prstGeom prst="rect">
            <a:avLst/>
          </a:prstGeom>
          <a:solidFill>
            <a:srgbClr val="DDF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xmlns="" id="{26A17FF5-D13D-597F-5612-21AD7B936808}"/>
              </a:ext>
            </a:extLst>
          </p:cNvPr>
          <p:cNvSpPr txBox="1"/>
          <p:nvPr/>
        </p:nvSpPr>
        <p:spPr>
          <a:xfrm rot="10800000" flipV="1">
            <a:off x="6373862" y="3454505"/>
            <a:ext cx="261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Times New Roman" panose="02020603050405020304" pitchFamily="18" charset="0"/>
                <a:cs typeface="Times New Roman" panose="02020603050405020304" pitchFamily="18" charset="0"/>
              </a:rPr>
              <a:t> Observação 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xmlns="" id="{0316C2BB-43CC-0535-9ADA-755D69ABA020}"/>
              </a:ext>
            </a:extLst>
          </p:cNvPr>
          <p:cNvSpPr txBox="1"/>
          <p:nvPr/>
        </p:nvSpPr>
        <p:spPr>
          <a:xfrm>
            <a:off x="6400801" y="3849342"/>
            <a:ext cx="2732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Pegando as informações principais temos as seguintes informações </a:t>
            </a:r>
          </a:p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>
                <a:solidFill>
                  <a:srgbClr val="F20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L=R$50x de 60kg </a:t>
            </a:r>
          </a:p>
          <a:p>
            <a:r>
              <a:rPr lang="pt-BR" b="1">
                <a:solidFill>
                  <a:srgbClr val="F20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1.200.10 por hectare</a:t>
            </a:r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xmlns="" id="{4DE75BBB-344C-10A9-77B0-0FA9C346B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731" y="71403"/>
            <a:ext cx="955356" cy="955356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EB360DDD-2729-2852-03B7-399B13347A83}"/>
              </a:ext>
            </a:extLst>
          </p:cNvPr>
          <p:cNvSpPr txBox="1"/>
          <p:nvPr/>
        </p:nvSpPr>
        <p:spPr>
          <a:xfrm>
            <a:off x="189186" y="220717"/>
            <a:ext cx="11824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ETEC - ZONA LESTE -  Médio - 2022 - Curso de Desenvolvimento de Sistemas AMS - Componente Matemática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xmlns="" id="{3FA0037D-4509-AAE3-9B30-09F38125183A}"/>
              </a:ext>
            </a:extLst>
          </p:cNvPr>
          <p:cNvCxnSpPr/>
          <p:nvPr/>
        </p:nvCxnSpPr>
        <p:spPr>
          <a:xfrm>
            <a:off x="-15766" y="1182418"/>
            <a:ext cx="12192000" cy="0"/>
          </a:xfrm>
          <a:prstGeom prst="line">
            <a:avLst/>
          </a:prstGeom>
          <a:ln w="38100">
            <a:solidFill>
              <a:srgbClr val="F2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88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1B74039F-2F62-737A-D3FA-858BF44AA5BA}"/>
              </a:ext>
            </a:extLst>
          </p:cNvPr>
          <p:cNvSpPr txBox="1"/>
          <p:nvPr/>
        </p:nvSpPr>
        <p:spPr>
          <a:xfrm>
            <a:off x="409904" y="1277014"/>
            <a:ext cx="8229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latin typeface="Arial" panose="020B0604020202020204" pitchFamily="34" charset="0"/>
                <a:cs typeface="Arial" panose="020B0604020202020204" pitchFamily="34" charset="0"/>
              </a:rPr>
              <a:t>Q167 – 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O gerente de uma loja de cosméticos colocou à venda cinco diferentes tipos de perfume, tendo em estoque na loja as mesmas quantidades de cada um deles. O setor de controle de estoque encaminhou ao gerente registros gráficos descrevendo os preços unitários de cada perfume, em real, e a quantidade vendida de cada um deles, em percentual, ocorrida no mês de novembro.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A78FC5B0-BDFC-82BD-906E-3FBC9230DB1C}"/>
              </a:ext>
            </a:extLst>
          </p:cNvPr>
          <p:cNvSpPr txBox="1"/>
          <p:nvPr/>
        </p:nvSpPr>
        <p:spPr>
          <a:xfrm>
            <a:off x="189186" y="220717"/>
            <a:ext cx="11824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ETEC - ZONA LESTE -  Médio - 2022 - Curso de Desenvolvimento de Sistemas AMS - Componente Matemática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xmlns="" id="{FF7FDA0B-6365-2E91-FDA7-A1A4FD34F2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731" y="71403"/>
            <a:ext cx="955356" cy="955356"/>
          </a:xfrm>
          <a:prstGeom prst="rect">
            <a:avLst/>
          </a:prstGeom>
        </p:spPr>
      </p:pic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xmlns="" id="{0C73DB7C-5416-8493-0140-1E7A8401F9D1}"/>
              </a:ext>
            </a:extLst>
          </p:cNvPr>
          <p:cNvCxnSpPr/>
          <p:nvPr/>
        </p:nvCxnSpPr>
        <p:spPr>
          <a:xfrm>
            <a:off x="-15766" y="1182418"/>
            <a:ext cx="12192000" cy="0"/>
          </a:xfrm>
          <a:prstGeom prst="line">
            <a:avLst/>
          </a:prstGeom>
          <a:ln w="38100">
            <a:solidFill>
              <a:srgbClr val="F2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xmlns="" id="{AD75E69F-BCA1-0023-5FCF-814CAF3D4DD5}"/>
              </a:ext>
            </a:extLst>
          </p:cNvPr>
          <p:cNvSpPr txBox="1"/>
          <p:nvPr/>
        </p:nvSpPr>
        <p:spPr>
          <a:xfrm>
            <a:off x="189186" y="53151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2B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– Cinza Q167 – Função do 1° grau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38A57DA-0C01-5E00-9968-ECB23E711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6" y="2859389"/>
            <a:ext cx="46291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05BDF382-2B09-6B02-B2FA-4D6C5288C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629" y="2930334"/>
            <a:ext cx="35718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9181A4A8-AC81-6540-9DA3-B5963F605565}"/>
              </a:ext>
            </a:extLst>
          </p:cNvPr>
          <p:cNvSpPr txBox="1"/>
          <p:nvPr/>
        </p:nvSpPr>
        <p:spPr>
          <a:xfrm>
            <a:off x="9014926" y="1231767"/>
            <a:ext cx="28932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Dados a chegada do final de ano e o aumento das vendas, a gerência pretende aumentar a quantidade estocada do perfume do tipo que gerou a maior arrecadação em espécie, em real, no mês de novembro.</a:t>
            </a:r>
          </a:p>
          <a:p>
            <a:pPr algn="l"/>
            <a:r>
              <a:rPr lang="pt-B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Nessas condições, qual o tipo de perfume que deverá ter maior reposição no estoque?</a:t>
            </a:r>
          </a:p>
          <a:p>
            <a:pPr algn="l"/>
            <a:r>
              <a:rPr lang="pt-B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a) I</a:t>
            </a:r>
          </a:p>
          <a:p>
            <a:pPr algn="l"/>
            <a:r>
              <a:rPr lang="pt-B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b) II</a:t>
            </a:r>
          </a:p>
          <a:p>
            <a:pPr algn="l"/>
            <a:r>
              <a:rPr lang="pt-B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c) III</a:t>
            </a:r>
          </a:p>
          <a:p>
            <a:pPr algn="l"/>
            <a:r>
              <a:rPr lang="pt-B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d) IV</a:t>
            </a:r>
          </a:p>
          <a:p>
            <a:pPr algn="l"/>
            <a:r>
              <a:rPr lang="pt-B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e) V</a:t>
            </a:r>
          </a:p>
          <a:p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65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1A3F4828-C558-39D0-B69B-F78A579BD88E}"/>
              </a:ext>
            </a:extLst>
          </p:cNvPr>
          <p:cNvSpPr txBox="1"/>
          <p:nvPr/>
        </p:nvSpPr>
        <p:spPr>
          <a:xfrm>
            <a:off x="189186" y="220717"/>
            <a:ext cx="11824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ETEC - ZONA LESTE -  Médio - 2022 - Curso de Desenvolvimento de Sistemas AMS - Componente Matemática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B167821-4457-B2C3-CD9E-D24DEAA8C8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731" y="71403"/>
            <a:ext cx="955356" cy="955356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xmlns="" id="{F2DA979A-ED17-E37D-B258-DFE24DC88753}"/>
              </a:ext>
            </a:extLst>
          </p:cNvPr>
          <p:cNvCxnSpPr/>
          <p:nvPr/>
        </p:nvCxnSpPr>
        <p:spPr>
          <a:xfrm>
            <a:off x="-15766" y="1182418"/>
            <a:ext cx="12192000" cy="0"/>
          </a:xfrm>
          <a:prstGeom prst="line">
            <a:avLst/>
          </a:prstGeom>
          <a:ln w="38100">
            <a:solidFill>
              <a:srgbClr val="F2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EBBE6560-30F8-0F43-1DAA-7B6A692AAF0E}"/>
              </a:ext>
            </a:extLst>
          </p:cNvPr>
          <p:cNvSpPr txBox="1"/>
          <p:nvPr/>
        </p:nvSpPr>
        <p:spPr>
          <a:xfrm>
            <a:off x="189186" y="53151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2B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– Cinza Q167 – Função do 1° grau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E6C39134-E477-A9C1-259A-BB093599DA4C}"/>
              </a:ext>
            </a:extLst>
          </p:cNvPr>
          <p:cNvSpPr/>
          <p:nvPr/>
        </p:nvSpPr>
        <p:spPr>
          <a:xfrm>
            <a:off x="274289" y="1647100"/>
            <a:ext cx="3284233" cy="3098321"/>
          </a:xfrm>
          <a:prstGeom prst="rect">
            <a:avLst/>
          </a:prstGeom>
          <a:solidFill>
            <a:srgbClr val="DDF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B331958F-B264-DFEB-6C9C-C43DF3DF95BE}"/>
              </a:ext>
            </a:extLst>
          </p:cNvPr>
          <p:cNvSpPr txBox="1"/>
          <p:nvPr/>
        </p:nvSpPr>
        <p:spPr>
          <a:xfrm>
            <a:off x="1118276" y="1836343"/>
            <a:ext cx="1596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D09258BB-ABF4-8AA9-C6DF-6F38C663E103}"/>
              </a:ext>
            </a:extLst>
          </p:cNvPr>
          <p:cNvSpPr txBox="1"/>
          <p:nvPr/>
        </p:nvSpPr>
        <p:spPr>
          <a:xfrm flipH="1">
            <a:off x="274288" y="2417746"/>
            <a:ext cx="32842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Preços: </a:t>
            </a:r>
            <a:r>
              <a:rPr lang="pt-BR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I)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200; </a:t>
            </a:r>
            <a:r>
              <a:rPr lang="pt-BR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II)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170; </a:t>
            </a:r>
            <a:r>
              <a:rPr lang="pt-BR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III)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150; </a:t>
            </a:r>
            <a:r>
              <a:rPr lang="pt-BR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IV)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100; </a:t>
            </a:r>
            <a:r>
              <a:rPr lang="pt-BR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V)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80.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6F6441C8-0792-47FE-EF23-EDE4AB94316A}"/>
              </a:ext>
            </a:extLst>
          </p:cNvPr>
          <p:cNvSpPr txBox="1"/>
          <p:nvPr/>
        </p:nvSpPr>
        <p:spPr>
          <a:xfrm>
            <a:off x="189186" y="3188392"/>
            <a:ext cx="328423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500" dirty="0" err="1">
                <a:latin typeface="Arial" panose="020B0604020202020204" pitchFamily="34" charset="0"/>
                <a:cs typeface="Arial" panose="020B0604020202020204" pitchFamily="34" charset="0"/>
              </a:rPr>
              <a:t>Porcent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I) 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13%=0,13; </a:t>
            </a:r>
            <a:r>
              <a:rPr lang="pt-BR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II)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10%=0,10;  </a:t>
            </a:r>
            <a:r>
              <a:rPr lang="pt-BR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III)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16%=0,16; </a:t>
            </a:r>
            <a:r>
              <a:rPr lang="pt-BR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IV)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29%=0,29; </a:t>
            </a:r>
            <a:r>
              <a:rPr lang="pt-BR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V)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32%=0,32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1E68B9DD-28C2-1BE9-B145-ED5E2CE67AA3}"/>
              </a:ext>
            </a:extLst>
          </p:cNvPr>
          <p:cNvSpPr txBox="1"/>
          <p:nvPr/>
        </p:nvSpPr>
        <p:spPr>
          <a:xfrm>
            <a:off x="274288" y="4081060"/>
            <a:ext cx="31991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Quantidade (valor de X) EXEMPLO: 10</a:t>
            </a:r>
          </a:p>
          <a:p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D8F4ED3E-6A84-8F34-3669-19EA7A005E39}"/>
              </a:ext>
            </a:extLst>
          </p:cNvPr>
          <p:cNvSpPr/>
          <p:nvPr/>
        </p:nvSpPr>
        <p:spPr>
          <a:xfrm>
            <a:off x="274289" y="4936848"/>
            <a:ext cx="3284232" cy="1747726"/>
          </a:xfrm>
          <a:prstGeom prst="rect">
            <a:avLst/>
          </a:prstGeom>
          <a:solidFill>
            <a:srgbClr val="DDF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F6242E2F-798D-A98B-CE23-F9744E418639}"/>
              </a:ext>
            </a:extLst>
          </p:cNvPr>
          <p:cNvSpPr txBox="1"/>
          <p:nvPr/>
        </p:nvSpPr>
        <p:spPr>
          <a:xfrm>
            <a:off x="689483" y="5514514"/>
            <a:ext cx="228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Resposta Correta (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8CB011D8-11BA-664B-0169-FFE3BAE4D472}"/>
              </a:ext>
            </a:extLst>
          </p:cNvPr>
          <p:cNvSpPr txBox="1"/>
          <p:nvPr/>
        </p:nvSpPr>
        <p:spPr>
          <a:xfrm>
            <a:off x="3901965" y="1587220"/>
            <a:ext cx="788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F20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Lucro representa o valor de quem deverá ter mais reposição.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8204564"/>
                  </p:ext>
                </p:extLst>
              </p:nvPr>
            </p:nvGraphicFramePr>
            <p:xfrm>
              <a:off x="3643624" y="2205675"/>
              <a:ext cx="8172804" cy="4024648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1362134"/>
                    <a:gridCol w="1362134"/>
                    <a:gridCol w="1362134"/>
                    <a:gridCol w="1362134"/>
                    <a:gridCol w="1362134"/>
                    <a:gridCol w="1362134"/>
                  </a:tblGrid>
                  <a:tr h="621313"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1" i="0" u="none" kern="1200" baseline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</a:t>
                          </a:r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PERFUME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1" i="0" u="none" kern="1200" baseline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 PORCENT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1" i="0" u="none" kern="1200" baseline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1" i="0" u="none" kern="1200" baseline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   PREÇO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1" i="0" u="none" kern="1200" baseline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1" i="0" u="none" kern="1200" baseline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  LUCRO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80667"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 </a:t>
                          </a:r>
                          <a:r>
                            <a:rPr lang="pt-BR" dirty="0" smtClean="0"/>
                            <a:t>      </a:t>
                          </a:r>
                          <a:r>
                            <a:rPr lang="pt-BR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</a:t>
                          </a:r>
                          <a:r>
                            <a:rPr lang="pt-BR" dirty="0" smtClean="0"/>
                            <a:t>    </a:t>
                          </a:r>
                          <a:r>
                            <a:rPr lang="pt-BR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sz="2800" dirty="0"/>
                            <a:t>  </a:t>
                          </a:r>
                          <a:r>
                            <a:rPr lang="pt-BR" sz="2800" dirty="0" smtClean="0"/>
                            <a:t>   =</a:t>
                          </a:r>
                          <a:endParaRPr lang="pt-B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 smtClean="0"/>
                            <a:t>    26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680667"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II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  </a:t>
                          </a:r>
                          <a:r>
                            <a:rPr lang="pt-BR" dirty="0" smtClean="0"/>
                            <a:t>     X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 </a:t>
                          </a:r>
                          <a:r>
                            <a:rPr lang="pt-BR" dirty="0" smtClean="0"/>
                            <a:t>   170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sz="2800" dirty="0"/>
                            <a:t>  </a:t>
                          </a:r>
                          <a:r>
                            <a:rPr lang="pt-BR" sz="2800" dirty="0" smtClean="0"/>
                            <a:t>   =</a:t>
                          </a:r>
                          <a:endParaRPr lang="pt-B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</a:t>
                          </a:r>
                          <a:r>
                            <a:rPr lang="pt-BR" dirty="0" smtClean="0"/>
                            <a:t>   17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680667"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III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   </a:t>
                          </a:r>
                          <a:r>
                            <a:rPr lang="pt-BR" dirty="0" smtClean="0"/>
                            <a:t>   </a:t>
                          </a:r>
                          <a:r>
                            <a:rPr lang="pt-BR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</a:t>
                          </a:r>
                          <a:r>
                            <a:rPr lang="pt-BR" dirty="0" smtClean="0"/>
                            <a:t>    </a:t>
                          </a:r>
                          <a:r>
                            <a:rPr lang="pt-BR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sz="2800" dirty="0"/>
                            <a:t> </a:t>
                          </a:r>
                          <a:r>
                            <a:rPr lang="pt-BR" sz="2800" dirty="0" smtClean="0"/>
                            <a:t>    </a:t>
                          </a:r>
                          <a:r>
                            <a:rPr lang="pt-BR" sz="2800" dirty="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</a:t>
                          </a:r>
                          <a:r>
                            <a:rPr lang="pt-BR" dirty="0" smtClean="0"/>
                            <a:t>   24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680667"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IV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29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  </a:t>
                          </a:r>
                          <a:r>
                            <a:rPr lang="pt-BR" dirty="0" smtClean="0"/>
                            <a:t>    </a:t>
                          </a:r>
                          <a:r>
                            <a:rPr lang="pt-BR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 </a:t>
                          </a:r>
                          <a:r>
                            <a:rPr lang="pt-BR" dirty="0" smtClean="0"/>
                            <a:t>   100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sz="2800" dirty="0"/>
                            <a:t> </a:t>
                          </a:r>
                          <a:r>
                            <a:rPr lang="pt-BR" sz="2800" dirty="0" smtClean="0"/>
                            <a:t>    </a:t>
                          </a:r>
                          <a:r>
                            <a:rPr lang="pt-BR" sz="2800" dirty="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 smtClean="0"/>
                            <a:t>    29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680667"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    </a:t>
                          </a:r>
                          <a:r>
                            <a:rPr lang="pt-BR" dirty="0" smtClean="0"/>
                            <a:t>  X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   </a:t>
                          </a:r>
                          <a:r>
                            <a:rPr lang="pt-BR" dirty="0" smtClean="0"/>
                            <a:t>  80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</a:t>
                          </a:r>
                          <a:r>
                            <a:rPr lang="pt-BR" baseline="0" dirty="0"/>
                            <a:t> </a:t>
                          </a:r>
                          <a:r>
                            <a:rPr lang="pt-BR" sz="2800" dirty="0"/>
                            <a:t> </a:t>
                          </a:r>
                          <a:r>
                            <a:rPr lang="pt-BR" sz="2800" dirty="0" smtClean="0"/>
                            <a:t>   =</a:t>
                          </a:r>
                          <a:endParaRPr lang="pt-B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</a:t>
                          </a:r>
                          <a:r>
                            <a:rPr lang="pt-BR" dirty="0" smtClean="0"/>
                            <a:t>  25,6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8204564"/>
                  </p:ext>
                </p:extLst>
              </p:nvPr>
            </p:nvGraphicFramePr>
            <p:xfrm>
              <a:off x="3643624" y="2205675"/>
              <a:ext cx="8172804" cy="4024648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1362134"/>
                    <a:gridCol w="1362134"/>
                    <a:gridCol w="1362134"/>
                    <a:gridCol w="1362134"/>
                    <a:gridCol w="1362134"/>
                    <a:gridCol w="1362134"/>
                  </a:tblGrid>
                  <a:tr h="621313"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1" i="0" u="none" kern="1200" baseline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</a:t>
                          </a:r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PERFUME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1" i="0" u="none" kern="1200" baseline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 PORCENT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1" i="0" u="none" kern="1200" baseline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1" i="0" u="none" kern="1200" baseline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   PREÇO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1" i="0" u="none" kern="1200" baseline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1" i="0" u="none" kern="1200" baseline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1" i="0" u="none" kern="1200" baseline="0">
                              <a:solidFill>
                                <a:schemeClr val="lt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  LUCRO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80667"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897" t="-95536" r="-402242" b="-4017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 </a:t>
                          </a:r>
                          <a:r>
                            <a:rPr lang="pt-BR" dirty="0" smtClean="0"/>
                            <a:t>      </a:t>
                          </a:r>
                          <a:r>
                            <a:rPr lang="pt-BR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</a:t>
                          </a:r>
                          <a:r>
                            <a:rPr lang="pt-BR" dirty="0" smtClean="0"/>
                            <a:t>    </a:t>
                          </a:r>
                          <a:r>
                            <a:rPr lang="pt-BR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sz="2800" dirty="0"/>
                            <a:t>  </a:t>
                          </a:r>
                          <a:r>
                            <a:rPr lang="pt-BR" sz="2800" dirty="0" smtClean="0"/>
                            <a:t>   =</a:t>
                          </a:r>
                          <a:endParaRPr lang="pt-B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 smtClean="0"/>
                            <a:t>    26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680667"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II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897" t="-195536" r="-402242" b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  </a:t>
                          </a:r>
                          <a:r>
                            <a:rPr lang="pt-BR" dirty="0" smtClean="0"/>
                            <a:t>     X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 </a:t>
                          </a:r>
                          <a:r>
                            <a:rPr lang="pt-BR" dirty="0" smtClean="0"/>
                            <a:t>   170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sz="2800" dirty="0"/>
                            <a:t>  </a:t>
                          </a:r>
                          <a:r>
                            <a:rPr lang="pt-BR" sz="2800" dirty="0" smtClean="0"/>
                            <a:t>   =</a:t>
                          </a:r>
                          <a:endParaRPr lang="pt-B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</a:t>
                          </a:r>
                          <a:r>
                            <a:rPr lang="pt-BR" dirty="0" smtClean="0"/>
                            <a:t>   17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680667"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III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897" t="-295536" r="-402242" b="-2017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   </a:t>
                          </a:r>
                          <a:r>
                            <a:rPr lang="pt-BR" dirty="0" smtClean="0"/>
                            <a:t>   </a:t>
                          </a:r>
                          <a:r>
                            <a:rPr lang="pt-BR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</a:t>
                          </a:r>
                          <a:r>
                            <a:rPr lang="pt-BR" dirty="0" smtClean="0"/>
                            <a:t>    </a:t>
                          </a:r>
                          <a:r>
                            <a:rPr lang="pt-BR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sz="2800" dirty="0"/>
                            <a:t> </a:t>
                          </a:r>
                          <a:r>
                            <a:rPr lang="pt-BR" sz="2800" dirty="0" smtClean="0"/>
                            <a:t>    </a:t>
                          </a:r>
                          <a:r>
                            <a:rPr lang="pt-BR" sz="2800" dirty="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</a:t>
                          </a:r>
                          <a:r>
                            <a:rPr lang="pt-BR" dirty="0" smtClean="0"/>
                            <a:t>   24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680667"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IV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897" t="-395536" r="-402242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  </a:t>
                          </a:r>
                          <a:r>
                            <a:rPr lang="pt-BR" dirty="0" smtClean="0"/>
                            <a:t>    </a:t>
                          </a:r>
                          <a:r>
                            <a:rPr lang="pt-BR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 </a:t>
                          </a:r>
                          <a:r>
                            <a:rPr lang="pt-BR" dirty="0" smtClean="0"/>
                            <a:t>   100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sz="2800" dirty="0"/>
                            <a:t> </a:t>
                          </a:r>
                          <a:r>
                            <a:rPr lang="pt-BR" sz="2800" dirty="0" smtClean="0"/>
                            <a:t>    </a:t>
                          </a:r>
                          <a:r>
                            <a:rPr lang="pt-BR" sz="2800" dirty="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 smtClean="0"/>
                            <a:t>    29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680667"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897" t="-495536" r="-402242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    </a:t>
                          </a:r>
                          <a:r>
                            <a:rPr lang="pt-BR" dirty="0" smtClean="0"/>
                            <a:t>  X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   </a:t>
                          </a:r>
                          <a:r>
                            <a:rPr lang="pt-BR" dirty="0" smtClean="0"/>
                            <a:t>  80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</a:t>
                          </a:r>
                          <a:r>
                            <a:rPr lang="pt-BR" baseline="0" dirty="0"/>
                            <a:t> </a:t>
                          </a:r>
                          <a:r>
                            <a:rPr lang="pt-BR" sz="2800" dirty="0"/>
                            <a:t> </a:t>
                          </a:r>
                          <a:r>
                            <a:rPr lang="pt-BR" sz="2800" dirty="0" smtClean="0"/>
                            <a:t>   =</a:t>
                          </a:r>
                          <a:endParaRPr lang="pt-B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lvl="0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sz="1800" b="0" i="0" u="non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lvl="1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lvl="2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lvl="3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lvl="4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lvl="5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lvl="6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lvl="7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lvl="8" indent="0" algn="l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None/>
                            <a:defRPr b="0" i="0" u="none" kern="1200" baseline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pt-BR" dirty="0"/>
                            <a:t> </a:t>
                          </a:r>
                          <a:r>
                            <a:rPr lang="pt-BR" dirty="0" smtClean="0"/>
                            <a:t>  25,6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05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F7F6080E-D0E9-1502-B1A9-E49FBB042F90}"/>
              </a:ext>
            </a:extLst>
          </p:cNvPr>
          <p:cNvSpPr txBox="1"/>
          <p:nvPr/>
        </p:nvSpPr>
        <p:spPr>
          <a:xfrm>
            <a:off x="409904" y="1277014"/>
            <a:ext cx="8229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500" b="1" dirty="0">
                <a:latin typeface="Arial"/>
                <a:cs typeface="Arial"/>
              </a:rPr>
              <a:t>Q3 </a:t>
            </a:r>
            <a:r>
              <a:rPr lang="pt-BR" sz="1500" b="1" dirty="0">
                <a:ea typeface="+mn-lt"/>
                <a:cs typeface="+mn-lt"/>
              </a:rPr>
              <a:t>Francisco realizou um financiamento para comprar um veículo em 84 parcelas mensais. Já tendo pagado parte das parcelas, ele se viu obrigado a contrair um empréstimo devido a um imprevisto.</a:t>
            </a:r>
            <a:endParaRPr lang="en-US" dirty="0">
              <a:ea typeface="+mn-lt"/>
              <a:cs typeface="+mn-lt"/>
            </a:endParaRPr>
          </a:p>
          <a:p>
            <a:r>
              <a:rPr lang="pt-BR" sz="1500" b="1" dirty="0">
                <a:ea typeface="+mn-lt"/>
                <a:cs typeface="+mn-lt"/>
              </a:rPr>
              <a:t>Este empréstimo será pago em 36 parcelas mensais, e a primeira será paga no mesmo mês em que ele pagará a 16ª parcela do financiamento. O gráfico abaixo ilustra a evolução dos pagamentos. Supondo que ele pague corretamente as parcelas, sem nenhum tipo de atraso, assinale a alternativa correta que apresenta em que momento o financiamento e o empréstimo estarão com o mesmo percentual de parcelas pagas.</a:t>
            </a:r>
            <a:endParaRPr lang="en-US">
              <a:cs typeface="Calibri"/>
            </a:endParaRPr>
          </a:p>
          <a:p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38D79C25-43AD-A65F-8E7D-7A2F816F9001}"/>
              </a:ext>
            </a:extLst>
          </p:cNvPr>
          <p:cNvSpPr txBox="1"/>
          <p:nvPr/>
        </p:nvSpPr>
        <p:spPr>
          <a:xfrm>
            <a:off x="189186" y="220717"/>
            <a:ext cx="11824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ETEC - ZONA LESTE -  Médio - 2022 - Curso de Desenvolvimento de Sistemas AMS - Componente Matemática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117C4582-70AC-C81F-2222-EFAA135C05DF}"/>
              </a:ext>
            </a:extLst>
          </p:cNvPr>
          <p:cNvSpPr txBox="1"/>
          <p:nvPr/>
        </p:nvSpPr>
        <p:spPr>
          <a:xfrm>
            <a:off x="4809183" y="3546898"/>
            <a:ext cx="3421117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 dirty="0">
                <a:latin typeface="Calibri"/>
                <a:cs typeface="Calibri"/>
              </a:rPr>
              <a:t>a) Entre os meses 22 e 23 </a:t>
            </a:r>
            <a:endParaRPr lang="en-US">
              <a:latin typeface="Calibri"/>
              <a:cs typeface="Calibri"/>
            </a:endParaRPr>
          </a:p>
          <a:p>
            <a:r>
              <a:rPr lang="pt-BR" b="1" dirty="0">
                <a:latin typeface="Calibri"/>
                <a:cs typeface="Calibri"/>
              </a:rPr>
              <a:t>b</a:t>
            </a:r>
            <a:r>
              <a:rPr lang="pt-BR" b="1" dirty="0">
                <a:latin typeface="Calibri"/>
                <a:cs typeface="Calibri"/>
                <a:sym typeface="+mn-ea"/>
              </a:rPr>
              <a:t>) Entre os meses 24 e 25 </a:t>
            </a:r>
            <a:endParaRPr lang="en-US">
              <a:latin typeface="Calibri"/>
              <a:cs typeface="Calibri"/>
            </a:endParaRPr>
          </a:p>
          <a:p>
            <a:r>
              <a:rPr lang="pt-BR" b="1" dirty="0">
                <a:latin typeface="Calibri"/>
                <a:cs typeface="Calibri"/>
                <a:sym typeface="+mn-ea"/>
              </a:rPr>
              <a:t>c</a:t>
            </a:r>
            <a:r>
              <a:rPr lang="pt-BR" b="1" dirty="0">
                <a:latin typeface="Calibri"/>
                <a:cs typeface="Calibri"/>
              </a:rPr>
              <a:t>) Entre os meses 26 e 27 </a:t>
            </a:r>
            <a:endParaRPr lang="en-US">
              <a:latin typeface="Calibri"/>
              <a:cs typeface="Calibri"/>
            </a:endParaRPr>
          </a:p>
          <a:p>
            <a:r>
              <a:rPr lang="pt-BR" b="1" dirty="0">
                <a:latin typeface="Calibri"/>
                <a:cs typeface="Calibri"/>
              </a:rPr>
              <a:t>d) Entre os meses 34 e 35 </a:t>
            </a:r>
            <a:endParaRPr lang="en-US" dirty="0">
              <a:latin typeface="Calibri"/>
              <a:cs typeface="Calibri"/>
            </a:endParaRPr>
          </a:p>
          <a:p>
            <a:r>
              <a:rPr lang="pt-BR" b="1" dirty="0">
                <a:latin typeface="Calibri"/>
                <a:cs typeface="Calibri"/>
              </a:rPr>
              <a:t>e</a:t>
            </a:r>
            <a:r>
              <a:rPr lang="pt-BR" b="1" dirty="0">
                <a:latin typeface="Calibri"/>
                <a:cs typeface="Calibri"/>
                <a:sym typeface="+mn-ea"/>
              </a:rPr>
              <a:t>) Entre os meses 38 e 39</a:t>
            </a:r>
            <a:endParaRPr lang="en-US"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4F8A84AA-878E-3E4F-DC30-1624D1CC2C8E}"/>
              </a:ext>
            </a:extLst>
          </p:cNvPr>
          <p:cNvSpPr txBox="1"/>
          <p:nvPr/>
        </p:nvSpPr>
        <p:spPr>
          <a:xfrm>
            <a:off x="9011240" y="2456413"/>
            <a:ext cx="14446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2x + 2,6 x + 7x</a:t>
            </a:r>
            <a:endParaRPr lang="pt-BR" sz="15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723B4C33-9237-3625-D994-33C6412302A9}"/>
              </a:ext>
            </a:extLst>
          </p:cNvPr>
          <p:cNvSpPr/>
          <p:nvPr/>
        </p:nvSpPr>
        <p:spPr>
          <a:xfrm>
            <a:off x="8655266" y="1481969"/>
            <a:ext cx="3284233" cy="4896289"/>
          </a:xfrm>
          <a:prstGeom prst="rect">
            <a:avLst/>
          </a:prstGeom>
          <a:solidFill>
            <a:srgbClr val="DDF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E2625B50-8845-F5F7-B0E1-94BD52058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731" y="71403"/>
            <a:ext cx="955356" cy="955356"/>
          </a:xfrm>
          <a:prstGeom prst="rect">
            <a:avLst/>
          </a:prstGeom>
        </p:spPr>
      </p:pic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xmlns="" id="{FCD9C748-056E-8542-9F94-6464724841EC}"/>
              </a:ext>
            </a:extLst>
          </p:cNvPr>
          <p:cNvCxnSpPr/>
          <p:nvPr/>
        </p:nvCxnSpPr>
        <p:spPr>
          <a:xfrm>
            <a:off x="-15766" y="1182418"/>
            <a:ext cx="12192000" cy="0"/>
          </a:xfrm>
          <a:prstGeom prst="line">
            <a:avLst/>
          </a:prstGeom>
          <a:ln w="38100">
            <a:solidFill>
              <a:srgbClr val="F2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C8FD7C87-38E2-C3EB-9CFA-E6679D1F373F}"/>
              </a:ext>
            </a:extLst>
          </p:cNvPr>
          <p:cNvSpPr txBox="1"/>
          <p:nvPr/>
        </p:nvSpPr>
        <p:spPr>
          <a:xfrm>
            <a:off x="189186" y="531511"/>
            <a:ext cx="105156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dirty="0">
                <a:solidFill>
                  <a:srgbClr val="2C2B67"/>
                </a:solidFill>
                <a:latin typeface="Arial"/>
                <a:cs typeface="Arial"/>
              </a:rPr>
              <a:t>2020 – UNIVESP Q3 – Função do 1° grau</a:t>
            </a:r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xmlns="" id="{C645DA42-FC83-09E3-3CAD-C071B943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" y="2973363"/>
            <a:ext cx="4135120" cy="3024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12580FF-45CA-1269-AE6B-22259B6076E1}"/>
              </a:ext>
            </a:extLst>
          </p:cNvPr>
          <p:cNvSpPr txBox="1"/>
          <p:nvPr/>
        </p:nvSpPr>
        <p:spPr>
          <a:xfrm>
            <a:off x="9123680" y="1676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Arial Nova"/>
              </a:rPr>
              <a:t>Analisando a Função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6AA4790-8085-2C25-2A2F-39D961C6AC19}"/>
              </a:ext>
            </a:extLst>
          </p:cNvPr>
          <p:cNvSpPr txBox="1"/>
          <p:nvPr/>
        </p:nvSpPr>
        <p:spPr>
          <a:xfrm>
            <a:off x="8920480" y="2245360"/>
            <a:ext cx="2743200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500" dirty="0"/>
              <a:t>Vendo a função percebemos que o máximo do eixo x é 84 e do eixo y é 100.</a:t>
            </a:r>
            <a:r>
              <a:rPr lang="pt-BR" sz="1500" dirty="0">
                <a:cs typeface="Calibri"/>
              </a:rPr>
              <a:t/>
            </a:r>
            <a:br>
              <a:rPr lang="pt-BR" sz="1500" dirty="0">
                <a:cs typeface="Calibri"/>
              </a:rPr>
            </a:br>
            <a:r>
              <a:rPr lang="pt-BR" sz="1500" dirty="0">
                <a:cs typeface="Calibri"/>
              </a:rPr>
              <a:t>Diferente de funções comuns onde não existe limite.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A28E3F2-BB85-90DC-AE35-5E0520EC63C3}"/>
              </a:ext>
            </a:extLst>
          </p:cNvPr>
          <p:cNvSpPr txBox="1"/>
          <p:nvPr/>
        </p:nvSpPr>
        <p:spPr>
          <a:xfrm>
            <a:off x="8920480" y="3779520"/>
            <a:ext cx="29362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Arial Nova"/>
              </a:rPr>
              <a:t>Adicionando mais pontos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B657197-6FCE-10D2-4B6D-3DA451FE2748}"/>
              </a:ext>
            </a:extLst>
          </p:cNvPr>
          <p:cNvSpPr txBox="1"/>
          <p:nvPr/>
        </p:nvSpPr>
        <p:spPr>
          <a:xfrm>
            <a:off x="8920479" y="4409439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500" dirty="0">
                <a:cs typeface="Calibri"/>
              </a:rPr>
              <a:t>Analisando o Eixo Y, vemos que aumenta de 10 em 10, então podemos adicionar esses pontos a mais, para facilitar a resolução</a:t>
            </a:r>
          </a:p>
        </p:txBody>
      </p:sp>
    </p:spTree>
    <p:extLst>
      <p:ext uri="{BB962C8B-B14F-4D97-AF65-F5344CB8AC3E}">
        <p14:creationId xmlns:p14="http://schemas.microsoft.com/office/powerpoint/2010/main" val="204455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38D79C25-43AD-A65F-8E7D-7A2F816F9001}"/>
              </a:ext>
            </a:extLst>
          </p:cNvPr>
          <p:cNvSpPr txBox="1"/>
          <p:nvPr/>
        </p:nvSpPr>
        <p:spPr>
          <a:xfrm>
            <a:off x="189186" y="220717"/>
            <a:ext cx="11824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ETEC - ZONA LESTE -  Médio - 2022 - Curso de Desenvolvimento de Sistemas AMS - Componente Matemática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723B4C33-9237-3625-D994-33C6412302A9}"/>
              </a:ext>
            </a:extLst>
          </p:cNvPr>
          <p:cNvSpPr/>
          <p:nvPr/>
        </p:nvSpPr>
        <p:spPr>
          <a:xfrm>
            <a:off x="5546306" y="1339729"/>
            <a:ext cx="3507753" cy="5109649"/>
          </a:xfrm>
          <a:prstGeom prst="rect">
            <a:avLst/>
          </a:prstGeom>
          <a:solidFill>
            <a:srgbClr val="DDF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E2625B50-8845-F5F7-B0E1-94BD52058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731" y="71403"/>
            <a:ext cx="955356" cy="955356"/>
          </a:xfrm>
          <a:prstGeom prst="rect">
            <a:avLst/>
          </a:prstGeom>
        </p:spPr>
      </p:pic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xmlns="" id="{FCD9C748-056E-8542-9F94-6464724841EC}"/>
              </a:ext>
            </a:extLst>
          </p:cNvPr>
          <p:cNvCxnSpPr/>
          <p:nvPr/>
        </p:nvCxnSpPr>
        <p:spPr>
          <a:xfrm>
            <a:off x="-15766" y="1182418"/>
            <a:ext cx="12192000" cy="0"/>
          </a:xfrm>
          <a:prstGeom prst="line">
            <a:avLst/>
          </a:prstGeom>
          <a:ln w="38100">
            <a:solidFill>
              <a:srgbClr val="F2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C8FD7C87-38E2-C3EB-9CFA-E6679D1F373F}"/>
              </a:ext>
            </a:extLst>
          </p:cNvPr>
          <p:cNvSpPr txBox="1"/>
          <p:nvPr/>
        </p:nvSpPr>
        <p:spPr>
          <a:xfrm>
            <a:off x="189186" y="531511"/>
            <a:ext cx="105156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dirty="0">
                <a:solidFill>
                  <a:srgbClr val="2C2B67"/>
                </a:solidFill>
                <a:latin typeface="Arial"/>
                <a:cs typeface="Arial"/>
              </a:rPr>
              <a:t>2020 – UNIVESP Q3 – Função do 1° grau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12580FF-45CA-1269-AE6B-22259B6076E1}"/>
              </a:ext>
            </a:extLst>
          </p:cNvPr>
          <p:cNvSpPr txBox="1"/>
          <p:nvPr/>
        </p:nvSpPr>
        <p:spPr>
          <a:xfrm>
            <a:off x="5811520" y="16154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Arial Nova"/>
              </a:rPr>
              <a:t>Vendo a Intersecção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A28E3F2-BB85-90DC-AE35-5E0520EC63C3}"/>
              </a:ext>
            </a:extLst>
          </p:cNvPr>
          <p:cNvSpPr txBox="1"/>
          <p:nvPr/>
        </p:nvSpPr>
        <p:spPr>
          <a:xfrm>
            <a:off x="5547360" y="3627120"/>
            <a:ext cx="3383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Arial Nova"/>
              </a:rPr>
              <a:t>Encontrando os pontos em X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xmlns="" id="{7CF83F8D-9B27-D8AF-E8B9-1BDC96566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" y="1183061"/>
            <a:ext cx="5547360" cy="4014359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2638D140-7477-A88D-118E-38F41EBF28F4}"/>
              </a:ext>
            </a:extLst>
          </p:cNvPr>
          <p:cNvSpPr txBox="1"/>
          <p:nvPr/>
        </p:nvSpPr>
        <p:spPr>
          <a:xfrm>
            <a:off x="365760" y="1717040"/>
            <a:ext cx="1808480" cy="28623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FA0F0F"/>
                </a:solidFill>
              </a:rPr>
              <a:t>90</a:t>
            </a:r>
            <a:endParaRPr lang="en-US" dirty="0">
              <a:solidFill>
                <a:srgbClr val="FA0F0F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rgbClr val="FA0F0F"/>
                </a:solidFill>
                <a:ea typeface="Calibri"/>
                <a:cs typeface="Calibri"/>
              </a:rPr>
              <a:t>80</a:t>
            </a:r>
          </a:p>
          <a:p>
            <a:r>
              <a:rPr lang="en-US" dirty="0">
                <a:solidFill>
                  <a:srgbClr val="FA0F0F"/>
                </a:solidFill>
                <a:ea typeface="Calibri"/>
                <a:cs typeface="Calibri"/>
              </a:rPr>
              <a:t>70</a:t>
            </a:r>
          </a:p>
          <a:p>
            <a:r>
              <a:rPr lang="en-US" dirty="0">
                <a:solidFill>
                  <a:srgbClr val="FA0F0F"/>
                </a:solidFill>
                <a:ea typeface="Calibri"/>
                <a:cs typeface="Calibri"/>
              </a:rPr>
              <a:t>60</a:t>
            </a:r>
          </a:p>
          <a:p>
            <a:r>
              <a:rPr lang="en-US" dirty="0">
                <a:solidFill>
                  <a:srgbClr val="FA0F0F"/>
                </a:solidFill>
                <a:ea typeface="Calibri"/>
                <a:cs typeface="Calibri"/>
              </a:rPr>
              <a:t>50</a:t>
            </a:r>
          </a:p>
          <a:p>
            <a:r>
              <a:rPr lang="en-US" dirty="0">
                <a:solidFill>
                  <a:srgbClr val="FA0F0F"/>
                </a:solidFill>
                <a:ea typeface="Calibri"/>
                <a:cs typeface="Calibri"/>
              </a:rPr>
              <a:t>40</a:t>
            </a:r>
          </a:p>
          <a:p>
            <a:r>
              <a:rPr lang="en-US" dirty="0">
                <a:solidFill>
                  <a:srgbClr val="FA0F0F"/>
                </a:solidFill>
                <a:ea typeface="Calibri"/>
                <a:cs typeface="Calibri"/>
              </a:rPr>
              <a:t>30</a:t>
            </a:r>
          </a:p>
          <a:p>
            <a:r>
              <a:rPr lang="en-US" dirty="0">
                <a:solidFill>
                  <a:srgbClr val="FA0F0F"/>
                </a:solidFill>
                <a:ea typeface="Calibri"/>
                <a:cs typeface="Calibri"/>
              </a:rPr>
              <a:t>20</a:t>
            </a:r>
          </a:p>
          <a:p>
            <a:r>
              <a:rPr lang="en-US" dirty="0">
                <a:solidFill>
                  <a:srgbClr val="FA0F0F"/>
                </a:solidFill>
                <a:ea typeface="Calibri"/>
                <a:cs typeface="Calibri"/>
              </a:rPr>
              <a:t>10</a:t>
            </a:r>
          </a:p>
          <a:p>
            <a:endParaRPr lang="en-US" dirty="0">
              <a:solidFill>
                <a:srgbClr val="FA0F0F"/>
              </a:solidFill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D46AFA1-C930-D4BF-A981-A7827680ED1C}"/>
              </a:ext>
            </a:extLst>
          </p:cNvPr>
          <p:cNvSpPr txBox="1"/>
          <p:nvPr/>
        </p:nvSpPr>
        <p:spPr>
          <a:xfrm>
            <a:off x="5720080" y="2194560"/>
            <a:ext cx="3159760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500" dirty="0"/>
              <a:t>O</a:t>
            </a:r>
            <a:r>
              <a:rPr lang="pt-BR" sz="1500" dirty="0">
                <a:cs typeface="Calibri"/>
              </a:rPr>
              <a:t> </a:t>
            </a:r>
            <a:r>
              <a:rPr lang="pt-BR" sz="1500" dirty="0"/>
              <a:t>que precisamos saber é o ponto de intersecção, entre as duas retas (onde as parcelas estarão com o mesmo percentual de pagas) que está entre</a:t>
            </a:r>
            <a:br>
              <a:rPr lang="pt-BR" sz="1500" dirty="0"/>
            </a:br>
            <a:r>
              <a:rPr lang="pt-BR" sz="1500" dirty="0">
                <a:cs typeface="Calibri"/>
              </a:rPr>
              <a:t>40 e 30 no eixo 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DE255BF-378B-2C92-0990-9AF420DB43F3}"/>
              </a:ext>
            </a:extLst>
          </p:cNvPr>
          <p:cNvSpPr txBox="1"/>
          <p:nvPr/>
        </p:nvSpPr>
        <p:spPr>
          <a:xfrm>
            <a:off x="5659120" y="4043680"/>
            <a:ext cx="3159760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500" dirty="0"/>
              <a:t>Para</a:t>
            </a:r>
            <a:r>
              <a:rPr lang="pt-BR" sz="1500" dirty="0">
                <a:cs typeface="Calibri"/>
              </a:rPr>
              <a:t> encontrarmos podemos encontrá-los fazendo eles como porcentagem de 84 então.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xmlns="" id="{987A3CCC-2BE5-6DDA-5B40-A5FA77FDA049}"/>
              </a:ext>
            </a:extLst>
          </p:cNvPr>
          <p:cNvSpPr txBox="1"/>
          <p:nvPr/>
        </p:nvSpPr>
        <p:spPr>
          <a:xfrm>
            <a:off x="5661025" y="4878705"/>
            <a:ext cx="274320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30 X 84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÷ 100 = 2520 ÷ 100 = 25,2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08A2CE4-393A-2038-9FC8-59CE6BB6095B}"/>
              </a:ext>
            </a:extLst>
          </p:cNvPr>
          <p:cNvSpPr txBox="1"/>
          <p:nvPr/>
        </p:nvSpPr>
        <p:spPr>
          <a:xfrm>
            <a:off x="5659120" y="55880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 X 84 ÷ 100 = 3260 ÷ 100 = 32,6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24" name="Retângulo 4">
            <a:extLst>
              <a:ext uri="{FF2B5EF4-FFF2-40B4-BE49-F238E27FC236}">
                <a16:creationId xmlns:a16="http://schemas.microsoft.com/office/drawing/2014/main" xmlns="" id="{1DEEB1D1-6929-B08E-3FAC-92D394A47A83}"/>
              </a:ext>
            </a:extLst>
          </p:cNvPr>
          <p:cNvSpPr/>
          <p:nvPr/>
        </p:nvSpPr>
        <p:spPr>
          <a:xfrm>
            <a:off x="9285186" y="1339728"/>
            <a:ext cx="2847353" cy="5109649"/>
          </a:xfrm>
          <a:prstGeom prst="rect">
            <a:avLst/>
          </a:prstGeom>
          <a:solidFill>
            <a:srgbClr val="DDF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6F65558-3967-DC1E-6FFB-08C9292FDFDE}"/>
              </a:ext>
            </a:extLst>
          </p:cNvPr>
          <p:cNvSpPr txBox="1"/>
          <p:nvPr/>
        </p:nvSpPr>
        <p:spPr>
          <a:xfrm>
            <a:off x="9347199" y="1615439"/>
            <a:ext cx="2722880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500" dirty="0"/>
              <a:t>Sabendo que está localizado entre 25,2 e 32,6 do eixo X.</a:t>
            </a:r>
            <a:r>
              <a:rPr lang="pt-BR" sz="1500" dirty="0">
                <a:cs typeface="Calibri"/>
              </a:rPr>
              <a:t/>
            </a:r>
            <a:br>
              <a:rPr lang="pt-BR" sz="1500" dirty="0">
                <a:cs typeface="Calibri"/>
              </a:rPr>
            </a:br>
            <a:r>
              <a:rPr lang="pt-BR" sz="1500" dirty="0">
                <a:cs typeface="Calibri"/>
              </a:rPr>
              <a:t>Podemos escolher a alternativa que se encaixe nesse período.</a:t>
            </a:r>
            <a:br>
              <a:rPr lang="pt-BR" sz="1500" dirty="0">
                <a:cs typeface="Calibri"/>
              </a:rPr>
            </a:br>
            <a:r>
              <a:rPr lang="pt-BR" sz="1500" dirty="0">
                <a:cs typeface="Calibri"/>
              </a:rPr>
              <a:t>Sendo a Resposta certa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4A12A9E-4935-A57B-A12F-4F959134862B}"/>
              </a:ext>
            </a:extLst>
          </p:cNvPr>
          <p:cNvSpPr txBox="1"/>
          <p:nvPr/>
        </p:nvSpPr>
        <p:spPr>
          <a:xfrm>
            <a:off x="9286240" y="30581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C) Entre os meses 26 e 27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BF93E08-4BD7-41D3-BEE4-7B631C2E89D7}"/>
              </a:ext>
            </a:extLst>
          </p:cNvPr>
          <p:cNvSpPr txBox="1"/>
          <p:nvPr/>
        </p:nvSpPr>
        <p:spPr>
          <a:xfrm>
            <a:off x="9286240" y="5374640"/>
            <a:ext cx="3159760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500" dirty="0"/>
              <a:t>Observação: Numa função comum podemos aplicar essa lógica substituindo o Y.</a:t>
            </a:r>
            <a:br>
              <a:rPr lang="pt-BR" sz="1500" dirty="0"/>
            </a:b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5E2A3D1-C831-AAA8-C9D6-49A090A59EA5}"/>
              </a:ext>
            </a:extLst>
          </p:cNvPr>
          <p:cNvSpPr txBox="1"/>
          <p:nvPr/>
        </p:nvSpPr>
        <p:spPr>
          <a:xfrm>
            <a:off x="9347198" y="3718558"/>
            <a:ext cx="2722880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500" dirty="0"/>
              <a:t>Já que 26 e 27 estão entre 25,2 e 32,6. Sendo assim a única resposta possível.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6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1599</Words>
  <Application>Microsoft Office PowerPoint</Application>
  <PresentationFormat>Widescreen</PresentationFormat>
  <Paragraphs>205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Arial Nova</vt:lpstr>
      <vt:lpstr>Calibri</vt:lpstr>
      <vt:lpstr>Calibri Light</vt:lpstr>
      <vt:lpstr>Cambria Math</vt:lpstr>
      <vt:lpstr>Garamond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Nickolas Maia</dc:creator>
  <cp:lastModifiedBy>valdir amaro soares</cp:lastModifiedBy>
  <cp:revision>158</cp:revision>
  <dcterms:created xsi:type="dcterms:W3CDTF">2022-05-31T08:49:39Z</dcterms:created>
  <dcterms:modified xsi:type="dcterms:W3CDTF">2022-06-02T13:44:01Z</dcterms:modified>
</cp:coreProperties>
</file>