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F408D-5592-2336-4430-8943A50269E9}" v="37" dt="2022-05-12T01:59:14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47C-AC38-467D-8081-1A31388CB5D4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66B8-2E00-4ABC-B8DD-88D40D983F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47C-AC38-467D-8081-1A31388CB5D4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66B8-2E00-4ABC-B8DD-88D40D983F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32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47C-AC38-467D-8081-1A31388CB5D4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66B8-2E00-4ABC-B8DD-88D40D983F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8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47C-AC38-467D-8081-1A31388CB5D4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66B8-2E00-4ABC-B8DD-88D40D983F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79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47C-AC38-467D-8081-1A31388CB5D4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66B8-2E00-4ABC-B8DD-88D40D983F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6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47C-AC38-467D-8081-1A31388CB5D4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66B8-2E00-4ABC-B8DD-88D40D983F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25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47C-AC38-467D-8081-1A31388CB5D4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66B8-2E00-4ABC-B8DD-88D40D983F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34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47C-AC38-467D-8081-1A31388CB5D4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66B8-2E00-4ABC-B8DD-88D40D983F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11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47C-AC38-467D-8081-1A31388CB5D4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66B8-2E00-4ABC-B8DD-88D40D983F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61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47C-AC38-467D-8081-1A31388CB5D4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66B8-2E00-4ABC-B8DD-88D40D983F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13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47C-AC38-467D-8081-1A31388CB5D4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66B8-2E00-4ABC-B8DD-88D40D983F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13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247C-AC38-467D-8081-1A31388CB5D4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66B8-2E00-4ABC-B8DD-88D40D983F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20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A5CED-904E-45B7-EA54-9C94DFB15273}"/>
              </a:ext>
            </a:extLst>
          </p:cNvPr>
          <p:cNvSpPr txBox="1"/>
          <p:nvPr/>
        </p:nvSpPr>
        <p:spPr>
          <a:xfrm>
            <a:off x="-802638" y="-160732"/>
            <a:ext cx="5181597" cy="16554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b="1" dirty="0">
                <a:latin typeface="+mj-lt"/>
                <a:ea typeface="Calibri Light"/>
                <a:cs typeface="Calibri Light"/>
              </a:rPr>
              <a:t>Enem II</a:t>
            </a:r>
            <a:endParaRPr lang="pt-BR" sz="4000" b="1" kern="1200" dirty="0">
              <a:latin typeface="+mj-lt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9DB4-E44B-F3F5-8D9C-CBFD8325F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042" y="1636088"/>
            <a:ext cx="5181598" cy="36334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1800" b="1" dirty="0">
                <a:ea typeface="+mn-lt"/>
                <a:cs typeface="+mn-lt"/>
              </a:rPr>
              <a:t>O gerente de uma loja de cosméticos colocou à venda, cinco diferentes tipos de perfume, tendo em estoque na loja as mesmas quantidades de cada um deles. O setor de controle de estoque encaminhou ao gerente registros gráficos descrevendo os preços unitários de cada perfume, em real, e a quantidade vendida de cada um deles, em percentual, ocorrida no mês de novembro.</a:t>
            </a:r>
          </a:p>
          <a:p>
            <a:pPr marL="0" indent="0">
              <a:buNone/>
            </a:pPr>
            <a:endParaRPr lang="pt-BR" sz="1800" b="1" dirty="0">
              <a:ea typeface="+mn-lt"/>
              <a:cs typeface="+mn-lt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6" descr="Closed book with solid fill">
            <a:extLst>
              <a:ext uri="{FF2B5EF4-FFF2-40B4-BE49-F238E27FC236}">
                <a16:creationId xmlns:a16="http://schemas.microsoft.com/office/drawing/2014/main" id="{0983F1D2-854D-08AC-6532-F61094D63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0" y="-5080"/>
            <a:ext cx="711200" cy="7213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94C508-DE40-C6C1-8BEF-D5A1342EEA53}"/>
              </a:ext>
            </a:extLst>
          </p:cNvPr>
          <p:cNvSpPr txBox="1"/>
          <p:nvPr/>
        </p:nvSpPr>
        <p:spPr>
          <a:xfrm>
            <a:off x="579120" y="7112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Prova Cinza</a:t>
            </a: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Segundo Dia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94FF36-1DE6-F797-FB9A-F4F4CFC9947F}"/>
              </a:ext>
            </a:extLst>
          </p:cNvPr>
          <p:cNvSpPr txBox="1"/>
          <p:nvPr/>
        </p:nvSpPr>
        <p:spPr>
          <a:xfrm>
            <a:off x="-60960" y="792480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dirty="0">
                <a:ea typeface="+mn-lt"/>
                <a:cs typeface="+mn-lt"/>
              </a:rPr>
              <a:t>CODIGO 8950664</a:t>
            </a:r>
            <a:endParaRPr lang="en-US" sz="1500">
              <a:cs typeface="Calibri"/>
            </a:endParaRPr>
          </a:p>
        </p:txBody>
      </p:sp>
      <p:pic>
        <p:nvPicPr>
          <p:cNvPr id="6" name="Graphic 6" descr="Binary with solid fill">
            <a:extLst>
              <a:ext uri="{FF2B5EF4-FFF2-40B4-BE49-F238E27FC236}">
                <a16:creationId xmlns:a16="http://schemas.microsoft.com/office/drawing/2014/main" id="{CB11E271-CAC3-A834-7D71-F8ED690C1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1675" y="808355"/>
            <a:ext cx="792480" cy="782320"/>
          </a:xfrm>
          <a:prstGeom prst="rect">
            <a:avLst/>
          </a:prstGeom>
        </p:spPr>
      </p:pic>
      <p:pic>
        <p:nvPicPr>
          <p:cNvPr id="7" name="Graphic 9" descr="Books on shelf outline">
            <a:extLst>
              <a:ext uri="{FF2B5EF4-FFF2-40B4-BE49-F238E27FC236}">
                <a16:creationId xmlns:a16="http://schemas.microsoft.com/office/drawing/2014/main" id="{0D3B944C-7093-712F-E5DA-5886B6754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6870" y="717550"/>
            <a:ext cx="873760" cy="873760"/>
          </a:xfrm>
          <a:prstGeom prst="rect">
            <a:avLst/>
          </a:prstGeom>
        </p:spPr>
      </p:pic>
      <p:pic>
        <p:nvPicPr>
          <p:cNvPr id="10" name="Graphic 10" descr="Braille with solid fill">
            <a:extLst>
              <a:ext uri="{FF2B5EF4-FFF2-40B4-BE49-F238E27FC236}">
                <a16:creationId xmlns:a16="http://schemas.microsoft.com/office/drawing/2014/main" id="{A6B23CF9-4C2A-7E46-F752-79333EBDB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20015" y="5676265"/>
            <a:ext cx="914400" cy="914400"/>
          </a:xfrm>
          <a:prstGeom prst="rect">
            <a:avLst/>
          </a:prstGeom>
        </p:spPr>
      </p:pic>
      <p:pic>
        <p:nvPicPr>
          <p:cNvPr id="11" name="Picture 17" descr="Diagram&#10;&#10;Description automatically generated">
            <a:extLst>
              <a:ext uri="{FF2B5EF4-FFF2-40B4-BE49-F238E27FC236}">
                <a16:creationId xmlns:a16="http://schemas.microsoft.com/office/drawing/2014/main" id="{4A16F30E-459B-E941-8F2B-DEB1CC1553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00" y="3747217"/>
            <a:ext cx="3515360" cy="265540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E109168-3612-8624-2F2B-7F325F82D9C5}"/>
              </a:ext>
            </a:extLst>
          </p:cNvPr>
          <p:cNvSpPr txBox="1">
            <a:spLocks/>
          </p:cNvSpPr>
          <p:nvPr/>
        </p:nvSpPr>
        <p:spPr>
          <a:xfrm>
            <a:off x="6085842" y="467688"/>
            <a:ext cx="6248398" cy="36334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800" b="1" dirty="0">
                <a:ea typeface="+mn-lt"/>
                <a:cs typeface="+mn-lt"/>
              </a:rPr>
              <a:t>Dados a chegada do final de ano e o aumento das vendas, a gerência pretende aumentar a quantidade estocada do perfume do tipo que gerou a maior arrecadação em espécie, em real, no mês de novembro. Nessas condições, qual o tipo de perfume que deverá ter maior reposição no estoque?</a:t>
            </a:r>
            <a:endParaRPr lang="pt-BR" b="1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>
              <a:ea typeface="+mn-lt"/>
              <a:cs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632AED-70EC-0CAF-2BB8-E123898EA48C}"/>
              </a:ext>
            </a:extLst>
          </p:cNvPr>
          <p:cNvCxnSpPr/>
          <p:nvPr/>
        </p:nvCxnSpPr>
        <p:spPr>
          <a:xfrm>
            <a:off x="6004560" y="838200"/>
            <a:ext cx="30480" cy="536448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25" descr="Chart, pie chart&#10;&#10;Description automatically generated">
            <a:extLst>
              <a:ext uri="{FF2B5EF4-FFF2-40B4-BE49-F238E27FC236}">
                <a16:creationId xmlns:a16="http://schemas.microsoft.com/office/drawing/2014/main" id="{2F2FE812-4CA1-0FB2-813E-E9584FCA15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2000" y="1925398"/>
            <a:ext cx="3779520" cy="28243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8C3F72-E086-1263-FB3E-CB4ADDDCF463}"/>
              </a:ext>
            </a:extLst>
          </p:cNvPr>
          <p:cNvSpPr txBox="1"/>
          <p:nvPr/>
        </p:nvSpPr>
        <p:spPr>
          <a:xfrm>
            <a:off x="8027670" y="4735830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500" b="1" dirty="0"/>
              <a:t>Alternativas</a:t>
            </a:r>
            <a:endParaRPr lang="en-US" sz="2500" b="1"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5BEF98-F070-A24B-3364-9BBA6E341C5B}"/>
              </a:ext>
            </a:extLst>
          </p:cNvPr>
          <p:cNvSpPr txBox="1"/>
          <p:nvPr/>
        </p:nvSpPr>
        <p:spPr>
          <a:xfrm>
            <a:off x="7152640" y="5273040"/>
            <a:ext cx="4257040" cy="933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Garamond"/>
                <a:cs typeface="Segoe UI"/>
              </a:rPr>
              <a:t>A) I                               D) IV</a:t>
            </a:r>
            <a:endParaRPr lang="pt-BR" dirty="0">
              <a:latin typeface="Garamond"/>
              <a:cs typeface="Segoe UI"/>
            </a:endParaRPr>
          </a:p>
          <a:p>
            <a:r>
              <a:rPr lang="pt-BR" b="1" dirty="0">
                <a:latin typeface="Garamond"/>
                <a:cs typeface="Segoe UI"/>
              </a:rPr>
              <a:t>B) II                              E) V</a:t>
            </a:r>
            <a:endParaRPr lang="en-US" dirty="0">
              <a:latin typeface="Garamond"/>
              <a:cs typeface="Segoe UI"/>
            </a:endParaRPr>
          </a:p>
          <a:p>
            <a:r>
              <a:rPr lang="pt-BR" b="1" dirty="0">
                <a:latin typeface="Garamond"/>
                <a:cs typeface="Segoe UI"/>
              </a:rPr>
              <a:t>C) III </a:t>
            </a:r>
            <a:r>
              <a:rPr lang="en-US" dirty="0">
                <a:latin typeface="Garamond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96002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6318178-0BE5-AF63-7966-0BF33589DFF3}"/>
              </a:ext>
            </a:extLst>
          </p:cNvPr>
          <p:cNvSpPr>
            <a:spLocks noGrp="1"/>
          </p:cNvSpPr>
          <p:nvPr/>
        </p:nvSpPr>
        <p:spPr>
          <a:xfrm>
            <a:off x="4932680" y="-173355"/>
            <a:ext cx="3068320" cy="134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cs typeface="Calibri Light"/>
              </a:rPr>
              <a:t>Resolução</a:t>
            </a:r>
            <a:endParaRPr lang="pt-B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186322-5670-CB02-BE41-3CFE83477933}"/>
              </a:ext>
            </a:extLst>
          </p:cNvPr>
          <p:cNvSpPr txBox="1">
            <a:spLocks/>
          </p:cNvSpPr>
          <p:nvPr/>
        </p:nvSpPr>
        <p:spPr>
          <a:xfrm>
            <a:off x="152402" y="1382088"/>
            <a:ext cx="6248398" cy="36334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800" b="1" dirty="0">
                <a:ea typeface="+mn-lt"/>
                <a:cs typeface="+mn-lt"/>
              </a:rPr>
              <a:t>Considerando que o total de vendas seja igual a 100%,</a:t>
            </a:r>
            <a:endParaRPr lang="en-US" sz="1800" b="1">
              <a:cs typeface="Calibri"/>
            </a:endParaRPr>
          </a:p>
          <a:p>
            <a:pPr>
              <a:buNone/>
            </a:pPr>
            <a:r>
              <a:rPr lang="pt-BR" sz="1800" b="1" dirty="0">
                <a:ea typeface="+mn-lt"/>
                <a:cs typeface="+mn-lt"/>
              </a:rPr>
              <a:t>ao analisar a arrecadação de cada perfume</a:t>
            </a:r>
          </a:p>
          <a:p>
            <a:pPr>
              <a:buNone/>
            </a:pPr>
            <a:r>
              <a:rPr lang="pt-BR" sz="1800" b="1" dirty="0">
                <a:ea typeface="+mn-lt"/>
                <a:cs typeface="+mn-lt"/>
              </a:rPr>
              <a:t>representada nos registros gráficos do enunciado,</a:t>
            </a:r>
            <a:endParaRPr lang="pt-BR" sz="1800" b="1">
              <a:cs typeface="Calibri"/>
            </a:endParaRPr>
          </a:p>
          <a:p>
            <a:pPr>
              <a:buNone/>
            </a:pPr>
            <a:r>
              <a:rPr lang="pt-BR" sz="1800" b="1" dirty="0">
                <a:ea typeface="+mn-lt"/>
                <a:cs typeface="+mn-lt"/>
              </a:rPr>
              <a:t>tem-se:</a:t>
            </a:r>
            <a:endParaRPr lang="pt-BR" sz="1800" b="1">
              <a:cs typeface="Calibri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14A3FB4-2FC4-A512-004F-F89155194266}"/>
              </a:ext>
            </a:extLst>
          </p:cNvPr>
          <p:cNvSpPr txBox="1">
            <a:spLocks/>
          </p:cNvSpPr>
          <p:nvPr/>
        </p:nvSpPr>
        <p:spPr>
          <a:xfrm>
            <a:off x="477522" y="2987367"/>
            <a:ext cx="6248398" cy="36334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B0604020202020204" pitchFamily="34" charset="0"/>
              <a:buChar char="o"/>
            </a:pPr>
            <a:r>
              <a:rPr lang="pt-BR" sz="2000" b="1" dirty="0">
                <a:ea typeface="+mn-lt"/>
                <a:cs typeface="+mn-lt"/>
              </a:rPr>
              <a:t>  Perfume I: 200 . 13% = 26</a:t>
            </a:r>
            <a:endParaRPr lang="en-US" b="1">
              <a:cs typeface="Calibri" panose="020F0502020204030204"/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pt-BR" sz="2000" b="1" dirty="0">
                <a:ea typeface="+mn-lt"/>
                <a:cs typeface="+mn-lt"/>
              </a:rPr>
              <a:t>  Perfume II: 170 . 10% = 17</a:t>
            </a:r>
            <a:endParaRPr lang="en-US" b="1">
              <a:cs typeface="Calibri" panose="020F0502020204030204"/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pt-BR" sz="2000" b="1" dirty="0">
                <a:ea typeface="+mn-lt"/>
                <a:cs typeface="+mn-lt"/>
              </a:rPr>
              <a:t>  Perfume III: 150 . 16% = 24</a:t>
            </a:r>
            <a:endParaRPr lang="pt-BR" b="1">
              <a:cs typeface="Calibri" panose="020F0502020204030204"/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pt-BR" sz="2000" b="1" dirty="0">
                <a:ea typeface="+mn-lt"/>
                <a:cs typeface="+mn-lt"/>
              </a:rPr>
              <a:t>  Perfume IV: 100 . 29% = 29</a:t>
            </a:r>
            <a:endParaRPr lang="pt-BR" b="1">
              <a:cs typeface="Calibri" panose="020F0502020204030204"/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pt-BR" sz="2000" b="1" dirty="0">
                <a:ea typeface="+mn-lt"/>
                <a:cs typeface="+mn-lt"/>
              </a:rPr>
              <a:t>  Perfume V: 80 . 32% = 25,6</a:t>
            </a:r>
            <a:endParaRPr lang="pt-BR" b="1">
              <a:cs typeface="Calibri" panose="020F0502020204030204"/>
            </a:endParaRPr>
          </a:p>
        </p:txBody>
      </p:sp>
      <p:pic>
        <p:nvPicPr>
          <p:cNvPr id="7" name="Graphic 7" descr="Calculator outline">
            <a:extLst>
              <a:ext uri="{FF2B5EF4-FFF2-40B4-BE49-F238E27FC236}">
                <a16:creationId xmlns:a16="http://schemas.microsoft.com/office/drawing/2014/main" id="{06AC1B9B-BFCA-76E5-5C24-DB205A4EB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0560" y="3276600"/>
            <a:ext cx="1920240" cy="1920240"/>
          </a:xfrm>
          <a:prstGeom prst="rect">
            <a:avLst/>
          </a:prstGeom>
        </p:spPr>
      </p:pic>
      <p:pic>
        <p:nvPicPr>
          <p:cNvPr id="8" name="Graphic 8" descr="Abacus outline">
            <a:extLst>
              <a:ext uri="{FF2B5EF4-FFF2-40B4-BE49-F238E27FC236}">
                <a16:creationId xmlns:a16="http://schemas.microsoft.com/office/drawing/2014/main" id="{2B1DE901-A606-FDDB-6941-009604F29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0480" y="1224280"/>
            <a:ext cx="1869440" cy="1818640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69174F4-3FFF-8C4A-E186-640F53A7702B}"/>
              </a:ext>
            </a:extLst>
          </p:cNvPr>
          <p:cNvSpPr txBox="1">
            <a:spLocks/>
          </p:cNvSpPr>
          <p:nvPr/>
        </p:nvSpPr>
        <p:spPr>
          <a:xfrm>
            <a:off x="6979922" y="1524327"/>
            <a:ext cx="6248398" cy="36334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800" b="1" dirty="0">
                <a:ea typeface="+mn-lt"/>
                <a:cs typeface="+mn-lt"/>
              </a:rPr>
              <a:t>Dessa forma, pode-se afirmar que o perfume que teve</a:t>
            </a:r>
            <a:endParaRPr lang="en-US" b="1" dirty="0">
              <a:cs typeface="Calibri"/>
            </a:endParaRPr>
          </a:p>
          <a:p>
            <a:pPr>
              <a:buNone/>
            </a:pPr>
            <a:r>
              <a:rPr lang="pt-BR" sz="1800" b="1" dirty="0">
                <a:ea typeface="+mn-lt"/>
                <a:cs typeface="+mn-lt"/>
              </a:rPr>
              <a:t>o melhor retorno foi o perfume IV, de modo que ele</a:t>
            </a:r>
            <a:endParaRPr lang="pt-BR" b="1" dirty="0">
              <a:cs typeface="Calibri"/>
            </a:endParaRPr>
          </a:p>
          <a:p>
            <a:pPr>
              <a:buNone/>
            </a:pPr>
            <a:r>
              <a:rPr lang="pt-BR" sz="1800" b="1" dirty="0">
                <a:ea typeface="+mn-lt"/>
                <a:cs typeface="+mn-lt"/>
              </a:rPr>
              <a:t>deverá ser o escolhido para reposição de estoque.</a:t>
            </a:r>
          </a:p>
          <a:p>
            <a:pPr>
              <a:buNone/>
            </a:pPr>
            <a:endParaRPr lang="pt-BR" sz="1800" b="1" dirty="0">
              <a:cs typeface="Calibri"/>
            </a:endParaRPr>
          </a:p>
          <a:p>
            <a:pPr>
              <a:buNone/>
            </a:pPr>
            <a:endParaRPr lang="pt-BR" sz="1800" b="1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49837-CBE3-EBCC-9EBA-F8EB1705608A}"/>
              </a:ext>
            </a:extLst>
          </p:cNvPr>
          <p:cNvSpPr txBox="1"/>
          <p:nvPr/>
        </p:nvSpPr>
        <p:spPr>
          <a:xfrm>
            <a:off x="7294880" y="3423920"/>
            <a:ext cx="4124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cs typeface="Calibri"/>
              </a:rPr>
              <a:t>Então a Alternativa correta é a 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EF3544-AAEC-BAC6-F7BB-ED282FCBBA7C}"/>
              </a:ext>
            </a:extLst>
          </p:cNvPr>
          <p:cNvSpPr>
            <a:spLocks noGrp="1"/>
          </p:cNvSpPr>
          <p:nvPr/>
        </p:nvSpPr>
        <p:spPr>
          <a:xfrm>
            <a:off x="7757160" y="3870325"/>
            <a:ext cx="3596640" cy="134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cs typeface="Calibri Light"/>
              </a:rPr>
              <a:t>Danilo Soares</a:t>
            </a:r>
            <a:endParaRPr lang="pt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83602-0F8E-A00D-3E9B-BC588A4FD6C8}"/>
              </a:ext>
            </a:extLst>
          </p:cNvPr>
          <p:cNvSpPr txBox="1"/>
          <p:nvPr/>
        </p:nvSpPr>
        <p:spPr>
          <a:xfrm>
            <a:off x="8117840" y="4917440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Grupo:</a:t>
            </a:r>
          </a:p>
          <a:p>
            <a:pPr algn="l"/>
            <a:r>
              <a:rPr lang="en-US" dirty="0">
                <a:cs typeface="Calibri"/>
              </a:rPr>
              <a:t>Alex</a:t>
            </a:r>
          </a:p>
          <a:p>
            <a:r>
              <a:rPr lang="en-US" dirty="0" err="1">
                <a:cs typeface="Calibri"/>
              </a:rPr>
              <a:t>Endrigo</a:t>
            </a:r>
          </a:p>
          <a:p>
            <a:r>
              <a:rPr lang="en-US" dirty="0">
                <a:cs typeface="Calibri"/>
              </a:rPr>
              <a:t>Nickolas</a:t>
            </a:r>
          </a:p>
        </p:txBody>
      </p:sp>
    </p:spTree>
    <p:extLst>
      <p:ext uri="{BB962C8B-B14F-4D97-AF65-F5344CB8AC3E}">
        <p14:creationId xmlns:p14="http://schemas.microsoft.com/office/powerpoint/2010/main" val="1160708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73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Tema do Office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valdir amaro soares</dc:creator>
  <cp:lastModifiedBy>valdir amaro soares</cp:lastModifiedBy>
  <cp:revision>12</cp:revision>
  <dcterms:created xsi:type="dcterms:W3CDTF">2022-05-12T00:22:56Z</dcterms:created>
  <dcterms:modified xsi:type="dcterms:W3CDTF">2022-05-12T01:59:35Z</dcterms:modified>
</cp:coreProperties>
</file>