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4" r:id="rId2"/>
    <p:sldId id="258" r:id="rId3"/>
    <p:sldId id="257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26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81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81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6212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82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621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896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385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71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20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81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11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36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44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13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49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09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7237A7F-00A3-4315-80F0-C4412ECA312C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137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oexercicios.com.br/plataforma/questao-de-vestibular/8950664/-problemas-do-primeiro-grau-com-duas-incognitas-estilo-quantidade-vs-preco-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20" y="54542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altLang="en-US" sz="7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</a:t>
            </a:r>
            <a:r>
              <a:rPr lang="pt-BR" altLang="en-US" sz="7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  <a:br>
              <a:rPr lang="pt-BR" altLang="en-US" sz="7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Provas da Fatec, Fuvest e Enem </a:t>
            </a:r>
            <a:r>
              <a:rPr lang="pt-BR" alt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/>
            </a:r>
            <a:br>
              <a:rPr lang="pt-BR" alt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2506662"/>
            <a:ext cx="5025216" cy="4351338"/>
          </a:xfrm>
        </p:spPr>
        <p:txBody>
          <a:bodyPr/>
          <a:lstStyle/>
          <a:p>
            <a:r>
              <a:rPr lang="pt-BR" dirty="0">
                <a:latin typeface="Impact" panose="020B0806030902050204" pitchFamily="34" charset="0"/>
                <a:sym typeface="+mn-ea"/>
              </a:rPr>
              <a:t>Alex Expedito Silva Santos</a:t>
            </a:r>
            <a:endParaRPr lang="pt-BR" altLang="en-US" dirty="0"/>
          </a:p>
          <a:p>
            <a:r>
              <a:rPr lang="pt-BR" dirty="0">
                <a:latin typeface="Impact" panose="020B0806030902050204" pitchFamily="34" charset="0"/>
                <a:sym typeface="+mn-ea"/>
              </a:rPr>
              <a:t>Danilo Santos Soares </a:t>
            </a:r>
            <a:endParaRPr lang="pt-BR" altLang="en-US" dirty="0"/>
          </a:p>
          <a:p>
            <a:r>
              <a:rPr lang="pt-BR" dirty="0" err="1">
                <a:latin typeface="Impact" panose="020B0806030902050204" pitchFamily="34" charset="0"/>
                <a:sym typeface="+mn-ea"/>
              </a:rPr>
              <a:t>Endrigo</a:t>
            </a:r>
            <a:r>
              <a:rPr lang="pt-BR" dirty="0">
                <a:latin typeface="Impact" panose="020B0806030902050204" pitchFamily="34" charset="0"/>
                <a:sym typeface="+mn-ea"/>
              </a:rPr>
              <a:t> Gustavo Brandão de Oliveira</a:t>
            </a:r>
            <a:endParaRPr lang="pt-BR" altLang="en-US" dirty="0"/>
          </a:p>
          <a:p>
            <a:r>
              <a:rPr lang="pt-BR" dirty="0" err="1">
                <a:latin typeface="Impact" panose="020B0806030902050204" pitchFamily="34" charset="0"/>
                <a:sym typeface="+mn-ea"/>
              </a:rPr>
              <a:t>Nickolas</a:t>
            </a:r>
            <a:r>
              <a:rPr lang="pt-BR" dirty="0">
                <a:latin typeface="Impact" panose="020B0806030902050204" pitchFamily="34" charset="0"/>
                <a:sym typeface="+mn-ea"/>
              </a:rPr>
              <a:t> Maia de </a:t>
            </a:r>
            <a:r>
              <a:rPr lang="pt-BR" dirty="0" err="1">
                <a:latin typeface="Impact" panose="020B0806030902050204" pitchFamily="34" charset="0"/>
                <a:sym typeface="+mn-ea"/>
              </a:rPr>
              <a:t>Araujo</a:t>
            </a:r>
            <a:endParaRPr lang="pt-BR" alt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01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93357" cy="6858000"/>
          </a:xfrm>
        </p:spPr>
      </p:pic>
    </p:spTree>
    <p:extLst>
      <p:ext uri="{BB962C8B-B14F-4D97-AF65-F5344CB8AC3E}">
        <p14:creationId xmlns:p14="http://schemas.microsoft.com/office/powerpoint/2010/main" val="311832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2139216"/>
              </p:ext>
            </p:extLst>
          </p:nvPr>
        </p:nvGraphicFramePr>
        <p:xfrm>
          <a:off x="5158208" y="2714267"/>
          <a:ext cx="7033792" cy="3505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9224"/>
                <a:gridCol w="879224"/>
                <a:gridCol w="879224"/>
                <a:gridCol w="879224"/>
                <a:gridCol w="879224"/>
                <a:gridCol w="879224"/>
                <a:gridCol w="879224"/>
                <a:gridCol w="879224"/>
              </a:tblGrid>
              <a:tr h="509245">
                <a:tc>
                  <a:txBody>
                    <a:bodyPr/>
                    <a:lstStyle/>
                    <a:p>
                      <a:r>
                        <a:rPr lang="pt-BR" smtClean="0"/>
                        <a:t>  PERF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       DE 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LUCRO</a:t>
                      </a:r>
                      <a:endParaRPr lang="pt-BR" dirty="0"/>
                    </a:p>
                  </a:txBody>
                  <a:tcPr/>
                </a:tc>
              </a:tr>
              <a:tr h="509245">
                <a:tc>
                  <a:txBody>
                    <a:bodyPr/>
                    <a:lstStyle/>
                    <a:p>
                      <a:r>
                        <a:rPr lang="pt-BR" dirty="0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0,13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  =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260</a:t>
                      </a:r>
                      <a:endParaRPr lang="pt-BR" dirty="0"/>
                    </a:p>
                  </a:txBody>
                  <a:tcPr/>
                </a:tc>
              </a:tr>
              <a:tr h="509245">
                <a:tc>
                  <a:txBody>
                    <a:bodyPr/>
                    <a:lstStyle/>
                    <a:p>
                      <a:r>
                        <a:rPr lang="pt-BR" dirty="0" smtClean="0"/>
                        <a:t>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0,10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170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  =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170</a:t>
                      </a:r>
                      <a:endParaRPr lang="pt-BR" dirty="0"/>
                    </a:p>
                  </a:txBody>
                  <a:tcPr/>
                </a:tc>
              </a:tr>
              <a:tr h="509245">
                <a:tc>
                  <a:txBody>
                    <a:bodyPr/>
                    <a:lstStyle/>
                    <a:p>
                      <a:r>
                        <a:rPr lang="pt-BR" dirty="0" smtClean="0"/>
                        <a:t>III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0,16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150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  =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240</a:t>
                      </a:r>
                      <a:endParaRPr lang="pt-BR" dirty="0"/>
                    </a:p>
                  </a:txBody>
                  <a:tcPr/>
                </a:tc>
              </a:tr>
              <a:tr h="509245">
                <a:tc>
                  <a:txBody>
                    <a:bodyPr/>
                    <a:lstStyle/>
                    <a:p>
                      <a:r>
                        <a:rPr lang="pt-BR" dirty="0" smtClean="0"/>
                        <a:t>IV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0,29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X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  =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290</a:t>
                      </a:r>
                      <a:endParaRPr lang="pt-BR" dirty="0"/>
                    </a:p>
                  </a:txBody>
                  <a:tcPr/>
                </a:tc>
              </a:tr>
              <a:tr h="509245">
                <a:tc>
                  <a:txBody>
                    <a:bodyPr/>
                    <a:lstStyle/>
                    <a:p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0,32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10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 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   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sz="2800" dirty="0" smtClean="0"/>
                        <a:t> =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 256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5136776" y="43726"/>
            <a:ext cx="7055224" cy="665328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Quantidade (valor de X) EXEMPLO: 10</a:t>
            </a:r>
          </a:p>
          <a:p>
            <a:endParaRPr lang="pt-BR" dirty="0" smtClean="0"/>
          </a:p>
          <a:p>
            <a:r>
              <a:rPr lang="pt-BR" dirty="0" smtClean="0"/>
              <a:t>Preços: </a:t>
            </a:r>
            <a:r>
              <a:rPr lang="pt-BR" dirty="0" smtClean="0">
                <a:solidFill>
                  <a:srgbClr val="FF0000"/>
                </a:solidFill>
              </a:rPr>
              <a:t>I)</a:t>
            </a:r>
            <a:r>
              <a:rPr lang="pt-BR" dirty="0" smtClean="0"/>
              <a:t>200; </a:t>
            </a:r>
            <a:r>
              <a:rPr lang="pt-BR" dirty="0" smtClean="0">
                <a:solidFill>
                  <a:srgbClr val="FF0000"/>
                </a:solidFill>
              </a:rPr>
              <a:t>II)</a:t>
            </a:r>
            <a:r>
              <a:rPr lang="pt-BR" dirty="0" smtClean="0"/>
              <a:t>170; </a:t>
            </a:r>
            <a:r>
              <a:rPr lang="pt-BR" dirty="0" smtClean="0">
                <a:solidFill>
                  <a:srgbClr val="FF0000"/>
                </a:solidFill>
              </a:rPr>
              <a:t>III)</a:t>
            </a:r>
            <a:r>
              <a:rPr lang="pt-BR" dirty="0" smtClean="0"/>
              <a:t>150; </a:t>
            </a:r>
            <a:r>
              <a:rPr lang="pt-BR" dirty="0" smtClean="0">
                <a:solidFill>
                  <a:srgbClr val="FF0000"/>
                </a:solidFill>
              </a:rPr>
              <a:t>IV)</a:t>
            </a:r>
            <a:r>
              <a:rPr lang="pt-BR" dirty="0" smtClean="0"/>
              <a:t>100; </a:t>
            </a:r>
            <a:r>
              <a:rPr lang="pt-BR" dirty="0" smtClean="0">
                <a:solidFill>
                  <a:srgbClr val="FF0000"/>
                </a:solidFill>
              </a:rPr>
              <a:t>V)</a:t>
            </a:r>
            <a:r>
              <a:rPr lang="pt-BR" dirty="0" smtClean="0"/>
              <a:t>80.</a:t>
            </a:r>
          </a:p>
          <a:p>
            <a:endParaRPr lang="pt-BR" dirty="0" smtClean="0"/>
          </a:p>
          <a:p>
            <a:r>
              <a:rPr lang="pt-BR" dirty="0" smtClean="0"/>
              <a:t> P:</a:t>
            </a:r>
            <a:r>
              <a:rPr lang="pt-BR" dirty="0" smtClean="0">
                <a:solidFill>
                  <a:srgbClr val="FF0000"/>
                </a:solidFill>
              </a:rPr>
              <a:t>I) </a:t>
            </a:r>
            <a:r>
              <a:rPr lang="pt-BR" dirty="0" smtClean="0"/>
              <a:t>13%=0,13; </a:t>
            </a:r>
            <a:r>
              <a:rPr lang="pt-BR" dirty="0" smtClean="0">
                <a:solidFill>
                  <a:srgbClr val="FF0000"/>
                </a:solidFill>
              </a:rPr>
              <a:t>II)</a:t>
            </a:r>
            <a:r>
              <a:rPr lang="pt-BR" dirty="0" smtClean="0"/>
              <a:t> 10%=0,10; </a:t>
            </a:r>
            <a:r>
              <a:rPr lang="pt-BR" dirty="0" smtClean="0">
                <a:solidFill>
                  <a:srgbClr val="FF0000"/>
                </a:solidFill>
              </a:rPr>
              <a:t>III)</a:t>
            </a:r>
            <a:r>
              <a:rPr lang="pt-BR" dirty="0" smtClean="0"/>
              <a:t> 16%=0,16; </a:t>
            </a:r>
            <a:r>
              <a:rPr lang="pt-BR" dirty="0" smtClean="0">
                <a:solidFill>
                  <a:srgbClr val="FF0000"/>
                </a:solidFill>
              </a:rPr>
              <a:t>IV)</a:t>
            </a:r>
            <a:r>
              <a:rPr lang="pt-BR" dirty="0" smtClean="0"/>
              <a:t> 29%=0,29; </a:t>
            </a:r>
            <a:r>
              <a:rPr lang="pt-BR" dirty="0" smtClean="0">
                <a:solidFill>
                  <a:srgbClr val="FF0000"/>
                </a:solidFill>
              </a:rPr>
              <a:t>V)</a:t>
            </a:r>
            <a:r>
              <a:rPr lang="pt-BR" dirty="0" smtClean="0"/>
              <a:t> 32%=0,32 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 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R: D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727"/>
            <a:ext cx="5136775" cy="6427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6979" tIns="0" rIns="26979" bIns="2697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15</a:t>
            </a:r>
            <a:r>
              <a:rPr kumimoji="0" lang="pt-BR" sz="1300" b="1" i="0" u="none" strike="noStrike" cap="none" normalizeH="0" baseline="0" dirty="0" smtClean="0">
                <a:ln>
                  <a:noFill/>
                </a:ln>
                <a:solidFill>
                  <a:srgbClr val="434A54"/>
                </a:solidFill>
                <a:effectLst/>
                <a:latin typeface="inherit"/>
              </a:rPr>
              <a:t>(ENEM- BR - 2020)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434A54"/>
                </a:solidFill>
                <a:effectLst/>
                <a:latin typeface="inherit"/>
              </a:rPr>
              <a:t>Número Original: </a:t>
            </a:r>
            <a:r>
              <a:rPr kumimoji="0" lang="pt-BR" sz="1300" b="1" i="0" u="none" strike="noStrike" cap="none" normalizeH="0" baseline="0" dirty="0" smtClean="0">
                <a:ln>
                  <a:noFill/>
                </a:ln>
                <a:solidFill>
                  <a:srgbClr val="434A54"/>
                </a:solidFill>
                <a:effectLst/>
                <a:latin typeface="inherit"/>
              </a:rPr>
              <a:t>177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434A54"/>
                </a:solidFill>
                <a:effectLst/>
                <a:latin typeface="inherit"/>
              </a:rPr>
              <a:t>Código: </a:t>
            </a:r>
            <a:r>
              <a:rPr kumimoji="0" lang="pt-BR" sz="1300" b="1" i="0" u="none" strike="noStrike" cap="none" normalizeH="0" baseline="0" dirty="0" smtClean="0">
                <a:ln>
                  <a:noFill/>
                </a:ln>
                <a:solidFill>
                  <a:srgbClr val="2C85D8"/>
                </a:solidFill>
                <a:effectLst/>
                <a:latin typeface="inherit"/>
                <a:hlinkClick r:id="rId2"/>
              </a:rPr>
              <a:t>8950664</a:t>
            </a:r>
            <a:endParaRPr kumimoji="0" lang="pt-BR" sz="1300" b="0" i="0" u="none" strike="noStrike" cap="none" normalizeH="0" baseline="0" dirty="0" smtClean="0">
              <a:ln>
                <a:noFill/>
              </a:ln>
              <a:solidFill>
                <a:srgbClr val="434A5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434A54"/>
                </a:solidFill>
                <a:effectLst/>
                <a:latin typeface="inherit"/>
              </a:rPr>
              <a:t>Aplicação Regular - Segundo Dia - Prova Cinza</a:t>
            </a:r>
            <a:endParaRPr kumimoji="0" lang="pt-BR" sz="1300" b="0" i="0" u="none" strike="noStrike" cap="none" normalizeH="0" baseline="0" dirty="0" smtClean="0">
              <a:ln>
                <a:noFill/>
              </a:ln>
              <a:solidFill>
                <a:srgbClr val="434A5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Problemas do primeiro grau com duas incógnitas (Estilo quantidade </a:t>
            </a:r>
            <a:r>
              <a:rPr kumimoji="0" lang="pt-BR" sz="9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vs</a:t>
            </a:r>
            <a:r>
              <a:rPr kumimoji="0" lang="pt-BR" sz="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preço )</a:t>
            </a:r>
            <a:r>
              <a:rPr kumimoji="0" lang="pt-BR" sz="1300" b="0" i="0" u="none" strike="noStrike" cap="none" normalizeH="0" baseline="0" dirty="0" smtClean="0">
                <a:ln>
                  <a:noFill/>
                </a:ln>
                <a:solidFill>
                  <a:srgbClr val="434A54"/>
                </a:solidFill>
                <a:effectLst/>
                <a:latin typeface="inherit"/>
              </a:rPr>
              <a:t> </a:t>
            </a:r>
          </a:p>
        </p:txBody>
      </p:sp>
      <p:pic>
        <p:nvPicPr>
          <p:cNvPr id="2051" name="Picture 3" descr="Questão de Vestibular - ENEM 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1" y="706718"/>
            <a:ext cx="5115347" cy="30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uestão de Vestibular - ENEM 20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1" y="3802169"/>
            <a:ext cx="5093915" cy="301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8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0" y="6176963"/>
            <a:ext cx="6281530" cy="541890"/>
          </a:xfrm>
        </p:spPr>
        <p:txBody>
          <a:bodyPr>
            <a:normAutofit fontScale="90000"/>
          </a:bodyPr>
          <a:lstStyle/>
          <a:p>
            <a:r>
              <a:rPr lang="pt-BR" altLang="en-US" sz="2200" b="1" dirty="0" smtClean="0">
                <a:latin typeface="Garamond" panose="02020404030301010803" charset="0"/>
                <a:cs typeface="Garamond" panose="02020404030301010803" charset="0"/>
              </a:rPr>
              <a:t>A)280</a:t>
            </a:r>
            <a:r>
              <a:rPr lang="pt-BR" altLang="en-US" sz="2200" b="1" dirty="0">
                <a:latin typeface="Garamond" panose="02020404030301010803" charset="0"/>
                <a:cs typeface="Garamond" panose="02020404030301010803" charset="0"/>
              </a:rPr>
              <a:t>		</a:t>
            </a:r>
            <a:r>
              <a:rPr lang="pt-BR" altLang="en-US" sz="2200" b="1" dirty="0">
                <a:latin typeface="Garamond" panose="02020404030301010803" charset="0"/>
                <a:cs typeface="Garamond" panose="02020404030301010803" charset="0"/>
                <a:sym typeface="+mn-ea"/>
              </a:rPr>
              <a:t>D)340</a:t>
            </a:r>
            <a:r>
              <a:rPr lang="pt-BR" altLang="en-US" sz="2200" b="1" dirty="0">
                <a:latin typeface="Garamond" panose="02020404030301010803" charset="0"/>
                <a:cs typeface="Garamond" panose="02020404030301010803" charset="0"/>
              </a:rPr>
              <a:t/>
            </a:r>
            <a:br>
              <a:rPr lang="pt-BR" altLang="en-US" sz="2200" b="1" dirty="0">
                <a:latin typeface="Garamond" panose="02020404030301010803" charset="0"/>
                <a:cs typeface="Garamond" panose="02020404030301010803" charset="0"/>
              </a:rPr>
            </a:br>
            <a:r>
              <a:rPr lang="pt-BR" altLang="en-US" sz="2200" b="1" dirty="0">
                <a:latin typeface="Garamond" panose="02020404030301010803" charset="0"/>
                <a:cs typeface="Garamond" panose="02020404030301010803" charset="0"/>
              </a:rPr>
              <a:t>B)300 		</a:t>
            </a:r>
            <a:r>
              <a:rPr lang="pt-BR" altLang="en-US" sz="2200" b="1" dirty="0">
                <a:latin typeface="Garamond" panose="02020404030301010803" charset="0"/>
                <a:cs typeface="Garamond" panose="02020404030301010803" charset="0"/>
                <a:sym typeface="+mn-ea"/>
              </a:rPr>
              <a:t> C)320 </a:t>
            </a:r>
            <a:r>
              <a:rPr lang="pt-BR" altLang="en-US" sz="2200" b="1" dirty="0">
                <a:latin typeface="Garamond" panose="02020404030301010803" charset="0"/>
                <a:cs typeface="Garamond" panose="02020404030301010803" charset="0"/>
              </a:rPr>
              <a:t>	</a:t>
            </a:r>
            <a:r>
              <a:rPr lang="pt-BR" altLang="en-US" sz="2200" b="1" dirty="0" smtClean="0">
                <a:latin typeface="Garamond" panose="02020404030301010803" charset="0"/>
                <a:cs typeface="Garamond" panose="02020404030301010803" charset="0"/>
              </a:rPr>
              <a:t>E)360 </a:t>
            </a:r>
            <a:r>
              <a:rPr lang="pt-BR" altLang="en-US" sz="2200" dirty="0">
                <a:latin typeface="Garamond" panose="02020404030301010803" charset="0"/>
                <a:cs typeface="Garamond" panose="02020404030301010803" charset="0"/>
              </a:rPr>
              <a:t>		</a:t>
            </a:r>
            <a:r>
              <a:rPr lang="pt-BR" altLang="en-US" dirty="0">
                <a:latin typeface="Garamond" panose="02020404030301010803" charset="0"/>
                <a:cs typeface="Garamond" panose="02020404030301010803" charset="0"/>
              </a:rPr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1"/>
            <a:ext cx="6019800" cy="5943600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>
                <a:latin typeface="Garamond" panose="02020404030301010803" charset="0"/>
                <a:cs typeface="Garamond" panose="02020404030301010803" charset="0"/>
              </a:rPr>
              <a:t>Amanda resolveu complementar seu orçamento doméstico como motorista por aplicativo. Como já possui um automóvel inscreveu-se numa plataforma em que o valor cobrado do passageiro por viagem depende basicamente de três fatores: </a:t>
            </a:r>
          </a:p>
          <a:p>
            <a:endParaRPr lang="pt-BR" b="1" dirty="0">
              <a:latin typeface="Garamond" panose="02020404030301010803" charset="0"/>
              <a:cs typeface="Garamond" panose="02020404030301010803" charset="0"/>
            </a:endParaRPr>
          </a:p>
          <a:p>
            <a:r>
              <a:rPr lang="pt-BR" b="1" dirty="0" smtClean="0">
                <a:latin typeface="Garamond" panose="02020404030301010803" charset="0"/>
                <a:cs typeface="Garamond" panose="02020404030301010803" charset="0"/>
              </a:rPr>
              <a:t>O </a:t>
            </a:r>
            <a:r>
              <a:rPr lang="pt-BR" b="1" dirty="0">
                <a:latin typeface="Garamond" panose="02020404030301010803" charset="0"/>
                <a:cs typeface="Garamond" panose="02020404030301010803" charset="0"/>
              </a:rPr>
              <a:t>valor fixo de R$2,00 cobrado no início de qualquer viagem;</a:t>
            </a:r>
          </a:p>
          <a:p>
            <a:r>
              <a:rPr lang="pt-BR" b="1" dirty="0" smtClean="0">
                <a:latin typeface="Garamond" panose="02020404030301010803" charset="0"/>
                <a:cs typeface="Garamond" panose="02020404030301010803" charset="0"/>
              </a:rPr>
              <a:t>O </a:t>
            </a:r>
            <a:r>
              <a:rPr lang="pt-BR" b="1" dirty="0">
                <a:latin typeface="Garamond" panose="02020404030301010803" charset="0"/>
                <a:cs typeface="Garamond" panose="02020404030301010803" charset="0"/>
              </a:rPr>
              <a:t>valor de R$0,26 por minuto de viagem;</a:t>
            </a:r>
          </a:p>
          <a:p>
            <a:r>
              <a:rPr lang="pt-BR" b="1" dirty="0" smtClean="0">
                <a:latin typeface="Garamond" panose="02020404030301010803" charset="0"/>
                <a:cs typeface="Garamond" panose="02020404030301010803" charset="0"/>
              </a:rPr>
              <a:t>O </a:t>
            </a:r>
            <a:r>
              <a:rPr lang="pt-BR" b="1" dirty="0">
                <a:latin typeface="Garamond" panose="02020404030301010803" charset="0"/>
                <a:cs typeface="Garamond" panose="02020404030301010803" charset="0"/>
              </a:rPr>
              <a:t>valor de R$1,40 por quilômetro rodado.</a:t>
            </a:r>
          </a:p>
          <a:p>
            <a:endParaRPr lang="pt-BR" b="1" dirty="0">
              <a:latin typeface="Garamond" panose="02020404030301010803" charset="0"/>
              <a:cs typeface="Garamond" panose="02020404030301010803" charset="0"/>
            </a:endParaRPr>
          </a:p>
          <a:p>
            <a:r>
              <a:rPr lang="pt-BR" b="1" dirty="0">
                <a:latin typeface="Garamond" panose="02020404030301010803" charset="0"/>
                <a:cs typeface="Garamond" panose="02020404030301010803" charset="0"/>
              </a:rPr>
              <a:t>Além disso, Amanda sabe que </a:t>
            </a:r>
          </a:p>
          <a:p>
            <a:r>
              <a:rPr lang="pt-BR" b="1" dirty="0" smtClean="0">
                <a:latin typeface="Garamond" panose="02020404030301010803" charset="0"/>
                <a:cs typeface="Garamond" panose="02020404030301010803" charset="0"/>
              </a:rPr>
              <a:t> </a:t>
            </a:r>
            <a:r>
              <a:rPr lang="pt-BR" b="1" dirty="0">
                <a:latin typeface="Garamond" panose="02020404030301010803" charset="0"/>
                <a:cs typeface="Garamond" panose="02020404030301010803" charset="0"/>
              </a:rPr>
              <a:t>A plataforma do aplicativo </a:t>
            </a:r>
            <a:r>
              <a:rPr lang="pt-BR" b="1" dirty="0" err="1">
                <a:latin typeface="Garamond" panose="02020404030301010803" charset="0"/>
                <a:cs typeface="Garamond" panose="02020404030301010803" charset="0"/>
              </a:rPr>
              <a:t>retem</a:t>
            </a:r>
            <a:r>
              <a:rPr lang="pt-BR" b="1" dirty="0">
                <a:latin typeface="Garamond" panose="02020404030301010803" charset="0"/>
                <a:cs typeface="Garamond" panose="02020404030301010803" charset="0"/>
              </a:rPr>
              <a:t> um quarto do valor pago pelo passageiro;</a:t>
            </a:r>
          </a:p>
          <a:p>
            <a:r>
              <a:rPr lang="pt-BR" b="1" dirty="0" err="1" smtClean="0">
                <a:latin typeface="Garamond" panose="02020404030301010803" charset="0"/>
                <a:cs typeface="Garamond" panose="02020404030301010803" charset="0"/>
              </a:rPr>
              <a:t>tera</a:t>
            </a:r>
            <a:r>
              <a:rPr lang="pt-BR" b="1" dirty="0" smtClean="0">
                <a:latin typeface="Garamond" panose="02020404030301010803" charset="0"/>
                <a:cs typeface="Garamond" panose="02020404030301010803" charset="0"/>
              </a:rPr>
              <a:t> </a:t>
            </a:r>
            <a:r>
              <a:rPr lang="pt-BR" b="1" dirty="0">
                <a:latin typeface="Garamond" panose="02020404030301010803" charset="0"/>
                <a:cs typeface="Garamond" panose="02020404030301010803" charset="0"/>
              </a:rPr>
              <a:t>um custo de combustível no valor de R$0,28 por quilômetro rodado.</a:t>
            </a:r>
          </a:p>
          <a:p>
            <a:endParaRPr lang="pt-BR" b="1" dirty="0">
              <a:latin typeface="Garamond" panose="02020404030301010803" charset="0"/>
              <a:cs typeface="Garamond" panose="02020404030301010803" charset="0"/>
            </a:endParaRPr>
          </a:p>
          <a:p>
            <a:r>
              <a:rPr lang="pt-BR" b="1" dirty="0">
                <a:latin typeface="Garamond" panose="02020404030301010803" charset="0"/>
                <a:cs typeface="Garamond" panose="02020404030301010803" charset="0"/>
              </a:rPr>
              <a:t>Suponha que ela realizara apenas viagens de 5 km, com duração de 10 minutos cada. </a:t>
            </a:r>
          </a:p>
          <a:p>
            <a:r>
              <a:rPr lang="pt-BR" b="1" dirty="0">
                <a:latin typeface="Garamond" panose="02020404030301010803" charset="0"/>
                <a:cs typeface="Garamond" panose="02020404030301010803" charset="0"/>
              </a:rPr>
              <a:t>Considerando que Amanda deseja receber mensalmente o valor líquido mínimo de R$2.190,00, o menor número de viagens mensais, como motorista de aplicativo, que Amanda precisa fazer é:</a:t>
            </a:r>
          </a:p>
          <a:p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199" y="0"/>
            <a:ext cx="5849471" cy="6176963"/>
          </a:xfrm>
        </p:spPr>
        <p:txBody>
          <a:bodyPr>
            <a:normAutofit fontScale="62500" lnSpcReduction="20000"/>
          </a:bodyPr>
          <a:lstStyle/>
          <a:p>
            <a:r>
              <a:rPr lang="pt-BR" altLang="en-US" sz="3800" dirty="0">
                <a:latin typeface="Impact" panose="020B0806030902050204" pitchFamily="34" charset="0"/>
                <a:cs typeface="Impact" panose="020B0806030902050204" pitchFamily="34" charset="0"/>
              </a:rPr>
              <a:t>Resolução</a:t>
            </a:r>
          </a:p>
          <a:p>
            <a:r>
              <a:rPr lang="pt-BR" altLang="en-US" sz="3800" dirty="0">
                <a:latin typeface="Garamond" panose="02020404030301010803" charset="0"/>
                <a:cs typeface="Garamond" panose="02020404030301010803" charset="0"/>
              </a:rPr>
              <a:t>Determinando que X é o número de viagens, se X for o numero de viagens então o valor bruto é:</a:t>
            </a:r>
          </a:p>
          <a:p>
            <a:endParaRPr lang="pt-BR" altLang="en-US" sz="3800" dirty="0">
              <a:latin typeface="Garamond" panose="02020404030301010803" charset="0"/>
              <a:cs typeface="Garamond" panose="02020404030301010803" charset="0"/>
            </a:endParaRPr>
          </a:p>
          <a:p>
            <a:r>
              <a:rPr lang="pt-BR" altLang="en-US" sz="3800" dirty="0">
                <a:latin typeface="Garamond" panose="02020404030301010803" charset="0"/>
                <a:cs typeface="Garamond" panose="02020404030301010803" charset="0"/>
              </a:rPr>
              <a:t>2x + 2,6 x + 7x </a:t>
            </a:r>
            <a:endParaRPr lang="pt-BR" altLang="en-US" sz="3800" dirty="0" smtClean="0">
              <a:latin typeface="Garamond" panose="02020404030301010803" charset="0"/>
              <a:cs typeface="Garamond" panose="02020404030301010803" charset="0"/>
            </a:endParaRPr>
          </a:p>
          <a:p>
            <a:r>
              <a:rPr lang="pt-BR" altLang="en-US" sz="3800" dirty="0">
                <a:latin typeface="Impact" panose="020B0806030902050204" pitchFamily="34" charset="0"/>
                <a:cs typeface="Impact" panose="020B0806030902050204" pitchFamily="34" charset="0"/>
              </a:rPr>
              <a:t>Por que esses números?</a:t>
            </a:r>
          </a:p>
          <a:p>
            <a:r>
              <a:rPr lang="pt-BR" altLang="en-US" sz="3800" dirty="0">
                <a:latin typeface="Garamond" panose="02020404030301010803" charset="0"/>
                <a:cs typeface="Garamond" panose="02020404030301010803" charset="0"/>
              </a:rPr>
              <a:t>2,6x é devido a cada viagem ter 10 minutos e um minuto é 0,26</a:t>
            </a:r>
          </a:p>
          <a:p>
            <a:endParaRPr lang="pt-BR" altLang="en-US" sz="3800" dirty="0">
              <a:latin typeface="Garamond" panose="02020404030301010803" charset="0"/>
              <a:cs typeface="Garamond" panose="02020404030301010803" charset="0"/>
            </a:endParaRPr>
          </a:p>
          <a:p>
            <a:r>
              <a:rPr lang="pt-BR" altLang="en-US" sz="3800" dirty="0">
                <a:latin typeface="Garamond" panose="02020404030301010803" charset="0"/>
                <a:cs typeface="Garamond" panose="02020404030301010803" charset="0"/>
              </a:rPr>
              <a:t>7x é porque são 5 quilômetros e cada quilômetro é 1,40</a:t>
            </a:r>
          </a:p>
          <a:p>
            <a:r>
              <a:rPr lang="pt-BR" altLang="en-US" sz="3800" dirty="0">
                <a:latin typeface="Impact" panose="020B0806030902050204" pitchFamily="34" charset="0"/>
                <a:cs typeface="Impact" panose="020B0806030902050204" pitchFamily="34" charset="0"/>
              </a:rPr>
              <a:t>E o valor líquido?</a:t>
            </a:r>
          </a:p>
          <a:p>
            <a:r>
              <a:rPr lang="pt-BR" altLang="en-US" sz="3800" dirty="0"/>
              <a:t>Ainda temos </a:t>
            </a:r>
            <a:r>
              <a:rPr lang="pt-BR" altLang="en-US" sz="3800" dirty="0">
                <a:latin typeface="Garamond" panose="02020404030301010803" charset="0"/>
                <a:cs typeface="Garamond" panose="02020404030301010803" charset="0"/>
              </a:rPr>
              <a:t>os </a:t>
            </a:r>
            <a:r>
              <a:rPr lang="pt-BR" altLang="en-US" sz="3800" dirty="0"/>
              <a:t>gastos de 1/4 do aplicativo e de 1,4x de gasolina. Então a função muda para:</a:t>
            </a:r>
          </a:p>
          <a:p>
            <a:endParaRPr lang="pt-BR" altLang="en-US" sz="3800" dirty="0"/>
          </a:p>
          <a:p>
            <a:r>
              <a:rPr lang="pt-BR" altLang="en-US" sz="3800" dirty="0"/>
              <a:t>(2x + 2,6x + 7x ) . ¾ - 1,4x</a:t>
            </a:r>
          </a:p>
          <a:p>
            <a:endParaRPr lang="pt-BR" altLang="en-US" dirty="0">
              <a:latin typeface="Garamond" panose="02020404030301010803" charset="0"/>
              <a:cs typeface="Garamond" panose="02020404030301010803" charset="0"/>
            </a:endParaRPr>
          </a:p>
          <a:p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7219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2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45213" cy="6858000"/>
          </a:xfrm>
        </p:spPr>
      </p:pic>
    </p:spTree>
    <p:extLst>
      <p:ext uri="{BB962C8B-B14F-4D97-AF65-F5344CB8AC3E}">
        <p14:creationId xmlns:p14="http://schemas.microsoft.com/office/powerpoint/2010/main" val="266366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79"/>
            <a:ext cx="6130344" cy="6857999"/>
          </a:xfrm>
        </p:spPr>
      </p:pic>
    </p:spTree>
    <p:extLst>
      <p:ext uri="{BB962C8B-B14F-4D97-AF65-F5344CB8AC3E}">
        <p14:creationId xmlns:p14="http://schemas.microsoft.com/office/powerpoint/2010/main" val="257565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0"/>
            <a:ext cx="6019800" cy="6858000"/>
          </a:xfrm>
        </p:spPr>
        <p:txBody>
          <a:bodyPr>
            <a:normAutofit/>
          </a:bodyPr>
          <a:lstStyle/>
          <a:p>
            <a:r>
              <a:rPr lang="pt-BR" altLang="en-US" dirty="0">
                <a:latin typeface="Impact" panose="020B0806030902050204" pitchFamily="34" charset="0"/>
                <a:cs typeface="Impact" panose="020B0806030902050204" pitchFamily="34" charset="0"/>
              </a:rPr>
              <a:t>Término</a:t>
            </a:r>
          </a:p>
          <a:p>
            <a:r>
              <a:rPr lang="pt-BR" dirty="0">
                <a:latin typeface="Garamond" panose="02020404030301010803" charset="0"/>
                <a:cs typeface="Garamond" panose="02020404030301010803" charset="0"/>
              </a:rPr>
              <a:t>Continuando com a Lógica, temos de igualar ao valor que Amanda deseja no final do mês, ou seja, R$2.190,00.</a:t>
            </a:r>
          </a:p>
          <a:p>
            <a:endParaRPr lang="pt-BR" dirty="0">
              <a:latin typeface="Garamond" panose="02020404030301010803" charset="0"/>
              <a:cs typeface="Garamond" panose="02020404030301010803" charset="0"/>
            </a:endParaRPr>
          </a:p>
          <a:p>
            <a:r>
              <a:rPr lang="pt-BR" dirty="0">
                <a:latin typeface="Garamond" panose="02020404030301010803" charset="0"/>
                <a:cs typeface="Garamond" panose="02020404030301010803" charset="0"/>
              </a:rPr>
              <a:t>Mudando mais uma vez a função fica desse jeito:</a:t>
            </a:r>
          </a:p>
          <a:p>
            <a:endParaRPr lang="pt-BR" dirty="0">
              <a:latin typeface="Garamond" panose="02020404030301010803" charset="0"/>
              <a:cs typeface="Garamond" panose="02020404030301010803" charset="0"/>
            </a:endParaRPr>
          </a:p>
          <a:p>
            <a:r>
              <a:rPr lang="pt-BR" dirty="0">
                <a:latin typeface="Garamond" panose="02020404030301010803" charset="0"/>
                <a:cs typeface="Garamond" panose="02020404030301010803" charset="0"/>
              </a:rPr>
              <a:t>2.190 = (2x + 2,6x + 7x ) . ¾ - 1,4x 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0"/>
            <a:ext cx="6019800" cy="6858000"/>
          </a:xfrm>
        </p:spPr>
        <p:txBody>
          <a:bodyPr>
            <a:normAutofit/>
          </a:bodyPr>
          <a:lstStyle/>
          <a:p>
            <a:r>
              <a:rPr lang="pt-BR" altLang="en-US" sz="2400" dirty="0">
                <a:latin typeface="Impact" panose="020B0806030902050204" pitchFamily="34" charset="0"/>
                <a:cs typeface="Impact" panose="020B0806030902050204" pitchFamily="34" charset="0"/>
              </a:rPr>
              <a:t>Contas</a:t>
            </a:r>
          </a:p>
          <a:p>
            <a:r>
              <a:rPr lang="pt-BR" sz="2400" dirty="0">
                <a:latin typeface="Garamond" panose="02020404030301010803" charset="0"/>
                <a:cs typeface="Garamond" panose="02020404030301010803" charset="0"/>
              </a:rPr>
              <a:t>Primeiramente simplificamos a conta somando os números com a base igual.</a:t>
            </a:r>
          </a:p>
          <a:p>
            <a:endParaRPr lang="pt-BR" sz="2400" dirty="0">
              <a:latin typeface="Garamond" panose="02020404030301010803" charset="0"/>
              <a:cs typeface="Garamond" panose="02020404030301010803" charset="0"/>
            </a:endParaRPr>
          </a:p>
          <a:p>
            <a:r>
              <a:rPr lang="pt-BR" sz="2400" dirty="0">
                <a:latin typeface="Garamond" panose="02020404030301010803" charset="0"/>
                <a:cs typeface="Garamond" panose="02020404030301010803" charset="0"/>
              </a:rPr>
              <a:t>2.190 = 11,6x . 3/4 - 1,4x</a:t>
            </a:r>
          </a:p>
          <a:p>
            <a:endParaRPr lang="pt-BR" sz="2400" dirty="0">
              <a:latin typeface="Garamond" panose="02020404030301010803" charset="0"/>
              <a:cs typeface="Garamond" panose="02020404030301010803" charset="0"/>
            </a:endParaRPr>
          </a:p>
          <a:p>
            <a:r>
              <a:rPr lang="pt-BR" sz="2400" dirty="0">
                <a:latin typeface="Garamond" panose="02020404030301010803" charset="0"/>
                <a:cs typeface="Garamond" panose="02020404030301010803" charset="0"/>
              </a:rPr>
              <a:t>A multiplicação por 3 quartos se dá devido a 1 parcela que o aplicativo obtém. </a:t>
            </a:r>
          </a:p>
          <a:p>
            <a:r>
              <a:rPr lang="pt-BR" sz="2400" dirty="0">
                <a:latin typeface="Garamond" panose="02020404030301010803" charset="0"/>
                <a:cs typeface="Garamond" panose="02020404030301010803" charset="0"/>
                <a:sym typeface="+mn-ea"/>
              </a:rPr>
              <a:t>Continuando </a:t>
            </a:r>
            <a:endParaRPr lang="pt-BR" sz="2400" dirty="0">
              <a:latin typeface="Garamond" panose="02020404030301010803" charset="0"/>
              <a:cs typeface="Garamond" panose="02020404030301010803" charset="0"/>
            </a:endParaRPr>
          </a:p>
          <a:p>
            <a:endParaRPr lang="pt-BR" sz="2400" dirty="0">
              <a:latin typeface="Garamond" panose="02020404030301010803" charset="0"/>
              <a:cs typeface="Garamond" panose="02020404030301010803" charset="0"/>
            </a:endParaRPr>
          </a:p>
          <a:p>
            <a:r>
              <a:rPr lang="pt-BR" sz="2400" dirty="0">
                <a:latin typeface="Garamond" panose="02020404030301010803" charset="0"/>
                <a:cs typeface="Garamond" panose="02020404030301010803" charset="0"/>
                <a:sym typeface="+mn-ea"/>
              </a:rPr>
              <a:t>2.190= 8,7x- 1,4x </a:t>
            </a:r>
            <a:endParaRPr lang="pt-BR" sz="2400" dirty="0" smtClean="0">
              <a:latin typeface="Garamond" panose="02020404030301010803" charset="0"/>
              <a:cs typeface="Garamond" panose="02020404030301010803" charset="0"/>
              <a:sym typeface="+mn-ea"/>
            </a:endParaRPr>
          </a:p>
          <a:p>
            <a:r>
              <a:rPr lang="pt-BR" sz="2400" dirty="0">
                <a:latin typeface="Garamond" panose="02020404030301010803" charset="0"/>
                <a:cs typeface="Garamond" panose="02020404030301010803" charset="0"/>
                <a:sym typeface="+mn-ea"/>
              </a:rPr>
              <a:t>2.190 = 7,3x  </a:t>
            </a:r>
            <a:endParaRPr lang="pt-BR" sz="2400" dirty="0">
              <a:latin typeface="Garamond" panose="02020404030301010803" charset="0"/>
              <a:cs typeface="Garamond" panose="02020404030301010803" charset="0"/>
            </a:endParaRPr>
          </a:p>
          <a:p>
            <a:r>
              <a:rPr lang="pt-BR" sz="2400" dirty="0">
                <a:latin typeface="Garamond" panose="02020404030301010803" charset="0"/>
                <a:cs typeface="Garamond" panose="02020404030301010803" charset="0"/>
                <a:sym typeface="+mn-ea"/>
              </a:rPr>
              <a:t>X = </a:t>
            </a:r>
            <a:r>
              <a:rPr lang="pt-BR" sz="2400" dirty="0" smtClean="0">
                <a:latin typeface="Garamond" panose="02020404030301010803" charset="0"/>
                <a:cs typeface="Garamond" panose="02020404030301010803" charset="0"/>
                <a:sym typeface="+mn-ea"/>
              </a:rPr>
              <a:t>2.190/7,3</a:t>
            </a:r>
          </a:p>
          <a:p>
            <a:r>
              <a:rPr lang="pt-BR" sz="2400" dirty="0">
                <a:latin typeface="Garamond" panose="02020404030301010803" charset="0"/>
                <a:cs typeface="Garamond" panose="02020404030301010803" charset="0"/>
                <a:sym typeface="+mn-ea"/>
              </a:rPr>
              <a:t>X= 300 (Resposta letra B)</a:t>
            </a:r>
            <a:endParaRPr lang="pt-BR" sz="2400" dirty="0">
              <a:latin typeface="Garamond" panose="02020404030301010803" charset="0"/>
              <a:cs typeface="Garamond" panose="02020404030301010803" charset="0"/>
            </a:endParaRPr>
          </a:p>
          <a:p>
            <a:endParaRPr lang="pt-BR" dirty="0">
              <a:latin typeface="Garamond" panose="02020404030301010803" charset="0"/>
              <a:cs typeface="Garamond" panose="02020404030301010803" charset="0"/>
            </a:endParaRPr>
          </a:p>
          <a:p>
            <a:endParaRPr lang="pt-BR" dirty="0">
              <a:latin typeface="Garamond" panose="02020404030301010803" charset="0"/>
              <a:cs typeface="Garamond" panose="02020404030301010803" charset="0"/>
            </a:endParaRPr>
          </a:p>
          <a:p>
            <a:endParaRPr lang="pt-BR" dirty="0">
              <a:latin typeface="Garamond" panose="02020404030301010803" charset="0"/>
              <a:cs typeface="Garamond" panose="02020404030301010803" charset="0"/>
            </a:endParaRPr>
          </a:p>
          <a:p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6172200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475</TotalTime>
  <Words>505</Words>
  <Application>Microsoft Office PowerPoint</Application>
  <PresentationFormat>Widescreen</PresentationFormat>
  <Paragraphs>111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Corbel</vt:lpstr>
      <vt:lpstr>Garamond</vt:lpstr>
      <vt:lpstr>Impact</vt:lpstr>
      <vt:lpstr>inherit</vt:lpstr>
      <vt:lpstr>Profundidade</vt:lpstr>
      <vt:lpstr>Função 2020 Provas da Fatec, Fuvest e Enem  </vt:lpstr>
      <vt:lpstr>Apresentação do PowerPoint</vt:lpstr>
      <vt:lpstr>Apresentação do PowerPoint</vt:lpstr>
      <vt:lpstr>A)280  D)340 B)300    C)320  E)360    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valdir amaro soares</dc:creator>
  <cp:lastModifiedBy>valdir amaro soares</cp:lastModifiedBy>
  <cp:revision>22</cp:revision>
  <dcterms:created xsi:type="dcterms:W3CDTF">2022-04-22T00:45:44Z</dcterms:created>
  <dcterms:modified xsi:type="dcterms:W3CDTF">2022-04-26T14:33:02Z</dcterms:modified>
</cp:coreProperties>
</file>