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2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7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91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63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2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05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60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6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8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35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3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7A7F-00A3-4315-80F0-C4412ECA312C}" type="datetimeFigureOut">
              <a:rPr lang="pt-BR" smtClean="0"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A82B-7259-4B3B-9B53-D604F41AB9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80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exercicios.com.br/plataforma/questao-de-vestibular/8950664/-problemas-do-primeiro-grau-com-duas-incognitas-estilo-quantidade-vs-preco-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5158208" y="0"/>
            <a:ext cx="7055224" cy="6858001"/>
          </a:xfrm>
        </p:spPr>
        <p:txBody>
          <a:bodyPr>
            <a:normAutofit fontScale="85000" lnSpcReduction="20000"/>
          </a:bodyPr>
          <a:lstStyle/>
          <a:p>
            <a:r>
              <a:rPr lang="pt-BR" sz="2600" dirty="0" smtClean="0"/>
              <a:t>Preços</a:t>
            </a:r>
            <a:r>
              <a:rPr lang="pt-BR" sz="2600" dirty="0"/>
              <a:t>: </a:t>
            </a:r>
            <a:r>
              <a:rPr lang="pt-BR" sz="2600" dirty="0">
                <a:solidFill>
                  <a:srgbClr val="FF0000"/>
                </a:solidFill>
              </a:rPr>
              <a:t>I)</a:t>
            </a:r>
            <a:r>
              <a:rPr lang="pt-BR" sz="2600" dirty="0"/>
              <a:t>200; </a:t>
            </a:r>
            <a:r>
              <a:rPr lang="pt-BR" sz="2600" dirty="0">
                <a:solidFill>
                  <a:srgbClr val="FF0000"/>
                </a:solidFill>
              </a:rPr>
              <a:t>II)</a:t>
            </a:r>
            <a:r>
              <a:rPr lang="pt-BR" sz="2600" dirty="0"/>
              <a:t>170; </a:t>
            </a:r>
            <a:r>
              <a:rPr lang="pt-BR" sz="2600" dirty="0">
                <a:solidFill>
                  <a:srgbClr val="FF0000"/>
                </a:solidFill>
              </a:rPr>
              <a:t>III)</a:t>
            </a:r>
            <a:r>
              <a:rPr lang="pt-BR" sz="2600" dirty="0"/>
              <a:t>150; </a:t>
            </a:r>
            <a:r>
              <a:rPr lang="pt-BR" sz="2600" dirty="0">
                <a:solidFill>
                  <a:srgbClr val="FF0000"/>
                </a:solidFill>
              </a:rPr>
              <a:t>IV)</a:t>
            </a:r>
            <a:r>
              <a:rPr lang="pt-BR" sz="2600" dirty="0"/>
              <a:t>100; </a:t>
            </a:r>
            <a:r>
              <a:rPr lang="pt-BR" sz="2600" dirty="0">
                <a:solidFill>
                  <a:srgbClr val="FF0000"/>
                </a:solidFill>
              </a:rPr>
              <a:t>V)</a:t>
            </a:r>
            <a:r>
              <a:rPr lang="pt-BR" sz="2600" dirty="0"/>
              <a:t>80</a:t>
            </a:r>
            <a:r>
              <a:rPr lang="pt-BR" sz="2600" dirty="0" smtClean="0"/>
              <a:t>.</a:t>
            </a:r>
          </a:p>
          <a:p>
            <a:endParaRPr lang="pt-BR" sz="2600" dirty="0" smtClean="0"/>
          </a:p>
          <a:p>
            <a:r>
              <a:rPr lang="pt-BR" sz="2600" dirty="0" smtClean="0"/>
              <a:t> P:</a:t>
            </a:r>
            <a:r>
              <a:rPr lang="pt-BR" sz="2600" dirty="0" smtClean="0">
                <a:solidFill>
                  <a:srgbClr val="FF0000"/>
                </a:solidFill>
              </a:rPr>
              <a:t>I) </a:t>
            </a:r>
            <a:r>
              <a:rPr lang="pt-BR" sz="2600" dirty="0" smtClean="0"/>
              <a:t>13%=0,13; </a:t>
            </a:r>
            <a:r>
              <a:rPr lang="pt-BR" sz="2600" dirty="0" smtClean="0">
                <a:solidFill>
                  <a:srgbClr val="FF0000"/>
                </a:solidFill>
              </a:rPr>
              <a:t>II)</a:t>
            </a:r>
            <a:r>
              <a:rPr lang="pt-BR" sz="2600" dirty="0" smtClean="0"/>
              <a:t> 10%=0,10; </a:t>
            </a:r>
            <a:r>
              <a:rPr lang="pt-BR" sz="2600" dirty="0" smtClean="0">
                <a:solidFill>
                  <a:srgbClr val="FF0000"/>
                </a:solidFill>
              </a:rPr>
              <a:t>III)</a:t>
            </a:r>
            <a:r>
              <a:rPr lang="pt-BR" sz="2600" dirty="0" smtClean="0"/>
              <a:t> 16%=0,16; </a:t>
            </a:r>
            <a:r>
              <a:rPr lang="pt-BR" sz="2600" dirty="0" smtClean="0">
                <a:solidFill>
                  <a:srgbClr val="FF0000"/>
                </a:solidFill>
              </a:rPr>
              <a:t>IV)</a:t>
            </a:r>
            <a:r>
              <a:rPr lang="pt-BR" sz="2600" dirty="0" smtClean="0"/>
              <a:t> 29%=0,29; </a:t>
            </a:r>
            <a:r>
              <a:rPr lang="pt-BR" sz="2600" dirty="0" smtClean="0">
                <a:solidFill>
                  <a:srgbClr val="FF0000"/>
                </a:solidFill>
              </a:rPr>
              <a:t>V)</a:t>
            </a:r>
            <a:r>
              <a:rPr lang="pt-BR" sz="2600" dirty="0" smtClean="0"/>
              <a:t> 32%=0,32 </a:t>
            </a:r>
          </a:p>
          <a:p>
            <a:endParaRPr lang="pt-BR" sz="2600" dirty="0" smtClean="0"/>
          </a:p>
          <a:p>
            <a:r>
              <a:rPr lang="pt-BR" sz="2600" dirty="0"/>
              <a:t>Quantidade (valor de X) EXEMPLO: </a:t>
            </a:r>
            <a:r>
              <a:rPr lang="pt-BR" sz="2600" dirty="0" smtClean="0"/>
              <a:t>10</a:t>
            </a:r>
            <a:endParaRPr lang="pt-BR" sz="2600" dirty="0"/>
          </a:p>
          <a:p>
            <a:pPr marL="0" indent="0">
              <a:buNone/>
            </a:pPr>
            <a:endParaRPr lang="pt-BR" sz="26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sz="2600" dirty="0" smtClean="0">
                <a:solidFill>
                  <a:srgbClr val="FF0000"/>
                </a:solidFill>
              </a:rPr>
              <a:t>Lucro</a:t>
            </a:r>
            <a:r>
              <a:rPr lang="pt-BR" sz="2600" dirty="0" smtClean="0"/>
              <a:t> representa o valor de quem deverá ter mais reposição.</a:t>
            </a:r>
          </a:p>
          <a:p>
            <a:r>
              <a:rPr lang="pt-BR" sz="2600" dirty="0" smtClean="0">
                <a:solidFill>
                  <a:srgbClr val="FF0000"/>
                </a:solidFill>
              </a:rPr>
              <a:t>R:</a:t>
            </a:r>
            <a:r>
              <a:rPr lang="pt-BR" sz="2600" dirty="0" smtClean="0"/>
              <a:t> 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727"/>
            <a:ext cx="5136775" cy="6427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979" tIns="0" rIns="26979" bIns="2697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15</a:t>
            </a:r>
            <a:r>
              <a:rPr kumimoji="0" lang="pt-BR" sz="1300" b="1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(ENEM- BR - 2020)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Número Original: </a:t>
            </a:r>
            <a:r>
              <a:rPr kumimoji="0" lang="pt-BR" sz="1300" b="1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177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Código: </a:t>
            </a:r>
            <a:r>
              <a:rPr kumimoji="0" lang="pt-BR" sz="1300" b="1" i="0" u="none" strike="noStrike" cap="none" normalizeH="0" baseline="0" dirty="0" smtClean="0">
                <a:ln>
                  <a:noFill/>
                </a:ln>
                <a:solidFill>
                  <a:srgbClr val="2C85D8"/>
                </a:solidFill>
                <a:effectLst/>
                <a:latin typeface="inherit"/>
                <a:hlinkClick r:id="rId2"/>
              </a:rPr>
              <a:t>8950664</a:t>
            </a:r>
            <a:endParaRPr kumimoji="0" lang="pt-BR" sz="1300" b="0" i="0" u="none" strike="noStrike" cap="none" normalizeH="0" baseline="0" dirty="0" smtClean="0">
              <a:ln>
                <a:noFill/>
              </a:ln>
              <a:solidFill>
                <a:srgbClr val="434A5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Aplicação Regular - Segundo Dia - Prova Cinza</a:t>
            </a:r>
            <a:endParaRPr kumimoji="0" lang="pt-BR" sz="1300" b="0" i="0" u="none" strike="noStrike" cap="none" normalizeH="0" baseline="0" dirty="0" smtClean="0">
              <a:ln>
                <a:noFill/>
              </a:ln>
              <a:solidFill>
                <a:srgbClr val="434A5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Problemas do primeiro grau com duas incógnitas (Estilo quantidade </a:t>
            </a:r>
            <a:r>
              <a:rPr kumimoji="0" lang="pt-BR" sz="9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vs</a:t>
            </a: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 preço )</a:t>
            </a:r>
            <a:r>
              <a:rPr kumimoji="0" lang="pt-BR" sz="1300" b="0" i="0" u="none" strike="noStrike" cap="none" normalizeH="0" baseline="0" dirty="0" smtClean="0">
                <a:ln>
                  <a:noFill/>
                </a:ln>
                <a:solidFill>
                  <a:srgbClr val="434A54"/>
                </a:solidFill>
                <a:effectLst/>
                <a:latin typeface="inherit"/>
              </a:rPr>
              <a:t> </a:t>
            </a:r>
          </a:p>
        </p:txBody>
      </p:sp>
      <p:pic>
        <p:nvPicPr>
          <p:cNvPr id="2051" name="Picture 3" descr="Questão de Vestibular - ENEM 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" y="706718"/>
            <a:ext cx="5115347" cy="30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estão de Vestibular - ENEM 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" y="3802169"/>
            <a:ext cx="5093915" cy="30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Espaço Reservado para Conteúdo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98517108"/>
                  </p:ext>
                </p:extLst>
              </p:nvPr>
            </p:nvGraphicFramePr>
            <p:xfrm>
              <a:off x="5179638" y="2112134"/>
              <a:ext cx="7033794" cy="365252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72299"/>
                    <a:gridCol w="1172299"/>
                    <a:gridCol w="1190433"/>
                    <a:gridCol w="1154165"/>
                    <a:gridCol w="1172299"/>
                    <a:gridCol w="1172299"/>
                  </a:tblGrid>
                  <a:tr h="434018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PERF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</a:t>
                          </a:r>
                          <a:r>
                            <a:rPr lang="pt-BR" smtClean="0"/>
                            <a:t>POC     X  PREÇO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VALOR       DE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LUCRO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7140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I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13%.200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800" dirty="0" smtClean="0"/>
                            <a:t>  </a:t>
                          </a:r>
                          <a:r>
                            <a:rPr lang="pt-BR" sz="2800" dirty="0" smtClean="0"/>
                            <a:t>  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260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6632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II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dirty="0" smtClean="0"/>
                                      <m:t>10%.170 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800" dirty="0" smtClean="0"/>
                            <a:t> </a:t>
                          </a:r>
                          <a:r>
                            <a:rPr lang="pt-BR" sz="2800" dirty="0" smtClean="0"/>
                            <a:t>   </a:t>
                          </a:r>
                          <a:r>
                            <a:rPr lang="pt-BR" sz="2800" dirty="0" smtClean="0"/>
                            <a:t>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170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6632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III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dirty="0" smtClean="0"/>
                                      <m:t>16%.150 </m:t>
                                    </m:r>
                                  </m:num>
                                  <m:den>
                                    <m:r>
                                      <a:rPr lang="pt-BR" b="0" i="1" dirty="0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800" dirty="0" smtClean="0"/>
                            <a:t> </a:t>
                          </a:r>
                          <a:r>
                            <a:rPr lang="pt-BR" sz="2800" dirty="0" smtClean="0"/>
                            <a:t>   </a:t>
                          </a:r>
                          <a:r>
                            <a:rPr lang="pt-BR" sz="2800" dirty="0" smtClean="0"/>
                            <a:t>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240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6632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IV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dirty="0" smtClean="0"/>
                                      <m:t>29%.100 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800" dirty="0" smtClean="0"/>
                            <a:t> </a:t>
                          </a:r>
                          <a:r>
                            <a:rPr lang="pt-BR" sz="2800" dirty="0" smtClean="0"/>
                            <a:t>   </a:t>
                          </a:r>
                          <a:r>
                            <a:rPr lang="pt-BR" sz="2800" dirty="0" smtClean="0"/>
                            <a:t>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290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566321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V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dirty="0" smtClean="0"/>
                                      <m:t>32%.80 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mtClean="0"/>
                            <a:t> </a:t>
                          </a:r>
                          <a:r>
                            <a:rPr lang="pt-BR" baseline="0" smtClean="0"/>
                            <a:t> </a:t>
                          </a:r>
                          <a:r>
                            <a:rPr lang="pt-BR" baseline="0" smtClean="0"/>
                            <a:t>  </a:t>
                          </a:r>
                          <a:r>
                            <a:rPr lang="pt-BR" sz="2800" smtClean="0"/>
                            <a:t> </a:t>
                          </a:r>
                          <a:r>
                            <a:rPr lang="pt-BR" sz="2800" dirty="0" smtClean="0"/>
                            <a:t>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256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Espaço Reservado para Conteúdo 7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98517108"/>
                  </p:ext>
                </p:extLst>
              </p:nvPr>
            </p:nvGraphicFramePr>
            <p:xfrm>
              <a:off x="5179638" y="2112134"/>
              <a:ext cx="7033794" cy="365252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72299"/>
                    <a:gridCol w="1172299"/>
                    <a:gridCol w="1190433"/>
                    <a:gridCol w="1154165"/>
                    <a:gridCol w="1172299"/>
                    <a:gridCol w="1172299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PERF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</a:t>
                          </a:r>
                          <a:r>
                            <a:rPr lang="pt-BR" smtClean="0"/>
                            <a:t>POC     X  PREÇO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VALOR       DE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LUCRO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I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1042" t="-110000" r="-40312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800" dirty="0" smtClean="0"/>
                            <a:t>  </a:t>
                          </a:r>
                          <a:r>
                            <a:rPr lang="pt-BR" sz="2800" dirty="0" smtClean="0"/>
                            <a:t>  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260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01409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II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1042" t="-212121" r="-403125" b="-3141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800" dirty="0" smtClean="0"/>
                            <a:t> </a:t>
                          </a:r>
                          <a:r>
                            <a:rPr lang="pt-BR" sz="2800" dirty="0" smtClean="0"/>
                            <a:t>   </a:t>
                          </a:r>
                          <a:r>
                            <a:rPr lang="pt-BR" sz="2800" dirty="0" smtClean="0"/>
                            <a:t>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170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01409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III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1042" t="-315306" r="-403125" b="-217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800" dirty="0" smtClean="0"/>
                            <a:t> </a:t>
                          </a:r>
                          <a:r>
                            <a:rPr lang="pt-BR" sz="2800" dirty="0" smtClean="0"/>
                            <a:t>   </a:t>
                          </a:r>
                          <a:r>
                            <a:rPr lang="pt-BR" sz="2800" dirty="0" smtClean="0"/>
                            <a:t>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240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01409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IV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1042" t="-411111" r="-403125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800" dirty="0" smtClean="0"/>
                            <a:t> </a:t>
                          </a:r>
                          <a:r>
                            <a:rPr lang="pt-BR" sz="2800" dirty="0" smtClean="0"/>
                            <a:t>   </a:t>
                          </a:r>
                          <a:r>
                            <a:rPr lang="pt-BR" sz="2800" dirty="0" smtClean="0"/>
                            <a:t>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290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01409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V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1042" t="-511111" r="-403125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X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10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mtClean="0"/>
                            <a:t> </a:t>
                          </a:r>
                          <a:r>
                            <a:rPr lang="pt-BR" baseline="0" smtClean="0"/>
                            <a:t> </a:t>
                          </a:r>
                          <a:r>
                            <a:rPr lang="pt-BR" baseline="0" smtClean="0"/>
                            <a:t>  </a:t>
                          </a:r>
                          <a:r>
                            <a:rPr lang="pt-BR" sz="2800" smtClean="0"/>
                            <a:t> </a:t>
                          </a:r>
                          <a:r>
                            <a:rPr lang="pt-BR" sz="2800" dirty="0" smtClean="0"/>
                            <a:t>=</a:t>
                          </a:r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256</a:t>
                          </a:r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98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127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inherit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valdir amaro soares</dc:creator>
  <cp:lastModifiedBy>valdir amaro soares</cp:lastModifiedBy>
  <cp:revision>26</cp:revision>
  <dcterms:created xsi:type="dcterms:W3CDTF">2022-04-22T00:45:44Z</dcterms:created>
  <dcterms:modified xsi:type="dcterms:W3CDTF">2022-04-29T13:26:29Z</dcterms:modified>
</cp:coreProperties>
</file>