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14"/>
  </p:notesMasterIdLst>
  <p:sldIdLst>
    <p:sldId id="256" r:id="rId3"/>
    <p:sldId id="257" r:id="rId4"/>
    <p:sldId id="267" r:id="rId5"/>
    <p:sldId id="272" r:id="rId6"/>
    <p:sldId id="268" r:id="rId7"/>
    <p:sldId id="271" r:id="rId8"/>
    <p:sldId id="269" r:id="rId9"/>
    <p:sldId id="274" r:id="rId10"/>
    <p:sldId id="270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 varScale="1">
        <p:scale>
          <a:sx n="68" d="100"/>
          <a:sy n="68" d="100"/>
        </p:scale>
        <p:origin x="58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20" Type="http://schemas.openxmlformats.org/officeDocument/2006/relationships/customXml" Target="../customXml/item3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</a:lstStyle>
          <a:p>
            <a:fld id="{2447E72A-D913-4DC2-9E0A-E520CE8FCC86}" type="datetimeFigureOut">
              <a:pPr/>
              <a:t>15/06/2020</a:t>
            </a:fld>
            <a:endParaRPr lang="pt-BR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</a:lstStyle>
          <a:p>
            <a:fld id="{A5D78FC6-CE17-4259-A63C-DDFC12E048FC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957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o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pt-BR" cap="all" baseline="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pt-BR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 latinLnBrk="0">
              <a:defRPr lang="pt-BR"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pPr algn="ctr"/>
              <a:t>15/06/2020 21:09</a:t>
            </a:fld>
            <a:endParaRPr lang="pt-BR" sz="200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 latinLnBrk="0">
              <a:defRPr lang="pt-BR">
                <a:solidFill>
                  <a:schemeClr val="tx2"/>
                </a:solidFill>
              </a:defRPr>
            </a:lvl1pPr>
          </a:lstStyle>
          <a:p>
            <a:pPr algn="r"/>
            <a:endParaRPr lang="pt-BR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latinLnBrk="0">
              <a:defRPr lang="pt-BR"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pPr/>
              <a:t>‹nº›</a:t>
            </a:fld>
            <a:endParaRPr lang="pt-BR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pt-BR">
                <a:solidFill>
                  <a:schemeClr val="tx2"/>
                </a:solidFill>
              </a:rPr>
              <a:pPr/>
              <a:t>15/06/2020 21:09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pt-BR" sz="1200">
                <a:solidFill>
                  <a:schemeClr val="tx2"/>
                </a:solidFill>
              </a:rPr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pt-BR">
                <a:solidFill>
                  <a:schemeClr val="tx2"/>
                </a:solidFill>
              </a:rPr>
              <a:pPr/>
              <a:t>15/06/2020 21:09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pt-BR" sz="1200">
                <a:solidFill>
                  <a:schemeClr val="tx2"/>
                </a:solidFill>
              </a:rPr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pPr/>
              <a:t>15/06/2020 21:09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pt-BR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pPr/>
              <a:t>‹nº›</a:t>
            </a:fld>
            <a:endParaRPr lang="pt-BR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e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latinLnBrk="0">
              <a:buNone/>
              <a:defRPr lang="pt-BR" sz="2800">
                <a:solidFill>
                  <a:schemeClr val="tx2"/>
                </a:solidFill>
              </a:defRPr>
            </a:lvl1pPr>
            <a:lvl2pPr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 latinLnBrk="0">
              <a:buNone/>
              <a:defRPr lang="pt-BR"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pPr/>
              <a:t>15/06/2020 21:09</a:t>
            </a:fld>
            <a:endParaRPr lang="pt-BR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 latinLnBrk="0">
              <a:defRPr lang="pt-BR"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pPr algn="ctr"/>
              <a:t>‹nº›</a:t>
            </a:fld>
            <a:endParaRPr lang="pt-BR" sz="240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pPr/>
              <a:t>15/06/2020 21:09</a:t>
            </a:fld>
            <a:endParaRPr lang="pt-BR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pPr algn="ctr"/>
              <a:t>‹nº›</a:t>
            </a:fld>
            <a:endParaRPr lang="pt-BR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 latinLnBrk="0">
              <a:defRPr lang="pt-BR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pPr/>
              <a:t>15/06/2020 21:09</a:t>
            </a:fld>
            <a:endParaRPr lang="pt-BR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pPr algn="ctr"/>
              <a:t>‹nº›</a:t>
            </a:fld>
            <a:endParaRPr lang="pt-BR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pt-B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pt-B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pPr/>
              <a:t>15/06/2020 21:09</a:t>
            </a:fld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pt-BR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pPr/>
              <a:t>‹nº›</a:t>
            </a:fld>
            <a:endParaRPr lang="pt-B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pPr/>
              <a:t>15/06/2020 21:09</a:t>
            </a:fld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pt-BR"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pPr/>
              <a:t>‹nº›</a:t>
            </a:fld>
            <a:endParaRPr lang="pt-B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 latinLnBrk="0">
              <a:buNone/>
              <a:defRPr lang="pt-BR" sz="4400" b="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pPr/>
              <a:t>15/06/2020 21:09</a:t>
            </a:fld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pt-BR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pPr/>
              <a:t>‹nº›</a:t>
            </a:fld>
            <a:endParaRPr lang="pt-BR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pt-BR" sz="1800"/>
            </a:lvl1pPr>
            <a:lvl2pPr>
              <a:buNone/>
              <a:defRPr lang="pt-BR" sz="1200"/>
            </a:lvl2pPr>
            <a:lvl3pPr>
              <a:buNone/>
              <a:defRPr lang="pt-BR" sz="1000"/>
            </a:lvl3pPr>
            <a:lvl4pPr>
              <a:buNone/>
              <a:defRPr lang="pt-BR" sz="900"/>
            </a:lvl4pPr>
            <a:lvl5pPr>
              <a:buNone/>
              <a:defRPr lang="pt-BR" sz="9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pt-BR" sz="1700"/>
            </a:lvl1pPr>
            <a:lvl2pPr>
              <a:buFontTx/>
              <a:buNone/>
              <a:defRPr lang="pt-BR" sz="1200"/>
            </a:lvl2pPr>
            <a:lvl3pPr>
              <a:buFontTx/>
              <a:buNone/>
              <a:defRPr lang="pt-BR" sz="1000"/>
            </a:lvl3pPr>
            <a:lvl4pPr>
              <a:buFontTx/>
              <a:buNone/>
              <a:defRPr lang="pt-BR" sz="900"/>
            </a:lvl4pPr>
            <a:lvl5pPr>
              <a:buFontTx/>
              <a:buNone/>
              <a:defRPr lang="pt-BR" sz="9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 latinLnBrk="0">
              <a:buNone/>
              <a:defRPr lang="pt-BR"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pPr/>
              <a:t>15/06/2020 21:09</a:t>
            </a:fld>
            <a:endParaRPr lang="pt-BR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 latinLnBrk="0">
              <a:defRPr lang="pt-BR" sz="2800"/>
            </a:lvl1pPr>
          </a:lstStyle>
          <a:p>
            <a:pPr algn="ctr"/>
            <a:fld id="{1AD93096-5B34-4342-9326-69289CEAE4C2}" type="slidenum">
              <a:pPr algn="ctr"/>
              <a:t>‹nº›</a:t>
            </a:fld>
            <a:endParaRPr lang="pt-BR" sz="280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 latinLnBrk="0">
              <a:buNone/>
              <a:defRPr lang="pt-BR" sz="3200"/>
            </a:lvl1pPr>
          </a:lstStyle>
          <a:p>
            <a:r>
              <a:rPr lang="pt-BR"/>
              <a:t>Clique no ícone para adicionar uma imagem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  <a:p>
            <a:pPr lvl="5"/>
            <a:r>
              <a:rPr lang="pt-BR"/>
              <a:t>Sexto nível</a:t>
            </a:r>
          </a:p>
          <a:p>
            <a:pPr lvl="6"/>
            <a:r>
              <a:rPr lang="pt-BR"/>
              <a:t>Sétimo nível</a:t>
            </a:r>
          </a:p>
          <a:p>
            <a:pPr lvl="7"/>
            <a:r>
              <a:rPr lang="pt-BR"/>
              <a:t>Oitavo nível</a:t>
            </a:r>
          </a:p>
          <a:p>
            <a:pPr lvl="8"/>
            <a:r>
              <a:rPr lang="pt-BR"/>
              <a:t>Nono nível</a:t>
            </a:r>
          </a:p>
        </p:txBody>
      </p:sp>
      <p:sp>
        <p:nvSpPr>
          <p:cNvPr id="14" name="Rectangl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latinLnBrk="0">
              <a:defRPr lang="pt-BR"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pt-BR">
                <a:solidFill>
                  <a:schemeClr val="tx2"/>
                </a:solidFill>
              </a:rPr>
              <a:pPr/>
              <a:t>15/06/2020 21:09</a:t>
            </a:fld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latinLnBrk="0">
              <a:defRPr lang="pt-BR" sz="1400">
                <a:solidFill>
                  <a:schemeClr val="tx2"/>
                </a:solidFill>
              </a:defRPr>
            </a:lvl1pPr>
          </a:lstStyle>
          <a:p>
            <a:pPr algn="r"/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latinLnBrk="0">
              <a:defRPr lang="pt-BR"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pt-BR" sz="1200">
                <a:solidFill>
                  <a:schemeClr val="tx2"/>
                </a:solidFill>
              </a:rPr>
              <a:pPr algn="ctr"/>
              <a:t>‹nº›</a:t>
            </a:fld>
            <a:endParaRPr lang="pt-BR" sz="1400" b="1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lang="pt-BR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tf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simplemachines.org/community/index.php?topic=327375.0" TargetMode="External"/><Relationship Id="rId4" Type="http://schemas.openxmlformats.org/officeDocument/2006/relationships/hyperlink" Target="pt.wikipedia.org/wiki/File_Transfer_Protoco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333500" y="1581904"/>
            <a:ext cx="6477000" cy="1343040"/>
          </a:xfrm>
        </p:spPr>
        <p:txBody>
          <a:bodyPr/>
          <a:lstStyle/>
          <a:p>
            <a:pPr algn="ctr"/>
            <a:r>
              <a:rPr lang="pt-BR" dirty="0"/>
              <a:t>FTP</a:t>
            </a:r>
            <a:br>
              <a:rPr lang="pt-BR" sz="3600" dirty="0"/>
            </a:br>
            <a:r>
              <a:rPr lang="pt-BR" sz="3600" dirty="0" err="1"/>
              <a:t>FiLE</a:t>
            </a:r>
            <a:r>
              <a:rPr lang="pt-BR" sz="3600" dirty="0"/>
              <a:t> TRANFER PROTOCOL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Prof. Carlos</a:t>
            </a:r>
          </a:p>
          <a:p>
            <a:endParaRPr lang="pt-BR" dirty="0"/>
          </a:p>
        </p:txBody>
      </p:sp>
    </p:spTree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pt-BR" dirty="0"/>
              <a:t>Protocolo fundamental para o uso da internet hoje em dia, pois é uma forma bastante rápida e versátil de transferir arquivos</a:t>
            </a:r>
          </a:p>
          <a:p>
            <a:pPr>
              <a:buFont typeface="Courier New" pitchFamily="49" charset="0"/>
              <a:buChar char="o"/>
            </a:pPr>
            <a:r>
              <a:rPr lang="pt-BR" dirty="0"/>
              <a:t>Faz parte do conjunto de protocolos da camada de aplicação : HTTP, SMTP, FTP, SSH, Telnet, SIP, RDP, IRC, SNMP, NNTP, POP3, IMAP, </a:t>
            </a:r>
            <a:r>
              <a:rPr lang="pt-BR" dirty="0" err="1"/>
              <a:t>BitTorrent</a:t>
            </a:r>
            <a:r>
              <a:rPr lang="pt-BR" dirty="0"/>
              <a:t>, DNS, </a:t>
            </a:r>
            <a:r>
              <a:rPr lang="pt-BR" dirty="0" err="1"/>
              <a:t>Ping</a:t>
            </a:r>
            <a:r>
              <a:rPr lang="pt-BR" dirty="0"/>
              <a:t> e etc..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/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lang="pt-BR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lang="pt-BR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lang="pt-BR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lang="pt-BR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lang="pt-BR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lang="pt-BR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lang="pt-BR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pt-BR" sz="3000" i="1" dirty="0">
                <a:hlinkClick r:id="rId3"/>
              </a:rPr>
              <a:t>http://www.ietf.org/</a:t>
            </a:r>
            <a:endParaRPr lang="pt-BR" sz="3000" i="1" dirty="0"/>
          </a:p>
          <a:p>
            <a:pPr>
              <a:buFont typeface="Wingdings" pitchFamily="2" charset="2"/>
              <a:buChar char="§"/>
            </a:pPr>
            <a:r>
              <a:rPr lang="pt-BR" sz="3000" i="1" dirty="0">
                <a:hlinkClick r:id="rId4" action="ppaction://hlinkfile"/>
              </a:rPr>
              <a:t>pt.wikipedia.org/</a:t>
            </a:r>
            <a:r>
              <a:rPr lang="pt-BR" sz="3000" i="1" dirty="0" err="1">
                <a:hlinkClick r:id="rId4" action="ppaction://hlinkfile"/>
              </a:rPr>
              <a:t>wiki</a:t>
            </a:r>
            <a:r>
              <a:rPr lang="pt-BR" sz="3000" i="1" dirty="0">
                <a:hlinkClick r:id="rId4" action="ppaction://hlinkfile"/>
              </a:rPr>
              <a:t>/</a:t>
            </a:r>
            <a:r>
              <a:rPr lang="pt-BR" sz="3000" i="1" dirty="0" err="1">
                <a:hlinkClick r:id="rId4" action="ppaction://hlinkfile"/>
              </a:rPr>
              <a:t>File_Transfer_Protocol</a:t>
            </a:r>
            <a:endParaRPr lang="pt-BR" sz="3000" i="1" dirty="0"/>
          </a:p>
          <a:p>
            <a:pPr>
              <a:buFont typeface="Wingdings" pitchFamily="2" charset="2"/>
              <a:buChar char="§"/>
            </a:pPr>
            <a:r>
              <a:rPr lang="pt-BR" sz="3000" i="1" dirty="0">
                <a:hlinkClick r:id="rId5"/>
              </a:rPr>
              <a:t>http://www.simplemachines.org/community/index.php?topic=327375.0</a:t>
            </a:r>
            <a:endParaRPr lang="pt-BR" sz="3000" i="1" dirty="0"/>
          </a:p>
        </p:txBody>
      </p:sp>
    </p:spTree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  <a:p>
            <a:r>
              <a:rPr lang="pt-BR" dirty="0"/>
              <a:t>O que é RFC?</a:t>
            </a:r>
          </a:p>
          <a:p>
            <a:r>
              <a:rPr lang="pt-BR" dirty="0"/>
              <a:t>Como Funciona?</a:t>
            </a:r>
          </a:p>
          <a:p>
            <a:r>
              <a:rPr lang="pt-BR" dirty="0"/>
              <a:t>Funcionamento</a:t>
            </a:r>
          </a:p>
          <a:p>
            <a:r>
              <a:rPr lang="pt-BR" dirty="0"/>
              <a:t>Ilustração</a:t>
            </a:r>
          </a:p>
          <a:p>
            <a:r>
              <a:rPr lang="pt-BR" dirty="0"/>
              <a:t>Onde eu uso?</a:t>
            </a:r>
          </a:p>
          <a:p>
            <a:r>
              <a:rPr lang="pt-BR" dirty="0"/>
              <a:t>Conclusão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772816"/>
            <a:ext cx="2381250" cy="51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73" y="2708920"/>
            <a:ext cx="1962150" cy="676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530724"/>
            <a:ext cx="660648" cy="660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044824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pt-BR" dirty="0"/>
              <a:t>O Protocolo FTP começou a ser usado em 1971. O FTP é um protocolo cliente-servidor (definido no RFC 959) que permite trocar ficheiros com outras máquinas ligadas à Internet. </a:t>
            </a:r>
          </a:p>
          <a:p>
            <a:pPr>
              <a:buFont typeface="Courier New" pitchFamily="49" charset="0"/>
              <a:buChar char="o"/>
            </a:pP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0" y="3645024"/>
            <a:ext cx="9105900" cy="30243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65148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RFC?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Font typeface="Courier New" pitchFamily="49" charset="0"/>
              <a:buChar char="o"/>
            </a:pPr>
            <a:r>
              <a:rPr lang="pt-BR" dirty="0"/>
              <a:t>Documento oficial de especificação dos protocolos, no caso do File </a:t>
            </a:r>
            <a:r>
              <a:rPr lang="pt-BR" dirty="0" err="1"/>
              <a:t>Tranfer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, é o RFC(</a:t>
            </a:r>
            <a:r>
              <a:rPr lang="pt-BR" dirty="0" err="1"/>
              <a:t>Request</a:t>
            </a:r>
            <a:r>
              <a:rPr lang="pt-BR" dirty="0"/>
              <a:t> For </a:t>
            </a:r>
            <a:r>
              <a:rPr lang="pt-BR" dirty="0" err="1"/>
              <a:t>Comments</a:t>
            </a:r>
            <a:r>
              <a:rPr lang="pt-BR" dirty="0"/>
              <a:t>) 959.</a:t>
            </a:r>
          </a:p>
          <a:p>
            <a:pPr>
              <a:buFont typeface="Courier New" pitchFamily="49" charset="0"/>
              <a:buChar char="o"/>
            </a:pPr>
            <a:r>
              <a:rPr lang="pt-BR" dirty="0"/>
              <a:t>O FTP (RFC 959) é baseado no TCP, mas é anterior à pilha de protocolos TCP/IP, sendo posteriormente adaptado para o TCP/IP. É o padrão da pilha TCP/IP para transferir arquivos, é um protocolo genérico independente de hardware e do sistema operacional e transfere arquivos por livre arbítrio, tendo em conta restrições de acesso e propriedades dos mesmos.</a:t>
            </a:r>
          </a:p>
        </p:txBody>
      </p:sp>
    </p:spTree>
    <p:extLst>
      <p:ext uri="{BB962C8B-B14F-4D97-AF65-F5344CB8AC3E}">
        <p14:creationId xmlns:p14="http://schemas.microsoft.com/office/powerpoint/2010/main" val="394498144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ourier New" pitchFamily="49" charset="0"/>
              <a:buChar char="o"/>
            </a:pPr>
            <a:r>
              <a:rPr lang="pt-BR" dirty="0"/>
              <a:t> A pessoa que utiliza usa um programa cliente (</a:t>
            </a:r>
            <a:r>
              <a:rPr lang="pt-BR" dirty="0" err="1"/>
              <a:t>ftp</a:t>
            </a:r>
            <a:r>
              <a:rPr lang="pt-BR" dirty="0"/>
              <a:t>,  browser, etc.), fornecendo um usuário e senha, ou ligando-se anonimamente (Nome:  </a:t>
            </a:r>
            <a:r>
              <a:rPr lang="pt-BR" dirty="0" err="1"/>
              <a:t>anonymous</a:t>
            </a:r>
            <a:r>
              <a:rPr lang="pt-BR" dirty="0"/>
              <a:t> ou  </a:t>
            </a:r>
            <a:r>
              <a:rPr lang="pt-BR" dirty="0" err="1"/>
              <a:t>ftp</a:t>
            </a:r>
            <a:r>
              <a:rPr lang="pt-BR" dirty="0"/>
              <a:t> com senha igual ao endereço de correio </a:t>
            </a:r>
            <a:r>
              <a:rPr lang="pt-BR" dirty="0" err="1"/>
              <a:t>eletronico</a:t>
            </a:r>
            <a:r>
              <a:rPr lang="pt-BR" dirty="0"/>
              <a:t>). </a:t>
            </a:r>
          </a:p>
          <a:p>
            <a:pPr>
              <a:buFont typeface="Courier New" pitchFamily="49" charset="0"/>
              <a:buChar char="o"/>
            </a:pPr>
            <a:r>
              <a:rPr lang="pt-BR" dirty="0"/>
              <a:t>A interface de usuário FTP permite ao usuário modificar os sistemas de ficheiros local e remoto.  </a:t>
            </a:r>
          </a:p>
          <a:p>
            <a:pPr>
              <a:buFont typeface="Courier New" pitchFamily="49" charset="0"/>
              <a:buChar char="o"/>
            </a:pPr>
            <a:r>
              <a:rPr lang="pt-BR" dirty="0"/>
              <a:t>O protocolo FTP usa sinalização fora de banda.  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/>
              <a:t>Após a autenticação do usuário, o Cliente FTP cria uma ligação TCP de controle com o Servidor FTP (na porta 21).  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/>
              <a:t>Por cada ficheiro enviado ou recebido é estabelecida uma ligação TCP com a porta 20 do servidor, que se desliga após a transferência. </a:t>
            </a:r>
          </a:p>
        </p:txBody>
      </p:sp>
    </p:spTree>
    <p:extLst>
      <p:ext uri="{BB962C8B-B14F-4D97-AF65-F5344CB8AC3E}">
        <p14:creationId xmlns:p14="http://schemas.microsoft.com/office/powerpoint/2010/main" val="3160287340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Courier New" pitchFamily="49" charset="0"/>
              <a:buChar char="o"/>
            </a:pPr>
            <a:r>
              <a:rPr lang="pt-BR" dirty="0"/>
              <a:t> O protocolo FTP opera com duas conexões TCP distintas direcionadas para as portas 21 e 20 no servidor FTP. A conexão na porta 21 é utilizada para fazer sinalização. Por exemplo, quando um usuário estabelece uma comunicação via FTP ele precisa saber quais arquivos existem em um dado diretório remoto. Para isso, o cliente envia uma mensagem solicitando a lista dos arquivos que pertencem ao diretório em questão. Tal solicitação é feita com o envio de uma mensagem LIST. Para armazenar um arquivo no diretório remoto é utilizada uma mensagem STOR. Tais mensagens são geradas pelo cliente/servidor de e-mail e são especificadas dentro do próprio protocolo FTP. Essas mensagens são enviadas utilizando a conexão na porta 21. </a:t>
            </a:r>
          </a:p>
          <a:p>
            <a:pPr>
              <a:buFont typeface="Courier New" pitchFamily="49" charset="0"/>
              <a:buChar char="o"/>
            </a:pPr>
            <a:r>
              <a:rPr lang="pt-BR" dirty="0"/>
              <a:t>Ao solicitar a transferência de arquivo via conexão na porta 21 é criada uma outra conexão na porta 20 exclusivamente para transferência do arquivo. Após  a transferência do arquivo a conexão é finalizada. Por isso diz-se que o FTP é um protocolo que faz sinalização fora de banda, uma vez que os dados e as mensagens de controle não utilizam a mesma conexão TCP. </a:t>
            </a:r>
          </a:p>
        </p:txBody>
      </p:sp>
    </p:spTree>
    <p:extLst>
      <p:ext uri="{BB962C8B-B14F-4D97-AF65-F5344CB8AC3E}">
        <p14:creationId xmlns:p14="http://schemas.microsoft.com/office/powerpoint/2010/main" val="15280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Ilustração de Funcionamento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O Cliente FTP – Passivo | Servidor FTP – Ativo</a:t>
            </a:r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8810947" cy="2118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437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Ilustração II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4"/>
            <a:ext cx="6984776" cy="30963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16832"/>
            <a:ext cx="8208912" cy="33123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0808"/>
            <a:ext cx="8208912" cy="38884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1538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eu uso?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itchFamily="49" charset="0"/>
              <a:buChar char="o"/>
            </a:pPr>
            <a:r>
              <a:rPr lang="pt-BR" dirty="0"/>
              <a:t>Preparação e manutenção de web sites. Geralmente, a pessoa que desenvolve o site WEB não tem acesso direto ao servidor WEB para transferir as páginas WEB desenvolvidas. Isso é feito normalmente com uso de uma aplicação FTP;  </a:t>
            </a:r>
          </a:p>
          <a:p>
            <a:pPr>
              <a:buFont typeface="Courier New" pitchFamily="49" charset="0"/>
              <a:buChar char="o"/>
            </a:pPr>
            <a:r>
              <a:rPr lang="pt-BR" dirty="0"/>
              <a:t>Enviar e baixar arquivos com imagens, documentos, filmes e músicas para amigos;  </a:t>
            </a:r>
          </a:p>
          <a:p>
            <a:pPr>
              <a:buFont typeface="Courier New" pitchFamily="49" charset="0"/>
              <a:buChar char="o"/>
            </a:pPr>
            <a:r>
              <a:rPr lang="pt-BR" dirty="0"/>
              <a:t>Compartilhar arquivos em geral com colaboradores ou então fazer cópias de segurança (backup) de arquivos locais ou remotos. </a:t>
            </a:r>
          </a:p>
        </p:txBody>
      </p:sp>
    </p:spTree>
    <p:extLst>
      <p:ext uri="{BB962C8B-B14F-4D97-AF65-F5344CB8AC3E}">
        <p14:creationId xmlns:p14="http://schemas.microsoft.com/office/powerpoint/2010/main" val="2488414270"/>
      </p:ext>
    </p:extLst>
  </p:cSld>
  <p:clrMapOvr>
    <a:masterClrMapping/>
  </p:clrMapOvr>
  <p:transition spd="slow">
    <p:pull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60C62811392B43880B3CE0195E1914" ma:contentTypeVersion="4" ma:contentTypeDescription="Crie um novo documento." ma:contentTypeScope="" ma:versionID="45c27f9e8fb19acb1031d8dc3dcfd085">
  <xsd:schema xmlns:xsd="http://www.w3.org/2001/XMLSchema" xmlns:xs="http://www.w3.org/2001/XMLSchema" xmlns:p="http://schemas.microsoft.com/office/2006/metadata/properties" xmlns:ns2="88ddd3d4-f779-487c-b505-cbe27750b4b5" targetNamespace="http://schemas.microsoft.com/office/2006/metadata/properties" ma:root="true" ma:fieldsID="c5560414b64a7d4d7d68601ac962205c" ns2:_="">
    <xsd:import namespace="88ddd3d4-f779-487c-b505-cbe27750b4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ddd3d4-f779-487c-b505-cbe27750b4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4A00E6-169C-49ED-964A-12DE283BFC88}"/>
</file>

<file path=customXml/itemProps2.xml><?xml version="1.0" encoding="utf-8"?>
<ds:datastoreItem xmlns:ds="http://schemas.openxmlformats.org/officeDocument/2006/customXml" ds:itemID="{CCA0524C-48E3-45C3-BE18-106A819915FB}"/>
</file>

<file path=customXml/itemProps3.xml><?xml version="1.0" encoding="utf-8"?>
<ds:datastoreItem xmlns:ds="http://schemas.openxmlformats.org/officeDocument/2006/customXml" ds:itemID="{BBEB4791-60B2-49F1-8767-EA27C6CC346E}"/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678</Words>
  <Application>Microsoft Office PowerPoint</Application>
  <PresentationFormat>Apresentação na tela (4:3)</PresentationFormat>
  <Paragraphs>42</Paragraphs>
  <Slides>11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Calibri</vt:lpstr>
      <vt:lpstr>Courier New</vt:lpstr>
      <vt:lpstr>Tw Cen MT</vt:lpstr>
      <vt:lpstr>Wingdings</vt:lpstr>
      <vt:lpstr>Wingdings 2</vt:lpstr>
      <vt:lpstr>EdStudPres</vt:lpstr>
      <vt:lpstr>FTP FiLE TRANFER PROTOCOL</vt:lpstr>
      <vt:lpstr>Roteiro</vt:lpstr>
      <vt:lpstr>Introdução</vt:lpstr>
      <vt:lpstr>O que é RFC?</vt:lpstr>
      <vt:lpstr>Como Funciona?</vt:lpstr>
      <vt:lpstr>Funcionamento</vt:lpstr>
      <vt:lpstr>Ilustração de Funcionamento</vt:lpstr>
      <vt:lpstr>Ilustração II</vt:lpstr>
      <vt:lpstr>Onde eu uso?</vt:lpstr>
      <vt:lpstr>Conclusão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2012-04-12T03:53:12Z</dcterms:created>
  <dcterms:modified xsi:type="dcterms:W3CDTF">2020-06-16T00:12:31Z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  <property fmtid="{D5CDD505-2E9C-101B-9397-08002B2CF9AE}" pid="3" name="ContentTypeId">
    <vt:lpwstr>0x010100FD60C62811392B43880B3CE0195E1914</vt:lpwstr>
  </property>
</Properties>
</file>