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  <p:sldMasterId id="2147483696" r:id="rId2"/>
    <p:sldMasterId id="2147483648" r:id="rId3"/>
  </p:sldMasterIdLst>
  <p:notesMasterIdLst>
    <p:notesMasterId r:id="rId15"/>
  </p:notesMasterIdLst>
  <p:handoutMasterIdLst>
    <p:handoutMasterId r:id="rId16"/>
  </p:handoutMasterIdLst>
  <p:sldIdLst>
    <p:sldId id="327" r:id="rId4"/>
    <p:sldId id="347" r:id="rId5"/>
    <p:sldId id="307" r:id="rId6"/>
    <p:sldId id="352" r:id="rId7"/>
    <p:sldId id="353" r:id="rId8"/>
    <p:sldId id="359" r:id="rId9"/>
    <p:sldId id="358" r:id="rId10"/>
    <p:sldId id="360" r:id="rId11"/>
    <p:sldId id="355" r:id="rId12"/>
    <p:sldId id="356" r:id="rId13"/>
    <p:sldId id="3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E52D27-F304-0FD3-625A-23B31C6CE01E}" name="Chris Huen" initials="CH" userId="S::chris.huen@coastcapitalsavings.com::ac4e4596-0319-4b3c-8f05-292c653063a5" providerId="AD"/>
  <p188:author id="{A3CD0C4D-6BC7-EDD3-FB61-3C95F3182E19}" name="Chris Huen" initials="CH" userId="S::Chris.Huen@coastcapitalsavings.com::ac4e4596-0319-4b3c-8f05-292c653063a5" providerId="AD"/>
  <p188:author id="{FCB7BD71-0B72-26BC-5A2C-EAD240FCC18C}" name="Katie Penuta" initials="KP" userId="S::Katie.Penuta@coastcapitalsavings.com::1da5b27d-9876-4691-b2cc-5866d3aed6b5" providerId="AD"/>
  <p188:author id="{267FBC8F-71F2-7C05-C2ED-94B3C0AAE66D}" name="Philip Anderson" initials="PA" userId="S::Philip.Anderson@coastcapitalsavings.com::2ab6d187-1c7e-49a4-99ec-254197977f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BE5D6"/>
    <a:srgbClr val="9DC3E6"/>
    <a:srgbClr val="FFC000"/>
    <a:srgbClr val="FFD966"/>
    <a:srgbClr val="EAEAEA"/>
    <a:srgbClr val="BFBFBF"/>
    <a:srgbClr val="F8CBAD"/>
    <a:srgbClr val="A894C8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5" d="100"/>
          <a:sy n="115" d="100"/>
        </p:scale>
        <p:origin x="9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E6511-9CB6-A148-B1B9-104DCA63B9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3A480-84DD-B240-8FB4-F326EB03F7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2E767-F139-D546-8C6B-A875D1FDAE65}" type="datetimeFigureOut">
              <a:rPr lang="en-US" smtClean="0"/>
              <a:t>04/14/2025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FAB6C-69B5-B447-AF62-7080078831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78136-FCAA-4C48-9EF8-F7EAACB939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C3353-D56F-FD4F-B083-0AFF313C1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28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C177-D395-2E41-9C1A-0AA409B364A5}" type="datetimeFigureOut">
              <a:rPr lang="en-US" smtClean="0"/>
              <a:t>04/14/2025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9F51-D467-A547-853E-BF2A82EA8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3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9F51-D467-A547-853E-BF2A82EA8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0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459A-0BDF-AAF9-FE37-C91AAFF8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30839-CD10-CABD-12D3-D7C6F9655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ABC34-A63C-C153-AB09-524AD131F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AA60-23F8-A8CC-CB47-7737D9855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9F51-D467-A547-853E-BF2A82EA8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7AE5-5EE5-5DB7-6097-6FD027C7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02A1E-506B-DD72-4D77-75FDC7D39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53DC38-87B3-C56A-72E8-67A386F87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8C51-9F44-95C1-2E54-7A07FFD20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9F51-D467-A547-853E-BF2A82EA8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478A-1099-6B7B-A109-D5B30191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3F854-181D-9F29-F12C-751CA3386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4DCD9-275E-BCC2-2BCB-211C2A5CC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FB7C1-60B7-6EC3-EFE4-E62E96A70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9F51-D467-A547-853E-BF2A82EA8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9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4C842-BF37-8B12-16AA-4E26085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FDB9C-ACB3-9CF3-BC63-469A1BC89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478D1-A2D1-2FE8-5103-B2250B44C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BDECC-6AA8-26FE-F12D-82C9C42DF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9F51-D467-A547-853E-BF2A82EA8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DCB6EC-12CE-0A4B-AFA4-F317BA5C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8C08530-7157-3E44-BAB4-5A31B34F8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ED949CF-A01A-014D-BA6B-1419B3990C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975" y="1572769"/>
            <a:ext cx="10884282" cy="469238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813FAF-58E3-824E-98E9-3AA65F5F37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974" y="726701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5" name="Picture 14" descr="Logo&#10;">
            <a:extLst>
              <a:ext uri="{FF2B5EF4-FFF2-40B4-BE49-F238E27FC236}">
                <a16:creationId xmlns:a16="http://schemas.microsoft.com/office/drawing/2014/main" id="{2469DDE2-A0C2-B74E-AC7E-9BFD9442D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52AECCA-14F4-2D44-9244-502FF5715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E2C29-5FC4-134E-BB6D-A39C7A6DEF6F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8B6FE-4BE3-5140-BAE6-3CBA021377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234" y="2071105"/>
            <a:ext cx="5293166" cy="419405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 or image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4D899BC-47D8-814D-AD81-DAEBB1BF98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08744" y="2071103"/>
            <a:ext cx="5173791" cy="419405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 or image</a:t>
            </a:r>
          </a:p>
          <a:p>
            <a:pPr lvl="1"/>
            <a:r>
              <a:rPr lang="en-US"/>
              <a:t>Indent Bullet</a:t>
            </a:r>
          </a:p>
          <a:p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3730A57-93AC-554E-B501-625CB13231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743" y="1573778"/>
            <a:ext cx="5173791" cy="38380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AA4CD77-85FD-9942-98F9-C17DA6DEA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233" y="1562948"/>
            <a:ext cx="5293166" cy="38380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pic>
        <p:nvPicPr>
          <p:cNvPr id="15" name="Picture 14" descr="Logo&#10;">
            <a:extLst>
              <a:ext uri="{FF2B5EF4-FFF2-40B4-BE49-F238E27FC236}">
                <a16:creationId xmlns:a16="http://schemas.microsoft.com/office/drawing/2014/main" id="{2A3F0F7B-100F-BE49-A9C4-81DF97745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4CE5378-CC76-DD4C-B5FD-61CDDD0DB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974" y="720763"/>
            <a:ext cx="10906788" cy="5415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DD951B-1756-D446-BB65-30FB8E0B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AE674F3D-7419-2D4A-9FBF-3B10592439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4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DE81E11-F218-9D42-84EA-8233B8F3045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36375" y="2110222"/>
            <a:ext cx="3444294" cy="403943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DB51C6B-0D92-7C4B-B489-9379A8B2084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7148" y="2110221"/>
            <a:ext cx="3444294" cy="403943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67610CA-836C-E540-8AFB-88AA54A4AD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02826" y="2110220"/>
            <a:ext cx="3444294" cy="403943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9D2B06-25E4-B747-B107-4821F262FF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375" y="1568349"/>
            <a:ext cx="3444294" cy="4082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91E73C7-7D15-F842-9D64-18928642CA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670" y="1559205"/>
            <a:ext cx="3411551" cy="4082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F89AAB1-DD87-8F4C-9E35-B3829A6990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5533" y="1557332"/>
            <a:ext cx="3444294" cy="4082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pic>
        <p:nvPicPr>
          <p:cNvPr id="22" name="Picture 21" descr="Logo&#10;">
            <a:extLst>
              <a:ext uri="{FF2B5EF4-FFF2-40B4-BE49-F238E27FC236}">
                <a16:creationId xmlns:a16="http://schemas.microsoft.com/office/drawing/2014/main" id="{2D2A0FF2-74BA-F04F-9CDF-B1E3CFE71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09C927D-A2E0-0641-AE6C-B869A93E33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974" y="720763"/>
            <a:ext cx="10906788" cy="5750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CE521B7-652F-2342-A004-254563C72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pic>
        <p:nvPicPr>
          <p:cNvPr id="21" name="Content Placeholder 9">
            <a:extLst>
              <a:ext uri="{FF2B5EF4-FFF2-40B4-BE49-F238E27FC236}">
                <a16:creationId xmlns:a16="http://schemas.microsoft.com/office/drawing/2014/main" id="{9D10080B-7668-0643-8787-F0828ECC0B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8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4 Images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885E1-DC92-D144-8BE0-EE7EF5B74B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975" y="1566673"/>
            <a:ext cx="5898869" cy="469848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77F64B1-7DBE-7643-8ED9-E78DD0AC6A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8213" y="1566673"/>
            <a:ext cx="2645812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C164FF8-DB26-7547-97D2-BD13F6C83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4182" y="1566673"/>
            <a:ext cx="2676694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8A61D22-A99A-C040-9AF9-95897A0D3E4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38213" y="3996048"/>
            <a:ext cx="2645812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C8F8005-29DB-3443-8CCF-26B67FF8E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182" y="3996048"/>
            <a:ext cx="2645812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pic>
        <p:nvPicPr>
          <p:cNvPr id="16" name="Picture 15" descr="Logo&#10;">
            <a:extLst>
              <a:ext uri="{FF2B5EF4-FFF2-40B4-BE49-F238E27FC236}">
                <a16:creationId xmlns:a16="http://schemas.microsoft.com/office/drawing/2014/main" id="{7E3F2DFC-4FEA-1346-A013-CA0E05D86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E567521-BBA0-BE49-AFCE-A3D21160B3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974" y="720763"/>
            <a:ext cx="10906788" cy="5341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AA9526D-42D3-424A-9F9D-41F41A3CB0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0F134B4D-508F-614D-A8F8-ED03E4845F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72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1828940-4CBC-B84A-9955-E4D610E883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0800" y="5765800"/>
            <a:ext cx="3485055" cy="103964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4F18-4493-784D-8493-F31C2EE93D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743" y="560515"/>
            <a:ext cx="4802868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5400" spc="-150">
                <a:solidFill>
                  <a:srgbClr val="FAFAFA"/>
                </a:solidFill>
              </a:rPr>
              <a:t>Thank you.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915108-0654-424A-A9B0-20F21D5D39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481" y="560515"/>
            <a:ext cx="4401775" cy="311739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Contact:</a:t>
            </a:r>
            <a:br>
              <a:rPr lang="en-US"/>
            </a:br>
            <a:r>
              <a:rPr lang="en-US"/>
              <a:t>First Name Last Name</a:t>
            </a:r>
            <a:br>
              <a:rPr lang="en-US"/>
            </a:br>
            <a:r>
              <a:rPr lang="en-US"/>
              <a:t>Position title</a:t>
            </a:r>
          </a:p>
          <a:p>
            <a:r>
              <a:rPr lang="en-US"/>
              <a:t>T: 000.000.0000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B83F1-1AC2-4848-BC90-C6948EE7F1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oast Sans" panose="020B0503030202040303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1828940-4CBC-B84A-9955-E4D610E883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875368" y="2766555"/>
            <a:ext cx="4441263" cy="132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9715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mage Right MARKETING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5D728F-B815-5D4A-927C-52C492821F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4720" y="6325529"/>
            <a:ext cx="1739252" cy="3081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2E9A7-0BCD-504B-8059-6D8EFD9539C7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10945" y="329810"/>
            <a:ext cx="5887579" cy="2181822"/>
          </a:xfrm>
        </p:spPr>
        <p:txBody>
          <a:bodyPr>
            <a:noAutofit/>
          </a:bodyPr>
          <a:lstStyle>
            <a:lvl1pPr marL="0" indent="0">
              <a:lnSpc>
                <a:spcPts val="5500"/>
              </a:lnSpc>
              <a:spcBef>
                <a:spcPts val="0"/>
              </a:spcBef>
              <a:buNone/>
              <a:defRPr sz="5400" spc="-150">
                <a:solidFill>
                  <a:srgbClr val="0056FF"/>
                </a:solidFill>
              </a:defRPr>
            </a:lvl1pPr>
          </a:lstStyle>
          <a:p>
            <a:r>
              <a:rPr lang="en-US">
                <a:latin typeface="Coast Sans Headline Bold" panose="020B0803030202040303" pitchFamily="34" charset="0"/>
              </a:rPr>
              <a:t>Presentation</a:t>
            </a:r>
            <a:r>
              <a:rPr lang="en-US"/>
              <a:t> </a:t>
            </a:r>
            <a:br>
              <a:rPr lang="en-US"/>
            </a:br>
            <a:r>
              <a:rPr lang="en-US"/>
              <a:t>title in PowerPoint </a:t>
            </a:r>
            <a:br>
              <a:rPr lang="en-US"/>
            </a:br>
            <a:r>
              <a:rPr lang="en-US"/>
              <a:t>with three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2CE438-2E20-7742-8F26-822F235B5C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151" y="3690555"/>
            <a:ext cx="5682326" cy="2078038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r>
              <a:rPr lang="en-US"/>
              <a:t>Presentation by: First and Last Name</a:t>
            </a:r>
          </a:p>
          <a:p>
            <a:r>
              <a:rPr lang="en-US"/>
              <a:t>Date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70D5F-46DB-F54D-97C8-4887D3930581}"/>
              </a:ext>
            </a:extLst>
          </p:cNvPr>
          <p:cNvCxnSpPr>
            <a:cxnSpLocks/>
          </p:cNvCxnSpPr>
          <p:nvPr userDrawn="1"/>
        </p:nvCxnSpPr>
        <p:spPr>
          <a:xfrm>
            <a:off x="384073" y="191766"/>
            <a:ext cx="5609403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F640E-ABC9-2445-889D-71F92A5E65FA}"/>
              </a:ext>
            </a:extLst>
          </p:cNvPr>
          <p:cNvCxnSpPr>
            <a:cxnSpLocks/>
          </p:cNvCxnSpPr>
          <p:nvPr userDrawn="1"/>
        </p:nvCxnSpPr>
        <p:spPr>
          <a:xfrm>
            <a:off x="384073" y="2617466"/>
            <a:ext cx="5609403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F7F63A0-4648-534C-BE65-02D1FF8A6F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98525" y="182028"/>
            <a:ext cx="4934592" cy="645163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insert image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EC33C14-B321-E546-8262-0FE043F090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296" y="3244444"/>
            <a:ext cx="5754688" cy="446109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pPr lvl="0"/>
            <a:r>
              <a:rPr lang="en-US"/>
              <a:t>LINE OF BUSINESS OR DEPARTMENT</a:t>
            </a:r>
          </a:p>
        </p:txBody>
      </p:sp>
      <p:pic>
        <p:nvPicPr>
          <p:cNvPr id="13" name="Picture 12" descr="Logo&#10;">
            <a:extLst>
              <a:ext uri="{FF2B5EF4-FFF2-40B4-BE49-F238E27FC236}">
                <a16:creationId xmlns:a16="http://schemas.microsoft.com/office/drawing/2014/main" id="{E73DDDB7-7470-A140-8402-BAF40F19D6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988" y="6103584"/>
            <a:ext cx="2866276" cy="498284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8980CE35-41FC-A14E-AD22-B90E503E90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958" y="182027"/>
            <a:ext cx="434076" cy="457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A4C73C-9090-0544-A045-561ACDFC2EF1}"/>
              </a:ext>
            </a:extLst>
          </p:cNvPr>
          <p:cNvSpPr txBox="1"/>
          <p:nvPr userDrawn="1"/>
        </p:nvSpPr>
        <p:spPr>
          <a:xfrm>
            <a:off x="4454205" y="6329439"/>
            <a:ext cx="1641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>
                <a:solidFill>
                  <a:schemeClr val="tx1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100">
              <a:solidFill>
                <a:schemeClr val="tx1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29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A59E-4687-7941-A127-BD86C4A8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2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  <a:latin typeface="Coast Sans Headline Bold" panose="020B080303020204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B9BBB-5CEC-9A4C-92FC-8B2003968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920" y="4158629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Coast Sans" panose="020B050303020204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B3E4864-41AF-9A49-8159-F4D21E82A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2557" y="6356350"/>
            <a:ext cx="517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5D728F-B815-5D4A-927C-52C492821F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4720" y="6325529"/>
            <a:ext cx="1739252" cy="30813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A4A17D-A7DA-4449-8B07-569CA17365DE}"/>
              </a:ext>
            </a:extLst>
          </p:cNvPr>
          <p:cNvSpPr txBox="1">
            <a:spLocks/>
          </p:cNvSpPr>
          <p:nvPr userDrawn="1"/>
        </p:nvSpPr>
        <p:spPr>
          <a:xfrm>
            <a:off x="5832545" y="6356350"/>
            <a:ext cx="416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BCBEC0"/>
                </a:solidFill>
                <a:latin typeface="Coast Sans" panose="020B05030302020403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B598E58F-3E2A-7D4A-9E10-A5E101C069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6214" y="-1877661"/>
            <a:ext cx="10887740" cy="11209863"/>
          </a:xfrm>
          <a:prstGeom prst="rect">
            <a:avLst/>
          </a:prstGeom>
        </p:spPr>
      </p:pic>
      <p:pic>
        <p:nvPicPr>
          <p:cNvPr id="12" name="Picture 11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DCDE4828-FBE0-4F42-8682-DA2219B2F7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-122489"/>
            <a:ext cx="12192000" cy="696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5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BAE09EE-6D4A-2C41-A20C-7BEF7B183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2E9A7-0BCD-504B-8059-6D8EFD9539C7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10945" y="329810"/>
            <a:ext cx="6167045" cy="2134320"/>
          </a:xfrm>
        </p:spPr>
        <p:txBody>
          <a:bodyPr>
            <a:noAutofit/>
          </a:bodyPr>
          <a:lstStyle>
            <a:lvl1pPr marL="0" indent="0">
              <a:lnSpc>
                <a:spcPts val="5500"/>
              </a:lnSpc>
              <a:buNone/>
              <a:defRPr sz="5400" spc="-15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pPr lvl="0"/>
            <a:r>
              <a:rPr lang="en-US"/>
              <a:t>Insert presentation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2CE438-2E20-7742-8F26-822F235B5C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3690550"/>
            <a:ext cx="6153191" cy="2078038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r>
              <a:rPr lang="en-US"/>
              <a:t>Presentation by: First and Last Name</a:t>
            </a:r>
          </a:p>
          <a:p>
            <a:r>
              <a:rPr lang="en-US"/>
              <a:t>[Date]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70D5F-46DB-F54D-97C8-4887D3930581}"/>
              </a:ext>
            </a:extLst>
          </p:cNvPr>
          <p:cNvCxnSpPr>
            <a:cxnSpLocks/>
          </p:cNvCxnSpPr>
          <p:nvPr userDrawn="1"/>
        </p:nvCxnSpPr>
        <p:spPr>
          <a:xfrm>
            <a:off x="384073" y="191766"/>
            <a:ext cx="11423855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F640E-ABC9-2445-889D-71F92A5E65FA}"/>
              </a:ext>
            </a:extLst>
          </p:cNvPr>
          <p:cNvCxnSpPr>
            <a:cxnSpLocks/>
          </p:cNvCxnSpPr>
          <p:nvPr userDrawn="1"/>
        </p:nvCxnSpPr>
        <p:spPr>
          <a:xfrm>
            <a:off x="384073" y="2617466"/>
            <a:ext cx="11423855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40A5FD9-68D4-9740-9501-7DEAEA5D6E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7296" y="3244445"/>
            <a:ext cx="6167045" cy="343670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pPr lvl="0"/>
            <a:r>
              <a:rPr lang="en-US"/>
              <a:t>LINE OF BUSINESS</a:t>
            </a:r>
          </a:p>
        </p:txBody>
      </p:sp>
      <p:pic>
        <p:nvPicPr>
          <p:cNvPr id="6" name="Picture 5" descr="Logo&#10;">
            <a:extLst>
              <a:ext uri="{FF2B5EF4-FFF2-40B4-BE49-F238E27FC236}">
                <a16:creationId xmlns:a16="http://schemas.microsoft.com/office/drawing/2014/main" id="{5F997A88-F797-5846-9211-3D4E04A8B9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988" y="6103584"/>
            <a:ext cx="2866276" cy="4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1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B0EB4D-3F1D-ED46-9161-26597F2D2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938" y="4084"/>
            <a:ext cx="12183202" cy="685305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2E9A7-0BCD-504B-8059-6D8EFD9539C7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10945" y="329810"/>
            <a:ext cx="6238297" cy="2185222"/>
          </a:xfrm>
        </p:spPr>
        <p:txBody>
          <a:bodyPr>
            <a:noAutofit/>
          </a:bodyPr>
          <a:lstStyle>
            <a:lvl1pPr marL="0" indent="0">
              <a:lnSpc>
                <a:spcPts val="5500"/>
              </a:lnSpc>
              <a:buNone/>
              <a:defRPr sz="5400" spc="-150">
                <a:solidFill>
                  <a:srgbClr val="FAFAFA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>
                <a:latin typeface="Coast Sans Headline Bold" panose="020B0803030202040303" pitchFamily="34" charset="0"/>
              </a:rPr>
              <a:t>Presentation</a:t>
            </a:r>
            <a:r>
              <a:rPr lang="en-US"/>
              <a:t> </a:t>
            </a:r>
            <a:br>
              <a:rPr lang="en-US"/>
            </a:br>
            <a:r>
              <a:rPr lang="en-US"/>
              <a:t>title in PowerPoint </a:t>
            </a:r>
            <a:br>
              <a:rPr lang="en-US"/>
            </a:br>
            <a:r>
              <a:rPr lang="en-US"/>
              <a:t>with three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2CE438-2E20-7742-8F26-822F235B5C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3690550"/>
            <a:ext cx="6238092" cy="2078038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FAFAFA"/>
                </a:solidFill>
              </a:defRPr>
            </a:lvl1pPr>
          </a:lstStyle>
          <a:p>
            <a:r>
              <a:rPr lang="en-US"/>
              <a:t>Presentation by: First and Last Name</a:t>
            </a:r>
          </a:p>
          <a:p>
            <a:r>
              <a:rPr lang="en-US"/>
              <a:t>[Date]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F640E-ABC9-2445-889D-71F92A5E65FA}"/>
              </a:ext>
            </a:extLst>
          </p:cNvPr>
          <p:cNvCxnSpPr>
            <a:cxnSpLocks/>
          </p:cNvCxnSpPr>
          <p:nvPr userDrawn="1"/>
        </p:nvCxnSpPr>
        <p:spPr>
          <a:xfrm>
            <a:off x="384073" y="2617466"/>
            <a:ext cx="11423855" cy="0"/>
          </a:xfrm>
          <a:prstGeom prst="line">
            <a:avLst/>
          </a:prstGeom>
          <a:ln w="28575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40A5FD9-68D4-9740-9501-7DEAEA5D6E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7296" y="3244445"/>
            <a:ext cx="6251946" cy="343670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FAFAFA"/>
                </a:solidFill>
              </a:defRPr>
            </a:lvl1pPr>
          </a:lstStyle>
          <a:p>
            <a:pPr lvl="0"/>
            <a:r>
              <a:rPr lang="en-US"/>
              <a:t>LINE OF BUSINESS</a:t>
            </a:r>
          </a:p>
        </p:txBody>
      </p:sp>
      <p:pic>
        <p:nvPicPr>
          <p:cNvPr id="6" name="Picture 5" descr="Logo&#10;">
            <a:extLst>
              <a:ext uri="{FF2B5EF4-FFF2-40B4-BE49-F238E27FC236}">
                <a16:creationId xmlns:a16="http://schemas.microsoft.com/office/drawing/2014/main" id="{5F997A88-F797-5846-9211-3D4E04A8B9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988" y="6103584"/>
            <a:ext cx="2866276" cy="4982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70D5F-46DB-F54D-97C8-4887D3930581}"/>
              </a:ext>
            </a:extLst>
          </p:cNvPr>
          <p:cNvCxnSpPr>
            <a:cxnSpLocks/>
          </p:cNvCxnSpPr>
          <p:nvPr userDrawn="1"/>
        </p:nvCxnSpPr>
        <p:spPr>
          <a:xfrm>
            <a:off x="384073" y="191766"/>
            <a:ext cx="11423855" cy="0"/>
          </a:xfrm>
          <a:prstGeom prst="line">
            <a:avLst/>
          </a:prstGeom>
          <a:ln w="28575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0EE479-9E22-BF48-BFA9-8CC006986D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70227" y="5774531"/>
            <a:ext cx="3518982" cy="104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5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5D728F-B815-5D4A-927C-52C492821F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24720" y="6325529"/>
            <a:ext cx="1739252" cy="30813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2E9A7-0BCD-504B-8059-6D8EFD9539C7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10946" y="329810"/>
            <a:ext cx="5682530" cy="2181822"/>
          </a:xfrm>
        </p:spPr>
        <p:txBody>
          <a:bodyPr>
            <a:noAutofit/>
          </a:bodyPr>
          <a:lstStyle>
            <a:lvl1pPr marL="0" indent="0">
              <a:lnSpc>
                <a:spcPts val="5500"/>
              </a:lnSpc>
              <a:buNone/>
              <a:defRPr sz="5400" spc="-150">
                <a:solidFill>
                  <a:srgbClr val="0056FF"/>
                </a:solidFill>
              </a:defRPr>
            </a:lvl1pPr>
          </a:lstStyle>
          <a:p>
            <a:pPr lvl="0"/>
            <a:r>
              <a:rPr lang="en-US"/>
              <a:t>Insert presentation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2CE438-2E20-7742-8F26-822F235B5C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151" y="3690555"/>
            <a:ext cx="5682326" cy="2078038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r>
              <a:rPr lang="en-US"/>
              <a:t>Presentation by: First and Last Name</a:t>
            </a:r>
          </a:p>
          <a:p>
            <a:r>
              <a:rPr lang="en-US"/>
              <a:t>[Date]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70D5F-46DB-F54D-97C8-4887D3930581}"/>
              </a:ext>
            </a:extLst>
          </p:cNvPr>
          <p:cNvCxnSpPr>
            <a:cxnSpLocks/>
          </p:cNvCxnSpPr>
          <p:nvPr userDrawn="1"/>
        </p:nvCxnSpPr>
        <p:spPr>
          <a:xfrm>
            <a:off x="384073" y="191766"/>
            <a:ext cx="5609403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F640E-ABC9-2445-889D-71F92A5E65FA}"/>
              </a:ext>
            </a:extLst>
          </p:cNvPr>
          <p:cNvCxnSpPr>
            <a:cxnSpLocks/>
          </p:cNvCxnSpPr>
          <p:nvPr userDrawn="1"/>
        </p:nvCxnSpPr>
        <p:spPr>
          <a:xfrm>
            <a:off x="384073" y="2617466"/>
            <a:ext cx="5609403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F7F63A0-4648-534C-BE65-02D1FF8A6F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98525" y="1109794"/>
            <a:ext cx="4934592" cy="5523865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insert image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EC33C14-B321-E546-8262-0FE043F090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296" y="3244444"/>
            <a:ext cx="5754688" cy="446109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pPr lvl="0"/>
            <a:r>
              <a:rPr lang="en-US"/>
              <a:t>LINE OF BUSINESS</a:t>
            </a:r>
          </a:p>
        </p:txBody>
      </p:sp>
      <p:pic>
        <p:nvPicPr>
          <p:cNvPr id="13" name="Picture 12" descr="Logo&#10;">
            <a:extLst>
              <a:ext uri="{FF2B5EF4-FFF2-40B4-BE49-F238E27FC236}">
                <a16:creationId xmlns:a16="http://schemas.microsoft.com/office/drawing/2014/main" id="{E73DDDB7-7470-A140-8402-BAF40F19D6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988" y="6103584"/>
            <a:ext cx="2866276" cy="498284"/>
          </a:xfrm>
          <a:prstGeom prst="rect">
            <a:avLst/>
          </a:prstGeo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8980CE35-41FC-A14E-AD22-B90E503E90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995" y="182027"/>
            <a:ext cx="434076" cy="45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0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BAE09EE-6D4A-2C41-A20C-7BEF7B183F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2E9A7-0BCD-504B-8059-6D8EFD9539C7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10945" y="329810"/>
            <a:ext cx="6167045" cy="2134320"/>
          </a:xfrm>
        </p:spPr>
        <p:txBody>
          <a:bodyPr>
            <a:noAutofit/>
          </a:bodyPr>
          <a:lstStyle>
            <a:lvl1pPr marL="0" indent="0">
              <a:lnSpc>
                <a:spcPts val="5500"/>
              </a:lnSpc>
              <a:spcBef>
                <a:spcPts val="0"/>
              </a:spcBef>
              <a:buNone/>
              <a:defRPr sz="5400" spc="-15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>
                <a:latin typeface="Coast Sans Headline Bold" panose="020B0803030202040303" pitchFamily="34" charset="0"/>
              </a:rPr>
              <a:t>Presentation</a:t>
            </a:r>
            <a:r>
              <a:rPr lang="en-US"/>
              <a:t> </a:t>
            </a:r>
            <a:br>
              <a:rPr lang="en-US"/>
            </a:br>
            <a:r>
              <a:rPr lang="en-US"/>
              <a:t>title in PowerPoint </a:t>
            </a:r>
            <a:br>
              <a:rPr lang="en-US"/>
            </a:br>
            <a:r>
              <a:rPr lang="en-US"/>
              <a:t>with three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2CE438-2E20-7742-8F26-822F235B5C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3690550"/>
            <a:ext cx="6153191" cy="2078038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r>
              <a:rPr lang="en-US"/>
              <a:t>Presentation by: First and Last Name</a:t>
            </a:r>
          </a:p>
          <a:p>
            <a:r>
              <a:rPr lang="en-US"/>
              <a:t>Date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70D5F-46DB-F54D-97C8-4887D3930581}"/>
              </a:ext>
            </a:extLst>
          </p:cNvPr>
          <p:cNvCxnSpPr>
            <a:cxnSpLocks/>
          </p:cNvCxnSpPr>
          <p:nvPr userDrawn="1"/>
        </p:nvCxnSpPr>
        <p:spPr>
          <a:xfrm>
            <a:off x="384073" y="191766"/>
            <a:ext cx="11423855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F640E-ABC9-2445-889D-71F92A5E65FA}"/>
              </a:ext>
            </a:extLst>
          </p:cNvPr>
          <p:cNvCxnSpPr>
            <a:cxnSpLocks/>
          </p:cNvCxnSpPr>
          <p:nvPr userDrawn="1"/>
        </p:nvCxnSpPr>
        <p:spPr>
          <a:xfrm>
            <a:off x="384073" y="2617466"/>
            <a:ext cx="11423855" cy="0"/>
          </a:xfrm>
          <a:prstGeom prst="line">
            <a:avLst/>
          </a:prstGeom>
          <a:ln w="28575">
            <a:solidFill>
              <a:srgbClr val="005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40A5FD9-68D4-9740-9501-7DEAEA5D6E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7296" y="3244445"/>
            <a:ext cx="6167045" cy="343670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0056FF"/>
                </a:solidFill>
              </a:defRPr>
            </a:lvl1pPr>
          </a:lstStyle>
          <a:p>
            <a:pPr lvl="0"/>
            <a:r>
              <a:rPr lang="en-US"/>
              <a:t>LINE OF BUSINESS OR DEPARTMENT</a:t>
            </a:r>
          </a:p>
        </p:txBody>
      </p:sp>
      <p:pic>
        <p:nvPicPr>
          <p:cNvPr id="6" name="Picture 5" descr="Logo&#10;">
            <a:extLst>
              <a:ext uri="{FF2B5EF4-FFF2-40B4-BE49-F238E27FC236}">
                <a16:creationId xmlns:a16="http://schemas.microsoft.com/office/drawing/2014/main" id="{5F997A88-F797-5846-9211-3D4E04A8B9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988" y="6103584"/>
            <a:ext cx="2866276" cy="498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98D4-4D0B-574A-9FA3-77E084482707}"/>
              </a:ext>
            </a:extLst>
          </p:cNvPr>
          <p:cNvSpPr txBox="1"/>
          <p:nvPr userDrawn="1"/>
        </p:nvSpPr>
        <p:spPr>
          <a:xfrm>
            <a:off x="9698004" y="6399012"/>
            <a:ext cx="1641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>
                <a:solidFill>
                  <a:schemeClr val="tx1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100">
              <a:solidFill>
                <a:schemeClr val="tx1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78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ce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F365D-5E50-BE4C-9852-98A5FD3C1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F319E-D5A1-1B48-A3AE-4DEB12421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564625"/>
            <a:ext cx="6276125" cy="3458735"/>
          </a:xfrm>
        </p:spPr>
        <p:txBody>
          <a:bodyPr anchor="t">
            <a:normAutofit/>
          </a:bodyPr>
          <a:lstStyle>
            <a:lvl1pPr>
              <a:defRPr sz="5400" b="0" i="0" spc="-150">
                <a:solidFill>
                  <a:schemeClr val="bg1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2D25-3D23-C243-B990-B340AB981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2C4FA4-B2FD-AB48-8A53-C6E92EC4CF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44532" y="6254646"/>
            <a:ext cx="1594946" cy="4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32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Foam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472B78-5C3F-DE40-8949-A6F492092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F319E-D5A1-1B48-A3AE-4DEB12421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564625"/>
            <a:ext cx="6192997" cy="3458735"/>
          </a:xfrm>
        </p:spPr>
        <p:txBody>
          <a:bodyPr anchor="t">
            <a:normAutofit/>
          </a:bodyPr>
          <a:lstStyle>
            <a:lvl1pPr>
              <a:defRPr sz="5400" b="0" i="0" spc="-15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2D25-3D23-C243-B990-B340AB981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">
            <a:extLst>
              <a:ext uri="{FF2B5EF4-FFF2-40B4-BE49-F238E27FC236}">
                <a16:creationId xmlns:a16="http://schemas.microsoft.com/office/drawing/2014/main" id="{A5F55631-0E9D-CF4B-A207-5BFB4D81D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53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DCB6EC-12CE-0A4B-AFA4-F317BA5C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8C08530-7157-3E44-BAB4-5A31B34F8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ED949CF-A01A-014D-BA6B-1419B3990C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975" y="1572769"/>
            <a:ext cx="10884282" cy="469238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813FAF-58E3-824E-98E9-3AA65F5F37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974" y="726701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5" name="Picture 14" descr="Logo&#10;">
            <a:extLst>
              <a:ext uri="{FF2B5EF4-FFF2-40B4-BE49-F238E27FC236}">
                <a16:creationId xmlns:a16="http://schemas.microsoft.com/office/drawing/2014/main" id="{2469DDE2-A0C2-B74E-AC7E-9BFD9442D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352AECCA-14F4-2D44-9244-502FF57155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E2C29-5FC4-134E-BB6D-A39C7A6DEF6F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52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left, Image righ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8C08530-7157-3E44-BAB4-5A31B34F8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EB828-0E00-6D4D-9184-FB0B03F500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8744" y="1563624"/>
            <a:ext cx="5757179" cy="447394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	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3C83399-06D9-E144-A064-A171B267FA6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1384" y="1563624"/>
            <a:ext cx="4718304" cy="447394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14" name="Picture 13" descr="Logo&#10;">
            <a:extLst>
              <a:ext uri="{FF2B5EF4-FFF2-40B4-BE49-F238E27FC236}">
                <a16:creationId xmlns:a16="http://schemas.microsoft.com/office/drawing/2014/main" id="{5921789F-AA2C-3241-B4F9-5C2C270906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0E7A0F-F878-DA44-93F6-351BCDD5F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974" y="720763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B5EF3D5D-5648-A941-9D41-7361AF1983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9636445-B413-114D-8F9F-97653C139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61A64-891A-994A-97D7-A18A614F1748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7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 left, Text righ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11EC53-1825-3F4C-BB21-159E3BABC5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73813" y="1591065"/>
            <a:ext cx="6345875" cy="4673745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0440E-986A-4B4A-B8FB-FE37148509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8743" y="1591056"/>
            <a:ext cx="4127500" cy="467409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13" name="Picture 12" descr="Logo&#10;">
            <a:extLst>
              <a:ext uri="{FF2B5EF4-FFF2-40B4-BE49-F238E27FC236}">
                <a16:creationId xmlns:a16="http://schemas.microsoft.com/office/drawing/2014/main" id="{6AC16711-269F-9B4E-AC13-7369522AF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D78B3C9-3425-C341-AB35-82CA209F1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974" y="720763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DED4D4B2-F308-5C43-B4F4-BF40D7FCBD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31F3A29-A1EF-BA45-8F00-3AD57805A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788F2-FC14-D844-A42B-0605998AE506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38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Full image, captio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185778-B6D6-864D-998C-1259D668D1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743" y="5639088"/>
            <a:ext cx="10910944" cy="50567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3DD72AC-F868-474A-95AD-600BAFD990D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7974" y="1560891"/>
            <a:ext cx="10906788" cy="390769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icon to picture</a:t>
            </a:r>
          </a:p>
          <a:p>
            <a:endParaRPr lang="en-US"/>
          </a:p>
        </p:txBody>
      </p:sp>
      <p:pic>
        <p:nvPicPr>
          <p:cNvPr id="14" name="Picture 13" descr="Logo&#10;">
            <a:extLst>
              <a:ext uri="{FF2B5EF4-FFF2-40B4-BE49-F238E27FC236}">
                <a16:creationId xmlns:a16="http://schemas.microsoft.com/office/drawing/2014/main" id="{A676756F-0FA3-5443-B07C-F9DFA75E7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57C376-CC8B-9D4A-ADD9-B20A1C4F54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974" y="720763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68E93CC9-23F6-E84B-BB12-A39E038B74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EAD67C5-16F3-424C-BF6E-E02A2124E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42463-08E2-4D4B-A6E1-73B21245AC6A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64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2 Colum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F8B6FE-4BE3-5140-BAE6-3CBA021377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08234" y="2071105"/>
            <a:ext cx="5293166" cy="419405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 or image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4D899BC-47D8-814D-AD81-DAEBB1BF981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08744" y="2071103"/>
            <a:ext cx="5173791" cy="419405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 or image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3730A57-93AC-554E-B501-625CB13231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743" y="1573778"/>
            <a:ext cx="5173791" cy="38380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AA4CD77-85FD-9942-98F9-C17DA6DEA7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08233" y="1562948"/>
            <a:ext cx="5293166" cy="38380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pic>
        <p:nvPicPr>
          <p:cNvPr id="15" name="Picture 14" descr="Logo&#10;">
            <a:extLst>
              <a:ext uri="{FF2B5EF4-FFF2-40B4-BE49-F238E27FC236}">
                <a16:creationId xmlns:a16="http://schemas.microsoft.com/office/drawing/2014/main" id="{2A3F0F7B-100F-BE49-A9C4-81DF977458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4CE5378-CC76-DD4C-B5FD-61CDDD0DB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974" y="720763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C836FE2B-F29A-E440-B137-AF2DD9A4CB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8DD951B-1756-D446-BB65-30FB8E0B8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10396-4EAB-BE40-BCFC-2A71D0F41981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109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Colum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BDE81E11-F218-9D42-84EA-8233B8F3045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36375" y="2110222"/>
            <a:ext cx="3444294" cy="403943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DB51C6B-0D92-7C4B-B489-9379A8B2084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067148" y="2110221"/>
            <a:ext cx="3444294" cy="403943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967610CA-836C-E540-8AFB-88AA54A4AD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02826" y="2110220"/>
            <a:ext cx="3444294" cy="403943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text 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9D2B06-25E4-B747-B107-4821F262FF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375" y="1568349"/>
            <a:ext cx="3444294" cy="4082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91E73C7-7D15-F842-9D64-18928642CA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9670" y="1559205"/>
            <a:ext cx="3411551" cy="4082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F89AAB1-DD87-8F4C-9E35-B3829A6990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95533" y="1557332"/>
            <a:ext cx="3444294" cy="40821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heading</a:t>
            </a:r>
          </a:p>
        </p:txBody>
      </p:sp>
      <p:pic>
        <p:nvPicPr>
          <p:cNvPr id="22" name="Picture 21" descr="Logo&#10;">
            <a:extLst>
              <a:ext uri="{FF2B5EF4-FFF2-40B4-BE49-F238E27FC236}">
                <a16:creationId xmlns:a16="http://schemas.microsoft.com/office/drawing/2014/main" id="{2D2A0FF2-74BA-F04F-9CDF-B1E3CFE71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F09C927D-A2E0-0641-AE6C-B869A93E33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7974" y="720763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26" name="Content Placeholder 9">
            <a:extLst>
              <a:ext uri="{FF2B5EF4-FFF2-40B4-BE49-F238E27FC236}">
                <a16:creationId xmlns:a16="http://schemas.microsoft.com/office/drawing/2014/main" id="{37419A7A-311C-A64A-A4E6-25B54ADF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CE521B7-652F-2342-A004-254563C72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BA2EF4-4569-6246-B65C-46EA788D8FE1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13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4 Images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885E1-DC92-D144-8BE0-EE7EF5B74B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7975" y="1566673"/>
            <a:ext cx="5898869" cy="469848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77F64B1-7DBE-7643-8ED9-E78DD0AC6A5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38213" y="1566673"/>
            <a:ext cx="2645812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C164FF8-DB26-7547-97D2-BD13F6C835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4182" y="1566673"/>
            <a:ext cx="2676694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8A61D22-A99A-C040-9AF9-95897A0D3E4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38213" y="3996048"/>
            <a:ext cx="2645812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CC8F8005-29DB-3443-8CCF-26B67FF8E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182" y="3996048"/>
            <a:ext cx="2645812" cy="226910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insert image</a:t>
            </a:r>
          </a:p>
          <a:p>
            <a:endParaRPr lang="en-US"/>
          </a:p>
        </p:txBody>
      </p:sp>
      <p:pic>
        <p:nvPicPr>
          <p:cNvPr id="16" name="Picture 15" descr="Logo&#10;">
            <a:extLst>
              <a:ext uri="{FF2B5EF4-FFF2-40B4-BE49-F238E27FC236}">
                <a16:creationId xmlns:a16="http://schemas.microsoft.com/office/drawing/2014/main" id="{7E3F2DFC-4FEA-1346-A013-CA0E05D86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E567521-BBA0-BE49-AFCE-A3D21160B3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7974" y="720763"/>
            <a:ext cx="10906788" cy="61028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3A19352E-377C-C547-B4F8-CE2262070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BAA9526D-42D3-424A-9F9D-41F41A3CB0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E856C-1652-5F4A-9DAA-0A154DDAFDEC}"/>
              </a:ext>
            </a:extLst>
          </p:cNvPr>
          <p:cNvSpPr txBox="1"/>
          <p:nvPr userDrawn="1"/>
        </p:nvSpPr>
        <p:spPr>
          <a:xfrm>
            <a:off x="9572500" y="6392210"/>
            <a:ext cx="1776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>
                <a:solidFill>
                  <a:srgbClr val="0056FF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200">
              <a:solidFill>
                <a:srgbClr val="0056FF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3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1828940-4CBC-B84A-9955-E4D610E883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0800" y="5765800"/>
            <a:ext cx="3485055" cy="103964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4F18-4493-784D-8493-F31C2EE93D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8743" y="560515"/>
            <a:ext cx="4802868" cy="9144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5400" spc="-150">
                <a:solidFill>
                  <a:srgbClr val="FAFAFA"/>
                </a:solidFill>
              </a:rPr>
              <a:t>Thank you.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915108-0654-424A-A9B0-20F21D5D39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1481" y="560515"/>
            <a:ext cx="4401775" cy="311739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Contact:</a:t>
            </a:r>
            <a:br>
              <a:rPr lang="en-US"/>
            </a:br>
            <a:r>
              <a:rPr lang="en-US"/>
              <a:t>First Name Last Name</a:t>
            </a:r>
            <a:br>
              <a:rPr lang="en-US"/>
            </a:br>
            <a:r>
              <a:rPr lang="en-US"/>
              <a:t>Position title</a:t>
            </a:r>
          </a:p>
          <a:p>
            <a:r>
              <a:rPr lang="en-US"/>
              <a:t>T: 000.000.0000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5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B0EB4D-3F1D-ED46-9161-26597F2D25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938" y="4084"/>
            <a:ext cx="12183202" cy="685305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2E9A7-0BCD-504B-8059-6D8EFD9539C7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310945" y="329810"/>
            <a:ext cx="6238297" cy="2185222"/>
          </a:xfrm>
        </p:spPr>
        <p:txBody>
          <a:bodyPr>
            <a:noAutofit/>
          </a:bodyPr>
          <a:lstStyle>
            <a:lvl1pPr marL="0" indent="0">
              <a:lnSpc>
                <a:spcPts val="5500"/>
              </a:lnSpc>
              <a:buNone/>
              <a:defRPr sz="5400" spc="-150">
                <a:solidFill>
                  <a:srgbClr val="FAFAFA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>
                <a:latin typeface="Coast Sans Headline Bold" panose="020B0803030202040303" pitchFamily="34" charset="0"/>
              </a:rPr>
              <a:t>Presentation</a:t>
            </a:r>
            <a:r>
              <a:rPr lang="en-US"/>
              <a:t> </a:t>
            </a:r>
            <a:br>
              <a:rPr lang="en-US"/>
            </a:br>
            <a:r>
              <a:rPr lang="en-US"/>
              <a:t>title in PowerPoint </a:t>
            </a:r>
            <a:br>
              <a:rPr lang="en-US"/>
            </a:br>
            <a:r>
              <a:rPr lang="en-US"/>
              <a:t>with three lines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C2CE438-2E20-7742-8F26-822F235B5C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150" y="3690550"/>
            <a:ext cx="6238092" cy="2078038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FAFAFA"/>
                </a:solidFill>
              </a:defRPr>
            </a:lvl1pPr>
          </a:lstStyle>
          <a:p>
            <a:r>
              <a:rPr lang="en-US"/>
              <a:t>Presentation by: First and Last Name</a:t>
            </a:r>
          </a:p>
          <a:p>
            <a:r>
              <a:rPr lang="en-US"/>
              <a:t>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AF640E-ABC9-2445-889D-71F92A5E65FA}"/>
              </a:ext>
            </a:extLst>
          </p:cNvPr>
          <p:cNvCxnSpPr>
            <a:cxnSpLocks/>
          </p:cNvCxnSpPr>
          <p:nvPr userDrawn="1"/>
        </p:nvCxnSpPr>
        <p:spPr>
          <a:xfrm>
            <a:off x="384073" y="2617466"/>
            <a:ext cx="11423855" cy="0"/>
          </a:xfrm>
          <a:prstGeom prst="line">
            <a:avLst/>
          </a:prstGeom>
          <a:ln w="28575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640A5FD9-68D4-9740-9501-7DEAEA5D6E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7296" y="3244445"/>
            <a:ext cx="6251946" cy="343670"/>
          </a:xfr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buNone/>
              <a:defRPr sz="2000">
                <a:solidFill>
                  <a:srgbClr val="FAFAFA"/>
                </a:solidFill>
              </a:defRPr>
            </a:lvl1pPr>
          </a:lstStyle>
          <a:p>
            <a:pPr lvl="0"/>
            <a:r>
              <a:rPr lang="en-US"/>
              <a:t>LINE OF BUSINESS OR DEPARTMENT</a:t>
            </a:r>
          </a:p>
        </p:txBody>
      </p:sp>
      <p:pic>
        <p:nvPicPr>
          <p:cNvPr id="6" name="Picture 5" descr="Logo&#10;">
            <a:extLst>
              <a:ext uri="{FF2B5EF4-FFF2-40B4-BE49-F238E27FC236}">
                <a16:creationId xmlns:a16="http://schemas.microsoft.com/office/drawing/2014/main" id="{5F997A88-F797-5846-9211-3D4E04A8B9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8988" y="6103584"/>
            <a:ext cx="2866276" cy="4982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F70D5F-46DB-F54D-97C8-4887D3930581}"/>
              </a:ext>
            </a:extLst>
          </p:cNvPr>
          <p:cNvCxnSpPr>
            <a:cxnSpLocks/>
          </p:cNvCxnSpPr>
          <p:nvPr userDrawn="1"/>
        </p:nvCxnSpPr>
        <p:spPr>
          <a:xfrm>
            <a:off x="384073" y="191766"/>
            <a:ext cx="11423855" cy="0"/>
          </a:xfrm>
          <a:prstGeom prst="line">
            <a:avLst/>
          </a:prstGeom>
          <a:ln w="28575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30EE479-9E22-BF48-BFA9-8CC006986D0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70227" y="5774531"/>
            <a:ext cx="3518982" cy="1049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B26960-9163-B646-8035-8C38A64A1D27}"/>
              </a:ext>
            </a:extLst>
          </p:cNvPr>
          <p:cNvSpPr txBox="1"/>
          <p:nvPr userDrawn="1"/>
        </p:nvSpPr>
        <p:spPr>
          <a:xfrm>
            <a:off x="9698004" y="6399012"/>
            <a:ext cx="1641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>
                <a:solidFill>
                  <a:schemeClr val="bg1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100">
              <a:solidFill>
                <a:schemeClr val="bg1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16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B83F1-1AC2-4848-BC90-C6948EE7F1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Coast Sans" panose="020B0503030202040303" pitchFamily="34" charset="0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1828940-4CBC-B84A-9955-E4D610E883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3875368" y="2766555"/>
            <a:ext cx="4441263" cy="132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9171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Large logo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85D723A-5C30-8240-9ECE-4BBB48DED9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 descr="Logo&#10;">
            <a:extLst>
              <a:ext uri="{FF2B5EF4-FFF2-40B4-BE49-F238E27FC236}">
                <a16:creationId xmlns:a16="http://schemas.microsoft.com/office/drawing/2014/main" id="{123014CF-91D2-6243-ACAF-9ECDF9182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0700" y="6103584"/>
            <a:ext cx="2866276" cy="4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7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Small logo footer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2E7C8-4944-EE43-849B-9BFF96F64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Logo&#10;">
            <a:extLst>
              <a:ext uri="{FF2B5EF4-FFF2-40B4-BE49-F238E27FC236}">
                <a16:creationId xmlns:a16="http://schemas.microsoft.com/office/drawing/2014/main" id="{CC120893-8507-4841-AC92-7E8D43BA5F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42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0C19-3CE4-DD87-A0BF-B302A55A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FB21-05BD-727F-1D0F-A82D5F35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262-FF33-49CB-BA95-5E3BA6FC07D9}" type="datetimeFigureOut">
              <a:rPr lang="en-US" smtClean="0"/>
              <a:t>04/14/2025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5C735-42AB-1061-2AB7-332EE9E00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1667D-185E-A5D7-2351-0103D54D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B3-A221-4D37-9927-DBBC4483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2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377C-DE6D-7E81-9B20-1E3C994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262-FF33-49CB-BA95-5E3BA6FC07D9}" type="datetimeFigureOut">
              <a:rPr lang="en-US" smtClean="0"/>
              <a:t>04/14/2025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B578E-AC50-BA53-3502-F1E2401A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35CD-C4A7-FE0E-6F77-230884E8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B3-A221-4D37-9927-DBBC4483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89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013-CD78-3AF2-111D-777DDE39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6848-5DA8-FC55-3E26-E6D671B32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EDA8-3E1A-4AFD-F855-C86B3623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262-FF33-49CB-BA95-5E3BA6FC07D9}" type="datetimeFigureOut">
              <a:rPr lang="en-US" smtClean="0"/>
              <a:t>04/14/2025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B67F-09CC-57EB-0575-1BA961A9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FAEF-BF45-DE85-CF6E-E831A29F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96B3-A221-4D37-9927-DBBC4483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94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DCB6EC-12CE-0A4B-AFA4-F317BA5C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8C08530-7157-3E44-BAB4-5A31B34F8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ED949CF-A01A-014D-BA6B-1419B3990C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975" y="1572769"/>
            <a:ext cx="10884282" cy="469238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813FAF-58E3-824E-98E9-3AA65F5F37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974" y="726701"/>
            <a:ext cx="10906788" cy="566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5" name="Picture 14" descr="Logo&#10;">
            <a:extLst>
              <a:ext uri="{FF2B5EF4-FFF2-40B4-BE49-F238E27FC236}">
                <a16:creationId xmlns:a16="http://schemas.microsoft.com/office/drawing/2014/main" id="{2469DDE2-A0C2-B74E-AC7E-9BFD9442D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6D44EE22-3FB3-A144-8332-5A9384E07E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ce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5F365D-5E50-BE4C-9852-98A5FD3C1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F319E-D5A1-1B48-A3AE-4DEB12421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564625"/>
            <a:ext cx="6276125" cy="3458735"/>
          </a:xfrm>
        </p:spPr>
        <p:txBody>
          <a:bodyPr anchor="t">
            <a:normAutofit/>
          </a:bodyPr>
          <a:lstStyle>
            <a:lvl1pPr>
              <a:defRPr sz="5400" b="0" i="0" spc="-150">
                <a:solidFill>
                  <a:schemeClr val="bg1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2D25-3D23-C243-B990-B340AB981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2C4FA4-B2FD-AB48-8A53-C6E92EC4CF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244532" y="6254646"/>
            <a:ext cx="1594946" cy="475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F2917B-C49E-E545-AA54-9EB4D545E50A}"/>
              </a:ext>
            </a:extLst>
          </p:cNvPr>
          <p:cNvSpPr txBox="1"/>
          <p:nvPr userDrawn="1"/>
        </p:nvSpPr>
        <p:spPr>
          <a:xfrm>
            <a:off x="9698004" y="6399012"/>
            <a:ext cx="1641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>
                <a:solidFill>
                  <a:schemeClr val="bg1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100">
              <a:solidFill>
                <a:schemeClr val="bg1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3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Foam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472B78-5C3F-DE40-8949-A6F492092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F319E-D5A1-1B48-A3AE-4DEB12421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564625"/>
            <a:ext cx="6192997" cy="3458735"/>
          </a:xfrm>
        </p:spPr>
        <p:txBody>
          <a:bodyPr anchor="t">
            <a:normAutofit/>
          </a:bodyPr>
          <a:lstStyle>
            <a:lvl1pPr>
              <a:defRPr sz="5400" b="0" i="0" spc="-15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2D25-3D23-C243-B990-B340AB981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">
            <a:extLst>
              <a:ext uri="{FF2B5EF4-FFF2-40B4-BE49-F238E27FC236}">
                <a16:creationId xmlns:a16="http://schemas.microsoft.com/office/drawing/2014/main" id="{A5F55631-0E9D-CF4B-A207-5BFB4D81DA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2FDE79-72BD-FE43-A51B-4BBDD92D54B6}"/>
              </a:ext>
            </a:extLst>
          </p:cNvPr>
          <p:cNvSpPr txBox="1"/>
          <p:nvPr userDrawn="1"/>
        </p:nvSpPr>
        <p:spPr>
          <a:xfrm>
            <a:off x="9698004" y="6399012"/>
            <a:ext cx="1641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>
                <a:solidFill>
                  <a:schemeClr val="tx1"/>
                </a:solidFill>
                <a:latin typeface="Coast Sans" panose="020B0503030202040303" pitchFamily="34" charset="0"/>
              </a:rPr>
              <a:t>Private &amp; Confidential</a:t>
            </a:r>
            <a:endParaRPr lang="en-US" sz="1100">
              <a:solidFill>
                <a:schemeClr val="tx1"/>
              </a:solidFill>
              <a:latin typeface="Coast Sans" panose="020B050303020204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DCB6EC-12CE-0A4B-AFA4-F317BA5C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rm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8C08530-7157-3E44-BAB4-5A31B34F8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ED949CF-A01A-014D-BA6B-1419B3990C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7975" y="1572769"/>
            <a:ext cx="10884282" cy="4692386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F813FAF-58E3-824E-98E9-3AA65F5F37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974" y="726701"/>
            <a:ext cx="10906788" cy="56631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pic>
        <p:nvPicPr>
          <p:cNvPr id="15" name="Picture 14" descr="Logo&#10;">
            <a:extLst>
              <a:ext uri="{FF2B5EF4-FFF2-40B4-BE49-F238E27FC236}">
                <a16:creationId xmlns:a16="http://schemas.microsoft.com/office/drawing/2014/main" id="{2469DDE2-A0C2-B74E-AC7E-9BFD9442D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6D44EE22-3FB3-A144-8332-5A9384E07E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0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left, Image righ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8C08530-7157-3E44-BAB4-5A31B34F80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4EB828-0E00-6D4D-9184-FB0B03F500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08744" y="1563624"/>
            <a:ext cx="5757179" cy="447394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	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3C83399-06D9-E144-A064-A171B267FA6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1384" y="1563624"/>
            <a:ext cx="4718304" cy="4473941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14" name="Picture 13" descr="Logo&#10;">
            <a:extLst>
              <a:ext uri="{FF2B5EF4-FFF2-40B4-BE49-F238E27FC236}">
                <a16:creationId xmlns:a16="http://schemas.microsoft.com/office/drawing/2014/main" id="{5921789F-AA2C-3241-B4F9-5C2C270906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0E7A0F-F878-DA44-93F6-351BCDD5F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7974" y="720763"/>
            <a:ext cx="10906788" cy="57225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636445-B413-114D-8F9F-97653C139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C530F628-5AE4-9149-A030-FD9561327E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mage left, Text right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11EC53-1825-3F4C-BB21-159E3BABC5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73813" y="1591065"/>
            <a:ext cx="6345875" cy="4673745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/>
            </a:lvl2pPr>
          </a:lstStyle>
          <a:p>
            <a:r>
              <a:rPr lang="en-US"/>
              <a:t>Click to add text</a:t>
            </a:r>
          </a:p>
          <a:p>
            <a:pPr lvl="1"/>
            <a:r>
              <a:rPr lang="en-US"/>
              <a:t>Indent Bullet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A60440E-986A-4B4A-B8FB-FE37148509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8743" y="1591056"/>
            <a:ext cx="4127500" cy="467409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pic>
        <p:nvPicPr>
          <p:cNvPr id="13" name="Picture 12" descr="Logo&#10;">
            <a:extLst>
              <a:ext uri="{FF2B5EF4-FFF2-40B4-BE49-F238E27FC236}">
                <a16:creationId xmlns:a16="http://schemas.microsoft.com/office/drawing/2014/main" id="{6AC16711-269F-9B4E-AC13-7369522AF4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D78B3C9-3425-C341-AB35-82CA209F1B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974" y="720763"/>
            <a:ext cx="10906788" cy="5722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F3A29-A1EF-BA45-8F00-3AD57805A5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2C717A09-20C9-AA49-9035-985B84215D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Full image, caption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E5D2C2B-AC81-0640-B42A-339F33FD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429" y="6356350"/>
            <a:ext cx="416626" cy="365125"/>
          </a:xfrm>
        </p:spPr>
        <p:txBody>
          <a:bodyPr/>
          <a:lstStyle>
            <a:lvl1pPr>
              <a:defRPr>
                <a:solidFill>
                  <a:srgbClr val="0056FF"/>
                </a:solidFill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185778-B6D6-864D-998C-1259D668D1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8743" y="5639088"/>
            <a:ext cx="10910944" cy="50567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E3DD72AC-F868-474A-95AD-600BAFD990D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7974" y="1560891"/>
            <a:ext cx="10906788" cy="3907695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rgbClr val="000000"/>
                </a:solidFill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icon to picture</a:t>
            </a:r>
          </a:p>
          <a:p>
            <a:endParaRPr lang="en-US"/>
          </a:p>
        </p:txBody>
      </p:sp>
      <p:pic>
        <p:nvPicPr>
          <p:cNvPr id="14" name="Picture 13" descr="Logo&#10;">
            <a:extLst>
              <a:ext uri="{FF2B5EF4-FFF2-40B4-BE49-F238E27FC236}">
                <a16:creationId xmlns:a16="http://schemas.microsoft.com/office/drawing/2014/main" id="{A676756F-0FA3-5443-B07C-F9DFA75E7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9844" y="6411214"/>
            <a:ext cx="1307669" cy="22733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57C376-CC8B-9D4A-ADD9-B20A1C4F54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7974" y="720763"/>
            <a:ext cx="10906788" cy="5736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add sub-head description </a:t>
            </a:r>
          </a:p>
          <a:p>
            <a:r>
              <a:rPr lang="en-US"/>
              <a:t>Click to add sub-head description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EAD67C5-16F3-424C-BF6E-E02A2124EA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743" y="207395"/>
            <a:ext cx="10883514" cy="505679"/>
          </a:xfrm>
        </p:spPr>
        <p:txBody>
          <a:bodyPr anchor="t">
            <a:noAutofit/>
          </a:bodyPr>
          <a:lstStyle>
            <a:lvl1pPr>
              <a:defRPr sz="2800" b="0" i="0">
                <a:solidFill>
                  <a:srgbClr val="0056FF"/>
                </a:solidFill>
                <a:latin typeface="Coast Sans" panose="020B0503030202040303" pitchFamily="34" charset="0"/>
              </a:defRPr>
            </a:lvl1pPr>
          </a:lstStyle>
          <a:p>
            <a:r>
              <a:rPr lang="en-US"/>
              <a:t>Headline | Secondary Headline</a:t>
            </a:r>
            <a:br>
              <a:rPr lang="en-US"/>
            </a:br>
            <a:endParaRPr lang="en-US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C06F9F1B-C3DA-B84C-83D7-DEA62C06BB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13" y="201457"/>
            <a:ext cx="273242" cy="2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1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6F011-248A-1F4D-8899-3D0496F3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C2A98-489B-D042-AA4A-17DBC594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3226-2297-624C-AD70-F3A28848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5055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630D-2307-1440-B8CF-A4AFA4A4B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2545" y="6356350"/>
            <a:ext cx="416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BCBEC0"/>
                </a:solidFill>
                <a:latin typeface="Coast Sans" panose="020B0503030202040303" pitchFamily="34" charset="0"/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82" r:id="rId2"/>
    <p:sldLayoutId id="2147483694" r:id="rId3"/>
    <p:sldLayoutId id="2147483677" r:id="rId4"/>
    <p:sldLayoutId id="2147483688" r:id="rId5"/>
    <p:sldLayoutId id="2147483692" r:id="rId6"/>
    <p:sldLayoutId id="2147483678" r:id="rId7"/>
    <p:sldLayoutId id="2147483680" r:id="rId8"/>
    <p:sldLayoutId id="2147483687" r:id="rId9"/>
    <p:sldLayoutId id="2147483686" r:id="rId10"/>
    <p:sldLayoutId id="2147483693" r:id="rId11"/>
    <p:sldLayoutId id="2147483684" r:id="rId12"/>
    <p:sldLayoutId id="2147483715" r:id="rId13"/>
    <p:sldLayoutId id="2147483695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Coast Sans Headline Bold" panose="020B080303020204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6F011-248A-1F4D-8899-3D0496F3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C2A98-489B-D042-AA4A-17DBC594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3226-2297-624C-AD70-F3A288486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5055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630D-2307-1440-B8CF-A4AFA4A4B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32545" y="6356350"/>
            <a:ext cx="4166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BCBEC0"/>
                </a:solidFill>
                <a:latin typeface="Coast Sans" panose="020B0503030202040303" pitchFamily="34" charset="0"/>
              </a:defRPr>
            </a:lvl1pPr>
          </a:lstStyle>
          <a:p>
            <a:fld id="{6B892974-4BE7-BD49-AFE1-209EE2776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Coast Sans Headline Bold" panose="020B08030302020403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Coast Sans" panose="020B050303020204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B847E-6694-3068-93B3-34F84D01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E57AC-D561-C778-296A-8740288B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10F0-0632-F303-2B99-6FF6298B4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37262-FF33-49CB-BA95-5E3BA6FC07D9}" type="datetimeFigureOut">
              <a:rPr lang="en-US" smtClean="0"/>
              <a:t>04/14/2025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0C83-9B42-B7B7-0D77-FC01F4ED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048-51E1-CD91-C0F0-54F2754E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596B3-A221-4D37-9927-DBBC44839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1EFAF8-E726-C24E-9EED-7A50D630EB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945" y="329810"/>
            <a:ext cx="6322937" cy="2168356"/>
          </a:xfrm>
        </p:spPr>
        <p:txBody>
          <a:bodyPr/>
          <a:lstStyle/>
          <a:p>
            <a:r>
              <a:rPr lang="en-US" dirty="0">
                <a:latin typeface="Coast Sans Headline Bold" panose="020B0803030202040303" pitchFamily="34" charset="0"/>
              </a:rPr>
              <a:t>IAC and CI/CD</a:t>
            </a:r>
            <a:endParaRPr lang="en-US" spc="-1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0B58-DF53-8349-A3F7-B717ECB81F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1150" y="3690550"/>
            <a:ext cx="6378422" cy="20780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Danilo Tessler</a:t>
            </a:r>
          </a:p>
          <a:p>
            <a:r>
              <a:rPr lang="en-US" dirty="0"/>
              <a:t>April 2025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EC215-6F32-4F4E-B0C3-77969C2144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296" y="3244445"/>
            <a:ext cx="6378422" cy="343670"/>
          </a:xfrm>
        </p:spPr>
        <p:txBody>
          <a:bodyPr/>
          <a:lstStyle/>
          <a:p>
            <a:r>
              <a:rPr lang="en-US" dirty="0"/>
              <a:t>Platform Team</a:t>
            </a:r>
          </a:p>
        </p:txBody>
      </p:sp>
    </p:spTree>
    <p:extLst>
      <p:ext uri="{BB962C8B-B14F-4D97-AF65-F5344CB8AC3E}">
        <p14:creationId xmlns:p14="http://schemas.microsoft.com/office/powerpoint/2010/main" val="7247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99F0F-5D7A-FB85-A7AF-BA20DCD51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B28E-D507-BA4B-6039-C4EEB4DD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Branching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2CC68D-C33B-3A34-F874-C1AED8010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32E59D-8FF3-A91F-D500-BC044BABB6B1}"/>
              </a:ext>
            </a:extLst>
          </p:cNvPr>
          <p:cNvCxnSpPr/>
          <p:nvPr/>
        </p:nvCxnSpPr>
        <p:spPr>
          <a:xfrm>
            <a:off x="355383" y="876913"/>
            <a:ext cx="10836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12B5559-64AB-A8C9-C327-00401D16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44" y="1224587"/>
            <a:ext cx="6321012" cy="5204686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D005C92-A4BD-D534-1058-2DE658CA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83" y="1224586"/>
            <a:ext cx="5574029" cy="5131763"/>
          </a:xfrm>
        </p:spPr>
        <p:txBody>
          <a:bodyPr>
            <a:no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Premises</a:t>
            </a:r>
          </a:p>
          <a:p>
            <a:pPr marL="800100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Each environment maps to one branch</a:t>
            </a:r>
          </a:p>
          <a:p>
            <a:pPr marL="800100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A unique stack per project</a:t>
            </a:r>
          </a:p>
          <a:p>
            <a:pPr marL="800100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One config file per environment to drive </a:t>
            </a:r>
            <a:r>
              <a:rPr lang="en-US" sz="1200" dirty="0" err="1"/>
              <a:t>behaviour</a:t>
            </a:r>
            <a:endParaRPr lang="en-US" sz="1200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Process</a:t>
            </a:r>
          </a:p>
          <a:p>
            <a:pPr marL="800100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Developer </a:t>
            </a:r>
          </a:p>
          <a:p>
            <a:pPr marL="1257300" lvl="2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Pull from Git “Dev” branch</a:t>
            </a:r>
          </a:p>
          <a:p>
            <a:pPr marL="1257300" lvl="2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Changes code on its machine</a:t>
            </a:r>
          </a:p>
          <a:p>
            <a:pPr marL="1257300" lvl="2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CDK synth: Check if the stack has errors</a:t>
            </a:r>
          </a:p>
          <a:p>
            <a:pPr marL="1257300" lvl="2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Commit/Push code to GitHub</a:t>
            </a:r>
          </a:p>
          <a:p>
            <a:pPr marL="800100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Commit trigger Jenkins deployment to the specific environment</a:t>
            </a:r>
          </a:p>
          <a:p>
            <a:pPr marL="800100" lvl="1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200" dirty="0"/>
              <a:t>When the correct time, a pull request is made to the remaining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353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29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Current process and challenges</a:t>
            </a:r>
          </a:p>
          <a:p>
            <a:pPr>
              <a:spcAft>
                <a:spcPts val="1000"/>
              </a:spcAft>
            </a:pPr>
            <a:r>
              <a:rPr lang="en-US" dirty="0"/>
              <a:t>Proposed new process</a:t>
            </a:r>
          </a:p>
          <a:p>
            <a:pPr>
              <a:spcAft>
                <a:spcPts val="1000"/>
              </a:spcAft>
            </a:pPr>
            <a:r>
              <a:rPr lang="en-US" dirty="0"/>
              <a:t>Branching strategy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A249F5-4400-BA41-9BA8-AF607D2F29A6}"/>
              </a:ext>
            </a:extLst>
          </p:cNvPr>
          <p:cNvCxnSpPr/>
          <p:nvPr/>
        </p:nvCxnSpPr>
        <p:spPr>
          <a:xfrm>
            <a:off x="378691" y="1373869"/>
            <a:ext cx="10836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89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C556-4299-F44F-935C-6C2E92A2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3" y="564625"/>
            <a:ext cx="7792841" cy="4245119"/>
          </a:xfrm>
        </p:spPr>
        <p:txBody>
          <a:bodyPr>
            <a:normAutofit/>
          </a:bodyPr>
          <a:lstStyle/>
          <a:p>
            <a:r>
              <a:rPr lang="en-US" dirty="0"/>
              <a:t>Current process and challenges</a:t>
            </a:r>
            <a:br>
              <a:rPr lang="en-US" dirty="0"/>
            </a:b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755C3-B0D0-5546-8CF8-DC0A40F815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Current process and 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6641" y="1292061"/>
            <a:ext cx="5574029" cy="4133012"/>
          </a:xfrm>
        </p:spPr>
        <p:txBody>
          <a:bodyPr>
            <a:no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/>
              <a:t>Tools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CloudFormation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Ansible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/>
              <a:t>Repository</a:t>
            </a:r>
          </a:p>
          <a:p>
            <a:pPr lvl="1">
              <a:spcBef>
                <a:spcPts val="1800"/>
              </a:spcBef>
            </a:pPr>
            <a:r>
              <a:rPr lang="en-US" sz="1600" dirty="0" err="1"/>
              <a:t>Github</a:t>
            </a:r>
            <a:endParaRPr lang="en-US" sz="1600" dirty="0"/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/>
              <a:t>CI/CD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PowerShell script running on the developer machine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96F447-75F3-7CDA-B30F-0D59E152034C}"/>
              </a:ext>
            </a:extLst>
          </p:cNvPr>
          <p:cNvSpPr txBox="1">
            <a:spLocks/>
          </p:cNvSpPr>
          <p:nvPr/>
        </p:nvSpPr>
        <p:spPr>
          <a:xfrm>
            <a:off x="308743" y="207395"/>
            <a:ext cx="10883514" cy="505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rgbClr val="0056FF"/>
                </a:solidFill>
                <a:latin typeface="Coast Sans" panose="020B0503030202040303" pitchFamily="34" charset="0"/>
                <a:ea typeface="+mj-ea"/>
                <a:cs typeface="+mj-cs"/>
              </a:defRPr>
            </a:lvl1pPr>
          </a:lstStyle>
          <a:p>
            <a:pPr>
              <a:spcAft>
                <a:spcPts val="1000"/>
              </a:spcAft>
            </a:pPr>
            <a:r>
              <a:rPr lang="en-US"/>
              <a:t>Current process and challenges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FC009D4-1F44-3510-F8F2-608134F1824E}"/>
              </a:ext>
            </a:extLst>
          </p:cNvPr>
          <p:cNvSpPr txBox="1">
            <a:spLocks/>
          </p:cNvSpPr>
          <p:nvPr/>
        </p:nvSpPr>
        <p:spPr>
          <a:xfrm>
            <a:off x="596641" y="713074"/>
            <a:ext cx="10906788" cy="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Current Process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9B8F9F-827B-2776-2536-93B6174D823A}"/>
              </a:ext>
            </a:extLst>
          </p:cNvPr>
          <p:cNvCxnSpPr/>
          <p:nvPr/>
        </p:nvCxnSpPr>
        <p:spPr>
          <a:xfrm>
            <a:off x="355383" y="1066126"/>
            <a:ext cx="10836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6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2E82-4291-C939-EB57-88F59ED0E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50D4-E9F3-5927-B35A-13140B42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Current process and 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462FC-FEC9-9033-A613-9782C22BA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A2F64-FC4B-EE9F-6EEB-B15D61F1E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37" y="1292061"/>
            <a:ext cx="10298011" cy="4133012"/>
          </a:xfrm>
        </p:spPr>
        <p:txBody>
          <a:bodyPr>
            <a:noAutofit/>
          </a:bodyPr>
          <a:lstStyle/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/>
              <a:t>Tools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Lack of consistency, reuse.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Multiple versions of the same code instead of parametrization to drive </a:t>
            </a:r>
            <a:r>
              <a:rPr lang="en-US" sz="1600" dirty="0" err="1"/>
              <a:t>behaviour</a:t>
            </a:r>
            <a:r>
              <a:rPr lang="en-US" sz="1600" dirty="0"/>
              <a:t>.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/>
              <a:t>Repository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Already migrated to GitHub.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Still missing enforcement of policies (Pull Request / Pair review)</a:t>
            </a:r>
          </a:p>
          <a:p>
            <a:pPr marL="342900" indent="-342900">
              <a:spcBef>
                <a:spcPts val="1800"/>
              </a:spcBef>
              <a:buFont typeface="+mj-lt"/>
              <a:buAutoNum type="arabicPeriod"/>
            </a:pPr>
            <a:r>
              <a:rPr lang="en-US" sz="1600" dirty="0"/>
              <a:t>CI/CD</a:t>
            </a:r>
          </a:p>
          <a:p>
            <a:pPr lvl="1">
              <a:spcBef>
                <a:spcPts val="1800"/>
              </a:spcBef>
            </a:pPr>
            <a:r>
              <a:rPr lang="en-US" sz="1600" dirty="0"/>
              <a:t>Deployed from a developer machine, not enforcing process. Multiple situations of code collision.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C8034-DD98-A4B1-F184-B1198F370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6641" y="713074"/>
            <a:ext cx="10906788" cy="352290"/>
          </a:xfrm>
        </p:spPr>
        <p:txBody>
          <a:bodyPr>
            <a:normAutofit/>
          </a:bodyPr>
          <a:lstStyle/>
          <a:p>
            <a:r>
              <a:rPr lang="en-US" b="1" dirty="0"/>
              <a:t>Challenges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07C9A0-E413-E49E-DAC7-D38F55E7517B}"/>
              </a:ext>
            </a:extLst>
          </p:cNvPr>
          <p:cNvCxnSpPr/>
          <p:nvPr/>
        </p:nvCxnSpPr>
        <p:spPr>
          <a:xfrm>
            <a:off x="355383" y="1067633"/>
            <a:ext cx="10836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34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EA5D-6121-F42B-1E7E-D7B9340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5BA1-DD97-9854-4982-4D8EDD07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3" y="564625"/>
            <a:ext cx="7792841" cy="4245119"/>
          </a:xfrm>
        </p:spPr>
        <p:txBody>
          <a:bodyPr>
            <a:normAutofit/>
          </a:bodyPr>
          <a:lstStyle/>
          <a:p>
            <a:r>
              <a:rPr lang="en-US" dirty="0"/>
              <a:t>Proposed new process</a:t>
            </a:r>
            <a:br>
              <a:rPr lang="en-US" dirty="0"/>
            </a:b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78866-0E2D-C7EE-A00C-8EB303E2A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4923-7B38-E5D2-1ABF-EB8005D1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D887EA-B920-3E68-835D-1805856B14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AB488F2-207E-56FB-3866-76962DF27CE6}"/>
              </a:ext>
            </a:extLst>
          </p:cNvPr>
          <p:cNvSpPr txBox="1">
            <a:spLocks/>
          </p:cNvSpPr>
          <p:nvPr/>
        </p:nvSpPr>
        <p:spPr>
          <a:xfrm>
            <a:off x="596641" y="713074"/>
            <a:ext cx="10906788" cy="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CDK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08CFAE-554C-AC99-2498-7E2E85E89F6B}"/>
              </a:ext>
            </a:extLst>
          </p:cNvPr>
          <p:cNvCxnSpPr/>
          <p:nvPr/>
        </p:nvCxnSpPr>
        <p:spPr>
          <a:xfrm>
            <a:off x="355383" y="1066126"/>
            <a:ext cx="10836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BA68F391-231D-3906-9332-3FCCE961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Proposed new process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EDEBF-17F9-A322-7555-50DD61B971B1}"/>
              </a:ext>
            </a:extLst>
          </p:cNvPr>
          <p:cNvSpPr txBox="1"/>
          <p:nvPr/>
        </p:nvSpPr>
        <p:spPr>
          <a:xfrm>
            <a:off x="487017" y="1365119"/>
            <a:ext cx="10571922" cy="212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rgbClr val="000000"/>
                </a:solidFill>
              </a:rPr>
              <a:t>What is AWS CDK?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Open-source framework to define cloud infra using familiar programming languages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Supported languages: Python, TypeScript, Java, C#, Go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Synthesizes into CloudFormation templates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</a:rPr>
              <a:t>AWS product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C882277-F0B4-4551-4DF1-5C7819BDD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80758"/>
              </p:ext>
            </p:extLst>
          </p:nvPr>
        </p:nvGraphicFramePr>
        <p:xfrm>
          <a:off x="895064" y="3702711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638085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1149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711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✅ Familiar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known programming languages </a:t>
                      </a:r>
                      <a:r>
                        <a:rPr lang="en-US" b="1" dirty="0"/>
                        <a:t>(Python)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315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✅ Reuse &amp; Abstraction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Functions, loops, conditionals = less repetition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282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Strong Typing &amp; IDE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Autocompletion, linting, testing 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VSCode</a:t>
                      </a:r>
                      <a:r>
                        <a:rPr lang="en-US" b="1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22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Synthesizes to CloudFormation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Same robust infra backend, just higher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967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Faster Prototyping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boilerplate, more 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66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7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C64D4-42A0-C4D7-DE31-56FAFC9FB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86F19-0E7D-3B2A-B407-D72CEBA2C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F84AB5-23C1-9C94-209C-567E7A0A890B}"/>
              </a:ext>
            </a:extLst>
          </p:cNvPr>
          <p:cNvSpPr txBox="1">
            <a:spLocks/>
          </p:cNvSpPr>
          <p:nvPr/>
        </p:nvSpPr>
        <p:spPr>
          <a:xfrm>
            <a:off x="596641" y="713074"/>
            <a:ext cx="10906788" cy="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Parameter driven stack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DD0882-5BF6-1911-0741-5D285ECD6E01}"/>
              </a:ext>
            </a:extLst>
          </p:cNvPr>
          <p:cNvCxnSpPr/>
          <p:nvPr/>
        </p:nvCxnSpPr>
        <p:spPr>
          <a:xfrm>
            <a:off x="355383" y="1066126"/>
            <a:ext cx="108368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F2EDB519-83E2-139D-E611-4A98140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Proposed new process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72953-6826-678B-AEDE-B0A63B56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3" y="1557587"/>
            <a:ext cx="4959719" cy="438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F3AAE2-F8F3-5E73-3B28-E376D50B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827" y="1556824"/>
            <a:ext cx="2767265" cy="4447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9D9301-B177-4EAC-15CA-8AF8AA9672A6}"/>
              </a:ext>
            </a:extLst>
          </p:cNvPr>
          <p:cNvSpPr txBox="1"/>
          <p:nvPr/>
        </p:nvSpPr>
        <p:spPr>
          <a:xfrm>
            <a:off x="308743" y="1187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Cloud 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BB9F7-B94C-8079-21CC-92A7065044AF}"/>
              </a:ext>
            </a:extLst>
          </p:cNvPr>
          <p:cNvSpPr txBox="1"/>
          <p:nvPr/>
        </p:nvSpPr>
        <p:spPr>
          <a:xfrm>
            <a:off x="7100482" y="1201711"/>
            <a:ext cx="353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CDK</a:t>
            </a:r>
          </a:p>
        </p:txBody>
      </p:sp>
    </p:spTree>
    <p:extLst>
      <p:ext uri="{BB962C8B-B14F-4D97-AF65-F5344CB8AC3E}">
        <p14:creationId xmlns:p14="http://schemas.microsoft.com/office/powerpoint/2010/main" val="74977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29A16-44C7-7E5C-BC19-A6A71F43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C964-D22D-9CA6-0585-13449DBF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43" y="564625"/>
            <a:ext cx="7792841" cy="4245119"/>
          </a:xfrm>
        </p:spPr>
        <p:txBody>
          <a:bodyPr>
            <a:normAutofit/>
          </a:bodyPr>
          <a:lstStyle/>
          <a:p>
            <a:r>
              <a:rPr lang="en-US" dirty="0"/>
              <a:t>Branching strategy</a:t>
            </a:r>
            <a:br>
              <a:rPr lang="en-US" dirty="0"/>
            </a:br>
            <a:br>
              <a:rPr lang="en-US" dirty="0"/>
            </a:b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37818-7C43-4448-B755-355A692CC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92974-4BE7-BD49-AFE1-209EE27763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ast">
      <a:dk1>
        <a:srgbClr val="0056FF"/>
      </a:dk1>
      <a:lt1>
        <a:srgbClr val="FEFFFE"/>
      </a:lt1>
      <a:dk2>
        <a:srgbClr val="0E2A62"/>
      </a:dk2>
      <a:lt2>
        <a:srgbClr val="D6EBFF"/>
      </a:lt2>
      <a:accent1>
        <a:srgbClr val="16234D"/>
      </a:accent1>
      <a:accent2>
        <a:srgbClr val="0056FF"/>
      </a:accent2>
      <a:accent3>
        <a:srgbClr val="D6EBFF"/>
      </a:accent3>
      <a:accent4>
        <a:srgbClr val="0056FF"/>
      </a:accent4>
      <a:accent5>
        <a:srgbClr val="0E2A62"/>
      </a:accent5>
      <a:accent6>
        <a:srgbClr val="0F2A63"/>
      </a:accent6>
      <a:hlink>
        <a:srgbClr val="0056FF"/>
      </a:hlink>
      <a:folHlink>
        <a:srgbClr val="0F2A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>
            <a:solidFill>
              <a:srgbClr val="000000"/>
            </a:solidFill>
            <a:latin typeface="Coast Sans" panose="020B050303020204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oast">
      <a:dk1>
        <a:srgbClr val="0056FF"/>
      </a:dk1>
      <a:lt1>
        <a:srgbClr val="FEFFFE"/>
      </a:lt1>
      <a:dk2>
        <a:srgbClr val="0E2A62"/>
      </a:dk2>
      <a:lt2>
        <a:srgbClr val="D6EBFF"/>
      </a:lt2>
      <a:accent1>
        <a:srgbClr val="16234D"/>
      </a:accent1>
      <a:accent2>
        <a:srgbClr val="0056FF"/>
      </a:accent2>
      <a:accent3>
        <a:srgbClr val="D6EBFF"/>
      </a:accent3>
      <a:accent4>
        <a:srgbClr val="0056FF"/>
      </a:accent4>
      <a:accent5>
        <a:srgbClr val="0E2A62"/>
      </a:accent5>
      <a:accent6>
        <a:srgbClr val="0F2A63"/>
      </a:accent6>
      <a:hlink>
        <a:srgbClr val="0056FF"/>
      </a:hlink>
      <a:folHlink>
        <a:srgbClr val="0F2A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>
            <a:solidFill>
              <a:srgbClr val="000000"/>
            </a:solidFill>
            <a:latin typeface="Coast Sans" panose="020B05030302020403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312</Words>
  <Application>Microsoft Office PowerPoint</Application>
  <PresentationFormat>Widescreen</PresentationFormat>
  <Paragraphs>82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Coast Sans</vt:lpstr>
      <vt:lpstr>Coast Sans Headline Bold</vt:lpstr>
      <vt:lpstr>Office Theme</vt:lpstr>
      <vt:lpstr>1_Office Theme</vt:lpstr>
      <vt:lpstr>Office Theme</vt:lpstr>
      <vt:lpstr>PowerPoint Presentation</vt:lpstr>
      <vt:lpstr>Content</vt:lpstr>
      <vt:lpstr>Current process and challenges </vt:lpstr>
      <vt:lpstr>Current process and challenges</vt:lpstr>
      <vt:lpstr>Current process and challenges</vt:lpstr>
      <vt:lpstr>Proposed new process </vt:lpstr>
      <vt:lpstr>Proposed new process</vt:lpstr>
      <vt:lpstr>Proposed new process</vt:lpstr>
      <vt:lpstr>Branching strategy  </vt:lpstr>
      <vt:lpstr>Branching strategy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Vedran Lukic</dc:creator>
  <cp:lastModifiedBy>Danilo Tessler</cp:lastModifiedBy>
  <cp:revision>9</cp:revision>
  <dcterms:created xsi:type="dcterms:W3CDTF">2020-04-01T16:33:54Z</dcterms:created>
  <dcterms:modified xsi:type="dcterms:W3CDTF">2025-04-14T23:43:22Z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dc6b66-f1d8-416c-9196-49851a317e2e_Enabled">
    <vt:lpwstr>true</vt:lpwstr>
  </property>
  <property fmtid="{D5CDD505-2E9C-101B-9397-08002B2CF9AE}" pid="3" name="MSIP_Label_badc6b66-f1d8-416c-9196-49851a317e2e_SetDate">
    <vt:lpwstr>2020-04-01T16:33:54Z</vt:lpwstr>
  </property>
  <property fmtid="{D5CDD505-2E9C-101B-9397-08002B2CF9AE}" pid="4" name="MSIP_Label_badc6b66-f1d8-416c-9196-49851a317e2e_Method">
    <vt:lpwstr>Standard</vt:lpwstr>
  </property>
  <property fmtid="{D5CDD505-2E9C-101B-9397-08002B2CF9AE}" pid="5" name="MSIP_Label_badc6b66-f1d8-416c-9196-49851a317e2e_Name">
    <vt:lpwstr>Shared</vt:lpwstr>
  </property>
  <property fmtid="{D5CDD505-2E9C-101B-9397-08002B2CF9AE}" pid="6" name="MSIP_Label_badc6b66-f1d8-416c-9196-49851a317e2e_SiteId">
    <vt:lpwstr>6aa6f8ed-45b9-4952-9d39-ab250876e3fd</vt:lpwstr>
  </property>
  <property fmtid="{D5CDD505-2E9C-101B-9397-08002B2CF9AE}" pid="7" name="MSIP_Label_badc6b66-f1d8-416c-9196-49851a317e2e_ActionId">
    <vt:lpwstr>8a25e25d-02cf-45e8-ae3a-0000cd883d54</vt:lpwstr>
  </property>
  <property fmtid="{D5CDD505-2E9C-101B-9397-08002B2CF9AE}" pid="8" name="MSIP_Label_badc6b66-f1d8-416c-9196-49851a317e2e_ContentBits">
    <vt:lpwstr>0</vt:lpwstr>
  </property>
  <property fmtid="{D5CDD505-2E9C-101B-9397-08002B2CF9AE}" pid="9" name="MSIP_Label_b1da7d0c-1ce6-4804-b18a-b7adf48a7aa3_Enabled">
    <vt:lpwstr>true</vt:lpwstr>
  </property>
  <property fmtid="{D5CDD505-2E9C-101B-9397-08002B2CF9AE}" pid="10" name="MSIP_Label_b1da7d0c-1ce6-4804-b18a-b7adf48a7aa3_SetDate">
    <vt:lpwstr>2025-01-28T00:54:57Z</vt:lpwstr>
  </property>
  <property fmtid="{D5CDD505-2E9C-101B-9397-08002B2CF9AE}" pid="11" name="MSIP_Label_b1da7d0c-1ce6-4804-b18a-b7adf48a7aa3_Method">
    <vt:lpwstr>Standard</vt:lpwstr>
  </property>
  <property fmtid="{D5CDD505-2E9C-101B-9397-08002B2CF9AE}" pid="12" name="MSIP_Label_b1da7d0c-1ce6-4804-b18a-b7adf48a7aa3_Name">
    <vt:lpwstr>Internal</vt:lpwstr>
  </property>
  <property fmtid="{D5CDD505-2E9C-101B-9397-08002B2CF9AE}" pid="13" name="MSIP_Label_b1da7d0c-1ce6-4804-b18a-b7adf48a7aa3_SiteId">
    <vt:lpwstr>c21323a3-a353-4cf7-a1c7-954e704b05bd</vt:lpwstr>
  </property>
  <property fmtid="{D5CDD505-2E9C-101B-9397-08002B2CF9AE}" pid="14" name="MSIP_Label_b1da7d0c-1ce6-4804-b18a-b7adf48a7aa3_ActionId">
    <vt:lpwstr>52a279cc-c63c-4824-88b1-dab51648b43a</vt:lpwstr>
  </property>
  <property fmtid="{D5CDD505-2E9C-101B-9397-08002B2CF9AE}" pid="15" name="MSIP_Label_b1da7d0c-1ce6-4804-b18a-b7adf48a7aa3_ContentBits">
    <vt:lpwstr>0</vt:lpwstr>
  </property>
  <property fmtid="{D5CDD505-2E9C-101B-9397-08002B2CF9AE}" pid="16" name="MSIP_Label_b1da7d0c-1ce6-4804-b18a-b7adf48a7aa3_Tag">
    <vt:lpwstr>10, 3, 0, 2</vt:lpwstr>
  </property>
</Properties>
</file>