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2"/>
  </p:notesMasterIdLst>
  <p:sldIdLst>
    <p:sldId id="256" r:id="rId5"/>
    <p:sldId id="598" r:id="rId6"/>
    <p:sldId id="599" r:id="rId7"/>
    <p:sldId id="600" r:id="rId8"/>
    <p:sldId id="601" r:id="rId9"/>
    <p:sldId id="549" r:id="rId10"/>
    <p:sldId id="550" r:id="rId11"/>
    <p:sldId id="567" r:id="rId12"/>
    <p:sldId id="553" r:id="rId13"/>
    <p:sldId id="594" r:id="rId14"/>
    <p:sldId id="595" r:id="rId15"/>
    <p:sldId id="556" r:id="rId16"/>
    <p:sldId id="596" r:id="rId17"/>
    <p:sldId id="597" r:id="rId18"/>
    <p:sldId id="578" r:id="rId19"/>
    <p:sldId id="579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610" r:id="rId29"/>
    <p:sldId id="611" r:id="rId30"/>
    <p:sldId id="496" r:id="rId31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FFFFE5"/>
    <a:srgbClr val="FFFFCC"/>
    <a:srgbClr val="006600"/>
    <a:srgbClr val="F3FFF3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8A07D81-E867-4665-9F89-8FABB755A4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8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45E5E-142E-4E85-84C5-B4CCFAE4E16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3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2019E-725C-4199-9D7B-D3EB74C6B05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5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976D-067A-4E85-8D61-487DCB26976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3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E1E6D-6FA4-4FE1-898A-FE3D9A51163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0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A928B-5FCC-4B3C-A00C-22E0AEE3B8B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7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465FFBA6-00C5-4542-B19D-AE72D538D32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0CEF5205-CE9D-4645-A122-9CF3B40BE7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Recursão </a:t>
            </a:r>
            <a:br>
              <a:rPr lang="pt-BR"/>
            </a:br>
            <a:r>
              <a:rPr lang="pt-BR" sz="320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9AA787-2751-4C61-8EAC-9430953FDD0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3.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de </a:t>
            </a:r>
            <a:r>
              <a:rPr lang="pt-BR" sz="2000" b="1" dirty="0" err="1">
                <a:solidFill>
                  <a:schemeClr val="bg1"/>
                </a:solidFill>
                <a:latin typeface="+mj-lt"/>
              </a:rPr>
              <a:t>termial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81806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termial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que calcula a soma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dos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primeiros números naturais 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pt-BR" dirty="0">
                <a:latin typeface="Arial Narrow" pitchFamily="34" charset="0"/>
              </a:rPr>
              <a:t>).</a:t>
            </a: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= %d\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319" name="Grupo 23"/>
          <p:cNvGrpSpPr>
            <a:grpSpLocks/>
          </p:cNvGrpSpPr>
          <p:nvPr/>
        </p:nvGrpSpPr>
        <p:grpSpPr bwMode="auto">
          <a:xfrm>
            <a:off x="6038850" y="1444625"/>
            <a:ext cx="2714625" cy="1217613"/>
            <a:chOff x="5857875" y="1791445"/>
            <a:chExt cx="2714625" cy="1217613"/>
          </a:xfrm>
        </p:grpSpPr>
        <p:sp>
          <p:nvSpPr>
            <p:cNvPr id="23" name="Retângulo 22"/>
            <p:cNvSpPr/>
            <p:nvPr/>
          </p:nvSpPr>
          <p:spPr>
            <a:xfrm>
              <a:off x="5857875" y="1826370"/>
              <a:ext cx="1143000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termial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57875" y="2615358"/>
              <a:ext cx="1143000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termial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23" idx="2"/>
              <a:endCxn id="24" idx="0"/>
            </p:cNvCxnSpPr>
            <p:nvPr/>
          </p:nvCxnSpPr>
          <p:spPr>
            <a:xfrm rot="5400000">
              <a:off x="6215856" y="2400252"/>
              <a:ext cx="42862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708900" y="2580433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7708900" y="1791445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cxnSp>
          <p:nvCxnSpPr>
            <p:cNvPr id="28" name="Conector de seta reta 27"/>
            <p:cNvCxnSpPr>
              <a:stCxn id="26" idx="0"/>
              <a:endCxn id="27" idx="4"/>
            </p:cNvCxnSpPr>
            <p:nvPr/>
          </p:nvCxnSpPr>
          <p:spPr>
            <a:xfrm rot="5400000" flipH="1" flipV="1">
              <a:off x="7890669" y="2400252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3" idx="3"/>
              <a:endCxn id="27" idx="2"/>
            </p:cNvCxnSpPr>
            <p:nvPr/>
          </p:nvCxnSpPr>
          <p:spPr>
            <a:xfrm>
              <a:off x="7000875" y="2005758"/>
              <a:ext cx="708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>
            <a:xfrm flipV="1">
              <a:off x="7000875" y="2794745"/>
              <a:ext cx="708025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8072438" y="2220070"/>
              <a:ext cx="500062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+ 5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0EAA81-2811-4989-B0D3-F69C3F849A8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4.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da série harmônica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81806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 que  calcula  a  soma  dos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1</a:t>
            </a:r>
            <a:endParaRPr lang="pt-BR" dirty="0"/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primeiros termos da série harmônica </a:t>
            </a:r>
            <a:r>
              <a:rPr lang="pt-BR" dirty="0"/>
              <a:t>(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/>
              <a:t>).</a:t>
            </a:r>
            <a:endParaRPr lang="pt-BR" dirty="0">
              <a:latin typeface="Arial Narrow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"Harmonica = %.2f\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343" name="Grupo 27"/>
          <p:cNvGrpSpPr>
            <a:grpSpLocks/>
          </p:cNvGrpSpPr>
          <p:nvPr/>
        </p:nvGrpSpPr>
        <p:grpSpPr bwMode="auto">
          <a:xfrm>
            <a:off x="6699250" y="1447800"/>
            <a:ext cx="1938338" cy="1217613"/>
            <a:chOff x="6643702" y="1746250"/>
            <a:chExt cx="1938323" cy="1217613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6643702" y="1781175"/>
              <a:ext cx="612770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h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6643702" y="2570163"/>
              <a:ext cx="612770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h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de seta reta 19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6734981" y="2355057"/>
              <a:ext cx="42862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 bwMode="auto">
            <a:xfrm>
              <a:off x="7666044" y="2535238"/>
              <a:ext cx="72071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2.08</a:t>
              </a:r>
            </a:p>
          </p:txBody>
        </p:sp>
        <p:sp>
          <p:nvSpPr>
            <p:cNvPr id="22" name="Elipse 21"/>
            <p:cNvSpPr/>
            <p:nvPr/>
          </p:nvSpPr>
          <p:spPr bwMode="auto">
            <a:xfrm>
              <a:off x="7666044" y="1746250"/>
              <a:ext cx="72071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2.28</a:t>
              </a:r>
            </a:p>
          </p:txBody>
        </p:sp>
        <p:cxnSp>
          <p:nvCxnSpPr>
            <p:cNvPr id="31" name="Conector de seta reta 30"/>
            <p:cNvCxnSpPr>
              <a:stCxn id="21" idx="0"/>
              <a:endCxn id="22" idx="4"/>
            </p:cNvCxnSpPr>
            <p:nvPr/>
          </p:nvCxnSpPr>
          <p:spPr bwMode="auto">
            <a:xfrm rot="5400000" flipH="1" flipV="1">
              <a:off x="7847810" y="2355057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8" idx="3"/>
              <a:endCxn id="22" idx="2"/>
            </p:cNvCxnSpPr>
            <p:nvPr/>
          </p:nvCxnSpPr>
          <p:spPr bwMode="auto">
            <a:xfrm flipV="1">
              <a:off x="7256472" y="1960563"/>
              <a:ext cx="409572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9" idx="3"/>
              <a:endCxn id="21" idx="2"/>
            </p:cNvCxnSpPr>
            <p:nvPr/>
          </p:nvCxnSpPr>
          <p:spPr bwMode="auto">
            <a:xfrm flipV="1">
              <a:off x="7256472" y="2749550"/>
              <a:ext cx="409572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/>
            <p:cNvSpPr/>
            <p:nvPr/>
          </p:nvSpPr>
          <p:spPr bwMode="auto">
            <a:xfrm>
              <a:off x="8077204" y="2174875"/>
              <a:ext cx="504821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+ 1/5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2EBB69-F482-425F-BA0F-5B7B3535A71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360362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5.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Contagem progressiva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376363"/>
            <a:ext cx="8243888" cy="4389437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exibe uma 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contagem progressiva de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+mj-lt"/>
              </a:rPr>
              <a:t> até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+mj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cp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367" name="Grupo 23"/>
          <p:cNvGrpSpPr>
            <a:grpSpLocks/>
          </p:cNvGrpSpPr>
          <p:nvPr/>
        </p:nvGrpSpPr>
        <p:grpSpPr bwMode="auto">
          <a:xfrm>
            <a:off x="5441950" y="1454150"/>
            <a:ext cx="3227388" cy="1217613"/>
            <a:chOff x="6059488" y="1943100"/>
            <a:chExt cx="3226512" cy="1217613"/>
          </a:xfrm>
        </p:grpSpPr>
        <p:sp>
          <p:nvSpPr>
            <p:cNvPr id="12" name="Retângulo 11"/>
            <p:cNvSpPr/>
            <p:nvPr/>
          </p:nvSpPr>
          <p:spPr>
            <a:xfrm>
              <a:off x="6059488" y="1978025"/>
              <a:ext cx="718943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cp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064250" y="2767013"/>
              <a:ext cx="720529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cp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ector de seta reta 15"/>
            <p:cNvCxnSpPr>
              <a:stCxn id="12" idx="2"/>
              <a:endCxn id="13" idx="0"/>
            </p:cNvCxnSpPr>
            <p:nvPr/>
          </p:nvCxnSpPr>
          <p:spPr>
            <a:xfrm rot="16200000" flipH="1">
              <a:off x="6207821" y="2550321"/>
              <a:ext cx="428625" cy="47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281531" y="2732088"/>
              <a:ext cx="72052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7281531" y="1943100"/>
              <a:ext cx="72052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9" name="Conector de seta reta 18"/>
            <p:cNvCxnSpPr>
              <a:stCxn id="17" idx="0"/>
              <a:endCxn id="18" idx="4"/>
            </p:cNvCxnSpPr>
            <p:nvPr/>
          </p:nvCxnSpPr>
          <p:spPr>
            <a:xfrm rot="5400000" flipH="1" flipV="1">
              <a:off x="7463202" y="2551907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2" idx="3"/>
              <a:endCxn id="18" idx="2"/>
            </p:cNvCxnSpPr>
            <p:nvPr/>
          </p:nvCxnSpPr>
          <p:spPr>
            <a:xfrm flipV="1">
              <a:off x="6778431" y="2157413"/>
              <a:ext cx="503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3" idx="3"/>
              <a:endCxn id="17" idx="2"/>
            </p:cNvCxnSpPr>
            <p:nvPr/>
          </p:nvCxnSpPr>
          <p:spPr>
            <a:xfrm flipV="1">
              <a:off x="6784779" y="2946400"/>
              <a:ext cx="496752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7773523" y="2371725"/>
              <a:ext cx="1512477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CaixaDeTexto 40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Comandos depois da chamada recursiva são empilhados e executados em ordem inversa!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7DE022-F0A7-446B-9E81-9F1E62CC7FD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360362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6.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Contagem regressiva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376363"/>
            <a:ext cx="8243888" cy="4414837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exibe uma 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contagem progressiva 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+mj-lt"/>
              </a:rPr>
              <a:t> até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+mj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Comandos antes da chamada recursiva são executados em ordem direta!</a:t>
            </a:r>
          </a:p>
        </p:txBody>
      </p:sp>
      <p:grpSp>
        <p:nvGrpSpPr>
          <p:cNvPr id="16392" name="Grupo 23"/>
          <p:cNvGrpSpPr>
            <a:grpSpLocks/>
          </p:cNvGrpSpPr>
          <p:nvPr/>
        </p:nvGrpSpPr>
        <p:grpSpPr bwMode="auto">
          <a:xfrm>
            <a:off x="5410200" y="1454150"/>
            <a:ext cx="3192463" cy="1217613"/>
            <a:chOff x="5380043" y="1943100"/>
            <a:chExt cx="3192457" cy="1217613"/>
          </a:xfrm>
        </p:grpSpPr>
        <p:sp>
          <p:nvSpPr>
            <p:cNvPr id="23" name="Retângulo 22"/>
            <p:cNvSpPr/>
            <p:nvPr/>
          </p:nvSpPr>
          <p:spPr>
            <a:xfrm>
              <a:off x="6629404" y="1978025"/>
              <a:ext cx="720724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cr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635754" y="2767013"/>
              <a:ext cx="719136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cr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23" idx="2"/>
              <a:endCxn id="24" idx="0"/>
            </p:cNvCxnSpPr>
            <p:nvPr/>
          </p:nvCxnSpPr>
          <p:spPr>
            <a:xfrm rot="16200000" flipH="1">
              <a:off x="6777834" y="2550319"/>
              <a:ext cx="428625" cy="4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851776" y="2732088"/>
              <a:ext cx="720724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7851776" y="1943100"/>
              <a:ext cx="720724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Conector de seta reta 27"/>
            <p:cNvCxnSpPr>
              <a:stCxn id="26" idx="0"/>
              <a:endCxn id="27" idx="4"/>
            </p:cNvCxnSpPr>
            <p:nvPr/>
          </p:nvCxnSpPr>
          <p:spPr>
            <a:xfrm rot="5400000" flipH="1" flipV="1">
              <a:off x="8033544" y="2551907"/>
              <a:ext cx="3587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3" idx="3"/>
              <a:endCxn id="27" idx="2"/>
            </p:cNvCxnSpPr>
            <p:nvPr/>
          </p:nvCxnSpPr>
          <p:spPr>
            <a:xfrm flipV="1">
              <a:off x="7350127" y="2157413"/>
              <a:ext cx="5016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>
            <a:xfrm flipV="1">
              <a:off x="7354889" y="2946400"/>
              <a:ext cx="496887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5380043" y="2371725"/>
              <a:ext cx="1511297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84AB7C-793B-467B-AFED-B52ECDADC3B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7.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Conversão em binário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6050"/>
            <a:ext cx="8243888" cy="4802188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binário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que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exibe um natural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Arial Narrow" pitchFamily="34" charset="0"/>
              </a:rPr>
              <a:t> em binário.</a:t>
            </a:r>
          </a:p>
          <a:p>
            <a:pPr>
              <a:spcBef>
                <a:spcPts val="900"/>
              </a:spcBef>
              <a:defRPr/>
            </a:pPr>
            <a:r>
              <a:rPr lang="pt-BR" sz="17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7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7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300"/>
              </a:spcBef>
              <a:defRPr/>
            </a:pP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7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7415" name="Grupo 25"/>
          <p:cNvGrpSpPr>
            <a:grpSpLocks/>
          </p:cNvGrpSpPr>
          <p:nvPr/>
        </p:nvGrpSpPr>
        <p:grpSpPr bwMode="auto">
          <a:xfrm>
            <a:off x="4462463" y="1428750"/>
            <a:ext cx="4152900" cy="1217613"/>
            <a:chOff x="4500563" y="2068513"/>
            <a:chExt cx="4152900" cy="1217612"/>
          </a:xfrm>
        </p:grpSpPr>
        <p:sp>
          <p:nvSpPr>
            <p:cNvPr id="19" name="Retângulo 18"/>
            <p:cNvSpPr/>
            <p:nvPr/>
          </p:nvSpPr>
          <p:spPr>
            <a:xfrm>
              <a:off x="4500563" y="2103438"/>
              <a:ext cx="1260475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binario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(13)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500563" y="2892425"/>
              <a:ext cx="1260475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binario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de seta reta 20"/>
            <p:cNvCxnSpPr>
              <a:stCxn id="19" idx="2"/>
              <a:endCxn id="20" idx="0"/>
            </p:cNvCxnSpPr>
            <p:nvPr/>
          </p:nvCxnSpPr>
          <p:spPr>
            <a:xfrm rot="5400000">
              <a:off x="4915694" y="2677319"/>
              <a:ext cx="428625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6351588" y="2857500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6351588" y="2068513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33" name="Conector de seta reta 32"/>
            <p:cNvCxnSpPr>
              <a:stCxn id="22" idx="0"/>
              <a:endCxn id="31" idx="4"/>
            </p:cNvCxnSpPr>
            <p:nvPr/>
          </p:nvCxnSpPr>
          <p:spPr>
            <a:xfrm rot="5400000" flipH="1" flipV="1">
              <a:off x="6533356" y="2677319"/>
              <a:ext cx="3587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9" idx="3"/>
              <a:endCxn id="31" idx="2"/>
            </p:cNvCxnSpPr>
            <p:nvPr/>
          </p:nvCxnSpPr>
          <p:spPr>
            <a:xfrm>
              <a:off x="5761038" y="2282826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0" idx="3"/>
              <a:endCxn id="22" idx="2"/>
            </p:cNvCxnSpPr>
            <p:nvPr/>
          </p:nvCxnSpPr>
          <p:spPr>
            <a:xfrm flipV="1">
              <a:off x="5761038" y="3071812"/>
              <a:ext cx="590550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/>
            <p:cNvSpPr/>
            <p:nvPr/>
          </p:nvSpPr>
          <p:spPr>
            <a:xfrm>
              <a:off x="6816725" y="2497138"/>
              <a:ext cx="1836738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13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%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2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28625" y="1017588"/>
            <a:ext cx="8243888" cy="40163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Torres de Hanói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625" y="1411288"/>
            <a:ext cx="8243888" cy="482441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 marL="179388" indent="-179388">
              <a:buSzPct val="70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</a:rPr>
              <a:t>Problema</a:t>
            </a:r>
            <a:r>
              <a:rPr lang="pt-BR" dirty="0">
                <a:latin typeface="Arial Narrow" pitchFamily="34" charset="0"/>
              </a:rPr>
              <a:t>: 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Mover todos os discos da torre </a:t>
            </a:r>
            <a:r>
              <a:rPr lang="pt-BR" b="1" dirty="0">
                <a:latin typeface="Arial Narrow" pitchFamily="34" charset="0"/>
              </a:rPr>
              <a:t>A</a:t>
            </a:r>
            <a:r>
              <a:rPr lang="pt-BR" dirty="0">
                <a:latin typeface="Arial Narrow" pitchFamily="34" charset="0"/>
              </a:rPr>
              <a:t> para a torre </a:t>
            </a:r>
            <a:r>
              <a:rPr lang="pt-BR" b="1" dirty="0">
                <a:latin typeface="Arial Narrow" pitchFamily="34" charset="0"/>
              </a:rPr>
              <a:t>C</a:t>
            </a:r>
            <a:r>
              <a:rPr lang="pt-BR" dirty="0">
                <a:latin typeface="Arial Narrow" pitchFamily="34" charset="0"/>
              </a:rPr>
              <a:t>, usando a torre </a:t>
            </a:r>
            <a:r>
              <a:rPr lang="pt-BR" b="1" dirty="0">
                <a:latin typeface="Arial Narrow" pitchFamily="34" charset="0"/>
              </a:rPr>
              <a:t>B</a:t>
            </a:r>
            <a:r>
              <a:rPr lang="pt-BR" dirty="0">
                <a:latin typeface="Arial Narrow" pitchFamily="34" charset="0"/>
              </a:rPr>
              <a:t> como espaço de manobra.</a:t>
            </a:r>
          </a:p>
          <a:p>
            <a:pPr marL="179388" indent="-179388">
              <a:spcBef>
                <a:spcPts val="18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</a:rPr>
              <a:t>Restrições</a:t>
            </a:r>
            <a:r>
              <a:rPr lang="pt-BR" dirty="0">
                <a:latin typeface="Arial Narrow" pitchFamily="34" charset="0"/>
              </a:rPr>
              <a:t>: 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Mover um disco de cada vez.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Não colocar um disco sobre outro menor.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Transferir os discos de uma torre para outra, imediatamente.</a:t>
            </a: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</p:txBody>
      </p: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13488B-0734-4937-874A-60A6724DC01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8442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65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18443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61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18444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57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46375" y="4814888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562225" y="5003800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4B1FAC-6738-4BB5-8CE9-506AAC4CCA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9465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8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19466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4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19467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0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95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562225" y="5003800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BD169E-E59A-47DB-89D1-01CB2AE504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0489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12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0490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08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0491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04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95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3A73D3-28F9-4DAE-8F81-4F3B493785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1513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36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1514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32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1515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28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4223211" y="5009883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EBA800-93D1-4268-AC03-52F75E3566C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2537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60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2538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56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2539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52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4223211" y="5009883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69447-A888-4DC5-8F18-DC4C60DA61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2275" y="1017588"/>
            <a:ext cx="8243888" cy="430212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Recursão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2275" y="1441450"/>
            <a:ext cx="8243888" cy="708025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sz="2000" dirty="0">
                <a:latin typeface="+mj-lt"/>
              </a:rPr>
              <a:t>é um método que permite obter a solução de uma instância de um problema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000" dirty="0">
                <a:latin typeface="+mj-lt"/>
              </a:rPr>
              <a:t>, a partir das soluções de instâncias mais simples de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000" dirty="0">
                <a:latin typeface="+mj-lt"/>
              </a:rPr>
              <a:t>.</a:t>
            </a:r>
          </a:p>
        </p:txBody>
      </p: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5426075" y="2560638"/>
            <a:ext cx="3240088" cy="36782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Fases de uma solução recursiva</a:t>
            </a:r>
            <a:r>
              <a:rPr lang="pt-BR" dirty="0">
                <a:latin typeface="+mj-lt"/>
              </a:rPr>
              <a:t>:</a:t>
            </a:r>
          </a:p>
          <a:p>
            <a:pPr algn="just">
              <a:spcBef>
                <a:spcPts val="24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/>
              </a:rPr>
              <a:t>Decomposição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: 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 decompõe   a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instância   inicial  em   instâncias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mais  simples,   até  que  restem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apenas  instâncias  triviais.</a:t>
            </a:r>
          </a:p>
          <a:p>
            <a:pPr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/>
              </a:rPr>
              <a:t>Composição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: </a:t>
            </a:r>
            <a:r>
              <a:rPr lang="pt-BR" sz="15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compõe </a:t>
            </a:r>
            <a:r>
              <a:rPr lang="pt-BR" sz="15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as  solu-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ções das instâncias mais simples,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até obter a  solução  da instância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inicial.</a:t>
            </a:r>
          </a:p>
          <a:p>
            <a:pPr algn="just">
              <a:spcBef>
                <a:spcPts val="0"/>
              </a:spcBef>
              <a:buSzPct val="69000"/>
              <a:defRPr/>
            </a:pPr>
            <a:endParaRPr lang="pt-BR" dirty="0">
              <a:latin typeface="+mj-lt"/>
              <a:cs typeface="Times New Roman" pitchFamily="18" charset="0"/>
              <a:sym typeface="Symbol"/>
            </a:endParaRPr>
          </a:p>
          <a:p>
            <a:pPr algn="just">
              <a:spcBef>
                <a:spcPts val="0"/>
              </a:spcBef>
              <a:buSzPct val="69000"/>
              <a:defRPr/>
            </a:pPr>
            <a:endParaRPr lang="pt-BR" dirty="0">
              <a:latin typeface="+mj-lt"/>
              <a:cs typeface="Times New Roman" pitchFamily="18" charset="0"/>
              <a:sym typeface="Symbol"/>
            </a:endParaRPr>
          </a:p>
        </p:txBody>
      </p:sp>
      <p:grpSp>
        <p:nvGrpSpPr>
          <p:cNvPr id="2" name="Grupo 88"/>
          <p:cNvGrpSpPr>
            <a:grpSpLocks/>
          </p:cNvGrpSpPr>
          <p:nvPr/>
        </p:nvGrpSpPr>
        <p:grpSpPr bwMode="auto">
          <a:xfrm>
            <a:off x="425450" y="2560638"/>
            <a:ext cx="4860925" cy="3668712"/>
            <a:chOff x="3810000" y="2560638"/>
            <a:chExt cx="4860925" cy="3668712"/>
          </a:xfrm>
        </p:grpSpPr>
        <p:sp>
          <p:nvSpPr>
            <p:cNvPr id="90" name="CaixaDeTexto 89"/>
            <p:cNvSpPr txBox="1"/>
            <p:nvPr/>
          </p:nvSpPr>
          <p:spPr bwMode="auto">
            <a:xfrm>
              <a:off x="3810000" y="2560638"/>
              <a:ext cx="4856163" cy="40005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Problema da arrecadação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813175" y="2954338"/>
              <a:ext cx="4857750" cy="3275012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bIns="8280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Line 85"/>
          <p:cNvSpPr>
            <a:spLocks noChangeAspect="1" noChangeShapeType="1"/>
          </p:cNvSpPr>
          <p:nvPr/>
        </p:nvSpPr>
        <p:spPr bwMode="auto">
          <a:xfrm rot="5400000">
            <a:off x="2690019" y="3437732"/>
            <a:ext cx="454025" cy="1587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14" name="Line 83"/>
          <p:cNvSpPr>
            <a:spLocks noChangeAspect="1" noChangeShapeType="1"/>
          </p:cNvSpPr>
          <p:nvPr/>
        </p:nvSpPr>
        <p:spPr bwMode="auto">
          <a:xfrm rot="5400000">
            <a:off x="2001838" y="3905250"/>
            <a:ext cx="550862" cy="1074738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15" name="Line 82"/>
          <p:cNvSpPr>
            <a:spLocks noChangeAspect="1" noChangeShapeType="1"/>
          </p:cNvSpPr>
          <p:nvPr/>
        </p:nvSpPr>
        <p:spPr bwMode="auto">
          <a:xfrm rot="16200000" flipH="1">
            <a:off x="3259932" y="3839369"/>
            <a:ext cx="550862" cy="10731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3" name="Grupo 110"/>
          <p:cNvGrpSpPr>
            <a:grpSpLocks/>
          </p:cNvGrpSpPr>
          <p:nvPr/>
        </p:nvGrpSpPr>
        <p:grpSpPr bwMode="auto">
          <a:xfrm>
            <a:off x="2044700" y="3211513"/>
            <a:ext cx="903288" cy="919162"/>
            <a:chOff x="5428898" y="3157265"/>
            <a:chExt cx="904391" cy="919132"/>
          </a:xfrm>
        </p:grpSpPr>
        <p:grpSp>
          <p:nvGrpSpPr>
            <p:cNvPr id="5198" name="Grupo 99"/>
            <p:cNvGrpSpPr>
              <a:grpSpLocks/>
            </p:cNvGrpSpPr>
            <p:nvPr/>
          </p:nvGrpSpPr>
          <p:grpSpPr bwMode="auto">
            <a:xfrm>
              <a:off x="6152093" y="3619212"/>
              <a:ext cx="181196" cy="457185"/>
              <a:chOff x="6397145" y="3176567"/>
              <a:chExt cx="181196" cy="457185"/>
            </a:xfrm>
          </p:grpSpPr>
          <p:sp>
            <p:nvSpPr>
              <p:cNvPr id="20" name="AutoShape 91"/>
              <p:cNvSpPr>
                <a:spLocks noChangeAspect="1" noChangeArrowheads="1"/>
              </p:cNvSpPr>
              <p:nvPr/>
            </p:nvSpPr>
            <p:spPr bwMode="auto">
              <a:xfrm>
                <a:off x="6443238" y="3176567"/>
                <a:ext cx="101724" cy="138108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1" name="AutoShape 90"/>
              <p:cNvSpPr>
                <a:spLocks noChangeAspect="1" noChangeShapeType="1"/>
              </p:cNvSpPr>
              <p:nvPr/>
            </p:nvSpPr>
            <p:spPr bwMode="auto">
              <a:xfrm>
                <a:off x="6494100" y="3314675"/>
                <a:ext cx="1590" cy="190494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2" name="AutoShape 89"/>
              <p:cNvSpPr>
                <a:spLocks noChangeAspect="1" noChangeShapeType="1"/>
              </p:cNvSpPr>
              <p:nvPr/>
            </p:nvSpPr>
            <p:spPr bwMode="auto">
              <a:xfrm flipH="1">
                <a:off x="6416218" y="3495645"/>
                <a:ext cx="77882" cy="13810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3" name="AutoShape 88"/>
              <p:cNvSpPr>
                <a:spLocks noChangeAspect="1" noChangeShapeType="1"/>
              </p:cNvSpPr>
              <p:nvPr/>
            </p:nvSpPr>
            <p:spPr bwMode="auto">
              <a:xfrm>
                <a:off x="6494100" y="3495645"/>
                <a:ext cx="74704" cy="13810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4" name="AutoShape 87"/>
              <p:cNvSpPr>
                <a:spLocks noChangeAspect="1" noChangeShapeType="1"/>
              </p:cNvSpPr>
              <p:nvPr/>
            </p:nvSpPr>
            <p:spPr bwMode="auto">
              <a:xfrm>
                <a:off x="6397145" y="3395635"/>
                <a:ext cx="181196" cy="158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18" name="Line 86"/>
            <p:cNvSpPr>
              <a:spLocks noChangeAspect="1" noChangeShapeType="1"/>
            </p:cNvSpPr>
            <p:nvPr/>
          </p:nvSpPr>
          <p:spPr bwMode="auto">
            <a:xfrm rot="5400000">
              <a:off x="5983102" y="3383476"/>
              <a:ext cx="454010" cy="158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19" name="Rectangle 80"/>
            <p:cNvSpPr>
              <a:spLocks noChangeAspect="1" noChangeArrowheads="1"/>
            </p:cNvSpPr>
            <p:nvPr/>
          </p:nvSpPr>
          <p:spPr bwMode="auto">
            <a:xfrm>
              <a:off x="5428898" y="3204888"/>
              <a:ext cx="683459" cy="24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R$700,00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10" name="Grupo 111"/>
          <p:cNvGrpSpPr>
            <a:grpSpLocks/>
          </p:cNvGrpSpPr>
          <p:nvPr/>
        </p:nvGrpSpPr>
        <p:grpSpPr bwMode="auto">
          <a:xfrm>
            <a:off x="1528763" y="4086225"/>
            <a:ext cx="1177925" cy="1055688"/>
            <a:chOff x="4912716" y="4032342"/>
            <a:chExt cx="1178773" cy="1055301"/>
          </a:xfrm>
        </p:grpSpPr>
        <p:sp>
          <p:nvSpPr>
            <p:cNvPr id="26" name="Line 84"/>
            <p:cNvSpPr>
              <a:spLocks noChangeAspect="1" noChangeShapeType="1"/>
            </p:cNvSpPr>
            <p:nvPr/>
          </p:nvSpPr>
          <p:spPr bwMode="auto">
            <a:xfrm rot="5400000">
              <a:off x="5279198" y="3784994"/>
              <a:ext cx="550660" cy="107392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27" name="Rectangle 79"/>
            <p:cNvSpPr>
              <a:spLocks noChangeAspect="1" noChangeArrowheads="1"/>
            </p:cNvSpPr>
            <p:nvPr/>
          </p:nvSpPr>
          <p:spPr bwMode="auto">
            <a:xfrm>
              <a:off x="5054105" y="4032342"/>
              <a:ext cx="683116" cy="24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R$300,00</a:t>
              </a:r>
              <a:endParaRPr lang="pt-BR" sz="1100" b="1" dirty="0">
                <a:latin typeface="+mj-lt"/>
              </a:endParaRPr>
            </a:p>
          </p:txBody>
        </p:sp>
        <p:grpSp>
          <p:nvGrpSpPr>
            <p:cNvPr id="5191" name="Grupo 97"/>
            <p:cNvGrpSpPr>
              <a:grpSpLocks/>
            </p:cNvGrpSpPr>
            <p:nvPr/>
          </p:nvGrpSpPr>
          <p:grpSpPr bwMode="auto">
            <a:xfrm>
              <a:off x="4912716" y="4629023"/>
              <a:ext cx="179517" cy="458617"/>
              <a:chOff x="5157768" y="4186378"/>
              <a:chExt cx="179517" cy="458617"/>
            </a:xfrm>
          </p:grpSpPr>
          <p:sp>
            <p:nvSpPr>
              <p:cNvPr id="29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5203838" y="4186378"/>
                <a:ext cx="100085" cy="138062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30" name="AutoShape 76"/>
              <p:cNvSpPr>
                <a:spLocks noChangeAspect="1" noChangeShapeType="1"/>
              </p:cNvSpPr>
              <p:nvPr/>
            </p:nvSpPr>
            <p:spPr bwMode="auto">
              <a:xfrm>
                <a:off x="5254675" y="4324440"/>
                <a:ext cx="1589" cy="19201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94" name="Group 73"/>
              <p:cNvGrpSpPr>
                <a:grpSpLocks noChangeAspect="1"/>
              </p:cNvGrpSpPr>
              <p:nvPr/>
            </p:nvGrpSpPr>
            <p:grpSpPr bwMode="auto">
              <a:xfrm>
                <a:off x="5175330" y="4508827"/>
                <a:ext cx="153753" cy="136168"/>
                <a:chOff x="3898" y="7296"/>
                <a:chExt cx="143" cy="170"/>
              </a:xfrm>
            </p:grpSpPr>
            <p:sp>
              <p:nvSpPr>
                <p:cNvPr id="33" name="AutoShap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6"/>
                  <a:ext cx="71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34" name="AutoShap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973" y="7296"/>
                  <a:ext cx="68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32" name="AutoShape 72"/>
              <p:cNvSpPr>
                <a:spLocks noChangeAspect="1" noChangeShapeType="1"/>
              </p:cNvSpPr>
              <p:nvPr/>
            </p:nvSpPr>
            <p:spPr bwMode="auto">
              <a:xfrm>
                <a:off x="5157768" y="4405373"/>
                <a:ext cx="179516" cy="158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</p:grpSp>
      <p:sp>
        <p:nvSpPr>
          <p:cNvPr id="35" name="Line 63"/>
          <p:cNvSpPr>
            <a:spLocks noChangeAspect="1" noChangeShapeType="1"/>
          </p:cNvSpPr>
          <p:nvPr/>
        </p:nvSpPr>
        <p:spPr bwMode="auto">
          <a:xfrm rot="5400000">
            <a:off x="1156494" y="5163344"/>
            <a:ext cx="411162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36" name="Line 62"/>
          <p:cNvSpPr>
            <a:spLocks noChangeAspect="1" noChangeShapeType="1"/>
          </p:cNvSpPr>
          <p:nvPr/>
        </p:nvSpPr>
        <p:spPr bwMode="auto">
          <a:xfrm rot="16200000" flipH="1">
            <a:off x="1781175" y="5110163"/>
            <a:ext cx="412750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17" name="Grupo 113"/>
          <p:cNvGrpSpPr>
            <a:grpSpLocks/>
          </p:cNvGrpSpPr>
          <p:nvPr/>
        </p:nvGrpSpPr>
        <p:grpSpPr bwMode="auto">
          <a:xfrm>
            <a:off x="585788" y="5145088"/>
            <a:ext cx="911225" cy="909637"/>
            <a:chOff x="3969758" y="5090647"/>
            <a:chExt cx="912076" cy="910101"/>
          </a:xfrm>
        </p:grpSpPr>
        <p:sp>
          <p:nvSpPr>
            <p:cNvPr id="38" name="Line 71"/>
            <p:cNvSpPr>
              <a:spLocks noChangeAspect="1" noChangeShapeType="1"/>
            </p:cNvSpPr>
            <p:nvPr/>
          </p:nvSpPr>
          <p:spPr bwMode="auto">
            <a:xfrm rot="5400000">
              <a:off x="4433828" y="5055602"/>
              <a:ext cx="412961" cy="48305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grpSp>
          <p:nvGrpSpPr>
            <p:cNvPr id="5181" name="Group 64"/>
            <p:cNvGrpSpPr>
              <a:grpSpLocks noChangeAspect="1"/>
            </p:cNvGrpSpPr>
            <p:nvPr/>
          </p:nvGrpSpPr>
          <p:grpSpPr bwMode="auto">
            <a:xfrm>
              <a:off x="4309538" y="5542184"/>
              <a:ext cx="178236" cy="458564"/>
              <a:chOff x="3870" y="7030"/>
              <a:chExt cx="198" cy="374"/>
            </a:xfrm>
          </p:grpSpPr>
          <p:sp>
            <p:nvSpPr>
              <p:cNvPr id="41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3920" y="7030"/>
                <a:ext cx="113" cy="113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42" name="AutoShape 69"/>
              <p:cNvSpPr>
                <a:spLocks noChangeAspect="1" noChangeShapeType="1"/>
              </p:cNvSpPr>
              <p:nvPr/>
            </p:nvSpPr>
            <p:spPr bwMode="auto">
              <a:xfrm>
                <a:off x="3976" y="7142"/>
                <a:ext cx="2" cy="15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85" name="Group 66"/>
              <p:cNvGrpSpPr>
                <a:grpSpLocks noChangeAspect="1"/>
              </p:cNvGrpSpPr>
              <p:nvPr/>
            </p:nvGrpSpPr>
            <p:grpSpPr bwMode="auto">
              <a:xfrm>
                <a:off x="3876" y="7291"/>
                <a:ext cx="177" cy="113"/>
                <a:chOff x="3915" y="7291"/>
                <a:chExt cx="150" cy="175"/>
              </a:xfrm>
            </p:grpSpPr>
            <p:sp>
              <p:nvSpPr>
                <p:cNvPr id="45" name="AutoShape 6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15" y="7291"/>
                  <a:ext cx="73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46" name="AutoShap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988" y="7291"/>
                  <a:ext cx="7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44" name="AutoShape 65"/>
              <p:cNvSpPr>
                <a:spLocks noChangeAspect="1" noChangeShapeType="1"/>
              </p:cNvSpPr>
              <p:nvPr/>
            </p:nvSpPr>
            <p:spPr bwMode="auto">
              <a:xfrm>
                <a:off x="3870" y="7208"/>
                <a:ext cx="19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40" name="Rectangle 54"/>
            <p:cNvSpPr>
              <a:spLocks noChangeAspect="1" noChangeArrowheads="1"/>
            </p:cNvSpPr>
            <p:nvPr/>
          </p:nvSpPr>
          <p:spPr bwMode="auto">
            <a:xfrm>
              <a:off x="3969758" y="5108118"/>
              <a:ext cx="683263" cy="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31" name="Grupo 115"/>
          <p:cNvGrpSpPr>
            <a:grpSpLocks/>
          </p:cNvGrpSpPr>
          <p:nvPr/>
        </p:nvGrpSpPr>
        <p:grpSpPr bwMode="auto">
          <a:xfrm>
            <a:off x="1639888" y="5160963"/>
            <a:ext cx="1023937" cy="893762"/>
            <a:chOff x="5024417" y="5107667"/>
            <a:chExt cx="1024358" cy="893101"/>
          </a:xfrm>
        </p:grpSpPr>
        <p:grpSp>
          <p:nvGrpSpPr>
            <p:cNvPr id="5171" name="Grupo 100"/>
            <p:cNvGrpSpPr>
              <a:grpSpLocks/>
            </p:cNvGrpSpPr>
            <p:nvPr/>
          </p:nvGrpSpPr>
          <p:grpSpPr bwMode="auto">
            <a:xfrm>
              <a:off x="5523097" y="5542320"/>
              <a:ext cx="179461" cy="458445"/>
              <a:chOff x="5768149" y="5099675"/>
              <a:chExt cx="179461" cy="458445"/>
            </a:xfrm>
          </p:grpSpPr>
          <p:sp>
            <p:nvSpPr>
              <p:cNvPr id="51" name="AutoShape 61"/>
              <p:cNvSpPr>
                <a:spLocks noChangeAspect="1" noChangeArrowheads="1"/>
              </p:cNvSpPr>
              <p:nvPr/>
            </p:nvSpPr>
            <p:spPr bwMode="auto">
              <a:xfrm flipH="1">
                <a:off x="5801500" y="5099675"/>
                <a:ext cx="103231" cy="139597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52" name="AutoShape 60"/>
              <p:cNvSpPr>
                <a:spLocks noChangeAspect="1" noChangeShapeType="1"/>
              </p:cNvSpPr>
              <p:nvPr/>
            </p:nvSpPr>
            <p:spPr bwMode="auto">
              <a:xfrm flipH="1">
                <a:off x="5852321" y="5239272"/>
                <a:ext cx="1589" cy="190359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76" name="Group 57"/>
              <p:cNvGrpSpPr>
                <a:grpSpLocks noChangeAspect="1"/>
              </p:cNvGrpSpPr>
              <p:nvPr/>
            </p:nvGrpSpPr>
            <p:grpSpPr bwMode="auto">
              <a:xfrm flipH="1">
                <a:off x="5777512" y="5421952"/>
                <a:ext cx="152440" cy="136168"/>
                <a:chOff x="3898" y="7296"/>
                <a:chExt cx="143" cy="170"/>
              </a:xfrm>
            </p:grpSpPr>
            <p:sp>
              <p:nvSpPr>
                <p:cNvPr id="55" name="AutoShape 5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6"/>
                  <a:ext cx="73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56" name="AutoShape 58"/>
                <p:cNvSpPr>
                  <a:spLocks noChangeAspect="1" noChangeShapeType="1"/>
                </p:cNvSpPr>
                <p:nvPr/>
              </p:nvSpPr>
              <p:spPr bwMode="auto">
                <a:xfrm>
                  <a:off x="3971" y="7296"/>
                  <a:ext cx="70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54" name="AutoShape 56"/>
              <p:cNvSpPr>
                <a:spLocks noChangeAspect="1" noChangeShapeType="1"/>
              </p:cNvSpPr>
              <p:nvPr/>
            </p:nvSpPr>
            <p:spPr bwMode="auto">
              <a:xfrm flipH="1">
                <a:off x="5768149" y="5318588"/>
                <a:ext cx="179461" cy="1586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49" name="Line 55"/>
            <p:cNvSpPr>
              <a:spLocks noChangeAspect="1" noChangeShapeType="1"/>
            </p:cNvSpPr>
            <p:nvPr/>
          </p:nvSpPr>
          <p:spPr bwMode="auto">
            <a:xfrm rot="16200000" flipH="1">
              <a:off x="5060387" y="5109769"/>
              <a:ext cx="410858" cy="48279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50" name="Rectangle 53"/>
            <p:cNvSpPr>
              <a:spLocks noChangeAspect="1" noChangeArrowheads="1"/>
            </p:cNvSpPr>
            <p:nvPr/>
          </p:nvSpPr>
          <p:spPr bwMode="auto">
            <a:xfrm>
              <a:off x="5364282" y="5107667"/>
              <a:ext cx="684493" cy="24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43" name="Grupo 116"/>
          <p:cNvGrpSpPr>
            <a:grpSpLocks/>
          </p:cNvGrpSpPr>
          <p:nvPr/>
        </p:nvGrpSpPr>
        <p:grpSpPr bwMode="auto">
          <a:xfrm>
            <a:off x="2890838" y="4087813"/>
            <a:ext cx="1263650" cy="1047750"/>
            <a:chOff x="6275467" y="4034344"/>
            <a:chExt cx="1262878" cy="1047292"/>
          </a:xfrm>
        </p:grpSpPr>
        <p:sp>
          <p:nvSpPr>
            <p:cNvPr id="58" name="Line 81"/>
            <p:cNvSpPr>
              <a:spLocks noChangeAspect="1" noChangeShapeType="1"/>
            </p:cNvSpPr>
            <p:nvPr/>
          </p:nvSpPr>
          <p:spPr bwMode="auto">
            <a:xfrm rot="16200000" flipH="1">
              <a:off x="6537196" y="3850368"/>
              <a:ext cx="550622" cy="10740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59" name="Rectangle 78"/>
            <p:cNvSpPr>
              <a:spLocks noChangeAspect="1" noChangeArrowheads="1"/>
            </p:cNvSpPr>
            <p:nvPr/>
          </p:nvSpPr>
          <p:spPr bwMode="auto">
            <a:xfrm>
              <a:off x="6799022" y="4034344"/>
              <a:ext cx="685381" cy="244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R$300,00</a:t>
              </a:r>
              <a:endParaRPr lang="pt-BR" sz="1100" b="1" dirty="0">
                <a:latin typeface="+mj-lt"/>
              </a:endParaRPr>
            </a:p>
          </p:txBody>
        </p:sp>
        <p:grpSp>
          <p:nvGrpSpPr>
            <p:cNvPr id="5164" name="Grupo 98"/>
            <p:cNvGrpSpPr>
              <a:grpSpLocks/>
            </p:cNvGrpSpPr>
            <p:nvPr/>
          </p:nvGrpSpPr>
          <p:grpSpPr bwMode="auto">
            <a:xfrm>
              <a:off x="7359067" y="4623049"/>
              <a:ext cx="179278" cy="458584"/>
              <a:chOff x="7604119" y="4180404"/>
              <a:chExt cx="179278" cy="458584"/>
            </a:xfrm>
          </p:grpSpPr>
          <p:sp>
            <p:nvSpPr>
              <p:cNvPr id="6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650129" y="4180404"/>
                <a:ext cx="99951" cy="138052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62" name="AutoShape 51"/>
              <p:cNvSpPr>
                <a:spLocks noChangeAspect="1" noChangeShapeType="1"/>
              </p:cNvSpPr>
              <p:nvPr/>
            </p:nvSpPr>
            <p:spPr bwMode="auto">
              <a:xfrm>
                <a:off x="7700898" y="4318456"/>
                <a:ext cx="1586" cy="192003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67" name="Group 48"/>
              <p:cNvGrpSpPr>
                <a:grpSpLocks noChangeAspect="1"/>
              </p:cNvGrpSpPr>
              <p:nvPr/>
            </p:nvGrpSpPr>
            <p:grpSpPr bwMode="auto">
              <a:xfrm>
                <a:off x="7623074" y="4502820"/>
                <a:ext cx="153753" cy="136168"/>
                <a:chOff x="3900" y="7296"/>
                <a:chExt cx="143" cy="170"/>
              </a:xfrm>
            </p:grpSpPr>
            <p:sp>
              <p:nvSpPr>
                <p:cNvPr id="65" name="AutoShap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00" y="7296"/>
                  <a:ext cx="72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66" name="AutoShap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974" y="7296"/>
                  <a:ext cx="69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64" name="AutoShape 47"/>
              <p:cNvSpPr>
                <a:spLocks noChangeAspect="1" noChangeShapeType="1"/>
              </p:cNvSpPr>
              <p:nvPr/>
            </p:nvSpPr>
            <p:spPr bwMode="auto">
              <a:xfrm>
                <a:off x="7604119" y="4399383"/>
                <a:ext cx="179278" cy="158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</p:grpSp>
      <p:sp>
        <p:nvSpPr>
          <p:cNvPr id="67" name="Line 38"/>
          <p:cNvSpPr>
            <a:spLocks noChangeAspect="1" noChangeShapeType="1"/>
          </p:cNvSpPr>
          <p:nvPr/>
        </p:nvSpPr>
        <p:spPr bwMode="auto">
          <a:xfrm rot="5400000">
            <a:off x="3602831" y="5158582"/>
            <a:ext cx="409575" cy="481012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68" name="Line 37"/>
          <p:cNvSpPr>
            <a:spLocks noChangeAspect="1" noChangeShapeType="1"/>
          </p:cNvSpPr>
          <p:nvPr/>
        </p:nvSpPr>
        <p:spPr bwMode="auto">
          <a:xfrm rot="16200000" flipH="1">
            <a:off x="4227513" y="5103813"/>
            <a:ext cx="412750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53" name="Grupo 117"/>
          <p:cNvGrpSpPr>
            <a:grpSpLocks/>
          </p:cNvGrpSpPr>
          <p:nvPr/>
        </p:nvGrpSpPr>
        <p:grpSpPr bwMode="auto">
          <a:xfrm>
            <a:off x="3014663" y="5138738"/>
            <a:ext cx="928687" cy="909637"/>
            <a:chOff x="6398650" y="5084639"/>
            <a:chExt cx="928776" cy="910101"/>
          </a:xfrm>
        </p:grpSpPr>
        <p:sp>
          <p:nvSpPr>
            <p:cNvPr id="70" name="Line 46"/>
            <p:cNvSpPr>
              <a:spLocks noChangeAspect="1" noChangeShapeType="1"/>
            </p:cNvSpPr>
            <p:nvPr/>
          </p:nvSpPr>
          <p:spPr bwMode="auto">
            <a:xfrm rot="5400000">
              <a:off x="6879623" y="5049796"/>
              <a:ext cx="412961" cy="48264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grpSp>
          <p:nvGrpSpPr>
            <p:cNvPr id="5154" name="Group 39"/>
            <p:cNvGrpSpPr>
              <a:grpSpLocks noChangeAspect="1"/>
            </p:cNvGrpSpPr>
            <p:nvPr/>
          </p:nvGrpSpPr>
          <p:grpSpPr bwMode="auto">
            <a:xfrm>
              <a:off x="6758712" y="5536176"/>
              <a:ext cx="178235" cy="458564"/>
              <a:chOff x="3874" y="7030"/>
              <a:chExt cx="198" cy="374"/>
            </a:xfrm>
          </p:grpSpPr>
          <p:sp>
            <p:nvSpPr>
              <p:cNvPr id="73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3920" y="7030"/>
                <a:ext cx="113" cy="113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74" name="AutoShape 44"/>
              <p:cNvSpPr>
                <a:spLocks noChangeAspect="1" noChangeShapeType="1"/>
              </p:cNvSpPr>
              <p:nvPr/>
            </p:nvSpPr>
            <p:spPr bwMode="auto">
              <a:xfrm>
                <a:off x="3977" y="7142"/>
                <a:ext cx="5" cy="15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58" name="Group 41"/>
              <p:cNvGrpSpPr>
                <a:grpSpLocks noChangeAspect="1"/>
              </p:cNvGrpSpPr>
              <p:nvPr/>
            </p:nvGrpSpPr>
            <p:grpSpPr bwMode="auto">
              <a:xfrm>
                <a:off x="3894" y="7291"/>
                <a:ext cx="173" cy="113"/>
                <a:chOff x="3941" y="7291"/>
                <a:chExt cx="147" cy="175"/>
              </a:xfrm>
            </p:grpSpPr>
            <p:sp>
              <p:nvSpPr>
                <p:cNvPr id="77" name="AutoShap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41" y="7291"/>
                  <a:ext cx="6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78" name="AutoShape 42"/>
                <p:cNvSpPr>
                  <a:spLocks noChangeAspect="1" noChangeShapeType="1"/>
                </p:cNvSpPr>
                <p:nvPr/>
              </p:nvSpPr>
              <p:spPr bwMode="auto">
                <a:xfrm>
                  <a:off x="4017" y="7291"/>
                  <a:ext cx="6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76" name="AutoShape 40"/>
              <p:cNvSpPr>
                <a:spLocks noChangeAspect="1" noChangeShapeType="1"/>
              </p:cNvSpPr>
              <p:nvPr/>
            </p:nvSpPr>
            <p:spPr bwMode="auto">
              <a:xfrm>
                <a:off x="3874" y="7208"/>
                <a:ext cx="19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72" name="Rectangle 29"/>
            <p:cNvSpPr>
              <a:spLocks noChangeAspect="1" noChangeArrowheads="1"/>
            </p:cNvSpPr>
            <p:nvPr/>
          </p:nvSpPr>
          <p:spPr bwMode="auto">
            <a:xfrm>
              <a:off x="6398650" y="5102110"/>
              <a:ext cx="684278" cy="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63" name="Grupo 118"/>
          <p:cNvGrpSpPr>
            <a:grpSpLocks/>
          </p:cNvGrpSpPr>
          <p:nvPr/>
        </p:nvGrpSpPr>
        <p:grpSpPr bwMode="auto">
          <a:xfrm>
            <a:off x="4086225" y="5156200"/>
            <a:ext cx="1023938" cy="892175"/>
            <a:chOff x="7470010" y="5101659"/>
            <a:chExt cx="1024358" cy="893102"/>
          </a:xfrm>
        </p:grpSpPr>
        <p:grpSp>
          <p:nvGrpSpPr>
            <p:cNvPr id="5144" name="Grupo 101"/>
            <p:cNvGrpSpPr>
              <a:grpSpLocks/>
            </p:cNvGrpSpPr>
            <p:nvPr/>
          </p:nvGrpSpPr>
          <p:grpSpPr bwMode="auto">
            <a:xfrm>
              <a:off x="7968689" y="5535497"/>
              <a:ext cx="179462" cy="459264"/>
              <a:chOff x="8213741" y="5092852"/>
              <a:chExt cx="179462" cy="459264"/>
            </a:xfrm>
          </p:grpSpPr>
          <p:sp>
            <p:nvSpPr>
              <p:cNvPr id="83" name="AutoShape 36"/>
              <p:cNvSpPr>
                <a:spLocks noChangeAspect="1" noChangeArrowheads="1"/>
              </p:cNvSpPr>
              <p:nvPr/>
            </p:nvSpPr>
            <p:spPr bwMode="auto">
              <a:xfrm flipH="1">
                <a:off x="8247093" y="5092852"/>
                <a:ext cx="103230" cy="139845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84" name="AutoShape 35"/>
              <p:cNvSpPr>
                <a:spLocks noChangeAspect="1" noChangeShapeType="1"/>
              </p:cNvSpPr>
              <p:nvPr/>
            </p:nvSpPr>
            <p:spPr bwMode="auto">
              <a:xfrm flipH="1">
                <a:off x="8297914" y="5232697"/>
                <a:ext cx="1588" cy="19069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49" name="Group 32"/>
              <p:cNvGrpSpPr>
                <a:grpSpLocks noChangeAspect="1"/>
              </p:cNvGrpSpPr>
              <p:nvPr/>
            </p:nvGrpSpPr>
            <p:grpSpPr bwMode="auto">
              <a:xfrm flipH="1">
                <a:off x="8223105" y="5411943"/>
                <a:ext cx="152440" cy="140173"/>
                <a:chOff x="3898" y="7291"/>
                <a:chExt cx="143" cy="175"/>
              </a:xfrm>
            </p:grpSpPr>
            <p:sp>
              <p:nvSpPr>
                <p:cNvPr id="87" name="AutoShape 3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1"/>
                  <a:ext cx="73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88" name="AutoShape 33"/>
                <p:cNvSpPr>
                  <a:spLocks noChangeAspect="1" noChangeShapeType="1"/>
                </p:cNvSpPr>
                <p:nvPr/>
              </p:nvSpPr>
              <p:spPr bwMode="auto">
                <a:xfrm>
                  <a:off x="3971" y="7291"/>
                  <a:ext cx="70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86" name="AutoShape 31"/>
              <p:cNvSpPr>
                <a:spLocks noChangeAspect="1" noChangeShapeType="1"/>
              </p:cNvSpPr>
              <p:nvPr/>
            </p:nvSpPr>
            <p:spPr bwMode="auto">
              <a:xfrm flipH="1">
                <a:off x="8213741" y="5312155"/>
                <a:ext cx="179462" cy="1589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81" name="Line 30"/>
            <p:cNvSpPr>
              <a:spLocks noChangeAspect="1" noChangeShapeType="1"/>
            </p:cNvSpPr>
            <p:nvPr/>
          </p:nvSpPr>
          <p:spPr bwMode="auto">
            <a:xfrm rot="16200000" flipH="1">
              <a:off x="7506408" y="5103400"/>
              <a:ext cx="410001" cy="48279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82" name="Rectangle 28"/>
            <p:cNvSpPr>
              <a:spLocks noChangeAspect="1" noChangeArrowheads="1"/>
            </p:cNvSpPr>
            <p:nvPr/>
          </p:nvSpPr>
          <p:spPr bwMode="auto">
            <a:xfrm>
              <a:off x="7809874" y="5101659"/>
              <a:ext cx="684494" cy="2447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sp>
        <p:nvSpPr>
          <p:cNvPr id="89" name="Texto explicativo em forma de nuvem 88"/>
          <p:cNvSpPr/>
          <p:nvPr/>
        </p:nvSpPr>
        <p:spPr>
          <a:xfrm>
            <a:off x="5643563" y="3500438"/>
            <a:ext cx="3000375" cy="1785937"/>
          </a:xfrm>
          <a:prstGeom prst="cloudCallout">
            <a:avLst>
              <a:gd name="adj1" fmla="val -60016"/>
              <a:gd name="adj2" fmla="val -8906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600" dirty="0">
                <a:solidFill>
                  <a:srgbClr val="C00000"/>
                </a:solidFill>
                <a:cs typeface="Courier New" pitchFamily="49" charset="0"/>
              </a:rPr>
              <a:t>Arrecadar R$ 700,00 para doação, supondo que cada pessoa pode doar no máximo R$ 100,00.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2E8494-809C-43FB-B40E-2218EA2EFE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3561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84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3562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80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3563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76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5047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204EB0-6D65-4B93-A3F8-A821788E41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4585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8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4586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4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4587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0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5047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517789" y="5009883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8476D1-1DBF-4BFE-AFA4-A6B8E55C10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5609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32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5610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5611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24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670" y="4822182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517789" y="5009883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upo 19"/>
          <p:cNvGrpSpPr>
            <a:grpSpLocks/>
          </p:cNvGrpSpPr>
          <p:nvPr/>
        </p:nvGrpSpPr>
        <p:grpSpPr bwMode="auto">
          <a:xfrm>
            <a:off x="428625" y="1017588"/>
            <a:ext cx="8243888" cy="5189537"/>
            <a:chOff x="428625" y="1017588"/>
            <a:chExt cx="8243888" cy="5190039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76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326"/>
              <a:ext cx="8243888" cy="479630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179388" lvl="1" indent="-179388">
                <a:spcBef>
                  <a:spcPts val="1800"/>
                </a:spcBef>
                <a:buSzPct val="70000"/>
                <a:buFontTx/>
                <a:buBlip>
                  <a:blip r:embed="rId3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Solução recursiva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CE6AA7-C2F0-4D02-B7BB-4A2C5A1B475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grpSp>
        <p:nvGrpSpPr>
          <p:cNvPr id="26630" name="Grupo 50"/>
          <p:cNvGrpSpPr>
            <a:grpSpLocks/>
          </p:cNvGrpSpPr>
          <p:nvPr/>
        </p:nvGrpSpPr>
        <p:grpSpPr bwMode="auto">
          <a:xfrm>
            <a:off x="6661150" y="5167313"/>
            <a:ext cx="1947863" cy="949325"/>
            <a:chOff x="2195513" y="4437063"/>
            <a:chExt cx="4681537" cy="1512887"/>
          </a:xfrm>
        </p:grpSpPr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2195513" y="5381054"/>
              <a:ext cx="4681537" cy="162542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grpSp>
          <p:nvGrpSpPr>
            <p:cNvPr id="26727" name="Grupo 24"/>
            <p:cNvGrpSpPr>
              <a:grpSpLocks/>
            </p:cNvGrpSpPr>
            <p:nvPr/>
          </p:nvGrpSpPr>
          <p:grpSpPr bwMode="auto">
            <a:xfrm>
              <a:off x="2882865" y="4437063"/>
              <a:ext cx="368370" cy="1512887"/>
              <a:chOff x="2882865" y="4437063"/>
              <a:chExt cx="368370" cy="1512887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3021510" y="4437063"/>
                <a:ext cx="91080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50" name="Rectangle 13"/>
              <p:cNvSpPr>
                <a:spLocks noChangeArrowheads="1"/>
              </p:cNvSpPr>
              <p:nvPr/>
            </p:nvSpPr>
            <p:spPr bwMode="auto">
              <a:xfrm>
                <a:off x="2882865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A</a:t>
                </a:r>
              </a:p>
            </p:txBody>
          </p:sp>
        </p:grpSp>
        <p:grpSp>
          <p:nvGrpSpPr>
            <p:cNvPr id="26728" name="Grupo 22"/>
            <p:cNvGrpSpPr>
              <a:grpSpLocks/>
            </p:cNvGrpSpPr>
            <p:nvPr/>
          </p:nvGrpSpPr>
          <p:grpSpPr bwMode="auto">
            <a:xfrm>
              <a:off x="4356321" y="4437063"/>
              <a:ext cx="368370" cy="1512887"/>
              <a:chOff x="4360346" y="4437063"/>
              <a:chExt cx="368370" cy="1512887"/>
            </a:xfrm>
          </p:grpSpPr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4498991" y="4437063"/>
                <a:ext cx="91080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46" name="Rectangle 14"/>
              <p:cNvSpPr>
                <a:spLocks noChangeArrowheads="1"/>
              </p:cNvSpPr>
              <p:nvPr/>
            </p:nvSpPr>
            <p:spPr bwMode="auto">
              <a:xfrm>
                <a:off x="4360346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B</a:t>
                </a:r>
              </a:p>
            </p:txBody>
          </p:sp>
        </p:grpSp>
        <p:grpSp>
          <p:nvGrpSpPr>
            <p:cNvPr id="26729" name="Grupo 23"/>
            <p:cNvGrpSpPr>
              <a:grpSpLocks/>
            </p:cNvGrpSpPr>
            <p:nvPr/>
          </p:nvGrpSpPr>
          <p:grpSpPr bwMode="auto">
            <a:xfrm>
              <a:off x="5829778" y="4437063"/>
              <a:ext cx="368370" cy="1512887"/>
              <a:chOff x="5829778" y="4437063"/>
              <a:chExt cx="368370" cy="1512887"/>
            </a:xfrm>
          </p:grpSpPr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67411" y="4437063"/>
                <a:ext cx="93104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42" name="Rectangle 15"/>
              <p:cNvSpPr>
                <a:spLocks noChangeArrowheads="1"/>
              </p:cNvSpPr>
              <p:nvPr/>
            </p:nvSpPr>
            <p:spPr bwMode="auto">
              <a:xfrm>
                <a:off x="5829778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C</a:t>
                </a:r>
              </a:p>
            </p:txBody>
          </p:sp>
        </p:grp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5698670" y="4822182"/>
              <a:ext cx="641350" cy="188912"/>
            </a:xfrm>
            <a:prstGeom prst="rect">
              <a:avLst/>
            </a:prstGeom>
            <a:solidFill>
              <a:srgbClr val="00FF00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5517789" y="5009883"/>
              <a:ext cx="1009650" cy="187325"/>
            </a:xfrm>
            <a:prstGeom prst="rect">
              <a:avLst/>
            </a:prstGeom>
            <a:solidFill>
              <a:srgbClr val="0000FF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5331205" y="5194300"/>
              <a:ext cx="1377950" cy="188913"/>
            </a:xfrm>
            <a:prstGeom prst="rect">
              <a:avLst/>
            </a:prstGeom>
            <a:solidFill>
              <a:srgbClr val="FF0000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</p:grpSp>
      <p:grpSp>
        <p:nvGrpSpPr>
          <p:cNvPr id="26631" name="Grupo 79"/>
          <p:cNvGrpSpPr>
            <a:grpSpLocks/>
          </p:cNvGrpSpPr>
          <p:nvPr/>
        </p:nvGrpSpPr>
        <p:grpSpPr bwMode="auto">
          <a:xfrm>
            <a:off x="509588" y="4419600"/>
            <a:ext cx="1947862" cy="1697038"/>
            <a:chOff x="509815" y="4302642"/>
            <a:chExt cx="1947859" cy="1698126"/>
          </a:xfrm>
        </p:grpSpPr>
        <p:grpSp>
          <p:nvGrpSpPr>
            <p:cNvPr id="26694" name="Grupo 74"/>
            <p:cNvGrpSpPr>
              <a:grpSpLocks/>
            </p:cNvGrpSpPr>
            <p:nvPr/>
          </p:nvGrpSpPr>
          <p:grpSpPr bwMode="auto">
            <a:xfrm>
              <a:off x="509815" y="4698830"/>
              <a:ext cx="1947859" cy="1301938"/>
              <a:chOff x="509815" y="4698830"/>
              <a:chExt cx="1947859" cy="1301938"/>
            </a:xfrm>
          </p:grpSpPr>
          <p:sp>
            <p:nvSpPr>
              <p:cNvPr id="10252" name="Rectangle 7"/>
              <p:cNvSpPr>
                <a:spLocks noChangeArrowheads="1"/>
              </p:cNvSpPr>
              <p:nvPr/>
            </p:nvSpPr>
            <p:spPr bwMode="auto">
              <a:xfrm>
                <a:off x="509815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99" name="Grupo 24"/>
              <p:cNvGrpSpPr>
                <a:grpSpLocks/>
              </p:cNvGrpSpPr>
              <p:nvPr/>
            </p:nvGrpSpPr>
            <p:grpSpPr bwMode="auto">
              <a:xfrm>
                <a:off x="795803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10251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700" name="Grupo 22"/>
              <p:cNvGrpSpPr>
                <a:grpSpLocks/>
              </p:cNvGrpSpPr>
              <p:nvPr/>
            </p:nvGrpSpPr>
            <p:grpSpPr bwMode="auto">
              <a:xfrm>
                <a:off x="1408868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1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701" name="Grupo 23"/>
              <p:cNvGrpSpPr>
                <a:grpSpLocks/>
              </p:cNvGrpSpPr>
              <p:nvPr/>
            </p:nvGrpSpPr>
            <p:grpSpPr bwMode="auto">
              <a:xfrm>
                <a:off x="2021933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10254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1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10246" name="Rectangle 10"/>
              <p:cNvSpPr>
                <a:spLocks noChangeArrowheads="1"/>
              </p:cNvSpPr>
              <p:nvPr/>
            </p:nvSpPr>
            <p:spPr bwMode="auto">
              <a:xfrm>
                <a:off x="742294" y="5293110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0247" name="Rectangle 11"/>
              <p:cNvSpPr>
                <a:spLocks noChangeArrowheads="1"/>
              </p:cNvSpPr>
              <p:nvPr/>
            </p:nvSpPr>
            <p:spPr bwMode="auto">
              <a:xfrm>
                <a:off x="667035" y="5410890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0248" name="Rectangle 12"/>
              <p:cNvSpPr>
                <a:spLocks noChangeArrowheads="1"/>
              </p:cNvSpPr>
              <p:nvPr/>
            </p:nvSpPr>
            <p:spPr bwMode="auto">
              <a:xfrm>
                <a:off x="589402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11" name="Freeform 82"/>
              <p:cNvSpPr>
                <a:spLocks/>
              </p:cNvSpPr>
              <p:nvPr/>
            </p:nvSpPr>
            <p:spPr bwMode="auto">
              <a:xfrm>
                <a:off x="895375" y="4698830"/>
                <a:ext cx="604791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" name="Rectangle 85"/>
            <p:cNvSpPr>
              <a:spLocks noChangeArrowheads="1"/>
            </p:cNvSpPr>
            <p:nvPr/>
          </p:nvSpPr>
          <p:spPr bwMode="auto">
            <a:xfrm>
              <a:off x="509815" y="4302642"/>
              <a:ext cx="1947859" cy="252575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700" b="1" dirty="0">
                  <a:latin typeface="Arial Narrow" pitchFamily="34" charset="0"/>
                </a:rPr>
                <a:t>Mova </a:t>
              </a:r>
              <a:r>
                <a:rPr lang="pt-BR" sz="17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</a:t>
              </a:r>
              <a:r>
                <a:rPr lang="pt-BR" sz="17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700" b="1" dirty="0">
                  <a:latin typeface="Arial Narrow" pitchFamily="34" charset="0"/>
                </a:rPr>
                <a:t> de </a:t>
              </a:r>
              <a:r>
                <a:rPr lang="pt-BR" sz="1700" b="1" dirty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pt-BR" sz="1700" b="1" dirty="0">
                  <a:latin typeface="Arial Narrow" pitchFamily="34" charset="0"/>
                </a:rPr>
                <a:t> para </a:t>
              </a:r>
              <a:r>
                <a:rPr lang="pt-BR" sz="17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6632" name="Grupo 77"/>
          <p:cNvGrpSpPr>
            <a:grpSpLocks/>
          </p:cNvGrpSpPr>
          <p:nvPr/>
        </p:nvGrpSpPr>
        <p:grpSpPr bwMode="auto">
          <a:xfrm>
            <a:off x="4610100" y="4419600"/>
            <a:ext cx="1947863" cy="1697038"/>
            <a:chOff x="4657414" y="4302642"/>
            <a:chExt cx="1947859" cy="1698126"/>
          </a:xfrm>
        </p:grpSpPr>
        <p:grpSp>
          <p:nvGrpSpPr>
            <p:cNvPr id="26664" name="Grupo 76"/>
            <p:cNvGrpSpPr>
              <a:grpSpLocks/>
            </p:cNvGrpSpPr>
            <p:nvPr/>
          </p:nvGrpSpPr>
          <p:grpSpPr bwMode="auto">
            <a:xfrm>
              <a:off x="4657414" y="4660730"/>
              <a:ext cx="1947859" cy="1340038"/>
              <a:chOff x="4657414" y="4660730"/>
              <a:chExt cx="1947859" cy="1340038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4657414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69" name="Grupo 24"/>
              <p:cNvGrpSpPr>
                <a:grpSpLocks/>
              </p:cNvGrpSpPr>
              <p:nvPr/>
            </p:nvGrpSpPr>
            <p:grpSpPr bwMode="auto">
              <a:xfrm>
                <a:off x="4943402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49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9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670" name="Grupo 22"/>
              <p:cNvGrpSpPr>
                <a:grpSpLocks/>
              </p:cNvGrpSpPr>
              <p:nvPr/>
            </p:nvGrpSpPr>
            <p:grpSpPr bwMode="auto">
              <a:xfrm>
                <a:off x="5556467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47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8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671" name="Grupo 23"/>
              <p:cNvGrpSpPr>
                <a:grpSpLocks/>
              </p:cNvGrpSpPr>
              <p:nvPr/>
            </p:nvGrpSpPr>
            <p:grpSpPr bwMode="auto">
              <a:xfrm>
                <a:off x="6169532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45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8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5505361" y="5409655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5430102" y="5527435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44" name="Rectangle 12"/>
              <p:cNvSpPr>
                <a:spLocks noChangeArrowheads="1"/>
              </p:cNvSpPr>
              <p:nvPr/>
            </p:nvSpPr>
            <p:spPr bwMode="auto">
              <a:xfrm>
                <a:off x="5962089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681" name="Freeform 84"/>
              <p:cNvSpPr>
                <a:spLocks/>
              </p:cNvSpPr>
              <p:nvPr/>
            </p:nvSpPr>
            <p:spPr bwMode="auto">
              <a:xfrm>
                <a:off x="5572133" y="4660730"/>
                <a:ext cx="642942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4657414" y="4302642"/>
              <a:ext cx="1947859" cy="252575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600" b="1" dirty="0">
                  <a:latin typeface="Arial Narrow" pitchFamily="34" charset="0"/>
                </a:rPr>
                <a:t>Mova </a:t>
              </a:r>
              <a:r>
                <a:rPr lang="pt-BR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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600" b="1" dirty="0">
                  <a:latin typeface="Arial Narrow" pitchFamily="34" charset="0"/>
                </a:rPr>
                <a:t> de </a:t>
              </a:r>
              <a:r>
                <a:rPr lang="pt-BR" sz="16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  <a:r>
                <a:rPr lang="pt-BR" sz="1600" b="1" dirty="0">
                  <a:latin typeface="Arial Narrow" pitchFamily="34" charset="0"/>
                </a:rPr>
                <a:t> para </a:t>
              </a:r>
              <a:r>
                <a:rPr lang="pt-BR" sz="1600" b="1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</a:p>
          </p:txBody>
        </p:sp>
      </p:grpSp>
      <p:grpSp>
        <p:nvGrpSpPr>
          <p:cNvPr id="26633" name="Grupo 78"/>
          <p:cNvGrpSpPr>
            <a:grpSpLocks/>
          </p:cNvGrpSpPr>
          <p:nvPr/>
        </p:nvGrpSpPr>
        <p:grpSpPr bwMode="auto">
          <a:xfrm>
            <a:off x="2560638" y="4430713"/>
            <a:ext cx="1947862" cy="1685925"/>
            <a:chOff x="2610177" y="4313433"/>
            <a:chExt cx="1947859" cy="1687335"/>
          </a:xfrm>
        </p:grpSpPr>
        <p:sp>
          <p:nvSpPr>
            <p:cNvPr id="71" name="Rectangle 85"/>
            <p:cNvSpPr>
              <a:spLocks noChangeArrowheads="1"/>
            </p:cNvSpPr>
            <p:nvPr/>
          </p:nvSpPr>
          <p:spPr bwMode="auto">
            <a:xfrm>
              <a:off x="2610177" y="4313433"/>
              <a:ext cx="1947859" cy="252623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700" b="1" dirty="0">
                  <a:latin typeface="Arial Narrow" pitchFamily="34" charset="0"/>
                </a:rPr>
                <a:t>Mova </a:t>
              </a:r>
              <a:r>
                <a:rPr lang="pt-BR" sz="17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700" b="1" dirty="0">
                  <a:latin typeface="Arial Narrow" pitchFamily="34" charset="0"/>
                </a:rPr>
                <a:t> de </a:t>
              </a:r>
              <a:r>
                <a:rPr lang="pt-BR" sz="1700" b="1" dirty="0">
                  <a:solidFill>
                    <a:srgbClr val="0000FF"/>
                  </a:solidFill>
                  <a:latin typeface="Arial Narrow" pitchFamily="34" charset="0"/>
                </a:rPr>
                <a:t>A</a:t>
              </a:r>
              <a:r>
                <a:rPr lang="pt-BR" sz="1700" b="1" dirty="0">
                  <a:latin typeface="Arial Narrow" pitchFamily="34" charset="0"/>
                </a:rPr>
                <a:t> para </a:t>
              </a:r>
              <a:r>
                <a:rPr lang="pt-BR" sz="1700" b="1" dirty="0">
                  <a:solidFill>
                    <a:srgbClr val="0000FF"/>
                  </a:solidFill>
                  <a:latin typeface="Arial Narrow" pitchFamily="34" charset="0"/>
                </a:rPr>
                <a:t>C</a:t>
              </a:r>
            </a:p>
          </p:txBody>
        </p:sp>
        <p:grpSp>
          <p:nvGrpSpPr>
            <p:cNvPr id="26635" name="Grupo 75"/>
            <p:cNvGrpSpPr>
              <a:grpSpLocks/>
            </p:cNvGrpSpPr>
            <p:nvPr/>
          </p:nvGrpSpPr>
          <p:grpSpPr bwMode="auto">
            <a:xfrm>
              <a:off x="2610177" y="4689305"/>
              <a:ext cx="1947859" cy="1311463"/>
              <a:chOff x="2610177" y="4689305"/>
              <a:chExt cx="1947859" cy="1311463"/>
            </a:xfrm>
          </p:grpSpPr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2610177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39" name="Grupo 24"/>
              <p:cNvGrpSpPr>
                <a:grpSpLocks/>
              </p:cNvGrpSpPr>
              <p:nvPr/>
            </p:nvGrpSpPr>
            <p:grpSpPr bwMode="auto">
              <a:xfrm>
                <a:off x="2896165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35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6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640" name="Grupo 22"/>
              <p:cNvGrpSpPr>
                <a:grpSpLocks/>
              </p:cNvGrpSpPr>
              <p:nvPr/>
            </p:nvGrpSpPr>
            <p:grpSpPr bwMode="auto">
              <a:xfrm>
                <a:off x="3509230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5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641" name="Grupo 23"/>
              <p:cNvGrpSpPr>
                <a:grpSpLocks/>
              </p:cNvGrpSpPr>
              <p:nvPr/>
            </p:nvGrpSpPr>
            <p:grpSpPr bwMode="auto">
              <a:xfrm>
                <a:off x="4122295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5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2687999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645" name="Freeform 83"/>
              <p:cNvSpPr>
                <a:spLocks/>
              </p:cNvSpPr>
              <p:nvPr/>
            </p:nvSpPr>
            <p:spPr bwMode="auto">
              <a:xfrm>
                <a:off x="2997225" y="4689305"/>
                <a:ext cx="1217585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Rectangle 10"/>
              <p:cNvSpPr>
                <a:spLocks noChangeArrowheads="1"/>
              </p:cNvSpPr>
              <p:nvPr/>
            </p:nvSpPr>
            <p:spPr bwMode="auto">
              <a:xfrm>
                <a:off x="3459283" y="5411334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74" name="Rectangle 11"/>
              <p:cNvSpPr>
                <a:spLocks noChangeArrowheads="1"/>
              </p:cNvSpPr>
              <p:nvPr/>
            </p:nvSpPr>
            <p:spPr bwMode="auto">
              <a:xfrm>
                <a:off x="3384024" y="5529114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upo 74"/>
          <p:cNvGrpSpPr>
            <a:grpSpLocks/>
          </p:cNvGrpSpPr>
          <p:nvPr/>
        </p:nvGrpSpPr>
        <p:grpSpPr bwMode="auto">
          <a:xfrm>
            <a:off x="425450" y="1017588"/>
            <a:ext cx="8243888" cy="5226050"/>
            <a:chOff x="425450" y="1017588"/>
            <a:chExt cx="8243888" cy="522605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25450" y="1017588"/>
              <a:ext cx="8243888" cy="401637"/>
            </a:xfrm>
            <a:prstGeom prst="rect">
              <a:avLst/>
            </a:prstGeom>
            <a:solidFill>
              <a:srgbClr val="DE84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+mj-lt"/>
                </a:rPr>
                <a:t>Exercício 8.</a:t>
              </a:r>
              <a:r>
                <a:rPr lang="pt-BR" sz="2000" b="1" dirty="0">
                  <a:solidFill>
                    <a:schemeClr val="bg1"/>
                  </a:solidFill>
                  <a:latin typeface="+mj-lt"/>
                </a:rPr>
                <a:t> Função hanói</a:t>
              </a:r>
              <a:endPara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25450" y="1419225"/>
              <a:ext cx="8243888" cy="482441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+mj-lt"/>
                </a:rPr>
                <a:t>Crie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a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função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recursiva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hanoi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n,origem,auxiliar,destino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pt-BR" dirty="0">
                  <a:latin typeface="+mj-lt"/>
                </a:rPr>
                <a:t>, que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resolve o problema das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Torres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de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Hanói, movendo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dirty="0">
                  <a:latin typeface="+mj-lt"/>
                </a:rPr>
                <a:t> discos da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origem</a:t>
              </a:r>
              <a:r>
                <a:rPr lang="pt-BR" dirty="0">
                  <a:latin typeface="+mj-lt"/>
                </a:rPr>
                <a:t>, para 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destino</a:t>
              </a:r>
              <a:r>
                <a:rPr lang="pt-BR" dirty="0">
                  <a:latin typeface="+mj-lt"/>
                </a:rPr>
                <a:t>, usando 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auxiliar</a:t>
              </a:r>
              <a:r>
                <a:rPr lang="pt-BR" dirty="0">
                  <a:latin typeface="+mj-lt"/>
                </a:rPr>
                <a:t>. Por exemplo, a chamada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hanoi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(3, 'A', 'B', 'C')</a:t>
              </a:r>
              <a:r>
                <a:rPr lang="pt-BR" dirty="0">
                  <a:latin typeface="+mj-lt"/>
                </a:rPr>
                <a:t> deve resolver o problema discutido no Exemplo 6.</a:t>
              </a: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9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4F9C1-18A1-4797-A69F-08E58A47E13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grpSp>
        <p:nvGrpSpPr>
          <p:cNvPr id="27654" name="Grupo 89"/>
          <p:cNvGrpSpPr>
            <a:grpSpLocks/>
          </p:cNvGrpSpPr>
          <p:nvPr/>
        </p:nvGrpSpPr>
        <p:grpSpPr bwMode="auto">
          <a:xfrm>
            <a:off x="509588" y="2587625"/>
            <a:ext cx="8099425" cy="1698625"/>
            <a:chOff x="509815" y="2071678"/>
            <a:chExt cx="8098573" cy="1698126"/>
          </a:xfrm>
        </p:grpSpPr>
        <p:grpSp>
          <p:nvGrpSpPr>
            <p:cNvPr id="27655" name="Grupo 21"/>
            <p:cNvGrpSpPr>
              <a:grpSpLocks/>
            </p:cNvGrpSpPr>
            <p:nvPr/>
          </p:nvGrpSpPr>
          <p:grpSpPr bwMode="auto">
            <a:xfrm>
              <a:off x="6660529" y="2820490"/>
              <a:ext cx="1947859" cy="949314"/>
              <a:chOff x="2195513" y="4437063"/>
              <a:chExt cx="4681537" cy="1512887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2195513" y="5381054"/>
                <a:ext cx="4681537" cy="16254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7752" name="Grupo 24"/>
              <p:cNvGrpSpPr>
                <a:grpSpLocks/>
              </p:cNvGrpSpPr>
              <p:nvPr/>
            </p:nvGrpSpPr>
            <p:grpSpPr bwMode="auto">
              <a:xfrm>
                <a:off x="2882865" y="4437063"/>
                <a:ext cx="368370" cy="1512887"/>
                <a:chOff x="2882865" y="4437063"/>
                <a:chExt cx="368370" cy="1512887"/>
              </a:xfrm>
            </p:grpSpPr>
            <p:sp>
              <p:nvSpPr>
                <p:cNvPr id="37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75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7753" name="Grupo 22"/>
              <p:cNvGrpSpPr>
                <a:grpSpLocks/>
              </p:cNvGrpSpPr>
              <p:nvPr/>
            </p:nvGrpSpPr>
            <p:grpSpPr bwMode="auto">
              <a:xfrm>
                <a:off x="4356321" y="4437063"/>
                <a:ext cx="368370" cy="1512887"/>
                <a:chOff x="4360346" y="4437063"/>
                <a:chExt cx="368370" cy="1512887"/>
              </a:xfrm>
            </p:grpSpPr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71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7754" name="Grupo 23"/>
              <p:cNvGrpSpPr>
                <a:grpSpLocks/>
              </p:cNvGrpSpPr>
              <p:nvPr/>
            </p:nvGrpSpPr>
            <p:grpSpPr bwMode="auto">
              <a:xfrm>
                <a:off x="5829778" y="4437063"/>
                <a:ext cx="368370" cy="1512887"/>
                <a:chOff x="5829778" y="4437063"/>
                <a:chExt cx="368370" cy="1512887"/>
              </a:xfrm>
            </p:grpSpPr>
            <p:sp>
              <p:nvSpPr>
                <p:cNvPr id="30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5698670" y="4822182"/>
                <a:ext cx="641350" cy="188912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517789" y="5009883"/>
                <a:ext cx="1009650" cy="187325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5331205" y="5194300"/>
                <a:ext cx="1377950" cy="188913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27656" name="Grupo 38"/>
            <p:cNvGrpSpPr>
              <a:grpSpLocks/>
            </p:cNvGrpSpPr>
            <p:nvPr/>
          </p:nvGrpSpPr>
          <p:grpSpPr bwMode="auto">
            <a:xfrm>
              <a:off x="509815" y="2071678"/>
              <a:ext cx="1947859" cy="1698126"/>
              <a:chOff x="509815" y="4302642"/>
              <a:chExt cx="1947859" cy="1698126"/>
            </a:xfrm>
          </p:grpSpPr>
          <p:grpSp>
            <p:nvGrpSpPr>
              <p:cNvPr id="27719" name="Grupo 74"/>
              <p:cNvGrpSpPr>
                <a:grpSpLocks/>
              </p:cNvGrpSpPr>
              <p:nvPr/>
            </p:nvGrpSpPr>
            <p:grpSpPr bwMode="auto">
              <a:xfrm>
                <a:off x="509815" y="4698830"/>
                <a:ext cx="1947859" cy="1301938"/>
                <a:chOff x="509815" y="4698830"/>
                <a:chExt cx="1947859" cy="1301938"/>
              </a:xfrm>
            </p:grpSpPr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509815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724" name="Grupo 24"/>
                <p:cNvGrpSpPr>
                  <a:grpSpLocks/>
                </p:cNvGrpSpPr>
                <p:nvPr/>
              </p:nvGrpSpPr>
              <p:grpSpPr bwMode="auto">
                <a:xfrm>
                  <a:off x="795803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5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725" name="Grupo 22"/>
                <p:cNvGrpSpPr>
                  <a:grpSpLocks/>
                </p:cNvGrpSpPr>
                <p:nvPr/>
              </p:nvGrpSpPr>
              <p:grpSpPr bwMode="auto">
                <a:xfrm>
                  <a:off x="1408868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5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726" name="Grupo 23"/>
                <p:cNvGrpSpPr>
                  <a:grpSpLocks/>
                </p:cNvGrpSpPr>
                <p:nvPr/>
              </p:nvGrpSpPr>
              <p:grpSpPr bwMode="auto">
                <a:xfrm>
                  <a:off x="2021933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5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46" name="Rectangle 10"/>
                <p:cNvSpPr>
                  <a:spLocks noChangeArrowheads="1"/>
                </p:cNvSpPr>
                <p:nvPr/>
              </p:nvSpPr>
              <p:spPr bwMode="auto">
                <a:xfrm>
                  <a:off x="742294" y="5293110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47" name="Rectangle 11"/>
                <p:cNvSpPr>
                  <a:spLocks noChangeArrowheads="1"/>
                </p:cNvSpPr>
                <p:nvPr/>
              </p:nvSpPr>
              <p:spPr bwMode="auto">
                <a:xfrm>
                  <a:off x="667035" y="5410890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48" name="Rectangle 12"/>
                <p:cNvSpPr>
                  <a:spLocks noChangeArrowheads="1"/>
                </p:cNvSpPr>
                <p:nvPr/>
              </p:nvSpPr>
              <p:spPr bwMode="auto">
                <a:xfrm>
                  <a:off x="589402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36" name="Freeform 82"/>
                <p:cNvSpPr>
                  <a:spLocks/>
                </p:cNvSpPr>
                <p:nvPr/>
              </p:nvSpPr>
              <p:spPr bwMode="auto">
                <a:xfrm>
                  <a:off x="895375" y="4698830"/>
                  <a:ext cx="604791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1" name="Rectangle 85"/>
              <p:cNvSpPr>
                <a:spLocks noChangeArrowheads="1"/>
              </p:cNvSpPr>
              <p:nvPr/>
            </p:nvSpPr>
            <p:spPr bwMode="auto">
              <a:xfrm>
                <a:off x="509815" y="4302642"/>
                <a:ext cx="1947657" cy="252339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700" b="1" dirty="0">
                    <a:latin typeface="Arial Narrow" pitchFamily="34" charset="0"/>
                  </a:rPr>
                  <a:t>Mova </a:t>
                </a:r>
                <a:r>
                  <a:rPr lang="pt-BR" sz="17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sz="1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pt-BR" sz="1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700" b="1" dirty="0">
                    <a:latin typeface="Arial Narrow" pitchFamily="34" charset="0"/>
                  </a:rPr>
                  <a:t> de </a:t>
                </a:r>
                <a:r>
                  <a:rPr lang="pt-BR" sz="1700" b="1" dirty="0">
                    <a:solidFill>
                      <a:srgbClr val="FF0000"/>
                    </a:solidFill>
                    <a:latin typeface="Arial Narrow" pitchFamily="34" charset="0"/>
                  </a:rPr>
                  <a:t>A</a:t>
                </a:r>
                <a:r>
                  <a:rPr lang="pt-BR" sz="1700" b="1" dirty="0">
                    <a:latin typeface="Arial Narrow" pitchFamily="34" charset="0"/>
                  </a:rPr>
                  <a:t> para </a:t>
                </a:r>
                <a:r>
                  <a:rPr lang="pt-BR" sz="1700" b="1" dirty="0">
                    <a:solidFill>
                      <a:srgbClr val="FF0000"/>
                    </a:solidFill>
                    <a:latin typeface="Arial Narrow" pitchFamily="34" charset="0"/>
                  </a:rPr>
                  <a:t>B</a:t>
                </a:r>
              </a:p>
            </p:txBody>
          </p:sp>
        </p:grpSp>
        <p:grpSp>
          <p:nvGrpSpPr>
            <p:cNvPr id="27657" name="Grupo 55"/>
            <p:cNvGrpSpPr>
              <a:grpSpLocks/>
            </p:cNvGrpSpPr>
            <p:nvPr/>
          </p:nvGrpSpPr>
          <p:grpSpPr bwMode="auto">
            <a:xfrm>
              <a:off x="4610291" y="2071678"/>
              <a:ext cx="1947859" cy="1698126"/>
              <a:chOff x="4657414" y="4302642"/>
              <a:chExt cx="1947859" cy="1698126"/>
            </a:xfrm>
          </p:grpSpPr>
          <p:grpSp>
            <p:nvGrpSpPr>
              <p:cNvPr id="27689" name="Grupo 76"/>
              <p:cNvGrpSpPr>
                <a:grpSpLocks/>
              </p:cNvGrpSpPr>
              <p:nvPr/>
            </p:nvGrpSpPr>
            <p:grpSpPr bwMode="auto">
              <a:xfrm>
                <a:off x="4657414" y="4660730"/>
                <a:ext cx="1947859" cy="1340038"/>
                <a:chOff x="4657414" y="4660730"/>
                <a:chExt cx="1947859" cy="1340038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4657414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694" name="Grupo 24"/>
                <p:cNvGrpSpPr>
                  <a:grpSpLocks/>
                </p:cNvGrpSpPr>
                <p:nvPr/>
              </p:nvGrpSpPr>
              <p:grpSpPr bwMode="auto">
                <a:xfrm>
                  <a:off x="4943402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7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695" name="Grupo 22"/>
                <p:cNvGrpSpPr>
                  <a:grpSpLocks/>
                </p:cNvGrpSpPr>
                <p:nvPr/>
              </p:nvGrpSpPr>
              <p:grpSpPr bwMode="auto">
                <a:xfrm>
                  <a:off x="5556467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6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696" name="Grupo 23"/>
                <p:cNvGrpSpPr>
                  <a:grpSpLocks/>
                </p:cNvGrpSpPr>
                <p:nvPr/>
              </p:nvGrpSpPr>
              <p:grpSpPr bwMode="auto">
                <a:xfrm>
                  <a:off x="6169532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6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63" name="Rectangle 10"/>
                <p:cNvSpPr>
                  <a:spLocks noChangeArrowheads="1"/>
                </p:cNvSpPr>
                <p:nvPr/>
              </p:nvSpPr>
              <p:spPr bwMode="auto">
                <a:xfrm>
                  <a:off x="5505361" y="5409655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64" name="Rectangle 11"/>
                <p:cNvSpPr>
                  <a:spLocks noChangeArrowheads="1"/>
                </p:cNvSpPr>
                <p:nvPr/>
              </p:nvSpPr>
              <p:spPr bwMode="auto">
                <a:xfrm>
                  <a:off x="5430102" y="5527435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65" name="Rectangle 12"/>
                <p:cNvSpPr>
                  <a:spLocks noChangeArrowheads="1"/>
                </p:cNvSpPr>
                <p:nvPr/>
              </p:nvSpPr>
              <p:spPr bwMode="auto">
                <a:xfrm>
                  <a:off x="5962089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06" name="Freeform 84"/>
                <p:cNvSpPr>
                  <a:spLocks/>
                </p:cNvSpPr>
                <p:nvPr/>
              </p:nvSpPr>
              <p:spPr bwMode="auto">
                <a:xfrm>
                  <a:off x="5572133" y="4660730"/>
                  <a:ext cx="642942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8" name="Rectangle 85"/>
              <p:cNvSpPr>
                <a:spLocks noChangeArrowheads="1"/>
              </p:cNvSpPr>
              <p:nvPr/>
            </p:nvSpPr>
            <p:spPr bwMode="auto">
              <a:xfrm>
                <a:off x="4657019" y="4302642"/>
                <a:ext cx="1947658" cy="252339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600" b="1" dirty="0">
                    <a:latin typeface="Arial Narrow" pitchFamily="34" charset="0"/>
                  </a:rPr>
                  <a:t>Mova </a:t>
                </a:r>
                <a:r>
                  <a:rPr lang="pt-BR" sz="16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sz="1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pt-BR" sz="1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600" b="1" dirty="0">
                    <a:latin typeface="Arial Narrow" pitchFamily="34" charset="0"/>
                  </a:rPr>
                  <a:t> de </a:t>
                </a:r>
                <a:r>
                  <a:rPr lang="pt-BR" sz="1600" b="1" dirty="0">
                    <a:solidFill>
                      <a:srgbClr val="FF0000"/>
                    </a:solidFill>
                    <a:latin typeface="Arial Narrow" pitchFamily="34" charset="0"/>
                  </a:rPr>
                  <a:t>B</a:t>
                </a:r>
                <a:r>
                  <a:rPr lang="pt-BR" sz="1600" b="1" dirty="0">
                    <a:latin typeface="Arial Narrow" pitchFamily="34" charset="0"/>
                  </a:rPr>
                  <a:t> para </a:t>
                </a:r>
                <a:r>
                  <a:rPr lang="pt-BR" sz="1600" b="1" dirty="0">
                    <a:solidFill>
                      <a:srgbClr val="FF0000"/>
                    </a:solidFill>
                    <a:latin typeface="Arial Narrow" pitchFamily="34" charset="0"/>
                  </a:rPr>
                  <a:t>C</a:t>
                </a:r>
              </a:p>
            </p:txBody>
          </p:sp>
        </p:grpSp>
        <p:grpSp>
          <p:nvGrpSpPr>
            <p:cNvPr id="27658" name="Grupo 72"/>
            <p:cNvGrpSpPr>
              <a:grpSpLocks/>
            </p:cNvGrpSpPr>
            <p:nvPr/>
          </p:nvGrpSpPr>
          <p:grpSpPr bwMode="auto">
            <a:xfrm>
              <a:off x="2560053" y="2082469"/>
              <a:ext cx="1947859" cy="1687335"/>
              <a:chOff x="2610177" y="4313433"/>
              <a:chExt cx="1947859" cy="1687335"/>
            </a:xfrm>
          </p:grpSpPr>
          <p:sp>
            <p:nvSpPr>
              <p:cNvPr id="74" name="Rectangle 85"/>
              <p:cNvSpPr>
                <a:spLocks noChangeArrowheads="1"/>
              </p:cNvSpPr>
              <p:nvPr/>
            </p:nvSpPr>
            <p:spPr bwMode="auto">
              <a:xfrm>
                <a:off x="2610773" y="4313752"/>
                <a:ext cx="1947657" cy="252338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700" b="1" dirty="0">
                    <a:latin typeface="Arial Narrow" pitchFamily="34" charset="0"/>
                  </a:rPr>
                  <a:t>Mova </a:t>
                </a:r>
                <a:r>
                  <a:rPr lang="pt-BR" sz="17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700" b="1" dirty="0">
                    <a:latin typeface="Arial Narrow" pitchFamily="34" charset="0"/>
                  </a:rPr>
                  <a:t> de </a:t>
                </a:r>
                <a:r>
                  <a:rPr lang="pt-BR" sz="1700" b="1" dirty="0">
                    <a:solidFill>
                      <a:srgbClr val="0000FF"/>
                    </a:solidFill>
                    <a:latin typeface="Arial Narrow" pitchFamily="34" charset="0"/>
                  </a:rPr>
                  <a:t>A</a:t>
                </a:r>
                <a:r>
                  <a:rPr lang="pt-BR" sz="1700" b="1" dirty="0">
                    <a:latin typeface="Arial Narrow" pitchFamily="34" charset="0"/>
                  </a:rPr>
                  <a:t> para </a:t>
                </a:r>
                <a:r>
                  <a:rPr lang="pt-BR" sz="1700" b="1" dirty="0">
                    <a:solidFill>
                      <a:srgbClr val="0000FF"/>
                    </a:solidFill>
                    <a:latin typeface="Arial Narrow" pitchFamily="34" charset="0"/>
                  </a:rPr>
                  <a:t>C</a:t>
                </a:r>
              </a:p>
            </p:txBody>
          </p:sp>
          <p:grpSp>
            <p:nvGrpSpPr>
              <p:cNvPr id="27660" name="Grupo 75"/>
              <p:cNvGrpSpPr>
                <a:grpSpLocks/>
              </p:cNvGrpSpPr>
              <p:nvPr/>
            </p:nvGrpSpPr>
            <p:grpSpPr bwMode="auto">
              <a:xfrm>
                <a:off x="2610177" y="4689305"/>
                <a:ext cx="1947859" cy="1311463"/>
                <a:chOff x="2610177" y="4689305"/>
                <a:chExt cx="1947859" cy="1311463"/>
              </a:xfrm>
            </p:grpSpPr>
            <p:sp>
              <p:nvSpPr>
                <p:cNvPr id="76" name="Rectangle 7"/>
                <p:cNvSpPr>
                  <a:spLocks noChangeArrowheads="1"/>
                </p:cNvSpPr>
                <p:nvPr/>
              </p:nvSpPr>
              <p:spPr bwMode="auto">
                <a:xfrm>
                  <a:off x="2610177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664" name="Grupo 24"/>
                <p:cNvGrpSpPr>
                  <a:grpSpLocks/>
                </p:cNvGrpSpPr>
                <p:nvPr/>
              </p:nvGrpSpPr>
              <p:grpSpPr bwMode="auto">
                <a:xfrm>
                  <a:off x="2896165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8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665" name="Grupo 22"/>
                <p:cNvGrpSpPr>
                  <a:grpSpLocks/>
                </p:cNvGrpSpPr>
                <p:nvPr/>
              </p:nvGrpSpPr>
              <p:grpSpPr bwMode="auto">
                <a:xfrm>
                  <a:off x="3509230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8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666" name="Grupo 23"/>
                <p:cNvGrpSpPr>
                  <a:grpSpLocks/>
                </p:cNvGrpSpPr>
                <p:nvPr/>
              </p:nvGrpSpPr>
              <p:grpSpPr bwMode="auto">
                <a:xfrm>
                  <a:off x="4122295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2687999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670" name="Freeform 83"/>
                <p:cNvSpPr>
                  <a:spLocks/>
                </p:cNvSpPr>
                <p:nvPr/>
              </p:nvSpPr>
              <p:spPr bwMode="auto">
                <a:xfrm>
                  <a:off x="2997225" y="4689305"/>
                  <a:ext cx="1217585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459283" y="5411334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84024" y="5529114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upo 109"/>
          <p:cNvGrpSpPr>
            <a:grpSpLocks/>
          </p:cNvGrpSpPr>
          <p:nvPr/>
        </p:nvGrpSpPr>
        <p:grpSpPr bwMode="auto">
          <a:xfrm>
            <a:off x="425450" y="1019175"/>
            <a:ext cx="8243888" cy="725488"/>
            <a:chOff x="425450" y="3664170"/>
            <a:chExt cx="8244000" cy="724889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6006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9.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Par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19476"/>
              <a:ext cx="8244000" cy="36958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par(n)</a:t>
              </a:r>
              <a:r>
                <a:rPr lang="pt-BR" sz="1750" dirty="0">
                  <a:latin typeface="Arial Narrow" pitchFamily="34" charset="0"/>
                </a:rPr>
                <a:t>, que determina se 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é par, usando apenas subtração.</a:t>
              </a:r>
              <a:endParaRPr lang="es-ES" sz="1750" b="1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sp>
        <p:nvSpPr>
          <p:cNvPr id="2867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E2353F-304A-4189-8806-0AB1988104F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867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5450" y="1865313"/>
            <a:ext cx="8243888" cy="1003300"/>
            <a:chOff x="425450" y="3664170"/>
            <a:chExt cx="8244000" cy="1001616"/>
          </a:xfrm>
        </p:grpSpPr>
        <p:sp>
          <p:nvSpPr>
            <p:cNvPr id="33" name="CaixaDeTexto 32"/>
            <p:cNvSpPr txBox="1"/>
            <p:nvPr/>
          </p:nvSpPr>
          <p:spPr bwMode="auto">
            <a:xfrm>
              <a:off x="425450" y="3664170"/>
              <a:ext cx="8244000" cy="359757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10.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Produto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 bwMode="auto">
            <a:xfrm>
              <a:off x="425450" y="4020757"/>
              <a:ext cx="8244000" cy="64502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prod(m,n)</a:t>
              </a:r>
              <a:r>
                <a:rPr lang="pt-BR" sz="1750" dirty="0">
                  <a:latin typeface="Arial Narrow" pitchFamily="34" charset="0"/>
                </a:rPr>
                <a:t>, que devolve o produto de dois números naturais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, usando apenas soma e subtração.</a:t>
              </a:r>
              <a:endParaRPr lang="es-ES" sz="1750" b="1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5450" y="2989263"/>
            <a:ext cx="8243888" cy="1003300"/>
            <a:chOff x="425450" y="3664170"/>
            <a:chExt cx="8244000" cy="1002972"/>
          </a:xfrm>
        </p:grpSpPr>
        <p:sp>
          <p:nvSpPr>
            <p:cNvPr id="36" name="CaixaDeTexto 35"/>
            <p:cNvSpPr txBox="1"/>
            <p:nvPr/>
          </p:nvSpPr>
          <p:spPr bwMode="auto">
            <a:xfrm>
              <a:off x="425450" y="3664170"/>
              <a:ext cx="8244000" cy="360244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Quociente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 bwMode="auto">
            <a:xfrm>
              <a:off x="425450" y="4021240"/>
              <a:ext cx="8244000" cy="645902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quoc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(m,n)</a:t>
              </a:r>
              <a:r>
                <a:rPr lang="pt-BR" sz="1750" dirty="0">
                  <a:latin typeface="Arial Narrow" pitchFamily="34" charset="0"/>
                </a:rPr>
                <a:t>, que devolve o quociente da divisão inteira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pelo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Courier New" pitchFamily="49" charset="0"/>
                  <a:cs typeface="Courier New" pitchFamily="49" charset="0"/>
                  <a:sym typeface="Symbol"/>
                </a:rPr>
                <a:t>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  <a:sym typeface="Symbol"/>
                </a:rPr>
                <a:t>0</a:t>
              </a:r>
              <a:r>
                <a:rPr lang="pt-BR" sz="1750" dirty="0">
                  <a:latin typeface="Arial Narrow" pitchFamily="34" charset="0"/>
                </a:rPr>
                <a:t>, usando apenas soma e subtração.</a:t>
              </a:r>
            </a:p>
          </p:txBody>
        </p:sp>
      </p:grpSp>
      <p:grpSp>
        <p:nvGrpSpPr>
          <p:cNvPr id="7" name="Grupo 109"/>
          <p:cNvGrpSpPr>
            <a:grpSpLocks/>
          </p:cNvGrpSpPr>
          <p:nvPr/>
        </p:nvGrpSpPr>
        <p:grpSpPr bwMode="auto">
          <a:xfrm>
            <a:off x="425450" y="5235575"/>
            <a:ext cx="8243888" cy="1003300"/>
            <a:chOff x="425450" y="3664170"/>
            <a:chExt cx="8244000" cy="1000889"/>
          </a:xfrm>
        </p:grpSpPr>
        <p:sp>
          <p:nvSpPr>
            <p:cNvPr id="42" name="CaixaDeTexto 41"/>
            <p:cNvSpPr txBox="1"/>
            <p:nvPr/>
          </p:nvSpPr>
          <p:spPr bwMode="auto">
            <a:xfrm>
              <a:off x="425450" y="3664170"/>
              <a:ext cx="8244000" cy="359497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Quadrado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 bwMode="auto">
            <a:xfrm>
              <a:off x="425450" y="4020500"/>
              <a:ext cx="8244000" cy="64455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O quadrado de um natural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é a soma dos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primeiros ímpares, i.e.,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 1  3  5  </a:t>
              </a:r>
              <a:r>
                <a:rPr lang="pt-BR" sz="1750" dirty="0" err="1">
                  <a:latin typeface="Times New Roman" pitchFamily="18" charset="0"/>
                  <a:cs typeface="Times New Roman" pitchFamily="18" charset="0"/>
                  <a:sym typeface="Symbol"/>
                </a:rPr>
                <a:t>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  (2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  <a:sym typeface="Symbol"/>
                </a:rPr>
                <a:t>n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1).</a:t>
              </a:r>
              <a:r>
                <a:rPr lang="pt-BR" sz="1750" dirty="0">
                  <a:latin typeface="Arial Narrow" pitchFamily="34" charset="0"/>
                </a:rPr>
                <a:t> 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q(n)</a:t>
              </a:r>
              <a:r>
                <a:rPr lang="pt-BR" sz="1750" dirty="0">
                  <a:latin typeface="Arial Narrow" pitchFamily="34" charset="0"/>
                </a:rPr>
                <a:t>, que devolve o quadrado de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, como base nesta informação.</a:t>
              </a:r>
            </a:p>
          </p:txBody>
        </p:sp>
      </p:grpSp>
      <p:grpSp>
        <p:nvGrpSpPr>
          <p:cNvPr id="8" name="Grupo 109"/>
          <p:cNvGrpSpPr>
            <a:grpSpLocks/>
          </p:cNvGrpSpPr>
          <p:nvPr/>
        </p:nvGrpSpPr>
        <p:grpSpPr bwMode="auto">
          <a:xfrm>
            <a:off x="425450" y="4113213"/>
            <a:ext cx="8243888" cy="1001712"/>
            <a:chOff x="425450" y="3664170"/>
            <a:chExt cx="8244000" cy="1002972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425450" y="3664170"/>
              <a:ext cx="8244000" cy="36081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Resto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 bwMode="auto">
            <a:xfrm>
              <a:off x="425450" y="4020217"/>
              <a:ext cx="8244000" cy="64692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resto(m,n)</a:t>
              </a:r>
              <a:r>
                <a:rPr lang="pt-BR" sz="1750" dirty="0">
                  <a:latin typeface="Arial Narrow" pitchFamily="34" charset="0"/>
                </a:rPr>
                <a:t>, que devolve o resto da divisão inteira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pelo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Courier New" pitchFamily="49" charset="0"/>
                  <a:cs typeface="Courier New" pitchFamily="49" charset="0"/>
                  <a:sym typeface="Symbol"/>
                </a:rPr>
                <a:t>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  <a:sym typeface="Symbol"/>
                </a:rPr>
                <a:t>0</a:t>
              </a:r>
              <a:r>
                <a:rPr lang="pt-BR" sz="1750" dirty="0">
                  <a:latin typeface="Arial Narrow" pitchFamily="34" charset="0"/>
                </a:rPr>
                <a:t>, usando apenas subtração.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upo 109"/>
          <p:cNvGrpSpPr>
            <a:grpSpLocks/>
          </p:cNvGrpSpPr>
          <p:nvPr/>
        </p:nvGrpSpPr>
        <p:grpSpPr bwMode="auto">
          <a:xfrm>
            <a:off x="425450" y="1019175"/>
            <a:ext cx="8243888" cy="987425"/>
            <a:chOff x="425450" y="3664170"/>
            <a:chExt cx="8244000" cy="986242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5993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Soma de dígitos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19344"/>
              <a:ext cx="8244000" cy="63106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pt-BR" sz="1750" dirty="0">
                  <a:latin typeface="Arial Narrow" pitchFamily="34" charset="0"/>
                </a:rPr>
                <a:t>, que devolve a soma dos dígitos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. Por </a:t>
              </a:r>
              <a:r>
                <a:rPr lang="pt-BR" sz="1750" dirty="0" err="1">
                  <a:latin typeface="Arial Narrow" pitchFamily="34" charset="0"/>
                </a:rPr>
                <a:t>exem-plo</a:t>
              </a:r>
              <a:r>
                <a:rPr lang="pt-BR" sz="1750" dirty="0">
                  <a:latin typeface="Arial Narrow" pitchFamily="34" charset="0"/>
                </a:rPr>
                <a:t>, a chamada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(7859)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29</a:t>
              </a:r>
              <a:r>
                <a:rPr lang="pt-BR" sz="1750" dirty="0">
                  <a:latin typeface="Arial Narrow" pitchFamily="34" charset="0"/>
                </a:rPr>
                <a:t> (pois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sz="1750" dirty="0">
                  <a:latin typeface="Arial Narrow" pitchFamily="34" charset="0"/>
                </a:rPr>
                <a:t> =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29</a:t>
              </a:r>
              <a:r>
                <a:rPr lang="pt-BR" sz="1750" dirty="0">
                  <a:latin typeface="Arial Narrow" pitchFamily="34" charset="0"/>
                </a:rPr>
                <a:t>).</a:t>
              </a:r>
            </a:p>
          </p:txBody>
        </p:sp>
      </p:grpSp>
      <p:sp>
        <p:nvSpPr>
          <p:cNvPr id="2969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10E4-9B0C-4529-BA94-DF8C9F5074B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5450" y="2078038"/>
            <a:ext cx="8243888" cy="985837"/>
            <a:chOff x="425450" y="3699997"/>
            <a:chExt cx="8244000" cy="986239"/>
          </a:xfrm>
        </p:grpSpPr>
        <p:sp>
          <p:nvSpPr>
            <p:cNvPr id="33" name="CaixaDeTexto 32"/>
            <p:cNvSpPr txBox="1"/>
            <p:nvPr/>
          </p:nvSpPr>
          <p:spPr bwMode="auto">
            <a:xfrm>
              <a:off x="425450" y="3699997"/>
              <a:ext cx="8244000" cy="35892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Quantidade de dígitos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 bwMode="auto">
            <a:xfrm>
              <a:off x="425450" y="4055742"/>
              <a:ext cx="8244000" cy="63049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pt-BR" sz="1750" dirty="0">
                  <a:latin typeface="Arial Narrow" pitchFamily="34" charset="0"/>
                </a:rPr>
                <a:t>, que devolve a quantidade de dígitos binários para representar 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. Por exemplo, a chamada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(13)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pt-BR" sz="1750" dirty="0">
                  <a:latin typeface="Arial Narrow" pitchFamily="34" charset="0"/>
                </a:rPr>
                <a:t> (pois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pt-BR" sz="1750" dirty="0">
                  <a:latin typeface="Arial Narrow" pitchFamily="34" charset="0"/>
                </a:rPr>
                <a:t> em binário é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1101</a:t>
              </a:r>
              <a:r>
                <a:rPr lang="pt-BR" sz="1750" dirty="0">
                  <a:latin typeface="Arial Narrow" pitchFamily="34" charset="0"/>
                </a:rPr>
                <a:t>).</a:t>
              </a:r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5450" y="3135313"/>
            <a:ext cx="8243888" cy="987425"/>
            <a:chOff x="425450" y="3700040"/>
            <a:chExt cx="8244000" cy="987589"/>
          </a:xfrm>
        </p:grpSpPr>
        <p:sp>
          <p:nvSpPr>
            <p:cNvPr id="36" name="CaixaDeTexto 35"/>
            <p:cNvSpPr txBox="1"/>
            <p:nvPr/>
          </p:nvSpPr>
          <p:spPr bwMode="auto">
            <a:xfrm>
              <a:off x="425450" y="3700040"/>
              <a:ext cx="8244000" cy="36042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 bwMode="auto">
            <a:xfrm>
              <a:off x="425450" y="4055699"/>
              <a:ext cx="8244000" cy="63193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h(n)</a:t>
              </a:r>
              <a:r>
                <a:rPr lang="pt-BR" sz="1750" dirty="0">
                  <a:latin typeface="Arial Narrow" pitchFamily="34" charset="0"/>
                </a:rPr>
                <a:t>, que devolve o número mínimo de movimentos para resolver o problema das Torres de Hanói com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discos. Por exemplo,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h(3)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750" dirty="0">
                  <a:latin typeface="Arial Narrow" pitchFamily="34" charset="0"/>
                </a:rPr>
                <a:t>.</a:t>
              </a:r>
            </a:p>
          </p:txBody>
        </p:sp>
      </p:grpSp>
      <p:grpSp>
        <p:nvGrpSpPr>
          <p:cNvPr id="7" name="Grupo 109"/>
          <p:cNvGrpSpPr>
            <a:grpSpLocks/>
          </p:cNvGrpSpPr>
          <p:nvPr/>
        </p:nvGrpSpPr>
        <p:grpSpPr bwMode="auto">
          <a:xfrm>
            <a:off x="425450" y="5251450"/>
            <a:ext cx="8243888" cy="987425"/>
            <a:chOff x="425450" y="3699967"/>
            <a:chExt cx="8244000" cy="985534"/>
          </a:xfrm>
        </p:grpSpPr>
        <p:sp>
          <p:nvSpPr>
            <p:cNvPr id="52" name="CaixaDeTexto 51"/>
            <p:cNvSpPr txBox="1"/>
            <p:nvPr/>
          </p:nvSpPr>
          <p:spPr bwMode="auto">
            <a:xfrm>
              <a:off x="425450" y="3699967"/>
              <a:ext cx="8244000" cy="35967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18.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palíndroma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 bwMode="auto">
            <a:xfrm>
              <a:off x="425450" y="4054886"/>
              <a:ext cx="8244000" cy="63061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pal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(s,p,u)</a:t>
              </a:r>
              <a:r>
                <a:rPr lang="pt-BR" sz="1750" dirty="0">
                  <a:latin typeface="Arial Narrow" pitchFamily="34" charset="0"/>
                </a:rPr>
                <a:t>, que informa se a string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, cujo primeiro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50" dirty="0">
                  <a:latin typeface="Arial Narrow" pitchFamily="34" charset="0"/>
                </a:rPr>
                <a:t> e cujo último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sz="1750" dirty="0">
                  <a:latin typeface="Arial Narrow" pitchFamily="34" charset="0"/>
                </a:rPr>
                <a:t>, é palíndroma (ignorando brancos).</a:t>
              </a:r>
            </a:p>
          </p:txBody>
        </p:sp>
      </p:grpSp>
      <p:grpSp>
        <p:nvGrpSpPr>
          <p:cNvPr id="8" name="Grupo 109"/>
          <p:cNvGrpSpPr>
            <a:grpSpLocks/>
          </p:cNvGrpSpPr>
          <p:nvPr/>
        </p:nvGrpSpPr>
        <p:grpSpPr bwMode="auto">
          <a:xfrm>
            <a:off x="425450" y="4194175"/>
            <a:ext cx="8243888" cy="985838"/>
            <a:chOff x="425450" y="3699967"/>
            <a:chExt cx="8244000" cy="985526"/>
          </a:xfrm>
        </p:grpSpPr>
        <p:sp>
          <p:nvSpPr>
            <p:cNvPr id="42" name="CaixaDeTexto 41"/>
            <p:cNvSpPr txBox="1"/>
            <p:nvPr/>
          </p:nvSpPr>
          <p:spPr bwMode="auto">
            <a:xfrm>
              <a:off x="425450" y="3699967"/>
              <a:ext cx="8244000" cy="35866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17.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inversa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 bwMode="auto">
            <a:xfrm>
              <a:off x="425450" y="4055454"/>
              <a:ext cx="8244000" cy="63003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inv(s,p,u)</a:t>
              </a:r>
              <a:r>
                <a:rPr lang="pt-BR" sz="1750" dirty="0">
                  <a:latin typeface="Arial Narrow" pitchFamily="34" charset="0"/>
                </a:rPr>
                <a:t>, que inverte a string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, cujo primeiro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50" dirty="0">
                  <a:latin typeface="Arial Narrow" pitchFamily="34" charset="0"/>
                </a:rPr>
                <a:t> e cujo último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sz="1750" dirty="0">
                  <a:latin typeface="Arial Narrow" pitchFamily="34" charset="0"/>
                </a:rPr>
                <a:t>. A função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 como resposta.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7D1E4-08F9-42EE-B67A-300791BAD8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6563" y="1017588"/>
            <a:ext cx="8243887" cy="40163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2.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Problema do cofrinho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6563" y="1411288"/>
            <a:ext cx="8243887" cy="1449387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40000"/>
              </a:spcBef>
              <a:buSzPct val="69000"/>
              <a:defRPr/>
            </a:pPr>
            <a:r>
              <a:rPr lang="pt-BR" dirty="0">
                <a:latin typeface="+mj-lt"/>
              </a:rPr>
              <a:t>Suponha que você precisa saber </a:t>
            </a:r>
            <a:r>
              <a:rPr lang="pt-BR" b="1" dirty="0">
                <a:latin typeface="+mj-lt"/>
              </a:rPr>
              <a:t>quantas moedas</a:t>
            </a:r>
            <a:r>
              <a:rPr lang="pt-BR" dirty="0">
                <a:latin typeface="+mj-lt"/>
              </a:rPr>
              <a:t> há em um cofrinho. Suponha também que:</a:t>
            </a:r>
          </a:p>
          <a:p>
            <a:pPr>
              <a:spcBef>
                <a:spcPct val="400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 você pode </a:t>
            </a:r>
            <a:r>
              <a:rPr lang="pt-BR" b="1" dirty="0">
                <a:latin typeface="+mj-lt"/>
              </a:rPr>
              <a:t>chacoalhar</a:t>
            </a:r>
            <a:r>
              <a:rPr lang="pt-BR" dirty="0">
                <a:latin typeface="+mj-lt"/>
              </a:rPr>
              <a:t> o cofrinho, para verificar se ele está vazio;</a:t>
            </a:r>
          </a:p>
          <a:p>
            <a:pPr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 e, caso ele não esteja, </a:t>
            </a:r>
            <a:r>
              <a:rPr lang="pt-BR" b="1" dirty="0">
                <a:latin typeface="+mj-lt"/>
              </a:rPr>
              <a:t>retirar uma moeda</a:t>
            </a:r>
            <a:r>
              <a:rPr lang="pt-BR" dirty="0">
                <a:latin typeface="+mj-lt"/>
              </a:rPr>
              <a:t> dele.</a:t>
            </a:r>
          </a:p>
          <a:p>
            <a:pPr>
              <a:spcBef>
                <a:spcPct val="40000"/>
              </a:spcBef>
              <a:buSzPct val="69000"/>
              <a:defRPr/>
            </a:pPr>
            <a:r>
              <a:rPr lang="pt-BR" dirty="0">
                <a:latin typeface="+mj-lt"/>
              </a:rPr>
              <a:t>Usando essas operações, como você poderia resolver esse problema recursivamente? </a:t>
            </a:r>
            <a:endParaRPr lang="nl-NL" b="1" dirty="0">
              <a:latin typeface="+mj-lt"/>
              <a:cs typeface="Courier New" pitchFamily="49" charset="0"/>
            </a:endParaRPr>
          </a:p>
        </p:txBody>
      </p:sp>
      <p:grpSp>
        <p:nvGrpSpPr>
          <p:cNvPr id="2" name="Grupo 46"/>
          <p:cNvGrpSpPr>
            <a:grpSpLocks/>
          </p:cNvGrpSpPr>
          <p:nvPr/>
        </p:nvGrpSpPr>
        <p:grpSpPr bwMode="auto">
          <a:xfrm>
            <a:off x="2768600" y="3413125"/>
            <a:ext cx="1905000" cy="760413"/>
            <a:chOff x="2768798" y="3524921"/>
            <a:chExt cx="1905013" cy="761335"/>
          </a:xfrm>
        </p:grpSpPr>
        <p:pic>
          <p:nvPicPr>
            <p:cNvPr id="61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940392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Conector de seta reta 20"/>
            <p:cNvCxnSpPr>
              <a:stCxn id="13" idx="3"/>
              <a:endCxn id="64515" idx="1"/>
            </p:cNvCxnSpPr>
            <p:nvPr/>
          </p:nvCxnSpPr>
          <p:spPr>
            <a:xfrm>
              <a:off x="2768798" y="3904794"/>
              <a:ext cx="1171583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47"/>
          <p:cNvGrpSpPr>
            <a:grpSpLocks/>
          </p:cNvGrpSpPr>
          <p:nvPr/>
        </p:nvGrpSpPr>
        <p:grpSpPr bwMode="auto">
          <a:xfrm>
            <a:off x="4673600" y="3413125"/>
            <a:ext cx="1905000" cy="760413"/>
            <a:chOff x="4673811" y="3524921"/>
            <a:chExt cx="1905013" cy="761335"/>
          </a:xfrm>
        </p:grpSpPr>
        <p:pic>
          <p:nvPicPr>
            <p:cNvPr id="617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845405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ector de seta reta 22"/>
            <p:cNvCxnSpPr>
              <a:stCxn id="64515" idx="3"/>
              <a:endCxn id="11" idx="1"/>
            </p:cNvCxnSpPr>
            <p:nvPr/>
          </p:nvCxnSpPr>
          <p:spPr>
            <a:xfrm>
              <a:off x="4673811" y="3896846"/>
              <a:ext cx="1171583" cy="79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48"/>
          <p:cNvGrpSpPr>
            <a:grpSpLocks/>
          </p:cNvGrpSpPr>
          <p:nvPr/>
        </p:nvGrpSpPr>
        <p:grpSpPr bwMode="auto">
          <a:xfrm>
            <a:off x="6578600" y="3403600"/>
            <a:ext cx="1914525" cy="771525"/>
            <a:chOff x="6578824" y="3516295"/>
            <a:chExt cx="1914801" cy="771525"/>
          </a:xfrm>
        </p:grpSpPr>
        <p:pic>
          <p:nvPicPr>
            <p:cNvPr id="617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1150" y="3516295"/>
              <a:ext cx="7524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Conector de seta reta 23"/>
            <p:cNvCxnSpPr>
              <a:stCxn id="11" idx="3"/>
              <a:endCxn id="64516" idx="1"/>
            </p:cNvCxnSpPr>
            <p:nvPr/>
          </p:nvCxnSpPr>
          <p:spPr>
            <a:xfrm>
              <a:off x="6578824" y="3897295"/>
              <a:ext cx="1162218" cy="4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5"/>
          <p:cNvGrpSpPr>
            <a:grpSpLocks/>
          </p:cNvGrpSpPr>
          <p:nvPr/>
        </p:nvGrpSpPr>
        <p:grpSpPr bwMode="auto">
          <a:xfrm>
            <a:off x="839788" y="3413125"/>
            <a:ext cx="1928812" cy="760413"/>
            <a:chOff x="839972" y="3524921"/>
            <a:chExt cx="1928826" cy="761335"/>
          </a:xfrm>
        </p:grpSpPr>
        <p:pic>
          <p:nvPicPr>
            <p:cNvPr id="617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035379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Conector de seta reta 43"/>
            <p:cNvCxnSpPr/>
            <p:nvPr/>
          </p:nvCxnSpPr>
          <p:spPr>
            <a:xfrm>
              <a:off x="839972" y="3911152"/>
              <a:ext cx="1171584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rot="10800000">
            <a:off x="839788" y="5068888"/>
            <a:ext cx="1171575" cy="158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55"/>
          <p:cNvGrpSpPr>
            <a:grpSpLocks/>
          </p:cNvGrpSpPr>
          <p:nvPr/>
        </p:nvGrpSpPr>
        <p:grpSpPr bwMode="auto">
          <a:xfrm>
            <a:off x="7748588" y="4167188"/>
            <a:ext cx="752475" cy="1649412"/>
            <a:chOff x="7748615" y="4279194"/>
            <a:chExt cx="752475" cy="1650136"/>
          </a:xfrm>
        </p:grpSpPr>
        <p:pic>
          <p:nvPicPr>
            <p:cNvPr id="617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7748615" y="4786322"/>
              <a:ext cx="7524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Conector de seta reta 40"/>
            <p:cNvCxnSpPr>
              <a:stCxn id="64516" idx="2"/>
              <a:endCxn id="19" idx="2"/>
            </p:cNvCxnSpPr>
            <p:nvPr/>
          </p:nvCxnSpPr>
          <p:spPr>
            <a:xfrm rot="16200000" flipH="1">
              <a:off x="7867567" y="4528542"/>
              <a:ext cx="506634" cy="79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/>
            <p:cNvSpPr/>
            <p:nvPr/>
          </p:nvSpPr>
          <p:spPr>
            <a:xfrm>
              <a:off x="7910540" y="5571986"/>
              <a:ext cx="428625" cy="357344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1" name="Grupo 56"/>
          <p:cNvGrpSpPr>
            <a:grpSpLocks/>
          </p:cNvGrpSpPr>
          <p:nvPr/>
        </p:nvGrpSpPr>
        <p:grpSpPr bwMode="auto">
          <a:xfrm>
            <a:off x="5864225" y="4684713"/>
            <a:ext cx="1884363" cy="1131887"/>
            <a:chOff x="5864444" y="4796512"/>
            <a:chExt cx="1884171" cy="1132818"/>
          </a:xfrm>
        </p:grpSpPr>
        <p:pic>
          <p:nvPicPr>
            <p:cNvPr id="61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4444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Conector de seta reta 34"/>
            <p:cNvCxnSpPr>
              <a:stCxn id="19" idx="1"/>
              <a:endCxn id="15" idx="3"/>
            </p:cNvCxnSpPr>
            <p:nvPr/>
          </p:nvCxnSpPr>
          <p:spPr>
            <a:xfrm rot="10800000" flipV="1">
              <a:off x="6597794" y="5163526"/>
              <a:ext cx="1150821" cy="143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6016828" y="5571849"/>
              <a:ext cx="428581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12" name="Grupo 57"/>
          <p:cNvGrpSpPr>
            <a:grpSpLocks/>
          </p:cNvGrpSpPr>
          <p:nvPr/>
        </p:nvGrpSpPr>
        <p:grpSpPr bwMode="auto">
          <a:xfrm>
            <a:off x="3959225" y="4684713"/>
            <a:ext cx="1905000" cy="1131887"/>
            <a:chOff x="3959431" y="4796512"/>
            <a:chExt cx="1905013" cy="1132818"/>
          </a:xfrm>
        </p:grpSpPr>
        <p:pic>
          <p:nvPicPr>
            <p:cNvPr id="616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9431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" name="Conector de seta reta 35"/>
            <p:cNvCxnSpPr>
              <a:stCxn id="15" idx="1"/>
              <a:endCxn id="14" idx="3"/>
            </p:cNvCxnSpPr>
            <p:nvPr/>
          </p:nvCxnSpPr>
          <p:spPr>
            <a:xfrm rot="10800000" flipV="1">
              <a:off x="4692861" y="5168293"/>
              <a:ext cx="1171583" cy="95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4111832" y="5571849"/>
              <a:ext cx="428628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3" name="Grupo 58"/>
          <p:cNvGrpSpPr>
            <a:grpSpLocks/>
          </p:cNvGrpSpPr>
          <p:nvPr/>
        </p:nvGrpSpPr>
        <p:grpSpPr bwMode="auto">
          <a:xfrm>
            <a:off x="2054225" y="4684713"/>
            <a:ext cx="1905000" cy="1131887"/>
            <a:chOff x="2054418" y="4796512"/>
            <a:chExt cx="1905013" cy="1132818"/>
          </a:xfrm>
        </p:grpSpPr>
        <p:pic>
          <p:nvPicPr>
            <p:cNvPr id="616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4418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Conector de seta reta 29"/>
            <p:cNvCxnSpPr>
              <a:stCxn id="14" idx="1"/>
              <a:endCxn id="17" idx="3"/>
            </p:cNvCxnSpPr>
            <p:nvPr/>
          </p:nvCxnSpPr>
          <p:spPr>
            <a:xfrm rot="10800000" flipV="1">
              <a:off x="2787848" y="5168293"/>
              <a:ext cx="1171583" cy="95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2206819" y="5571849"/>
              <a:ext cx="428628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60" name="CaixaDeTexto 59"/>
          <p:cNvSpPr txBox="1"/>
          <p:nvPr/>
        </p:nvSpPr>
        <p:spPr bwMode="auto">
          <a:xfrm>
            <a:off x="428625" y="5868988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que acontece se ninguém retirar uma moeda antes de pedir ajuda a outra pessoa?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8"/>
          <p:cNvGrpSpPr>
            <a:grpSpLocks/>
          </p:cNvGrpSpPr>
          <p:nvPr/>
        </p:nvGrpSpPr>
        <p:grpSpPr bwMode="auto">
          <a:xfrm>
            <a:off x="422275" y="4889500"/>
            <a:ext cx="8243888" cy="1349375"/>
            <a:chOff x="422275" y="1017588"/>
            <a:chExt cx="8243888" cy="1348780"/>
          </a:xfrm>
        </p:grpSpPr>
        <p:sp>
          <p:nvSpPr>
            <p:cNvPr id="30" name="CaixaDeTexto 29"/>
            <p:cNvSpPr txBox="1"/>
            <p:nvPr/>
          </p:nvSpPr>
          <p:spPr bwMode="auto">
            <a:xfrm>
              <a:off x="422275" y="1017588"/>
              <a:ext cx="8243888" cy="43002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Função recursiva</a:t>
              </a:r>
            </a:p>
          </p:txBody>
        </p:sp>
        <p:sp>
          <p:nvSpPr>
            <p:cNvPr id="31" name="CaixaDeTexto 30"/>
            <p:cNvSpPr txBox="1"/>
            <p:nvPr/>
          </p:nvSpPr>
          <p:spPr bwMode="auto">
            <a:xfrm>
              <a:off x="422275" y="1442850"/>
              <a:ext cx="8243888" cy="92351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dirty="0">
                  <a:latin typeface="+mj-lt"/>
                </a:rPr>
                <a:t>Uma função recursiva deve ter:</a:t>
              </a:r>
            </a:p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b="1" dirty="0">
                  <a:latin typeface="+mj-lt"/>
                </a:rPr>
                <a:t>Base</a:t>
              </a:r>
              <a:r>
                <a:rPr lang="pt-BR" dirty="0">
                  <a:latin typeface="+mj-lt"/>
                </a:rPr>
                <a:t>: que resolve diretamente um </a:t>
              </a:r>
              <a:r>
                <a:rPr lang="pt-BR" b="1" dirty="0">
                  <a:latin typeface="+mj-lt"/>
                </a:rPr>
                <a:t>caso trivial</a:t>
              </a:r>
              <a:r>
                <a:rPr lang="pt-BR" dirty="0">
                  <a:latin typeface="+mj-lt"/>
                </a:rPr>
                <a:t> do problema;</a:t>
              </a:r>
            </a:p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b="1" dirty="0">
                  <a:latin typeface="+mj-lt"/>
                </a:rPr>
                <a:t>Passo</a:t>
              </a:r>
              <a:r>
                <a:rPr lang="pt-BR" dirty="0">
                  <a:latin typeface="+mj-lt"/>
                </a:rPr>
                <a:t>: que resolve recursivamente um </a:t>
              </a:r>
              <a:r>
                <a:rPr lang="pt-BR" b="1" dirty="0">
                  <a:latin typeface="+mj-lt"/>
                </a:rPr>
                <a:t>caso geral</a:t>
              </a:r>
              <a:r>
                <a:rPr lang="pt-BR" dirty="0">
                  <a:latin typeface="+mj-lt"/>
                </a:rPr>
                <a:t> do problema.</a:t>
              </a:r>
            </a:p>
          </p:txBody>
        </p:sp>
      </p:grpSp>
      <p:sp>
        <p:nvSpPr>
          <p:cNvPr id="189" name="CaixaDeTexto 9"/>
          <p:cNvSpPr txBox="1">
            <a:spLocks noChangeArrowheads="1"/>
          </p:cNvSpPr>
          <p:nvPr/>
        </p:nvSpPr>
        <p:spPr bwMode="auto">
          <a:xfrm>
            <a:off x="428625" y="1017588"/>
            <a:ext cx="8243888" cy="9493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Teste</a:t>
            </a:r>
            <a:r>
              <a:rPr lang="pt-BR" dirty="0">
                <a:latin typeface="+mj-lt"/>
              </a:rPr>
              <a:t> a instância a ser resolvida:</a:t>
            </a:r>
          </a:p>
          <a:p>
            <a:pPr algn="just">
              <a:spcBef>
                <a:spcPts val="1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Se ela for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trivial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, resolva-a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diretamente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;</a:t>
            </a:r>
          </a:p>
          <a:p>
            <a:pPr algn="just">
              <a:spcBef>
                <a:spcPts val="1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Senão, resolva-a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recursivamente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 (usando o princípio de recursão).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82978D-53E3-42EE-9EEE-629549EE7D6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Princípio de recursão</a:t>
            </a:r>
          </a:p>
        </p:txBody>
      </p:sp>
      <p:sp>
        <p:nvSpPr>
          <p:cNvPr id="7175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0" name="Rectangle 125"/>
          <p:cNvSpPr>
            <a:spLocks noChangeArrowheads="1"/>
          </p:cNvSpPr>
          <p:nvPr/>
        </p:nvSpPr>
        <p:spPr bwMode="auto">
          <a:xfrm>
            <a:off x="1412875" y="2643188"/>
            <a:ext cx="2016125" cy="503237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dirty="0">
                <a:latin typeface="+mn-lt"/>
              </a:rPr>
              <a:t>instância inicial</a:t>
            </a:r>
            <a:endParaRPr lang="pt-BR" b="1" dirty="0">
              <a:latin typeface="+mn-lt"/>
            </a:endParaRPr>
          </a:p>
        </p:txBody>
      </p:sp>
      <p:grpSp>
        <p:nvGrpSpPr>
          <p:cNvPr id="3" name="Grupo 32"/>
          <p:cNvGrpSpPr>
            <a:grpSpLocks/>
          </p:cNvGrpSpPr>
          <p:nvPr/>
        </p:nvGrpSpPr>
        <p:grpSpPr bwMode="auto">
          <a:xfrm>
            <a:off x="1412875" y="3219450"/>
            <a:ext cx="2016125" cy="1233488"/>
            <a:chOff x="785813" y="3201517"/>
            <a:chExt cx="2016000" cy="1233960"/>
          </a:xfrm>
        </p:grpSpPr>
        <p:sp>
          <p:nvSpPr>
            <p:cNvPr id="7193" name="Rectangle 126"/>
            <p:cNvSpPr>
              <a:spLocks noChangeArrowheads="1"/>
            </p:cNvSpPr>
            <p:nvPr/>
          </p:nvSpPr>
          <p:spPr bwMode="auto">
            <a:xfrm>
              <a:off x="785813" y="3932046"/>
              <a:ext cx="2016000" cy="503431"/>
            </a:xfrm>
            <a:prstGeom prst="rect">
              <a:avLst/>
            </a:prstGeom>
            <a:solidFill>
              <a:srgbClr val="FFE1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instância mais simples</a:t>
              </a:r>
              <a:endParaRPr lang="pt-BR" b="1" dirty="0">
                <a:latin typeface="+mn-lt"/>
              </a:endParaRPr>
            </a:p>
          </p:txBody>
        </p:sp>
        <p:grpSp>
          <p:nvGrpSpPr>
            <p:cNvPr id="7194" name="Grupo 109"/>
            <p:cNvGrpSpPr>
              <a:grpSpLocks/>
            </p:cNvGrpSpPr>
            <p:nvPr/>
          </p:nvGrpSpPr>
          <p:grpSpPr bwMode="auto">
            <a:xfrm>
              <a:off x="1073151" y="3201517"/>
              <a:ext cx="1008063" cy="684000"/>
              <a:chOff x="1073124" y="3916377"/>
              <a:chExt cx="1008063" cy="855106"/>
            </a:xfrm>
          </p:grpSpPr>
          <p:sp>
            <p:nvSpPr>
              <p:cNvPr id="7195" name="AutoShape 129"/>
              <p:cNvSpPr>
                <a:spLocks noChangeArrowheads="1"/>
              </p:cNvSpPr>
              <p:nvPr/>
            </p:nvSpPr>
            <p:spPr bwMode="auto">
              <a:xfrm>
                <a:off x="2009749" y="3916377"/>
                <a:ext cx="71438" cy="855106"/>
              </a:xfrm>
              <a:prstGeom prst="downArrow">
                <a:avLst>
                  <a:gd name="adj1" fmla="val 50000"/>
                  <a:gd name="adj2" fmla="val 314986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6" name="Rectangle 131"/>
              <p:cNvSpPr>
                <a:spLocks noChangeArrowheads="1"/>
              </p:cNvSpPr>
              <p:nvPr/>
            </p:nvSpPr>
            <p:spPr bwMode="auto">
              <a:xfrm>
                <a:off x="1073124" y="4132277"/>
                <a:ext cx="1008063" cy="4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/>
                  <a:t>reduz</a:t>
                </a:r>
              </a:p>
            </p:txBody>
          </p:sp>
        </p:grpSp>
      </p:grpSp>
      <p:grpSp>
        <p:nvGrpSpPr>
          <p:cNvPr id="7" name="Grupo 111"/>
          <p:cNvGrpSpPr>
            <a:grpSpLocks/>
          </p:cNvGrpSpPr>
          <p:nvPr/>
        </p:nvGrpSpPr>
        <p:grpSpPr bwMode="auto">
          <a:xfrm>
            <a:off x="5827713" y="3219450"/>
            <a:ext cx="1008062" cy="684213"/>
            <a:chOff x="5827686" y="3916377"/>
            <a:chExt cx="1008063" cy="855106"/>
          </a:xfrm>
        </p:grpSpPr>
        <p:sp>
          <p:nvSpPr>
            <p:cNvPr id="7191" name="AutoShape 130"/>
            <p:cNvSpPr>
              <a:spLocks noChangeArrowheads="1"/>
            </p:cNvSpPr>
            <p:nvPr/>
          </p:nvSpPr>
          <p:spPr bwMode="auto">
            <a:xfrm flipV="1">
              <a:off x="5972149" y="3916377"/>
              <a:ext cx="71438" cy="855106"/>
            </a:xfrm>
            <a:prstGeom prst="downArrow">
              <a:avLst>
                <a:gd name="adj1" fmla="val 50000"/>
                <a:gd name="adj2" fmla="val 314986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2" name="Rectangle 132"/>
            <p:cNvSpPr>
              <a:spLocks noChangeArrowheads="1"/>
            </p:cNvSpPr>
            <p:nvPr/>
          </p:nvSpPr>
          <p:spPr bwMode="auto">
            <a:xfrm>
              <a:off x="5827686" y="4132277"/>
              <a:ext cx="100806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/>
                <a:t>usa</a:t>
              </a:r>
            </a:p>
          </p:txBody>
        </p:sp>
      </p:grpSp>
      <p:grpSp>
        <p:nvGrpSpPr>
          <p:cNvPr id="8" name="Grupo 115"/>
          <p:cNvGrpSpPr>
            <a:grpSpLocks/>
          </p:cNvGrpSpPr>
          <p:nvPr/>
        </p:nvGrpSpPr>
        <p:grpSpPr bwMode="auto">
          <a:xfrm>
            <a:off x="3490913" y="3732213"/>
            <a:ext cx="4222750" cy="720725"/>
            <a:chOff x="3476503" y="4440234"/>
            <a:chExt cx="4221699" cy="720725"/>
          </a:xfrm>
        </p:grpSpPr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4746187" y="4657721"/>
              <a:ext cx="2952015" cy="503238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solução da instância mais simples</a:t>
              </a:r>
              <a:endParaRPr lang="pt-BR" b="1" dirty="0">
                <a:latin typeface="+mn-lt"/>
              </a:endParaRPr>
            </a:p>
          </p:txBody>
        </p:sp>
        <p:grpSp>
          <p:nvGrpSpPr>
            <p:cNvPr id="7188" name="Grupo 110"/>
            <p:cNvGrpSpPr>
              <a:grpSpLocks/>
            </p:cNvGrpSpPr>
            <p:nvPr/>
          </p:nvGrpSpPr>
          <p:grpSpPr bwMode="auto">
            <a:xfrm>
              <a:off x="3476503" y="4440234"/>
              <a:ext cx="1225550" cy="503237"/>
              <a:chOff x="3476503" y="4708539"/>
              <a:chExt cx="1225550" cy="503237"/>
            </a:xfrm>
          </p:grpSpPr>
          <p:sp>
            <p:nvSpPr>
              <p:cNvPr id="7189" name="AutoShape 133"/>
              <p:cNvSpPr>
                <a:spLocks noChangeArrowheads="1"/>
              </p:cNvSpPr>
              <p:nvPr/>
            </p:nvSpPr>
            <p:spPr bwMode="auto">
              <a:xfrm>
                <a:off x="3476503" y="5140339"/>
                <a:ext cx="1225550" cy="71437"/>
              </a:xfrm>
              <a:prstGeom prst="rightArrow">
                <a:avLst>
                  <a:gd name="adj1" fmla="val 65444"/>
                  <a:gd name="adj2" fmla="val 264801"/>
                </a:avLst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0" name="Rectangle 134"/>
              <p:cNvSpPr>
                <a:spLocks noChangeArrowheads="1"/>
              </p:cNvSpPr>
              <p:nvPr/>
            </p:nvSpPr>
            <p:spPr bwMode="auto">
              <a:xfrm>
                <a:off x="3522636" y="4708539"/>
                <a:ext cx="1008063" cy="4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/>
                  <a:t>obtém</a:t>
                </a:r>
              </a:p>
            </p:txBody>
          </p:sp>
        </p:grpSp>
      </p:grpSp>
      <p:grpSp>
        <p:nvGrpSpPr>
          <p:cNvPr id="10" name="Grupo 113"/>
          <p:cNvGrpSpPr>
            <a:grpSpLocks/>
          </p:cNvGrpSpPr>
          <p:nvPr/>
        </p:nvGrpSpPr>
        <p:grpSpPr bwMode="auto">
          <a:xfrm>
            <a:off x="3490913" y="2643188"/>
            <a:ext cx="4224337" cy="503237"/>
            <a:chOff x="3476503" y="3000372"/>
            <a:chExt cx="4223287" cy="503237"/>
          </a:xfrm>
        </p:grpSpPr>
        <p:sp>
          <p:nvSpPr>
            <p:cNvPr id="92" name="Rectangle 127"/>
            <p:cNvSpPr>
              <a:spLocks noChangeArrowheads="1"/>
            </p:cNvSpPr>
            <p:nvPr/>
          </p:nvSpPr>
          <p:spPr bwMode="auto">
            <a:xfrm>
              <a:off x="4747774" y="3000372"/>
              <a:ext cx="2952016" cy="503237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solução da instância inicial</a:t>
              </a:r>
              <a:endParaRPr lang="pt-BR" b="1" dirty="0">
                <a:latin typeface="+mn-lt"/>
              </a:endParaRPr>
            </a:p>
          </p:txBody>
        </p:sp>
        <p:sp>
          <p:nvSpPr>
            <p:cNvPr id="7186" name="Line 135"/>
            <p:cNvSpPr>
              <a:spLocks noChangeShapeType="1"/>
            </p:cNvSpPr>
            <p:nvPr/>
          </p:nvSpPr>
          <p:spPr bwMode="auto">
            <a:xfrm flipV="1">
              <a:off x="3476503" y="3214083"/>
              <a:ext cx="123983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" name="CaixaDeTexto 9"/>
          <p:cNvSpPr txBox="1">
            <a:spLocks noChangeArrowheads="1"/>
          </p:cNvSpPr>
          <p:nvPr/>
        </p:nvSpPr>
        <p:spPr bwMode="auto">
          <a:xfrm>
            <a:off x="428625" y="2084388"/>
            <a:ext cx="8243888" cy="27003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/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Princípio de recursão</a:t>
            </a:r>
            <a:r>
              <a:rPr lang="pt-BR" dirty="0">
                <a:latin typeface="+mj-lt"/>
              </a:rPr>
              <a:t>:</a:t>
            </a:r>
          </a:p>
        </p:txBody>
      </p:sp>
      <p:grpSp>
        <p:nvGrpSpPr>
          <p:cNvPr id="11" name="Grupo 36"/>
          <p:cNvGrpSpPr>
            <a:grpSpLocks/>
          </p:cNvGrpSpPr>
          <p:nvPr/>
        </p:nvGrpSpPr>
        <p:grpSpPr bwMode="auto">
          <a:xfrm>
            <a:off x="3857625" y="2732088"/>
            <a:ext cx="357188" cy="249237"/>
            <a:chOff x="3857620" y="2714619"/>
            <a:chExt cx="357190" cy="248442"/>
          </a:xfrm>
        </p:grpSpPr>
        <p:cxnSp>
          <p:nvCxnSpPr>
            <p:cNvPr id="104" name="Conector reto 103"/>
            <p:cNvCxnSpPr/>
            <p:nvPr/>
          </p:nvCxnSpPr>
          <p:spPr bwMode="auto">
            <a:xfrm rot="10800000" flipV="1">
              <a:off x="3857620" y="2714619"/>
              <a:ext cx="357190" cy="2484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 bwMode="auto">
            <a:xfrm rot="10800000" flipH="1" flipV="1">
              <a:off x="3857620" y="2714619"/>
              <a:ext cx="357190" cy="2484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9"/>
          <p:cNvSpPr txBox="1">
            <a:spLocks noChangeArrowheads="1"/>
          </p:cNvSpPr>
          <p:nvPr/>
        </p:nvSpPr>
        <p:spPr bwMode="auto">
          <a:xfrm>
            <a:off x="428625" y="4960938"/>
            <a:ext cx="8243888" cy="12779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04F71-D9F4-4904-A6E0-522CC628BDD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Função recursiva</a:t>
            </a:r>
          </a:p>
        </p:txBody>
      </p:sp>
      <p:sp>
        <p:nvSpPr>
          <p:cNvPr id="8198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8199" name="Grupo 17"/>
          <p:cNvGrpSpPr>
            <a:grpSpLocks/>
          </p:cNvGrpSpPr>
          <p:nvPr/>
        </p:nvGrpSpPr>
        <p:grpSpPr bwMode="auto">
          <a:xfrm>
            <a:off x="428625" y="1017588"/>
            <a:ext cx="8243888" cy="1327150"/>
            <a:chOff x="428625" y="1017582"/>
            <a:chExt cx="8243888" cy="1327644"/>
          </a:xfrm>
        </p:grpSpPr>
        <p:grpSp>
          <p:nvGrpSpPr>
            <p:cNvPr id="8225" name="Grupo 16"/>
            <p:cNvGrpSpPr>
              <a:grpSpLocks/>
            </p:cNvGrpSpPr>
            <p:nvPr/>
          </p:nvGrpSpPr>
          <p:grpSpPr bwMode="auto">
            <a:xfrm>
              <a:off x="428625" y="1017582"/>
              <a:ext cx="8243888" cy="1327644"/>
              <a:chOff x="428625" y="4634570"/>
              <a:chExt cx="8243888" cy="1327174"/>
            </a:xfrm>
          </p:grpSpPr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428625" y="4634570"/>
                <a:ext cx="8243888" cy="401644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2000" b="1" dirty="0">
                    <a:solidFill>
                      <a:srgbClr val="FFFF00"/>
                    </a:solidFill>
                    <a:latin typeface="Arial Narrow" pitchFamily="34" charset="0"/>
                  </a:rPr>
                  <a:t>Exemplo 3.</a:t>
                </a:r>
                <a:r>
                  <a:rPr lang="pt-BR" sz="2000" b="1" dirty="0">
                    <a:solidFill>
                      <a:schemeClr val="bg1"/>
                    </a:solidFill>
                    <a:latin typeface="Arial Narrow" pitchFamily="34" charset="0"/>
                  </a:rPr>
                  <a:t> Problema do fatorial</a:t>
                </a:r>
                <a:endParaRPr lang="pt-BR" sz="2000" b="1" i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428625" y="5037802"/>
                <a:ext cx="8243888" cy="923942"/>
              </a:xfrm>
              <a:prstGeom prst="rect">
                <a:avLst/>
              </a:prstGeom>
              <a:solidFill>
                <a:srgbClr val="F7FFF7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 bIns="46800">
                <a:spAutoFit/>
              </a:bodyPr>
              <a:lstStyle/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pt-BR" dirty="0">
                    <a:latin typeface="+mj-lt"/>
                  </a:rPr>
                  <a:t>Crie a função recursiva </a:t>
                </a:r>
                <a:r>
                  <a:rPr lang="pt-BR" b="1" i="1" dirty="0" err="1">
                    <a:latin typeface="Times New Roman" pitchFamily="18" charset="0"/>
                    <a:cs typeface="Times New Roman" pitchFamily="18" charset="0"/>
                  </a:rPr>
                  <a:t>fat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pt-BR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pt-BR" dirty="0">
                    <a:latin typeface="+mj-lt"/>
                  </a:rPr>
                  <a:t>, que calcula o fatorial de um número natural </a:t>
                </a:r>
                <a:r>
                  <a:rPr lang="pt-BR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dirty="0">
                    <a:latin typeface="+mj-lt"/>
                  </a:rPr>
                  <a:t>.</a:t>
                </a:r>
              </a:p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1,                              se 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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1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 2  3  ...  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n,   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se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 n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 0</a:t>
                </a:r>
                <a:endParaRPr lang="nl-NL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Chave esquerda 91"/>
              <p:cNvSpPr/>
              <p:nvPr/>
            </p:nvSpPr>
            <p:spPr bwMode="auto">
              <a:xfrm>
                <a:off x="1285875" y="5421984"/>
                <a:ext cx="142875" cy="468320"/>
              </a:xfrm>
              <a:prstGeom prst="lef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8226" name="Rectangle 134"/>
            <p:cNvSpPr>
              <a:spLocks noChangeArrowheads="1"/>
            </p:cNvSpPr>
            <p:nvPr/>
          </p:nvSpPr>
          <p:spPr bwMode="auto">
            <a:xfrm>
              <a:off x="482104" y="1812821"/>
              <a:ext cx="8640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NL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fat</a:t>
              </a:r>
              <a:r>
                <a:rPr lang="nl-NL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nl-NL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nl-NL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 = </a:t>
              </a:r>
              <a:endParaRPr lang="pt-BR" b="1"/>
            </a:p>
          </p:txBody>
        </p:sp>
      </p:grpSp>
      <p:sp>
        <p:nvSpPr>
          <p:cNvPr id="22" name="CaixaDeTexto 9"/>
          <p:cNvSpPr txBox="1">
            <a:spLocks noChangeArrowheads="1"/>
          </p:cNvSpPr>
          <p:nvPr/>
        </p:nvSpPr>
        <p:spPr bwMode="auto">
          <a:xfrm>
            <a:off x="428625" y="2498725"/>
            <a:ext cx="8243888" cy="230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/>
          <a:lstStyle/>
          <a:p>
            <a:pPr>
              <a:spcBef>
                <a:spcPct val="30000"/>
              </a:spcBef>
              <a:defRPr/>
            </a:pPr>
            <a:r>
              <a:rPr lang="pt-BR" b="1" dirty="0">
                <a:latin typeface="+mj-lt"/>
              </a:rPr>
              <a:t>Raciocínio recursivo</a:t>
            </a:r>
            <a:r>
              <a:rPr lang="pt-BR" dirty="0">
                <a:latin typeface="+mj-lt"/>
              </a:rPr>
              <a:t>:</a:t>
            </a: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</p:txBody>
      </p:sp>
      <p:grpSp>
        <p:nvGrpSpPr>
          <p:cNvPr id="6" name="Grupo 46"/>
          <p:cNvGrpSpPr>
            <a:grpSpLocks/>
          </p:cNvGrpSpPr>
          <p:nvPr/>
        </p:nvGrpSpPr>
        <p:grpSpPr bwMode="auto">
          <a:xfrm>
            <a:off x="5208588" y="3001963"/>
            <a:ext cx="3078162" cy="1217612"/>
            <a:chOff x="5208748" y="2900626"/>
            <a:chExt cx="3078028" cy="1216876"/>
          </a:xfrm>
        </p:grpSpPr>
        <p:grpSp>
          <p:nvGrpSpPr>
            <p:cNvPr id="8215" name="Grupo 42"/>
            <p:cNvGrpSpPr>
              <a:grpSpLocks/>
            </p:cNvGrpSpPr>
            <p:nvPr/>
          </p:nvGrpSpPr>
          <p:grpSpPr bwMode="auto">
            <a:xfrm>
              <a:off x="5208748" y="2900626"/>
              <a:ext cx="3078028" cy="1216876"/>
              <a:chOff x="5429256" y="2840244"/>
              <a:chExt cx="3078028" cy="1216876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429256" y="2875148"/>
                <a:ext cx="971508" cy="358558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29256" y="3663658"/>
                <a:ext cx="971508" cy="358558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de seta reta 27"/>
              <p:cNvCxnSpPr>
                <a:stCxn id="26" idx="2"/>
                <a:endCxn id="27" idx="0"/>
              </p:cNvCxnSpPr>
              <p:nvPr/>
            </p:nvCxnSpPr>
            <p:spPr>
              <a:xfrm rot="5400000">
                <a:off x="5701620" y="3448682"/>
                <a:ext cx="428366" cy="15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7138919" y="3628754"/>
                <a:ext cx="1368365" cy="428366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138919" y="2840244"/>
                <a:ext cx="1368365" cy="428366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</a:t>
                </a: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Conector de seta reta 30"/>
              <p:cNvCxnSpPr>
                <a:stCxn id="29" idx="0"/>
                <a:endCxn id="30" idx="4"/>
              </p:cNvCxnSpPr>
              <p:nvPr/>
            </p:nvCxnSpPr>
            <p:spPr>
              <a:xfrm rot="5400000" flipH="1" flipV="1">
                <a:off x="7644616" y="3448682"/>
                <a:ext cx="358558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/>
              <p:cNvCxnSpPr>
                <a:stCxn id="26" idx="3"/>
                <a:endCxn id="30" idx="2"/>
              </p:cNvCxnSpPr>
              <p:nvPr/>
            </p:nvCxnSpPr>
            <p:spPr>
              <a:xfrm>
                <a:off x="6400764" y="3054426"/>
                <a:ext cx="7381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>
                <a:stCxn id="27" idx="3"/>
                <a:endCxn id="29" idx="2"/>
              </p:cNvCxnSpPr>
              <p:nvPr/>
            </p:nvCxnSpPr>
            <p:spPr>
              <a:xfrm flipV="1">
                <a:off x="6400764" y="3842938"/>
                <a:ext cx="738155" cy="0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tângulo 24"/>
            <p:cNvSpPr/>
            <p:nvPr/>
          </p:nvSpPr>
          <p:spPr>
            <a:xfrm>
              <a:off x="7643867" y="3354377"/>
              <a:ext cx="500040" cy="36014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</a:t>
              </a: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n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45"/>
          <p:cNvGrpSpPr>
            <a:grpSpLocks/>
          </p:cNvGrpSpPr>
          <p:nvPr/>
        </p:nvGrpSpPr>
        <p:grpSpPr bwMode="auto">
          <a:xfrm>
            <a:off x="1168400" y="3000375"/>
            <a:ext cx="2286000" cy="1216025"/>
            <a:chOff x="1168854" y="2898196"/>
            <a:chExt cx="2286016" cy="1216876"/>
          </a:xfrm>
        </p:grpSpPr>
        <p:grpSp>
          <p:nvGrpSpPr>
            <p:cNvPr id="8205" name="Grupo 32"/>
            <p:cNvGrpSpPr>
              <a:grpSpLocks/>
            </p:cNvGrpSpPr>
            <p:nvPr/>
          </p:nvGrpSpPr>
          <p:grpSpPr bwMode="auto">
            <a:xfrm>
              <a:off x="1168854" y="2898196"/>
              <a:ext cx="2149490" cy="1216876"/>
              <a:chOff x="1168854" y="2837814"/>
              <a:chExt cx="2149490" cy="1216876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1168854" y="2871175"/>
                <a:ext cx="720730" cy="360614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(5)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13"/>
              <p:cNvSpPr/>
              <p:nvPr/>
            </p:nvSpPr>
            <p:spPr>
              <a:xfrm>
                <a:off x="1168854" y="3660714"/>
                <a:ext cx="720730" cy="360615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(4)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Conector de seta reta 38"/>
              <p:cNvCxnSpPr>
                <a:stCxn id="37" idx="2"/>
              </p:cNvCxnSpPr>
              <p:nvPr/>
            </p:nvCxnSpPr>
            <p:spPr>
              <a:xfrm rot="5400000">
                <a:off x="1314757" y="3446253"/>
                <a:ext cx="427336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2597614" y="3625765"/>
                <a:ext cx="720730" cy="428925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597614" y="2837814"/>
                <a:ext cx="720730" cy="428925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</p:txBody>
          </p:sp>
          <p:cxnSp>
            <p:nvCxnSpPr>
              <p:cNvPr id="42" name="Conector de seta reta 41"/>
              <p:cNvCxnSpPr>
                <a:stCxn id="40" idx="0"/>
                <a:endCxn id="41" idx="4"/>
              </p:cNvCxnSpPr>
              <p:nvPr/>
            </p:nvCxnSpPr>
            <p:spPr>
              <a:xfrm rot="5400000" flipH="1" flipV="1">
                <a:off x="2778465" y="3446253"/>
                <a:ext cx="360615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/>
              <p:cNvCxnSpPr>
                <a:stCxn id="37" idx="3"/>
                <a:endCxn id="41" idx="2"/>
              </p:cNvCxnSpPr>
              <p:nvPr/>
            </p:nvCxnSpPr>
            <p:spPr>
              <a:xfrm>
                <a:off x="1889584" y="3052277"/>
                <a:ext cx="7080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/>
              <p:cNvCxnSpPr>
                <a:endCxn id="40" idx="2"/>
              </p:cNvCxnSpPr>
              <p:nvPr/>
            </p:nvCxnSpPr>
            <p:spPr>
              <a:xfrm flipV="1">
                <a:off x="1889584" y="3840228"/>
                <a:ext cx="708030" cy="0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tângulo 35"/>
            <p:cNvSpPr/>
            <p:nvPr/>
          </p:nvSpPr>
          <p:spPr>
            <a:xfrm>
              <a:off x="2954805" y="3357305"/>
              <a:ext cx="500065" cy="3606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5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134"/>
          <p:cNvSpPr>
            <a:spLocks noChangeArrowheads="1"/>
          </p:cNvSpPr>
          <p:nvPr/>
        </p:nvSpPr>
        <p:spPr bwMode="auto">
          <a:xfrm>
            <a:off x="1573213" y="4357688"/>
            <a:ext cx="1476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1600" dirty="0">
                <a:latin typeface="+mn-lt"/>
              </a:rPr>
              <a:t>(a) caso particular</a:t>
            </a:r>
            <a:endParaRPr lang="pt-BR" sz="1600" b="1" dirty="0">
              <a:latin typeface="+mn-lt"/>
            </a:endParaRPr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6010275" y="4357688"/>
            <a:ext cx="14747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1600" dirty="0">
                <a:latin typeface="+mn-lt"/>
              </a:rPr>
              <a:t>(b) caso geral</a:t>
            </a:r>
            <a:endParaRPr lang="pt-BR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2" grpId="0" animBg="1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50B253-B941-4AAC-8E28-E67EC4AE11B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89" name="CaixaDeTexto 9"/>
          <p:cNvSpPr txBox="1">
            <a:spLocks noChangeArrowheads="1"/>
          </p:cNvSpPr>
          <p:nvPr/>
        </p:nvSpPr>
        <p:spPr bwMode="auto">
          <a:xfrm>
            <a:off x="428625" y="2074863"/>
            <a:ext cx="8243888" cy="1276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22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9223" name="Grupo 12"/>
          <p:cNvGrpSpPr>
            <a:grpSpLocks/>
          </p:cNvGrpSpPr>
          <p:nvPr/>
        </p:nvGrpSpPr>
        <p:grpSpPr bwMode="auto">
          <a:xfrm>
            <a:off x="422275" y="1017588"/>
            <a:ext cx="8243888" cy="830262"/>
            <a:chOff x="422275" y="1017588"/>
            <a:chExt cx="8243888" cy="829860"/>
          </a:xfrm>
        </p:grpSpPr>
        <p:sp>
          <p:nvSpPr>
            <p:cNvPr id="29" name="CaixaDeTexto 28"/>
            <p:cNvSpPr txBox="1"/>
            <p:nvPr/>
          </p:nvSpPr>
          <p:spPr bwMode="auto">
            <a:xfrm>
              <a:off x="422275" y="1017588"/>
              <a:ext cx="8243888" cy="430004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Simulação por substituição</a:t>
              </a:r>
            </a:p>
          </p:txBody>
        </p:sp>
        <p:sp>
          <p:nvSpPr>
            <p:cNvPr id="30" name="CaixaDeTexto 29"/>
            <p:cNvSpPr txBox="1"/>
            <p:nvPr/>
          </p:nvSpPr>
          <p:spPr bwMode="auto">
            <a:xfrm>
              <a:off x="422275" y="1447592"/>
              <a:ext cx="8243888" cy="399856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+mj-lt"/>
                </a:rPr>
                <a:t>mostra o funcionamento de uma função recursiva, de um ponto de vista “matemático”.</a:t>
              </a: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28625" y="3578225"/>
            <a:ext cx="8243888" cy="4016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Simulação por substituição para </a:t>
            </a:r>
            <a:r>
              <a:rPr lang="pt-BR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(5)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28625" y="3975100"/>
            <a:ext cx="8243888" cy="226377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5*4*3*2*1*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5*4*3*2*1*1 =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EDB8DC-97C0-44F1-9F82-CBC23469EB4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0245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9" name="CaixaDeTexto 28"/>
          <p:cNvSpPr txBox="1"/>
          <p:nvPr/>
        </p:nvSpPr>
        <p:spPr bwMode="auto">
          <a:xfrm>
            <a:off x="422275" y="1017588"/>
            <a:ext cx="8243888" cy="430212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Simulação por fluxo de execução</a:t>
            </a:r>
          </a:p>
        </p:txBody>
      </p:sp>
      <p:sp>
        <p:nvSpPr>
          <p:cNvPr id="30" name="CaixaDeTexto 29"/>
          <p:cNvSpPr txBox="1"/>
          <p:nvPr/>
        </p:nvSpPr>
        <p:spPr bwMode="auto">
          <a:xfrm>
            <a:off x="422275" y="1452563"/>
            <a:ext cx="8243888" cy="400050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sz="2000" dirty="0">
                <a:latin typeface="+mj-lt"/>
              </a:rPr>
              <a:t>mostra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funcionamento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de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uma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função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recursiva, de um ponto de vista “computacional”.</a:t>
            </a:r>
          </a:p>
        </p:txBody>
      </p:sp>
      <p:grpSp>
        <p:nvGrpSpPr>
          <p:cNvPr id="10248" name="Grupo 73"/>
          <p:cNvGrpSpPr>
            <a:grpSpLocks/>
          </p:cNvGrpSpPr>
          <p:nvPr/>
        </p:nvGrpSpPr>
        <p:grpSpPr bwMode="auto">
          <a:xfrm>
            <a:off x="428625" y="3452813"/>
            <a:ext cx="8243888" cy="2244725"/>
            <a:chOff x="428625" y="3292475"/>
            <a:chExt cx="8243888" cy="2244725"/>
          </a:xfrm>
        </p:grpSpPr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428625" y="3292475"/>
              <a:ext cx="8243888" cy="401637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Simulação por fluxo de execução para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428625" y="3689350"/>
              <a:ext cx="8243888" cy="184785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8" name="CaixaDeTexto 57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As operações “pendentes” ficam aguardando numa </a:t>
            </a:r>
            <a:r>
              <a:rPr lang="pt-BR" b="1" dirty="0">
                <a:latin typeface="Arial Narrow" pitchFamily="34" charset="0"/>
              </a:rPr>
              <a:t>pilha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grpSp>
        <p:nvGrpSpPr>
          <p:cNvPr id="3" name="Grupo 58"/>
          <p:cNvGrpSpPr>
            <a:grpSpLocks/>
          </p:cNvGrpSpPr>
          <p:nvPr/>
        </p:nvGrpSpPr>
        <p:grpSpPr bwMode="auto">
          <a:xfrm>
            <a:off x="785813" y="4068763"/>
            <a:ext cx="720725" cy="1289050"/>
            <a:chOff x="857250" y="2500306"/>
            <a:chExt cx="720725" cy="1289058"/>
          </a:xfrm>
        </p:grpSpPr>
        <p:sp>
          <p:nvSpPr>
            <p:cNvPr id="61" name="Retângulo 60"/>
            <p:cNvSpPr/>
            <p:nvPr/>
          </p:nvSpPr>
          <p:spPr bwMode="auto">
            <a:xfrm>
              <a:off x="857250" y="2500306"/>
              <a:ext cx="720725" cy="360364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>
              <a:stCxn id="61" idx="2"/>
              <a:endCxn id="64" idx="0"/>
            </p:cNvCxnSpPr>
            <p:nvPr/>
          </p:nvCxnSpPr>
          <p:spPr bwMode="auto">
            <a:xfrm rot="5400000">
              <a:off x="933447" y="3144835"/>
              <a:ext cx="569917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 bwMode="auto">
            <a:xfrm>
              <a:off x="857250" y="3428999"/>
              <a:ext cx="720725" cy="360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upo 64"/>
          <p:cNvGrpSpPr>
            <a:grpSpLocks/>
          </p:cNvGrpSpPr>
          <p:nvPr/>
        </p:nvGrpSpPr>
        <p:grpSpPr bwMode="auto">
          <a:xfrm>
            <a:off x="1506538" y="4068763"/>
            <a:ext cx="1371600" cy="1477962"/>
            <a:chOff x="1577975" y="2500306"/>
            <a:chExt cx="1371600" cy="1476476"/>
          </a:xfrm>
        </p:grpSpPr>
        <p:sp>
          <p:nvSpPr>
            <p:cNvPr id="67" name="Retângulo 66"/>
            <p:cNvSpPr/>
            <p:nvPr/>
          </p:nvSpPr>
          <p:spPr bwMode="auto">
            <a:xfrm>
              <a:off x="22288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 bwMode="auto">
            <a:xfrm>
              <a:off x="22288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Conector de seta reta 68"/>
            <p:cNvCxnSpPr>
              <a:stCxn id="68" idx="2"/>
            </p:cNvCxnSpPr>
            <p:nvPr/>
          </p:nvCxnSpPr>
          <p:spPr bwMode="auto">
            <a:xfrm rot="10800000">
              <a:off x="15779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endCxn id="67" idx="1"/>
            </p:cNvCxnSpPr>
            <p:nvPr/>
          </p:nvCxnSpPr>
          <p:spPr bwMode="auto">
            <a:xfrm>
              <a:off x="15779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stCxn id="67" idx="2"/>
              <a:endCxn id="68" idx="0"/>
            </p:cNvCxnSpPr>
            <p:nvPr/>
          </p:nvCxnSpPr>
          <p:spPr bwMode="auto">
            <a:xfrm rot="5400000">
              <a:off x="23061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/>
            <p:cNvSpPr/>
            <p:nvPr/>
          </p:nvSpPr>
          <p:spPr bwMode="auto">
            <a:xfrm>
              <a:off x="1689100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5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73"/>
          <p:cNvGrpSpPr>
            <a:grpSpLocks/>
          </p:cNvGrpSpPr>
          <p:nvPr/>
        </p:nvGrpSpPr>
        <p:grpSpPr bwMode="auto">
          <a:xfrm>
            <a:off x="2878138" y="4068763"/>
            <a:ext cx="1371600" cy="1477962"/>
            <a:chOff x="2949575" y="2500306"/>
            <a:chExt cx="1371600" cy="1476476"/>
          </a:xfrm>
        </p:grpSpPr>
        <p:sp>
          <p:nvSpPr>
            <p:cNvPr id="75" name="Retângulo 74"/>
            <p:cNvSpPr/>
            <p:nvPr/>
          </p:nvSpPr>
          <p:spPr bwMode="auto">
            <a:xfrm>
              <a:off x="36004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 bwMode="auto">
            <a:xfrm>
              <a:off x="3600450" y="3429646"/>
              <a:ext cx="720725" cy="3584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Conector de seta reta 77"/>
            <p:cNvCxnSpPr>
              <a:stCxn id="77" idx="2"/>
            </p:cNvCxnSpPr>
            <p:nvPr/>
          </p:nvCxnSpPr>
          <p:spPr bwMode="auto">
            <a:xfrm rot="10800000" flipV="1">
              <a:off x="2949575" y="3608852"/>
              <a:ext cx="65087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endCxn id="75" idx="1"/>
            </p:cNvCxnSpPr>
            <p:nvPr/>
          </p:nvCxnSpPr>
          <p:spPr bwMode="auto">
            <a:xfrm>
              <a:off x="29495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stCxn id="75" idx="2"/>
              <a:endCxn id="77" idx="0"/>
            </p:cNvCxnSpPr>
            <p:nvPr/>
          </p:nvCxnSpPr>
          <p:spPr bwMode="auto">
            <a:xfrm rot="5400000">
              <a:off x="36777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/>
            <p:cNvSpPr/>
            <p:nvPr/>
          </p:nvSpPr>
          <p:spPr bwMode="auto">
            <a:xfrm>
              <a:off x="3059112" y="3616782"/>
              <a:ext cx="501650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4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83"/>
          <p:cNvGrpSpPr>
            <a:grpSpLocks/>
          </p:cNvGrpSpPr>
          <p:nvPr/>
        </p:nvGrpSpPr>
        <p:grpSpPr bwMode="auto">
          <a:xfrm>
            <a:off x="4249738" y="4068763"/>
            <a:ext cx="1371600" cy="1477962"/>
            <a:chOff x="4321175" y="2500306"/>
            <a:chExt cx="1371600" cy="1476476"/>
          </a:xfrm>
        </p:grpSpPr>
        <p:sp>
          <p:nvSpPr>
            <p:cNvPr id="85" name="Retângulo 84"/>
            <p:cNvSpPr/>
            <p:nvPr/>
          </p:nvSpPr>
          <p:spPr bwMode="auto">
            <a:xfrm>
              <a:off x="49720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/>
            <p:cNvSpPr/>
            <p:nvPr/>
          </p:nvSpPr>
          <p:spPr bwMode="auto">
            <a:xfrm>
              <a:off x="49720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Conector de seta reta 86"/>
            <p:cNvCxnSpPr>
              <a:stCxn id="86" idx="2"/>
            </p:cNvCxnSpPr>
            <p:nvPr/>
          </p:nvCxnSpPr>
          <p:spPr bwMode="auto">
            <a:xfrm rot="10800000">
              <a:off x="4321175" y="3608852"/>
              <a:ext cx="65087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>
              <a:endCxn id="85" idx="1"/>
            </p:cNvCxnSpPr>
            <p:nvPr/>
          </p:nvCxnSpPr>
          <p:spPr bwMode="auto">
            <a:xfrm>
              <a:off x="43211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>
              <a:stCxn id="85" idx="2"/>
              <a:endCxn id="86" idx="0"/>
            </p:cNvCxnSpPr>
            <p:nvPr/>
          </p:nvCxnSpPr>
          <p:spPr bwMode="auto">
            <a:xfrm rot="5400000">
              <a:off x="50493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/>
            <p:cNvSpPr/>
            <p:nvPr/>
          </p:nvSpPr>
          <p:spPr bwMode="auto">
            <a:xfrm>
              <a:off x="4430712" y="3616782"/>
              <a:ext cx="500063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3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101"/>
          <p:cNvGrpSpPr>
            <a:grpSpLocks/>
          </p:cNvGrpSpPr>
          <p:nvPr/>
        </p:nvGrpSpPr>
        <p:grpSpPr bwMode="auto">
          <a:xfrm>
            <a:off x="5621338" y="4068763"/>
            <a:ext cx="1371600" cy="1477962"/>
            <a:chOff x="5692775" y="2500306"/>
            <a:chExt cx="1371600" cy="1476476"/>
          </a:xfrm>
        </p:grpSpPr>
        <p:sp>
          <p:nvSpPr>
            <p:cNvPr id="103" name="Retângulo 102"/>
            <p:cNvSpPr/>
            <p:nvPr/>
          </p:nvSpPr>
          <p:spPr bwMode="auto">
            <a:xfrm>
              <a:off x="63436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4" name="Elipse 103"/>
            <p:cNvSpPr/>
            <p:nvPr/>
          </p:nvSpPr>
          <p:spPr bwMode="auto">
            <a:xfrm>
              <a:off x="63436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Conector de seta reta 104"/>
            <p:cNvCxnSpPr>
              <a:stCxn id="104" idx="2"/>
            </p:cNvCxnSpPr>
            <p:nvPr/>
          </p:nvCxnSpPr>
          <p:spPr bwMode="auto">
            <a:xfrm rot="10800000">
              <a:off x="56927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>
              <a:endCxn id="103" idx="1"/>
            </p:cNvCxnSpPr>
            <p:nvPr/>
          </p:nvCxnSpPr>
          <p:spPr bwMode="auto">
            <a:xfrm>
              <a:off x="56927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>
              <a:stCxn id="103" idx="2"/>
              <a:endCxn id="104" idx="0"/>
            </p:cNvCxnSpPr>
            <p:nvPr/>
          </p:nvCxnSpPr>
          <p:spPr bwMode="auto">
            <a:xfrm rot="5400000">
              <a:off x="64209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/>
            <p:cNvSpPr/>
            <p:nvPr/>
          </p:nvSpPr>
          <p:spPr bwMode="auto">
            <a:xfrm>
              <a:off x="5800725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2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108"/>
          <p:cNvGrpSpPr>
            <a:grpSpLocks/>
          </p:cNvGrpSpPr>
          <p:nvPr/>
        </p:nvGrpSpPr>
        <p:grpSpPr bwMode="auto">
          <a:xfrm>
            <a:off x="6992938" y="4068763"/>
            <a:ext cx="1371600" cy="1477962"/>
            <a:chOff x="7064375" y="2500306"/>
            <a:chExt cx="1371600" cy="1476476"/>
          </a:xfrm>
        </p:grpSpPr>
        <p:cxnSp>
          <p:nvCxnSpPr>
            <p:cNvPr id="110" name="Conector de seta reta 109"/>
            <p:cNvCxnSpPr>
              <a:stCxn id="111" idx="2"/>
              <a:endCxn id="112" idx="0"/>
            </p:cNvCxnSpPr>
            <p:nvPr/>
          </p:nvCxnSpPr>
          <p:spPr bwMode="auto">
            <a:xfrm rot="5400000">
              <a:off x="77925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/>
            <p:cNvSpPr/>
            <p:nvPr/>
          </p:nvSpPr>
          <p:spPr bwMode="auto">
            <a:xfrm>
              <a:off x="77152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Elipse 111"/>
            <p:cNvSpPr/>
            <p:nvPr/>
          </p:nvSpPr>
          <p:spPr bwMode="auto">
            <a:xfrm>
              <a:off x="77152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>
              <a:endCxn id="111" idx="1"/>
            </p:cNvCxnSpPr>
            <p:nvPr/>
          </p:nvCxnSpPr>
          <p:spPr bwMode="auto">
            <a:xfrm>
              <a:off x="70643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tângulo 113"/>
            <p:cNvSpPr/>
            <p:nvPr/>
          </p:nvSpPr>
          <p:spPr bwMode="auto">
            <a:xfrm>
              <a:off x="7172325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1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de seta reta 114"/>
            <p:cNvCxnSpPr>
              <a:stCxn id="112" idx="2"/>
            </p:cNvCxnSpPr>
            <p:nvPr/>
          </p:nvCxnSpPr>
          <p:spPr bwMode="auto">
            <a:xfrm rot="10800000">
              <a:off x="70643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15"/>
          <p:cNvGrpSpPr>
            <a:grpSpLocks/>
          </p:cNvGrpSpPr>
          <p:nvPr/>
        </p:nvGrpSpPr>
        <p:grpSpPr bwMode="auto">
          <a:xfrm>
            <a:off x="7643813" y="4435475"/>
            <a:ext cx="720725" cy="928688"/>
            <a:chOff x="7861327" y="4823535"/>
            <a:chExt cx="720725" cy="927901"/>
          </a:xfrm>
        </p:grpSpPr>
        <p:cxnSp>
          <p:nvCxnSpPr>
            <p:cNvPr id="117" name="Conector de seta reta 116"/>
            <p:cNvCxnSpPr>
              <a:endCxn id="118" idx="0"/>
            </p:cNvCxnSpPr>
            <p:nvPr/>
          </p:nvCxnSpPr>
          <p:spPr bwMode="auto">
            <a:xfrm rot="5400000">
              <a:off x="7938561" y="5106663"/>
              <a:ext cx="567843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 bwMode="auto">
            <a:xfrm>
              <a:off x="7861327" y="5391378"/>
              <a:ext cx="720725" cy="360058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2" name="Grupo 118"/>
          <p:cNvGrpSpPr>
            <a:grpSpLocks/>
          </p:cNvGrpSpPr>
          <p:nvPr/>
        </p:nvGrpSpPr>
        <p:grpSpPr bwMode="auto">
          <a:xfrm>
            <a:off x="6276975" y="4078288"/>
            <a:ext cx="2098675" cy="1368425"/>
            <a:chOff x="6626731" y="4309978"/>
            <a:chExt cx="2097638" cy="1368000"/>
          </a:xfrm>
        </p:grpSpPr>
        <p:sp>
          <p:nvSpPr>
            <p:cNvPr id="120" name="Elipse 119"/>
            <p:cNvSpPr/>
            <p:nvPr/>
          </p:nvSpPr>
          <p:spPr bwMode="auto">
            <a:xfrm>
              <a:off x="6626731" y="5238377"/>
              <a:ext cx="720369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1" name="Retângulo 120"/>
            <p:cNvSpPr/>
            <p:nvPr/>
          </p:nvSpPr>
          <p:spPr bwMode="auto">
            <a:xfrm>
              <a:off x="7367728" y="4309978"/>
              <a:ext cx="1356641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1"/>
          <p:cNvGrpSpPr>
            <a:grpSpLocks/>
          </p:cNvGrpSpPr>
          <p:nvPr/>
        </p:nvGrpSpPr>
        <p:grpSpPr bwMode="auto">
          <a:xfrm>
            <a:off x="4902200" y="4068763"/>
            <a:ext cx="2097088" cy="1368425"/>
            <a:chOff x="6626731" y="4309978"/>
            <a:chExt cx="2097638" cy="1368000"/>
          </a:xfrm>
        </p:grpSpPr>
        <p:sp>
          <p:nvSpPr>
            <p:cNvPr id="123" name="Elipse 122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4" name="Retângulo 123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24"/>
          <p:cNvGrpSpPr>
            <a:grpSpLocks/>
          </p:cNvGrpSpPr>
          <p:nvPr/>
        </p:nvGrpSpPr>
        <p:grpSpPr bwMode="auto">
          <a:xfrm>
            <a:off x="3536950" y="4070350"/>
            <a:ext cx="2097088" cy="1366838"/>
            <a:chOff x="6626731" y="4309978"/>
            <a:chExt cx="2097638" cy="1368000"/>
          </a:xfrm>
        </p:grpSpPr>
        <p:sp>
          <p:nvSpPr>
            <p:cNvPr id="126" name="Elipse 125"/>
            <p:cNvSpPr/>
            <p:nvPr/>
          </p:nvSpPr>
          <p:spPr bwMode="auto">
            <a:xfrm>
              <a:off x="6626731" y="5239456"/>
              <a:ext cx="720914" cy="35908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7" name="Retângulo 126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27"/>
          <p:cNvGrpSpPr>
            <a:grpSpLocks/>
          </p:cNvGrpSpPr>
          <p:nvPr/>
        </p:nvGrpSpPr>
        <p:grpSpPr bwMode="auto">
          <a:xfrm>
            <a:off x="2152650" y="4068763"/>
            <a:ext cx="2097088" cy="1368425"/>
            <a:chOff x="6626731" y="4309978"/>
            <a:chExt cx="2097638" cy="1368000"/>
          </a:xfrm>
        </p:grpSpPr>
        <p:sp>
          <p:nvSpPr>
            <p:cNvPr id="129" name="Elipse 128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30" name="Retângulo 129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30"/>
          <p:cNvGrpSpPr>
            <a:grpSpLocks/>
          </p:cNvGrpSpPr>
          <p:nvPr/>
        </p:nvGrpSpPr>
        <p:grpSpPr bwMode="auto">
          <a:xfrm>
            <a:off x="785813" y="4068763"/>
            <a:ext cx="2097087" cy="1368425"/>
            <a:chOff x="6626731" y="4309978"/>
            <a:chExt cx="2097638" cy="1368000"/>
          </a:xfrm>
        </p:grpSpPr>
        <p:sp>
          <p:nvSpPr>
            <p:cNvPr id="132" name="Elipse 131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</a:p>
          </p:txBody>
        </p:sp>
        <p:sp>
          <p:nvSpPr>
            <p:cNvPr id="133" name="Retângulo 132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CaixaDeTexto 9"/>
          <p:cNvSpPr txBox="1">
            <a:spLocks noChangeArrowheads="1"/>
          </p:cNvSpPr>
          <p:nvPr/>
        </p:nvSpPr>
        <p:spPr bwMode="auto">
          <a:xfrm>
            <a:off x="428625" y="2012950"/>
            <a:ext cx="8243888" cy="12779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o 13"/>
          <p:cNvGrpSpPr>
            <a:grpSpLocks/>
          </p:cNvGrpSpPr>
          <p:nvPr/>
        </p:nvGrpSpPr>
        <p:grpSpPr bwMode="auto">
          <a:xfrm>
            <a:off x="425450" y="1017588"/>
            <a:ext cx="8243888" cy="5218112"/>
            <a:chOff x="425450" y="1982788"/>
            <a:chExt cx="8243888" cy="5217699"/>
          </a:xfrm>
        </p:grpSpPr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5450" y="1982788"/>
              <a:ext cx="8243888" cy="401605"/>
            </a:xfrm>
            <a:prstGeom prst="rect">
              <a:avLst/>
            </a:prstGeom>
            <a:solidFill>
              <a:srgbClr val="DE84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+mj-lt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+mj-lt"/>
                </a:rPr>
                <a:t> Cálculo de fatorial</a:t>
              </a:r>
              <a:endPara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25450" y="2376457"/>
              <a:ext cx="8243888" cy="482403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pt-BR" dirty="0">
                  <a:latin typeface="+mj-lt"/>
                  <a:cs typeface="Courier New" pitchFamily="49" charset="0"/>
                </a:rPr>
                <a:t>Crie e execute o programa a seguir.</a:t>
              </a:r>
            </a:p>
            <a:p>
              <a:pPr>
                <a:spcBef>
                  <a:spcPts val="1800"/>
                </a:spcBef>
                <a:defRPr/>
              </a:pPr>
              <a:r>
                <a:rPr lang="pt-BR" sz="19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9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9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12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==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9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9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12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n;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"Num? "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</a:t>
              </a:r>
              <a:r>
                <a:rPr lang="en-US" sz="19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d"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"Fat = %d\</a:t>
              </a:r>
              <a:r>
                <a:rPr lang="en-US" sz="19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n"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3318AA-F15E-4D57-B559-DD42ED1E510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1270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8F2552-C0C0-47C6-BEA3-6DA63810F8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2.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de potência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74821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pot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calcula a potência de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um número real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 0</a:t>
            </a:r>
            <a:r>
              <a:rPr lang="pt-BR" dirty="0">
                <a:latin typeface="+mj-lt"/>
              </a:rPr>
              <a:t> elevado a um número natural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/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"Base e 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expoente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?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"%f 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"Pot = %.1f\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95" name="Grupo 61"/>
          <p:cNvGrpSpPr>
            <a:grpSpLocks/>
          </p:cNvGrpSpPr>
          <p:nvPr/>
        </p:nvGrpSpPr>
        <p:grpSpPr bwMode="auto">
          <a:xfrm>
            <a:off x="5778500" y="1490663"/>
            <a:ext cx="2805113" cy="1214437"/>
            <a:chOff x="5921454" y="2928937"/>
            <a:chExt cx="2805190" cy="1214443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5921454" y="3749678"/>
              <a:ext cx="1008091" cy="358777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sz="1500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pot</a:t>
              </a: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(2,4)</a:t>
              </a:r>
              <a:endParaRPr lang="pt-BR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39" idx="2"/>
              <a:endCxn id="24" idx="0"/>
            </p:cNvCxnSpPr>
            <p:nvPr/>
          </p:nvCxnSpPr>
          <p:spPr bwMode="auto">
            <a:xfrm rot="5400000">
              <a:off x="6211186" y="3536159"/>
              <a:ext cx="428627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 bwMode="auto">
            <a:xfrm>
              <a:off x="7286741" y="3714753"/>
              <a:ext cx="1439903" cy="42862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16</a:t>
              </a:r>
              <a:endParaRPr lang="pt-B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Conector de seta reta 27"/>
            <p:cNvCxnSpPr>
              <a:stCxn id="26" idx="0"/>
            </p:cNvCxnSpPr>
            <p:nvPr/>
          </p:nvCxnSpPr>
          <p:spPr bwMode="auto">
            <a:xfrm rot="5400000" flipH="1" flipV="1">
              <a:off x="7828098" y="3535365"/>
              <a:ext cx="357189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39" idx="3"/>
              <a:endCxn id="60" idx="2"/>
            </p:cNvCxnSpPr>
            <p:nvPr/>
          </p:nvCxnSpPr>
          <p:spPr bwMode="auto">
            <a:xfrm>
              <a:off x="6929545" y="3143250"/>
              <a:ext cx="35719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 bwMode="auto">
            <a:xfrm>
              <a:off x="6929545" y="3929067"/>
              <a:ext cx="357197" cy="1587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 bwMode="auto">
            <a:xfrm>
              <a:off x="8001136" y="3354389"/>
              <a:ext cx="500077" cy="3603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2</a:t>
              </a:r>
              <a:endParaRPr lang="pt-BR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5921454" y="2963862"/>
              <a:ext cx="1008091" cy="358777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sz="1500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pot</a:t>
              </a: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(2,5)</a:t>
              </a:r>
              <a:endParaRPr lang="pt-BR" sz="1500" dirty="0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 bwMode="auto">
            <a:xfrm>
              <a:off x="7286741" y="2928937"/>
              <a:ext cx="1439903" cy="42862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32</a:t>
              </a:r>
              <a:endParaRPr lang="pt-B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upo 73"/>
          <p:cNvGrpSpPr>
            <a:grpSpLocks/>
          </p:cNvGrpSpPr>
          <p:nvPr/>
        </p:nvGrpSpPr>
        <p:grpSpPr bwMode="auto">
          <a:xfrm>
            <a:off x="5778500" y="2921000"/>
            <a:ext cx="2805113" cy="2151063"/>
            <a:chOff x="5777763" y="2920883"/>
            <a:chExt cx="2805190" cy="2151191"/>
          </a:xfrm>
        </p:grpSpPr>
        <p:grpSp>
          <p:nvGrpSpPr>
            <p:cNvPr id="12297" name="Grupo 62"/>
            <p:cNvGrpSpPr>
              <a:grpSpLocks/>
            </p:cNvGrpSpPr>
            <p:nvPr/>
          </p:nvGrpSpPr>
          <p:grpSpPr bwMode="auto">
            <a:xfrm>
              <a:off x="5777763" y="3857631"/>
              <a:ext cx="2805190" cy="1214443"/>
              <a:chOff x="5921454" y="2928937"/>
              <a:chExt cx="2805190" cy="1214443"/>
            </a:xfrm>
          </p:grpSpPr>
          <p:sp>
            <p:nvSpPr>
              <p:cNvPr id="64" name="Retângulo 63"/>
              <p:cNvSpPr/>
              <p:nvPr/>
            </p:nvSpPr>
            <p:spPr bwMode="auto">
              <a:xfrm>
                <a:off x="5921454" y="3749657"/>
                <a:ext cx="1008091" cy="358796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Conector de seta reta 64"/>
              <p:cNvCxnSpPr>
                <a:stCxn id="71" idx="2"/>
                <a:endCxn id="64" idx="0"/>
              </p:cNvCxnSpPr>
              <p:nvPr/>
            </p:nvCxnSpPr>
            <p:spPr bwMode="auto">
              <a:xfrm rot="5400000">
                <a:off x="6211174" y="3536125"/>
                <a:ext cx="428650" cy="15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/>
              <p:cNvSpPr/>
              <p:nvPr/>
            </p:nvSpPr>
            <p:spPr bwMode="auto">
              <a:xfrm>
                <a:off x="7286741" y="3714730"/>
                <a:ext cx="1439903" cy="42865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Conector de seta reta 66"/>
              <p:cNvCxnSpPr>
                <a:stCxn id="66" idx="0"/>
              </p:cNvCxnSpPr>
              <p:nvPr/>
            </p:nvCxnSpPr>
            <p:spPr bwMode="auto">
              <a:xfrm rot="5400000" flipH="1" flipV="1">
                <a:off x="7828089" y="3535331"/>
                <a:ext cx="357209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/>
              <p:cNvCxnSpPr>
                <a:stCxn id="71" idx="3"/>
                <a:endCxn id="72" idx="2"/>
              </p:cNvCxnSpPr>
              <p:nvPr/>
            </p:nvCxnSpPr>
            <p:spPr bwMode="auto">
              <a:xfrm>
                <a:off x="6929545" y="3143196"/>
                <a:ext cx="357197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>
                <a:stCxn id="64" idx="3"/>
                <a:endCxn id="66" idx="2"/>
              </p:cNvCxnSpPr>
              <p:nvPr/>
            </p:nvCxnSpPr>
            <p:spPr bwMode="auto">
              <a:xfrm>
                <a:off x="6929545" y="3929054"/>
                <a:ext cx="357197" cy="1588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tângulo 69"/>
              <p:cNvSpPr/>
              <p:nvPr/>
            </p:nvSpPr>
            <p:spPr bwMode="auto">
              <a:xfrm>
                <a:off x="8001136" y="3354345"/>
                <a:ext cx="500077" cy="36038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>
                  <a:defRPr/>
                </a:pP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 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endParaRPr lang="pt-BR" sz="15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>
                <a:off x="5921454" y="2963797"/>
                <a:ext cx="1008091" cy="358796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endParaRPr lang="pt-BR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 bwMode="auto">
              <a:xfrm>
                <a:off x="7286741" y="2928870"/>
                <a:ext cx="1439903" cy="42865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</a:t>
                </a: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Seta para a direita 72"/>
            <p:cNvSpPr/>
            <p:nvPr/>
          </p:nvSpPr>
          <p:spPr bwMode="auto">
            <a:xfrm rot="5400000">
              <a:off x="6819974" y="3012178"/>
              <a:ext cx="720768" cy="538178"/>
            </a:xfrm>
            <a:prstGeom prst="rightArrow">
              <a:avLst/>
            </a:prstGeom>
            <a:solidFill>
              <a:srgbClr val="FFFFE5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endParaRPr lang="pt-BR" sz="14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ECD8B83CE5494B980AD943CCAFEAFD" ma:contentTypeVersion="4" ma:contentTypeDescription="Crie um novo documento." ma:contentTypeScope="" ma:versionID="978c26730082053ff942a1b5094098c7">
  <xsd:schema xmlns:xsd="http://www.w3.org/2001/XMLSchema" xmlns:xs="http://www.w3.org/2001/XMLSchema" xmlns:p="http://schemas.microsoft.com/office/2006/metadata/properties" xmlns:ns2="3cf1e506-407d-4d26-a31a-8d2f52ca4bc3" targetNamespace="http://schemas.microsoft.com/office/2006/metadata/properties" ma:root="true" ma:fieldsID="f77f92ad307c21ff81f795e90cd6ebde" ns2:_="">
    <xsd:import namespace="3cf1e506-407d-4d26-a31a-8d2f52ca4b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1e506-407d-4d26-a31a-8d2f52ca4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0176F-44AC-4D27-A0BA-F8276508340D}"/>
</file>

<file path=customXml/itemProps2.xml><?xml version="1.0" encoding="utf-8"?>
<ds:datastoreItem xmlns:ds="http://schemas.openxmlformats.org/officeDocument/2006/customXml" ds:itemID="{C6A692E6-A401-47B8-AF95-7D819EA6A3D8}">
  <ds:schemaRefs>
    <ds:schemaRef ds:uri="http://schemas.microsoft.com/office/2006/metadata/properties"/>
    <ds:schemaRef ds:uri="http://schemas.microsoft.com/office/infopath/2007/PartnerControls"/>
    <ds:schemaRef ds:uri="c9bd0c77-24ac-4861-855b-79d97260e403"/>
    <ds:schemaRef ds:uri="30e5946c-1d24-4651-8ba3-a2dc5826bc78"/>
  </ds:schemaRefs>
</ds:datastoreItem>
</file>

<file path=customXml/itemProps3.xml><?xml version="1.0" encoding="utf-8"?>
<ds:datastoreItem xmlns:ds="http://schemas.openxmlformats.org/officeDocument/2006/customXml" ds:itemID="{53F060C1-2650-4B2A-AC38-5C65F31AF8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10752</TotalTime>
  <Words>2688</Words>
  <Application>Microsoft Office PowerPoint</Application>
  <PresentationFormat>Apresentação na tela (4:3)</PresentationFormat>
  <Paragraphs>555</Paragraphs>
  <Slides>27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Personalizar design</vt:lpstr>
      <vt:lpstr>Recursão  (IED-001)</vt:lpstr>
      <vt:lpstr>Recursão</vt:lpstr>
      <vt:lpstr>Recursão</vt:lpstr>
      <vt:lpstr>Princípio de recursão</vt:lpstr>
      <vt:lpstr>Função recursiva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1493</cp:revision>
  <dcterms:created xsi:type="dcterms:W3CDTF">2009-08-20T18:37:48Z</dcterms:created>
  <dcterms:modified xsi:type="dcterms:W3CDTF">2023-09-22T18:03:53Z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0x010100EFECD8B83CE5494B980AD943CCAFEAFD</vt:lpwstr>
  </property>
</Properties>
</file>