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559" r:id="rId3"/>
    <p:sldId id="562" r:id="rId4"/>
    <p:sldId id="563" r:id="rId5"/>
    <p:sldId id="566" r:id="rId6"/>
    <p:sldId id="567" r:id="rId7"/>
    <p:sldId id="570" r:id="rId8"/>
    <p:sldId id="671" r:id="rId9"/>
    <p:sldId id="672" r:id="rId10"/>
    <p:sldId id="677" r:id="rId11"/>
    <p:sldId id="674" r:id="rId12"/>
    <p:sldId id="675" r:id="rId13"/>
    <p:sldId id="678" r:id="rId14"/>
    <p:sldId id="632" r:id="rId15"/>
    <p:sldId id="680" r:id="rId16"/>
    <p:sldId id="681" r:id="rId17"/>
    <p:sldId id="650" r:id="rId18"/>
    <p:sldId id="653" r:id="rId19"/>
    <p:sldId id="654" r:id="rId20"/>
    <p:sldId id="668" r:id="rId21"/>
    <p:sldId id="669" r:id="rId22"/>
    <p:sldId id="670" r:id="rId23"/>
    <p:sldId id="496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006600"/>
    <a:srgbClr val="007774"/>
    <a:srgbClr val="800080"/>
    <a:srgbClr val="CC0099"/>
    <a:srgbClr val="0099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8" autoAdjust="0"/>
    <p:restoredTop sz="94656" autoAdjust="0"/>
  </p:normalViewPr>
  <p:slideViewPr>
    <p:cSldViewPr>
      <p:cViewPr varScale="1">
        <p:scale>
          <a:sx n="85" d="100"/>
          <a:sy n="85" d="100"/>
        </p:scale>
        <p:origin x="16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CB785B39-0142-418F-9D42-E27655DCCD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21685AD7-E431-40D3-A704-2EFA24124B4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5B84478E-6E75-48A7-879A-17DE25E5BF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Ordenação e Busca</a:t>
            </a:r>
            <a:br>
              <a:rPr lang="pt-BR"/>
            </a:br>
            <a:r>
              <a:rPr lang="pt-BR" sz="320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Faculdade de Tecnologia de São Paulo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074FB0-E20D-4EA1-BE4B-805389F931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3317" name="Grupo 21"/>
          <p:cNvGrpSpPr>
            <a:grpSpLocks/>
          </p:cNvGrpSpPr>
          <p:nvPr/>
        </p:nvGrpSpPr>
        <p:grpSpPr bwMode="auto">
          <a:xfrm>
            <a:off x="425450" y="1036638"/>
            <a:ext cx="8243888" cy="4695825"/>
            <a:chOff x="425449" y="1036638"/>
            <a:chExt cx="8244000" cy="4696335"/>
          </a:xfrm>
        </p:grpSpPr>
        <p:sp>
          <p:nvSpPr>
            <p:cNvPr id="13" name="CaixaDeTexto 12"/>
            <p:cNvSpPr txBox="1"/>
            <p:nvPr/>
          </p:nvSpPr>
          <p:spPr bwMode="auto">
            <a:xfrm>
              <a:off x="425449" y="1036638"/>
              <a:ext cx="8244000" cy="40009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Teste da função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intercala()</a:t>
              </a:r>
              <a:endParaRPr lang="pt-BR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425449" y="1433556"/>
              <a:ext cx="8244000" cy="4299417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defRPr/>
              </a:pPr>
              <a:r>
                <a:rPr lang="pt-BR" sz="2000" dirty="0">
                  <a:latin typeface="Arial Narrow" pitchFamily="34" charset="0"/>
                  <a:cs typeface="Courier New" pitchFamily="49" charset="0"/>
                </a:rPr>
                <a:t>Complete o programa a seguir, execute-o e analise os resultados.</a:t>
              </a:r>
            </a:p>
            <a:p>
              <a:pPr>
                <a:spcBef>
                  <a:spcPts val="1200"/>
                </a:spcBef>
                <a:defRPr/>
              </a:pPr>
              <a:r>
                <a:rPr lang="pt-BR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v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 =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intercala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exibe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8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w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 =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82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38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41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53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99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intercala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exibe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8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20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2000" dirty="0">
                <a:latin typeface="Arial Narrow" pitchFamily="34" charset="0"/>
                <a:cs typeface="Courier New" pitchFamily="49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Note que a operação </a:t>
            </a:r>
            <a:r>
              <a:rPr lang="pt-BR" b="1" dirty="0">
                <a:latin typeface="Arial Narrow" pitchFamily="34" charset="0"/>
              </a:rPr>
              <a:t>intercala</a:t>
            </a:r>
            <a:r>
              <a:rPr lang="pt-BR" dirty="0">
                <a:latin typeface="Arial Narrow" pitchFamily="34" charset="0"/>
              </a:rPr>
              <a:t> funciona até para intercalar partes de tamanhos diferentes!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714625" y="2919413"/>
            <a:ext cx="1714500" cy="2857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545013" y="2919413"/>
            <a:ext cx="1714500" cy="2857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732088" y="3965575"/>
            <a:ext cx="768350" cy="2857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643313" y="3965575"/>
            <a:ext cx="3071812" cy="2857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 por intercalação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7136DF-09A5-4015-88FD-DE3A44169E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4341" name="Grupo 10"/>
          <p:cNvGrpSpPr>
            <a:grpSpLocks/>
          </p:cNvGrpSpPr>
          <p:nvPr/>
        </p:nvGrpSpPr>
        <p:grpSpPr bwMode="auto">
          <a:xfrm>
            <a:off x="425450" y="1019175"/>
            <a:ext cx="8243888" cy="833438"/>
            <a:chOff x="447675" y="1138238"/>
            <a:chExt cx="8229600" cy="833287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447675" y="1138238"/>
              <a:ext cx="8229600" cy="430135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Arial Narrow" pitchFamily="34" charset="0"/>
                </a:rPr>
                <a:t>Ordenação por intercalação (</a:t>
              </a:r>
              <a:r>
                <a:rPr lang="pt-BR" sz="2200" b="1" i="1" dirty="0">
                  <a:solidFill>
                    <a:schemeClr val="bg1"/>
                  </a:solidFill>
                  <a:latin typeface="Arial Narrow" pitchFamily="34" charset="0"/>
                </a:rPr>
                <a:t>merge sort</a:t>
              </a:r>
              <a:r>
                <a:rPr lang="pt-BR" sz="2200" b="1" dirty="0">
                  <a:solidFill>
                    <a:schemeClr val="bg1"/>
                  </a:solidFill>
                  <a:latin typeface="Arial Narrow" pitchFamily="34" charset="0"/>
                </a:rPr>
                <a:t>)</a:t>
              </a:r>
            </a:p>
          </p:txBody>
        </p:sp>
        <p:sp>
          <p:nvSpPr>
            <p:cNvPr id="8" name="CaixaDeTexto 7"/>
            <p:cNvSpPr txBox="1"/>
            <p:nvPr/>
          </p:nvSpPr>
          <p:spPr bwMode="auto">
            <a:xfrm>
              <a:off x="447675" y="1571547"/>
              <a:ext cx="8229600" cy="399978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um algoritmo de ordenação cuja operação básica é a </a:t>
              </a:r>
              <a:r>
                <a:rPr lang="pt-BR" sz="2000" b="1" dirty="0">
                  <a:latin typeface="Arial Narrow" pitchFamily="34" charset="0"/>
                </a:rPr>
                <a:t>intercalação</a:t>
              </a:r>
              <a:r>
                <a:rPr lang="pt-BR" sz="2000" dirty="0">
                  <a:latin typeface="Arial Narrow" pitchFamily="34" charset="0"/>
                </a:rPr>
                <a:t>.</a:t>
              </a:r>
            </a:p>
          </p:txBody>
        </p:sp>
      </p:grpSp>
      <p:sp>
        <p:nvSpPr>
          <p:cNvPr id="26" name="CaixaDeTexto 2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O algoritmo de ordenação por intercalação é baseado do princípio da “</a:t>
            </a:r>
            <a:r>
              <a:rPr lang="pt-BR" b="1" dirty="0">
                <a:latin typeface="Arial Narrow" pitchFamily="34" charset="0"/>
              </a:rPr>
              <a:t>divisão e conquista</a:t>
            </a:r>
            <a:r>
              <a:rPr lang="pt-BR" dirty="0">
                <a:latin typeface="Arial Narrow" pitchFamily="34" charset="0"/>
              </a:rPr>
              <a:t>”! </a:t>
            </a:r>
          </a:p>
        </p:txBody>
      </p:sp>
      <p:sp>
        <p:nvSpPr>
          <p:cNvPr id="161" name="CaixaDeTexto 9"/>
          <p:cNvSpPr txBox="1">
            <a:spLocks noChangeArrowheads="1"/>
          </p:cNvSpPr>
          <p:nvPr/>
        </p:nvSpPr>
        <p:spPr bwMode="auto">
          <a:xfrm>
            <a:off x="425450" y="2062163"/>
            <a:ext cx="4103688" cy="36004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Estratégia:</a:t>
            </a:r>
            <a:r>
              <a:rPr lang="pt-BR" dirty="0">
                <a:latin typeface="+mj-lt"/>
              </a:rPr>
              <a:t> </a:t>
            </a:r>
          </a:p>
          <a:p>
            <a:pPr algn="just">
              <a:spcBef>
                <a:spcPts val="18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ordenar uma sequência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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pt-BR" dirty="0">
                <a:latin typeface="Arial Narrow" pitchFamily="34" charset="0"/>
              </a:rPr>
              <a:t>, com pelo menos dois itens, usando ordenação por intercalação:</a:t>
            </a:r>
          </a:p>
          <a:p>
            <a:pPr marL="179388" indent="-179388" algn="just">
              <a:spcBef>
                <a:spcPts val="18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Divida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em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duas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partes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com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aproximadamente o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mesmo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tamanho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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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pt-BR" dirty="0">
                <a:latin typeface="Arial Narrow" pitchFamily="34" charset="0"/>
              </a:rPr>
              <a:t>). </a:t>
            </a:r>
          </a:p>
          <a:p>
            <a:pPr marL="179388" indent="-179388" algn="just">
              <a:spcBef>
                <a:spcPts val="18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Ordene </a:t>
            </a:r>
            <a:r>
              <a:rPr lang="pt-BR" i="1" dirty="0">
                <a:latin typeface="Arial Narrow" pitchFamily="34" charset="0"/>
              </a:rPr>
              <a:t>recursivamente</a:t>
            </a:r>
            <a:r>
              <a:rPr lang="pt-BR" dirty="0">
                <a:latin typeface="Arial Narrow" pitchFamily="34" charset="0"/>
              </a:rPr>
              <a:t> cada uma das partes.</a:t>
            </a:r>
          </a:p>
          <a:p>
            <a:pPr marL="179388" indent="-179388" algn="just">
              <a:spcBef>
                <a:spcPts val="18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Intercale as duas partes já ordenadas.</a:t>
            </a:r>
          </a:p>
          <a:p>
            <a:pPr marL="179388" indent="-179388" algn="just">
              <a:spcBef>
                <a:spcPts val="0"/>
              </a:spcBef>
              <a:buSzPct val="69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</p:txBody>
      </p:sp>
      <p:grpSp>
        <p:nvGrpSpPr>
          <p:cNvPr id="14344" name="Grupo 96"/>
          <p:cNvGrpSpPr>
            <a:grpSpLocks/>
          </p:cNvGrpSpPr>
          <p:nvPr/>
        </p:nvGrpSpPr>
        <p:grpSpPr bwMode="auto">
          <a:xfrm>
            <a:off x="4640263" y="2062163"/>
            <a:ext cx="4029075" cy="3600450"/>
            <a:chOff x="4640263" y="2062163"/>
            <a:chExt cx="4029075" cy="3600450"/>
          </a:xfrm>
        </p:grpSpPr>
        <p:sp>
          <p:nvSpPr>
            <p:cNvPr id="33" name="CaixaDeTexto 9"/>
            <p:cNvSpPr txBox="1">
              <a:spLocks noChangeArrowheads="1"/>
            </p:cNvSpPr>
            <p:nvPr/>
          </p:nvSpPr>
          <p:spPr bwMode="auto">
            <a:xfrm>
              <a:off x="4643438" y="2062163"/>
              <a:ext cx="4025900" cy="3600450"/>
            </a:xfrm>
            <a:prstGeom prst="rect">
              <a:avLst/>
            </a:prstGeom>
            <a:no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</p:txBody>
        </p:sp>
        <p:grpSp>
          <p:nvGrpSpPr>
            <p:cNvPr id="14346" name="Grupo 709"/>
            <p:cNvGrpSpPr>
              <a:grpSpLocks/>
            </p:cNvGrpSpPr>
            <p:nvPr/>
          </p:nvGrpSpPr>
          <p:grpSpPr bwMode="auto">
            <a:xfrm>
              <a:off x="4640263" y="2170113"/>
              <a:ext cx="3929062" cy="3240087"/>
              <a:chOff x="4669316" y="2143111"/>
              <a:chExt cx="3928589" cy="3239897"/>
            </a:xfrm>
          </p:grpSpPr>
          <p:grpSp>
            <p:nvGrpSpPr>
              <p:cNvPr id="14347" name="Grupo 623"/>
              <p:cNvGrpSpPr>
                <a:grpSpLocks/>
              </p:cNvGrpSpPr>
              <p:nvPr/>
            </p:nvGrpSpPr>
            <p:grpSpPr bwMode="auto">
              <a:xfrm>
                <a:off x="5021699" y="2143111"/>
                <a:ext cx="3223824" cy="596865"/>
                <a:chOff x="4920061" y="2571739"/>
                <a:chExt cx="3223824" cy="596865"/>
              </a:xfrm>
            </p:grpSpPr>
            <p:sp>
              <p:nvSpPr>
                <p:cNvPr id="86" name="Retângulo 85"/>
                <p:cNvSpPr/>
                <p:nvPr/>
              </p:nvSpPr>
              <p:spPr bwMode="auto">
                <a:xfrm>
                  <a:off x="5285142" y="2571739"/>
                  <a:ext cx="358732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</p:txBody>
            </p:sp>
            <p:sp>
              <p:nvSpPr>
                <p:cNvPr id="87" name="Retângulo 86"/>
                <p:cNvSpPr/>
                <p:nvPr/>
              </p:nvSpPr>
              <p:spPr bwMode="auto">
                <a:xfrm>
                  <a:off x="7786741" y="2571739"/>
                  <a:ext cx="357144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88" name="Retângulo 87"/>
                <p:cNvSpPr/>
                <p:nvPr/>
              </p:nvSpPr>
              <p:spPr bwMode="auto">
                <a:xfrm>
                  <a:off x="5285142" y="2882871"/>
                  <a:ext cx="358732" cy="285733"/>
                </a:xfrm>
                <a:prstGeom prst="rect">
                  <a:avLst/>
                </a:prstGeom>
                <a:solidFill>
                  <a:srgbClr val="FFEB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89" name="Retângulo 88"/>
                <p:cNvSpPr/>
                <p:nvPr/>
              </p:nvSpPr>
              <p:spPr bwMode="auto">
                <a:xfrm>
                  <a:off x="5643874" y="2882871"/>
                  <a:ext cx="357144" cy="285733"/>
                </a:xfrm>
                <a:prstGeom prst="rect">
                  <a:avLst/>
                </a:prstGeom>
                <a:solidFill>
                  <a:srgbClr val="FFEFE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31</a:t>
                  </a:r>
                </a:p>
              </p:txBody>
            </p:sp>
            <p:sp>
              <p:nvSpPr>
                <p:cNvPr id="90" name="Retângulo 89"/>
                <p:cNvSpPr/>
                <p:nvPr/>
              </p:nvSpPr>
              <p:spPr bwMode="auto">
                <a:xfrm>
                  <a:off x="6001018" y="2882871"/>
                  <a:ext cx="357145" cy="285733"/>
                </a:xfrm>
                <a:prstGeom prst="rect">
                  <a:avLst/>
                </a:prstGeom>
                <a:solidFill>
                  <a:srgbClr val="FFEFE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91" name="Retângulo 90"/>
                <p:cNvSpPr/>
                <p:nvPr/>
              </p:nvSpPr>
              <p:spPr bwMode="auto">
                <a:xfrm>
                  <a:off x="6358163" y="2882871"/>
                  <a:ext cx="357144" cy="285733"/>
                </a:xfrm>
                <a:prstGeom prst="rect">
                  <a:avLst/>
                </a:prstGeom>
                <a:solidFill>
                  <a:srgbClr val="FFEFE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92" name="Retângulo 91"/>
                <p:cNvSpPr/>
                <p:nvPr/>
              </p:nvSpPr>
              <p:spPr bwMode="auto">
                <a:xfrm>
                  <a:off x="6715307" y="2882871"/>
                  <a:ext cx="357145" cy="285733"/>
                </a:xfrm>
                <a:prstGeom prst="rect">
                  <a:avLst/>
                </a:prstGeom>
                <a:solidFill>
                  <a:srgbClr val="FFEFE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27</a:t>
                  </a:r>
                </a:p>
              </p:txBody>
            </p:sp>
            <p:sp>
              <p:nvSpPr>
                <p:cNvPr id="93" name="Retângulo 92"/>
                <p:cNvSpPr/>
                <p:nvPr/>
              </p:nvSpPr>
              <p:spPr bwMode="auto">
                <a:xfrm>
                  <a:off x="7072452" y="2882871"/>
                  <a:ext cx="357144" cy="285733"/>
                </a:xfrm>
                <a:prstGeom prst="rect">
                  <a:avLst/>
                </a:prstGeom>
                <a:solidFill>
                  <a:srgbClr val="FFEFE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94" name="Retângulo 93"/>
                <p:cNvSpPr/>
                <p:nvPr/>
              </p:nvSpPr>
              <p:spPr bwMode="auto">
                <a:xfrm>
                  <a:off x="7429596" y="2882871"/>
                  <a:ext cx="357145" cy="285733"/>
                </a:xfrm>
                <a:prstGeom prst="rect">
                  <a:avLst/>
                </a:prstGeom>
                <a:solidFill>
                  <a:srgbClr val="FFEFE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95" name="Retângulo 94"/>
                <p:cNvSpPr/>
                <p:nvPr/>
              </p:nvSpPr>
              <p:spPr bwMode="auto">
                <a:xfrm>
                  <a:off x="7786741" y="2882871"/>
                  <a:ext cx="357144" cy="285733"/>
                </a:xfrm>
                <a:prstGeom prst="rect">
                  <a:avLst/>
                </a:prstGeom>
                <a:solidFill>
                  <a:srgbClr val="FFEFE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19</a:t>
                  </a:r>
                </a:p>
              </p:txBody>
            </p:sp>
            <p:sp>
              <p:nvSpPr>
                <p:cNvPr id="96" name="Retângulo 95"/>
                <p:cNvSpPr/>
                <p:nvPr/>
              </p:nvSpPr>
              <p:spPr bwMode="auto">
                <a:xfrm>
                  <a:off x="4920061" y="2876521"/>
                  <a:ext cx="357144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v</a:t>
                  </a:r>
                  <a:r>
                    <a:rPr lang="pt-BR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</a:t>
                  </a:r>
                  <a:endPara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4348" name="Grupo 671"/>
              <p:cNvGrpSpPr>
                <a:grpSpLocks/>
              </p:cNvGrpSpPr>
              <p:nvPr/>
            </p:nvGrpSpPr>
            <p:grpSpPr bwMode="auto">
              <a:xfrm>
                <a:off x="4669316" y="3022534"/>
                <a:ext cx="3928589" cy="600040"/>
                <a:chOff x="4714876" y="3329225"/>
                <a:chExt cx="3928589" cy="600040"/>
              </a:xfrm>
            </p:grpSpPr>
            <p:sp>
              <p:nvSpPr>
                <p:cNvPr id="73" name="Retângulo 72"/>
                <p:cNvSpPr/>
                <p:nvPr/>
              </p:nvSpPr>
              <p:spPr bwMode="auto">
                <a:xfrm>
                  <a:off x="5079957" y="3332400"/>
                  <a:ext cx="357144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</p:txBody>
            </p:sp>
            <p:sp>
              <p:nvSpPr>
                <p:cNvPr id="74" name="Retângulo 73"/>
                <p:cNvSpPr/>
                <p:nvPr/>
              </p:nvSpPr>
              <p:spPr bwMode="auto">
                <a:xfrm>
                  <a:off x="8286321" y="3332400"/>
                  <a:ext cx="357144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75" name="Retângulo 74"/>
                <p:cNvSpPr/>
                <p:nvPr/>
              </p:nvSpPr>
              <p:spPr bwMode="auto">
                <a:xfrm>
                  <a:off x="5079957" y="3643532"/>
                  <a:ext cx="357144" cy="285733"/>
                </a:xfrm>
                <a:prstGeom prst="rect">
                  <a:avLst/>
                </a:prstGeom>
                <a:solidFill>
                  <a:srgbClr val="FFEB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76" name="Retângulo 75"/>
                <p:cNvSpPr/>
                <p:nvPr/>
              </p:nvSpPr>
              <p:spPr bwMode="auto">
                <a:xfrm>
                  <a:off x="5437101" y="3643532"/>
                  <a:ext cx="357145" cy="285733"/>
                </a:xfrm>
                <a:prstGeom prst="rect">
                  <a:avLst/>
                </a:prstGeom>
                <a:solidFill>
                  <a:srgbClr val="FFEB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31</a:t>
                  </a:r>
                </a:p>
              </p:txBody>
            </p:sp>
            <p:sp>
              <p:nvSpPr>
                <p:cNvPr id="77" name="Retângulo 76"/>
                <p:cNvSpPr/>
                <p:nvPr/>
              </p:nvSpPr>
              <p:spPr bwMode="auto">
                <a:xfrm>
                  <a:off x="5794246" y="3643532"/>
                  <a:ext cx="357144" cy="285733"/>
                </a:xfrm>
                <a:prstGeom prst="rect">
                  <a:avLst/>
                </a:prstGeom>
                <a:solidFill>
                  <a:srgbClr val="FFEB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78" name="Retângulo 77"/>
                <p:cNvSpPr/>
                <p:nvPr/>
              </p:nvSpPr>
              <p:spPr bwMode="auto">
                <a:xfrm>
                  <a:off x="6151390" y="3643532"/>
                  <a:ext cx="357145" cy="285733"/>
                </a:xfrm>
                <a:prstGeom prst="rect">
                  <a:avLst/>
                </a:prstGeom>
                <a:solidFill>
                  <a:srgbClr val="FFEB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79" name="Retângulo 78"/>
                <p:cNvSpPr/>
                <p:nvPr/>
              </p:nvSpPr>
              <p:spPr bwMode="auto">
                <a:xfrm>
                  <a:off x="7214887" y="3643532"/>
                  <a:ext cx="357145" cy="285733"/>
                </a:xfrm>
                <a:prstGeom prst="rect">
                  <a:avLst/>
                </a:prstGeom>
                <a:solidFill>
                  <a:srgbClr val="FFEB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27</a:t>
                  </a:r>
                </a:p>
              </p:txBody>
            </p:sp>
            <p:sp>
              <p:nvSpPr>
                <p:cNvPr id="80" name="Retângulo 79"/>
                <p:cNvSpPr/>
                <p:nvPr/>
              </p:nvSpPr>
              <p:spPr bwMode="auto">
                <a:xfrm>
                  <a:off x="7572032" y="3643532"/>
                  <a:ext cx="357144" cy="285733"/>
                </a:xfrm>
                <a:prstGeom prst="rect">
                  <a:avLst/>
                </a:prstGeom>
                <a:solidFill>
                  <a:srgbClr val="FFEB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81" name="Retângulo 80"/>
                <p:cNvSpPr/>
                <p:nvPr/>
              </p:nvSpPr>
              <p:spPr bwMode="auto">
                <a:xfrm>
                  <a:off x="7929176" y="3643532"/>
                  <a:ext cx="357145" cy="285733"/>
                </a:xfrm>
                <a:prstGeom prst="rect">
                  <a:avLst/>
                </a:prstGeom>
                <a:solidFill>
                  <a:srgbClr val="FFEB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82" name="Retângulo 81"/>
                <p:cNvSpPr/>
                <p:nvPr/>
              </p:nvSpPr>
              <p:spPr bwMode="auto">
                <a:xfrm>
                  <a:off x="8286321" y="3643532"/>
                  <a:ext cx="357144" cy="285733"/>
                </a:xfrm>
                <a:prstGeom prst="rect">
                  <a:avLst/>
                </a:prstGeom>
                <a:solidFill>
                  <a:srgbClr val="FFEB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19</a:t>
                  </a:r>
                </a:p>
              </p:txBody>
            </p:sp>
            <p:sp>
              <p:nvSpPr>
                <p:cNvPr id="83" name="Retângulo 82"/>
                <p:cNvSpPr/>
                <p:nvPr/>
              </p:nvSpPr>
              <p:spPr bwMode="auto">
                <a:xfrm>
                  <a:off x="4714876" y="3637182"/>
                  <a:ext cx="357144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v</a:t>
                  </a:r>
                  <a:r>
                    <a:rPr lang="pt-BR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</a:t>
                  </a:r>
                  <a:endPara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4" name="Retângulo 83"/>
                <p:cNvSpPr/>
                <p:nvPr/>
              </p:nvSpPr>
              <p:spPr bwMode="auto">
                <a:xfrm>
                  <a:off x="6143454" y="3332400"/>
                  <a:ext cx="357144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</a:p>
              </p:txBody>
            </p:sp>
            <p:sp>
              <p:nvSpPr>
                <p:cNvPr id="85" name="Retângulo 84"/>
                <p:cNvSpPr/>
                <p:nvPr/>
              </p:nvSpPr>
              <p:spPr bwMode="auto">
                <a:xfrm>
                  <a:off x="7214887" y="3329225"/>
                  <a:ext cx="428573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pt-BR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1</a:t>
                  </a:r>
                  <a:endPara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4349" name="Grupo 672"/>
              <p:cNvGrpSpPr>
                <a:grpSpLocks/>
              </p:cNvGrpSpPr>
              <p:nvPr/>
            </p:nvGrpSpPr>
            <p:grpSpPr bwMode="auto">
              <a:xfrm>
                <a:off x="4669316" y="3900370"/>
                <a:ext cx="3928589" cy="603215"/>
                <a:chOff x="4714876" y="3325182"/>
                <a:chExt cx="3928589" cy="603215"/>
              </a:xfrm>
            </p:grpSpPr>
            <p:sp>
              <p:nvSpPr>
                <p:cNvPr id="60" name="Retângulo 59"/>
                <p:cNvSpPr/>
                <p:nvPr/>
              </p:nvSpPr>
              <p:spPr bwMode="auto">
                <a:xfrm>
                  <a:off x="5079957" y="3328357"/>
                  <a:ext cx="357144" cy="28890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</p:txBody>
            </p:sp>
            <p:sp>
              <p:nvSpPr>
                <p:cNvPr id="61" name="Retângulo 60"/>
                <p:cNvSpPr/>
                <p:nvPr/>
              </p:nvSpPr>
              <p:spPr bwMode="auto">
                <a:xfrm>
                  <a:off x="8286321" y="3328357"/>
                  <a:ext cx="357144" cy="28890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62" name="Retângulo 61"/>
                <p:cNvSpPr/>
                <p:nvPr/>
              </p:nvSpPr>
              <p:spPr bwMode="auto">
                <a:xfrm>
                  <a:off x="5079957" y="3642664"/>
                  <a:ext cx="357144" cy="285733"/>
                </a:xfrm>
                <a:prstGeom prst="rect">
                  <a:avLst/>
                </a:prstGeom>
                <a:solidFill>
                  <a:srgbClr val="EBFF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31</a:t>
                  </a:r>
                </a:p>
              </p:txBody>
            </p:sp>
            <p:sp>
              <p:nvSpPr>
                <p:cNvPr id="63" name="Retângulo 62"/>
                <p:cNvSpPr/>
                <p:nvPr/>
              </p:nvSpPr>
              <p:spPr bwMode="auto">
                <a:xfrm>
                  <a:off x="5437101" y="3642664"/>
                  <a:ext cx="357145" cy="285733"/>
                </a:xfrm>
                <a:prstGeom prst="rect">
                  <a:avLst/>
                </a:prstGeom>
                <a:solidFill>
                  <a:srgbClr val="EBFF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64" name="Retângulo 63"/>
                <p:cNvSpPr/>
                <p:nvPr/>
              </p:nvSpPr>
              <p:spPr bwMode="auto">
                <a:xfrm>
                  <a:off x="5794246" y="3642664"/>
                  <a:ext cx="357144" cy="285733"/>
                </a:xfrm>
                <a:prstGeom prst="rect">
                  <a:avLst/>
                </a:prstGeom>
                <a:solidFill>
                  <a:srgbClr val="EBFF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65" name="Retângulo 64"/>
                <p:cNvSpPr/>
                <p:nvPr/>
              </p:nvSpPr>
              <p:spPr bwMode="auto">
                <a:xfrm>
                  <a:off x="6151390" y="3642664"/>
                  <a:ext cx="357145" cy="285733"/>
                </a:xfrm>
                <a:prstGeom prst="rect">
                  <a:avLst/>
                </a:prstGeom>
                <a:solidFill>
                  <a:srgbClr val="EBFF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66" name="Retângulo 65"/>
                <p:cNvSpPr/>
                <p:nvPr/>
              </p:nvSpPr>
              <p:spPr bwMode="auto">
                <a:xfrm>
                  <a:off x="7214887" y="3642664"/>
                  <a:ext cx="357145" cy="285733"/>
                </a:xfrm>
                <a:prstGeom prst="rect">
                  <a:avLst/>
                </a:prstGeom>
                <a:solidFill>
                  <a:srgbClr val="EBFF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19</a:t>
                  </a:r>
                </a:p>
              </p:txBody>
            </p:sp>
            <p:sp>
              <p:nvSpPr>
                <p:cNvPr id="67" name="Retângulo 66"/>
                <p:cNvSpPr/>
                <p:nvPr/>
              </p:nvSpPr>
              <p:spPr bwMode="auto">
                <a:xfrm>
                  <a:off x="7572032" y="3642664"/>
                  <a:ext cx="357144" cy="285733"/>
                </a:xfrm>
                <a:prstGeom prst="rect">
                  <a:avLst/>
                </a:prstGeom>
                <a:solidFill>
                  <a:srgbClr val="EBFF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27</a:t>
                  </a:r>
                </a:p>
              </p:txBody>
            </p:sp>
            <p:sp>
              <p:nvSpPr>
                <p:cNvPr id="68" name="Retângulo 67"/>
                <p:cNvSpPr/>
                <p:nvPr/>
              </p:nvSpPr>
              <p:spPr bwMode="auto">
                <a:xfrm>
                  <a:off x="7929176" y="3642664"/>
                  <a:ext cx="357145" cy="285733"/>
                </a:xfrm>
                <a:prstGeom prst="rect">
                  <a:avLst/>
                </a:prstGeom>
                <a:solidFill>
                  <a:srgbClr val="EBFF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69" name="Retângulo 68"/>
                <p:cNvSpPr/>
                <p:nvPr/>
              </p:nvSpPr>
              <p:spPr bwMode="auto">
                <a:xfrm>
                  <a:off x="8286321" y="3642664"/>
                  <a:ext cx="357144" cy="285733"/>
                </a:xfrm>
                <a:prstGeom prst="rect">
                  <a:avLst/>
                </a:prstGeom>
                <a:solidFill>
                  <a:srgbClr val="EBFFE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70" name="Retângulo 69"/>
                <p:cNvSpPr/>
                <p:nvPr/>
              </p:nvSpPr>
              <p:spPr bwMode="auto">
                <a:xfrm>
                  <a:off x="4714876" y="3636314"/>
                  <a:ext cx="357144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v</a:t>
                  </a:r>
                  <a:r>
                    <a:rPr lang="pt-BR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</a:t>
                  </a:r>
                  <a:endPara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1" name="Retângulo 70"/>
                <p:cNvSpPr/>
                <p:nvPr/>
              </p:nvSpPr>
              <p:spPr bwMode="auto">
                <a:xfrm>
                  <a:off x="6143454" y="3328357"/>
                  <a:ext cx="357144" cy="28890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</a:p>
              </p:txBody>
            </p:sp>
            <p:sp>
              <p:nvSpPr>
                <p:cNvPr id="72" name="Retângulo 71"/>
                <p:cNvSpPr/>
                <p:nvPr/>
              </p:nvSpPr>
              <p:spPr bwMode="auto">
                <a:xfrm>
                  <a:off x="7214887" y="3325182"/>
                  <a:ext cx="428573" cy="28890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pt-BR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1</a:t>
                  </a:r>
                  <a:endPara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4350" name="Grupo 686"/>
              <p:cNvGrpSpPr>
                <a:grpSpLocks/>
              </p:cNvGrpSpPr>
              <p:nvPr/>
            </p:nvGrpSpPr>
            <p:grpSpPr bwMode="auto">
              <a:xfrm>
                <a:off x="5021699" y="4786143"/>
                <a:ext cx="3223824" cy="596865"/>
                <a:chOff x="4920061" y="2571565"/>
                <a:chExt cx="3223824" cy="596865"/>
              </a:xfrm>
            </p:grpSpPr>
            <p:sp>
              <p:nvSpPr>
                <p:cNvPr id="49" name="Retângulo 48"/>
                <p:cNvSpPr/>
                <p:nvPr/>
              </p:nvSpPr>
              <p:spPr bwMode="auto">
                <a:xfrm>
                  <a:off x="5285142" y="2571565"/>
                  <a:ext cx="358732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</p:txBody>
            </p:sp>
            <p:sp>
              <p:nvSpPr>
                <p:cNvPr id="50" name="Retângulo 49"/>
                <p:cNvSpPr/>
                <p:nvPr/>
              </p:nvSpPr>
              <p:spPr bwMode="auto">
                <a:xfrm>
                  <a:off x="7786741" y="2571565"/>
                  <a:ext cx="357144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51" name="Retângulo 50"/>
                <p:cNvSpPr/>
                <p:nvPr/>
              </p:nvSpPr>
              <p:spPr bwMode="auto">
                <a:xfrm>
                  <a:off x="5285142" y="2882697"/>
                  <a:ext cx="358732" cy="285733"/>
                </a:xfrm>
                <a:prstGeom prst="rect">
                  <a:avLst/>
                </a:prstGeom>
                <a:solidFill>
                  <a:srgbClr val="F7FFF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19</a:t>
                  </a:r>
                </a:p>
              </p:txBody>
            </p:sp>
            <p:sp>
              <p:nvSpPr>
                <p:cNvPr id="52" name="Retângulo 51"/>
                <p:cNvSpPr/>
                <p:nvPr/>
              </p:nvSpPr>
              <p:spPr bwMode="auto">
                <a:xfrm>
                  <a:off x="5643874" y="2882697"/>
                  <a:ext cx="357144" cy="285733"/>
                </a:xfrm>
                <a:prstGeom prst="rect">
                  <a:avLst/>
                </a:prstGeom>
                <a:solidFill>
                  <a:srgbClr val="F7FFF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27</a:t>
                  </a:r>
                </a:p>
              </p:txBody>
            </p:sp>
            <p:sp>
              <p:nvSpPr>
                <p:cNvPr id="53" name="Retângulo 52"/>
                <p:cNvSpPr/>
                <p:nvPr/>
              </p:nvSpPr>
              <p:spPr bwMode="auto">
                <a:xfrm>
                  <a:off x="6001018" y="2882697"/>
                  <a:ext cx="357145" cy="285733"/>
                </a:xfrm>
                <a:prstGeom prst="rect">
                  <a:avLst/>
                </a:prstGeom>
                <a:solidFill>
                  <a:srgbClr val="F7FFF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31</a:t>
                  </a:r>
                </a:p>
              </p:txBody>
            </p:sp>
            <p:sp>
              <p:nvSpPr>
                <p:cNvPr id="54" name="Retângulo 53"/>
                <p:cNvSpPr/>
                <p:nvPr/>
              </p:nvSpPr>
              <p:spPr bwMode="auto">
                <a:xfrm>
                  <a:off x="6358163" y="2882697"/>
                  <a:ext cx="357144" cy="285733"/>
                </a:xfrm>
                <a:prstGeom prst="rect">
                  <a:avLst/>
                </a:prstGeom>
                <a:solidFill>
                  <a:srgbClr val="F7FFF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55" name="Retângulo 54"/>
                <p:cNvSpPr/>
                <p:nvPr/>
              </p:nvSpPr>
              <p:spPr bwMode="auto">
                <a:xfrm>
                  <a:off x="6715307" y="2882697"/>
                  <a:ext cx="357145" cy="285733"/>
                </a:xfrm>
                <a:prstGeom prst="rect">
                  <a:avLst/>
                </a:prstGeom>
                <a:solidFill>
                  <a:srgbClr val="F7FFF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56" name="Retângulo 55"/>
                <p:cNvSpPr/>
                <p:nvPr/>
              </p:nvSpPr>
              <p:spPr bwMode="auto">
                <a:xfrm>
                  <a:off x="7072452" y="2882697"/>
                  <a:ext cx="357144" cy="285733"/>
                </a:xfrm>
                <a:prstGeom prst="rect">
                  <a:avLst/>
                </a:prstGeom>
                <a:solidFill>
                  <a:srgbClr val="F7FFF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57" name="Retângulo 56"/>
                <p:cNvSpPr/>
                <p:nvPr/>
              </p:nvSpPr>
              <p:spPr bwMode="auto">
                <a:xfrm>
                  <a:off x="7429596" y="2882697"/>
                  <a:ext cx="357145" cy="285733"/>
                </a:xfrm>
                <a:prstGeom prst="rect">
                  <a:avLst/>
                </a:prstGeom>
                <a:solidFill>
                  <a:srgbClr val="F7FFF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58" name="Retângulo 57"/>
                <p:cNvSpPr/>
                <p:nvPr/>
              </p:nvSpPr>
              <p:spPr bwMode="auto">
                <a:xfrm>
                  <a:off x="7786741" y="2882697"/>
                  <a:ext cx="357144" cy="285733"/>
                </a:xfrm>
                <a:prstGeom prst="rect">
                  <a:avLst/>
                </a:prstGeom>
                <a:solidFill>
                  <a:srgbClr val="F7FFF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  <p:sp>
              <p:nvSpPr>
                <p:cNvPr id="59" name="Retângulo 58"/>
                <p:cNvSpPr/>
                <p:nvPr/>
              </p:nvSpPr>
              <p:spPr bwMode="auto">
                <a:xfrm>
                  <a:off x="4920061" y="2876347"/>
                  <a:ext cx="357144" cy="28573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v</a:t>
                  </a:r>
                  <a:r>
                    <a:rPr lang="pt-BR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</a:t>
                  </a:r>
                  <a:endPara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4351" name="Line 125"/>
              <p:cNvSpPr>
                <a:spLocks noChangeShapeType="1"/>
              </p:cNvSpPr>
              <p:nvPr/>
            </p:nvSpPr>
            <p:spPr bwMode="auto">
              <a:xfrm flipH="1">
                <a:off x="5756275" y="2811934"/>
                <a:ext cx="650875" cy="4429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52" name="Line 125"/>
              <p:cNvSpPr>
                <a:spLocks noChangeShapeType="1"/>
              </p:cNvSpPr>
              <p:nvPr/>
            </p:nvSpPr>
            <p:spPr bwMode="auto">
              <a:xfrm flipH="1">
                <a:off x="7215206" y="4583599"/>
                <a:ext cx="650875" cy="4429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53" name="Line 125"/>
              <p:cNvSpPr>
                <a:spLocks noChangeShapeType="1"/>
              </p:cNvSpPr>
              <p:nvPr/>
            </p:nvSpPr>
            <p:spPr bwMode="auto">
              <a:xfrm>
                <a:off x="7215206" y="2811934"/>
                <a:ext cx="650875" cy="4429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54" name="Line 125"/>
              <p:cNvSpPr>
                <a:spLocks noChangeShapeType="1"/>
              </p:cNvSpPr>
              <p:nvPr/>
            </p:nvSpPr>
            <p:spPr bwMode="auto">
              <a:xfrm>
                <a:off x="5778513" y="4583599"/>
                <a:ext cx="650875" cy="4429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cxnSp>
            <p:nvCxnSpPr>
              <p:cNvPr id="44" name="Conector de seta reta 43"/>
              <p:cNvCxnSpPr/>
              <p:nvPr/>
            </p:nvCxnSpPr>
            <p:spPr>
              <a:xfrm rot="5400000">
                <a:off x="5474858" y="3920213"/>
                <a:ext cx="539718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44"/>
              <p:cNvCxnSpPr/>
              <p:nvPr/>
            </p:nvCxnSpPr>
            <p:spPr>
              <a:xfrm rot="5400000">
                <a:off x="7614551" y="3915450"/>
                <a:ext cx="539718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tângulo 45"/>
              <p:cNvSpPr/>
              <p:nvPr/>
            </p:nvSpPr>
            <p:spPr bwMode="auto">
              <a:xfrm>
                <a:off x="5001063" y="2814584"/>
                <a:ext cx="714289" cy="28573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>
                  <a:defRPr/>
                </a:pPr>
                <a:r>
                  <a:rPr lang="pt-BR" sz="14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divide</a:t>
                </a:r>
              </a:p>
            </p:txBody>
          </p:sp>
          <p:sp>
            <p:nvSpPr>
              <p:cNvPr id="47" name="Retângulo 46"/>
              <p:cNvSpPr/>
              <p:nvPr/>
            </p:nvSpPr>
            <p:spPr bwMode="auto">
              <a:xfrm>
                <a:off x="5001063" y="3714644"/>
                <a:ext cx="714289" cy="28573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>
                  <a:defRPr/>
                </a:pPr>
                <a:r>
                  <a:rPr lang="pt-BR" sz="14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ordena</a:t>
                </a:r>
              </a:p>
            </p:txBody>
          </p:sp>
          <p:sp>
            <p:nvSpPr>
              <p:cNvPr id="48" name="Retângulo 47"/>
              <p:cNvSpPr/>
              <p:nvPr/>
            </p:nvSpPr>
            <p:spPr bwMode="auto">
              <a:xfrm>
                <a:off x="5001063" y="4643276"/>
                <a:ext cx="857147" cy="28573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>
                  <a:defRPr/>
                </a:pPr>
                <a:r>
                  <a:rPr lang="pt-BR" sz="14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intercala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 por intercalação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F13965-8C45-42FF-9FD6-BC0DB241AA1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4.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Simulação do </a:t>
            </a:r>
            <a:r>
              <a:rPr lang="pt-BR" sz="2000" b="1" i="1" dirty="0">
                <a:solidFill>
                  <a:schemeClr val="bg1"/>
                </a:solidFill>
                <a:latin typeface="Arial Narrow" pitchFamily="34" charset="0"/>
              </a:rPr>
              <a:t>merge sort</a:t>
            </a:r>
            <a:endParaRPr lang="pt-BR" sz="2000" i="1" dirty="0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1416050"/>
            <a:ext cx="8243888" cy="4824413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</p:txBody>
      </p:sp>
      <p:grpSp>
        <p:nvGrpSpPr>
          <p:cNvPr id="15367" name="Grupo 155"/>
          <p:cNvGrpSpPr>
            <a:grpSpLocks/>
          </p:cNvGrpSpPr>
          <p:nvPr/>
        </p:nvGrpSpPr>
        <p:grpSpPr bwMode="auto">
          <a:xfrm>
            <a:off x="2781300" y="1401763"/>
            <a:ext cx="3224213" cy="528637"/>
            <a:chOff x="2781748" y="1454616"/>
            <a:chExt cx="3223314" cy="528353"/>
          </a:xfrm>
        </p:grpSpPr>
        <p:sp>
          <p:nvSpPr>
            <p:cNvPr id="663" name="Retângulo 662"/>
            <p:cNvSpPr/>
            <p:nvPr/>
          </p:nvSpPr>
          <p:spPr bwMode="auto">
            <a:xfrm>
              <a:off x="3146771" y="1454616"/>
              <a:ext cx="358675" cy="28559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64" name="Retângulo 663"/>
            <p:cNvSpPr/>
            <p:nvPr/>
          </p:nvSpPr>
          <p:spPr bwMode="auto">
            <a:xfrm>
              <a:off x="5647974" y="1454616"/>
              <a:ext cx="357088" cy="28559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665" name="Retângulo 664"/>
            <p:cNvSpPr/>
            <p:nvPr/>
          </p:nvSpPr>
          <p:spPr bwMode="auto">
            <a:xfrm>
              <a:off x="3146771" y="1697373"/>
              <a:ext cx="358675" cy="285596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666" name="Retângulo 665"/>
            <p:cNvSpPr/>
            <p:nvPr/>
          </p:nvSpPr>
          <p:spPr bwMode="auto">
            <a:xfrm>
              <a:off x="3505446" y="1697373"/>
              <a:ext cx="357088" cy="285596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667" name="Retângulo 666"/>
            <p:cNvSpPr/>
            <p:nvPr/>
          </p:nvSpPr>
          <p:spPr bwMode="auto">
            <a:xfrm>
              <a:off x="3862535" y="1697373"/>
              <a:ext cx="357087" cy="285596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668" name="Retângulo 667"/>
            <p:cNvSpPr/>
            <p:nvPr/>
          </p:nvSpPr>
          <p:spPr bwMode="auto">
            <a:xfrm>
              <a:off x="4219622" y="1697373"/>
              <a:ext cx="357088" cy="285596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669" name="Retângulo 668"/>
            <p:cNvSpPr/>
            <p:nvPr/>
          </p:nvSpPr>
          <p:spPr bwMode="auto">
            <a:xfrm>
              <a:off x="4576710" y="1697373"/>
              <a:ext cx="357087" cy="285596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670" name="Retângulo 669"/>
            <p:cNvSpPr/>
            <p:nvPr/>
          </p:nvSpPr>
          <p:spPr bwMode="auto">
            <a:xfrm>
              <a:off x="4933798" y="1697373"/>
              <a:ext cx="357088" cy="285596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671" name="Retângulo 670"/>
            <p:cNvSpPr/>
            <p:nvPr/>
          </p:nvSpPr>
          <p:spPr bwMode="auto">
            <a:xfrm>
              <a:off x="5290886" y="1697373"/>
              <a:ext cx="357087" cy="285596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672" name="Retângulo 671"/>
            <p:cNvSpPr/>
            <p:nvPr/>
          </p:nvSpPr>
          <p:spPr bwMode="auto">
            <a:xfrm>
              <a:off x="5647974" y="1697373"/>
              <a:ext cx="357088" cy="285596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673" name="Retângulo 672"/>
            <p:cNvSpPr/>
            <p:nvPr/>
          </p:nvSpPr>
          <p:spPr bwMode="auto">
            <a:xfrm>
              <a:off x="2781748" y="1691026"/>
              <a:ext cx="357088" cy="28559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</a:t>
              </a: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upo 253"/>
          <p:cNvGrpSpPr>
            <a:grpSpLocks/>
          </p:cNvGrpSpPr>
          <p:nvPr/>
        </p:nvGrpSpPr>
        <p:grpSpPr bwMode="auto">
          <a:xfrm>
            <a:off x="2071688" y="1938338"/>
            <a:ext cx="4643437" cy="582612"/>
            <a:chOff x="2071670" y="1920176"/>
            <a:chExt cx="4643470" cy="583775"/>
          </a:xfrm>
        </p:grpSpPr>
        <p:grpSp>
          <p:nvGrpSpPr>
            <p:cNvPr id="15547" name="Grupo 154"/>
            <p:cNvGrpSpPr>
              <a:grpSpLocks/>
            </p:cNvGrpSpPr>
            <p:nvPr/>
          </p:nvGrpSpPr>
          <p:grpSpPr bwMode="auto">
            <a:xfrm>
              <a:off x="2071670" y="1975850"/>
              <a:ext cx="1793888" cy="528101"/>
              <a:chOff x="2071670" y="2071951"/>
              <a:chExt cx="1793888" cy="528101"/>
            </a:xfrm>
          </p:grpSpPr>
          <p:sp>
            <p:nvSpPr>
              <p:cNvPr id="685" name="Retângulo 684"/>
              <p:cNvSpPr/>
              <p:nvPr/>
            </p:nvSpPr>
            <p:spPr bwMode="auto">
              <a:xfrm>
                <a:off x="2436798" y="2071950"/>
                <a:ext cx="357190" cy="2863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86" name="Retângulo 685"/>
              <p:cNvSpPr/>
              <p:nvPr/>
            </p:nvSpPr>
            <p:spPr bwMode="auto">
              <a:xfrm>
                <a:off x="2436798" y="2313732"/>
                <a:ext cx="357190" cy="2863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687" name="Retângulo 686"/>
              <p:cNvSpPr/>
              <p:nvPr/>
            </p:nvSpPr>
            <p:spPr bwMode="auto">
              <a:xfrm>
                <a:off x="2793987" y="2313732"/>
                <a:ext cx="357191" cy="2863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688" name="Retângulo 687"/>
              <p:cNvSpPr/>
              <p:nvPr/>
            </p:nvSpPr>
            <p:spPr bwMode="auto">
              <a:xfrm>
                <a:off x="3151178" y="2313732"/>
                <a:ext cx="357190" cy="2863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689" name="Retângulo 688"/>
              <p:cNvSpPr/>
              <p:nvPr/>
            </p:nvSpPr>
            <p:spPr bwMode="auto">
              <a:xfrm>
                <a:off x="3508367" y="2313732"/>
                <a:ext cx="357191" cy="2863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690" name="Retângulo 689"/>
              <p:cNvSpPr/>
              <p:nvPr/>
            </p:nvSpPr>
            <p:spPr bwMode="auto">
              <a:xfrm>
                <a:off x="2071670" y="2308960"/>
                <a:ext cx="357190" cy="28472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1" name="Retângulo 690"/>
              <p:cNvSpPr/>
              <p:nvPr/>
            </p:nvSpPr>
            <p:spPr bwMode="auto">
              <a:xfrm>
                <a:off x="3500430" y="2071950"/>
                <a:ext cx="357190" cy="2863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5548" name="Grupo 153"/>
            <p:cNvGrpSpPr>
              <a:grpSpLocks/>
            </p:cNvGrpSpPr>
            <p:nvPr/>
          </p:nvGrpSpPr>
          <p:grpSpPr bwMode="auto">
            <a:xfrm>
              <a:off x="5286380" y="1972668"/>
              <a:ext cx="1428761" cy="531283"/>
              <a:chOff x="5286380" y="2068769"/>
              <a:chExt cx="1428761" cy="531283"/>
            </a:xfrm>
          </p:grpSpPr>
          <p:sp>
            <p:nvSpPr>
              <p:cNvPr id="679" name="Retângulo 678"/>
              <p:cNvSpPr/>
              <p:nvPr/>
            </p:nvSpPr>
            <p:spPr bwMode="auto">
              <a:xfrm>
                <a:off x="6357950" y="2071950"/>
                <a:ext cx="357189" cy="28473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680" name="Retângulo 679"/>
              <p:cNvSpPr/>
              <p:nvPr/>
            </p:nvSpPr>
            <p:spPr bwMode="auto">
              <a:xfrm>
                <a:off x="5286380" y="2313732"/>
                <a:ext cx="357191" cy="2863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681" name="Retângulo 680"/>
              <p:cNvSpPr/>
              <p:nvPr/>
            </p:nvSpPr>
            <p:spPr bwMode="auto">
              <a:xfrm>
                <a:off x="5643571" y="2313732"/>
                <a:ext cx="357189" cy="2863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682" name="Retângulo 681"/>
              <p:cNvSpPr/>
              <p:nvPr/>
            </p:nvSpPr>
            <p:spPr bwMode="auto">
              <a:xfrm>
                <a:off x="6000760" y="2313732"/>
                <a:ext cx="357191" cy="2863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683" name="Retângulo 682"/>
              <p:cNvSpPr/>
              <p:nvPr/>
            </p:nvSpPr>
            <p:spPr bwMode="auto">
              <a:xfrm>
                <a:off x="6357950" y="2313732"/>
                <a:ext cx="357189" cy="2863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684" name="Retângulo 683"/>
              <p:cNvSpPr/>
              <p:nvPr/>
            </p:nvSpPr>
            <p:spPr bwMode="auto">
              <a:xfrm>
                <a:off x="5286380" y="2068769"/>
                <a:ext cx="357191" cy="2863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15549" name="Line 125"/>
            <p:cNvSpPr>
              <a:spLocks noChangeShapeType="1"/>
            </p:cNvSpPr>
            <p:nvPr/>
          </p:nvSpPr>
          <p:spPr bwMode="auto">
            <a:xfrm flipH="1">
              <a:off x="3929058" y="1920176"/>
              <a:ext cx="500066" cy="274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50" name="Line 125"/>
            <p:cNvSpPr>
              <a:spLocks noChangeShapeType="1"/>
            </p:cNvSpPr>
            <p:nvPr/>
          </p:nvSpPr>
          <p:spPr bwMode="auto">
            <a:xfrm>
              <a:off x="4714876" y="1920176"/>
              <a:ext cx="500066" cy="274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upo 279"/>
          <p:cNvGrpSpPr>
            <a:grpSpLocks/>
          </p:cNvGrpSpPr>
          <p:nvPr/>
        </p:nvGrpSpPr>
        <p:grpSpPr bwMode="auto">
          <a:xfrm>
            <a:off x="2781300" y="5583238"/>
            <a:ext cx="3224213" cy="579437"/>
            <a:chOff x="2781748" y="5655171"/>
            <a:chExt cx="3223314" cy="579593"/>
          </a:xfrm>
        </p:grpSpPr>
        <p:grpSp>
          <p:nvGrpSpPr>
            <p:cNvPr id="15533" name="Grupo 144"/>
            <p:cNvGrpSpPr>
              <a:grpSpLocks/>
            </p:cNvGrpSpPr>
            <p:nvPr/>
          </p:nvGrpSpPr>
          <p:grpSpPr bwMode="auto">
            <a:xfrm>
              <a:off x="2781748" y="5705985"/>
              <a:ext cx="3223314" cy="528779"/>
              <a:chOff x="2781748" y="5705985"/>
              <a:chExt cx="3223314" cy="528779"/>
            </a:xfrm>
          </p:grpSpPr>
          <p:sp>
            <p:nvSpPr>
              <p:cNvPr id="696" name="Retângulo 695"/>
              <p:cNvSpPr/>
              <p:nvPr/>
            </p:nvSpPr>
            <p:spPr bwMode="auto">
              <a:xfrm>
                <a:off x="3146771" y="5705985"/>
                <a:ext cx="358675" cy="28582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97" name="Retângulo 696"/>
              <p:cNvSpPr/>
              <p:nvPr/>
            </p:nvSpPr>
            <p:spPr bwMode="auto">
              <a:xfrm>
                <a:off x="5647974" y="5705985"/>
                <a:ext cx="357088" cy="28582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698" name="Retângulo 697"/>
              <p:cNvSpPr/>
              <p:nvPr/>
            </p:nvSpPr>
            <p:spPr bwMode="auto">
              <a:xfrm>
                <a:off x="3146771" y="5948937"/>
                <a:ext cx="358675" cy="285827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699" name="Retângulo 698"/>
              <p:cNvSpPr/>
              <p:nvPr/>
            </p:nvSpPr>
            <p:spPr bwMode="auto">
              <a:xfrm>
                <a:off x="3505446" y="5948937"/>
                <a:ext cx="357088" cy="285827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00" name="Retângulo 699"/>
              <p:cNvSpPr/>
              <p:nvPr/>
            </p:nvSpPr>
            <p:spPr bwMode="auto">
              <a:xfrm>
                <a:off x="3862535" y="5948937"/>
                <a:ext cx="357087" cy="285827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701" name="Retângulo 700"/>
              <p:cNvSpPr/>
              <p:nvPr/>
            </p:nvSpPr>
            <p:spPr bwMode="auto">
              <a:xfrm>
                <a:off x="4219622" y="5948937"/>
                <a:ext cx="357088" cy="285827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702" name="Retângulo 701"/>
              <p:cNvSpPr/>
              <p:nvPr/>
            </p:nvSpPr>
            <p:spPr bwMode="auto">
              <a:xfrm>
                <a:off x="4576710" y="5948937"/>
                <a:ext cx="357087" cy="285827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703" name="Retângulo 702"/>
              <p:cNvSpPr/>
              <p:nvPr/>
            </p:nvSpPr>
            <p:spPr bwMode="auto">
              <a:xfrm>
                <a:off x="4933798" y="5948937"/>
                <a:ext cx="357088" cy="285827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704" name="Retângulo 703"/>
              <p:cNvSpPr/>
              <p:nvPr/>
            </p:nvSpPr>
            <p:spPr bwMode="auto">
              <a:xfrm>
                <a:off x="5290886" y="5948937"/>
                <a:ext cx="357087" cy="285827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705" name="Retângulo 704"/>
              <p:cNvSpPr/>
              <p:nvPr/>
            </p:nvSpPr>
            <p:spPr bwMode="auto">
              <a:xfrm>
                <a:off x="5647974" y="5948937"/>
                <a:ext cx="357088" cy="285827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706" name="Retângulo 705"/>
              <p:cNvSpPr/>
              <p:nvPr/>
            </p:nvSpPr>
            <p:spPr bwMode="auto">
              <a:xfrm>
                <a:off x="2781748" y="5942586"/>
                <a:ext cx="357088" cy="28582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534" name="Line 125"/>
            <p:cNvSpPr>
              <a:spLocks noChangeShapeType="1"/>
            </p:cNvSpPr>
            <p:nvPr/>
          </p:nvSpPr>
          <p:spPr bwMode="auto">
            <a:xfrm flipH="1">
              <a:off x="4786314" y="5655171"/>
              <a:ext cx="500066" cy="274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35" name="Line 125"/>
            <p:cNvSpPr>
              <a:spLocks noChangeShapeType="1"/>
            </p:cNvSpPr>
            <p:nvPr/>
          </p:nvSpPr>
          <p:spPr bwMode="auto">
            <a:xfrm>
              <a:off x="3857620" y="5655171"/>
              <a:ext cx="500066" cy="274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upo 254"/>
          <p:cNvGrpSpPr>
            <a:grpSpLocks/>
          </p:cNvGrpSpPr>
          <p:nvPr/>
        </p:nvGrpSpPr>
        <p:grpSpPr bwMode="auto">
          <a:xfrm>
            <a:off x="1714500" y="2528888"/>
            <a:ext cx="2508250" cy="576262"/>
            <a:chOff x="1714480" y="2545866"/>
            <a:chExt cx="2508944" cy="576385"/>
          </a:xfrm>
        </p:grpSpPr>
        <p:grpSp>
          <p:nvGrpSpPr>
            <p:cNvPr id="15521" name="Grupo 151"/>
            <p:cNvGrpSpPr>
              <a:grpSpLocks/>
            </p:cNvGrpSpPr>
            <p:nvPr/>
          </p:nvGrpSpPr>
          <p:grpSpPr bwMode="auto">
            <a:xfrm>
              <a:off x="1714480" y="2593501"/>
              <a:ext cx="1079799" cy="528750"/>
              <a:chOff x="1714480" y="2813973"/>
              <a:chExt cx="1079799" cy="528750"/>
            </a:xfrm>
          </p:grpSpPr>
          <p:sp>
            <p:nvSpPr>
              <p:cNvPr id="715" name="Retângulo 714"/>
              <p:cNvSpPr/>
              <p:nvPr/>
            </p:nvSpPr>
            <p:spPr bwMode="auto">
              <a:xfrm>
                <a:off x="2079706" y="2813973"/>
                <a:ext cx="357287" cy="28581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16" name="Retângulo 715"/>
              <p:cNvSpPr/>
              <p:nvPr/>
            </p:nvSpPr>
            <p:spPr bwMode="auto">
              <a:xfrm>
                <a:off x="2079706" y="3056912"/>
                <a:ext cx="357287" cy="285811"/>
              </a:xfrm>
              <a:prstGeom prst="rect">
                <a:avLst/>
              </a:prstGeom>
              <a:solidFill>
                <a:srgbClr val="FFE7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717" name="Retângulo 716"/>
              <p:cNvSpPr/>
              <p:nvPr/>
            </p:nvSpPr>
            <p:spPr bwMode="auto">
              <a:xfrm>
                <a:off x="2436993" y="3056912"/>
                <a:ext cx="357286" cy="285811"/>
              </a:xfrm>
              <a:prstGeom prst="rect">
                <a:avLst/>
              </a:prstGeom>
              <a:solidFill>
                <a:srgbClr val="FFE7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718" name="Retângulo 717"/>
              <p:cNvSpPr/>
              <p:nvPr/>
            </p:nvSpPr>
            <p:spPr bwMode="auto">
              <a:xfrm>
                <a:off x="1714480" y="3050561"/>
                <a:ext cx="357287" cy="28581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9" name="Retângulo 718"/>
              <p:cNvSpPr/>
              <p:nvPr/>
            </p:nvSpPr>
            <p:spPr bwMode="auto">
              <a:xfrm>
                <a:off x="2429053" y="2820324"/>
                <a:ext cx="357287" cy="28581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709" name="Retângulo 708"/>
            <p:cNvSpPr/>
            <p:nvPr/>
          </p:nvSpPr>
          <p:spPr bwMode="auto">
            <a:xfrm>
              <a:off x="3508851" y="2836440"/>
              <a:ext cx="357287" cy="285811"/>
            </a:xfrm>
            <a:prstGeom prst="rect">
              <a:avLst/>
            </a:prstGeom>
            <a:solidFill>
              <a:srgbClr val="FFE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710" name="Retângulo 709"/>
            <p:cNvSpPr/>
            <p:nvPr/>
          </p:nvSpPr>
          <p:spPr bwMode="auto">
            <a:xfrm>
              <a:off x="3866138" y="2836440"/>
              <a:ext cx="357286" cy="285811"/>
            </a:xfrm>
            <a:prstGeom prst="rect">
              <a:avLst/>
            </a:prstGeom>
            <a:solidFill>
              <a:srgbClr val="FFE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11" name="Retângulo 710"/>
            <p:cNvSpPr/>
            <p:nvPr/>
          </p:nvSpPr>
          <p:spPr bwMode="auto">
            <a:xfrm>
              <a:off x="3858198" y="2593501"/>
              <a:ext cx="357287" cy="2858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12" name="Retângulo 711"/>
            <p:cNvSpPr/>
            <p:nvPr/>
          </p:nvSpPr>
          <p:spPr bwMode="auto">
            <a:xfrm>
              <a:off x="3500912" y="2599853"/>
              <a:ext cx="357286" cy="2858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526" name="Line 125"/>
            <p:cNvSpPr>
              <a:spLocks noChangeShapeType="1"/>
            </p:cNvSpPr>
            <p:nvPr/>
          </p:nvSpPr>
          <p:spPr bwMode="auto">
            <a:xfrm>
              <a:off x="3329246" y="254586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27" name="Line 125"/>
            <p:cNvSpPr>
              <a:spLocks noChangeShapeType="1"/>
            </p:cNvSpPr>
            <p:nvPr/>
          </p:nvSpPr>
          <p:spPr bwMode="auto">
            <a:xfrm flipH="1">
              <a:off x="2811928" y="254586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upo 267"/>
          <p:cNvGrpSpPr>
            <a:grpSpLocks/>
          </p:cNvGrpSpPr>
          <p:nvPr/>
        </p:nvGrpSpPr>
        <p:grpSpPr bwMode="auto">
          <a:xfrm>
            <a:off x="4929188" y="2528888"/>
            <a:ext cx="2143125" cy="576262"/>
            <a:chOff x="4929192" y="2545866"/>
            <a:chExt cx="2143138" cy="576385"/>
          </a:xfrm>
        </p:grpSpPr>
        <p:sp>
          <p:nvSpPr>
            <p:cNvPr id="721" name="Retângulo 720"/>
            <p:cNvSpPr/>
            <p:nvPr/>
          </p:nvSpPr>
          <p:spPr bwMode="auto">
            <a:xfrm>
              <a:off x="4929192" y="2836440"/>
              <a:ext cx="357189" cy="285811"/>
            </a:xfrm>
            <a:prstGeom prst="rect">
              <a:avLst/>
            </a:prstGeom>
            <a:solidFill>
              <a:srgbClr val="FFE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722" name="Retângulo 721"/>
            <p:cNvSpPr/>
            <p:nvPr/>
          </p:nvSpPr>
          <p:spPr bwMode="auto">
            <a:xfrm>
              <a:off x="5286381" y="2836440"/>
              <a:ext cx="357190" cy="285811"/>
            </a:xfrm>
            <a:prstGeom prst="rect">
              <a:avLst/>
            </a:prstGeom>
            <a:solidFill>
              <a:srgbClr val="FFE7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723" name="Retângulo 722"/>
            <p:cNvSpPr/>
            <p:nvPr/>
          </p:nvSpPr>
          <p:spPr bwMode="auto">
            <a:xfrm>
              <a:off x="4929192" y="2591913"/>
              <a:ext cx="357189" cy="2858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24" name="Retângulo 723"/>
            <p:cNvSpPr/>
            <p:nvPr/>
          </p:nvSpPr>
          <p:spPr bwMode="auto">
            <a:xfrm>
              <a:off x="5286381" y="2599853"/>
              <a:ext cx="357190" cy="2858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grpSp>
          <p:nvGrpSpPr>
            <p:cNvPr id="15514" name="Grupo 152"/>
            <p:cNvGrpSpPr>
              <a:grpSpLocks/>
            </p:cNvGrpSpPr>
            <p:nvPr/>
          </p:nvGrpSpPr>
          <p:grpSpPr bwMode="auto">
            <a:xfrm>
              <a:off x="6357951" y="2593501"/>
              <a:ext cx="714379" cy="528750"/>
              <a:chOff x="6357951" y="2813973"/>
              <a:chExt cx="714379" cy="528750"/>
            </a:xfrm>
          </p:grpSpPr>
          <p:sp>
            <p:nvSpPr>
              <p:cNvPr id="728" name="Retângulo 727"/>
              <p:cNvSpPr/>
              <p:nvPr/>
            </p:nvSpPr>
            <p:spPr bwMode="auto">
              <a:xfrm>
                <a:off x="6715140" y="2813973"/>
                <a:ext cx="357190" cy="28581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729" name="Retângulo 728"/>
              <p:cNvSpPr/>
              <p:nvPr/>
            </p:nvSpPr>
            <p:spPr bwMode="auto">
              <a:xfrm>
                <a:off x="6357951" y="3056912"/>
                <a:ext cx="357189" cy="285811"/>
              </a:xfrm>
              <a:prstGeom prst="rect">
                <a:avLst/>
              </a:prstGeom>
              <a:solidFill>
                <a:srgbClr val="FFE7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730" name="Retângulo 729"/>
              <p:cNvSpPr/>
              <p:nvPr/>
            </p:nvSpPr>
            <p:spPr bwMode="auto">
              <a:xfrm>
                <a:off x="6715140" y="3056912"/>
                <a:ext cx="357190" cy="285811"/>
              </a:xfrm>
              <a:prstGeom prst="rect">
                <a:avLst/>
              </a:prstGeom>
              <a:solidFill>
                <a:srgbClr val="FFE7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731" name="Retângulo 730"/>
              <p:cNvSpPr/>
              <p:nvPr/>
            </p:nvSpPr>
            <p:spPr bwMode="auto">
              <a:xfrm>
                <a:off x="6357951" y="2820324"/>
                <a:ext cx="357189" cy="28581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15515" name="Line 125"/>
            <p:cNvSpPr>
              <a:spLocks noChangeShapeType="1"/>
            </p:cNvSpPr>
            <p:nvPr/>
          </p:nvSpPr>
          <p:spPr bwMode="auto">
            <a:xfrm>
              <a:off x="6160888" y="254586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16" name="Line 125"/>
            <p:cNvSpPr>
              <a:spLocks noChangeShapeType="1"/>
            </p:cNvSpPr>
            <p:nvPr/>
          </p:nvSpPr>
          <p:spPr bwMode="auto">
            <a:xfrm flipH="1">
              <a:off x="5671878" y="254586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upo 266"/>
          <p:cNvGrpSpPr>
            <a:grpSpLocks/>
          </p:cNvGrpSpPr>
          <p:nvPr/>
        </p:nvGrpSpPr>
        <p:grpSpPr bwMode="auto">
          <a:xfrm>
            <a:off x="2071688" y="4946650"/>
            <a:ext cx="1793875" cy="600075"/>
            <a:chOff x="2071670" y="5017888"/>
            <a:chExt cx="1794564" cy="601011"/>
          </a:xfrm>
        </p:grpSpPr>
        <p:grpSp>
          <p:nvGrpSpPr>
            <p:cNvPr id="15500" name="Grupo 146"/>
            <p:cNvGrpSpPr>
              <a:grpSpLocks/>
            </p:cNvGrpSpPr>
            <p:nvPr/>
          </p:nvGrpSpPr>
          <p:grpSpPr bwMode="auto">
            <a:xfrm>
              <a:off x="2071670" y="5092616"/>
              <a:ext cx="1794564" cy="526283"/>
              <a:chOff x="2071670" y="5117295"/>
              <a:chExt cx="1794564" cy="526283"/>
            </a:xfrm>
          </p:grpSpPr>
          <p:sp>
            <p:nvSpPr>
              <p:cNvPr id="736" name="Retângulo 735"/>
              <p:cNvSpPr/>
              <p:nvPr/>
            </p:nvSpPr>
            <p:spPr bwMode="auto">
              <a:xfrm>
                <a:off x="2436935" y="5117296"/>
                <a:ext cx="357324" cy="28619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37" name="Retângulo 736"/>
              <p:cNvSpPr/>
              <p:nvPr/>
            </p:nvSpPr>
            <p:spPr bwMode="auto">
              <a:xfrm>
                <a:off x="2436935" y="5357382"/>
                <a:ext cx="357324" cy="286196"/>
              </a:xfrm>
              <a:prstGeom prst="rect">
                <a:avLst/>
              </a:prstGeom>
              <a:solidFill>
                <a:srgbClr val="EFF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738" name="Retângulo 737"/>
              <p:cNvSpPr/>
              <p:nvPr/>
            </p:nvSpPr>
            <p:spPr bwMode="auto">
              <a:xfrm>
                <a:off x="2794259" y="5357382"/>
                <a:ext cx="357325" cy="286196"/>
              </a:xfrm>
              <a:prstGeom prst="rect">
                <a:avLst/>
              </a:prstGeom>
              <a:solidFill>
                <a:srgbClr val="EFF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739" name="Retângulo 738"/>
              <p:cNvSpPr/>
              <p:nvPr/>
            </p:nvSpPr>
            <p:spPr bwMode="auto">
              <a:xfrm>
                <a:off x="3151585" y="5357382"/>
                <a:ext cx="357324" cy="286196"/>
              </a:xfrm>
              <a:prstGeom prst="rect">
                <a:avLst/>
              </a:prstGeom>
              <a:solidFill>
                <a:srgbClr val="EFF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740" name="Retângulo 739"/>
              <p:cNvSpPr/>
              <p:nvPr/>
            </p:nvSpPr>
            <p:spPr bwMode="auto">
              <a:xfrm>
                <a:off x="3508909" y="5357382"/>
                <a:ext cx="357325" cy="286196"/>
              </a:xfrm>
              <a:prstGeom prst="rect">
                <a:avLst/>
              </a:prstGeom>
              <a:solidFill>
                <a:srgbClr val="EFF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741" name="Retângulo 740"/>
              <p:cNvSpPr/>
              <p:nvPr/>
            </p:nvSpPr>
            <p:spPr bwMode="auto">
              <a:xfrm>
                <a:off x="2071670" y="5351022"/>
                <a:ext cx="357324" cy="28619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2" name="Retângulo 741"/>
              <p:cNvSpPr/>
              <p:nvPr/>
            </p:nvSpPr>
            <p:spPr bwMode="auto">
              <a:xfrm>
                <a:off x="3500969" y="5117296"/>
                <a:ext cx="357324" cy="28619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15501" name="Line 125"/>
            <p:cNvSpPr>
              <a:spLocks noChangeShapeType="1"/>
            </p:cNvSpPr>
            <p:nvPr/>
          </p:nvSpPr>
          <p:spPr bwMode="auto">
            <a:xfrm>
              <a:off x="2803302" y="5017888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02" name="Line 125"/>
            <p:cNvSpPr>
              <a:spLocks noChangeShapeType="1"/>
            </p:cNvSpPr>
            <p:nvPr/>
          </p:nvSpPr>
          <p:spPr bwMode="auto">
            <a:xfrm flipH="1">
              <a:off x="3331676" y="5017888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" name="Grupo 278"/>
          <p:cNvGrpSpPr>
            <a:grpSpLocks/>
          </p:cNvGrpSpPr>
          <p:nvPr/>
        </p:nvGrpSpPr>
        <p:grpSpPr bwMode="auto">
          <a:xfrm>
            <a:off x="5286375" y="4946650"/>
            <a:ext cx="1428750" cy="600075"/>
            <a:chOff x="5286382" y="5017888"/>
            <a:chExt cx="1428758" cy="601011"/>
          </a:xfrm>
        </p:grpSpPr>
        <p:grpSp>
          <p:nvGrpSpPr>
            <p:cNvPr id="15491" name="Grupo 145"/>
            <p:cNvGrpSpPr>
              <a:grpSpLocks/>
            </p:cNvGrpSpPr>
            <p:nvPr/>
          </p:nvGrpSpPr>
          <p:grpSpPr bwMode="auto">
            <a:xfrm>
              <a:off x="5286382" y="5091027"/>
              <a:ext cx="1428758" cy="527872"/>
              <a:chOff x="5286382" y="5115706"/>
              <a:chExt cx="1428758" cy="527872"/>
            </a:xfrm>
          </p:grpSpPr>
          <p:sp>
            <p:nvSpPr>
              <p:cNvPr id="747" name="Retângulo 746"/>
              <p:cNvSpPr/>
              <p:nvPr/>
            </p:nvSpPr>
            <p:spPr bwMode="auto">
              <a:xfrm>
                <a:off x="6357951" y="5118886"/>
                <a:ext cx="357189" cy="28460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748" name="Retângulo 747"/>
              <p:cNvSpPr/>
              <p:nvPr/>
            </p:nvSpPr>
            <p:spPr bwMode="auto">
              <a:xfrm>
                <a:off x="5286382" y="5357382"/>
                <a:ext cx="357190" cy="286196"/>
              </a:xfrm>
              <a:prstGeom prst="rect">
                <a:avLst/>
              </a:prstGeom>
              <a:solidFill>
                <a:srgbClr val="EFF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749" name="Retângulo 748"/>
              <p:cNvSpPr/>
              <p:nvPr/>
            </p:nvSpPr>
            <p:spPr bwMode="auto">
              <a:xfrm>
                <a:off x="5643572" y="5357382"/>
                <a:ext cx="357189" cy="286196"/>
              </a:xfrm>
              <a:prstGeom prst="rect">
                <a:avLst/>
              </a:prstGeom>
              <a:solidFill>
                <a:srgbClr val="EFF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50" name="Retângulo 749"/>
              <p:cNvSpPr/>
              <p:nvPr/>
            </p:nvSpPr>
            <p:spPr bwMode="auto">
              <a:xfrm>
                <a:off x="6000761" y="5357382"/>
                <a:ext cx="357190" cy="286196"/>
              </a:xfrm>
              <a:prstGeom prst="rect">
                <a:avLst/>
              </a:prstGeom>
              <a:solidFill>
                <a:srgbClr val="EFF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751" name="Retângulo 750"/>
              <p:cNvSpPr/>
              <p:nvPr/>
            </p:nvSpPr>
            <p:spPr bwMode="auto">
              <a:xfrm>
                <a:off x="6357951" y="5357382"/>
                <a:ext cx="357189" cy="286196"/>
              </a:xfrm>
              <a:prstGeom prst="rect">
                <a:avLst/>
              </a:prstGeom>
              <a:solidFill>
                <a:srgbClr val="EFF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752" name="Retângulo 751"/>
              <p:cNvSpPr/>
              <p:nvPr/>
            </p:nvSpPr>
            <p:spPr bwMode="auto">
              <a:xfrm>
                <a:off x="5286382" y="5115706"/>
                <a:ext cx="357190" cy="28619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4</a:t>
                </a:r>
                <a:endPara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492" name="Line 125"/>
            <p:cNvSpPr>
              <a:spLocks noChangeShapeType="1"/>
            </p:cNvSpPr>
            <p:nvPr/>
          </p:nvSpPr>
          <p:spPr bwMode="auto">
            <a:xfrm>
              <a:off x="5680504" y="5017888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93" name="Line 125"/>
            <p:cNvSpPr>
              <a:spLocks noChangeShapeType="1"/>
            </p:cNvSpPr>
            <p:nvPr/>
          </p:nvSpPr>
          <p:spPr bwMode="auto">
            <a:xfrm flipH="1">
              <a:off x="6169514" y="5017888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" name="Grupo 255"/>
          <p:cNvGrpSpPr>
            <a:grpSpLocks/>
          </p:cNvGrpSpPr>
          <p:nvPr/>
        </p:nvGrpSpPr>
        <p:grpSpPr bwMode="auto">
          <a:xfrm>
            <a:off x="1500188" y="3106738"/>
            <a:ext cx="1500187" cy="588962"/>
            <a:chOff x="1500166" y="3160500"/>
            <a:chExt cx="1500198" cy="588677"/>
          </a:xfrm>
        </p:grpSpPr>
        <p:grpSp>
          <p:nvGrpSpPr>
            <p:cNvPr id="15482" name="Grupo 181"/>
            <p:cNvGrpSpPr>
              <a:grpSpLocks/>
            </p:cNvGrpSpPr>
            <p:nvPr/>
          </p:nvGrpSpPr>
          <p:grpSpPr bwMode="auto">
            <a:xfrm>
              <a:off x="1500166" y="3212862"/>
              <a:ext cx="722317" cy="536315"/>
              <a:chOff x="1500166" y="3074925"/>
              <a:chExt cx="722317" cy="536315"/>
            </a:xfrm>
          </p:grpSpPr>
          <p:sp>
            <p:nvSpPr>
              <p:cNvPr id="760" name="Retângulo 759"/>
              <p:cNvSpPr/>
              <p:nvPr/>
            </p:nvSpPr>
            <p:spPr bwMode="auto">
              <a:xfrm>
                <a:off x="1865294" y="3074925"/>
                <a:ext cx="357189" cy="28561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61" name="Retângulo 760"/>
              <p:cNvSpPr/>
              <p:nvPr/>
            </p:nvSpPr>
            <p:spPr bwMode="auto">
              <a:xfrm>
                <a:off x="1865294" y="3325628"/>
                <a:ext cx="357189" cy="285612"/>
              </a:xfrm>
              <a:prstGeom prst="rect">
                <a:avLst/>
              </a:prstGeom>
              <a:solidFill>
                <a:srgbClr val="FF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762" name="Retângulo 761"/>
              <p:cNvSpPr/>
              <p:nvPr/>
            </p:nvSpPr>
            <p:spPr bwMode="auto">
              <a:xfrm>
                <a:off x="1500166" y="3319282"/>
                <a:ext cx="357189" cy="28561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483" name="Grupo 174"/>
            <p:cNvGrpSpPr>
              <a:grpSpLocks/>
            </p:cNvGrpSpPr>
            <p:nvPr/>
          </p:nvGrpSpPr>
          <p:grpSpPr bwMode="auto">
            <a:xfrm>
              <a:off x="2635236" y="3217622"/>
              <a:ext cx="365128" cy="531555"/>
              <a:chOff x="2429541" y="3079685"/>
              <a:chExt cx="365128" cy="531555"/>
            </a:xfrm>
          </p:grpSpPr>
          <p:sp>
            <p:nvSpPr>
              <p:cNvPr id="758" name="Retângulo 757"/>
              <p:cNvSpPr/>
              <p:nvPr/>
            </p:nvSpPr>
            <p:spPr bwMode="auto">
              <a:xfrm>
                <a:off x="2437479" y="3325628"/>
                <a:ext cx="357190" cy="285612"/>
              </a:xfrm>
              <a:prstGeom prst="rect">
                <a:avLst/>
              </a:prstGeom>
              <a:solidFill>
                <a:srgbClr val="FF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759" name="Retângulo 758"/>
              <p:cNvSpPr/>
              <p:nvPr/>
            </p:nvSpPr>
            <p:spPr bwMode="auto">
              <a:xfrm>
                <a:off x="2429541" y="3079685"/>
                <a:ext cx="357191" cy="28561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5484" name="Line 125"/>
            <p:cNvSpPr>
              <a:spLocks noChangeShapeType="1"/>
            </p:cNvSpPr>
            <p:nvPr/>
          </p:nvSpPr>
          <p:spPr bwMode="auto">
            <a:xfrm flipH="1">
              <a:off x="2246620" y="3160500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85" name="Line 125"/>
            <p:cNvSpPr>
              <a:spLocks noChangeShapeType="1"/>
            </p:cNvSpPr>
            <p:nvPr/>
          </p:nvSpPr>
          <p:spPr bwMode="auto">
            <a:xfrm>
              <a:off x="2483046" y="3160500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" name="Grupo 260"/>
          <p:cNvGrpSpPr>
            <a:grpSpLocks/>
          </p:cNvGrpSpPr>
          <p:nvPr/>
        </p:nvGrpSpPr>
        <p:grpSpPr bwMode="auto">
          <a:xfrm>
            <a:off x="3286125" y="3106738"/>
            <a:ext cx="1143000" cy="588962"/>
            <a:chOff x="3286116" y="3160500"/>
            <a:chExt cx="1143008" cy="588677"/>
          </a:xfrm>
        </p:grpSpPr>
        <p:grpSp>
          <p:nvGrpSpPr>
            <p:cNvPr id="15474" name="Grupo 176"/>
            <p:cNvGrpSpPr>
              <a:grpSpLocks/>
            </p:cNvGrpSpPr>
            <p:nvPr/>
          </p:nvGrpSpPr>
          <p:grpSpPr bwMode="auto">
            <a:xfrm>
              <a:off x="4063996" y="3212862"/>
              <a:ext cx="365128" cy="536315"/>
              <a:chOff x="3858296" y="3074925"/>
              <a:chExt cx="365128" cy="536315"/>
            </a:xfrm>
          </p:grpSpPr>
          <p:sp>
            <p:nvSpPr>
              <p:cNvPr id="770" name="Retângulo 769"/>
              <p:cNvSpPr/>
              <p:nvPr/>
            </p:nvSpPr>
            <p:spPr bwMode="auto">
              <a:xfrm>
                <a:off x="3866234" y="3325628"/>
                <a:ext cx="357190" cy="285612"/>
              </a:xfrm>
              <a:prstGeom prst="rect">
                <a:avLst/>
              </a:prstGeom>
              <a:solidFill>
                <a:srgbClr val="FF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771" name="Retângulo 770"/>
              <p:cNvSpPr/>
              <p:nvPr/>
            </p:nvSpPr>
            <p:spPr bwMode="auto">
              <a:xfrm>
                <a:off x="3858296" y="3074925"/>
                <a:ext cx="357191" cy="28561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5475" name="Grupo 175"/>
            <p:cNvGrpSpPr>
              <a:grpSpLocks/>
            </p:cNvGrpSpPr>
            <p:nvPr/>
          </p:nvGrpSpPr>
          <p:grpSpPr bwMode="auto">
            <a:xfrm>
              <a:off x="3286116" y="3217622"/>
              <a:ext cx="365128" cy="531555"/>
              <a:chOff x="3500432" y="3079685"/>
              <a:chExt cx="365128" cy="531555"/>
            </a:xfrm>
          </p:grpSpPr>
          <p:sp>
            <p:nvSpPr>
              <p:cNvPr id="768" name="Retângulo 767"/>
              <p:cNvSpPr/>
              <p:nvPr/>
            </p:nvSpPr>
            <p:spPr bwMode="auto">
              <a:xfrm>
                <a:off x="3508370" y="3325628"/>
                <a:ext cx="357190" cy="285612"/>
              </a:xfrm>
              <a:prstGeom prst="rect">
                <a:avLst/>
              </a:prstGeom>
              <a:solidFill>
                <a:srgbClr val="FF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769" name="Retângulo 768"/>
              <p:cNvSpPr/>
              <p:nvPr/>
            </p:nvSpPr>
            <p:spPr bwMode="auto">
              <a:xfrm>
                <a:off x="3500432" y="3079685"/>
                <a:ext cx="357191" cy="28561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5476" name="Line 125"/>
            <p:cNvSpPr>
              <a:spLocks noChangeShapeType="1"/>
            </p:cNvSpPr>
            <p:nvPr/>
          </p:nvSpPr>
          <p:spPr bwMode="auto">
            <a:xfrm flipH="1">
              <a:off x="3680240" y="3160500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77" name="Line 125"/>
            <p:cNvSpPr>
              <a:spLocks noChangeShapeType="1"/>
            </p:cNvSpPr>
            <p:nvPr/>
          </p:nvSpPr>
          <p:spPr bwMode="auto">
            <a:xfrm>
              <a:off x="3929058" y="3160500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" name="Grupo 268"/>
          <p:cNvGrpSpPr>
            <a:grpSpLocks/>
          </p:cNvGrpSpPr>
          <p:nvPr/>
        </p:nvGrpSpPr>
        <p:grpSpPr bwMode="auto">
          <a:xfrm>
            <a:off x="4714875" y="3106738"/>
            <a:ext cx="1143000" cy="588962"/>
            <a:chOff x="4714876" y="3160500"/>
            <a:chExt cx="1143008" cy="588677"/>
          </a:xfrm>
        </p:grpSpPr>
        <p:grpSp>
          <p:nvGrpSpPr>
            <p:cNvPr id="2" name="Grupo 177"/>
            <p:cNvGrpSpPr>
              <a:grpSpLocks/>
            </p:cNvGrpSpPr>
            <p:nvPr/>
          </p:nvGrpSpPr>
          <p:grpSpPr bwMode="auto">
            <a:xfrm>
              <a:off x="4714876" y="3209688"/>
              <a:ext cx="357191" cy="539489"/>
              <a:chOff x="4929192" y="3071751"/>
              <a:chExt cx="357191" cy="539489"/>
            </a:xfrm>
          </p:grpSpPr>
          <p:sp>
            <p:nvSpPr>
              <p:cNvPr id="779" name="Retângulo 778"/>
              <p:cNvSpPr/>
              <p:nvPr/>
            </p:nvSpPr>
            <p:spPr bwMode="auto">
              <a:xfrm>
                <a:off x="4929192" y="3325628"/>
                <a:ext cx="357191" cy="285612"/>
              </a:xfrm>
              <a:prstGeom prst="rect">
                <a:avLst/>
              </a:prstGeom>
              <a:solidFill>
                <a:srgbClr val="FF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80" name="Retângulo 779"/>
              <p:cNvSpPr/>
              <p:nvPr/>
            </p:nvSpPr>
            <p:spPr bwMode="auto">
              <a:xfrm>
                <a:off x="4929192" y="3071751"/>
                <a:ext cx="357191" cy="28561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5467" name="Grupo 178"/>
            <p:cNvGrpSpPr>
              <a:grpSpLocks/>
            </p:cNvGrpSpPr>
            <p:nvPr/>
          </p:nvGrpSpPr>
          <p:grpSpPr bwMode="auto">
            <a:xfrm>
              <a:off x="5500694" y="3217622"/>
              <a:ext cx="357190" cy="531555"/>
              <a:chOff x="5286385" y="3079685"/>
              <a:chExt cx="357190" cy="531555"/>
            </a:xfrm>
          </p:grpSpPr>
          <p:sp>
            <p:nvSpPr>
              <p:cNvPr id="777" name="Retângulo 776"/>
              <p:cNvSpPr/>
              <p:nvPr/>
            </p:nvSpPr>
            <p:spPr bwMode="auto">
              <a:xfrm>
                <a:off x="5286385" y="3325628"/>
                <a:ext cx="357189" cy="285612"/>
              </a:xfrm>
              <a:prstGeom prst="rect">
                <a:avLst/>
              </a:prstGeom>
              <a:solidFill>
                <a:srgbClr val="FF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778" name="Retângulo 777"/>
              <p:cNvSpPr/>
              <p:nvPr/>
            </p:nvSpPr>
            <p:spPr bwMode="auto">
              <a:xfrm>
                <a:off x="5286385" y="3079685"/>
                <a:ext cx="357189" cy="28561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15468" name="Line 125"/>
            <p:cNvSpPr>
              <a:spLocks noChangeShapeType="1"/>
            </p:cNvSpPr>
            <p:nvPr/>
          </p:nvSpPr>
          <p:spPr bwMode="auto">
            <a:xfrm flipH="1">
              <a:off x="5117626" y="3160500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9" name="Line 125"/>
            <p:cNvSpPr>
              <a:spLocks noChangeShapeType="1"/>
            </p:cNvSpPr>
            <p:nvPr/>
          </p:nvSpPr>
          <p:spPr bwMode="auto">
            <a:xfrm>
              <a:off x="5323314" y="3160500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" name="Grupo 273"/>
          <p:cNvGrpSpPr>
            <a:grpSpLocks/>
          </p:cNvGrpSpPr>
          <p:nvPr/>
        </p:nvGrpSpPr>
        <p:grpSpPr bwMode="auto">
          <a:xfrm>
            <a:off x="6143625" y="3106738"/>
            <a:ext cx="1143000" cy="588962"/>
            <a:chOff x="6143636" y="3160500"/>
            <a:chExt cx="1143008" cy="588677"/>
          </a:xfrm>
        </p:grpSpPr>
        <p:grpSp>
          <p:nvGrpSpPr>
            <p:cNvPr id="8" name="Grupo 180"/>
            <p:cNvGrpSpPr>
              <a:grpSpLocks/>
            </p:cNvGrpSpPr>
            <p:nvPr/>
          </p:nvGrpSpPr>
          <p:grpSpPr bwMode="auto">
            <a:xfrm>
              <a:off x="6929455" y="3212862"/>
              <a:ext cx="357189" cy="536315"/>
              <a:chOff x="6715141" y="3074925"/>
              <a:chExt cx="357189" cy="536315"/>
            </a:xfrm>
          </p:grpSpPr>
          <p:sp>
            <p:nvSpPr>
              <p:cNvPr id="788" name="Retângulo 787"/>
              <p:cNvSpPr/>
              <p:nvPr/>
            </p:nvSpPr>
            <p:spPr bwMode="auto">
              <a:xfrm>
                <a:off x="6715141" y="3074925"/>
                <a:ext cx="357189" cy="28561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789" name="Retângulo 788"/>
              <p:cNvSpPr/>
              <p:nvPr/>
            </p:nvSpPr>
            <p:spPr bwMode="auto">
              <a:xfrm>
                <a:off x="6715141" y="3325628"/>
                <a:ext cx="357189" cy="285612"/>
              </a:xfrm>
              <a:prstGeom prst="rect">
                <a:avLst/>
              </a:prstGeom>
              <a:solidFill>
                <a:srgbClr val="FF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</p:grpSp>
        <p:grpSp>
          <p:nvGrpSpPr>
            <p:cNvPr id="15459" name="Grupo 179"/>
            <p:cNvGrpSpPr>
              <a:grpSpLocks/>
            </p:cNvGrpSpPr>
            <p:nvPr/>
          </p:nvGrpSpPr>
          <p:grpSpPr bwMode="auto">
            <a:xfrm>
              <a:off x="6143636" y="3217622"/>
              <a:ext cx="357191" cy="531555"/>
              <a:chOff x="6357952" y="3079685"/>
              <a:chExt cx="357191" cy="531555"/>
            </a:xfrm>
          </p:grpSpPr>
          <p:sp>
            <p:nvSpPr>
              <p:cNvPr id="786" name="Retângulo 785"/>
              <p:cNvSpPr/>
              <p:nvPr/>
            </p:nvSpPr>
            <p:spPr bwMode="auto">
              <a:xfrm>
                <a:off x="6357952" y="3325628"/>
                <a:ext cx="357191" cy="285612"/>
              </a:xfrm>
              <a:prstGeom prst="rect">
                <a:avLst/>
              </a:prstGeom>
              <a:solidFill>
                <a:srgbClr val="FF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787" name="Retângulo 786"/>
              <p:cNvSpPr/>
              <p:nvPr/>
            </p:nvSpPr>
            <p:spPr bwMode="auto">
              <a:xfrm>
                <a:off x="6357952" y="3079685"/>
                <a:ext cx="357191" cy="28561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15460" name="Line 125"/>
            <p:cNvSpPr>
              <a:spLocks noChangeShapeType="1"/>
            </p:cNvSpPr>
            <p:nvPr/>
          </p:nvSpPr>
          <p:spPr bwMode="auto">
            <a:xfrm flipH="1">
              <a:off x="6532900" y="3160500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61" name="Line 125"/>
            <p:cNvSpPr>
              <a:spLocks noChangeShapeType="1"/>
            </p:cNvSpPr>
            <p:nvPr/>
          </p:nvSpPr>
          <p:spPr bwMode="auto">
            <a:xfrm>
              <a:off x="6745878" y="3160500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43" name="Grupo 258"/>
          <p:cNvGrpSpPr>
            <a:grpSpLocks/>
          </p:cNvGrpSpPr>
          <p:nvPr/>
        </p:nvGrpSpPr>
        <p:grpSpPr bwMode="auto">
          <a:xfrm>
            <a:off x="1714500" y="4305300"/>
            <a:ext cx="1079500" cy="627063"/>
            <a:chOff x="1714480" y="4377376"/>
            <a:chExt cx="1080189" cy="625653"/>
          </a:xfrm>
        </p:grpSpPr>
        <p:grpSp>
          <p:nvGrpSpPr>
            <p:cNvPr id="15450" name="Grupo 148"/>
            <p:cNvGrpSpPr>
              <a:grpSpLocks/>
            </p:cNvGrpSpPr>
            <p:nvPr/>
          </p:nvGrpSpPr>
          <p:grpSpPr bwMode="auto">
            <a:xfrm>
              <a:off x="1714480" y="4466076"/>
              <a:ext cx="1080189" cy="536953"/>
              <a:chOff x="1714480" y="4491991"/>
              <a:chExt cx="1080189" cy="536953"/>
            </a:xfrm>
          </p:grpSpPr>
          <p:sp>
            <p:nvSpPr>
              <p:cNvPr id="794" name="Retângulo 92"/>
              <p:cNvSpPr/>
              <p:nvPr/>
            </p:nvSpPr>
            <p:spPr bwMode="auto">
              <a:xfrm>
                <a:off x="2079838" y="4491991"/>
                <a:ext cx="357416" cy="28510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95" name="Retângulo 94"/>
              <p:cNvSpPr/>
              <p:nvPr/>
            </p:nvSpPr>
            <p:spPr bwMode="auto">
              <a:xfrm>
                <a:off x="2079838" y="4743836"/>
                <a:ext cx="357416" cy="285108"/>
              </a:xfrm>
              <a:prstGeom prst="rect">
                <a:avLst/>
              </a:prstGeom>
              <a:solidFill>
                <a:srgbClr val="E7FF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796" name="Retângulo 795"/>
              <p:cNvSpPr/>
              <p:nvPr/>
            </p:nvSpPr>
            <p:spPr bwMode="auto">
              <a:xfrm>
                <a:off x="2437254" y="4743836"/>
                <a:ext cx="357415" cy="285108"/>
              </a:xfrm>
              <a:prstGeom prst="rect">
                <a:avLst/>
              </a:prstGeom>
              <a:solidFill>
                <a:srgbClr val="E7FF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797" name="Retângulo 796"/>
              <p:cNvSpPr/>
              <p:nvPr/>
            </p:nvSpPr>
            <p:spPr bwMode="auto">
              <a:xfrm>
                <a:off x="1714480" y="4737501"/>
                <a:ext cx="357416" cy="28510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8" name="Retângulo 797"/>
              <p:cNvSpPr/>
              <p:nvPr/>
            </p:nvSpPr>
            <p:spPr bwMode="auto">
              <a:xfrm>
                <a:off x="2429311" y="4498327"/>
                <a:ext cx="357416" cy="28510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5451" name="Line 125"/>
            <p:cNvSpPr>
              <a:spLocks noChangeShapeType="1"/>
            </p:cNvSpPr>
            <p:nvPr/>
          </p:nvSpPr>
          <p:spPr bwMode="auto">
            <a:xfrm flipH="1">
              <a:off x="2471990" y="437737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2" name="Line 125"/>
            <p:cNvSpPr>
              <a:spLocks noChangeShapeType="1"/>
            </p:cNvSpPr>
            <p:nvPr/>
          </p:nvSpPr>
          <p:spPr bwMode="auto">
            <a:xfrm>
              <a:off x="2266302" y="437737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45" name="Grupo 263"/>
          <p:cNvGrpSpPr>
            <a:grpSpLocks/>
          </p:cNvGrpSpPr>
          <p:nvPr/>
        </p:nvGrpSpPr>
        <p:grpSpPr bwMode="auto">
          <a:xfrm>
            <a:off x="3500438" y="4305300"/>
            <a:ext cx="722312" cy="627063"/>
            <a:chOff x="3500432" y="4377376"/>
            <a:chExt cx="722992" cy="625653"/>
          </a:xfrm>
        </p:grpSpPr>
        <p:grpSp>
          <p:nvGrpSpPr>
            <p:cNvPr id="15443" name="Grupo 149"/>
            <p:cNvGrpSpPr>
              <a:grpSpLocks/>
            </p:cNvGrpSpPr>
            <p:nvPr/>
          </p:nvGrpSpPr>
          <p:grpSpPr bwMode="auto">
            <a:xfrm>
              <a:off x="3500432" y="4466076"/>
              <a:ext cx="722992" cy="536953"/>
              <a:chOff x="3500432" y="4491991"/>
              <a:chExt cx="722992" cy="536953"/>
            </a:xfrm>
          </p:grpSpPr>
          <p:sp>
            <p:nvSpPr>
              <p:cNvPr id="803" name="Retângulo 802"/>
              <p:cNvSpPr/>
              <p:nvPr/>
            </p:nvSpPr>
            <p:spPr bwMode="auto">
              <a:xfrm>
                <a:off x="3508376" y="4743836"/>
                <a:ext cx="357524" cy="285108"/>
              </a:xfrm>
              <a:prstGeom prst="rect">
                <a:avLst/>
              </a:prstGeom>
              <a:solidFill>
                <a:srgbClr val="E7FF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804" name="Retângulo 803"/>
              <p:cNvSpPr/>
              <p:nvPr/>
            </p:nvSpPr>
            <p:spPr bwMode="auto">
              <a:xfrm>
                <a:off x="3865901" y="4743836"/>
                <a:ext cx="357523" cy="285108"/>
              </a:xfrm>
              <a:prstGeom prst="rect">
                <a:avLst/>
              </a:prstGeom>
              <a:solidFill>
                <a:srgbClr val="E7FF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805" name="Retângulo 103"/>
              <p:cNvSpPr/>
              <p:nvPr/>
            </p:nvSpPr>
            <p:spPr bwMode="auto">
              <a:xfrm>
                <a:off x="3857955" y="4491991"/>
                <a:ext cx="357524" cy="28510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06" name="Retângulo 805"/>
              <p:cNvSpPr/>
              <p:nvPr/>
            </p:nvSpPr>
            <p:spPr bwMode="auto">
              <a:xfrm>
                <a:off x="3500432" y="4498327"/>
                <a:ext cx="357523" cy="28510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5444" name="Line 125"/>
            <p:cNvSpPr>
              <a:spLocks noChangeShapeType="1"/>
            </p:cNvSpPr>
            <p:nvPr/>
          </p:nvSpPr>
          <p:spPr bwMode="auto">
            <a:xfrm flipH="1">
              <a:off x="3911806" y="437737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5" name="Line 125"/>
            <p:cNvSpPr>
              <a:spLocks noChangeShapeType="1"/>
            </p:cNvSpPr>
            <p:nvPr/>
          </p:nvSpPr>
          <p:spPr bwMode="auto">
            <a:xfrm>
              <a:off x="3695062" y="437737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53" name="Grupo 272"/>
          <p:cNvGrpSpPr>
            <a:grpSpLocks/>
          </p:cNvGrpSpPr>
          <p:nvPr/>
        </p:nvGrpSpPr>
        <p:grpSpPr bwMode="auto">
          <a:xfrm>
            <a:off x="4929188" y="4305300"/>
            <a:ext cx="714375" cy="627063"/>
            <a:chOff x="4929192" y="4377376"/>
            <a:chExt cx="714383" cy="625653"/>
          </a:xfrm>
        </p:grpSpPr>
        <p:grpSp>
          <p:nvGrpSpPr>
            <p:cNvPr id="15436" name="Grupo 150"/>
            <p:cNvGrpSpPr>
              <a:grpSpLocks/>
            </p:cNvGrpSpPr>
            <p:nvPr/>
          </p:nvGrpSpPr>
          <p:grpSpPr bwMode="auto">
            <a:xfrm>
              <a:off x="4929192" y="4462909"/>
              <a:ext cx="714383" cy="540120"/>
              <a:chOff x="4929192" y="4488824"/>
              <a:chExt cx="714383" cy="540120"/>
            </a:xfrm>
          </p:grpSpPr>
          <p:sp>
            <p:nvSpPr>
              <p:cNvPr id="811" name="Retângulo 810"/>
              <p:cNvSpPr/>
              <p:nvPr/>
            </p:nvSpPr>
            <p:spPr bwMode="auto">
              <a:xfrm>
                <a:off x="4929192" y="4742252"/>
                <a:ext cx="357191" cy="286692"/>
              </a:xfrm>
              <a:prstGeom prst="rect">
                <a:avLst/>
              </a:prstGeom>
              <a:solidFill>
                <a:srgbClr val="E7FF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812" name="Retângulo 811"/>
              <p:cNvSpPr/>
              <p:nvPr/>
            </p:nvSpPr>
            <p:spPr bwMode="auto">
              <a:xfrm>
                <a:off x="5286383" y="4742252"/>
                <a:ext cx="357192" cy="286692"/>
              </a:xfrm>
              <a:prstGeom prst="rect">
                <a:avLst/>
              </a:prstGeom>
              <a:solidFill>
                <a:srgbClr val="E7FF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813" name="Retângulo 104"/>
              <p:cNvSpPr/>
              <p:nvPr/>
            </p:nvSpPr>
            <p:spPr bwMode="auto">
              <a:xfrm>
                <a:off x="4929192" y="4488823"/>
                <a:ext cx="357191" cy="28669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814" name="Retângulo 813"/>
              <p:cNvSpPr/>
              <p:nvPr/>
            </p:nvSpPr>
            <p:spPr bwMode="auto">
              <a:xfrm>
                <a:off x="5286383" y="4496743"/>
                <a:ext cx="357192" cy="28669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15437" name="Line 125"/>
            <p:cNvSpPr>
              <a:spLocks noChangeShapeType="1"/>
            </p:cNvSpPr>
            <p:nvPr/>
          </p:nvSpPr>
          <p:spPr bwMode="auto">
            <a:xfrm flipH="1">
              <a:off x="5314688" y="437737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8" name="Line 125"/>
            <p:cNvSpPr>
              <a:spLocks noChangeShapeType="1"/>
            </p:cNvSpPr>
            <p:nvPr/>
          </p:nvSpPr>
          <p:spPr bwMode="auto">
            <a:xfrm>
              <a:off x="5100374" y="437737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55" name="Grupo 277"/>
          <p:cNvGrpSpPr>
            <a:grpSpLocks/>
          </p:cNvGrpSpPr>
          <p:nvPr/>
        </p:nvGrpSpPr>
        <p:grpSpPr bwMode="auto">
          <a:xfrm>
            <a:off x="6357938" y="4305300"/>
            <a:ext cx="714375" cy="627063"/>
            <a:chOff x="6357952" y="4377376"/>
            <a:chExt cx="714378" cy="625653"/>
          </a:xfrm>
        </p:grpSpPr>
        <p:grpSp>
          <p:nvGrpSpPr>
            <p:cNvPr id="15429" name="Grupo 147"/>
            <p:cNvGrpSpPr>
              <a:grpSpLocks/>
            </p:cNvGrpSpPr>
            <p:nvPr/>
          </p:nvGrpSpPr>
          <p:grpSpPr bwMode="auto">
            <a:xfrm>
              <a:off x="6357952" y="4466076"/>
              <a:ext cx="714378" cy="536953"/>
              <a:chOff x="6357952" y="4491991"/>
              <a:chExt cx="714378" cy="536953"/>
            </a:xfrm>
          </p:grpSpPr>
          <p:sp>
            <p:nvSpPr>
              <p:cNvPr id="819" name="Retângulo 93"/>
              <p:cNvSpPr/>
              <p:nvPr/>
            </p:nvSpPr>
            <p:spPr bwMode="auto">
              <a:xfrm>
                <a:off x="6715140" y="4491991"/>
                <a:ext cx="357190" cy="28510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820" name="Retângulo 819"/>
              <p:cNvSpPr/>
              <p:nvPr/>
            </p:nvSpPr>
            <p:spPr bwMode="auto">
              <a:xfrm>
                <a:off x="6357952" y="4743836"/>
                <a:ext cx="357188" cy="285108"/>
              </a:xfrm>
              <a:prstGeom prst="rect">
                <a:avLst/>
              </a:prstGeom>
              <a:solidFill>
                <a:srgbClr val="E7FF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821" name="Retângulo 820"/>
              <p:cNvSpPr/>
              <p:nvPr/>
            </p:nvSpPr>
            <p:spPr bwMode="auto">
              <a:xfrm>
                <a:off x="6715140" y="4743836"/>
                <a:ext cx="357190" cy="285108"/>
              </a:xfrm>
              <a:prstGeom prst="rect">
                <a:avLst/>
              </a:prstGeom>
              <a:solidFill>
                <a:srgbClr val="E7FFE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822" name="Retângulo 821"/>
              <p:cNvSpPr/>
              <p:nvPr/>
            </p:nvSpPr>
            <p:spPr bwMode="auto">
              <a:xfrm>
                <a:off x="6357952" y="4498327"/>
                <a:ext cx="357188" cy="28510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15430" name="Line 125"/>
            <p:cNvSpPr>
              <a:spLocks noChangeShapeType="1"/>
            </p:cNvSpPr>
            <p:nvPr/>
          </p:nvSpPr>
          <p:spPr bwMode="auto">
            <a:xfrm flipH="1">
              <a:off x="6743448" y="437737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1" name="Line 125"/>
            <p:cNvSpPr>
              <a:spLocks noChangeShapeType="1"/>
            </p:cNvSpPr>
            <p:nvPr/>
          </p:nvSpPr>
          <p:spPr bwMode="auto">
            <a:xfrm>
              <a:off x="6541526" y="4377376"/>
              <a:ext cx="142876" cy="28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57" name="Grupo 257"/>
          <p:cNvGrpSpPr>
            <a:grpSpLocks/>
          </p:cNvGrpSpPr>
          <p:nvPr/>
        </p:nvGrpSpPr>
        <p:grpSpPr bwMode="auto">
          <a:xfrm>
            <a:off x="2635250" y="3703638"/>
            <a:ext cx="365125" cy="601662"/>
            <a:chOff x="2634557" y="3775316"/>
            <a:chExt cx="365807" cy="600787"/>
          </a:xfrm>
        </p:grpSpPr>
        <p:grpSp>
          <p:nvGrpSpPr>
            <p:cNvPr id="15425" name="Grupo 186"/>
            <p:cNvGrpSpPr>
              <a:grpSpLocks/>
            </p:cNvGrpSpPr>
            <p:nvPr/>
          </p:nvGrpSpPr>
          <p:grpSpPr bwMode="auto">
            <a:xfrm>
              <a:off x="2634557" y="3845064"/>
              <a:ext cx="365807" cy="531039"/>
              <a:chOff x="2428862" y="3080201"/>
              <a:chExt cx="365807" cy="531039"/>
            </a:xfrm>
          </p:grpSpPr>
          <p:sp>
            <p:nvSpPr>
              <p:cNvPr id="826" name="Retângulo 825"/>
              <p:cNvSpPr/>
              <p:nvPr/>
            </p:nvSpPr>
            <p:spPr bwMode="auto">
              <a:xfrm>
                <a:off x="2436815" y="3325905"/>
                <a:ext cx="357854" cy="285335"/>
              </a:xfrm>
              <a:prstGeom prst="rect">
                <a:avLst/>
              </a:prstGeom>
              <a:solidFill>
                <a:srgbClr val="DDFF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827" name="Retângulo 826"/>
              <p:cNvSpPr/>
              <p:nvPr/>
            </p:nvSpPr>
            <p:spPr bwMode="auto">
              <a:xfrm>
                <a:off x="2428862" y="3080201"/>
                <a:ext cx="357855" cy="28533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cxnSp>
          <p:nvCxnSpPr>
            <p:cNvPr id="825" name="Conector de seta reta 824"/>
            <p:cNvCxnSpPr/>
            <p:nvPr/>
          </p:nvCxnSpPr>
          <p:spPr>
            <a:xfrm rot="5400000">
              <a:off x="2570623" y="3918773"/>
              <a:ext cx="288505" cy="159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4" name="Grupo 256"/>
          <p:cNvGrpSpPr>
            <a:grpSpLocks/>
          </p:cNvGrpSpPr>
          <p:nvPr/>
        </p:nvGrpSpPr>
        <p:grpSpPr bwMode="auto">
          <a:xfrm>
            <a:off x="1500188" y="3703638"/>
            <a:ext cx="722312" cy="601662"/>
            <a:chOff x="1500166" y="3775316"/>
            <a:chExt cx="723002" cy="600787"/>
          </a:xfrm>
        </p:grpSpPr>
        <p:grpSp>
          <p:nvGrpSpPr>
            <p:cNvPr id="15420" name="Grupo 182"/>
            <p:cNvGrpSpPr>
              <a:grpSpLocks/>
            </p:cNvGrpSpPr>
            <p:nvPr/>
          </p:nvGrpSpPr>
          <p:grpSpPr bwMode="auto">
            <a:xfrm>
              <a:off x="1500166" y="3838724"/>
              <a:ext cx="723002" cy="537379"/>
              <a:chOff x="1500166" y="3073861"/>
              <a:chExt cx="723002" cy="537379"/>
            </a:xfrm>
          </p:grpSpPr>
          <p:sp>
            <p:nvSpPr>
              <p:cNvPr id="831" name="Retângulo 830"/>
              <p:cNvSpPr/>
              <p:nvPr/>
            </p:nvSpPr>
            <p:spPr bwMode="auto">
              <a:xfrm>
                <a:off x="1865640" y="3073861"/>
                <a:ext cx="357528" cy="28533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32" name="Retângulo 831"/>
              <p:cNvSpPr/>
              <p:nvPr/>
            </p:nvSpPr>
            <p:spPr bwMode="auto">
              <a:xfrm>
                <a:off x="1865640" y="3325906"/>
                <a:ext cx="357528" cy="285334"/>
              </a:xfrm>
              <a:prstGeom prst="rect">
                <a:avLst/>
              </a:prstGeom>
              <a:solidFill>
                <a:srgbClr val="DDFF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833" name="Retângulo 832"/>
              <p:cNvSpPr/>
              <p:nvPr/>
            </p:nvSpPr>
            <p:spPr bwMode="auto">
              <a:xfrm>
                <a:off x="1500166" y="3319565"/>
                <a:ext cx="357528" cy="28533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30" name="Conector de seta reta 829"/>
            <p:cNvCxnSpPr/>
            <p:nvPr/>
          </p:nvCxnSpPr>
          <p:spPr>
            <a:xfrm rot="5400000">
              <a:off x="1998671" y="3918774"/>
              <a:ext cx="288505" cy="158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6" name="Grupo 261"/>
          <p:cNvGrpSpPr>
            <a:grpSpLocks/>
          </p:cNvGrpSpPr>
          <p:nvPr/>
        </p:nvGrpSpPr>
        <p:grpSpPr bwMode="auto">
          <a:xfrm>
            <a:off x="3286125" y="3703638"/>
            <a:ext cx="365125" cy="601662"/>
            <a:chOff x="3286116" y="3775316"/>
            <a:chExt cx="365805" cy="600787"/>
          </a:xfrm>
        </p:grpSpPr>
        <p:grpSp>
          <p:nvGrpSpPr>
            <p:cNvPr id="15416" name="Grupo 192"/>
            <p:cNvGrpSpPr>
              <a:grpSpLocks/>
            </p:cNvGrpSpPr>
            <p:nvPr/>
          </p:nvGrpSpPr>
          <p:grpSpPr bwMode="auto">
            <a:xfrm>
              <a:off x="3286116" y="3845064"/>
              <a:ext cx="365805" cy="531039"/>
              <a:chOff x="3500432" y="3080201"/>
              <a:chExt cx="365805" cy="531039"/>
            </a:xfrm>
          </p:grpSpPr>
          <p:sp>
            <p:nvSpPr>
              <p:cNvPr id="837" name="Retângulo 836"/>
              <p:cNvSpPr/>
              <p:nvPr/>
            </p:nvSpPr>
            <p:spPr bwMode="auto">
              <a:xfrm>
                <a:off x="3508385" y="3325905"/>
                <a:ext cx="357852" cy="285335"/>
              </a:xfrm>
              <a:prstGeom prst="rect">
                <a:avLst/>
              </a:prstGeom>
              <a:solidFill>
                <a:srgbClr val="DDFF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838" name="Retângulo 837"/>
              <p:cNvSpPr/>
              <p:nvPr/>
            </p:nvSpPr>
            <p:spPr bwMode="auto">
              <a:xfrm>
                <a:off x="3500432" y="3080201"/>
                <a:ext cx="357853" cy="28533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cxnSp>
          <p:nvCxnSpPr>
            <p:cNvPr id="836" name="Conector de seta reta 835"/>
            <p:cNvCxnSpPr/>
            <p:nvPr/>
          </p:nvCxnSpPr>
          <p:spPr>
            <a:xfrm rot="5400000">
              <a:off x="3427351" y="3918773"/>
              <a:ext cx="288505" cy="159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56" name="Grupo 262"/>
          <p:cNvGrpSpPr>
            <a:grpSpLocks/>
          </p:cNvGrpSpPr>
          <p:nvPr/>
        </p:nvGrpSpPr>
        <p:grpSpPr bwMode="auto">
          <a:xfrm>
            <a:off x="4064000" y="3703638"/>
            <a:ext cx="365125" cy="601662"/>
            <a:chOff x="4063322" y="3775316"/>
            <a:chExt cx="365802" cy="600787"/>
          </a:xfrm>
        </p:grpSpPr>
        <p:grpSp>
          <p:nvGrpSpPr>
            <p:cNvPr id="15412" name="Grupo 189"/>
            <p:cNvGrpSpPr>
              <a:grpSpLocks/>
            </p:cNvGrpSpPr>
            <p:nvPr/>
          </p:nvGrpSpPr>
          <p:grpSpPr bwMode="auto">
            <a:xfrm>
              <a:off x="4063322" y="3838724"/>
              <a:ext cx="365802" cy="537379"/>
              <a:chOff x="3857622" y="3073861"/>
              <a:chExt cx="365802" cy="537379"/>
            </a:xfrm>
          </p:grpSpPr>
          <p:sp>
            <p:nvSpPr>
              <p:cNvPr id="842" name="Retângulo 841"/>
              <p:cNvSpPr/>
              <p:nvPr/>
            </p:nvSpPr>
            <p:spPr bwMode="auto">
              <a:xfrm>
                <a:off x="3865575" y="3325906"/>
                <a:ext cx="357849" cy="285334"/>
              </a:xfrm>
              <a:prstGeom prst="rect">
                <a:avLst/>
              </a:prstGeom>
              <a:solidFill>
                <a:srgbClr val="DDFF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843" name="Retângulo 842"/>
              <p:cNvSpPr/>
              <p:nvPr/>
            </p:nvSpPr>
            <p:spPr bwMode="auto">
              <a:xfrm>
                <a:off x="3857622" y="3073861"/>
                <a:ext cx="357850" cy="28533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cxnSp>
          <p:nvCxnSpPr>
            <p:cNvPr id="841" name="Conector de seta reta 840"/>
            <p:cNvCxnSpPr/>
            <p:nvPr/>
          </p:nvCxnSpPr>
          <p:spPr>
            <a:xfrm rot="5400000">
              <a:off x="3997797" y="3918773"/>
              <a:ext cx="288505" cy="159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58" name="Grupo 269"/>
          <p:cNvGrpSpPr>
            <a:grpSpLocks/>
          </p:cNvGrpSpPr>
          <p:nvPr/>
        </p:nvGrpSpPr>
        <p:grpSpPr bwMode="auto">
          <a:xfrm>
            <a:off x="4714875" y="3703638"/>
            <a:ext cx="357188" cy="601662"/>
            <a:chOff x="4714876" y="3775316"/>
            <a:chExt cx="357196" cy="600787"/>
          </a:xfrm>
        </p:grpSpPr>
        <p:grpSp>
          <p:nvGrpSpPr>
            <p:cNvPr id="15408" name="Grupo 195"/>
            <p:cNvGrpSpPr>
              <a:grpSpLocks/>
            </p:cNvGrpSpPr>
            <p:nvPr/>
          </p:nvGrpSpPr>
          <p:grpSpPr bwMode="auto">
            <a:xfrm>
              <a:off x="4714876" y="3837139"/>
              <a:ext cx="357196" cy="538964"/>
              <a:chOff x="4929192" y="3072276"/>
              <a:chExt cx="357196" cy="538964"/>
            </a:xfrm>
          </p:grpSpPr>
          <p:sp>
            <p:nvSpPr>
              <p:cNvPr id="847" name="Retângulo 846"/>
              <p:cNvSpPr/>
              <p:nvPr/>
            </p:nvSpPr>
            <p:spPr bwMode="auto">
              <a:xfrm>
                <a:off x="4929192" y="3325906"/>
                <a:ext cx="357196" cy="285334"/>
              </a:xfrm>
              <a:prstGeom prst="rect">
                <a:avLst/>
              </a:prstGeom>
              <a:solidFill>
                <a:srgbClr val="DDFF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848" name="Retângulo 847"/>
              <p:cNvSpPr/>
              <p:nvPr/>
            </p:nvSpPr>
            <p:spPr bwMode="auto">
              <a:xfrm>
                <a:off x="4929192" y="3072275"/>
                <a:ext cx="357196" cy="28533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  <p:cxnSp>
          <p:nvCxnSpPr>
            <p:cNvPr id="846" name="Conector de seta reta 845"/>
            <p:cNvCxnSpPr/>
            <p:nvPr/>
          </p:nvCxnSpPr>
          <p:spPr>
            <a:xfrm rot="5400000">
              <a:off x="4855586" y="3918775"/>
              <a:ext cx="28850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62" name="Grupo 270"/>
          <p:cNvGrpSpPr>
            <a:grpSpLocks/>
          </p:cNvGrpSpPr>
          <p:nvPr/>
        </p:nvGrpSpPr>
        <p:grpSpPr bwMode="auto">
          <a:xfrm>
            <a:off x="5500688" y="3703638"/>
            <a:ext cx="357187" cy="601662"/>
            <a:chOff x="5500691" y="3775316"/>
            <a:chExt cx="357193" cy="600787"/>
          </a:xfrm>
        </p:grpSpPr>
        <p:grpSp>
          <p:nvGrpSpPr>
            <p:cNvPr id="15404" name="Grupo 198"/>
            <p:cNvGrpSpPr>
              <a:grpSpLocks/>
            </p:cNvGrpSpPr>
            <p:nvPr/>
          </p:nvGrpSpPr>
          <p:grpSpPr bwMode="auto">
            <a:xfrm>
              <a:off x="5500691" y="3845064"/>
              <a:ext cx="357193" cy="531039"/>
              <a:chOff x="5286382" y="3080201"/>
              <a:chExt cx="357193" cy="531039"/>
            </a:xfrm>
          </p:grpSpPr>
          <p:sp>
            <p:nvSpPr>
              <p:cNvPr id="852" name="Retângulo 851"/>
              <p:cNvSpPr/>
              <p:nvPr/>
            </p:nvSpPr>
            <p:spPr bwMode="auto">
              <a:xfrm>
                <a:off x="5286382" y="3325905"/>
                <a:ext cx="357193" cy="285335"/>
              </a:xfrm>
              <a:prstGeom prst="rect">
                <a:avLst/>
              </a:prstGeom>
              <a:solidFill>
                <a:srgbClr val="DDFF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853" name="Retângulo 852"/>
              <p:cNvSpPr/>
              <p:nvPr/>
            </p:nvSpPr>
            <p:spPr bwMode="auto">
              <a:xfrm>
                <a:off x="5286382" y="3080201"/>
                <a:ext cx="357193" cy="28533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  <p:cxnSp>
          <p:nvCxnSpPr>
            <p:cNvPr id="851" name="Conector de seta reta 850"/>
            <p:cNvCxnSpPr/>
            <p:nvPr/>
          </p:nvCxnSpPr>
          <p:spPr>
            <a:xfrm rot="5400000">
              <a:off x="5428670" y="3918775"/>
              <a:ext cx="28850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64" name="Grupo 275"/>
          <p:cNvGrpSpPr>
            <a:grpSpLocks/>
          </p:cNvGrpSpPr>
          <p:nvPr/>
        </p:nvGrpSpPr>
        <p:grpSpPr bwMode="auto">
          <a:xfrm>
            <a:off x="6143625" y="3703638"/>
            <a:ext cx="357188" cy="601662"/>
            <a:chOff x="6143636" y="3775316"/>
            <a:chExt cx="357191" cy="600787"/>
          </a:xfrm>
        </p:grpSpPr>
        <p:grpSp>
          <p:nvGrpSpPr>
            <p:cNvPr id="15400" name="Grupo 204"/>
            <p:cNvGrpSpPr>
              <a:grpSpLocks/>
            </p:cNvGrpSpPr>
            <p:nvPr/>
          </p:nvGrpSpPr>
          <p:grpSpPr bwMode="auto">
            <a:xfrm>
              <a:off x="6143636" y="3845064"/>
              <a:ext cx="357191" cy="531039"/>
              <a:chOff x="6357952" y="3080201"/>
              <a:chExt cx="357191" cy="531039"/>
            </a:xfrm>
          </p:grpSpPr>
          <p:sp>
            <p:nvSpPr>
              <p:cNvPr id="857" name="Retângulo 856"/>
              <p:cNvSpPr/>
              <p:nvPr/>
            </p:nvSpPr>
            <p:spPr bwMode="auto">
              <a:xfrm>
                <a:off x="6357952" y="3325905"/>
                <a:ext cx="357191" cy="285335"/>
              </a:xfrm>
              <a:prstGeom prst="rect">
                <a:avLst/>
              </a:prstGeom>
              <a:solidFill>
                <a:srgbClr val="DDFF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858" name="Retângulo 857"/>
              <p:cNvSpPr/>
              <p:nvPr/>
            </p:nvSpPr>
            <p:spPr bwMode="auto">
              <a:xfrm>
                <a:off x="6357952" y="3080201"/>
                <a:ext cx="357191" cy="28533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</p:grpSp>
        <p:cxnSp>
          <p:nvCxnSpPr>
            <p:cNvPr id="856" name="Conector de seta reta 855"/>
            <p:cNvCxnSpPr/>
            <p:nvPr/>
          </p:nvCxnSpPr>
          <p:spPr>
            <a:xfrm rot="5400000">
              <a:off x="6285929" y="3918775"/>
              <a:ext cx="28850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66" name="Grupo 276"/>
          <p:cNvGrpSpPr>
            <a:grpSpLocks/>
          </p:cNvGrpSpPr>
          <p:nvPr/>
        </p:nvGrpSpPr>
        <p:grpSpPr bwMode="auto">
          <a:xfrm>
            <a:off x="6929438" y="3703638"/>
            <a:ext cx="357187" cy="601662"/>
            <a:chOff x="6929455" y="3775316"/>
            <a:chExt cx="357189" cy="600787"/>
          </a:xfrm>
        </p:grpSpPr>
        <p:grpSp>
          <p:nvGrpSpPr>
            <p:cNvPr id="15396" name="Grupo 859"/>
            <p:cNvGrpSpPr>
              <a:grpSpLocks/>
            </p:cNvGrpSpPr>
            <p:nvPr/>
          </p:nvGrpSpPr>
          <p:grpSpPr bwMode="auto">
            <a:xfrm>
              <a:off x="6929455" y="3838724"/>
              <a:ext cx="357189" cy="537379"/>
              <a:chOff x="6715141" y="3073861"/>
              <a:chExt cx="357189" cy="537379"/>
            </a:xfrm>
          </p:grpSpPr>
          <p:sp>
            <p:nvSpPr>
              <p:cNvPr id="862" name="Retângulo 861"/>
              <p:cNvSpPr/>
              <p:nvPr/>
            </p:nvSpPr>
            <p:spPr bwMode="auto">
              <a:xfrm>
                <a:off x="6715141" y="3073861"/>
                <a:ext cx="357189" cy="28533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863" name="Retângulo 862"/>
              <p:cNvSpPr/>
              <p:nvPr/>
            </p:nvSpPr>
            <p:spPr bwMode="auto">
              <a:xfrm>
                <a:off x="6715141" y="3325906"/>
                <a:ext cx="357189" cy="285334"/>
              </a:xfrm>
              <a:prstGeom prst="rect">
                <a:avLst/>
              </a:prstGeom>
              <a:solidFill>
                <a:srgbClr val="DDFF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</p:grpSp>
        <p:cxnSp>
          <p:nvCxnSpPr>
            <p:cNvPr id="861" name="Conector de seta reta 860"/>
            <p:cNvCxnSpPr/>
            <p:nvPr/>
          </p:nvCxnSpPr>
          <p:spPr>
            <a:xfrm rot="5400000">
              <a:off x="6857433" y="3918775"/>
              <a:ext cx="28850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70" name="Grupo 288"/>
          <p:cNvGrpSpPr>
            <a:grpSpLocks/>
          </p:cNvGrpSpPr>
          <p:nvPr/>
        </p:nvGrpSpPr>
        <p:grpSpPr bwMode="auto">
          <a:xfrm>
            <a:off x="7500938" y="1550988"/>
            <a:ext cx="639762" cy="2378075"/>
            <a:chOff x="7500958" y="1643050"/>
            <a:chExt cx="640512" cy="2377878"/>
          </a:xfrm>
        </p:grpSpPr>
        <p:sp>
          <p:nvSpPr>
            <p:cNvPr id="15394" name="Line 147"/>
            <p:cNvSpPr>
              <a:spLocks noChangeShapeType="1"/>
            </p:cNvSpPr>
            <p:nvPr/>
          </p:nvSpPr>
          <p:spPr bwMode="auto">
            <a:xfrm>
              <a:off x="7500958" y="1643050"/>
              <a:ext cx="0" cy="20880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5" name="Rectangle 148"/>
            <p:cNvSpPr>
              <a:spLocks noChangeArrowheads="1"/>
            </p:cNvSpPr>
            <p:nvPr/>
          </p:nvSpPr>
          <p:spPr bwMode="auto">
            <a:xfrm>
              <a:off x="7636645" y="3660566"/>
              <a:ext cx="504825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2000" b="1">
                  <a:solidFill>
                    <a:srgbClr val="FF0000"/>
                  </a:solidFill>
                  <a:latin typeface="Times New Roman" pitchFamily="18" charset="0"/>
                </a:rPr>
                <a:t>lg</a:t>
              </a:r>
              <a:r>
                <a:rPr lang="pt-BR" sz="2000" b="1" i="1">
                  <a:solidFill>
                    <a:srgbClr val="FF0000"/>
                  </a:solidFill>
                  <a:latin typeface="Times New Roman" pitchFamily="18" charset="0"/>
                </a:rPr>
                <a:t> n</a:t>
              </a:r>
            </a:p>
          </p:txBody>
        </p:sp>
      </p:grpSp>
      <p:grpSp>
        <p:nvGrpSpPr>
          <p:cNvPr id="15471" name="Grupo 287"/>
          <p:cNvGrpSpPr>
            <a:grpSpLocks/>
          </p:cNvGrpSpPr>
          <p:nvPr/>
        </p:nvGrpSpPr>
        <p:grpSpPr bwMode="auto">
          <a:xfrm>
            <a:off x="1876425" y="3570288"/>
            <a:ext cx="5895975" cy="360362"/>
            <a:chOff x="1876453" y="3669192"/>
            <a:chExt cx="5896276" cy="360363"/>
          </a:xfrm>
        </p:grpSpPr>
        <p:sp>
          <p:nvSpPr>
            <p:cNvPr id="15392" name="Line 146"/>
            <p:cNvSpPr>
              <a:spLocks noChangeShapeType="1"/>
            </p:cNvSpPr>
            <p:nvPr/>
          </p:nvSpPr>
          <p:spPr bwMode="auto">
            <a:xfrm>
              <a:off x="1876453" y="3903952"/>
              <a:ext cx="55800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3" name="Rectangle 149"/>
            <p:cNvSpPr>
              <a:spLocks noChangeArrowheads="1"/>
            </p:cNvSpPr>
            <p:nvPr/>
          </p:nvSpPr>
          <p:spPr bwMode="auto">
            <a:xfrm>
              <a:off x="7366708" y="3669192"/>
              <a:ext cx="406021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2000" b="1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1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1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48F52B-B678-42B6-B5CA-A3FF4DFA064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425450" y="1019175"/>
            <a:ext cx="4575175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5.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Implementação do </a:t>
            </a:r>
            <a:r>
              <a:rPr lang="pt-BR" sz="2000" b="1" i="1" dirty="0">
                <a:solidFill>
                  <a:schemeClr val="bg1"/>
                </a:solidFill>
                <a:latin typeface="Arial Narrow" pitchFamily="34" charset="0"/>
              </a:rPr>
              <a:t>merge sort</a:t>
            </a:r>
            <a:endParaRPr lang="pt-BR" sz="2000" i="1" dirty="0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1416050"/>
            <a:ext cx="4575175" cy="37084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u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m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ms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ms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intercala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80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msort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ms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solidFill>
                <a:srgbClr val="0000FF"/>
              </a:solidFill>
              <a:latin typeface="Arial Narrow" pitchFamily="34" charset="0"/>
            </a:endParaRPr>
          </a:p>
        </p:txBody>
      </p:sp>
      <p:grpSp>
        <p:nvGrpSpPr>
          <p:cNvPr id="16391" name="Grupo 709"/>
          <p:cNvGrpSpPr>
            <a:grpSpLocks/>
          </p:cNvGrpSpPr>
          <p:nvPr/>
        </p:nvGrpSpPr>
        <p:grpSpPr bwMode="auto">
          <a:xfrm>
            <a:off x="5062538" y="1071563"/>
            <a:ext cx="3652837" cy="4000500"/>
            <a:chOff x="4669316" y="2143111"/>
            <a:chExt cx="3928589" cy="3239897"/>
          </a:xfrm>
        </p:grpSpPr>
        <p:grpSp>
          <p:nvGrpSpPr>
            <p:cNvPr id="16393" name="Grupo 623"/>
            <p:cNvGrpSpPr>
              <a:grpSpLocks/>
            </p:cNvGrpSpPr>
            <p:nvPr/>
          </p:nvGrpSpPr>
          <p:grpSpPr bwMode="auto">
            <a:xfrm>
              <a:off x="5021699" y="2143111"/>
              <a:ext cx="3223824" cy="596865"/>
              <a:chOff x="4920061" y="2571739"/>
              <a:chExt cx="3223824" cy="596865"/>
            </a:xfrm>
          </p:grpSpPr>
          <p:sp>
            <p:nvSpPr>
              <p:cNvPr id="267" name="Retângulo 266"/>
              <p:cNvSpPr/>
              <p:nvPr/>
            </p:nvSpPr>
            <p:spPr bwMode="auto">
              <a:xfrm>
                <a:off x="5284761" y="2571739"/>
                <a:ext cx="358541" cy="28541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</p:txBody>
          </p:sp>
          <p:sp>
            <p:nvSpPr>
              <p:cNvPr id="268" name="Retângulo 267"/>
              <p:cNvSpPr/>
              <p:nvPr/>
            </p:nvSpPr>
            <p:spPr bwMode="auto">
              <a:xfrm>
                <a:off x="7787721" y="2571739"/>
                <a:ext cx="358541" cy="28541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</a:p>
            </p:txBody>
          </p:sp>
          <p:sp>
            <p:nvSpPr>
              <p:cNvPr id="269" name="Retângulo 268"/>
              <p:cNvSpPr/>
              <p:nvPr/>
            </p:nvSpPr>
            <p:spPr bwMode="auto">
              <a:xfrm>
                <a:off x="5284761" y="2882872"/>
                <a:ext cx="358541" cy="286705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270" name="Retângulo 269"/>
              <p:cNvSpPr/>
              <p:nvPr/>
            </p:nvSpPr>
            <p:spPr bwMode="auto">
              <a:xfrm>
                <a:off x="5643302" y="2882872"/>
                <a:ext cx="356834" cy="286705"/>
              </a:xfrm>
              <a:prstGeom prst="rect">
                <a:avLst/>
              </a:prstGeom>
              <a:solidFill>
                <a:srgbClr val="FFE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271" name="Retângulo 270"/>
              <p:cNvSpPr/>
              <p:nvPr/>
            </p:nvSpPr>
            <p:spPr bwMode="auto">
              <a:xfrm>
                <a:off x="6000136" y="2882872"/>
                <a:ext cx="358541" cy="286705"/>
              </a:xfrm>
              <a:prstGeom prst="rect">
                <a:avLst/>
              </a:prstGeom>
              <a:solidFill>
                <a:srgbClr val="FFE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272" name="Retângulo 271"/>
              <p:cNvSpPr/>
              <p:nvPr/>
            </p:nvSpPr>
            <p:spPr bwMode="auto">
              <a:xfrm>
                <a:off x="6358677" y="2882872"/>
                <a:ext cx="356835" cy="286705"/>
              </a:xfrm>
              <a:prstGeom prst="rect">
                <a:avLst/>
              </a:prstGeom>
              <a:solidFill>
                <a:srgbClr val="FFE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73" name="Retângulo 272"/>
              <p:cNvSpPr/>
              <p:nvPr/>
            </p:nvSpPr>
            <p:spPr bwMode="auto">
              <a:xfrm>
                <a:off x="6715512" y="2882872"/>
                <a:ext cx="356834" cy="286705"/>
              </a:xfrm>
              <a:prstGeom prst="rect">
                <a:avLst/>
              </a:prstGeom>
              <a:solidFill>
                <a:srgbClr val="FFE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74" name="Retângulo 273"/>
              <p:cNvSpPr/>
              <p:nvPr/>
            </p:nvSpPr>
            <p:spPr bwMode="auto">
              <a:xfrm>
                <a:off x="7072345" y="2882872"/>
                <a:ext cx="356835" cy="286705"/>
              </a:xfrm>
              <a:prstGeom prst="rect">
                <a:avLst/>
              </a:prstGeom>
              <a:solidFill>
                <a:srgbClr val="FFE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75" name="Retângulo 274"/>
              <p:cNvSpPr/>
              <p:nvPr/>
            </p:nvSpPr>
            <p:spPr bwMode="auto">
              <a:xfrm>
                <a:off x="7429180" y="2882872"/>
                <a:ext cx="358541" cy="286705"/>
              </a:xfrm>
              <a:prstGeom prst="rect">
                <a:avLst/>
              </a:prstGeom>
              <a:solidFill>
                <a:srgbClr val="FFE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276" name="Retângulo 275"/>
              <p:cNvSpPr/>
              <p:nvPr/>
            </p:nvSpPr>
            <p:spPr bwMode="auto">
              <a:xfrm>
                <a:off x="7787721" y="2882872"/>
                <a:ext cx="358541" cy="286705"/>
              </a:xfrm>
              <a:prstGeom prst="rect">
                <a:avLst/>
              </a:prstGeom>
              <a:solidFill>
                <a:srgbClr val="FFEFE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77" name="Retângulo 276"/>
              <p:cNvSpPr/>
              <p:nvPr/>
            </p:nvSpPr>
            <p:spPr bwMode="auto">
              <a:xfrm>
                <a:off x="4917682" y="2876443"/>
                <a:ext cx="358541" cy="28541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394" name="Grupo 671"/>
            <p:cNvGrpSpPr>
              <a:grpSpLocks/>
            </p:cNvGrpSpPr>
            <p:nvPr/>
          </p:nvGrpSpPr>
          <p:grpSpPr bwMode="auto">
            <a:xfrm>
              <a:off x="4669316" y="3022534"/>
              <a:ext cx="3928589" cy="600040"/>
              <a:chOff x="4714876" y="3329225"/>
              <a:chExt cx="3928589" cy="600040"/>
            </a:xfrm>
          </p:grpSpPr>
          <p:sp>
            <p:nvSpPr>
              <p:cNvPr id="254" name="Retângulo 253"/>
              <p:cNvSpPr/>
              <p:nvPr/>
            </p:nvSpPr>
            <p:spPr bwMode="auto">
              <a:xfrm>
                <a:off x="5078539" y="3330488"/>
                <a:ext cx="358541" cy="285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</p:txBody>
          </p:sp>
          <p:sp>
            <p:nvSpPr>
              <p:cNvPr id="255" name="Retângulo 254"/>
              <p:cNvSpPr/>
              <p:nvPr/>
            </p:nvSpPr>
            <p:spPr bwMode="auto">
              <a:xfrm>
                <a:off x="8284924" y="3330488"/>
                <a:ext cx="358541" cy="285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</a:p>
            </p:txBody>
          </p:sp>
          <p:sp>
            <p:nvSpPr>
              <p:cNvPr id="256" name="Retângulo 255"/>
              <p:cNvSpPr/>
              <p:nvPr/>
            </p:nvSpPr>
            <p:spPr bwMode="auto">
              <a:xfrm>
                <a:off x="5078539" y="3642907"/>
                <a:ext cx="358541" cy="2854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257" name="Retângulo 256"/>
              <p:cNvSpPr/>
              <p:nvPr/>
            </p:nvSpPr>
            <p:spPr bwMode="auto">
              <a:xfrm>
                <a:off x="5437080" y="3642907"/>
                <a:ext cx="356835" cy="2854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258" name="Retângulo 257"/>
              <p:cNvSpPr/>
              <p:nvPr/>
            </p:nvSpPr>
            <p:spPr bwMode="auto">
              <a:xfrm>
                <a:off x="5793915" y="3642907"/>
                <a:ext cx="358541" cy="2854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259" name="Retângulo 258"/>
              <p:cNvSpPr/>
              <p:nvPr/>
            </p:nvSpPr>
            <p:spPr bwMode="auto">
              <a:xfrm>
                <a:off x="6152456" y="3642907"/>
                <a:ext cx="355127" cy="2854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60" name="Retângulo 259"/>
              <p:cNvSpPr/>
              <p:nvPr/>
            </p:nvSpPr>
            <p:spPr bwMode="auto">
              <a:xfrm>
                <a:off x="7214422" y="3642907"/>
                <a:ext cx="358541" cy="2854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61" name="Retângulo 260"/>
              <p:cNvSpPr/>
              <p:nvPr/>
            </p:nvSpPr>
            <p:spPr bwMode="auto">
              <a:xfrm>
                <a:off x="7572963" y="3642907"/>
                <a:ext cx="356834" cy="2854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62" name="Retângulo 261"/>
              <p:cNvSpPr/>
              <p:nvPr/>
            </p:nvSpPr>
            <p:spPr bwMode="auto">
              <a:xfrm>
                <a:off x="7929797" y="3642907"/>
                <a:ext cx="355127" cy="2854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263" name="Retângulo 262"/>
              <p:cNvSpPr/>
              <p:nvPr/>
            </p:nvSpPr>
            <p:spPr bwMode="auto">
              <a:xfrm>
                <a:off x="8284924" y="3642907"/>
                <a:ext cx="358541" cy="28542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64" name="Retângulo 263"/>
              <p:cNvSpPr/>
              <p:nvPr/>
            </p:nvSpPr>
            <p:spPr bwMode="auto">
              <a:xfrm>
                <a:off x="4714876" y="3635193"/>
                <a:ext cx="358541" cy="28670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5" name="Retângulo 264"/>
              <p:cNvSpPr/>
              <p:nvPr/>
            </p:nvSpPr>
            <p:spPr bwMode="auto">
              <a:xfrm>
                <a:off x="6143919" y="3330488"/>
                <a:ext cx="356835" cy="285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</p:txBody>
          </p:sp>
          <p:sp>
            <p:nvSpPr>
              <p:cNvPr id="266" name="Retângulo 265"/>
              <p:cNvSpPr/>
              <p:nvPr/>
            </p:nvSpPr>
            <p:spPr bwMode="auto">
              <a:xfrm>
                <a:off x="7214422" y="3327916"/>
                <a:ext cx="428542" cy="28670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1</a:t>
                </a:r>
                <a:endPara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395" name="Grupo 672"/>
            <p:cNvGrpSpPr>
              <a:grpSpLocks/>
            </p:cNvGrpSpPr>
            <p:nvPr/>
          </p:nvGrpSpPr>
          <p:grpSpPr bwMode="auto">
            <a:xfrm>
              <a:off x="4669316" y="3900370"/>
              <a:ext cx="3928589" cy="603215"/>
              <a:chOff x="4714876" y="3325182"/>
              <a:chExt cx="3928589" cy="603215"/>
            </a:xfrm>
          </p:grpSpPr>
          <p:sp>
            <p:nvSpPr>
              <p:cNvPr id="241" name="Retângulo 240"/>
              <p:cNvSpPr/>
              <p:nvPr/>
            </p:nvSpPr>
            <p:spPr bwMode="auto">
              <a:xfrm>
                <a:off x="5078539" y="3328009"/>
                <a:ext cx="358541" cy="2892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</p:txBody>
          </p:sp>
          <p:sp>
            <p:nvSpPr>
              <p:cNvPr id="242" name="Retângulo 241"/>
              <p:cNvSpPr/>
              <p:nvPr/>
            </p:nvSpPr>
            <p:spPr bwMode="auto">
              <a:xfrm>
                <a:off x="8284924" y="3328009"/>
                <a:ext cx="358541" cy="2892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</a:p>
            </p:txBody>
          </p:sp>
          <p:sp>
            <p:nvSpPr>
              <p:cNvPr id="243" name="Retângulo 242"/>
              <p:cNvSpPr/>
              <p:nvPr/>
            </p:nvSpPr>
            <p:spPr bwMode="auto">
              <a:xfrm>
                <a:off x="5078539" y="3644285"/>
                <a:ext cx="358541" cy="285419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244" name="Retângulo 243"/>
              <p:cNvSpPr/>
              <p:nvPr/>
            </p:nvSpPr>
            <p:spPr bwMode="auto">
              <a:xfrm>
                <a:off x="5437080" y="3644285"/>
                <a:ext cx="356835" cy="285419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245" name="Retângulo 244"/>
              <p:cNvSpPr/>
              <p:nvPr/>
            </p:nvSpPr>
            <p:spPr bwMode="auto">
              <a:xfrm>
                <a:off x="5793915" y="3644285"/>
                <a:ext cx="358541" cy="285419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246" name="Retângulo 245"/>
              <p:cNvSpPr/>
              <p:nvPr/>
            </p:nvSpPr>
            <p:spPr bwMode="auto">
              <a:xfrm>
                <a:off x="6152456" y="3644285"/>
                <a:ext cx="355127" cy="285419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47" name="Retângulo 246"/>
              <p:cNvSpPr/>
              <p:nvPr/>
            </p:nvSpPr>
            <p:spPr bwMode="auto">
              <a:xfrm>
                <a:off x="7214422" y="3644285"/>
                <a:ext cx="358541" cy="285419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48" name="Retângulo 247"/>
              <p:cNvSpPr/>
              <p:nvPr/>
            </p:nvSpPr>
            <p:spPr bwMode="auto">
              <a:xfrm>
                <a:off x="7572963" y="3644285"/>
                <a:ext cx="356834" cy="285419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49" name="Retângulo 248"/>
              <p:cNvSpPr/>
              <p:nvPr/>
            </p:nvSpPr>
            <p:spPr bwMode="auto">
              <a:xfrm>
                <a:off x="7929797" y="3644285"/>
                <a:ext cx="355127" cy="285419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250" name="Retângulo 249"/>
              <p:cNvSpPr/>
              <p:nvPr/>
            </p:nvSpPr>
            <p:spPr bwMode="auto">
              <a:xfrm>
                <a:off x="8284924" y="3644285"/>
                <a:ext cx="358541" cy="285419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51" name="Retângulo 250"/>
              <p:cNvSpPr/>
              <p:nvPr/>
            </p:nvSpPr>
            <p:spPr bwMode="auto">
              <a:xfrm>
                <a:off x="4714876" y="3636571"/>
                <a:ext cx="358541" cy="28541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Retângulo 251"/>
              <p:cNvSpPr/>
              <p:nvPr/>
            </p:nvSpPr>
            <p:spPr bwMode="auto">
              <a:xfrm>
                <a:off x="6143919" y="3328009"/>
                <a:ext cx="356835" cy="2892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</p:txBody>
          </p:sp>
          <p:sp>
            <p:nvSpPr>
              <p:cNvPr id="253" name="Retângulo 252"/>
              <p:cNvSpPr/>
              <p:nvPr/>
            </p:nvSpPr>
            <p:spPr bwMode="auto">
              <a:xfrm>
                <a:off x="7214422" y="3325438"/>
                <a:ext cx="428542" cy="2892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1</a:t>
                </a:r>
                <a:endPara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396" name="Grupo 686"/>
            <p:cNvGrpSpPr>
              <a:grpSpLocks/>
            </p:cNvGrpSpPr>
            <p:nvPr/>
          </p:nvGrpSpPr>
          <p:grpSpPr bwMode="auto">
            <a:xfrm>
              <a:off x="5021699" y="4786143"/>
              <a:ext cx="3223824" cy="596865"/>
              <a:chOff x="4920061" y="2571565"/>
              <a:chExt cx="3223824" cy="596865"/>
            </a:xfrm>
          </p:grpSpPr>
          <p:sp>
            <p:nvSpPr>
              <p:cNvPr id="230" name="Retângulo 229"/>
              <p:cNvSpPr/>
              <p:nvPr/>
            </p:nvSpPr>
            <p:spPr bwMode="auto">
              <a:xfrm>
                <a:off x="5284761" y="2570592"/>
                <a:ext cx="358541" cy="28670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</p:txBody>
          </p:sp>
          <p:sp>
            <p:nvSpPr>
              <p:cNvPr id="231" name="Retângulo 230"/>
              <p:cNvSpPr/>
              <p:nvPr/>
            </p:nvSpPr>
            <p:spPr bwMode="auto">
              <a:xfrm>
                <a:off x="7787721" y="2570592"/>
                <a:ext cx="358541" cy="28670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</a:p>
            </p:txBody>
          </p:sp>
          <p:sp>
            <p:nvSpPr>
              <p:cNvPr id="232" name="Retângulo 231"/>
              <p:cNvSpPr/>
              <p:nvPr/>
            </p:nvSpPr>
            <p:spPr bwMode="auto">
              <a:xfrm>
                <a:off x="5284761" y="2883011"/>
                <a:ext cx="358541" cy="285419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33" name="Retângulo 232"/>
              <p:cNvSpPr/>
              <p:nvPr/>
            </p:nvSpPr>
            <p:spPr bwMode="auto">
              <a:xfrm>
                <a:off x="5643302" y="2883011"/>
                <a:ext cx="356834" cy="285419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34" name="Retângulo 233"/>
              <p:cNvSpPr/>
              <p:nvPr/>
            </p:nvSpPr>
            <p:spPr bwMode="auto">
              <a:xfrm>
                <a:off x="6000136" y="2883011"/>
                <a:ext cx="358541" cy="285419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235" name="Retângulo 234"/>
              <p:cNvSpPr/>
              <p:nvPr/>
            </p:nvSpPr>
            <p:spPr bwMode="auto">
              <a:xfrm>
                <a:off x="6358677" y="2883011"/>
                <a:ext cx="356835" cy="285419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236" name="Retângulo 235"/>
              <p:cNvSpPr/>
              <p:nvPr/>
            </p:nvSpPr>
            <p:spPr bwMode="auto">
              <a:xfrm>
                <a:off x="6715512" y="2883011"/>
                <a:ext cx="356834" cy="285419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237" name="Retângulo 236"/>
              <p:cNvSpPr/>
              <p:nvPr/>
            </p:nvSpPr>
            <p:spPr bwMode="auto">
              <a:xfrm>
                <a:off x="7072345" y="2883011"/>
                <a:ext cx="356835" cy="285419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238" name="Retângulo 237"/>
              <p:cNvSpPr/>
              <p:nvPr/>
            </p:nvSpPr>
            <p:spPr bwMode="auto">
              <a:xfrm>
                <a:off x="7429180" y="2883011"/>
                <a:ext cx="358541" cy="285419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75</a:t>
                </a:r>
              </a:p>
            </p:txBody>
          </p:sp>
          <p:sp>
            <p:nvSpPr>
              <p:cNvPr id="239" name="Retângulo 238"/>
              <p:cNvSpPr/>
              <p:nvPr/>
            </p:nvSpPr>
            <p:spPr bwMode="auto">
              <a:xfrm>
                <a:off x="7787721" y="2883011"/>
                <a:ext cx="358541" cy="285419"/>
              </a:xfrm>
              <a:prstGeom prst="rect">
                <a:avLst/>
              </a:prstGeom>
              <a:solidFill>
                <a:srgbClr val="F7FF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80</a:t>
                </a:r>
              </a:p>
            </p:txBody>
          </p:sp>
          <p:sp>
            <p:nvSpPr>
              <p:cNvPr id="240" name="Retângulo 239"/>
              <p:cNvSpPr/>
              <p:nvPr/>
            </p:nvSpPr>
            <p:spPr bwMode="auto">
              <a:xfrm>
                <a:off x="4917682" y="2875296"/>
                <a:ext cx="358541" cy="28541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sz="1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397" name="Line 125"/>
            <p:cNvSpPr>
              <a:spLocks noChangeShapeType="1"/>
            </p:cNvSpPr>
            <p:nvPr/>
          </p:nvSpPr>
          <p:spPr bwMode="auto">
            <a:xfrm flipH="1">
              <a:off x="5756275" y="2811934"/>
              <a:ext cx="6508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8" name="Line 125"/>
            <p:cNvSpPr>
              <a:spLocks noChangeShapeType="1"/>
            </p:cNvSpPr>
            <p:nvPr/>
          </p:nvSpPr>
          <p:spPr bwMode="auto">
            <a:xfrm flipH="1">
              <a:off x="7215206" y="4583599"/>
              <a:ext cx="6508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9" name="Line 125"/>
            <p:cNvSpPr>
              <a:spLocks noChangeShapeType="1"/>
            </p:cNvSpPr>
            <p:nvPr/>
          </p:nvSpPr>
          <p:spPr bwMode="auto">
            <a:xfrm>
              <a:off x="7215206" y="2811934"/>
              <a:ext cx="6508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00" name="Line 125"/>
            <p:cNvSpPr>
              <a:spLocks noChangeShapeType="1"/>
            </p:cNvSpPr>
            <p:nvPr/>
          </p:nvSpPr>
          <p:spPr bwMode="auto">
            <a:xfrm>
              <a:off x="5778513" y="4583599"/>
              <a:ext cx="6508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225" name="Conector de seta reta 224"/>
            <p:cNvCxnSpPr/>
            <p:nvPr/>
          </p:nvCxnSpPr>
          <p:spPr>
            <a:xfrm rot="5400000">
              <a:off x="5474949" y="3919912"/>
              <a:ext cx="539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de seta reta 225"/>
            <p:cNvCxnSpPr/>
            <p:nvPr/>
          </p:nvCxnSpPr>
          <p:spPr>
            <a:xfrm rot="5400000">
              <a:off x="7613602" y="3915412"/>
              <a:ext cx="5412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tângulo 226"/>
            <p:cNvSpPr/>
            <p:nvPr/>
          </p:nvSpPr>
          <p:spPr bwMode="auto">
            <a:xfrm>
              <a:off x="5002247" y="2814233"/>
              <a:ext cx="711961" cy="28541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sz="1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divide</a:t>
              </a:r>
            </a:p>
          </p:txBody>
        </p:sp>
        <p:sp>
          <p:nvSpPr>
            <p:cNvPr id="228" name="Retângulo 227"/>
            <p:cNvSpPr/>
            <p:nvPr/>
          </p:nvSpPr>
          <p:spPr bwMode="auto">
            <a:xfrm>
              <a:off x="5002247" y="3714204"/>
              <a:ext cx="711961" cy="28541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sz="1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ordena</a:t>
              </a:r>
            </a:p>
          </p:txBody>
        </p:sp>
        <p:sp>
          <p:nvSpPr>
            <p:cNvPr id="229" name="Retângulo 228"/>
            <p:cNvSpPr/>
            <p:nvPr/>
          </p:nvSpPr>
          <p:spPr bwMode="auto">
            <a:xfrm>
              <a:off x="5002247" y="4642460"/>
              <a:ext cx="855378" cy="28541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sz="1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intercala</a:t>
              </a:r>
            </a:p>
          </p:txBody>
        </p:sp>
      </p:grpSp>
      <p:sp>
        <p:nvSpPr>
          <p:cNvPr id="73" name="CaixaDeTexto 7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função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msort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>
                <a:latin typeface="Arial Narrow" pitchFamily="34" charset="0"/>
              </a:rPr>
              <a:t> é um “</a:t>
            </a:r>
            <a:r>
              <a:rPr lang="pt-BR" i="1" dirty="0">
                <a:latin typeface="Arial Narrow" pitchFamily="34" charset="0"/>
              </a:rPr>
              <a:t>wrapper</a:t>
            </a:r>
            <a:r>
              <a:rPr lang="pt-BR" dirty="0">
                <a:latin typeface="Arial Narrow" pitchFamily="34" charset="0"/>
              </a:rPr>
              <a:t>” para a função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ms()</a:t>
            </a:r>
            <a:r>
              <a:rPr lang="pt-BR" dirty="0">
                <a:latin typeface="Arial Narrow" pitchFamily="34" charset="0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0337E6-4D34-4250-851C-2F2CE7340F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17413" name="Grupo 15"/>
          <p:cNvGrpSpPr>
            <a:grpSpLocks/>
          </p:cNvGrpSpPr>
          <p:nvPr/>
        </p:nvGrpSpPr>
        <p:grpSpPr bwMode="auto">
          <a:xfrm>
            <a:off x="425450" y="1036638"/>
            <a:ext cx="8243888" cy="2938462"/>
            <a:chOff x="425450" y="1036638"/>
            <a:chExt cx="8243888" cy="2939242"/>
          </a:xfrm>
        </p:grpSpPr>
        <p:sp>
          <p:nvSpPr>
            <p:cNvPr id="13" name="CaixaDeTexto 12"/>
            <p:cNvSpPr txBox="1"/>
            <p:nvPr/>
          </p:nvSpPr>
          <p:spPr bwMode="auto">
            <a:xfrm>
              <a:off x="425450" y="1036638"/>
              <a:ext cx="8243888" cy="360458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Teste da função </a:t>
              </a:r>
              <a:r>
                <a:rPr lang="pt-BR" sz="20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msort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pt-BR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425450" y="1397096"/>
              <a:ext cx="8243888" cy="2578784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Complete e execute o programa a seguir.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sz="17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pt-BR" sz="17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stdio</a:t>
              </a:r>
              <a:r>
                <a:rPr lang="pt-BR" sz="17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.h&gt;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v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83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46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96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96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msort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exibe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3" name="Grupo 10"/>
          <p:cNvGrpSpPr>
            <a:grpSpLocks/>
          </p:cNvGrpSpPr>
          <p:nvPr/>
        </p:nvGrpSpPr>
        <p:grpSpPr bwMode="auto">
          <a:xfrm>
            <a:off x="425450" y="4111625"/>
            <a:ext cx="8243888" cy="2130425"/>
            <a:chOff x="425450" y="1036638"/>
            <a:chExt cx="8243888" cy="2131068"/>
          </a:xfrm>
        </p:grpSpPr>
        <p:sp>
          <p:nvSpPr>
            <p:cNvPr id="12" name="CaixaDeTexto 11"/>
            <p:cNvSpPr txBox="1"/>
            <p:nvPr/>
          </p:nvSpPr>
          <p:spPr bwMode="auto">
            <a:xfrm>
              <a:off x="425450" y="1036638"/>
              <a:ext cx="8243888" cy="360472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Preenchimento aleatório</a:t>
              </a:r>
              <a:endParaRPr lang="pt-BR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 bwMode="auto">
            <a:xfrm>
              <a:off x="425450" y="1397110"/>
              <a:ext cx="8243888" cy="1770596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Faça um programa para testar o funcionamento da função a seguir, que preenche um vetor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com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inteiros aleatórios, gerados a partir da semente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escolhidos no intervalo [</a:t>
              </a:r>
              <a:r>
                <a:rPr lang="pt-BR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</a:t>
              </a:r>
              <a:r>
                <a:rPr lang="pt-BR" dirty="0">
                  <a:latin typeface="Times New Roman" pitchFamily="18" charset="0"/>
                  <a:cs typeface="Times New Roman" pitchFamily="18" charset="0"/>
                </a:rPr>
                <a:t>999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].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preenche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v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[],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 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s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algn="just"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 err="1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srand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pt-BR" sz="1600" b="1" dirty="0">
                  <a:solidFill>
                    <a:srgbClr val="339933"/>
                  </a:solidFill>
                  <a:latin typeface="Courier New" pitchFamily="49" charset="0"/>
                  <a:cs typeface="Courier New" pitchFamily="49" charset="0"/>
                </a:rPr>
                <a:t>// definida em stdlib.h</a:t>
              </a:r>
              <a:endParaRPr lang="pt-BR" sz="1700" b="1" dirty="0">
                <a:latin typeface="Courier New" pitchFamily="49" charset="0"/>
                <a:cs typeface="Courier New" pitchFamily="49" charset="0"/>
              </a:endParaRPr>
            </a:p>
            <a:p>
              <a:pPr algn="just"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n;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v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rand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()%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algn="just">
                <a:spcBef>
                  <a:spcPts val="0"/>
                </a:spcBef>
                <a:defRPr/>
              </a:pP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upo 15"/>
          <p:cNvGrpSpPr>
            <a:grpSpLocks/>
          </p:cNvGrpSpPr>
          <p:nvPr/>
        </p:nvGrpSpPr>
        <p:grpSpPr bwMode="auto">
          <a:xfrm>
            <a:off x="425450" y="1036638"/>
            <a:ext cx="8243888" cy="5200650"/>
            <a:chOff x="425450" y="1036638"/>
            <a:chExt cx="8243888" cy="5201858"/>
          </a:xfrm>
        </p:grpSpPr>
        <p:sp>
          <p:nvSpPr>
            <p:cNvPr id="13" name="CaixaDeTexto 12"/>
            <p:cNvSpPr txBox="1"/>
            <p:nvPr/>
          </p:nvSpPr>
          <p:spPr bwMode="auto">
            <a:xfrm>
              <a:off x="425450" y="1036638"/>
              <a:ext cx="8243888" cy="40014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7.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Comparação entre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bsort()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e </a:t>
              </a:r>
              <a:r>
                <a:rPr lang="pt-BR" sz="20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msort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425450" y="1397084"/>
              <a:ext cx="8243888" cy="4841412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Complete o programa a seguir, execute-o e analise os resultados.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v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1e5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t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b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m;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puts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     n bsort </a:t>
              </a:r>
              <a:r>
                <a:rPr lang="pt-BR" sz="16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msort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1e4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 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1e5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 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+=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1e4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preenche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t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clock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                     </a:t>
              </a:r>
              <a:r>
                <a:rPr lang="pt-BR" sz="1600" b="1" dirty="0">
                  <a:solidFill>
                    <a:srgbClr val="339933"/>
                  </a:solidFill>
                  <a:latin typeface="Courier New" pitchFamily="49" charset="0"/>
                  <a:cs typeface="Courier New" pitchFamily="49" charset="0"/>
                </a:rPr>
                <a:t>// definida em time.h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bsort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b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 (</a:t>
              </a: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clock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()-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)/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CLOCKS_PER_SEC;  </a:t>
              </a:r>
              <a:r>
                <a:rPr lang="pt-BR" sz="1600" b="1" dirty="0">
                  <a:solidFill>
                    <a:srgbClr val="339933"/>
                  </a:solidFill>
                  <a:latin typeface="Courier New" pitchFamily="49" charset="0"/>
                  <a:cs typeface="Courier New" pitchFamily="49" charset="0"/>
                </a:rPr>
                <a:t>// tempo do bsort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preenche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t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clock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msort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m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 (</a:t>
              </a: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clock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()-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)/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CLOCKS_PER_SEC;  </a:t>
              </a:r>
              <a:r>
                <a:rPr lang="pt-BR" sz="1600" b="1" dirty="0">
                  <a:solidFill>
                    <a:srgbClr val="339933"/>
                  </a:solidFill>
                  <a:latin typeface="Courier New" pitchFamily="49" charset="0"/>
                  <a:cs typeface="Courier New" pitchFamily="49" charset="0"/>
                </a:rPr>
                <a:t>// tempo do bsort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"%6d %5.1f %5.1f\n"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8435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A1EFB8-3346-4106-BC4B-62C4B79F670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o explicativo em forma de nuvem 7"/>
          <p:cNvSpPr/>
          <p:nvPr/>
        </p:nvSpPr>
        <p:spPr>
          <a:xfrm>
            <a:off x="3214688" y="1857375"/>
            <a:ext cx="2928937" cy="539750"/>
          </a:xfrm>
          <a:prstGeom prst="cloudCallout">
            <a:avLst>
              <a:gd name="adj1" fmla="val -78270"/>
              <a:gd name="adj2" fmla="val 41809"/>
            </a:avLst>
          </a:prstGeom>
          <a:solidFill>
            <a:srgbClr val="DCEF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1400" dirty="0">
                <a:solidFill>
                  <a:srgbClr val="FF0000"/>
                </a:solidFill>
              </a:rPr>
              <a:t>1e5 é o mesmo que 1</a:t>
            </a:r>
            <a:r>
              <a:rPr lang="pt-BR" sz="1400" dirty="0">
                <a:solidFill>
                  <a:srgbClr val="FF0000"/>
                </a:solidFill>
                <a:sym typeface="Symbol"/>
              </a:rPr>
              <a:t>10</a:t>
            </a:r>
            <a:r>
              <a:rPr lang="pt-BR" sz="1400" baseline="30000" dirty="0">
                <a:solidFill>
                  <a:srgbClr val="FF0000"/>
                </a:solidFill>
                <a:sym typeface="Symbol"/>
              </a:rPr>
              <a:t>5</a:t>
            </a:r>
            <a:r>
              <a:rPr lang="pt-BR" sz="1400" dirty="0">
                <a:solidFill>
                  <a:srgbClr val="FF0000"/>
                </a:solidFill>
                <a:sym typeface="Symbol"/>
              </a:rPr>
              <a:t>.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Em aplicações que precisam ordenar vetores bem pequenos,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bsort()</a:t>
            </a:r>
            <a:r>
              <a:rPr lang="pt-BR" dirty="0">
                <a:latin typeface="Arial Narrow" pitchFamily="34" charset="0"/>
              </a:rPr>
              <a:t> pode ser preferível! </a:t>
            </a:r>
          </a:p>
        </p:txBody>
      </p:sp>
      <p:sp>
        <p:nvSpPr>
          <p:cNvPr id="19459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27715D-E738-46C5-AE3E-438801CEFF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19462" name="Grupo 15"/>
          <p:cNvGrpSpPr>
            <a:grpSpLocks/>
          </p:cNvGrpSpPr>
          <p:nvPr/>
        </p:nvGrpSpPr>
        <p:grpSpPr bwMode="auto">
          <a:xfrm>
            <a:off x="425450" y="1036638"/>
            <a:ext cx="8243888" cy="4667250"/>
            <a:chOff x="425450" y="1036638"/>
            <a:chExt cx="8243888" cy="4668271"/>
          </a:xfrm>
        </p:grpSpPr>
        <p:sp>
          <p:nvSpPr>
            <p:cNvPr id="13" name="CaixaDeTexto 12"/>
            <p:cNvSpPr txBox="1"/>
            <p:nvPr/>
          </p:nvSpPr>
          <p:spPr bwMode="auto">
            <a:xfrm>
              <a:off x="425450" y="1036638"/>
              <a:ext cx="8243888" cy="400138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8.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Desempenho de </a:t>
              </a:r>
              <a:r>
                <a:rPr lang="pt-BR" sz="20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msort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para vetores muito grandes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425450" y="1397079"/>
              <a:ext cx="8243888" cy="430783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Complete o programa a seguir, execute-o e analise os resultados.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339933"/>
                  </a:solidFill>
                  <a:latin typeface="Courier New" pitchFamily="49" charset="0"/>
                  <a:cs typeface="Courier New" pitchFamily="49" charset="0"/>
                </a:rPr>
                <a:t>// precisamos usar </a:t>
              </a:r>
              <a:r>
                <a:rPr lang="pt-BR" sz="1600" b="1" dirty="0" err="1">
                  <a:solidFill>
                    <a:srgbClr val="339933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pt-BR" sz="1600" b="1" dirty="0">
                  <a:solidFill>
                    <a:srgbClr val="339933"/>
                  </a:solidFill>
                  <a:latin typeface="Courier New" pitchFamily="49" charset="0"/>
                  <a:cs typeface="Courier New" pitchFamily="49" charset="0"/>
                </a:rPr>
                <a:t> para criar vetores muito grandes!</a:t>
              </a:r>
              <a:endPara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*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pt-BR" sz="1600" b="1" dirty="0" err="1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1e8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*sizeof(int))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puts</a:t>
              </a:r>
              <a:r>
                <a:rPr lang="pt-BR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        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n </a:t>
              </a:r>
              <a:r>
                <a:rPr lang="pt-BR" sz="16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msort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1e7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 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1e8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 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+=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1e7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preenche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t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clock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msort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m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 (</a:t>
              </a: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clock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()-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)/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CLOCKS_PER_SEC;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      printf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"%9d %5.1f\n"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free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spcBef>
                  <a:spcPts val="100"/>
                </a:spcBef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Busca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72AF10-4DC2-45E8-A3F8-822612C37C5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0485" name="Grupo 10"/>
          <p:cNvGrpSpPr>
            <a:grpSpLocks/>
          </p:cNvGrpSpPr>
          <p:nvPr/>
        </p:nvGrpSpPr>
        <p:grpSpPr bwMode="auto">
          <a:xfrm>
            <a:off x="425450" y="1019175"/>
            <a:ext cx="8243888" cy="822325"/>
            <a:chOff x="447675" y="1138238"/>
            <a:chExt cx="8229600" cy="822899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447675" y="1138238"/>
              <a:ext cx="8229600" cy="430513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Busca</a:t>
              </a:r>
            </a:p>
          </p:txBody>
        </p:sp>
        <p:sp>
          <p:nvSpPr>
            <p:cNvPr id="8" name="CaixaDeTexto 7"/>
            <p:cNvSpPr txBox="1"/>
            <p:nvPr/>
          </p:nvSpPr>
          <p:spPr bwMode="auto">
            <a:xfrm>
              <a:off x="447675" y="1560808"/>
              <a:ext cx="8229600" cy="400329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a</a:t>
              </a:r>
              <a:r>
                <a:rPr lang="pt-BR" sz="2000" i="1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operação que verifica se um item </a:t>
              </a:r>
              <a:r>
                <a:rPr lang="pt-BR" sz="2000" b="1" dirty="0">
                  <a:latin typeface="Arial Narrow" pitchFamily="34" charset="0"/>
                </a:rPr>
                <a:t>pertence</a:t>
              </a:r>
              <a:r>
                <a:rPr lang="pt-BR" sz="2000" dirty="0">
                  <a:latin typeface="Arial Narrow" pitchFamily="34" charset="0"/>
                </a:rPr>
                <a:t> a um vetor.</a:t>
              </a:r>
            </a:p>
          </p:txBody>
        </p:sp>
      </p:grpSp>
      <p:sp>
        <p:nvSpPr>
          <p:cNvPr id="9" name="CaixaDeTexto 9"/>
          <p:cNvSpPr txBox="1">
            <a:spLocks noChangeArrowheads="1"/>
          </p:cNvSpPr>
          <p:nvPr/>
        </p:nvSpPr>
        <p:spPr bwMode="auto">
          <a:xfrm>
            <a:off x="425450" y="2173288"/>
            <a:ext cx="8243888" cy="10001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Dados um item 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dirty="0">
                <a:latin typeface="Arial Narrow" pitchFamily="34" charset="0"/>
              </a:rPr>
              <a:t> e um vetor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Arial Narrow" pitchFamily="34" charset="0"/>
              </a:rPr>
              <a:t>, com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Arial Narrow" pitchFamily="34" charset="0"/>
              </a:rPr>
              <a:t> itens, a </a:t>
            </a:r>
            <a:r>
              <a:rPr lang="pt-BR" b="1" dirty="0">
                <a:latin typeface="Arial Narrow" pitchFamily="34" charset="0"/>
              </a:rPr>
              <a:t>busca</a:t>
            </a:r>
            <a:r>
              <a:rPr lang="pt-BR" dirty="0">
                <a:latin typeface="Arial Narrow" pitchFamily="34" charset="0"/>
              </a:rPr>
              <a:t> resulta em </a:t>
            </a:r>
            <a:r>
              <a:rPr lang="pt-BR" b="1" dirty="0">
                <a:latin typeface="Arial Narrow" pitchFamily="34" charset="0"/>
              </a:rPr>
              <a:t>verdade</a:t>
            </a:r>
            <a:r>
              <a:rPr lang="pt-BR" dirty="0">
                <a:latin typeface="Arial Narrow" pitchFamily="34" charset="0"/>
              </a:rPr>
              <a:t> se, e só se, existir um índice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dirty="0">
                <a:latin typeface="Arial Narrow" pitchFamily="34" charset="0"/>
              </a:rPr>
              <a:t> tal que:</a:t>
            </a:r>
          </a:p>
          <a:p>
            <a:pPr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 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pt-BR" dirty="0">
                <a:latin typeface="Arial Narrow" pitchFamily="34" charset="0"/>
              </a:rPr>
              <a:t>  e  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latin typeface="Arial Narrow" pitchFamily="34" charset="0"/>
              </a:rPr>
              <a:t>.</a:t>
            </a:r>
            <a:endParaRPr lang="pt-B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26" name="CaixaDeTexto 2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forma como os itens estão organizados no vetor pode influenciar no tempo de busca!</a:t>
            </a:r>
          </a:p>
        </p:txBody>
      </p:sp>
      <p:grpSp>
        <p:nvGrpSpPr>
          <p:cNvPr id="3" name="Grupo 48"/>
          <p:cNvGrpSpPr>
            <a:grpSpLocks/>
          </p:cNvGrpSpPr>
          <p:nvPr/>
        </p:nvGrpSpPr>
        <p:grpSpPr bwMode="auto">
          <a:xfrm>
            <a:off x="974725" y="3494088"/>
            <a:ext cx="2928938" cy="2057400"/>
            <a:chOff x="974725" y="3494088"/>
            <a:chExt cx="2928938" cy="2057400"/>
          </a:xfrm>
        </p:grpSpPr>
        <p:sp>
          <p:nvSpPr>
            <p:cNvPr id="41" name="Retângulo 40"/>
            <p:cNvSpPr/>
            <p:nvPr/>
          </p:nvSpPr>
          <p:spPr bwMode="auto">
            <a:xfrm>
              <a:off x="974725" y="3795713"/>
              <a:ext cx="415925" cy="32861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</a:t>
              </a:r>
              <a:endParaRPr lang="pt-BR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tângulo 49"/>
            <p:cNvSpPr/>
            <p:nvPr/>
          </p:nvSpPr>
          <p:spPr bwMode="auto">
            <a:xfrm>
              <a:off x="2197100" y="5222875"/>
              <a:ext cx="900113" cy="328613"/>
            </a:xfrm>
            <a:prstGeom prst="rect">
              <a:avLst/>
            </a:prstGeom>
            <a:solidFill>
              <a:srgbClr val="FFFFE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verdade</a:t>
              </a:r>
              <a:endParaRPr lang="pt-BR" sz="16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Fluxograma: Mesclar 33"/>
            <p:cNvSpPr/>
            <p:nvPr/>
          </p:nvSpPr>
          <p:spPr bwMode="auto">
            <a:xfrm>
              <a:off x="1390650" y="4316413"/>
              <a:ext cx="2513013" cy="714375"/>
            </a:xfrm>
            <a:prstGeom prst="flowChartMerge">
              <a:avLst/>
            </a:prstGeom>
            <a:solidFill>
              <a:srgbClr val="E1F2F3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52000" rIns="0" bIns="3600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rgbClr val="FF0000"/>
                  </a:solidFill>
                </a:rPr>
                <a:t>busca (</a:t>
              </a:r>
              <a:r>
                <a:rPr lang="pt-BR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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31</a:t>
              </a:r>
              <a:r>
                <a:rPr lang="pt-BR" sz="1600" b="1" dirty="0">
                  <a:solidFill>
                    <a:srgbClr val="FF0000"/>
                  </a:solidFill>
                </a:rPr>
                <a:t>)</a:t>
              </a:r>
            </a:p>
          </p:txBody>
        </p:sp>
        <p:grpSp>
          <p:nvGrpSpPr>
            <p:cNvPr id="20509" name="Grupo 50"/>
            <p:cNvGrpSpPr>
              <a:grpSpLocks/>
            </p:cNvGrpSpPr>
            <p:nvPr/>
          </p:nvGrpSpPr>
          <p:grpSpPr bwMode="auto">
            <a:xfrm>
              <a:off x="1400193" y="3494088"/>
              <a:ext cx="2493945" cy="629456"/>
              <a:chOff x="1139799" y="3556424"/>
              <a:chExt cx="2493962" cy="629816"/>
            </a:xfrm>
          </p:grpSpPr>
          <p:sp>
            <p:nvSpPr>
              <p:cNvPr id="43" name="Retângulo 42"/>
              <p:cNvSpPr/>
              <p:nvPr/>
            </p:nvSpPr>
            <p:spPr bwMode="auto">
              <a:xfrm>
                <a:off x="1139781" y="3556424"/>
                <a:ext cx="414341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0 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Retângulo 43"/>
              <p:cNvSpPr/>
              <p:nvPr/>
            </p:nvSpPr>
            <p:spPr bwMode="auto">
              <a:xfrm>
                <a:off x="1554122" y="3556424"/>
                <a:ext cx="415928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Retângulo 44"/>
              <p:cNvSpPr/>
              <p:nvPr/>
            </p:nvSpPr>
            <p:spPr bwMode="auto">
              <a:xfrm>
                <a:off x="1970050" y="3556424"/>
                <a:ext cx="415928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2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tângulo 45"/>
              <p:cNvSpPr/>
              <p:nvPr/>
            </p:nvSpPr>
            <p:spPr bwMode="auto">
              <a:xfrm>
                <a:off x="2385977" y="3556424"/>
                <a:ext cx="417515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3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 bwMode="auto">
              <a:xfrm>
                <a:off x="2803492" y="3556424"/>
                <a:ext cx="414341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4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tângulo 47"/>
              <p:cNvSpPr/>
              <p:nvPr/>
            </p:nvSpPr>
            <p:spPr bwMode="auto">
              <a:xfrm>
                <a:off x="3217833" y="3556424"/>
                <a:ext cx="415928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5 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5" name="Retângulo 34"/>
              <p:cNvSpPr/>
              <p:nvPr/>
            </p:nvSpPr>
            <p:spPr bwMode="auto">
              <a:xfrm>
                <a:off x="1139781" y="3858222"/>
                <a:ext cx="414341" cy="328800"/>
              </a:xfrm>
              <a:prstGeom prst="rect">
                <a:avLst/>
              </a:prstGeom>
              <a:solidFill>
                <a:srgbClr val="FFF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36" name="Retângulo 35"/>
              <p:cNvSpPr/>
              <p:nvPr/>
            </p:nvSpPr>
            <p:spPr bwMode="auto">
              <a:xfrm>
                <a:off x="1554122" y="3858222"/>
                <a:ext cx="415928" cy="328800"/>
              </a:xfrm>
              <a:prstGeom prst="rect">
                <a:avLst/>
              </a:prstGeom>
              <a:solidFill>
                <a:srgbClr val="FFF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7" name="Retângulo 36"/>
              <p:cNvSpPr/>
              <p:nvPr/>
            </p:nvSpPr>
            <p:spPr bwMode="auto">
              <a:xfrm>
                <a:off x="1970050" y="3858222"/>
                <a:ext cx="415928" cy="328800"/>
              </a:xfrm>
              <a:prstGeom prst="rect">
                <a:avLst/>
              </a:prstGeom>
              <a:solidFill>
                <a:srgbClr val="FFF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38" name="Retângulo 37"/>
              <p:cNvSpPr/>
              <p:nvPr/>
            </p:nvSpPr>
            <p:spPr bwMode="auto">
              <a:xfrm>
                <a:off x="2385977" y="3858222"/>
                <a:ext cx="417515" cy="328800"/>
              </a:xfrm>
              <a:prstGeom prst="rect">
                <a:avLst/>
              </a:prstGeom>
              <a:solidFill>
                <a:srgbClr val="FF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39" name="Retângulo 38"/>
              <p:cNvSpPr/>
              <p:nvPr/>
            </p:nvSpPr>
            <p:spPr bwMode="auto">
              <a:xfrm>
                <a:off x="2803492" y="3858222"/>
                <a:ext cx="414341" cy="328800"/>
              </a:xfrm>
              <a:prstGeom prst="rect">
                <a:avLst/>
              </a:prstGeom>
              <a:solidFill>
                <a:srgbClr val="FFF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  <p:sp>
            <p:nvSpPr>
              <p:cNvPr id="40" name="Retângulo 39"/>
              <p:cNvSpPr/>
              <p:nvPr/>
            </p:nvSpPr>
            <p:spPr bwMode="auto">
              <a:xfrm>
                <a:off x="3217833" y="3858222"/>
                <a:ext cx="415928" cy="328800"/>
              </a:xfrm>
              <a:prstGeom prst="rect">
                <a:avLst/>
              </a:prstGeom>
              <a:solidFill>
                <a:srgbClr val="FFF3F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</p:grpSp>
      </p:grpSp>
      <p:grpSp>
        <p:nvGrpSpPr>
          <p:cNvPr id="10" name="Grupo 50"/>
          <p:cNvGrpSpPr>
            <a:grpSpLocks/>
          </p:cNvGrpSpPr>
          <p:nvPr/>
        </p:nvGrpSpPr>
        <p:grpSpPr bwMode="auto">
          <a:xfrm>
            <a:off x="5191125" y="3494088"/>
            <a:ext cx="2928938" cy="2057400"/>
            <a:chOff x="5191125" y="3494088"/>
            <a:chExt cx="2928938" cy="2057400"/>
          </a:xfrm>
        </p:grpSpPr>
        <p:sp>
          <p:nvSpPr>
            <p:cNvPr id="54" name="Retângulo 53"/>
            <p:cNvSpPr/>
            <p:nvPr/>
          </p:nvSpPr>
          <p:spPr bwMode="auto">
            <a:xfrm>
              <a:off x="5191125" y="3795713"/>
              <a:ext cx="415925" cy="32861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</a:t>
              </a:r>
              <a:endParaRPr lang="pt-BR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tângulo 54"/>
            <p:cNvSpPr/>
            <p:nvPr/>
          </p:nvSpPr>
          <p:spPr bwMode="auto">
            <a:xfrm>
              <a:off x="6413500" y="5222875"/>
              <a:ext cx="900113" cy="328613"/>
            </a:xfrm>
            <a:prstGeom prst="rect">
              <a:avLst/>
            </a:prstGeom>
            <a:solidFill>
              <a:srgbClr val="FFFFE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falso</a:t>
              </a:r>
              <a:endParaRPr lang="pt-BR" sz="16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Fluxograma: Mesclar 55"/>
            <p:cNvSpPr/>
            <p:nvPr/>
          </p:nvSpPr>
          <p:spPr bwMode="auto">
            <a:xfrm>
              <a:off x="5607050" y="4316413"/>
              <a:ext cx="2513013" cy="714375"/>
            </a:xfrm>
            <a:prstGeom prst="flowChartMerge">
              <a:avLst/>
            </a:prstGeom>
            <a:solidFill>
              <a:srgbClr val="E1F2F3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52000" rIns="0" bIns="3600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rgbClr val="FF0000"/>
                  </a:solidFill>
                </a:rPr>
                <a:t>busca (</a:t>
              </a:r>
              <a:r>
                <a:rPr lang="pt-BR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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60</a:t>
              </a:r>
              <a:r>
                <a:rPr lang="pt-BR" sz="1600" b="1" dirty="0">
                  <a:solidFill>
                    <a:srgbClr val="FF0000"/>
                  </a:solidFill>
                </a:rPr>
                <a:t>)</a:t>
              </a:r>
            </a:p>
          </p:txBody>
        </p:sp>
        <p:grpSp>
          <p:nvGrpSpPr>
            <p:cNvPr id="20493" name="Grupo 50"/>
            <p:cNvGrpSpPr>
              <a:grpSpLocks/>
            </p:cNvGrpSpPr>
            <p:nvPr/>
          </p:nvGrpSpPr>
          <p:grpSpPr bwMode="auto">
            <a:xfrm>
              <a:off x="5616593" y="3494088"/>
              <a:ext cx="2493945" cy="629456"/>
              <a:chOff x="1139799" y="3556424"/>
              <a:chExt cx="2493962" cy="629816"/>
            </a:xfrm>
          </p:grpSpPr>
          <p:sp>
            <p:nvSpPr>
              <p:cNvPr id="58" name="Retângulo 57"/>
              <p:cNvSpPr/>
              <p:nvPr/>
            </p:nvSpPr>
            <p:spPr bwMode="auto">
              <a:xfrm>
                <a:off x="1139781" y="3556424"/>
                <a:ext cx="414341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0 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tângulo 58"/>
              <p:cNvSpPr/>
              <p:nvPr/>
            </p:nvSpPr>
            <p:spPr bwMode="auto">
              <a:xfrm>
                <a:off x="1554122" y="3556424"/>
                <a:ext cx="415928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tângulo 59"/>
              <p:cNvSpPr/>
              <p:nvPr/>
            </p:nvSpPr>
            <p:spPr bwMode="auto">
              <a:xfrm>
                <a:off x="1970050" y="3556424"/>
                <a:ext cx="415928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2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tângulo 60"/>
              <p:cNvSpPr/>
              <p:nvPr/>
            </p:nvSpPr>
            <p:spPr bwMode="auto">
              <a:xfrm>
                <a:off x="2385977" y="3556424"/>
                <a:ext cx="417515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3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tângulo 61"/>
              <p:cNvSpPr/>
              <p:nvPr/>
            </p:nvSpPr>
            <p:spPr bwMode="auto">
              <a:xfrm>
                <a:off x="2803492" y="3556424"/>
                <a:ext cx="414341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4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tângulo 62"/>
              <p:cNvSpPr/>
              <p:nvPr/>
            </p:nvSpPr>
            <p:spPr bwMode="auto">
              <a:xfrm>
                <a:off x="3217833" y="3556424"/>
                <a:ext cx="415928" cy="3288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5 </a:t>
                </a:r>
                <a:endPara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 bwMode="auto">
              <a:xfrm>
                <a:off x="1139781" y="3858222"/>
                <a:ext cx="414341" cy="328800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65" name="Retângulo 64"/>
              <p:cNvSpPr/>
              <p:nvPr/>
            </p:nvSpPr>
            <p:spPr bwMode="auto">
              <a:xfrm>
                <a:off x="1554122" y="3858222"/>
                <a:ext cx="415928" cy="328800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66" name="Retângulo 65"/>
              <p:cNvSpPr/>
              <p:nvPr/>
            </p:nvSpPr>
            <p:spPr bwMode="auto">
              <a:xfrm>
                <a:off x="1970050" y="3858222"/>
                <a:ext cx="415928" cy="328800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31</a:t>
                </a:r>
              </a:p>
            </p:txBody>
          </p:sp>
          <p:sp>
            <p:nvSpPr>
              <p:cNvPr id="67" name="Retângulo 66"/>
              <p:cNvSpPr/>
              <p:nvPr/>
            </p:nvSpPr>
            <p:spPr bwMode="auto">
              <a:xfrm>
                <a:off x="2385977" y="3858222"/>
                <a:ext cx="417515" cy="328800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48</a:t>
                </a:r>
              </a:p>
            </p:txBody>
          </p:sp>
          <p:sp>
            <p:nvSpPr>
              <p:cNvPr id="68" name="Retângulo 67"/>
              <p:cNvSpPr/>
              <p:nvPr/>
            </p:nvSpPr>
            <p:spPr bwMode="auto">
              <a:xfrm>
                <a:off x="2803492" y="3858222"/>
                <a:ext cx="414341" cy="328800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52</a:t>
                </a:r>
              </a:p>
            </p:txBody>
          </p:sp>
          <p:sp>
            <p:nvSpPr>
              <p:cNvPr id="69" name="Retângulo 68"/>
              <p:cNvSpPr/>
              <p:nvPr/>
            </p:nvSpPr>
            <p:spPr bwMode="auto">
              <a:xfrm>
                <a:off x="3217833" y="3858222"/>
                <a:ext cx="415928" cy="328800"/>
              </a:xfrm>
              <a:prstGeom prst="rect">
                <a:avLst/>
              </a:prstGeom>
              <a:solidFill>
                <a:srgbClr val="EBFF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66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Busca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4DBE48-DD14-4EFD-BED7-5E4F2C80882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1509" name="Grupo 10"/>
          <p:cNvGrpSpPr>
            <a:grpSpLocks/>
          </p:cNvGrpSpPr>
          <p:nvPr/>
        </p:nvGrpSpPr>
        <p:grpSpPr bwMode="auto">
          <a:xfrm>
            <a:off x="425450" y="1019175"/>
            <a:ext cx="8243888" cy="822325"/>
            <a:chOff x="447675" y="1138238"/>
            <a:chExt cx="8229600" cy="82307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447675" y="1138238"/>
              <a:ext cx="8229600" cy="430607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Busca linear</a:t>
              </a:r>
            </a:p>
          </p:txBody>
        </p:sp>
        <p:sp>
          <p:nvSpPr>
            <p:cNvPr id="8" name="CaixaDeTexto 7"/>
            <p:cNvSpPr txBox="1"/>
            <p:nvPr/>
          </p:nvSpPr>
          <p:spPr bwMode="auto">
            <a:xfrm>
              <a:off x="447675" y="1560900"/>
              <a:ext cx="8229600" cy="400416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b="1" dirty="0">
                  <a:latin typeface="Arial Narrow" pitchFamily="34" charset="0"/>
                </a:rPr>
                <a:t>não</a:t>
              </a:r>
              <a:r>
                <a:rPr lang="pt-BR" sz="2000" dirty="0">
                  <a:latin typeface="Arial Narrow" pitchFamily="34" charset="0"/>
                </a:rPr>
                <a:t> supõe que o vetor onde é feita a busca está ordenado.</a:t>
              </a:r>
            </a:p>
          </p:txBody>
        </p:sp>
      </p:grpSp>
      <p:sp>
        <p:nvSpPr>
          <p:cNvPr id="26" name="CaixaDeTexto 2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 pior caso, a </a:t>
            </a:r>
            <a:r>
              <a:rPr lang="pt-BR" b="1" dirty="0">
                <a:latin typeface="Arial Narrow" pitchFamily="34" charset="0"/>
              </a:rPr>
              <a:t>busca linear</a:t>
            </a:r>
            <a:r>
              <a:rPr lang="pt-BR" dirty="0">
                <a:latin typeface="Arial Narrow" pitchFamily="34" charset="0"/>
              </a:rPr>
              <a:t> consome tempo proporcional 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pt-BR" dirty="0">
                <a:latin typeface="Arial Narrow" pitchFamily="34" charset="0"/>
              </a:rPr>
              <a:t>.</a:t>
            </a:r>
          </a:p>
        </p:txBody>
      </p:sp>
      <p:sp>
        <p:nvSpPr>
          <p:cNvPr id="161" name="CaixaDeTexto 9"/>
          <p:cNvSpPr txBox="1">
            <a:spLocks noChangeArrowheads="1"/>
          </p:cNvSpPr>
          <p:nvPr/>
        </p:nvSpPr>
        <p:spPr bwMode="auto">
          <a:xfrm>
            <a:off x="428625" y="2233613"/>
            <a:ext cx="4140200" cy="3262312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Estratégia:</a:t>
            </a:r>
            <a:r>
              <a:rPr lang="pt-BR" dirty="0">
                <a:latin typeface="+mj-lt"/>
              </a:rPr>
              <a:t> </a:t>
            </a:r>
          </a:p>
          <a:p>
            <a:pPr algn="just">
              <a:spcBef>
                <a:spcPts val="2400"/>
              </a:spcBef>
              <a:buSzPct val="69000"/>
              <a:defRPr/>
            </a:pPr>
            <a:r>
              <a:rPr lang="pt-BR" dirty="0">
                <a:latin typeface="+mj-lt"/>
              </a:rPr>
              <a:t>Para determinar se um item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dirty="0">
                <a:latin typeface="+mj-lt"/>
              </a:rPr>
              <a:t> pertence a um vetor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..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latin typeface="+mj-lt"/>
              </a:rPr>
              <a:t>, usando busca linear:</a:t>
            </a:r>
          </a:p>
          <a:p>
            <a:pPr marL="179388" indent="-179388" algn="just">
              <a:spcBef>
                <a:spcPts val="24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Para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dirty="0">
                <a:latin typeface="Arial Narrow" pitchFamily="34" charset="0"/>
              </a:rPr>
              <a:t> variando de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dirty="0">
                <a:latin typeface="Arial Narrow" pitchFamily="34" charset="0"/>
              </a:rPr>
              <a:t> até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pt-BR" dirty="0">
                <a:latin typeface="Arial Narrow" pitchFamily="34" charset="0"/>
              </a:rPr>
              <a:t>, faça:</a:t>
            </a:r>
            <a:endParaRPr lang="pt-BR" dirty="0">
              <a:latin typeface="+mj-lt"/>
            </a:endParaRPr>
          </a:p>
          <a:p>
            <a:pPr marL="354013" lvl="1" indent="-176213" algn="just">
              <a:spcBef>
                <a:spcPts val="12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</a:rPr>
              <a:t>Se</a:t>
            </a:r>
            <a:r>
              <a:rPr lang="pt-BR" dirty="0"/>
              <a:t>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dirty="0">
                <a:latin typeface="Arial Narrow" pitchFamily="34" charset="0"/>
              </a:rPr>
              <a:t> for igual 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latin typeface="+mj-lt"/>
              </a:rPr>
              <a:t>, devolva </a:t>
            </a:r>
            <a:r>
              <a:rPr lang="pt-BR" b="1" dirty="0">
                <a:latin typeface="+mj-lt"/>
              </a:rPr>
              <a:t>verdade</a:t>
            </a:r>
            <a:r>
              <a:rPr lang="pt-BR" dirty="0">
                <a:latin typeface="+mj-lt"/>
              </a:rPr>
              <a:t>.</a:t>
            </a:r>
          </a:p>
          <a:p>
            <a:pPr marL="179388" indent="-179388" algn="just">
              <a:spcBef>
                <a:spcPts val="18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</a:rPr>
              <a:t>Devolva </a:t>
            </a:r>
            <a:r>
              <a:rPr lang="pt-BR" b="1" dirty="0">
                <a:latin typeface="+mj-lt"/>
              </a:rPr>
              <a:t>falso</a:t>
            </a:r>
            <a:r>
              <a:rPr lang="pt-BR" dirty="0">
                <a:latin typeface="+mj-lt"/>
              </a:rPr>
              <a:t>.</a:t>
            </a:r>
          </a:p>
          <a:p>
            <a:pPr marL="179388" indent="-179388" algn="just">
              <a:spcBef>
                <a:spcPts val="1800"/>
              </a:spcBef>
              <a:buSzPct val="69000"/>
              <a:defRPr/>
            </a:pPr>
            <a:endParaRPr lang="pt-BR" b="1" dirty="0">
              <a:latin typeface="+mj-lt"/>
            </a:endParaRPr>
          </a:p>
        </p:txBody>
      </p:sp>
      <p:sp>
        <p:nvSpPr>
          <p:cNvPr id="301" name="CaixaDeTexto 9"/>
          <p:cNvSpPr txBox="1">
            <a:spLocks noChangeArrowheads="1"/>
          </p:cNvSpPr>
          <p:nvPr/>
        </p:nvSpPr>
        <p:spPr bwMode="auto">
          <a:xfrm>
            <a:off x="4883150" y="2233613"/>
            <a:ext cx="3786188" cy="324643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Funcionamento:</a:t>
            </a:r>
          </a:p>
          <a:p>
            <a:pPr algn="just">
              <a:spcBef>
                <a:spcPts val="6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</p:txBody>
      </p:sp>
      <p:grpSp>
        <p:nvGrpSpPr>
          <p:cNvPr id="3" name="Grupo 185"/>
          <p:cNvGrpSpPr>
            <a:grpSpLocks/>
          </p:cNvGrpSpPr>
          <p:nvPr/>
        </p:nvGrpSpPr>
        <p:grpSpPr bwMode="auto">
          <a:xfrm>
            <a:off x="5168900" y="3214688"/>
            <a:ext cx="3500438" cy="2071687"/>
            <a:chOff x="5026025" y="2571744"/>
            <a:chExt cx="3500438" cy="2071702"/>
          </a:xfrm>
        </p:grpSpPr>
        <p:sp>
          <p:nvSpPr>
            <p:cNvPr id="303" name="Retângulo 302"/>
            <p:cNvSpPr/>
            <p:nvPr/>
          </p:nvSpPr>
          <p:spPr bwMode="auto">
            <a:xfrm>
              <a:off x="5026025" y="2571744"/>
              <a:ext cx="3500438" cy="2071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4" name="Retângulo 303"/>
            <p:cNvSpPr/>
            <p:nvPr/>
          </p:nvSpPr>
          <p:spPr bwMode="auto">
            <a:xfrm>
              <a:off x="580707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05" name="Retângulo 304"/>
            <p:cNvSpPr/>
            <p:nvPr/>
          </p:nvSpPr>
          <p:spPr bwMode="auto">
            <a:xfrm>
              <a:off x="616426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06" name="Retângulo 305"/>
            <p:cNvSpPr/>
            <p:nvPr/>
          </p:nvSpPr>
          <p:spPr bwMode="auto">
            <a:xfrm>
              <a:off x="652145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07" name="Retângulo 306"/>
            <p:cNvSpPr/>
            <p:nvPr/>
          </p:nvSpPr>
          <p:spPr bwMode="auto">
            <a:xfrm>
              <a:off x="687863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08" name="Retângulo 307"/>
            <p:cNvSpPr/>
            <p:nvPr/>
          </p:nvSpPr>
          <p:spPr bwMode="auto">
            <a:xfrm>
              <a:off x="723582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09" name="Retângulo 308"/>
            <p:cNvSpPr/>
            <p:nvPr/>
          </p:nvSpPr>
          <p:spPr bwMode="auto">
            <a:xfrm>
              <a:off x="759301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10" name="Retângulo 309"/>
            <p:cNvSpPr/>
            <p:nvPr/>
          </p:nvSpPr>
          <p:spPr bwMode="auto">
            <a:xfrm>
              <a:off x="795020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11" name="Retângulo 310"/>
            <p:cNvSpPr/>
            <p:nvPr/>
          </p:nvSpPr>
          <p:spPr bwMode="auto">
            <a:xfrm>
              <a:off x="544988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12" name="Retângulo 311"/>
            <p:cNvSpPr/>
            <p:nvPr/>
          </p:nvSpPr>
          <p:spPr bwMode="auto">
            <a:xfrm>
              <a:off x="581183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313" name="Retângulo 312"/>
            <p:cNvSpPr/>
            <p:nvPr/>
          </p:nvSpPr>
          <p:spPr bwMode="auto">
            <a:xfrm>
              <a:off x="616902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4" name="Retângulo 313"/>
            <p:cNvSpPr/>
            <p:nvPr/>
          </p:nvSpPr>
          <p:spPr bwMode="auto">
            <a:xfrm>
              <a:off x="652621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5" name="Retângulo 314"/>
            <p:cNvSpPr/>
            <p:nvPr/>
          </p:nvSpPr>
          <p:spPr bwMode="auto">
            <a:xfrm>
              <a:off x="688340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316" name="Retângulo 315"/>
            <p:cNvSpPr/>
            <p:nvPr/>
          </p:nvSpPr>
          <p:spPr bwMode="auto">
            <a:xfrm>
              <a:off x="724058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317" name="Retângulo 316"/>
            <p:cNvSpPr/>
            <p:nvPr/>
          </p:nvSpPr>
          <p:spPr bwMode="auto">
            <a:xfrm>
              <a:off x="759777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318" name="Retângulo 317"/>
            <p:cNvSpPr/>
            <p:nvPr/>
          </p:nvSpPr>
          <p:spPr bwMode="auto">
            <a:xfrm>
              <a:off x="795496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319" name="Retângulo 318"/>
            <p:cNvSpPr/>
            <p:nvPr/>
          </p:nvSpPr>
          <p:spPr bwMode="auto">
            <a:xfrm>
              <a:off x="6305550" y="4143380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20" name="Retângulo 319"/>
            <p:cNvSpPr/>
            <p:nvPr/>
          </p:nvSpPr>
          <p:spPr bwMode="auto">
            <a:xfrm>
              <a:off x="5097463" y="2928934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321" name="Retângulo 320"/>
            <p:cNvSpPr/>
            <p:nvPr/>
          </p:nvSpPr>
          <p:spPr bwMode="auto">
            <a:xfrm>
              <a:off x="545465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322" name="Retângulo 321"/>
            <p:cNvSpPr/>
            <p:nvPr/>
          </p:nvSpPr>
          <p:spPr bwMode="auto">
            <a:xfrm>
              <a:off x="6694488" y="4143380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</p:grpSp>
      <p:grpSp>
        <p:nvGrpSpPr>
          <p:cNvPr id="6" name="Grupo 186"/>
          <p:cNvGrpSpPr>
            <a:grpSpLocks/>
          </p:cNvGrpSpPr>
          <p:nvPr/>
        </p:nvGrpSpPr>
        <p:grpSpPr bwMode="auto">
          <a:xfrm>
            <a:off x="5168900" y="3214688"/>
            <a:ext cx="3500438" cy="2071687"/>
            <a:chOff x="5026025" y="2571744"/>
            <a:chExt cx="3500438" cy="2071702"/>
          </a:xfrm>
        </p:grpSpPr>
        <p:sp>
          <p:nvSpPr>
            <p:cNvPr id="324" name="Retângulo 323"/>
            <p:cNvSpPr/>
            <p:nvPr/>
          </p:nvSpPr>
          <p:spPr bwMode="auto">
            <a:xfrm>
              <a:off x="5026025" y="2571744"/>
              <a:ext cx="3500438" cy="2071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5" name="Retângulo 324"/>
            <p:cNvSpPr/>
            <p:nvPr/>
          </p:nvSpPr>
          <p:spPr bwMode="auto">
            <a:xfrm>
              <a:off x="580707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26" name="Retângulo 325"/>
            <p:cNvSpPr/>
            <p:nvPr/>
          </p:nvSpPr>
          <p:spPr bwMode="auto">
            <a:xfrm>
              <a:off x="616426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27" name="Retângulo 326"/>
            <p:cNvSpPr/>
            <p:nvPr/>
          </p:nvSpPr>
          <p:spPr bwMode="auto">
            <a:xfrm>
              <a:off x="652145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8" name="Retângulo 327"/>
            <p:cNvSpPr/>
            <p:nvPr/>
          </p:nvSpPr>
          <p:spPr bwMode="auto">
            <a:xfrm>
              <a:off x="687863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29" name="Retângulo 328"/>
            <p:cNvSpPr/>
            <p:nvPr/>
          </p:nvSpPr>
          <p:spPr bwMode="auto">
            <a:xfrm>
              <a:off x="723582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30" name="Retângulo 329"/>
            <p:cNvSpPr/>
            <p:nvPr/>
          </p:nvSpPr>
          <p:spPr bwMode="auto">
            <a:xfrm>
              <a:off x="759301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31" name="Retângulo 330"/>
            <p:cNvSpPr/>
            <p:nvPr/>
          </p:nvSpPr>
          <p:spPr bwMode="auto">
            <a:xfrm>
              <a:off x="795020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32" name="Retângulo 331"/>
            <p:cNvSpPr/>
            <p:nvPr/>
          </p:nvSpPr>
          <p:spPr bwMode="auto">
            <a:xfrm>
              <a:off x="544988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3" name="Retângulo 332"/>
            <p:cNvSpPr/>
            <p:nvPr/>
          </p:nvSpPr>
          <p:spPr bwMode="auto">
            <a:xfrm>
              <a:off x="581183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334" name="Retângulo 333"/>
            <p:cNvSpPr/>
            <p:nvPr/>
          </p:nvSpPr>
          <p:spPr bwMode="auto">
            <a:xfrm>
              <a:off x="616902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5" name="Retângulo 334"/>
            <p:cNvSpPr/>
            <p:nvPr/>
          </p:nvSpPr>
          <p:spPr bwMode="auto">
            <a:xfrm>
              <a:off x="652621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6" name="Retângulo 335"/>
            <p:cNvSpPr/>
            <p:nvPr/>
          </p:nvSpPr>
          <p:spPr bwMode="auto">
            <a:xfrm>
              <a:off x="688340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337" name="Retângulo 336"/>
            <p:cNvSpPr/>
            <p:nvPr/>
          </p:nvSpPr>
          <p:spPr bwMode="auto">
            <a:xfrm>
              <a:off x="724058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338" name="Retângulo 337"/>
            <p:cNvSpPr/>
            <p:nvPr/>
          </p:nvSpPr>
          <p:spPr bwMode="auto">
            <a:xfrm>
              <a:off x="759777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339" name="Retângulo 338"/>
            <p:cNvSpPr/>
            <p:nvPr/>
          </p:nvSpPr>
          <p:spPr bwMode="auto">
            <a:xfrm>
              <a:off x="795496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340" name="Retângulo 339"/>
            <p:cNvSpPr/>
            <p:nvPr/>
          </p:nvSpPr>
          <p:spPr bwMode="auto">
            <a:xfrm>
              <a:off x="6305550" y="4143380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41" name="Retângulo 340"/>
            <p:cNvSpPr/>
            <p:nvPr/>
          </p:nvSpPr>
          <p:spPr bwMode="auto">
            <a:xfrm>
              <a:off x="5097463" y="2928934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342" name="Retângulo 341"/>
            <p:cNvSpPr/>
            <p:nvPr/>
          </p:nvSpPr>
          <p:spPr bwMode="auto">
            <a:xfrm>
              <a:off x="5454650" y="2928934"/>
              <a:ext cx="357188" cy="285752"/>
            </a:xfrm>
            <a:prstGeom prst="rect">
              <a:avLst/>
            </a:prstGeom>
            <a:solidFill>
              <a:srgbClr val="FFE1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cxnSp>
          <p:nvCxnSpPr>
            <p:cNvPr id="343" name="Conector de seta reta 159"/>
            <p:cNvCxnSpPr>
              <a:stCxn id="344" idx="0"/>
              <a:endCxn id="342" idx="2"/>
            </p:cNvCxnSpPr>
            <p:nvPr/>
          </p:nvCxnSpPr>
          <p:spPr bwMode="auto">
            <a:xfrm rot="16200000" flipV="1">
              <a:off x="5788816" y="3059908"/>
              <a:ext cx="928695" cy="123825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tângulo 343"/>
            <p:cNvSpPr/>
            <p:nvPr/>
          </p:nvSpPr>
          <p:spPr bwMode="auto">
            <a:xfrm>
              <a:off x="6694488" y="4143380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</p:grpSp>
      <p:grpSp>
        <p:nvGrpSpPr>
          <p:cNvPr id="9" name="Grupo 208"/>
          <p:cNvGrpSpPr>
            <a:grpSpLocks/>
          </p:cNvGrpSpPr>
          <p:nvPr/>
        </p:nvGrpSpPr>
        <p:grpSpPr bwMode="auto">
          <a:xfrm>
            <a:off x="5168900" y="3214688"/>
            <a:ext cx="3500438" cy="2071687"/>
            <a:chOff x="5026025" y="2571744"/>
            <a:chExt cx="3500438" cy="2071702"/>
          </a:xfrm>
        </p:grpSpPr>
        <p:sp>
          <p:nvSpPr>
            <p:cNvPr id="346" name="Retângulo 345"/>
            <p:cNvSpPr/>
            <p:nvPr/>
          </p:nvSpPr>
          <p:spPr bwMode="auto">
            <a:xfrm>
              <a:off x="5026025" y="2571744"/>
              <a:ext cx="3500438" cy="2071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7" name="Retângulo 346"/>
            <p:cNvSpPr/>
            <p:nvPr/>
          </p:nvSpPr>
          <p:spPr bwMode="auto">
            <a:xfrm>
              <a:off x="580707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48" name="Retângulo 347"/>
            <p:cNvSpPr/>
            <p:nvPr/>
          </p:nvSpPr>
          <p:spPr bwMode="auto">
            <a:xfrm>
              <a:off x="616426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49" name="Retângulo 348"/>
            <p:cNvSpPr/>
            <p:nvPr/>
          </p:nvSpPr>
          <p:spPr bwMode="auto">
            <a:xfrm>
              <a:off x="652145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50" name="Retângulo 349"/>
            <p:cNvSpPr/>
            <p:nvPr/>
          </p:nvSpPr>
          <p:spPr bwMode="auto">
            <a:xfrm>
              <a:off x="687863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51" name="Retângulo 350"/>
            <p:cNvSpPr/>
            <p:nvPr/>
          </p:nvSpPr>
          <p:spPr bwMode="auto">
            <a:xfrm>
              <a:off x="723582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52" name="Retângulo 351"/>
            <p:cNvSpPr/>
            <p:nvPr/>
          </p:nvSpPr>
          <p:spPr bwMode="auto">
            <a:xfrm>
              <a:off x="759301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53" name="Retângulo 352"/>
            <p:cNvSpPr/>
            <p:nvPr/>
          </p:nvSpPr>
          <p:spPr bwMode="auto">
            <a:xfrm>
              <a:off x="795020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54" name="Retângulo 353"/>
            <p:cNvSpPr/>
            <p:nvPr/>
          </p:nvSpPr>
          <p:spPr bwMode="auto">
            <a:xfrm>
              <a:off x="544988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55" name="Retângulo 354"/>
            <p:cNvSpPr/>
            <p:nvPr/>
          </p:nvSpPr>
          <p:spPr bwMode="auto">
            <a:xfrm>
              <a:off x="5811838" y="2928934"/>
              <a:ext cx="357187" cy="285752"/>
            </a:xfrm>
            <a:prstGeom prst="rect">
              <a:avLst/>
            </a:prstGeom>
            <a:solidFill>
              <a:srgbClr val="FFE1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356" name="Retângulo 355"/>
            <p:cNvSpPr/>
            <p:nvPr/>
          </p:nvSpPr>
          <p:spPr bwMode="auto">
            <a:xfrm>
              <a:off x="616902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7" name="Retângulo 356"/>
            <p:cNvSpPr/>
            <p:nvPr/>
          </p:nvSpPr>
          <p:spPr bwMode="auto">
            <a:xfrm>
              <a:off x="652621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8" name="Retângulo 357"/>
            <p:cNvSpPr/>
            <p:nvPr/>
          </p:nvSpPr>
          <p:spPr bwMode="auto">
            <a:xfrm>
              <a:off x="688340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359" name="Retângulo 358"/>
            <p:cNvSpPr/>
            <p:nvPr/>
          </p:nvSpPr>
          <p:spPr bwMode="auto">
            <a:xfrm>
              <a:off x="724058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360" name="Retângulo 359"/>
            <p:cNvSpPr/>
            <p:nvPr/>
          </p:nvSpPr>
          <p:spPr bwMode="auto">
            <a:xfrm>
              <a:off x="759777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361" name="Retângulo 360"/>
            <p:cNvSpPr/>
            <p:nvPr/>
          </p:nvSpPr>
          <p:spPr bwMode="auto">
            <a:xfrm>
              <a:off x="795496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362" name="Retângulo 361"/>
            <p:cNvSpPr/>
            <p:nvPr/>
          </p:nvSpPr>
          <p:spPr bwMode="auto">
            <a:xfrm>
              <a:off x="6305550" y="4143380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63" name="Retângulo 362"/>
            <p:cNvSpPr/>
            <p:nvPr/>
          </p:nvSpPr>
          <p:spPr bwMode="auto">
            <a:xfrm>
              <a:off x="5097463" y="2928934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364" name="Retângulo 363"/>
            <p:cNvSpPr/>
            <p:nvPr/>
          </p:nvSpPr>
          <p:spPr bwMode="auto">
            <a:xfrm>
              <a:off x="545465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cxnSp>
          <p:nvCxnSpPr>
            <p:cNvPr id="365" name="Conector de seta reta 159"/>
            <p:cNvCxnSpPr>
              <a:stCxn id="366" idx="0"/>
              <a:endCxn id="355" idx="2"/>
            </p:cNvCxnSpPr>
            <p:nvPr/>
          </p:nvCxnSpPr>
          <p:spPr bwMode="auto">
            <a:xfrm rot="16200000" flipV="1">
              <a:off x="5967410" y="3238501"/>
              <a:ext cx="928695" cy="8810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Retângulo 365"/>
            <p:cNvSpPr/>
            <p:nvPr/>
          </p:nvSpPr>
          <p:spPr bwMode="auto">
            <a:xfrm>
              <a:off x="6694488" y="4143380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</p:grpSp>
      <p:grpSp>
        <p:nvGrpSpPr>
          <p:cNvPr id="10" name="Grupo 231"/>
          <p:cNvGrpSpPr>
            <a:grpSpLocks/>
          </p:cNvGrpSpPr>
          <p:nvPr/>
        </p:nvGrpSpPr>
        <p:grpSpPr bwMode="auto">
          <a:xfrm>
            <a:off x="5168900" y="3214688"/>
            <a:ext cx="3500438" cy="2071687"/>
            <a:chOff x="5026025" y="2571744"/>
            <a:chExt cx="3500438" cy="2071702"/>
          </a:xfrm>
        </p:grpSpPr>
        <p:sp>
          <p:nvSpPr>
            <p:cNvPr id="368" name="Retângulo 367"/>
            <p:cNvSpPr/>
            <p:nvPr/>
          </p:nvSpPr>
          <p:spPr bwMode="auto">
            <a:xfrm>
              <a:off x="5026025" y="2571744"/>
              <a:ext cx="3500438" cy="2071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9" name="Retângulo 368"/>
            <p:cNvSpPr/>
            <p:nvPr/>
          </p:nvSpPr>
          <p:spPr bwMode="auto">
            <a:xfrm>
              <a:off x="580707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70" name="Retângulo 369"/>
            <p:cNvSpPr/>
            <p:nvPr/>
          </p:nvSpPr>
          <p:spPr bwMode="auto">
            <a:xfrm>
              <a:off x="616426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71" name="Retângulo 370"/>
            <p:cNvSpPr/>
            <p:nvPr/>
          </p:nvSpPr>
          <p:spPr bwMode="auto">
            <a:xfrm>
              <a:off x="652145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72" name="Retângulo 371"/>
            <p:cNvSpPr/>
            <p:nvPr/>
          </p:nvSpPr>
          <p:spPr bwMode="auto">
            <a:xfrm>
              <a:off x="687863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73" name="Retângulo 372"/>
            <p:cNvSpPr/>
            <p:nvPr/>
          </p:nvSpPr>
          <p:spPr bwMode="auto">
            <a:xfrm>
              <a:off x="723582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74" name="Retângulo 373"/>
            <p:cNvSpPr/>
            <p:nvPr/>
          </p:nvSpPr>
          <p:spPr bwMode="auto">
            <a:xfrm>
              <a:off x="759301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75" name="Retângulo 374"/>
            <p:cNvSpPr/>
            <p:nvPr/>
          </p:nvSpPr>
          <p:spPr bwMode="auto">
            <a:xfrm>
              <a:off x="795020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76" name="Retângulo 375"/>
            <p:cNvSpPr/>
            <p:nvPr/>
          </p:nvSpPr>
          <p:spPr bwMode="auto">
            <a:xfrm>
              <a:off x="544988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77" name="Retângulo 376"/>
            <p:cNvSpPr/>
            <p:nvPr/>
          </p:nvSpPr>
          <p:spPr bwMode="auto">
            <a:xfrm>
              <a:off x="581183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378" name="Retângulo 377"/>
            <p:cNvSpPr/>
            <p:nvPr/>
          </p:nvSpPr>
          <p:spPr bwMode="auto">
            <a:xfrm>
              <a:off x="6169025" y="2928934"/>
              <a:ext cx="357188" cy="285752"/>
            </a:xfrm>
            <a:prstGeom prst="rect">
              <a:avLst/>
            </a:prstGeom>
            <a:solidFill>
              <a:srgbClr val="FFE1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9" name="Retângulo 378"/>
            <p:cNvSpPr/>
            <p:nvPr/>
          </p:nvSpPr>
          <p:spPr bwMode="auto">
            <a:xfrm>
              <a:off x="652621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0" name="Retângulo 379"/>
            <p:cNvSpPr/>
            <p:nvPr/>
          </p:nvSpPr>
          <p:spPr bwMode="auto">
            <a:xfrm>
              <a:off x="688340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381" name="Retângulo 380"/>
            <p:cNvSpPr/>
            <p:nvPr/>
          </p:nvSpPr>
          <p:spPr bwMode="auto">
            <a:xfrm>
              <a:off x="724058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382" name="Retângulo 381"/>
            <p:cNvSpPr/>
            <p:nvPr/>
          </p:nvSpPr>
          <p:spPr bwMode="auto">
            <a:xfrm>
              <a:off x="759777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383" name="Retângulo 382"/>
            <p:cNvSpPr/>
            <p:nvPr/>
          </p:nvSpPr>
          <p:spPr bwMode="auto">
            <a:xfrm>
              <a:off x="795496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384" name="Retângulo 383"/>
            <p:cNvSpPr/>
            <p:nvPr/>
          </p:nvSpPr>
          <p:spPr bwMode="auto">
            <a:xfrm>
              <a:off x="6305550" y="4143380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85" name="Retângulo 384"/>
            <p:cNvSpPr/>
            <p:nvPr/>
          </p:nvSpPr>
          <p:spPr bwMode="auto">
            <a:xfrm>
              <a:off x="5097463" y="2928934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386" name="Retângulo 385"/>
            <p:cNvSpPr/>
            <p:nvPr/>
          </p:nvSpPr>
          <p:spPr bwMode="auto">
            <a:xfrm>
              <a:off x="545465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cxnSp>
          <p:nvCxnSpPr>
            <p:cNvPr id="387" name="Conector de seta reta 159"/>
            <p:cNvCxnSpPr>
              <a:stCxn id="388" idx="0"/>
              <a:endCxn id="378" idx="2"/>
            </p:cNvCxnSpPr>
            <p:nvPr/>
          </p:nvCxnSpPr>
          <p:spPr bwMode="auto">
            <a:xfrm rot="16200000" flipV="1">
              <a:off x="6146004" y="3417095"/>
              <a:ext cx="928695" cy="5238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Retângulo 387"/>
            <p:cNvSpPr/>
            <p:nvPr/>
          </p:nvSpPr>
          <p:spPr bwMode="auto">
            <a:xfrm>
              <a:off x="6694488" y="4143380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</p:grpSp>
      <p:grpSp>
        <p:nvGrpSpPr>
          <p:cNvPr id="11" name="Grupo 254"/>
          <p:cNvGrpSpPr>
            <a:grpSpLocks/>
          </p:cNvGrpSpPr>
          <p:nvPr/>
        </p:nvGrpSpPr>
        <p:grpSpPr bwMode="auto">
          <a:xfrm>
            <a:off x="5168900" y="3214688"/>
            <a:ext cx="3500438" cy="2071687"/>
            <a:chOff x="5026025" y="2571744"/>
            <a:chExt cx="3500438" cy="2071702"/>
          </a:xfrm>
        </p:grpSpPr>
        <p:sp>
          <p:nvSpPr>
            <p:cNvPr id="390" name="Retângulo 389"/>
            <p:cNvSpPr/>
            <p:nvPr/>
          </p:nvSpPr>
          <p:spPr bwMode="auto">
            <a:xfrm>
              <a:off x="5026025" y="2571744"/>
              <a:ext cx="3500438" cy="2071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91" name="Retângulo 390"/>
            <p:cNvSpPr/>
            <p:nvPr/>
          </p:nvSpPr>
          <p:spPr bwMode="auto">
            <a:xfrm>
              <a:off x="580707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2" name="Retângulo 391"/>
            <p:cNvSpPr/>
            <p:nvPr/>
          </p:nvSpPr>
          <p:spPr bwMode="auto">
            <a:xfrm>
              <a:off x="616426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93" name="Retângulo 392"/>
            <p:cNvSpPr/>
            <p:nvPr/>
          </p:nvSpPr>
          <p:spPr bwMode="auto">
            <a:xfrm>
              <a:off x="652145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94" name="Retângulo 393"/>
            <p:cNvSpPr/>
            <p:nvPr/>
          </p:nvSpPr>
          <p:spPr bwMode="auto">
            <a:xfrm>
              <a:off x="687863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95" name="Retângulo 394"/>
            <p:cNvSpPr/>
            <p:nvPr/>
          </p:nvSpPr>
          <p:spPr bwMode="auto">
            <a:xfrm>
              <a:off x="723582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96" name="Retângulo 395"/>
            <p:cNvSpPr/>
            <p:nvPr/>
          </p:nvSpPr>
          <p:spPr bwMode="auto">
            <a:xfrm>
              <a:off x="759301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97" name="Retângulo 396"/>
            <p:cNvSpPr/>
            <p:nvPr/>
          </p:nvSpPr>
          <p:spPr bwMode="auto">
            <a:xfrm>
              <a:off x="795020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98" name="Retângulo 397"/>
            <p:cNvSpPr/>
            <p:nvPr/>
          </p:nvSpPr>
          <p:spPr bwMode="auto">
            <a:xfrm>
              <a:off x="544988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99" name="Retângulo 398"/>
            <p:cNvSpPr/>
            <p:nvPr/>
          </p:nvSpPr>
          <p:spPr bwMode="auto">
            <a:xfrm>
              <a:off x="581183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400" name="Retângulo 399"/>
            <p:cNvSpPr/>
            <p:nvPr/>
          </p:nvSpPr>
          <p:spPr bwMode="auto">
            <a:xfrm>
              <a:off x="616902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1" name="Retângulo 400"/>
            <p:cNvSpPr/>
            <p:nvPr/>
          </p:nvSpPr>
          <p:spPr bwMode="auto">
            <a:xfrm>
              <a:off x="6526213" y="2928934"/>
              <a:ext cx="357187" cy="285752"/>
            </a:xfrm>
            <a:prstGeom prst="rect">
              <a:avLst/>
            </a:prstGeom>
            <a:solidFill>
              <a:srgbClr val="FFE1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2" name="Retângulo 401"/>
            <p:cNvSpPr/>
            <p:nvPr/>
          </p:nvSpPr>
          <p:spPr bwMode="auto">
            <a:xfrm>
              <a:off x="688340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403" name="Retângulo 402"/>
            <p:cNvSpPr/>
            <p:nvPr/>
          </p:nvSpPr>
          <p:spPr bwMode="auto">
            <a:xfrm>
              <a:off x="724058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404" name="Retângulo 403"/>
            <p:cNvSpPr/>
            <p:nvPr/>
          </p:nvSpPr>
          <p:spPr bwMode="auto">
            <a:xfrm>
              <a:off x="759777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405" name="Retângulo 404"/>
            <p:cNvSpPr/>
            <p:nvPr/>
          </p:nvSpPr>
          <p:spPr bwMode="auto">
            <a:xfrm>
              <a:off x="795496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406" name="Retângulo 405"/>
            <p:cNvSpPr/>
            <p:nvPr/>
          </p:nvSpPr>
          <p:spPr bwMode="auto">
            <a:xfrm>
              <a:off x="6305550" y="4143380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407" name="Retângulo 406"/>
            <p:cNvSpPr/>
            <p:nvPr/>
          </p:nvSpPr>
          <p:spPr bwMode="auto">
            <a:xfrm>
              <a:off x="5097463" y="2928934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408" name="Retângulo 407"/>
            <p:cNvSpPr/>
            <p:nvPr/>
          </p:nvSpPr>
          <p:spPr bwMode="auto">
            <a:xfrm>
              <a:off x="545465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cxnSp>
          <p:nvCxnSpPr>
            <p:cNvPr id="409" name="Conector de seta reta 159"/>
            <p:cNvCxnSpPr>
              <a:stCxn id="410" idx="0"/>
            </p:cNvCxnSpPr>
            <p:nvPr/>
          </p:nvCxnSpPr>
          <p:spPr bwMode="auto">
            <a:xfrm rot="16200000" flipV="1">
              <a:off x="6336503" y="3607596"/>
              <a:ext cx="885831" cy="1857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Retângulo 409"/>
            <p:cNvSpPr/>
            <p:nvPr/>
          </p:nvSpPr>
          <p:spPr bwMode="auto">
            <a:xfrm>
              <a:off x="6694488" y="4143380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</p:grpSp>
      <p:grpSp>
        <p:nvGrpSpPr>
          <p:cNvPr id="12" name="Grupo 277"/>
          <p:cNvGrpSpPr>
            <a:grpSpLocks/>
          </p:cNvGrpSpPr>
          <p:nvPr/>
        </p:nvGrpSpPr>
        <p:grpSpPr bwMode="auto">
          <a:xfrm>
            <a:off x="5168900" y="3214688"/>
            <a:ext cx="3500438" cy="2071687"/>
            <a:chOff x="5026025" y="2571744"/>
            <a:chExt cx="3500438" cy="2071702"/>
          </a:xfrm>
        </p:grpSpPr>
        <p:sp>
          <p:nvSpPr>
            <p:cNvPr id="412" name="Retângulo 411"/>
            <p:cNvSpPr/>
            <p:nvPr/>
          </p:nvSpPr>
          <p:spPr bwMode="auto">
            <a:xfrm>
              <a:off x="5026025" y="2571744"/>
              <a:ext cx="3500438" cy="2071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13" name="Retângulo 412"/>
            <p:cNvSpPr/>
            <p:nvPr/>
          </p:nvSpPr>
          <p:spPr bwMode="auto">
            <a:xfrm>
              <a:off x="580707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14" name="Retângulo 413"/>
            <p:cNvSpPr/>
            <p:nvPr/>
          </p:nvSpPr>
          <p:spPr bwMode="auto">
            <a:xfrm>
              <a:off x="616426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15" name="Retângulo 414"/>
            <p:cNvSpPr/>
            <p:nvPr/>
          </p:nvSpPr>
          <p:spPr bwMode="auto">
            <a:xfrm>
              <a:off x="652145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16" name="Retângulo 415"/>
            <p:cNvSpPr/>
            <p:nvPr/>
          </p:nvSpPr>
          <p:spPr bwMode="auto">
            <a:xfrm>
              <a:off x="687863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17" name="Retângulo 416"/>
            <p:cNvSpPr/>
            <p:nvPr/>
          </p:nvSpPr>
          <p:spPr bwMode="auto">
            <a:xfrm>
              <a:off x="7235825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18" name="Retângulo 417"/>
            <p:cNvSpPr/>
            <p:nvPr/>
          </p:nvSpPr>
          <p:spPr bwMode="auto">
            <a:xfrm>
              <a:off x="7593013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19" name="Retângulo 418"/>
            <p:cNvSpPr/>
            <p:nvPr/>
          </p:nvSpPr>
          <p:spPr bwMode="auto">
            <a:xfrm>
              <a:off x="7950200" y="2643182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20" name="Retângulo 419"/>
            <p:cNvSpPr/>
            <p:nvPr/>
          </p:nvSpPr>
          <p:spPr bwMode="auto">
            <a:xfrm>
              <a:off x="5449888" y="2643182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21" name="Retângulo 420"/>
            <p:cNvSpPr/>
            <p:nvPr/>
          </p:nvSpPr>
          <p:spPr bwMode="auto">
            <a:xfrm>
              <a:off x="581183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422" name="Retângulo 421"/>
            <p:cNvSpPr/>
            <p:nvPr/>
          </p:nvSpPr>
          <p:spPr bwMode="auto">
            <a:xfrm>
              <a:off x="616902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3" name="Retângulo 422"/>
            <p:cNvSpPr/>
            <p:nvPr/>
          </p:nvSpPr>
          <p:spPr bwMode="auto">
            <a:xfrm>
              <a:off x="652621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4" name="Retângulo 423"/>
            <p:cNvSpPr/>
            <p:nvPr/>
          </p:nvSpPr>
          <p:spPr bwMode="auto">
            <a:xfrm>
              <a:off x="6883400" y="2928934"/>
              <a:ext cx="357188" cy="285752"/>
            </a:xfrm>
            <a:prstGeom prst="rect">
              <a:avLst/>
            </a:prstGeom>
            <a:solidFill>
              <a:srgbClr val="FFE1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425" name="Retângulo 424"/>
            <p:cNvSpPr/>
            <p:nvPr/>
          </p:nvSpPr>
          <p:spPr bwMode="auto">
            <a:xfrm>
              <a:off x="7240588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426" name="Retângulo 425"/>
            <p:cNvSpPr/>
            <p:nvPr/>
          </p:nvSpPr>
          <p:spPr bwMode="auto">
            <a:xfrm>
              <a:off x="7597775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427" name="Retângulo 426"/>
            <p:cNvSpPr/>
            <p:nvPr/>
          </p:nvSpPr>
          <p:spPr bwMode="auto">
            <a:xfrm>
              <a:off x="7954963" y="2928934"/>
              <a:ext cx="357187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428" name="Retângulo 427"/>
            <p:cNvSpPr/>
            <p:nvPr/>
          </p:nvSpPr>
          <p:spPr bwMode="auto">
            <a:xfrm>
              <a:off x="6305550" y="4143380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429" name="Retângulo 428"/>
            <p:cNvSpPr/>
            <p:nvPr/>
          </p:nvSpPr>
          <p:spPr bwMode="auto">
            <a:xfrm>
              <a:off x="5097463" y="2928934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430" name="Retângulo 429"/>
            <p:cNvSpPr/>
            <p:nvPr/>
          </p:nvSpPr>
          <p:spPr bwMode="auto">
            <a:xfrm>
              <a:off x="5454650" y="2928934"/>
              <a:ext cx="357188" cy="285752"/>
            </a:xfrm>
            <a:prstGeom prst="rect">
              <a:avLst/>
            </a:prstGeom>
            <a:solidFill>
              <a:srgbClr val="FFF3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cxnSp>
          <p:nvCxnSpPr>
            <p:cNvPr id="431" name="Conector de seta reta 159"/>
            <p:cNvCxnSpPr>
              <a:stCxn id="432" idx="0"/>
              <a:endCxn id="424" idx="2"/>
            </p:cNvCxnSpPr>
            <p:nvPr/>
          </p:nvCxnSpPr>
          <p:spPr bwMode="auto">
            <a:xfrm rot="5400000" flipH="1" flipV="1">
              <a:off x="6502397" y="3584577"/>
              <a:ext cx="928695" cy="18891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Retângulo 431"/>
            <p:cNvSpPr/>
            <p:nvPr/>
          </p:nvSpPr>
          <p:spPr bwMode="auto">
            <a:xfrm>
              <a:off x="6694488" y="4143380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Busca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67CD7D-9C8D-4CEF-AF98-251245D9267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6.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Implementação da busca linear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425450" y="1416050"/>
            <a:ext cx="8243888" cy="170815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lsearch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[],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for(int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750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; i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n; i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0"/>
              </a:spcBef>
              <a:defRPr/>
            </a:pP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if(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)</a:t>
            </a:r>
          </a:p>
          <a:p>
            <a:pPr>
              <a:spcBef>
                <a:spcPts val="0"/>
              </a:spcBef>
              <a:defRPr/>
            </a:pP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50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50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l-NL" sz="1750" b="1" dirty="0">
                <a:latin typeface="Courier New" pitchFamily="49" charset="0"/>
                <a:cs typeface="Courier New" pitchFamily="49" charset="0"/>
              </a:rPr>
              <a:t>;</a:t>
            </a:r>
            <a:endParaRPr lang="nl-NL" sz="17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nl-NL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upo 21"/>
          <p:cNvGrpSpPr>
            <a:grpSpLocks/>
          </p:cNvGrpSpPr>
          <p:nvPr/>
        </p:nvGrpSpPr>
        <p:grpSpPr bwMode="auto">
          <a:xfrm>
            <a:off x="425450" y="3206750"/>
            <a:ext cx="8243888" cy="3035300"/>
            <a:chOff x="425450" y="3421435"/>
            <a:chExt cx="8244000" cy="3034719"/>
          </a:xfrm>
        </p:grpSpPr>
        <p:sp>
          <p:nvSpPr>
            <p:cNvPr id="10" name="CaixaDeTexto 9"/>
            <p:cNvSpPr txBox="1"/>
            <p:nvPr/>
          </p:nvSpPr>
          <p:spPr bwMode="auto">
            <a:xfrm>
              <a:off x="425450" y="3421435"/>
              <a:ext cx="8244000" cy="39997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9.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Teste da função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lsearch()</a:t>
              </a:r>
              <a:endParaRPr lang="pt-BR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 bwMode="auto">
            <a:xfrm>
              <a:off x="425450" y="3818234"/>
              <a:ext cx="8244000" cy="263792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Complete e execute o programa a seguir:</a:t>
              </a:r>
            </a:p>
            <a:p>
              <a:pPr>
                <a:spcBef>
                  <a:spcPts val="900"/>
                </a:spcBef>
                <a:defRPr/>
              </a:pPr>
              <a:r>
                <a:rPr lang="pt-BR" sz="175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pt-BR" sz="175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stdio</a:t>
              </a:r>
              <a:r>
                <a:rPr lang="pt-BR" sz="175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.h&gt;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v[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"27: %d\n"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175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lsearch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"51: %d\n"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175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lsearch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51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5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DB851F-C7A2-40DA-BCBD-55187025DE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125" name="Grupo 10"/>
          <p:cNvGrpSpPr>
            <a:grpSpLocks/>
          </p:cNvGrpSpPr>
          <p:nvPr/>
        </p:nvGrpSpPr>
        <p:grpSpPr bwMode="auto">
          <a:xfrm>
            <a:off x="425450" y="1019175"/>
            <a:ext cx="8243888" cy="809625"/>
            <a:chOff x="447675" y="1138238"/>
            <a:chExt cx="8229600" cy="810209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447675" y="1138238"/>
              <a:ext cx="8229600" cy="430523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Ordenação</a:t>
              </a:r>
            </a:p>
          </p:txBody>
        </p:sp>
        <p:sp>
          <p:nvSpPr>
            <p:cNvPr id="8" name="CaixaDeTexto 7"/>
            <p:cNvSpPr txBox="1"/>
            <p:nvPr/>
          </p:nvSpPr>
          <p:spPr bwMode="auto">
            <a:xfrm>
              <a:off x="447675" y="1571939"/>
              <a:ext cx="8229600" cy="376508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1850" dirty="0">
                  <a:latin typeface="Arial Narrow" pitchFamily="34" charset="0"/>
                </a:rPr>
                <a:t>é a</a:t>
              </a:r>
              <a:r>
                <a:rPr lang="pt-BR" sz="1850" i="1" dirty="0">
                  <a:latin typeface="Arial Narrow" pitchFamily="34" charset="0"/>
                </a:rPr>
                <a:t> </a:t>
              </a:r>
              <a:r>
                <a:rPr lang="pt-BR" sz="1850" dirty="0">
                  <a:latin typeface="Arial Narrow" pitchFamily="34" charset="0"/>
                </a:rPr>
                <a:t>operação que </a:t>
              </a:r>
              <a:r>
                <a:rPr lang="pt-BR" sz="1850" b="1" dirty="0">
                  <a:latin typeface="Arial Narrow" pitchFamily="34" charset="0"/>
                </a:rPr>
                <a:t>reorganiza</a:t>
              </a:r>
              <a:r>
                <a:rPr lang="pt-BR" sz="1850" dirty="0">
                  <a:latin typeface="Arial Narrow" pitchFamily="34" charset="0"/>
                </a:rPr>
                <a:t> os itens de um vetor para que eles fiquem </a:t>
              </a:r>
              <a:r>
                <a:rPr lang="pt-BR" sz="1850">
                  <a:latin typeface="Arial Narrow" pitchFamily="34" charset="0"/>
                </a:rPr>
                <a:t>em ordem </a:t>
              </a:r>
              <a:r>
                <a:rPr lang="pt-BR" sz="1850" b="1" dirty="0">
                  <a:latin typeface="Arial Narrow" pitchFamily="34" charset="0"/>
                </a:rPr>
                <a:t>crescente</a:t>
              </a:r>
              <a:r>
                <a:rPr lang="pt-BR" sz="1850" dirty="0">
                  <a:latin typeface="Arial Narrow" pitchFamily="34" charset="0"/>
                </a:rPr>
                <a:t>.</a:t>
              </a:r>
            </a:p>
          </p:txBody>
        </p:sp>
      </p:grpSp>
      <p:sp>
        <p:nvSpPr>
          <p:cNvPr id="9" name="CaixaDeTexto 9"/>
          <p:cNvSpPr txBox="1">
            <a:spLocks noChangeArrowheads="1"/>
          </p:cNvSpPr>
          <p:nvPr/>
        </p:nvSpPr>
        <p:spPr bwMode="auto">
          <a:xfrm>
            <a:off x="425450" y="2146300"/>
            <a:ext cx="8243888" cy="72390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Dado um vetor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latin typeface="Arial Narrow" pitchFamily="34" charset="0"/>
              </a:rPr>
              <a:t>, sendo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  <a:r>
              <a:rPr lang="pt-BR" dirty="0">
                <a:latin typeface="Arial Narrow" pitchFamily="34" charset="0"/>
              </a:rPr>
              <a:t>, a </a:t>
            </a:r>
            <a:r>
              <a:rPr lang="pt-BR" b="1" dirty="0">
                <a:latin typeface="Arial Narrow" pitchFamily="34" charset="0"/>
              </a:rPr>
              <a:t>ordenação</a:t>
            </a:r>
            <a:r>
              <a:rPr lang="pt-BR" dirty="0">
                <a:latin typeface="Arial Narrow" pitchFamily="34" charset="0"/>
              </a:rPr>
              <a:t> encontra uma permutação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pt-BR" dirty="0">
                <a:latin typeface="Arial Narrow" pitchFamily="34" charset="0"/>
              </a:rPr>
              <a:t> de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Arial Narrow" pitchFamily="34" charset="0"/>
              </a:rPr>
              <a:t> tal que:</a:t>
            </a:r>
          </a:p>
          <a:p>
            <a:pPr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pt-BR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pt-BR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... 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pt-BR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pt-BR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</a:p>
        </p:txBody>
      </p:sp>
      <p:grpSp>
        <p:nvGrpSpPr>
          <p:cNvPr id="5127" name="Grupo 193"/>
          <p:cNvGrpSpPr>
            <a:grpSpLocks/>
          </p:cNvGrpSpPr>
          <p:nvPr/>
        </p:nvGrpSpPr>
        <p:grpSpPr bwMode="auto">
          <a:xfrm>
            <a:off x="3082925" y="3440113"/>
            <a:ext cx="2928938" cy="2138362"/>
            <a:chOff x="3143240" y="3571875"/>
            <a:chExt cx="2517190" cy="1857389"/>
          </a:xfrm>
        </p:grpSpPr>
        <p:sp>
          <p:nvSpPr>
            <p:cNvPr id="11" name="Retângulo 10"/>
            <p:cNvSpPr/>
            <p:nvPr/>
          </p:nvSpPr>
          <p:spPr bwMode="auto">
            <a:xfrm>
              <a:off x="3508881" y="5143830"/>
              <a:ext cx="356091" cy="285434"/>
            </a:xfrm>
            <a:prstGeom prst="rect">
              <a:avLst/>
            </a:prstGeom>
            <a:solidFill>
              <a:srgbClr val="EFFFE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12" name="Retângulo 11"/>
            <p:cNvSpPr/>
            <p:nvPr/>
          </p:nvSpPr>
          <p:spPr bwMode="auto">
            <a:xfrm>
              <a:off x="3864971" y="5143830"/>
              <a:ext cx="357455" cy="285434"/>
            </a:xfrm>
            <a:prstGeom prst="rect">
              <a:avLst/>
            </a:prstGeom>
            <a:solidFill>
              <a:srgbClr val="EFFFE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3" name="Retângulo 12"/>
            <p:cNvSpPr/>
            <p:nvPr/>
          </p:nvSpPr>
          <p:spPr bwMode="auto">
            <a:xfrm>
              <a:off x="4222426" y="5143830"/>
              <a:ext cx="357455" cy="285434"/>
            </a:xfrm>
            <a:prstGeom prst="rect">
              <a:avLst/>
            </a:prstGeom>
            <a:solidFill>
              <a:srgbClr val="EFFFE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4579880" y="5143830"/>
              <a:ext cx="358818" cy="285434"/>
            </a:xfrm>
            <a:prstGeom prst="rect">
              <a:avLst/>
            </a:prstGeom>
            <a:solidFill>
              <a:srgbClr val="EFFFE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15" name="Retângulo 14"/>
            <p:cNvSpPr/>
            <p:nvPr/>
          </p:nvSpPr>
          <p:spPr bwMode="auto">
            <a:xfrm>
              <a:off x="4938699" y="5143830"/>
              <a:ext cx="356091" cy="285434"/>
            </a:xfrm>
            <a:prstGeom prst="rect">
              <a:avLst/>
            </a:prstGeom>
            <a:solidFill>
              <a:srgbClr val="EFFFE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5294789" y="5143830"/>
              <a:ext cx="357455" cy="285434"/>
            </a:xfrm>
            <a:prstGeom prst="rect">
              <a:avLst/>
            </a:prstGeom>
            <a:solidFill>
              <a:srgbClr val="EFFFE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17" name="Fluxograma: Mesclar 16"/>
            <p:cNvSpPr/>
            <p:nvPr/>
          </p:nvSpPr>
          <p:spPr bwMode="auto">
            <a:xfrm>
              <a:off x="3500695" y="4105512"/>
              <a:ext cx="2159735" cy="790115"/>
            </a:xfrm>
            <a:prstGeom prst="flowChartMerge">
              <a:avLst/>
            </a:prstGeom>
            <a:solidFill>
              <a:srgbClr val="E1F2F3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52000" rIns="0" bIns="3600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rgbClr val="FF0000"/>
                  </a:solidFill>
                </a:rPr>
                <a:t>ordena</a:t>
              </a:r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3508881" y="3571875"/>
              <a:ext cx="356091" cy="285434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3864971" y="3571875"/>
              <a:ext cx="357455" cy="285434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4222426" y="3571875"/>
              <a:ext cx="357455" cy="285434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21" name="Retângulo 20"/>
            <p:cNvSpPr/>
            <p:nvPr/>
          </p:nvSpPr>
          <p:spPr bwMode="auto">
            <a:xfrm>
              <a:off x="4579880" y="3571875"/>
              <a:ext cx="358818" cy="285434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22" name="Retângulo 21"/>
            <p:cNvSpPr/>
            <p:nvPr/>
          </p:nvSpPr>
          <p:spPr bwMode="auto">
            <a:xfrm>
              <a:off x="4938699" y="3571875"/>
              <a:ext cx="356091" cy="285434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23" name="Retângulo 22"/>
            <p:cNvSpPr/>
            <p:nvPr/>
          </p:nvSpPr>
          <p:spPr bwMode="auto">
            <a:xfrm>
              <a:off x="5294789" y="3571875"/>
              <a:ext cx="357455" cy="285434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24" name="Retângulo 23"/>
            <p:cNvSpPr/>
            <p:nvPr/>
          </p:nvSpPr>
          <p:spPr bwMode="auto">
            <a:xfrm>
              <a:off x="3143240" y="3571875"/>
              <a:ext cx="357455" cy="28543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</a:t>
              </a:r>
              <a:endParaRPr lang="pt-BR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tângulo 24"/>
            <p:cNvSpPr/>
            <p:nvPr/>
          </p:nvSpPr>
          <p:spPr bwMode="auto">
            <a:xfrm>
              <a:off x="3143240" y="5143830"/>
              <a:ext cx="357455" cy="28543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6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w</a:t>
              </a:r>
              <a:r>
                <a:rPr lang="pt-BR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</a:t>
              </a:r>
              <a:endPara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6" name="CaixaDeTexto 2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Alternativamente, a ordenação pode ter que encontrar uma permutação </a:t>
            </a:r>
            <a:r>
              <a:rPr lang="pt-BR" b="1" dirty="0">
                <a:latin typeface="Arial Narrow" pitchFamily="34" charset="0"/>
              </a:rPr>
              <a:t>decrescente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/>
              </a:rPr>
              <a:t>de </a:t>
            </a:r>
            <a:r>
              <a:rPr lang="pt-BR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Busca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06BF6D-7545-4696-9F6C-C3D214D890E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23557" name="Grupo 10"/>
          <p:cNvGrpSpPr>
            <a:grpSpLocks/>
          </p:cNvGrpSpPr>
          <p:nvPr/>
        </p:nvGrpSpPr>
        <p:grpSpPr bwMode="auto">
          <a:xfrm>
            <a:off x="425450" y="1019175"/>
            <a:ext cx="8243888" cy="822325"/>
            <a:chOff x="447675" y="1138238"/>
            <a:chExt cx="8229600" cy="8230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447675" y="1138238"/>
              <a:ext cx="8229600" cy="430576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Busca binária</a:t>
              </a:r>
            </a:p>
          </p:txBody>
        </p:sp>
        <p:sp>
          <p:nvSpPr>
            <p:cNvPr id="8" name="CaixaDeTexto 7"/>
            <p:cNvSpPr txBox="1"/>
            <p:nvPr/>
          </p:nvSpPr>
          <p:spPr bwMode="auto">
            <a:xfrm>
              <a:off x="447675" y="1560869"/>
              <a:ext cx="8229600" cy="400387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supõe que o vetor onde é feita a busca está </a:t>
              </a:r>
              <a:r>
                <a:rPr lang="pt-BR" sz="2000" b="1" dirty="0">
                  <a:latin typeface="Arial Narrow" pitchFamily="34" charset="0"/>
                </a:rPr>
                <a:t>ordenado</a:t>
              </a:r>
              <a:r>
                <a:rPr lang="pt-BR" sz="2000" dirty="0">
                  <a:latin typeface="Arial Narrow" pitchFamily="34" charset="0"/>
                </a:rPr>
                <a:t>.</a:t>
              </a:r>
            </a:p>
          </p:txBody>
        </p:sp>
      </p:grpSp>
      <p:sp>
        <p:nvSpPr>
          <p:cNvPr id="26" name="CaixaDeTexto 2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 pior caso, a </a:t>
            </a:r>
            <a:r>
              <a:rPr lang="pt-BR" b="1" dirty="0">
                <a:latin typeface="Arial Narrow" pitchFamily="34" charset="0"/>
              </a:rPr>
              <a:t>busca binária</a:t>
            </a:r>
            <a:r>
              <a:rPr lang="pt-BR" dirty="0">
                <a:latin typeface="Arial Narrow" pitchFamily="34" charset="0"/>
              </a:rPr>
              <a:t> consome tempo proporcional a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lg </a:t>
            </a:r>
            <a:r>
              <a:rPr lang="pt-B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pt-BR" dirty="0">
                <a:latin typeface="Arial Narrow" pitchFamily="34" charset="0"/>
              </a:rPr>
              <a:t>.</a:t>
            </a:r>
          </a:p>
        </p:txBody>
      </p:sp>
      <p:sp>
        <p:nvSpPr>
          <p:cNvPr id="161" name="CaixaDeTexto 9"/>
          <p:cNvSpPr txBox="1">
            <a:spLocks noChangeArrowheads="1"/>
          </p:cNvSpPr>
          <p:nvPr/>
        </p:nvSpPr>
        <p:spPr bwMode="auto">
          <a:xfrm>
            <a:off x="428625" y="2074863"/>
            <a:ext cx="4140200" cy="35623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Estratégia:</a:t>
            </a:r>
            <a:r>
              <a:rPr lang="pt-BR" dirty="0">
                <a:latin typeface="+mj-lt"/>
              </a:rPr>
              <a:t> </a:t>
            </a:r>
          </a:p>
          <a:p>
            <a:pPr algn="just">
              <a:spcBef>
                <a:spcPts val="600"/>
              </a:spcBef>
              <a:buSzPct val="69000"/>
              <a:defRPr/>
            </a:pPr>
            <a:r>
              <a:rPr lang="pt-BR" dirty="0">
                <a:latin typeface="+mj-lt"/>
              </a:rPr>
              <a:t>Para</a:t>
            </a:r>
            <a:r>
              <a:rPr lang="pt-BR" sz="1500" dirty="0">
                <a:latin typeface="+mj-lt"/>
              </a:rPr>
              <a:t> </a:t>
            </a:r>
            <a:r>
              <a:rPr lang="pt-BR" dirty="0">
                <a:latin typeface="+mj-lt"/>
              </a:rPr>
              <a:t>determinar</a:t>
            </a:r>
            <a:r>
              <a:rPr lang="pt-BR" sz="1500" dirty="0">
                <a:latin typeface="+mj-lt"/>
              </a:rPr>
              <a:t> </a:t>
            </a:r>
            <a:r>
              <a:rPr lang="pt-BR" dirty="0">
                <a:latin typeface="+mj-lt"/>
              </a:rPr>
              <a:t>se</a:t>
            </a:r>
            <a:r>
              <a:rPr lang="pt-BR" sz="1500" dirty="0">
                <a:latin typeface="+mj-lt"/>
              </a:rPr>
              <a:t> </a:t>
            </a:r>
            <a:r>
              <a:rPr lang="pt-BR" dirty="0">
                <a:latin typeface="+mj-lt"/>
              </a:rPr>
              <a:t>um</a:t>
            </a:r>
            <a:r>
              <a:rPr lang="pt-BR" sz="1400" dirty="0">
                <a:latin typeface="+mj-lt"/>
              </a:rPr>
              <a:t> </a:t>
            </a:r>
            <a:r>
              <a:rPr lang="pt-BR" dirty="0">
                <a:latin typeface="+mj-lt"/>
              </a:rPr>
              <a:t>item</a:t>
            </a:r>
            <a:r>
              <a:rPr lang="pt-BR" sz="1500" dirty="0">
                <a:latin typeface="+mj-lt"/>
              </a:rPr>
              <a:t>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1500" dirty="0">
                <a:latin typeface="+mj-lt"/>
              </a:rPr>
              <a:t> </a:t>
            </a:r>
            <a:r>
              <a:rPr lang="pt-BR" dirty="0">
                <a:latin typeface="+mj-lt"/>
              </a:rPr>
              <a:t>pertence</a:t>
            </a:r>
            <a:r>
              <a:rPr lang="pt-BR" sz="1500" dirty="0">
                <a:latin typeface="+mj-lt"/>
              </a:rPr>
              <a:t> </a:t>
            </a:r>
            <a:r>
              <a:rPr lang="pt-BR" dirty="0">
                <a:latin typeface="+mj-lt"/>
              </a:rPr>
              <a:t>a</a:t>
            </a:r>
            <a:r>
              <a:rPr lang="pt-BR" sz="1500" dirty="0">
                <a:latin typeface="+mj-lt"/>
              </a:rPr>
              <a:t> </a:t>
            </a:r>
            <a:r>
              <a:rPr lang="pt-BR" dirty="0">
                <a:latin typeface="+mj-lt"/>
              </a:rPr>
              <a:t>um </a:t>
            </a:r>
            <a:r>
              <a:rPr lang="pt-BR" dirty="0" err="1">
                <a:latin typeface="+mj-lt"/>
              </a:rPr>
              <a:t>ve-tor</a:t>
            </a:r>
            <a:r>
              <a:rPr lang="pt-BR" sz="1500" dirty="0">
                <a:latin typeface="+mj-lt"/>
              </a:rPr>
              <a:t> </a:t>
            </a:r>
            <a:r>
              <a:rPr lang="pt-BR" dirty="0">
                <a:latin typeface="+mj-lt"/>
              </a:rPr>
              <a:t>crescente</a:t>
            </a:r>
            <a:r>
              <a:rPr lang="pt-BR" sz="1500" dirty="0">
                <a:latin typeface="+mj-lt"/>
              </a:rPr>
              <a:t>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..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latin typeface="+mj-lt"/>
              </a:rPr>
              <a:t>, usando busca binária:</a:t>
            </a: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Faça 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 0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Faça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pt-B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pt-BR" sz="10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</a:rPr>
              <a:t>Enquanto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pt-BR" b="1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pt-BR" dirty="0">
                <a:latin typeface="Arial Narrow" pitchFamily="34" charset="0"/>
              </a:rPr>
              <a:t>:</a:t>
            </a:r>
          </a:p>
          <a:p>
            <a:pPr marL="354013" lvl="1" indent="-176213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</a:rPr>
              <a:t>Faça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pt-BR" b="1" dirty="0" err="1">
                <a:latin typeface="Times New Roman" pitchFamily="18" charset="0"/>
                <a:cs typeface="Times New Roman" pitchFamily="18" charset="0"/>
                <a:sym typeface="Symbol"/>
              </a:rPr>
              <a:t></a:t>
            </a:r>
            <a:r>
              <a:rPr lang="pt-BR" b="1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 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2</a:t>
            </a:r>
            <a:r>
              <a:rPr lang="pt-BR" dirty="0">
                <a:latin typeface="+mj-lt"/>
              </a:rPr>
              <a:t>.</a:t>
            </a:r>
          </a:p>
          <a:p>
            <a:pPr marL="354013" lvl="1" indent="-176213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dirty="0">
                <a:latin typeface="Arial Narrow" pitchFamily="34" charset="0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latin typeface="Arial Narrow" pitchFamily="34" charset="0"/>
              </a:rPr>
              <a:t>, devolva </a:t>
            </a:r>
            <a:r>
              <a:rPr lang="pt-BR" b="1" dirty="0">
                <a:latin typeface="Arial Narrow" pitchFamily="34" charset="0"/>
              </a:rPr>
              <a:t>verdade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354013" lvl="1" indent="-176213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dirty="0">
                <a:latin typeface="Arial Narrow" pitchFamily="34" charset="0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latin typeface="Arial Narrow" pitchFamily="34" charset="0"/>
              </a:rPr>
              <a:t>, faça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pt-BR" b="1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pt-BR" sz="10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354013" lvl="1" indent="-176213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Senão, faça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pt-BR" b="1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pt-BR" sz="10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</a:rPr>
              <a:t>Devolva </a:t>
            </a:r>
            <a:r>
              <a:rPr lang="pt-BR" b="1" dirty="0">
                <a:latin typeface="+mj-lt"/>
              </a:rPr>
              <a:t>falso</a:t>
            </a:r>
            <a:r>
              <a:rPr lang="pt-BR" dirty="0">
                <a:latin typeface="+mj-lt"/>
              </a:rPr>
              <a:t>.</a:t>
            </a:r>
            <a:endParaRPr lang="pt-BR" b="1" dirty="0">
              <a:latin typeface="+mj-lt"/>
            </a:endParaRPr>
          </a:p>
        </p:txBody>
      </p:sp>
      <p:sp>
        <p:nvSpPr>
          <p:cNvPr id="301" name="CaixaDeTexto 9"/>
          <p:cNvSpPr txBox="1">
            <a:spLocks noChangeArrowheads="1"/>
          </p:cNvSpPr>
          <p:nvPr/>
        </p:nvSpPr>
        <p:spPr bwMode="auto">
          <a:xfrm>
            <a:off x="4710113" y="2071688"/>
            <a:ext cx="3959225" cy="35623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Funcionamento:</a:t>
            </a: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6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</p:txBody>
      </p:sp>
      <p:grpSp>
        <p:nvGrpSpPr>
          <p:cNvPr id="3" name="Grupo 141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857224" y="1357298"/>
            <a:chExt cx="3286148" cy="2786082"/>
          </a:xfrm>
        </p:grpSpPr>
        <p:sp>
          <p:nvSpPr>
            <p:cNvPr id="143" name="Retângulo 142"/>
            <p:cNvSpPr/>
            <p:nvPr/>
          </p:nvSpPr>
          <p:spPr>
            <a:xfrm>
              <a:off x="857224" y="13572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4" name="Retângulo 143"/>
            <p:cNvSpPr/>
            <p:nvPr/>
          </p:nvSpPr>
          <p:spPr bwMode="auto">
            <a:xfrm>
              <a:off x="1709718" y="18049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5" name="Retângulo 144"/>
            <p:cNvSpPr/>
            <p:nvPr/>
          </p:nvSpPr>
          <p:spPr bwMode="auto">
            <a:xfrm>
              <a:off x="2066907" y="18049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6" name="Retângulo 145"/>
            <p:cNvSpPr/>
            <p:nvPr/>
          </p:nvSpPr>
          <p:spPr bwMode="auto">
            <a:xfrm>
              <a:off x="2424098" y="18049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47" name="Retângulo 146"/>
            <p:cNvSpPr/>
            <p:nvPr/>
          </p:nvSpPr>
          <p:spPr bwMode="auto">
            <a:xfrm>
              <a:off x="2781287" y="18049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8" name="Retângulo 147"/>
            <p:cNvSpPr/>
            <p:nvPr/>
          </p:nvSpPr>
          <p:spPr bwMode="auto">
            <a:xfrm>
              <a:off x="3138478" y="18049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9" name="Retângulo 148"/>
            <p:cNvSpPr/>
            <p:nvPr/>
          </p:nvSpPr>
          <p:spPr bwMode="auto">
            <a:xfrm>
              <a:off x="3495667" y="18049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50" name="Retângulo 149"/>
            <p:cNvSpPr/>
            <p:nvPr/>
          </p:nvSpPr>
          <p:spPr bwMode="auto">
            <a:xfrm>
              <a:off x="1352527" y="18049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51" name="Retângulo 150"/>
            <p:cNvSpPr/>
            <p:nvPr/>
          </p:nvSpPr>
          <p:spPr bwMode="auto">
            <a:xfrm>
              <a:off x="1714480" y="21431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52" name="Retângulo 151"/>
            <p:cNvSpPr/>
            <p:nvPr/>
          </p:nvSpPr>
          <p:spPr bwMode="auto">
            <a:xfrm>
              <a:off x="2071671" y="21431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3" name="Retângulo 152"/>
            <p:cNvSpPr/>
            <p:nvPr/>
          </p:nvSpPr>
          <p:spPr bwMode="auto">
            <a:xfrm>
              <a:off x="2428860" y="21431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Retângulo 153"/>
            <p:cNvSpPr/>
            <p:nvPr/>
          </p:nvSpPr>
          <p:spPr bwMode="auto">
            <a:xfrm>
              <a:off x="2786051" y="21431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155" name="Retângulo 154"/>
            <p:cNvSpPr/>
            <p:nvPr/>
          </p:nvSpPr>
          <p:spPr bwMode="auto">
            <a:xfrm>
              <a:off x="3143240" y="21431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156" name="Retângulo 155"/>
            <p:cNvSpPr/>
            <p:nvPr/>
          </p:nvSpPr>
          <p:spPr bwMode="auto">
            <a:xfrm>
              <a:off x="3500431" y="21431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157" name="Retângulo 156"/>
            <p:cNvSpPr/>
            <p:nvPr/>
          </p:nvSpPr>
          <p:spPr bwMode="auto">
            <a:xfrm>
              <a:off x="2046270" y="33575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58" name="Retângulo 157"/>
            <p:cNvSpPr/>
            <p:nvPr/>
          </p:nvSpPr>
          <p:spPr bwMode="auto">
            <a:xfrm>
              <a:off x="1000100" y="21431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159" name="Retângulo 158"/>
            <p:cNvSpPr/>
            <p:nvPr/>
          </p:nvSpPr>
          <p:spPr bwMode="auto">
            <a:xfrm>
              <a:off x="1357291" y="21431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160" name="Retângulo 159"/>
            <p:cNvSpPr/>
            <p:nvPr/>
          </p:nvSpPr>
          <p:spPr bwMode="auto">
            <a:xfrm>
              <a:off x="2428860" y="33575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</p:grpSp>
      <p:grpSp>
        <p:nvGrpSpPr>
          <p:cNvPr id="6" name="Grupo 161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857224" y="1357298"/>
            <a:chExt cx="3286148" cy="2786082"/>
          </a:xfrm>
        </p:grpSpPr>
        <p:sp>
          <p:nvSpPr>
            <p:cNvPr id="163" name="Retângulo 162"/>
            <p:cNvSpPr/>
            <p:nvPr/>
          </p:nvSpPr>
          <p:spPr>
            <a:xfrm>
              <a:off x="857224" y="13572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4" name="Retângulo 163"/>
            <p:cNvSpPr/>
            <p:nvPr/>
          </p:nvSpPr>
          <p:spPr bwMode="auto">
            <a:xfrm>
              <a:off x="1709718" y="18049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5" name="Retângulo 164"/>
            <p:cNvSpPr/>
            <p:nvPr/>
          </p:nvSpPr>
          <p:spPr bwMode="auto">
            <a:xfrm>
              <a:off x="2066907" y="18049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6" name="Retângulo 165"/>
            <p:cNvSpPr/>
            <p:nvPr/>
          </p:nvSpPr>
          <p:spPr bwMode="auto">
            <a:xfrm>
              <a:off x="2424098" y="18049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67" name="Retângulo 166"/>
            <p:cNvSpPr/>
            <p:nvPr/>
          </p:nvSpPr>
          <p:spPr bwMode="auto">
            <a:xfrm>
              <a:off x="2781287" y="18049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8" name="Retângulo 167"/>
            <p:cNvSpPr/>
            <p:nvPr/>
          </p:nvSpPr>
          <p:spPr bwMode="auto">
            <a:xfrm>
              <a:off x="3138478" y="18049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69" name="Retângulo 168"/>
            <p:cNvSpPr/>
            <p:nvPr/>
          </p:nvSpPr>
          <p:spPr bwMode="auto">
            <a:xfrm>
              <a:off x="3495667" y="18049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70" name="Retângulo 169"/>
            <p:cNvSpPr/>
            <p:nvPr/>
          </p:nvSpPr>
          <p:spPr bwMode="auto">
            <a:xfrm>
              <a:off x="1352527" y="18049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71" name="Retângulo 170"/>
            <p:cNvSpPr/>
            <p:nvPr/>
          </p:nvSpPr>
          <p:spPr bwMode="auto">
            <a:xfrm>
              <a:off x="1714480" y="21431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72" name="Retângulo 171"/>
            <p:cNvSpPr/>
            <p:nvPr/>
          </p:nvSpPr>
          <p:spPr bwMode="auto">
            <a:xfrm>
              <a:off x="2071671" y="21431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3" name="Retângulo 172"/>
            <p:cNvSpPr/>
            <p:nvPr/>
          </p:nvSpPr>
          <p:spPr bwMode="auto">
            <a:xfrm>
              <a:off x="2428860" y="21431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Retângulo 173"/>
            <p:cNvSpPr/>
            <p:nvPr/>
          </p:nvSpPr>
          <p:spPr bwMode="auto">
            <a:xfrm>
              <a:off x="2786051" y="21431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175" name="Retângulo 174"/>
            <p:cNvSpPr/>
            <p:nvPr/>
          </p:nvSpPr>
          <p:spPr bwMode="auto">
            <a:xfrm>
              <a:off x="3143240" y="21431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176" name="Retângulo 175"/>
            <p:cNvSpPr/>
            <p:nvPr/>
          </p:nvSpPr>
          <p:spPr bwMode="auto">
            <a:xfrm>
              <a:off x="3500431" y="21431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177" name="Retângulo 176"/>
            <p:cNvSpPr/>
            <p:nvPr/>
          </p:nvSpPr>
          <p:spPr bwMode="auto">
            <a:xfrm>
              <a:off x="2046270" y="33575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78" name="Retângulo 177"/>
            <p:cNvSpPr/>
            <p:nvPr/>
          </p:nvSpPr>
          <p:spPr bwMode="auto">
            <a:xfrm>
              <a:off x="1000100" y="21431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179" name="Retângulo 178"/>
            <p:cNvSpPr/>
            <p:nvPr/>
          </p:nvSpPr>
          <p:spPr bwMode="auto">
            <a:xfrm>
              <a:off x="1357291" y="21431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180" name="Retângulo 179"/>
            <p:cNvSpPr/>
            <p:nvPr/>
          </p:nvSpPr>
          <p:spPr bwMode="auto">
            <a:xfrm>
              <a:off x="2428860" y="33575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</p:grpSp>
      <p:grpSp>
        <p:nvGrpSpPr>
          <p:cNvPr id="9" name="Grupo 180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5000628" y="1662098"/>
            <a:chExt cx="3286148" cy="2786082"/>
          </a:xfrm>
        </p:grpSpPr>
        <p:sp>
          <p:nvSpPr>
            <p:cNvPr id="182" name="Retângulo 181"/>
            <p:cNvSpPr/>
            <p:nvPr/>
          </p:nvSpPr>
          <p:spPr>
            <a:xfrm>
              <a:off x="5000628" y="16620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3" name="Retângulo 182"/>
            <p:cNvSpPr/>
            <p:nvPr/>
          </p:nvSpPr>
          <p:spPr bwMode="auto">
            <a:xfrm>
              <a:off x="5853122" y="21097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4" name="Retângulo 183"/>
            <p:cNvSpPr/>
            <p:nvPr/>
          </p:nvSpPr>
          <p:spPr bwMode="auto">
            <a:xfrm>
              <a:off x="6210311" y="21097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85" name="Retângulo 184"/>
            <p:cNvSpPr/>
            <p:nvPr/>
          </p:nvSpPr>
          <p:spPr bwMode="auto">
            <a:xfrm>
              <a:off x="6567502" y="21097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86" name="Retângulo 185"/>
            <p:cNvSpPr/>
            <p:nvPr/>
          </p:nvSpPr>
          <p:spPr bwMode="auto">
            <a:xfrm>
              <a:off x="6924691" y="21097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87" name="Retângulo 186"/>
            <p:cNvSpPr/>
            <p:nvPr/>
          </p:nvSpPr>
          <p:spPr bwMode="auto">
            <a:xfrm>
              <a:off x="7281882" y="21097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88" name="Retângulo 187"/>
            <p:cNvSpPr/>
            <p:nvPr/>
          </p:nvSpPr>
          <p:spPr bwMode="auto">
            <a:xfrm>
              <a:off x="7639071" y="21097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89" name="Retângulo 188"/>
            <p:cNvSpPr/>
            <p:nvPr/>
          </p:nvSpPr>
          <p:spPr bwMode="auto">
            <a:xfrm>
              <a:off x="5495931" y="21097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90" name="Retângulo 189"/>
            <p:cNvSpPr/>
            <p:nvPr/>
          </p:nvSpPr>
          <p:spPr bwMode="auto">
            <a:xfrm>
              <a:off x="5857884" y="24479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91" name="Retângulo 190"/>
            <p:cNvSpPr/>
            <p:nvPr/>
          </p:nvSpPr>
          <p:spPr bwMode="auto">
            <a:xfrm>
              <a:off x="6215075" y="24479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Retângulo 191"/>
            <p:cNvSpPr/>
            <p:nvPr/>
          </p:nvSpPr>
          <p:spPr bwMode="auto">
            <a:xfrm>
              <a:off x="6572264" y="24479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193" name="Retângulo 192"/>
            <p:cNvSpPr/>
            <p:nvPr/>
          </p:nvSpPr>
          <p:spPr bwMode="auto">
            <a:xfrm>
              <a:off x="6929455" y="24479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194" name="Retângulo 193"/>
            <p:cNvSpPr/>
            <p:nvPr/>
          </p:nvSpPr>
          <p:spPr bwMode="auto">
            <a:xfrm>
              <a:off x="7286644" y="24479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195" name="Retângulo 194"/>
            <p:cNvSpPr/>
            <p:nvPr/>
          </p:nvSpPr>
          <p:spPr bwMode="auto">
            <a:xfrm>
              <a:off x="7643835" y="24479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196" name="Retângulo 195"/>
            <p:cNvSpPr/>
            <p:nvPr/>
          </p:nvSpPr>
          <p:spPr bwMode="auto">
            <a:xfrm>
              <a:off x="6189674" y="36623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97" name="Retângulo 196"/>
            <p:cNvSpPr/>
            <p:nvPr/>
          </p:nvSpPr>
          <p:spPr bwMode="auto">
            <a:xfrm>
              <a:off x="5143504" y="24479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198" name="Retângulo 197"/>
            <p:cNvSpPr/>
            <p:nvPr/>
          </p:nvSpPr>
          <p:spPr bwMode="auto">
            <a:xfrm>
              <a:off x="5500695" y="24479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199" name="Retângulo 198"/>
            <p:cNvSpPr/>
            <p:nvPr/>
          </p:nvSpPr>
          <p:spPr bwMode="auto">
            <a:xfrm>
              <a:off x="6572264" y="36623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cxnSp>
          <p:nvCxnSpPr>
            <p:cNvPr id="200" name="Conector em curva 199"/>
            <p:cNvCxnSpPr>
              <a:stCxn id="199" idx="0"/>
              <a:endCxn id="192" idx="2"/>
            </p:cNvCxnSpPr>
            <p:nvPr/>
          </p:nvCxnSpPr>
          <p:spPr>
            <a:xfrm rot="5400000" flipH="1" flipV="1">
              <a:off x="6286512" y="3197221"/>
              <a:ext cx="928695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200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4857752" y="1509698"/>
            <a:chExt cx="3286148" cy="2786082"/>
          </a:xfrm>
        </p:grpSpPr>
        <p:sp>
          <p:nvSpPr>
            <p:cNvPr id="202" name="Retângulo 201"/>
            <p:cNvSpPr/>
            <p:nvPr/>
          </p:nvSpPr>
          <p:spPr>
            <a:xfrm>
              <a:off x="4857752" y="15096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3" name="Retângulo 202"/>
            <p:cNvSpPr/>
            <p:nvPr/>
          </p:nvSpPr>
          <p:spPr bwMode="auto">
            <a:xfrm>
              <a:off x="571024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4" name="Retângulo 203"/>
            <p:cNvSpPr/>
            <p:nvPr/>
          </p:nvSpPr>
          <p:spPr bwMode="auto">
            <a:xfrm>
              <a:off x="606743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05" name="Retângulo 204"/>
            <p:cNvSpPr/>
            <p:nvPr/>
          </p:nvSpPr>
          <p:spPr bwMode="auto">
            <a:xfrm>
              <a:off x="642462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06" name="Retângulo 205"/>
            <p:cNvSpPr/>
            <p:nvPr/>
          </p:nvSpPr>
          <p:spPr bwMode="auto">
            <a:xfrm>
              <a:off x="678181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07" name="Retângulo 206"/>
            <p:cNvSpPr/>
            <p:nvPr/>
          </p:nvSpPr>
          <p:spPr bwMode="auto">
            <a:xfrm>
              <a:off x="713900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08" name="Retângulo 207"/>
            <p:cNvSpPr/>
            <p:nvPr/>
          </p:nvSpPr>
          <p:spPr bwMode="auto">
            <a:xfrm>
              <a:off x="749619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09" name="Retângulo 208"/>
            <p:cNvSpPr/>
            <p:nvPr/>
          </p:nvSpPr>
          <p:spPr bwMode="auto">
            <a:xfrm>
              <a:off x="535305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210" name="Retângulo 209"/>
            <p:cNvSpPr/>
            <p:nvPr/>
          </p:nvSpPr>
          <p:spPr bwMode="auto">
            <a:xfrm>
              <a:off x="5715008" y="22955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211" name="Retângulo 210"/>
            <p:cNvSpPr/>
            <p:nvPr/>
          </p:nvSpPr>
          <p:spPr bwMode="auto">
            <a:xfrm>
              <a:off x="607219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2" name="Retângulo 211"/>
            <p:cNvSpPr/>
            <p:nvPr/>
          </p:nvSpPr>
          <p:spPr bwMode="auto">
            <a:xfrm>
              <a:off x="6429388" y="22955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13" name="Retângulo 212"/>
            <p:cNvSpPr/>
            <p:nvPr/>
          </p:nvSpPr>
          <p:spPr bwMode="auto">
            <a:xfrm>
              <a:off x="678657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214" name="Retângulo 213"/>
            <p:cNvSpPr/>
            <p:nvPr/>
          </p:nvSpPr>
          <p:spPr bwMode="auto">
            <a:xfrm>
              <a:off x="7143768" y="22955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215" name="Retângulo 214"/>
            <p:cNvSpPr/>
            <p:nvPr/>
          </p:nvSpPr>
          <p:spPr bwMode="auto">
            <a:xfrm>
              <a:off x="750095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216" name="Retângulo 215"/>
            <p:cNvSpPr/>
            <p:nvPr/>
          </p:nvSpPr>
          <p:spPr bwMode="auto">
            <a:xfrm>
              <a:off x="6046798" y="35099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17" name="Retângulo 216"/>
            <p:cNvSpPr/>
            <p:nvPr/>
          </p:nvSpPr>
          <p:spPr bwMode="auto">
            <a:xfrm>
              <a:off x="500062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218" name="Retângulo 217"/>
            <p:cNvSpPr/>
            <p:nvPr/>
          </p:nvSpPr>
          <p:spPr bwMode="auto">
            <a:xfrm>
              <a:off x="535781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219" name="Retângulo 218"/>
            <p:cNvSpPr/>
            <p:nvPr/>
          </p:nvSpPr>
          <p:spPr bwMode="auto">
            <a:xfrm>
              <a:off x="6429388" y="35099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cxnSp>
          <p:nvCxnSpPr>
            <p:cNvPr id="220" name="Conector em curva 219"/>
            <p:cNvCxnSpPr>
              <a:stCxn id="219" idx="0"/>
              <a:endCxn id="212" idx="2"/>
            </p:cNvCxnSpPr>
            <p:nvPr/>
          </p:nvCxnSpPr>
          <p:spPr>
            <a:xfrm rot="5400000" flipH="1" flipV="1">
              <a:off x="6143636" y="3044821"/>
              <a:ext cx="928695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em curva 220"/>
            <p:cNvCxnSpPr>
              <a:stCxn id="209" idx="0"/>
              <a:endCxn id="206" idx="0"/>
            </p:cNvCxnSpPr>
            <p:nvPr/>
          </p:nvCxnSpPr>
          <p:spPr>
            <a:xfrm rot="5400000" flipH="1" flipV="1">
              <a:off x="6246031" y="1243790"/>
              <a:ext cx="1587" cy="1428760"/>
            </a:xfrm>
            <a:prstGeom prst="curvedConnector3">
              <a:avLst>
                <a:gd name="adj1" fmla="val 14395466"/>
              </a:avLst>
            </a:prstGeom>
            <a:ln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21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4857752" y="1509698"/>
            <a:chExt cx="3286148" cy="2786082"/>
          </a:xfrm>
        </p:grpSpPr>
        <p:sp>
          <p:nvSpPr>
            <p:cNvPr id="223" name="Retângulo 222"/>
            <p:cNvSpPr/>
            <p:nvPr/>
          </p:nvSpPr>
          <p:spPr>
            <a:xfrm>
              <a:off x="4857752" y="15096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4" name="Retângulo 223"/>
            <p:cNvSpPr/>
            <p:nvPr/>
          </p:nvSpPr>
          <p:spPr bwMode="auto">
            <a:xfrm>
              <a:off x="571024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5" name="Retângulo 224"/>
            <p:cNvSpPr/>
            <p:nvPr/>
          </p:nvSpPr>
          <p:spPr bwMode="auto">
            <a:xfrm>
              <a:off x="606743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6" name="Retângulo 225"/>
            <p:cNvSpPr/>
            <p:nvPr/>
          </p:nvSpPr>
          <p:spPr bwMode="auto">
            <a:xfrm>
              <a:off x="642462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Retângulo 226"/>
            <p:cNvSpPr/>
            <p:nvPr/>
          </p:nvSpPr>
          <p:spPr bwMode="auto">
            <a:xfrm>
              <a:off x="678181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228" name="Retângulo 227"/>
            <p:cNvSpPr/>
            <p:nvPr/>
          </p:nvSpPr>
          <p:spPr bwMode="auto">
            <a:xfrm>
              <a:off x="713900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29" name="Retângulo 228"/>
            <p:cNvSpPr/>
            <p:nvPr/>
          </p:nvSpPr>
          <p:spPr bwMode="auto">
            <a:xfrm>
              <a:off x="749619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30" name="Retângulo 229"/>
            <p:cNvSpPr/>
            <p:nvPr/>
          </p:nvSpPr>
          <p:spPr bwMode="auto">
            <a:xfrm>
              <a:off x="535305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Retângulo 230"/>
            <p:cNvSpPr/>
            <p:nvPr/>
          </p:nvSpPr>
          <p:spPr bwMode="auto">
            <a:xfrm>
              <a:off x="571500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232" name="Retângulo 231"/>
            <p:cNvSpPr/>
            <p:nvPr/>
          </p:nvSpPr>
          <p:spPr bwMode="auto">
            <a:xfrm>
              <a:off x="607219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233" name="Retângulo 232"/>
            <p:cNvSpPr/>
            <p:nvPr/>
          </p:nvSpPr>
          <p:spPr bwMode="auto">
            <a:xfrm>
              <a:off x="642938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34" name="Retângulo 233"/>
            <p:cNvSpPr/>
            <p:nvPr/>
          </p:nvSpPr>
          <p:spPr bwMode="auto">
            <a:xfrm>
              <a:off x="678657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235" name="Retângulo 234"/>
            <p:cNvSpPr/>
            <p:nvPr/>
          </p:nvSpPr>
          <p:spPr bwMode="auto">
            <a:xfrm>
              <a:off x="7143768" y="22955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236" name="Retângulo 235"/>
            <p:cNvSpPr/>
            <p:nvPr/>
          </p:nvSpPr>
          <p:spPr bwMode="auto">
            <a:xfrm>
              <a:off x="750095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237" name="Retângulo 236"/>
            <p:cNvSpPr/>
            <p:nvPr/>
          </p:nvSpPr>
          <p:spPr bwMode="auto">
            <a:xfrm>
              <a:off x="6046798" y="35099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38" name="Retângulo 237"/>
            <p:cNvSpPr/>
            <p:nvPr/>
          </p:nvSpPr>
          <p:spPr bwMode="auto">
            <a:xfrm>
              <a:off x="500062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239" name="Retângulo 238"/>
            <p:cNvSpPr/>
            <p:nvPr/>
          </p:nvSpPr>
          <p:spPr bwMode="auto">
            <a:xfrm>
              <a:off x="535781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240" name="Retângulo 239"/>
            <p:cNvSpPr/>
            <p:nvPr/>
          </p:nvSpPr>
          <p:spPr bwMode="auto">
            <a:xfrm>
              <a:off x="6429388" y="35099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cxnSp>
          <p:nvCxnSpPr>
            <p:cNvPr id="241" name="Conector em curva 240"/>
            <p:cNvCxnSpPr>
              <a:stCxn id="240" idx="0"/>
              <a:endCxn id="233" idx="2"/>
            </p:cNvCxnSpPr>
            <p:nvPr/>
          </p:nvCxnSpPr>
          <p:spPr>
            <a:xfrm rot="5400000" flipH="1" flipV="1">
              <a:off x="6143636" y="3044821"/>
              <a:ext cx="928695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em curva 241"/>
            <p:cNvCxnSpPr>
              <a:stCxn id="230" idx="0"/>
              <a:endCxn id="227" idx="0"/>
            </p:cNvCxnSpPr>
            <p:nvPr/>
          </p:nvCxnSpPr>
          <p:spPr>
            <a:xfrm rot="5400000" flipH="1" flipV="1">
              <a:off x="6246031" y="1243790"/>
              <a:ext cx="1587" cy="1428760"/>
            </a:xfrm>
            <a:prstGeom prst="curvedConnector3">
              <a:avLst>
                <a:gd name="adj1" fmla="val 14395466"/>
              </a:avLst>
            </a:prstGeom>
            <a:ln>
              <a:solidFill>
                <a:schemeClr val="bg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242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4857752" y="1509698"/>
            <a:chExt cx="3286148" cy="2786082"/>
          </a:xfrm>
        </p:grpSpPr>
        <p:sp>
          <p:nvSpPr>
            <p:cNvPr id="244" name="Retângulo 243"/>
            <p:cNvSpPr/>
            <p:nvPr/>
          </p:nvSpPr>
          <p:spPr>
            <a:xfrm>
              <a:off x="4857752" y="15096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5" name="Retângulo 244"/>
            <p:cNvSpPr/>
            <p:nvPr/>
          </p:nvSpPr>
          <p:spPr bwMode="auto">
            <a:xfrm>
              <a:off x="571024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6" name="Retângulo 245"/>
            <p:cNvSpPr/>
            <p:nvPr/>
          </p:nvSpPr>
          <p:spPr bwMode="auto">
            <a:xfrm>
              <a:off x="606743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7" name="Retângulo 246"/>
            <p:cNvSpPr/>
            <p:nvPr/>
          </p:nvSpPr>
          <p:spPr bwMode="auto">
            <a:xfrm>
              <a:off x="642462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Retângulo 247"/>
            <p:cNvSpPr/>
            <p:nvPr/>
          </p:nvSpPr>
          <p:spPr bwMode="auto">
            <a:xfrm>
              <a:off x="678181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249" name="Retângulo 248"/>
            <p:cNvSpPr/>
            <p:nvPr/>
          </p:nvSpPr>
          <p:spPr bwMode="auto">
            <a:xfrm>
              <a:off x="713900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50" name="Retângulo 249"/>
            <p:cNvSpPr/>
            <p:nvPr/>
          </p:nvSpPr>
          <p:spPr bwMode="auto">
            <a:xfrm>
              <a:off x="749619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51" name="Retângulo 250"/>
            <p:cNvSpPr/>
            <p:nvPr/>
          </p:nvSpPr>
          <p:spPr bwMode="auto">
            <a:xfrm>
              <a:off x="535305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Retângulo 251"/>
            <p:cNvSpPr/>
            <p:nvPr/>
          </p:nvSpPr>
          <p:spPr bwMode="auto">
            <a:xfrm>
              <a:off x="571500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253" name="Retângulo 252"/>
            <p:cNvSpPr/>
            <p:nvPr/>
          </p:nvSpPr>
          <p:spPr bwMode="auto">
            <a:xfrm>
              <a:off x="607219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254" name="Retângulo 253"/>
            <p:cNvSpPr/>
            <p:nvPr/>
          </p:nvSpPr>
          <p:spPr bwMode="auto">
            <a:xfrm>
              <a:off x="642938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55" name="Retângulo 254"/>
            <p:cNvSpPr/>
            <p:nvPr/>
          </p:nvSpPr>
          <p:spPr bwMode="auto">
            <a:xfrm>
              <a:off x="678657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256" name="Retângulo 255"/>
            <p:cNvSpPr/>
            <p:nvPr/>
          </p:nvSpPr>
          <p:spPr bwMode="auto">
            <a:xfrm>
              <a:off x="7143768" y="22955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257" name="Retângulo 256"/>
            <p:cNvSpPr/>
            <p:nvPr/>
          </p:nvSpPr>
          <p:spPr bwMode="auto">
            <a:xfrm>
              <a:off x="750095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258" name="Retângulo 257"/>
            <p:cNvSpPr/>
            <p:nvPr/>
          </p:nvSpPr>
          <p:spPr bwMode="auto">
            <a:xfrm>
              <a:off x="6046798" y="35099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59" name="Retângulo 258"/>
            <p:cNvSpPr/>
            <p:nvPr/>
          </p:nvSpPr>
          <p:spPr bwMode="auto">
            <a:xfrm>
              <a:off x="500062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260" name="Retângulo 259"/>
            <p:cNvSpPr/>
            <p:nvPr/>
          </p:nvSpPr>
          <p:spPr bwMode="auto">
            <a:xfrm>
              <a:off x="535781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261" name="Retângulo 260"/>
            <p:cNvSpPr/>
            <p:nvPr/>
          </p:nvSpPr>
          <p:spPr bwMode="auto">
            <a:xfrm>
              <a:off x="6429388" y="35099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cxnSp>
          <p:nvCxnSpPr>
            <p:cNvPr id="262" name="Conector em curva 261"/>
            <p:cNvCxnSpPr>
              <a:stCxn id="261" idx="0"/>
            </p:cNvCxnSpPr>
            <p:nvPr/>
          </p:nvCxnSpPr>
          <p:spPr>
            <a:xfrm rot="5400000" flipH="1" flipV="1">
              <a:off x="6550039" y="2701920"/>
              <a:ext cx="866781" cy="7493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em curva 262"/>
            <p:cNvCxnSpPr>
              <a:stCxn id="251" idx="0"/>
              <a:endCxn id="248" idx="0"/>
            </p:cNvCxnSpPr>
            <p:nvPr/>
          </p:nvCxnSpPr>
          <p:spPr>
            <a:xfrm rot="5400000" flipH="1" flipV="1">
              <a:off x="6246031" y="1243790"/>
              <a:ext cx="1587" cy="1428760"/>
            </a:xfrm>
            <a:prstGeom prst="curvedConnector3">
              <a:avLst>
                <a:gd name="adj1" fmla="val 14395466"/>
              </a:avLst>
            </a:prstGeom>
            <a:ln>
              <a:solidFill>
                <a:schemeClr val="bg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263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4857752" y="1509698"/>
            <a:chExt cx="3286148" cy="2786082"/>
          </a:xfrm>
        </p:grpSpPr>
        <p:sp>
          <p:nvSpPr>
            <p:cNvPr id="265" name="Retângulo 264"/>
            <p:cNvSpPr/>
            <p:nvPr/>
          </p:nvSpPr>
          <p:spPr>
            <a:xfrm>
              <a:off x="4857752" y="15096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6" name="Retângulo 265"/>
            <p:cNvSpPr/>
            <p:nvPr/>
          </p:nvSpPr>
          <p:spPr bwMode="auto">
            <a:xfrm>
              <a:off x="571024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7" name="Retângulo 266"/>
            <p:cNvSpPr/>
            <p:nvPr/>
          </p:nvSpPr>
          <p:spPr bwMode="auto">
            <a:xfrm>
              <a:off x="606743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8" name="Retângulo 267"/>
            <p:cNvSpPr/>
            <p:nvPr/>
          </p:nvSpPr>
          <p:spPr bwMode="auto">
            <a:xfrm>
              <a:off x="642462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Retângulo 268"/>
            <p:cNvSpPr/>
            <p:nvPr/>
          </p:nvSpPr>
          <p:spPr bwMode="auto">
            <a:xfrm>
              <a:off x="678181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270" name="Retângulo 269"/>
            <p:cNvSpPr/>
            <p:nvPr/>
          </p:nvSpPr>
          <p:spPr bwMode="auto">
            <a:xfrm>
              <a:off x="713900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71" name="Retângulo 270"/>
            <p:cNvSpPr/>
            <p:nvPr/>
          </p:nvSpPr>
          <p:spPr bwMode="auto">
            <a:xfrm>
              <a:off x="749619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72" name="Retângulo 271"/>
            <p:cNvSpPr/>
            <p:nvPr/>
          </p:nvSpPr>
          <p:spPr bwMode="auto">
            <a:xfrm>
              <a:off x="535305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Retângulo 272"/>
            <p:cNvSpPr/>
            <p:nvPr/>
          </p:nvSpPr>
          <p:spPr bwMode="auto">
            <a:xfrm>
              <a:off x="571500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274" name="Retângulo 273"/>
            <p:cNvSpPr/>
            <p:nvPr/>
          </p:nvSpPr>
          <p:spPr bwMode="auto">
            <a:xfrm>
              <a:off x="607219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275" name="Retângulo 274"/>
            <p:cNvSpPr/>
            <p:nvPr/>
          </p:nvSpPr>
          <p:spPr bwMode="auto">
            <a:xfrm>
              <a:off x="642938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76" name="Retângulo 275"/>
            <p:cNvSpPr/>
            <p:nvPr/>
          </p:nvSpPr>
          <p:spPr bwMode="auto">
            <a:xfrm>
              <a:off x="678657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277" name="Retângulo 276"/>
            <p:cNvSpPr/>
            <p:nvPr/>
          </p:nvSpPr>
          <p:spPr bwMode="auto">
            <a:xfrm>
              <a:off x="7143768" y="22955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278" name="Retângulo 277"/>
            <p:cNvSpPr/>
            <p:nvPr/>
          </p:nvSpPr>
          <p:spPr bwMode="auto">
            <a:xfrm>
              <a:off x="750095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279" name="Retângulo 278"/>
            <p:cNvSpPr/>
            <p:nvPr/>
          </p:nvSpPr>
          <p:spPr bwMode="auto">
            <a:xfrm>
              <a:off x="6046798" y="35099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80" name="Retângulo 279"/>
            <p:cNvSpPr/>
            <p:nvPr/>
          </p:nvSpPr>
          <p:spPr bwMode="auto">
            <a:xfrm>
              <a:off x="500062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281" name="Retângulo 280"/>
            <p:cNvSpPr/>
            <p:nvPr/>
          </p:nvSpPr>
          <p:spPr bwMode="auto">
            <a:xfrm>
              <a:off x="535781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282" name="Retângulo 281"/>
            <p:cNvSpPr/>
            <p:nvPr/>
          </p:nvSpPr>
          <p:spPr bwMode="auto">
            <a:xfrm>
              <a:off x="6429388" y="35099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cxnSp>
          <p:nvCxnSpPr>
            <p:cNvPr id="283" name="Conector em curva 282"/>
            <p:cNvCxnSpPr>
              <a:stCxn id="282" idx="0"/>
            </p:cNvCxnSpPr>
            <p:nvPr/>
          </p:nvCxnSpPr>
          <p:spPr>
            <a:xfrm rot="5400000" flipH="1" flipV="1">
              <a:off x="6550039" y="2701920"/>
              <a:ext cx="866781" cy="7493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em curva 283"/>
            <p:cNvCxnSpPr>
              <a:stCxn id="272" idx="0"/>
              <a:endCxn id="269" idx="0"/>
            </p:cNvCxnSpPr>
            <p:nvPr/>
          </p:nvCxnSpPr>
          <p:spPr>
            <a:xfrm rot="5400000" flipH="1" flipV="1">
              <a:off x="6246031" y="1243790"/>
              <a:ext cx="1587" cy="1428760"/>
            </a:xfrm>
            <a:prstGeom prst="curvedConnector3">
              <a:avLst>
                <a:gd name="adj1" fmla="val 14395466"/>
              </a:avLst>
            </a:prstGeom>
            <a:ln>
              <a:solidFill>
                <a:schemeClr val="bg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284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4857752" y="1509698"/>
            <a:chExt cx="3286148" cy="2786082"/>
          </a:xfrm>
        </p:grpSpPr>
        <p:sp>
          <p:nvSpPr>
            <p:cNvPr id="286" name="Retângulo 285"/>
            <p:cNvSpPr/>
            <p:nvPr/>
          </p:nvSpPr>
          <p:spPr>
            <a:xfrm>
              <a:off x="4857752" y="15096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7" name="Retângulo 286"/>
            <p:cNvSpPr/>
            <p:nvPr/>
          </p:nvSpPr>
          <p:spPr bwMode="auto">
            <a:xfrm>
              <a:off x="571024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8" name="Retângulo 287"/>
            <p:cNvSpPr/>
            <p:nvPr/>
          </p:nvSpPr>
          <p:spPr bwMode="auto">
            <a:xfrm>
              <a:off x="606743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9" name="Retângulo 288"/>
            <p:cNvSpPr/>
            <p:nvPr/>
          </p:nvSpPr>
          <p:spPr bwMode="auto">
            <a:xfrm>
              <a:off x="642462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Retângulo 289"/>
            <p:cNvSpPr/>
            <p:nvPr/>
          </p:nvSpPr>
          <p:spPr bwMode="auto">
            <a:xfrm>
              <a:off x="678181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291" name="Retângulo 290"/>
            <p:cNvSpPr/>
            <p:nvPr/>
          </p:nvSpPr>
          <p:spPr bwMode="auto">
            <a:xfrm>
              <a:off x="713900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92" name="Retângulo 291"/>
            <p:cNvSpPr/>
            <p:nvPr/>
          </p:nvSpPr>
          <p:spPr bwMode="auto">
            <a:xfrm>
              <a:off x="749619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93" name="Retângulo 292"/>
            <p:cNvSpPr/>
            <p:nvPr/>
          </p:nvSpPr>
          <p:spPr bwMode="auto">
            <a:xfrm>
              <a:off x="535305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Retângulo 293"/>
            <p:cNvSpPr/>
            <p:nvPr/>
          </p:nvSpPr>
          <p:spPr bwMode="auto">
            <a:xfrm>
              <a:off x="571500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295" name="Retângulo 294"/>
            <p:cNvSpPr/>
            <p:nvPr/>
          </p:nvSpPr>
          <p:spPr bwMode="auto">
            <a:xfrm>
              <a:off x="607219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296" name="Retângulo 295"/>
            <p:cNvSpPr/>
            <p:nvPr/>
          </p:nvSpPr>
          <p:spPr bwMode="auto">
            <a:xfrm>
              <a:off x="642938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97" name="Retângulo 296"/>
            <p:cNvSpPr/>
            <p:nvPr/>
          </p:nvSpPr>
          <p:spPr bwMode="auto">
            <a:xfrm>
              <a:off x="678657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298" name="Retângulo 297"/>
            <p:cNvSpPr/>
            <p:nvPr/>
          </p:nvSpPr>
          <p:spPr bwMode="auto">
            <a:xfrm>
              <a:off x="7143768" y="2295516"/>
              <a:ext cx="357191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299" name="Retângulo 298"/>
            <p:cNvSpPr/>
            <p:nvPr/>
          </p:nvSpPr>
          <p:spPr bwMode="auto">
            <a:xfrm>
              <a:off x="750095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300" name="Retângulo 299"/>
            <p:cNvSpPr/>
            <p:nvPr/>
          </p:nvSpPr>
          <p:spPr bwMode="auto">
            <a:xfrm>
              <a:off x="6046798" y="35099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02" name="Retângulo 301"/>
            <p:cNvSpPr/>
            <p:nvPr/>
          </p:nvSpPr>
          <p:spPr bwMode="auto">
            <a:xfrm>
              <a:off x="500062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323" name="Retângulo 322"/>
            <p:cNvSpPr/>
            <p:nvPr/>
          </p:nvSpPr>
          <p:spPr bwMode="auto">
            <a:xfrm>
              <a:off x="535781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345" name="Retângulo 344"/>
            <p:cNvSpPr/>
            <p:nvPr/>
          </p:nvSpPr>
          <p:spPr bwMode="auto">
            <a:xfrm>
              <a:off x="6429388" y="35099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cxnSp>
          <p:nvCxnSpPr>
            <p:cNvPr id="367" name="Conector em curva 366"/>
            <p:cNvCxnSpPr>
              <a:stCxn id="345" idx="0"/>
            </p:cNvCxnSpPr>
            <p:nvPr/>
          </p:nvCxnSpPr>
          <p:spPr>
            <a:xfrm rot="5400000" flipH="1" flipV="1">
              <a:off x="6550039" y="2701920"/>
              <a:ext cx="866781" cy="7493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ector em curva 388"/>
            <p:cNvCxnSpPr>
              <a:stCxn id="292" idx="0"/>
              <a:endCxn id="290" idx="0"/>
            </p:cNvCxnSpPr>
            <p:nvPr/>
          </p:nvCxnSpPr>
          <p:spPr>
            <a:xfrm rot="16200000" flipV="1">
              <a:off x="7317601" y="1600980"/>
              <a:ext cx="1587" cy="714380"/>
            </a:xfrm>
            <a:prstGeom prst="curvedConnector3">
              <a:avLst>
                <a:gd name="adj1" fmla="val 14395466"/>
              </a:avLst>
            </a:prstGeom>
            <a:ln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410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4857752" y="1509698"/>
            <a:chExt cx="3286148" cy="2786082"/>
          </a:xfrm>
        </p:grpSpPr>
        <p:sp>
          <p:nvSpPr>
            <p:cNvPr id="433" name="Retângulo 432"/>
            <p:cNvSpPr/>
            <p:nvPr/>
          </p:nvSpPr>
          <p:spPr>
            <a:xfrm>
              <a:off x="4857752" y="15096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34" name="Retângulo 433"/>
            <p:cNvSpPr/>
            <p:nvPr/>
          </p:nvSpPr>
          <p:spPr bwMode="auto">
            <a:xfrm>
              <a:off x="571024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35" name="Retângulo 434"/>
            <p:cNvSpPr/>
            <p:nvPr/>
          </p:nvSpPr>
          <p:spPr bwMode="auto">
            <a:xfrm>
              <a:off x="606743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36" name="Retângulo 435"/>
            <p:cNvSpPr/>
            <p:nvPr/>
          </p:nvSpPr>
          <p:spPr bwMode="auto">
            <a:xfrm>
              <a:off x="642462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Retângulo 436"/>
            <p:cNvSpPr/>
            <p:nvPr/>
          </p:nvSpPr>
          <p:spPr bwMode="auto">
            <a:xfrm>
              <a:off x="678181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438" name="Retângulo 437"/>
            <p:cNvSpPr/>
            <p:nvPr/>
          </p:nvSpPr>
          <p:spPr bwMode="auto">
            <a:xfrm>
              <a:off x="713900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Retângulo 438"/>
            <p:cNvSpPr/>
            <p:nvPr/>
          </p:nvSpPr>
          <p:spPr bwMode="auto">
            <a:xfrm>
              <a:off x="749619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Retângulo 439"/>
            <p:cNvSpPr/>
            <p:nvPr/>
          </p:nvSpPr>
          <p:spPr bwMode="auto">
            <a:xfrm>
              <a:off x="535305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Retângulo 440"/>
            <p:cNvSpPr/>
            <p:nvPr/>
          </p:nvSpPr>
          <p:spPr bwMode="auto">
            <a:xfrm>
              <a:off x="571500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442" name="Retângulo 441"/>
            <p:cNvSpPr/>
            <p:nvPr/>
          </p:nvSpPr>
          <p:spPr bwMode="auto">
            <a:xfrm>
              <a:off x="607219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443" name="Retângulo 442"/>
            <p:cNvSpPr/>
            <p:nvPr/>
          </p:nvSpPr>
          <p:spPr bwMode="auto">
            <a:xfrm>
              <a:off x="642938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444" name="Retângulo 443"/>
            <p:cNvSpPr/>
            <p:nvPr/>
          </p:nvSpPr>
          <p:spPr bwMode="auto">
            <a:xfrm>
              <a:off x="678657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45" name="Retângulo 444"/>
            <p:cNvSpPr/>
            <p:nvPr/>
          </p:nvSpPr>
          <p:spPr bwMode="auto">
            <a:xfrm>
              <a:off x="714376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446" name="Retângulo 445"/>
            <p:cNvSpPr/>
            <p:nvPr/>
          </p:nvSpPr>
          <p:spPr bwMode="auto">
            <a:xfrm>
              <a:off x="750095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447" name="Retângulo 446"/>
            <p:cNvSpPr/>
            <p:nvPr/>
          </p:nvSpPr>
          <p:spPr bwMode="auto">
            <a:xfrm>
              <a:off x="6046798" y="35099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448" name="Retângulo 447"/>
            <p:cNvSpPr/>
            <p:nvPr/>
          </p:nvSpPr>
          <p:spPr bwMode="auto">
            <a:xfrm>
              <a:off x="500062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449" name="Retângulo 448"/>
            <p:cNvSpPr/>
            <p:nvPr/>
          </p:nvSpPr>
          <p:spPr bwMode="auto">
            <a:xfrm>
              <a:off x="535781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450" name="Retângulo 449"/>
            <p:cNvSpPr/>
            <p:nvPr/>
          </p:nvSpPr>
          <p:spPr bwMode="auto">
            <a:xfrm>
              <a:off x="6429388" y="35099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cxnSp>
          <p:nvCxnSpPr>
            <p:cNvPr id="451" name="Conector em curva 450"/>
            <p:cNvCxnSpPr>
              <a:stCxn id="450" idx="0"/>
            </p:cNvCxnSpPr>
            <p:nvPr/>
          </p:nvCxnSpPr>
          <p:spPr>
            <a:xfrm rot="5400000" flipH="1" flipV="1">
              <a:off x="6550039" y="2701920"/>
              <a:ext cx="866781" cy="7493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ector em curva 451"/>
            <p:cNvCxnSpPr>
              <a:stCxn id="439" idx="0"/>
              <a:endCxn id="437" idx="0"/>
            </p:cNvCxnSpPr>
            <p:nvPr/>
          </p:nvCxnSpPr>
          <p:spPr>
            <a:xfrm rot="16200000" flipV="1">
              <a:off x="7317601" y="1600980"/>
              <a:ext cx="1587" cy="714380"/>
            </a:xfrm>
            <a:prstGeom prst="curvedConnector3">
              <a:avLst>
                <a:gd name="adj1" fmla="val 14395466"/>
              </a:avLst>
            </a:prstGeom>
            <a:ln>
              <a:solidFill>
                <a:schemeClr val="bg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452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4857752" y="1509698"/>
            <a:chExt cx="3286148" cy="2786082"/>
          </a:xfrm>
        </p:grpSpPr>
        <p:cxnSp>
          <p:nvCxnSpPr>
            <p:cNvPr id="454" name="Conector em curva 453"/>
            <p:cNvCxnSpPr>
              <a:stCxn id="471" idx="0"/>
              <a:endCxn id="465" idx="2"/>
            </p:cNvCxnSpPr>
            <p:nvPr/>
          </p:nvCxnSpPr>
          <p:spPr>
            <a:xfrm rot="5400000" flipH="1" flipV="1">
              <a:off x="6322231" y="2867814"/>
              <a:ext cx="928695" cy="3556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Retângulo 454"/>
            <p:cNvSpPr/>
            <p:nvPr/>
          </p:nvSpPr>
          <p:spPr>
            <a:xfrm>
              <a:off x="4857752" y="15096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56" name="Retângulo 455"/>
            <p:cNvSpPr/>
            <p:nvPr/>
          </p:nvSpPr>
          <p:spPr bwMode="auto">
            <a:xfrm>
              <a:off x="571024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7" name="Retângulo 456"/>
            <p:cNvSpPr/>
            <p:nvPr/>
          </p:nvSpPr>
          <p:spPr bwMode="auto">
            <a:xfrm>
              <a:off x="606743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58" name="Retângulo 457"/>
            <p:cNvSpPr/>
            <p:nvPr/>
          </p:nvSpPr>
          <p:spPr bwMode="auto">
            <a:xfrm>
              <a:off x="642462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Retângulo 458"/>
            <p:cNvSpPr/>
            <p:nvPr/>
          </p:nvSpPr>
          <p:spPr bwMode="auto">
            <a:xfrm>
              <a:off x="713900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Retângulo 459"/>
            <p:cNvSpPr/>
            <p:nvPr/>
          </p:nvSpPr>
          <p:spPr bwMode="auto">
            <a:xfrm>
              <a:off x="749619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Retângulo 460"/>
            <p:cNvSpPr/>
            <p:nvPr/>
          </p:nvSpPr>
          <p:spPr bwMode="auto">
            <a:xfrm>
              <a:off x="535305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" name="Retângulo 461"/>
            <p:cNvSpPr/>
            <p:nvPr/>
          </p:nvSpPr>
          <p:spPr bwMode="auto">
            <a:xfrm>
              <a:off x="571500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463" name="Retângulo 462"/>
            <p:cNvSpPr/>
            <p:nvPr/>
          </p:nvSpPr>
          <p:spPr bwMode="auto">
            <a:xfrm>
              <a:off x="607219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464" name="Retângulo 463"/>
            <p:cNvSpPr/>
            <p:nvPr/>
          </p:nvSpPr>
          <p:spPr bwMode="auto">
            <a:xfrm>
              <a:off x="642938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465" name="Retângulo 464"/>
            <p:cNvSpPr/>
            <p:nvPr/>
          </p:nvSpPr>
          <p:spPr bwMode="auto">
            <a:xfrm>
              <a:off x="678657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66" name="Retângulo 465"/>
            <p:cNvSpPr/>
            <p:nvPr/>
          </p:nvSpPr>
          <p:spPr bwMode="auto">
            <a:xfrm>
              <a:off x="714376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467" name="Retângulo 466"/>
            <p:cNvSpPr/>
            <p:nvPr/>
          </p:nvSpPr>
          <p:spPr bwMode="auto">
            <a:xfrm>
              <a:off x="750095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468" name="Retângulo 467"/>
            <p:cNvSpPr/>
            <p:nvPr/>
          </p:nvSpPr>
          <p:spPr bwMode="auto">
            <a:xfrm>
              <a:off x="6046798" y="35099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469" name="Retângulo 468"/>
            <p:cNvSpPr/>
            <p:nvPr/>
          </p:nvSpPr>
          <p:spPr bwMode="auto">
            <a:xfrm>
              <a:off x="500062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470" name="Retângulo 469"/>
            <p:cNvSpPr/>
            <p:nvPr/>
          </p:nvSpPr>
          <p:spPr bwMode="auto">
            <a:xfrm>
              <a:off x="535781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471" name="Retângulo 470"/>
            <p:cNvSpPr/>
            <p:nvPr/>
          </p:nvSpPr>
          <p:spPr bwMode="auto">
            <a:xfrm>
              <a:off x="6429388" y="35099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cxnSp>
          <p:nvCxnSpPr>
            <p:cNvPr id="472" name="Conector em curva 471"/>
            <p:cNvCxnSpPr>
              <a:stCxn id="460" idx="0"/>
              <a:endCxn id="473" idx="0"/>
            </p:cNvCxnSpPr>
            <p:nvPr/>
          </p:nvCxnSpPr>
          <p:spPr>
            <a:xfrm rot="16200000" flipV="1">
              <a:off x="7319982" y="1603361"/>
              <a:ext cx="1587" cy="709618"/>
            </a:xfrm>
            <a:prstGeom prst="curvedConnector3">
              <a:avLst>
                <a:gd name="adj1" fmla="val 14395466"/>
              </a:avLst>
            </a:prstGeom>
            <a:ln>
              <a:solidFill>
                <a:schemeClr val="bg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Retângulo 472"/>
            <p:cNvSpPr/>
            <p:nvPr/>
          </p:nvSpPr>
          <p:spPr bwMode="auto">
            <a:xfrm>
              <a:off x="6429388" y="1957376"/>
              <a:ext cx="107157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endPara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upo 473"/>
          <p:cNvGrpSpPr>
            <a:grpSpLocks/>
          </p:cNvGrpSpPr>
          <p:nvPr/>
        </p:nvGrpSpPr>
        <p:grpSpPr bwMode="auto">
          <a:xfrm>
            <a:off x="5143500" y="2643188"/>
            <a:ext cx="3286125" cy="2786062"/>
            <a:chOff x="4857752" y="1509698"/>
            <a:chExt cx="3286148" cy="2786082"/>
          </a:xfrm>
        </p:grpSpPr>
        <p:sp>
          <p:nvSpPr>
            <p:cNvPr id="475" name="Retângulo 474"/>
            <p:cNvSpPr/>
            <p:nvPr/>
          </p:nvSpPr>
          <p:spPr>
            <a:xfrm>
              <a:off x="4857752" y="1509698"/>
              <a:ext cx="3286148" cy="278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76" name="Retângulo 475"/>
            <p:cNvSpPr/>
            <p:nvPr/>
          </p:nvSpPr>
          <p:spPr bwMode="auto">
            <a:xfrm>
              <a:off x="571024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77" name="Retângulo 476"/>
            <p:cNvSpPr/>
            <p:nvPr/>
          </p:nvSpPr>
          <p:spPr bwMode="auto">
            <a:xfrm>
              <a:off x="606743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78" name="Retângulo 477"/>
            <p:cNvSpPr/>
            <p:nvPr/>
          </p:nvSpPr>
          <p:spPr bwMode="auto">
            <a:xfrm>
              <a:off x="642462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9" name="Retângulo 478"/>
            <p:cNvSpPr/>
            <p:nvPr/>
          </p:nvSpPr>
          <p:spPr bwMode="auto">
            <a:xfrm>
              <a:off x="7139006" y="195737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0" name="Retângulo 479"/>
            <p:cNvSpPr/>
            <p:nvPr/>
          </p:nvSpPr>
          <p:spPr bwMode="auto">
            <a:xfrm>
              <a:off x="749619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1" name="Retângulo 480"/>
            <p:cNvSpPr/>
            <p:nvPr/>
          </p:nvSpPr>
          <p:spPr bwMode="auto">
            <a:xfrm>
              <a:off x="5353055" y="195737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" name="Retângulo 481"/>
            <p:cNvSpPr/>
            <p:nvPr/>
          </p:nvSpPr>
          <p:spPr bwMode="auto">
            <a:xfrm>
              <a:off x="571500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483" name="Retângulo 482"/>
            <p:cNvSpPr/>
            <p:nvPr/>
          </p:nvSpPr>
          <p:spPr bwMode="auto">
            <a:xfrm>
              <a:off x="607219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484" name="Retângulo 483"/>
            <p:cNvSpPr/>
            <p:nvPr/>
          </p:nvSpPr>
          <p:spPr bwMode="auto">
            <a:xfrm>
              <a:off x="642938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485" name="Retângulo 484"/>
            <p:cNvSpPr/>
            <p:nvPr/>
          </p:nvSpPr>
          <p:spPr bwMode="auto">
            <a:xfrm>
              <a:off x="6786579" y="2295516"/>
              <a:ext cx="357189" cy="285752"/>
            </a:xfrm>
            <a:prstGeom prst="rect">
              <a:avLst/>
            </a:prstGeom>
            <a:solidFill>
              <a:srgbClr val="EBFF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sp>
          <p:nvSpPr>
            <p:cNvPr id="486" name="Retângulo 485"/>
            <p:cNvSpPr/>
            <p:nvPr/>
          </p:nvSpPr>
          <p:spPr bwMode="auto">
            <a:xfrm>
              <a:off x="714376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63</a:t>
              </a:r>
            </a:p>
          </p:txBody>
        </p:sp>
        <p:sp>
          <p:nvSpPr>
            <p:cNvPr id="487" name="Retângulo 486"/>
            <p:cNvSpPr/>
            <p:nvPr/>
          </p:nvSpPr>
          <p:spPr bwMode="auto">
            <a:xfrm>
              <a:off x="750095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79</a:t>
              </a:r>
            </a:p>
          </p:txBody>
        </p:sp>
        <p:sp>
          <p:nvSpPr>
            <p:cNvPr id="488" name="Retângulo 487"/>
            <p:cNvSpPr/>
            <p:nvPr/>
          </p:nvSpPr>
          <p:spPr bwMode="auto">
            <a:xfrm>
              <a:off x="6046798" y="350996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489" name="Retângulo 488"/>
            <p:cNvSpPr/>
            <p:nvPr/>
          </p:nvSpPr>
          <p:spPr bwMode="auto">
            <a:xfrm>
              <a:off x="5000628" y="2295516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490" name="Retângulo 489"/>
            <p:cNvSpPr/>
            <p:nvPr/>
          </p:nvSpPr>
          <p:spPr bwMode="auto">
            <a:xfrm>
              <a:off x="5357819" y="229551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491" name="Retângulo 490"/>
            <p:cNvSpPr/>
            <p:nvPr/>
          </p:nvSpPr>
          <p:spPr bwMode="auto">
            <a:xfrm>
              <a:off x="6429388" y="3509962"/>
              <a:ext cx="35719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</a:p>
          </p:txBody>
        </p:sp>
        <p:cxnSp>
          <p:nvCxnSpPr>
            <p:cNvPr id="492" name="Conector em curva 491"/>
            <p:cNvCxnSpPr>
              <a:stCxn id="491" idx="0"/>
              <a:endCxn id="485" idx="2"/>
            </p:cNvCxnSpPr>
            <p:nvPr/>
          </p:nvCxnSpPr>
          <p:spPr>
            <a:xfrm rot="5400000" flipH="1" flipV="1">
              <a:off x="6322231" y="2867814"/>
              <a:ext cx="928695" cy="3556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Conector em curva 492"/>
            <p:cNvCxnSpPr>
              <a:stCxn id="480" idx="0"/>
              <a:endCxn id="494" idx="0"/>
            </p:cNvCxnSpPr>
            <p:nvPr/>
          </p:nvCxnSpPr>
          <p:spPr>
            <a:xfrm rot="16200000" flipV="1">
              <a:off x="7319982" y="1603361"/>
              <a:ext cx="1587" cy="709618"/>
            </a:xfrm>
            <a:prstGeom prst="curvedConnector3">
              <a:avLst>
                <a:gd name="adj1" fmla="val 14395466"/>
              </a:avLst>
            </a:prstGeom>
            <a:ln>
              <a:solidFill>
                <a:schemeClr val="bg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Retângulo 493"/>
            <p:cNvSpPr/>
            <p:nvPr/>
          </p:nvSpPr>
          <p:spPr bwMode="auto">
            <a:xfrm>
              <a:off x="6429388" y="1957376"/>
              <a:ext cx="1071571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pt-BR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endPara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1" grpId="0" animBg="1"/>
      <p:bldP spid="3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Busca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08DEE0-43F5-4781-B11D-21BFE5F2C24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7.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Implementação da busca binária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425450" y="1416050"/>
            <a:ext cx="8243888" cy="4062413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bsearch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u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n-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20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while(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pt-BR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u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nl-NL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CaixaDeTexto 11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Note que, nesta função, a expressão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(p+u)/2</a:t>
            </a:r>
            <a:r>
              <a:rPr lang="pt-BR" dirty="0">
                <a:latin typeface="Arial Narrow" pitchFamily="34" charset="0"/>
              </a:rPr>
              <a:t> sempre produz um resultado inteiro!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Busca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E9F09C-5BE1-4FD2-A3D1-50BD53F283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425450" y="5237163"/>
            <a:ext cx="8243888" cy="1004887"/>
            <a:chOff x="425450" y="1036638"/>
            <a:chExt cx="8243888" cy="1004098"/>
          </a:xfrm>
        </p:grpSpPr>
        <p:sp>
          <p:nvSpPr>
            <p:cNvPr id="20" name="CaixaDeTexto 19"/>
            <p:cNvSpPr txBox="1"/>
            <p:nvPr/>
          </p:nvSpPr>
          <p:spPr bwMode="auto">
            <a:xfrm>
              <a:off x="425450" y="1036638"/>
              <a:ext cx="8243888" cy="399736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Versão recursiva de busca binária</a:t>
              </a:r>
              <a:endPara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 bwMode="auto">
            <a:xfrm>
              <a:off x="425450" y="1428442"/>
              <a:ext cx="8243888" cy="612294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Crie a função recursiva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rbsearch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(x,v,p,u)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que faz uma busca binária para determinar se o item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está no vetor crescente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indexado de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até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.</a:t>
              </a:r>
            </a:p>
          </p:txBody>
        </p:sp>
      </p:grpSp>
      <p:grpSp>
        <p:nvGrpSpPr>
          <p:cNvPr id="3" name="Grupo 9"/>
          <p:cNvGrpSpPr>
            <a:grpSpLocks/>
          </p:cNvGrpSpPr>
          <p:nvPr/>
        </p:nvGrpSpPr>
        <p:grpSpPr bwMode="auto">
          <a:xfrm>
            <a:off x="425450" y="4119563"/>
            <a:ext cx="8243888" cy="1009650"/>
            <a:chOff x="425450" y="1036638"/>
            <a:chExt cx="8243888" cy="1008875"/>
          </a:xfrm>
        </p:grpSpPr>
        <p:sp>
          <p:nvSpPr>
            <p:cNvPr id="11" name="CaixaDeTexto 10"/>
            <p:cNvSpPr txBox="1"/>
            <p:nvPr/>
          </p:nvSpPr>
          <p:spPr bwMode="auto">
            <a:xfrm>
              <a:off x="425450" y="1036638"/>
              <a:ext cx="8243888" cy="39974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Versão recursiva de busca linear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 bwMode="auto">
            <a:xfrm>
              <a:off x="425450" y="1433208"/>
              <a:ext cx="8243888" cy="612305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Crie a função recursiva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rlsearch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(x,v,n)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que faz uma busca linear para determinar se o item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está no vetor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que tem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itens.</a:t>
              </a:r>
            </a:p>
          </p:txBody>
        </p:sp>
      </p:grpSp>
      <p:grpSp>
        <p:nvGrpSpPr>
          <p:cNvPr id="25607" name="Grupo 21"/>
          <p:cNvGrpSpPr>
            <a:grpSpLocks/>
          </p:cNvGrpSpPr>
          <p:nvPr/>
        </p:nvGrpSpPr>
        <p:grpSpPr bwMode="auto">
          <a:xfrm>
            <a:off x="425450" y="1036638"/>
            <a:ext cx="8243888" cy="2974975"/>
            <a:chOff x="425450" y="3421435"/>
            <a:chExt cx="8244000" cy="2973842"/>
          </a:xfrm>
        </p:grpSpPr>
        <p:sp>
          <p:nvSpPr>
            <p:cNvPr id="15" name="CaixaDeTexto 14"/>
            <p:cNvSpPr txBox="1"/>
            <p:nvPr/>
          </p:nvSpPr>
          <p:spPr bwMode="auto">
            <a:xfrm>
              <a:off x="425450" y="3421435"/>
              <a:ext cx="8244000" cy="399898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10.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Teste da função </a:t>
              </a:r>
              <a:r>
                <a:rPr lang="pt-BR" sz="20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bsearch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pt-BR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 bwMode="auto">
            <a:xfrm>
              <a:off x="425450" y="3818159"/>
              <a:ext cx="8244000" cy="2577118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Complete e execute o programa a seguir:</a:t>
              </a:r>
            </a:p>
            <a:p>
              <a:pPr>
                <a:spcBef>
                  <a:spcPts val="900"/>
                </a:spcBef>
                <a:defRPr/>
              </a:pPr>
              <a:r>
                <a:rPr lang="pt-BR" sz="17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pt-BR" sz="17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stdio</a:t>
              </a:r>
              <a:r>
                <a:rPr lang="pt-BR" sz="17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.h&gt;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v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 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"27: %d\n"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17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bsearch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>
                  <a:solidFill>
                    <a:srgbClr val="007774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"51: %d\n"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17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bsearch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51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Fim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E7F8F-A715-4096-8CFD-03BA2B6AD0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6149" name="Grupo 10"/>
          <p:cNvGrpSpPr>
            <a:grpSpLocks/>
          </p:cNvGrpSpPr>
          <p:nvPr/>
        </p:nvGrpSpPr>
        <p:grpSpPr bwMode="auto">
          <a:xfrm>
            <a:off x="425450" y="1019175"/>
            <a:ext cx="8243888" cy="833438"/>
            <a:chOff x="447675" y="1138238"/>
            <a:chExt cx="8229600" cy="833346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447675" y="1138238"/>
              <a:ext cx="8229600" cy="430166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Troca</a:t>
              </a:r>
            </a:p>
          </p:txBody>
        </p:sp>
        <p:sp>
          <p:nvSpPr>
            <p:cNvPr id="8" name="CaixaDeTexto 7"/>
            <p:cNvSpPr txBox="1"/>
            <p:nvPr/>
          </p:nvSpPr>
          <p:spPr bwMode="auto">
            <a:xfrm>
              <a:off x="447675" y="1571578"/>
              <a:ext cx="8229600" cy="400006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a operação que </a:t>
              </a:r>
              <a:r>
                <a:rPr lang="pt-BR" sz="2000" b="1" dirty="0">
                  <a:latin typeface="Arial Narrow" pitchFamily="34" charset="0"/>
                </a:rPr>
                <a:t>troca</a:t>
              </a:r>
              <a:r>
                <a:rPr lang="pt-BR" sz="2000" dirty="0">
                  <a:latin typeface="Arial Narrow" pitchFamily="34" charset="0"/>
                </a:rPr>
                <a:t> os valores de duas posições quaisquer de um vetor.</a:t>
              </a:r>
            </a:p>
          </p:txBody>
        </p:sp>
      </p:grpSp>
      <p:sp>
        <p:nvSpPr>
          <p:cNvPr id="26" name="CaixaDeTexto 2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operação </a:t>
            </a:r>
            <a:r>
              <a:rPr lang="pt-BR" b="1" dirty="0">
                <a:latin typeface="Arial Narrow" pitchFamily="34" charset="0"/>
              </a:rPr>
              <a:t>troca</a:t>
            </a:r>
            <a:r>
              <a:rPr lang="pt-BR" dirty="0">
                <a:latin typeface="Arial Narrow" pitchFamily="34" charset="0"/>
              </a:rPr>
              <a:t> consome tempo constante (isto é, independe do tamanho do vetor)!</a:t>
            </a:r>
          </a:p>
        </p:txBody>
      </p:sp>
      <p:grpSp>
        <p:nvGrpSpPr>
          <p:cNvPr id="3" name="Grupo 176"/>
          <p:cNvGrpSpPr>
            <a:grpSpLocks/>
          </p:cNvGrpSpPr>
          <p:nvPr/>
        </p:nvGrpSpPr>
        <p:grpSpPr bwMode="auto">
          <a:xfrm>
            <a:off x="425450" y="2019300"/>
            <a:ext cx="3743325" cy="3779838"/>
            <a:chOff x="425451" y="2019330"/>
            <a:chExt cx="4003674" cy="4039247"/>
          </a:xfrm>
        </p:grpSpPr>
        <p:sp>
          <p:nvSpPr>
            <p:cNvPr id="27" name="CaixaDeTexto 9"/>
            <p:cNvSpPr txBox="1">
              <a:spLocks noChangeArrowheads="1"/>
            </p:cNvSpPr>
            <p:nvPr/>
          </p:nvSpPr>
          <p:spPr bwMode="auto">
            <a:xfrm>
              <a:off x="425451" y="2019330"/>
              <a:ext cx="4003674" cy="4039247"/>
            </a:xfrm>
            <a:prstGeom prst="rect">
              <a:avLst/>
            </a:prstGeom>
            <a:no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buSzPct val="69000"/>
                <a:defRPr/>
              </a:pPr>
              <a:r>
                <a:rPr lang="pt-BR" b="1" dirty="0">
                  <a:latin typeface="Arial Narrow" pitchFamily="34" charset="0"/>
                </a:rPr>
                <a:t>Estratégia:</a:t>
              </a:r>
            </a:p>
            <a:p>
              <a:pPr marL="179388" indent="-179388" algn="just">
                <a:spcBef>
                  <a:spcPts val="1200"/>
                </a:spcBef>
                <a:buSzPct val="69000"/>
                <a:buFontTx/>
                <a:buBlip>
                  <a:blip r:embed="rId2"/>
                </a:buBlip>
                <a:defRPr/>
              </a:pPr>
              <a:r>
                <a:rPr lang="pt-BR" sz="1700" dirty="0">
                  <a:latin typeface="Arial Narrow" pitchFamily="34" charset="0"/>
                </a:rPr>
                <a:t>Copie o valor da posição </a:t>
              </a:r>
              <a:r>
                <a:rPr lang="pt-BR" sz="1700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pt-BR" sz="1700" dirty="0">
                  <a:latin typeface="Arial Narrow" pitchFamily="34" charset="0"/>
                </a:rPr>
                <a:t> para </a:t>
              </a:r>
              <a:r>
                <a:rPr lang="pt-BR" sz="17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pt-BR" sz="1700" dirty="0">
                  <a:latin typeface="Arial Narrow" pitchFamily="34" charset="0"/>
                </a:rPr>
                <a:t>.</a:t>
              </a:r>
            </a:p>
            <a:p>
              <a:pPr marL="179388" indent="-179388" algn="just">
                <a:spcBef>
                  <a:spcPts val="1200"/>
                </a:spcBef>
                <a:buSzPct val="69000"/>
                <a:buFontTx/>
                <a:buBlip>
                  <a:blip r:embed="rId2"/>
                </a:buBlip>
                <a:defRPr/>
              </a:pPr>
              <a:r>
                <a:rPr lang="pt-BR" sz="1700" dirty="0">
                  <a:latin typeface="Arial Narrow" pitchFamily="34" charset="0"/>
                </a:rPr>
                <a:t>Armazene na posição </a:t>
              </a:r>
              <a:r>
                <a:rPr lang="pt-BR" sz="1700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pt-BR" sz="1700" dirty="0">
                  <a:latin typeface="Arial Narrow" pitchFamily="34" charset="0"/>
                </a:rPr>
                <a:t> o valor da posição </a:t>
              </a:r>
              <a:r>
                <a:rPr lang="pt-BR" sz="17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pt-BR" sz="1700" dirty="0">
                  <a:latin typeface="Arial Narrow" pitchFamily="34" charset="0"/>
                </a:rPr>
                <a:t>. </a:t>
              </a:r>
            </a:p>
            <a:p>
              <a:pPr marL="179388" indent="-179388" algn="just">
                <a:spcBef>
                  <a:spcPts val="1200"/>
                </a:spcBef>
                <a:buSzPct val="69000"/>
                <a:buFontTx/>
                <a:buBlip>
                  <a:blip r:embed="rId2"/>
                </a:buBlip>
                <a:defRPr/>
              </a:pPr>
              <a:r>
                <a:rPr lang="pt-BR" sz="1700" dirty="0">
                  <a:latin typeface="Arial Narrow" pitchFamily="34" charset="0"/>
                </a:rPr>
                <a:t>Armazene na posição </a:t>
              </a:r>
              <a:r>
                <a:rPr lang="pt-BR" sz="17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pt-BR" sz="1700" dirty="0">
                  <a:latin typeface="Arial Narrow" pitchFamily="34" charset="0"/>
                </a:rPr>
                <a:t> o valor de </a:t>
              </a:r>
              <a:r>
                <a:rPr lang="pt-BR" sz="17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pt-BR" sz="1700" dirty="0">
                  <a:latin typeface="Arial Narrow" pitchFamily="34" charset="0"/>
                </a:rPr>
                <a:t>.</a:t>
              </a:r>
              <a:endParaRPr lang="pt-BR" sz="1700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69000"/>
                <a:defRPr/>
              </a:pPr>
              <a:endParaRPr lang="pt-BR" b="1" dirty="0">
                <a:latin typeface="Arial Narrow" pitchFamily="34" charset="0"/>
              </a:endParaRPr>
            </a:p>
          </p:txBody>
        </p:sp>
        <p:grpSp>
          <p:nvGrpSpPr>
            <p:cNvPr id="6281" name="Grupo 175"/>
            <p:cNvGrpSpPr>
              <a:grpSpLocks/>
            </p:cNvGrpSpPr>
            <p:nvPr/>
          </p:nvGrpSpPr>
          <p:grpSpPr bwMode="auto">
            <a:xfrm>
              <a:off x="1103312" y="4000518"/>
              <a:ext cx="2859088" cy="1571622"/>
              <a:chOff x="1157287" y="3929078"/>
              <a:chExt cx="2859088" cy="1571622"/>
            </a:xfrm>
          </p:grpSpPr>
          <p:grpSp>
            <p:nvGrpSpPr>
              <p:cNvPr id="6282" name="Grupo 389"/>
              <p:cNvGrpSpPr>
                <a:grpSpLocks/>
              </p:cNvGrpSpPr>
              <p:nvPr/>
            </p:nvGrpSpPr>
            <p:grpSpPr bwMode="auto">
              <a:xfrm>
                <a:off x="1157287" y="5214950"/>
                <a:ext cx="2859088" cy="285750"/>
                <a:chOff x="1070886" y="5214939"/>
                <a:chExt cx="2858855" cy="285749"/>
              </a:xfrm>
            </p:grpSpPr>
            <p:sp>
              <p:nvSpPr>
                <p:cNvPr id="40" name="Retângulo 39"/>
                <p:cNvSpPr/>
                <p:nvPr/>
              </p:nvSpPr>
              <p:spPr bwMode="auto">
                <a:xfrm>
                  <a:off x="1070492" y="5215241"/>
                  <a:ext cx="356532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19</a:t>
                  </a:r>
                </a:p>
              </p:txBody>
            </p:sp>
            <p:sp>
              <p:nvSpPr>
                <p:cNvPr id="41" name="Retângulo 40"/>
                <p:cNvSpPr/>
                <p:nvPr/>
              </p:nvSpPr>
              <p:spPr bwMode="auto">
                <a:xfrm>
                  <a:off x="1427025" y="5215241"/>
                  <a:ext cx="358229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27</a:t>
                  </a:r>
                </a:p>
              </p:txBody>
            </p:sp>
            <p:sp>
              <p:nvSpPr>
                <p:cNvPr id="42" name="Retângulo 41"/>
                <p:cNvSpPr/>
                <p:nvPr/>
              </p:nvSpPr>
              <p:spPr bwMode="auto">
                <a:xfrm>
                  <a:off x="1785254" y="5215241"/>
                  <a:ext cx="356532" cy="285002"/>
                </a:xfrm>
                <a:prstGeom prst="rect">
                  <a:avLst/>
                </a:prstGeom>
                <a:solidFill>
                  <a:srgbClr val="D9FFD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31</a:t>
                  </a:r>
                </a:p>
              </p:txBody>
            </p:sp>
            <p:sp>
              <p:nvSpPr>
                <p:cNvPr id="43" name="Retângulo 42"/>
                <p:cNvSpPr/>
                <p:nvPr/>
              </p:nvSpPr>
              <p:spPr bwMode="auto">
                <a:xfrm>
                  <a:off x="2141786" y="5215241"/>
                  <a:ext cx="358230" cy="285002"/>
                </a:xfrm>
                <a:prstGeom prst="rect">
                  <a:avLst/>
                </a:prstGeom>
                <a:solidFill>
                  <a:srgbClr val="D9FFD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44" name="Retângulo 43"/>
                <p:cNvSpPr/>
                <p:nvPr/>
              </p:nvSpPr>
              <p:spPr bwMode="auto">
                <a:xfrm>
                  <a:off x="2500017" y="5215241"/>
                  <a:ext cx="358229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45" name="Retângulo 44"/>
                <p:cNvSpPr/>
                <p:nvPr/>
              </p:nvSpPr>
              <p:spPr bwMode="auto">
                <a:xfrm>
                  <a:off x="2858246" y="5215241"/>
                  <a:ext cx="356532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46" name="Retângulo 45"/>
                <p:cNvSpPr/>
                <p:nvPr/>
              </p:nvSpPr>
              <p:spPr bwMode="auto">
                <a:xfrm>
                  <a:off x="3214778" y="5215241"/>
                  <a:ext cx="358230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47" name="Retângulo 46"/>
                <p:cNvSpPr/>
                <p:nvPr/>
              </p:nvSpPr>
              <p:spPr bwMode="auto">
                <a:xfrm>
                  <a:off x="3573009" y="5215241"/>
                  <a:ext cx="356532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</p:grpSp>
          <p:sp>
            <p:nvSpPr>
              <p:cNvPr id="30" name="Fluxograma: Mesclar 29"/>
              <p:cNvSpPr/>
              <p:nvPr/>
            </p:nvSpPr>
            <p:spPr bwMode="auto">
              <a:xfrm>
                <a:off x="1156893" y="4429796"/>
                <a:ext cx="2859282" cy="570007"/>
              </a:xfrm>
              <a:prstGeom prst="flowChartMerge">
                <a:avLst/>
              </a:prstGeom>
              <a:solidFill>
                <a:srgbClr val="E1F2F3"/>
              </a:solidFill>
              <a:ln w="31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25200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troca</a:t>
                </a:r>
              </a:p>
            </p:txBody>
          </p:sp>
          <p:grpSp>
            <p:nvGrpSpPr>
              <p:cNvPr id="6284" name="Grupo 390"/>
              <p:cNvGrpSpPr>
                <a:grpSpLocks/>
              </p:cNvGrpSpPr>
              <p:nvPr/>
            </p:nvGrpSpPr>
            <p:grpSpPr bwMode="auto">
              <a:xfrm>
                <a:off x="1157287" y="3929078"/>
                <a:ext cx="2859088" cy="285750"/>
                <a:chOff x="1070886" y="5214938"/>
                <a:chExt cx="2858855" cy="285749"/>
              </a:xfrm>
            </p:grpSpPr>
            <p:sp>
              <p:nvSpPr>
                <p:cNvPr id="32" name="Retângulo 31"/>
                <p:cNvSpPr/>
                <p:nvPr/>
              </p:nvSpPr>
              <p:spPr bwMode="auto">
                <a:xfrm>
                  <a:off x="1070492" y="5215203"/>
                  <a:ext cx="356532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19</a:t>
                  </a:r>
                </a:p>
              </p:txBody>
            </p:sp>
            <p:sp>
              <p:nvSpPr>
                <p:cNvPr id="33" name="Retângulo 32"/>
                <p:cNvSpPr/>
                <p:nvPr/>
              </p:nvSpPr>
              <p:spPr bwMode="auto">
                <a:xfrm>
                  <a:off x="1427025" y="5215203"/>
                  <a:ext cx="358229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27</a:t>
                  </a:r>
                </a:p>
              </p:txBody>
            </p:sp>
            <p:sp>
              <p:nvSpPr>
                <p:cNvPr id="34" name="Retângulo 33"/>
                <p:cNvSpPr/>
                <p:nvPr/>
              </p:nvSpPr>
              <p:spPr bwMode="auto">
                <a:xfrm>
                  <a:off x="1785254" y="5215203"/>
                  <a:ext cx="356532" cy="285002"/>
                </a:xfrm>
                <a:prstGeom prst="rect">
                  <a:avLst/>
                </a:prstGeom>
                <a:solidFill>
                  <a:srgbClr val="FFDDD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35" name="Retângulo 34"/>
                <p:cNvSpPr/>
                <p:nvPr/>
              </p:nvSpPr>
              <p:spPr bwMode="auto">
                <a:xfrm>
                  <a:off x="2141786" y="5215203"/>
                  <a:ext cx="358230" cy="285002"/>
                </a:xfrm>
                <a:prstGeom prst="rect">
                  <a:avLst/>
                </a:prstGeom>
                <a:solidFill>
                  <a:srgbClr val="FFDDD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31</a:t>
                  </a:r>
                </a:p>
              </p:txBody>
            </p:sp>
            <p:sp>
              <p:nvSpPr>
                <p:cNvPr id="36" name="Retângulo 35"/>
                <p:cNvSpPr/>
                <p:nvPr/>
              </p:nvSpPr>
              <p:spPr bwMode="auto">
                <a:xfrm>
                  <a:off x="2500017" y="5215203"/>
                  <a:ext cx="358229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37" name="Retângulo 36"/>
                <p:cNvSpPr/>
                <p:nvPr/>
              </p:nvSpPr>
              <p:spPr bwMode="auto">
                <a:xfrm>
                  <a:off x="2858246" y="5215203"/>
                  <a:ext cx="356532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66</a:t>
                  </a:r>
                </a:p>
              </p:txBody>
            </p:sp>
            <p:sp>
              <p:nvSpPr>
                <p:cNvPr id="38" name="Retângulo 37"/>
                <p:cNvSpPr/>
                <p:nvPr/>
              </p:nvSpPr>
              <p:spPr bwMode="auto">
                <a:xfrm>
                  <a:off x="3214778" y="5215203"/>
                  <a:ext cx="358230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75</a:t>
                  </a:r>
                </a:p>
              </p:txBody>
            </p:sp>
            <p:sp>
              <p:nvSpPr>
                <p:cNvPr id="39" name="Retângulo 38"/>
                <p:cNvSpPr/>
                <p:nvPr/>
              </p:nvSpPr>
              <p:spPr bwMode="auto">
                <a:xfrm>
                  <a:off x="3573009" y="5215203"/>
                  <a:ext cx="356532" cy="2850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b="1" dirty="0">
                      <a:solidFill>
                        <a:schemeClr val="tx1"/>
                      </a:solidFill>
                      <a:latin typeface="Courier New" pitchFamily="49" charset="0"/>
                      <a:cs typeface="Courier New" pitchFamily="49" charset="0"/>
                    </a:rPr>
                    <a:t>80</a:t>
                  </a:r>
                </a:p>
              </p:txBody>
            </p:sp>
          </p:grpSp>
        </p:grpSp>
      </p:grpSp>
      <p:sp>
        <p:nvSpPr>
          <p:cNvPr id="48" name="CaixaDeTexto 9"/>
          <p:cNvSpPr txBox="1">
            <a:spLocks noChangeArrowheads="1"/>
          </p:cNvSpPr>
          <p:nvPr/>
        </p:nvSpPr>
        <p:spPr bwMode="auto">
          <a:xfrm>
            <a:off x="4286250" y="2019300"/>
            <a:ext cx="4356100" cy="226218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Funcionamento:</a:t>
            </a: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</p:txBody>
      </p:sp>
      <p:sp>
        <p:nvSpPr>
          <p:cNvPr id="49" name="CaixaDeTexto 9"/>
          <p:cNvSpPr txBox="1">
            <a:spLocks noChangeArrowheads="1"/>
          </p:cNvSpPr>
          <p:nvPr/>
        </p:nvSpPr>
        <p:spPr bwMode="auto">
          <a:xfrm>
            <a:off x="4286250" y="4424363"/>
            <a:ext cx="4356100" cy="137477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troca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[],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j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100"/>
              </a:spcBef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00"/>
              </a:spcBef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v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00"/>
              </a:spcBef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v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spcBef>
                <a:spcPts val="100"/>
              </a:spcBef>
              <a:defRPr/>
            </a:pP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rgbClr val="0000FF"/>
              </a:solidFill>
              <a:latin typeface="Arial Narrow" pitchFamily="34" charset="0"/>
            </a:endParaRPr>
          </a:p>
        </p:txBody>
      </p:sp>
      <p:grpSp>
        <p:nvGrpSpPr>
          <p:cNvPr id="11" name="Grupo 932"/>
          <p:cNvGrpSpPr>
            <a:grpSpLocks/>
          </p:cNvGrpSpPr>
          <p:nvPr/>
        </p:nvGrpSpPr>
        <p:grpSpPr bwMode="auto">
          <a:xfrm>
            <a:off x="5026025" y="2490788"/>
            <a:ext cx="3500438" cy="1643062"/>
            <a:chOff x="4857752" y="2428868"/>
            <a:chExt cx="3500462" cy="1643074"/>
          </a:xfrm>
        </p:grpSpPr>
        <p:sp>
          <p:nvSpPr>
            <p:cNvPr id="51" name="Retângulo 50"/>
            <p:cNvSpPr/>
            <p:nvPr/>
          </p:nvSpPr>
          <p:spPr>
            <a:xfrm>
              <a:off x="4857752" y="2428868"/>
              <a:ext cx="3500462" cy="1643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2" name="Retângulo 51"/>
            <p:cNvSpPr/>
            <p:nvPr/>
          </p:nvSpPr>
          <p:spPr bwMode="auto">
            <a:xfrm>
              <a:off x="6151574" y="364331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tângulo 52"/>
            <p:cNvSpPr/>
            <p:nvPr/>
          </p:nvSpPr>
          <p:spPr bwMode="auto">
            <a:xfrm>
              <a:off x="6000760" y="2500306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54" name="Retângulo 53"/>
            <p:cNvSpPr/>
            <p:nvPr/>
          </p:nvSpPr>
          <p:spPr bwMode="auto">
            <a:xfrm>
              <a:off x="6357950" y="2500306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55" name="Retângulo 54"/>
            <p:cNvSpPr/>
            <p:nvPr/>
          </p:nvSpPr>
          <p:spPr bwMode="auto">
            <a:xfrm>
              <a:off x="5643570" y="2786058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56" name="Retângulo 55"/>
            <p:cNvSpPr/>
            <p:nvPr/>
          </p:nvSpPr>
          <p:spPr bwMode="auto">
            <a:xfrm>
              <a:off x="6000760" y="2786058"/>
              <a:ext cx="357190" cy="285752"/>
            </a:xfrm>
            <a:prstGeom prst="rect">
              <a:avLst/>
            </a:prstGeom>
            <a:solidFill>
              <a:srgbClr val="FFDD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57" name="Retângulo 56"/>
            <p:cNvSpPr/>
            <p:nvPr/>
          </p:nvSpPr>
          <p:spPr bwMode="auto">
            <a:xfrm>
              <a:off x="6357950" y="2786058"/>
              <a:ext cx="357189" cy="285752"/>
            </a:xfrm>
            <a:prstGeom prst="rect">
              <a:avLst/>
            </a:prstGeom>
            <a:solidFill>
              <a:srgbClr val="FFDD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58" name="Retângulo 57"/>
            <p:cNvSpPr/>
            <p:nvPr/>
          </p:nvSpPr>
          <p:spPr bwMode="auto">
            <a:xfrm>
              <a:off x="6715140" y="2786058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59" name="Retângulo 58"/>
            <p:cNvSpPr/>
            <p:nvPr/>
          </p:nvSpPr>
          <p:spPr bwMode="auto">
            <a:xfrm>
              <a:off x="7072330" y="2786058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60" name="Retângulo 59"/>
            <p:cNvSpPr/>
            <p:nvPr/>
          </p:nvSpPr>
          <p:spPr bwMode="auto">
            <a:xfrm>
              <a:off x="7429520" y="2786058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61" name="Retângulo 60"/>
            <p:cNvSpPr/>
            <p:nvPr/>
          </p:nvSpPr>
          <p:spPr bwMode="auto">
            <a:xfrm>
              <a:off x="7786710" y="2786058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62" name="Retângulo 61"/>
            <p:cNvSpPr/>
            <p:nvPr/>
          </p:nvSpPr>
          <p:spPr bwMode="auto">
            <a:xfrm>
              <a:off x="5786446" y="364331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63" name="Retângulo 62"/>
            <p:cNvSpPr/>
            <p:nvPr/>
          </p:nvSpPr>
          <p:spPr bwMode="auto">
            <a:xfrm>
              <a:off x="4929190" y="2786058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64" name="Retângulo 63"/>
            <p:cNvSpPr/>
            <p:nvPr/>
          </p:nvSpPr>
          <p:spPr bwMode="auto">
            <a:xfrm>
              <a:off x="5286380" y="2786058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</p:grpSp>
      <p:grpSp>
        <p:nvGrpSpPr>
          <p:cNvPr id="12" name="Grupo 953"/>
          <p:cNvGrpSpPr>
            <a:grpSpLocks/>
          </p:cNvGrpSpPr>
          <p:nvPr/>
        </p:nvGrpSpPr>
        <p:grpSpPr bwMode="auto">
          <a:xfrm>
            <a:off x="5026025" y="2490788"/>
            <a:ext cx="3500438" cy="1643062"/>
            <a:chOff x="5000628" y="2571744"/>
            <a:chExt cx="3500462" cy="1643074"/>
          </a:xfrm>
        </p:grpSpPr>
        <p:sp>
          <p:nvSpPr>
            <p:cNvPr id="66" name="Retângulo 65"/>
            <p:cNvSpPr/>
            <p:nvPr/>
          </p:nvSpPr>
          <p:spPr>
            <a:xfrm>
              <a:off x="5000628" y="2571744"/>
              <a:ext cx="3500462" cy="1643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7" name="Retângulo 66"/>
            <p:cNvSpPr/>
            <p:nvPr/>
          </p:nvSpPr>
          <p:spPr bwMode="auto">
            <a:xfrm>
              <a:off x="6294450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8" name="Retângulo 67"/>
            <p:cNvSpPr/>
            <p:nvPr/>
          </p:nvSpPr>
          <p:spPr bwMode="auto">
            <a:xfrm>
              <a:off x="6143636" y="2643182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69" name="Retângulo 68"/>
            <p:cNvSpPr/>
            <p:nvPr/>
          </p:nvSpPr>
          <p:spPr bwMode="auto">
            <a:xfrm>
              <a:off x="6500826" y="264318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70" name="Retângulo 69"/>
            <p:cNvSpPr/>
            <p:nvPr/>
          </p:nvSpPr>
          <p:spPr bwMode="auto">
            <a:xfrm>
              <a:off x="578644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71" name="Retângulo 70"/>
            <p:cNvSpPr/>
            <p:nvPr/>
          </p:nvSpPr>
          <p:spPr bwMode="auto">
            <a:xfrm>
              <a:off x="6143636" y="2928934"/>
              <a:ext cx="357190" cy="285752"/>
            </a:xfrm>
            <a:prstGeom prst="rect">
              <a:avLst/>
            </a:prstGeom>
            <a:solidFill>
              <a:srgbClr val="FFDD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72" name="Retângulo 71"/>
            <p:cNvSpPr/>
            <p:nvPr/>
          </p:nvSpPr>
          <p:spPr bwMode="auto">
            <a:xfrm>
              <a:off x="6500826" y="2928934"/>
              <a:ext cx="357189" cy="285752"/>
            </a:xfrm>
            <a:prstGeom prst="rect">
              <a:avLst/>
            </a:prstGeom>
            <a:solidFill>
              <a:srgbClr val="FFDD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73" name="Retângulo 72"/>
            <p:cNvSpPr/>
            <p:nvPr/>
          </p:nvSpPr>
          <p:spPr bwMode="auto">
            <a:xfrm>
              <a:off x="685801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74" name="Retângulo 73"/>
            <p:cNvSpPr/>
            <p:nvPr/>
          </p:nvSpPr>
          <p:spPr bwMode="auto">
            <a:xfrm>
              <a:off x="721520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75" name="Retângulo 74"/>
            <p:cNvSpPr/>
            <p:nvPr/>
          </p:nvSpPr>
          <p:spPr bwMode="auto">
            <a:xfrm>
              <a:off x="757239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76" name="Retângulo 75"/>
            <p:cNvSpPr/>
            <p:nvPr/>
          </p:nvSpPr>
          <p:spPr bwMode="auto">
            <a:xfrm>
              <a:off x="792958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7" name="Retângulo 76"/>
            <p:cNvSpPr/>
            <p:nvPr/>
          </p:nvSpPr>
          <p:spPr bwMode="auto">
            <a:xfrm>
              <a:off x="5929322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78" name="Retângulo 77"/>
            <p:cNvSpPr/>
            <p:nvPr/>
          </p:nvSpPr>
          <p:spPr bwMode="auto">
            <a:xfrm>
              <a:off x="507206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79" name="Retângulo 78"/>
            <p:cNvSpPr/>
            <p:nvPr/>
          </p:nvSpPr>
          <p:spPr bwMode="auto">
            <a:xfrm>
              <a:off x="542925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cxnSp>
          <p:nvCxnSpPr>
            <p:cNvPr id="80" name="Conector de seta reta 79"/>
            <p:cNvCxnSpPr>
              <a:stCxn id="71" idx="2"/>
              <a:endCxn id="67" idx="0"/>
            </p:cNvCxnSpPr>
            <p:nvPr/>
          </p:nvCxnSpPr>
          <p:spPr>
            <a:xfrm rot="16200000" flipH="1">
              <a:off x="6111885" y="3424237"/>
              <a:ext cx="571504" cy="1524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970"/>
          <p:cNvGrpSpPr>
            <a:grpSpLocks/>
          </p:cNvGrpSpPr>
          <p:nvPr/>
        </p:nvGrpSpPr>
        <p:grpSpPr bwMode="auto">
          <a:xfrm>
            <a:off x="5026025" y="2490788"/>
            <a:ext cx="3500438" cy="1643062"/>
            <a:chOff x="5000628" y="2571744"/>
            <a:chExt cx="3500462" cy="1643074"/>
          </a:xfrm>
        </p:grpSpPr>
        <p:sp>
          <p:nvSpPr>
            <p:cNvPr id="82" name="Retângulo 81"/>
            <p:cNvSpPr/>
            <p:nvPr/>
          </p:nvSpPr>
          <p:spPr>
            <a:xfrm>
              <a:off x="5000628" y="2571744"/>
              <a:ext cx="3500462" cy="1643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83" name="Retângulo 82"/>
            <p:cNvSpPr/>
            <p:nvPr/>
          </p:nvSpPr>
          <p:spPr bwMode="auto">
            <a:xfrm>
              <a:off x="6294450" y="3786190"/>
              <a:ext cx="357189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84" name="Retângulo 83"/>
            <p:cNvSpPr/>
            <p:nvPr/>
          </p:nvSpPr>
          <p:spPr bwMode="auto">
            <a:xfrm>
              <a:off x="6143636" y="2643182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85" name="Retângulo 84"/>
            <p:cNvSpPr/>
            <p:nvPr/>
          </p:nvSpPr>
          <p:spPr bwMode="auto">
            <a:xfrm>
              <a:off x="6500826" y="264318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86" name="Retângulo 85"/>
            <p:cNvSpPr/>
            <p:nvPr/>
          </p:nvSpPr>
          <p:spPr bwMode="auto">
            <a:xfrm>
              <a:off x="578644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87" name="Retângulo 86"/>
            <p:cNvSpPr/>
            <p:nvPr/>
          </p:nvSpPr>
          <p:spPr bwMode="auto">
            <a:xfrm>
              <a:off x="614363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88" name="Retângulo 87"/>
            <p:cNvSpPr/>
            <p:nvPr/>
          </p:nvSpPr>
          <p:spPr bwMode="auto">
            <a:xfrm>
              <a:off x="6500826" y="2928934"/>
              <a:ext cx="357189" cy="285752"/>
            </a:xfrm>
            <a:prstGeom prst="rect">
              <a:avLst/>
            </a:prstGeom>
            <a:solidFill>
              <a:srgbClr val="FFDD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89" name="Retângulo 88"/>
            <p:cNvSpPr/>
            <p:nvPr/>
          </p:nvSpPr>
          <p:spPr bwMode="auto">
            <a:xfrm>
              <a:off x="685801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90" name="Retângulo 89"/>
            <p:cNvSpPr/>
            <p:nvPr/>
          </p:nvSpPr>
          <p:spPr bwMode="auto">
            <a:xfrm>
              <a:off x="721520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91" name="Retângulo 90"/>
            <p:cNvSpPr/>
            <p:nvPr/>
          </p:nvSpPr>
          <p:spPr bwMode="auto">
            <a:xfrm>
              <a:off x="757239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92" name="Retângulo 91"/>
            <p:cNvSpPr/>
            <p:nvPr/>
          </p:nvSpPr>
          <p:spPr bwMode="auto">
            <a:xfrm>
              <a:off x="792958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93" name="Retângulo 92"/>
            <p:cNvSpPr/>
            <p:nvPr/>
          </p:nvSpPr>
          <p:spPr bwMode="auto">
            <a:xfrm>
              <a:off x="5929322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94" name="Retângulo 93"/>
            <p:cNvSpPr/>
            <p:nvPr/>
          </p:nvSpPr>
          <p:spPr bwMode="auto">
            <a:xfrm>
              <a:off x="507206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95" name="Retângulo 94"/>
            <p:cNvSpPr/>
            <p:nvPr/>
          </p:nvSpPr>
          <p:spPr bwMode="auto">
            <a:xfrm>
              <a:off x="542925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cxnSp>
          <p:nvCxnSpPr>
            <p:cNvPr id="96" name="Conector de seta reta 95"/>
            <p:cNvCxnSpPr>
              <a:stCxn id="87" idx="2"/>
              <a:endCxn id="83" idx="0"/>
            </p:cNvCxnSpPr>
            <p:nvPr/>
          </p:nvCxnSpPr>
          <p:spPr>
            <a:xfrm rot="16200000" flipH="1">
              <a:off x="6111885" y="3424237"/>
              <a:ext cx="571504" cy="1524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993"/>
          <p:cNvGrpSpPr>
            <a:grpSpLocks/>
          </p:cNvGrpSpPr>
          <p:nvPr/>
        </p:nvGrpSpPr>
        <p:grpSpPr bwMode="auto">
          <a:xfrm>
            <a:off x="5026025" y="2490788"/>
            <a:ext cx="3500438" cy="1643062"/>
            <a:chOff x="5000628" y="2571744"/>
            <a:chExt cx="3500462" cy="1643074"/>
          </a:xfrm>
        </p:grpSpPr>
        <p:sp>
          <p:nvSpPr>
            <p:cNvPr id="98" name="Retângulo 97"/>
            <p:cNvSpPr/>
            <p:nvPr/>
          </p:nvSpPr>
          <p:spPr>
            <a:xfrm>
              <a:off x="5000628" y="2571744"/>
              <a:ext cx="3500462" cy="1643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9" name="Retângulo 98"/>
            <p:cNvSpPr/>
            <p:nvPr/>
          </p:nvSpPr>
          <p:spPr bwMode="auto">
            <a:xfrm>
              <a:off x="6294450" y="3786190"/>
              <a:ext cx="357189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100" name="Retângulo 99"/>
            <p:cNvSpPr/>
            <p:nvPr/>
          </p:nvSpPr>
          <p:spPr bwMode="auto">
            <a:xfrm>
              <a:off x="6143636" y="2643182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101" name="Retângulo 100"/>
            <p:cNvSpPr/>
            <p:nvPr/>
          </p:nvSpPr>
          <p:spPr bwMode="auto">
            <a:xfrm>
              <a:off x="6500826" y="264318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102" name="Retângulo 101"/>
            <p:cNvSpPr/>
            <p:nvPr/>
          </p:nvSpPr>
          <p:spPr bwMode="auto">
            <a:xfrm>
              <a:off x="578644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03" name="Retângulo 102"/>
            <p:cNvSpPr/>
            <p:nvPr/>
          </p:nvSpPr>
          <p:spPr bwMode="auto">
            <a:xfrm>
              <a:off x="614363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104" name="Retângulo 103"/>
            <p:cNvSpPr/>
            <p:nvPr/>
          </p:nvSpPr>
          <p:spPr bwMode="auto">
            <a:xfrm>
              <a:off x="6500826" y="2928934"/>
              <a:ext cx="357189" cy="285752"/>
            </a:xfrm>
            <a:prstGeom prst="rect">
              <a:avLst/>
            </a:prstGeom>
            <a:solidFill>
              <a:srgbClr val="FFDD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105" name="Retângulo 104"/>
            <p:cNvSpPr/>
            <p:nvPr/>
          </p:nvSpPr>
          <p:spPr bwMode="auto">
            <a:xfrm>
              <a:off x="685801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106" name="Retângulo 105"/>
            <p:cNvSpPr/>
            <p:nvPr/>
          </p:nvSpPr>
          <p:spPr bwMode="auto">
            <a:xfrm>
              <a:off x="721520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107" name="Retângulo 106"/>
            <p:cNvSpPr/>
            <p:nvPr/>
          </p:nvSpPr>
          <p:spPr bwMode="auto">
            <a:xfrm>
              <a:off x="757239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08" name="Retângulo 107"/>
            <p:cNvSpPr/>
            <p:nvPr/>
          </p:nvSpPr>
          <p:spPr bwMode="auto">
            <a:xfrm>
              <a:off x="792958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109" name="Retângulo 108"/>
            <p:cNvSpPr/>
            <p:nvPr/>
          </p:nvSpPr>
          <p:spPr bwMode="auto">
            <a:xfrm>
              <a:off x="5929322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110" name="Retângulo 109"/>
            <p:cNvSpPr/>
            <p:nvPr/>
          </p:nvSpPr>
          <p:spPr bwMode="auto">
            <a:xfrm>
              <a:off x="507206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111" name="Retângulo 110"/>
            <p:cNvSpPr/>
            <p:nvPr/>
          </p:nvSpPr>
          <p:spPr bwMode="auto">
            <a:xfrm>
              <a:off x="542925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cxnSp>
          <p:nvCxnSpPr>
            <p:cNvPr id="112" name="Conector angulado 111"/>
            <p:cNvCxnSpPr>
              <a:stCxn id="104" idx="2"/>
              <a:endCxn id="103" idx="2"/>
            </p:cNvCxnSpPr>
            <p:nvPr/>
          </p:nvCxnSpPr>
          <p:spPr>
            <a:xfrm rot="5400000">
              <a:off x="6500826" y="3035297"/>
              <a:ext cx="1587" cy="357189"/>
            </a:xfrm>
            <a:prstGeom prst="bentConnector3">
              <a:avLst>
                <a:gd name="adj1" fmla="val 1439546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011"/>
          <p:cNvGrpSpPr>
            <a:grpSpLocks/>
          </p:cNvGrpSpPr>
          <p:nvPr/>
        </p:nvGrpSpPr>
        <p:grpSpPr bwMode="auto">
          <a:xfrm>
            <a:off x="5026025" y="2490788"/>
            <a:ext cx="3500438" cy="1643062"/>
            <a:chOff x="5000628" y="2571744"/>
            <a:chExt cx="3500462" cy="1643074"/>
          </a:xfrm>
        </p:grpSpPr>
        <p:sp>
          <p:nvSpPr>
            <p:cNvPr id="114" name="Retângulo 113"/>
            <p:cNvSpPr/>
            <p:nvPr/>
          </p:nvSpPr>
          <p:spPr>
            <a:xfrm>
              <a:off x="5000628" y="2571744"/>
              <a:ext cx="3500462" cy="1643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15" name="Retângulo 114"/>
            <p:cNvSpPr/>
            <p:nvPr/>
          </p:nvSpPr>
          <p:spPr bwMode="auto">
            <a:xfrm>
              <a:off x="6294450" y="3786190"/>
              <a:ext cx="357189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116" name="Retângulo 115"/>
            <p:cNvSpPr/>
            <p:nvPr/>
          </p:nvSpPr>
          <p:spPr bwMode="auto">
            <a:xfrm>
              <a:off x="6143636" y="2643182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117" name="Retângulo 116"/>
            <p:cNvSpPr/>
            <p:nvPr/>
          </p:nvSpPr>
          <p:spPr bwMode="auto">
            <a:xfrm>
              <a:off x="6500826" y="264318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118" name="Retângulo 117"/>
            <p:cNvSpPr/>
            <p:nvPr/>
          </p:nvSpPr>
          <p:spPr bwMode="auto">
            <a:xfrm>
              <a:off x="578644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19" name="Retângulo 118"/>
            <p:cNvSpPr/>
            <p:nvPr/>
          </p:nvSpPr>
          <p:spPr bwMode="auto">
            <a:xfrm>
              <a:off x="6143636" y="2928934"/>
              <a:ext cx="357190" cy="285752"/>
            </a:xfrm>
            <a:prstGeom prst="rect">
              <a:avLst/>
            </a:prstGeom>
            <a:solidFill>
              <a:srgbClr val="D9FF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Retângulo 119"/>
            <p:cNvSpPr/>
            <p:nvPr/>
          </p:nvSpPr>
          <p:spPr bwMode="auto">
            <a:xfrm>
              <a:off x="650082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121" name="Retângulo 120"/>
            <p:cNvSpPr/>
            <p:nvPr/>
          </p:nvSpPr>
          <p:spPr bwMode="auto">
            <a:xfrm>
              <a:off x="685801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122" name="Retângulo 121"/>
            <p:cNvSpPr/>
            <p:nvPr/>
          </p:nvSpPr>
          <p:spPr bwMode="auto">
            <a:xfrm>
              <a:off x="721520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123" name="Retângulo 122"/>
            <p:cNvSpPr/>
            <p:nvPr/>
          </p:nvSpPr>
          <p:spPr bwMode="auto">
            <a:xfrm>
              <a:off x="757239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24" name="Retângulo 123"/>
            <p:cNvSpPr/>
            <p:nvPr/>
          </p:nvSpPr>
          <p:spPr bwMode="auto">
            <a:xfrm>
              <a:off x="792958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125" name="Retângulo 124"/>
            <p:cNvSpPr/>
            <p:nvPr/>
          </p:nvSpPr>
          <p:spPr bwMode="auto">
            <a:xfrm>
              <a:off x="5929322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126" name="Retângulo 125"/>
            <p:cNvSpPr/>
            <p:nvPr/>
          </p:nvSpPr>
          <p:spPr bwMode="auto">
            <a:xfrm>
              <a:off x="507206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127" name="Retângulo 126"/>
            <p:cNvSpPr/>
            <p:nvPr/>
          </p:nvSpPr>
          <p:spPr bwMode="auto">
            <a:xfrm>
              <a:off x="542925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cxnSp>
          <p:nvCxnSpPr>
            <p:cNvPr id="128" name="Conector angulado 127"/>
            <p:cNvCxnSpPr>
              <a:stCxn id="120" idx="2"/>
              <a:endCxn id="119" idx="2"/>
            </p:cNvCxnSpPr>
            <p:nvPr/>
          </p:nvCxnSpPr>
          <p:spPr>
            <a:xfrm rot="5400000">
              <a:off x="6500826" y="3035297"/>
              <a:ext cx="1587" cy="357189"/>
            </a:xfrm>
            <a:prstGeom prst="bentConnector3">
              <a:avLst>
                <a:gd name="adj1" fmla="val 1439546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031"/>
          <p:cNvGrpSpPr>
            <a:grpSpLocks/>
          </p:cNvGrpSpPr>
          <p:nvPr/>
        </p:nvGrpSpPr>
        <p:grpSpPr bwMode="auto">
          <a:xfrm>
            <a:off x="5026025" y="2490788"/>
            <a:ext cx="3500438" cy="1643062"/>
            <a:chOff x="5000628" y="2571744"/>
            <a:chExt cx="3500462" cy="1643074"/>
          </a:xfrm>
        </p:grpSpPr>
        <p:sp>
          <p:nvSpPr>
            <p:cNvPr id="130" name="Retângulo 129"/>
            <p:cNvSpPr/>
            <p:nvPr/>
          </p:nvSpPr>
          <p:spPr>
            <a:xfrm>
              <a:off x="5000628" y="2571744"/>
              <a:ext cx="3500462" cy="1643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1" name="Retângulo 130"/>
            <p:cNvSpPr/>
            <p:nvPr/>
          </p:nvSpPr>
          <p:spPr bwMode="auto">
            <a:xfrm>
              <a:off x="6294450" y="3786190"/>
              <a:ext cx="357189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132" name="Retângulo 131"/>
            <p:cNvSpPr/>
            <p:nvPr/>
          </p:nvSpPr>
          <p:spPr bwMode="auto">
            <a:xfrm>
              <a:off x="6143636" y="2643182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133" name="Retângulo 132"/>
            <p:cNvSpPr/>
            <p:nvPr/>
          </p:nvSpPr>
          <p:spPr bwMode="auto">
            <a:xfrm>
              <a:off x="6500826" y="264318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134" name="Retângulo 133"/>
            <p:cNvSpPr/>
            <p:nvPr/>
          </p:nvSpPr>
          <p:spPr bwMode="auto">
            <a:xfrm>
              <a:off x="578644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35" name="Retângulo 134"/>
            <p:cNvSpPr/>
            <p:nvPr/>
          </p:nvSpPr>
          <p:spPr bwMode="auto">
            <a:xfrm>
              <a:off x="6143636" y="2928934"/>
              <a:ext cx="357190" cy="285752"/>
            </a:xfrm>
            <a:prstGeom prst="rect">
              <a:avLst/>
            </a:prstGeom>
            <a:solidFill>
              <a:srgbClr val="D9FF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6" name="Retângulo 135"/>
            <p:cNvSpPr/>
            <p:nvPr/>
          </p:nvSpPr>
          <p:spPr bwMode="auto">
            <a:xfrm>
              <a:off x="650082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137" name="Retângulo 136"/>
            <p:cNvSpPr/>
            <p:nvPr/>
          </p:nvSpPr>
          <p:spPr bwMode="auto">
            <a:xfrm>
              <a:off x="685801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138" name="Retângulo 137"/>
            <p:cNvSpPr/>
            <p:nvPr/>
          </p:nvSpPr>
          <p:spPr bwMode="auto">
            <a:xfrm>
              <a:off x="721520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139" name="Retângulo 138"/>
            <p:cNvSpPr/>
            <p:nvPr/>
          </p:nvSpPr>
          <p:spPr bwMode="auto">
            <a:xfrm>
              <a:off x="757239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40" name="Retângulo 139"/>
            <p:cNvSpPr/>
            <p:nvPr/>
          </p:nvSpPr>
          <p:spPr bwMode="auto">
            <a:xfrm>
              <a:off x="792958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141" name="Retângulo 140"/>
            <p:cNvSpPr/>
            <p:nvPr/>
          </p:nvSpPr>
          <p:spPr bwMode="auto">
            <a:xfrm>
              <a:off x="5929322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142" name="Retângulo 141"/>
            <p:cNvSpPr/>
            <p:nvPr/>
          </p:nvSpPr>
          <p:spPr bwMode="auto">
            <a:xfrm>
              <a:off x="507206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143" name="Retângulo 142"/>
            <p:cNvSpPr/>
            <p:nvPr/>
          </p:nvSpPr>
          <p:spPr bwMode="auto">
            <a:xfrm>
              <a:off x="542925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cxnSp>
          <p:nvCxnSpPr>
            <p:cNvPr id="144" name="Conector de seta reta 143"/>
            <p:cNvCxnSpPr>
              <a:stCxn id="131" idx="0"/>
              <a:endCxn id="136" idx="2"/>
            </p:cNvCxnSpPr>
            <p:nvPr/>
          </p:nvCxnSpPr>
          <p:spPr>
            <a:xfrm rot="5400000" flipH="1" flipV="1">
              <a:off x="6290481" y="3398043"/>
              <a:ext cx="571504" cy="2047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048"/>
          <p:cNvGrpSpPr>
            <a:grpSpLocks/>
          </p:cNvGrpSpPr>
          <p:nvPr/>
        </p:nvGrpSpPr>
        <p:grpSpPr bwMode="auto">
          <a:xfrm>
            <a:off x="5026025" y="2490788"/>
            <a:ext cx="3500438" cy="1643062"/>
            <a:chOff x="5000628" y="2571744"/>
            <a:chExt cx="3500462" cy="1643074"/>
          </a:xfrm>
        </p:grpSpPr>
        <p:sp>
          <p:nvSpPr>
            <p:cNvPr id="146" name="Retângulo 145"/>
            <p:cNvSpPr/>
            <p:nvPr/>
          </p:nvSpPr>
          <p:spPr>
            <a:xfrm>
              <a:off x="5000628" y="2571744"/>
              <a:ext cx="3500462" cy="1643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7" name="Retângulo 146"/>
            <p:cNvSpPr/>
            <p:nvPr/>
          </p:nvSpPr>
          <p:spPr bwMode="auto">
            <a:xfrm>
              <a:off x="6294450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8" name="Retângulo 147"/>
            <p:cNvSpPr/>
            <p:nvPr/>
          </p:nvSpPr>
          <p:spPr bwMode="auto">
            <a:xfrm>
              <a:off x="6143636" y="2643182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149" name="Retângulo 148"/>
            <p:cNvSpPr/>
            <p:nvPr/>
          </p:nvSpPr>
          <p:spPr bwMode="auto">
            <a:xfrm>
              <a:off x="6500826" y="264318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150" name="Retângulo 149"/>
            <p:cNvSpPr/>
            <p:nvPr/>
          </p:nvSpPr>
          <p:spPr bwMode="auto">
            <a:xfrm>
              <a:off x="578644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51" name="Retângulo 150"/>
            <p:cNvSpPr/>
            <p:nvPr/>
          </p:nvSpPr>
          <p:spPr bwMode="auto">
            <a:xfrm>
              <a:off x="6143636" y="2928934"/>
              <a:ext cx="357190" cy="285752"/>
            </a:xfrm>
            <a:prstGeom prst="rect">
              <a:avLst/>
            </a:prstGeom>
            <a:solidFill>
              <a:srgbClr val="D9FF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Retângulo 151"/>
            <p:cNvSpPr/>
            <p:nvPr/>
          </p:nvSpPr>
          <p:spPr bwMode="auto">
            <a:xfrm>
              <a:off x="6500826" y="2928934"/>
              <a:ext cx="357189" cy="285752"/>
            </a:xfrm>
            <a:prstGeom prst="rect">
              <a:avLst/>
            </a:prstGeom>
            <a:solidFill>
              <a:srgbClr val="D9FF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3" name="Retângulo 152"/>
            <p:cNvSpPr/>
            <p:nvPr/>
          </p:nvSpPr>
          <p:spPr bwMode="auto">
            <a:xfrm>
              <a:off x="685801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154" name="Retângulo 153"/>
            <p:cNvSpPr/>
            <p:nvPr/>
          </p:nvSpPr>
          <p:spPr bwMode="auto">
            <a:xfrm>
              <a:off x="721520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155" name="Retângulo 154"/>
            <p:cNvSpPr/>
            <p:nvPr/>
          </p:nvSpPr>
          <p:spPr bwMode="auto">
            <a:xfrm>
              <a:off x="757239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56" name="Retângulo 155"/>
            <p:cNvSpPr/>
            <p:nvPr/>
          </p:nvSpPr>
          <p:spPr bwMode="auto">
            <a:xfrm>
              <a:off x="792958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157" name="Retângulo 156"/>
            <p:cNvSpPr/>
            <p:nvPr/>
          </p:nvSpPr>
          <p:spPr bwMode="auto">
            <a:xfrm>
              <a:off x="5929322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158" name="Retângulo 157"/>
            <p:cNvSpPr/>
            <p:nvPr/>
          </p:nvSpPr>
          <p:spPr bwMode="auto">
            <a:xfrm>
              <a:off x="507206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159" name="Retângulo 158"/>
            <p:cNvSpPr/>
            <p:nvPr/>
          </p:nvSpPr>
          <p:spPr bwMode="auto">
            <a:xfrm>
              <a:off x="542925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cxnSp>
          <p:nvCxnSpPr>
            <p:cNvPr id="160" name="Conector de seta reta 159"/>
            <p:cNvCxnSpPr>
              <a:stCxn id="147" idx="0"/>
              <a:endCxn id="152" idx="2"/>
            </p:cNvCxnSpPr>
            <p:nvPr/>
          </p:nvCxnSpPr>
          <p:spPr>
            <a:xfrm rot="5400000" flipH="1" flipV="1">
              <a:off x="6290481" y="3398043"/>
              <a:ext cx="571504" cy="2047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065"/>
          <p:cNvGrpSpPr>
            <a:grpSpLocks/>
          </p:cNvGrpSpPr>
          <p:nvPr/>
        </p:nvGrpSpPr>
        <p:grpSpPr bwMode="auto">
          <a:xfrm>
            <a:off x="5026025" y="2490788"/>
            <a:ext cx="3500438" cy="1643062"/>
            <a:chOff x="5000628" y="2571744"/>
            <a:chExt cx="3500462" cy="1643074"/>
          </a:xfrm>
        </p:grpSpPr>
        <p:sp>
          <p:nvSpPr>
            <p:cNvPr id="162" name="Retângulo 161"/>
            <p:cNvSpPr/>
            <p:nvPr/>
          </p:nvSpPr>
          <p:spPr>
            <a:xfrm>
              <a:off x="5000628" y="2571744"/>
              <a:ext cx="3500462" cy="1643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3" name="Retângulo 162"/>
            <p:cNvSpPr/>
            <p:nvPr/>
          </p:nvSpPr>
          <p:spPr bwMode="auto">
            <a:xfrm>
              <a:off x="6294450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Retângulo 163"/>
            <p:cNvSpPr/>
            <p:nvPr/>
          </p:nvSpPr>
          <p:spPr bwMode="auto">
            <a:xfrm>
              <a:off x="6143636" y="2643182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165" name="Retângulo 164"/>
            <p:cNvSpPr/>
            <p:nvPr/>
          </p:nvSpPr>
          <p:spPr bwMode="auto">
            <a:xfrm>
              <a:off x="6500826" y="2643182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166" name="Retângulo 165"/>
            <p:cNvSpPr/>
            <p:nvPr/>
          </p:nvSpPr>
          <p:spPr bwMode="auto">
            <a:xfrm>
              <a:off x="578644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67" name="Retângulo 166"/>
            <p:cNvSpPr/>
            <p:nvPr/>
          </p:nvSpPr>
          <p:spPr bwMode="auto">
            <a:xfrm>
              <a:off x="6143636" y="2928934"/>
              <a:ext cx="357190" cy="285752"/>
            </a:xfrm>
            <a:prstGeom prst="rect">
              <a:avLst/>
            </a:prstGeom>
            <a:solidFill>
              <a:srgbClr val="D9FF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Retângulo 167"/>
            <p:cNvSpPr/>
            <p:nvPr/>
          </p:nvSpPr>
          <p:spPr bwMode="auto">
            <a:xfrm>
              <a:off x="6500826" y="2928934"/>
              <a:ext cx="357189" cy="285752"/>
            </a:xfrm>
            <a:prstGeom prst="rect">
              <a:avLst/>
            </a:prstGeom>
            <a:solidFill>
              <a:srgbClr val="D9FF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pt-BR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9" name="Retângulo 168"/>
            <p:cNvSpPr/>
            <p:nvPr/>
          </p:nvSpPr>
          <p:spPr bwMode="auto">
            <a:xfrm>
              <a:off x="685801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170" name="Retângulo 169"/>
            <p:cNvSpPr/>
            <p:nvPr/>
          </p:nvSpPr>
          <p:spPr bwMode="auto">
            <a:xfrm>
              <a:off x="721520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171" name="Retângulo 170"/>
            <p:cNvSpPr/>
            <p:nvPr/>
          </p:nvSpPr>
          <p:spPr bwMode="auto">
            <a:xfrm>
              <a:off x="757239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172" name="Retângulo 171"/>
            <p:cNvSpPr/>
            <p:nvPr/>
          </p:nvSpPr>
          <p:spPr bwMode="auto">
            <a:xfrm>
              <a:off x="792958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173" name="Retângulo 172"/>
            <p:cNvSpPr/>
            <p:nvPr/>
          </p:nvSpPr>
          <p:spPr bwMode="auto">
            <a:xfrm>
              <a:off x="5929322" y="3786190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174" name="Retângulo 173"/>
            <p:cNvSpPr/>
            <p:nvPr/>
          </p:nvSpPr>
          <p:spPr bwMode="auto">
            <a:xfrm>
              <a:off x="5072066" y="2928934"/>
              <a:ext cx="357189" cy="285752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175" name="Retângulo 174"/>
            <p:cNvSpPr/>
            <p:nvPr/>
          </p:nvSpPr>
          <p:spPr bwMode="auto">
            <a:xfrm>
              <a:off x="5429256" y="2928934"/>
              <a:ext cx="357190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FF999F-3474-4C78-A1E6-9318CF2E646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7173" name="Grupo 10"/>
          <p:cNvGrpSpPr>
            <a:grpSpLocks/>
          </p:cNvGrpSpPr>
          <p:nvPr/>
        </p:nvGrpSpPr>
        <p:grpSpPr bwMode="auto">
          <a:xfrm>
            <a:off x="425450" y="1019175"/>
            <a:ext cx="8243888" cy="833438"/>
            <a:chOff x="447675" y="1138238"/>
            <a:chExt cx="8229600" cy="833287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447675" y="1138238"/>
              <a:ext cx="8229600" cy="430135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Arial Narrow" pitchFamily="34" charset="0"/>
                </a:rPr>
                <a:t>Ordenação por trocas (</a:t>
              </a:r>
              <a:r>
                <a:rPr lang="pt-BR" sz="2200" b="1" i="1" dirty="0">
                  <a:solidFill>
                    <a:schemeClr val="bg1"/>
                  </a:solidFill>
                  <a:latin typeface="Arial Narrow" pitchFamily="34" charset="0"/>
                </a:rPr>
                <a:t>bubble sort</a:t>
              </a:r>
              <a:r>
                <a:rPr lang="pt-BR" sz="2200" b="1" dirty="0">
                  <a:solidFill>
                    <a:schemeClr val="bg1"/>
                  </a:solidFill>
                  <a:latin typeface="Arial Narrow" pitchFamily="34" charset="0"/>
                </a:rPr>
                <a:t>)</a:t>
              </a:r>
            </a:p>
          </p:txBody>
        </p:sp>
        <p:sp>
          <p:nvSpPr>
            <p:cNvPr id="8" name="CaixaDeTexto 7"/>
            <p:cNvSpPr txBox="1"/>
            <p:nvPr/>
          </p:nvSpPr>
          <p:spPr bwMode="auto">
            <a:xfrm>
              <a:off x="447675" y="1571547"/>
              <a:ext cx="8229600" cy="399978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um algoritmo de ordenação cuja operação básica é a </a:t>
              </a:r>
              <a:r>
                <a:rPr lang="pt-BR" sz="2000" b="1" dirty="0">
                  <a:latin typeface="Arial Narrow" pitchFamily="34" charset="0"/>
                </a:rPr>
                <a:t>troca</a:t>
              </a:r>
              <a:r>
                <a:rPr lang="pt-BR" sz="2000" dirty="0">
                  <a:latin typeface="Arial Narrow" pitchFamily="34" charset="0"/>
                </a:rPr>
                <a:t>.</a:t>
              </a:r>
            </a:p>
          </p:txBody>
        </p:sp>
      </p:grpSp>
      <p:sp>
        <p:nvSpPr>
          <p:cNvPr id="26" name="CaixaDeTexto 2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garantir a correta ordenação, o algoritmo deve fazer todas as comparações possíveis! </a:t>
            </a:r>
          </a:p>
        </p:txBody>
      </p:sp>
      <p:grpSp>
        <p:nvGrpSpPr>
          <p:cNvPr id="7175" name="Grupo 202"/>
          <p:cNvGrpSpPr>
            <a:grpSpLocks/>
          </p:cNvGrpSpPr>
          <p:nvPr/>
        </p:nvGrpSpPr>
        <p:grpSpPr bwMode="auto">
          <a:xfrm>
            <a:off x="428625" y="2262188"/>
            <a:ext cx="8240713" cy="3203575"/>
            <a:chOff x="428625" y="2071675"/>
            <a:chExt cx="8240713" cy="3204001"/>
          </a:xfrm>
        </p:grpSpPr>
        <p:sp>
          <p:nvSpPr>
            <p:cNvPr id="161" name="CaixaDeTexto 9"/>
            <p:cNvSpPr txBox="1">
              <a:spLocks noChangeArrowheads="1"/>
            </p:cNvSpPr>
            <p:nvPr/>
          </p:nvSpPr>
          <p:spPr bwMode="auto">
            <a:xfrm>
              <a:off x="428625" y="2071675"/>
              <a:ext cx="4140200" cy="3204001"/>
            </a:xfrm>
            <a:prstGeom prst="rect">
              <a:avLst/>
            </a:prstGeom>
            <a:no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buSzPct val="69000"/>
                <a:defRPr/>
              </a:pPr>
              <a:r>
                <a:rPr lang="pt-BR" b="1" dirty="0">
                  <a:latin typeface="Arial Narrow" pitchFamily="34" charset="0"/>
                </a:rPr>
                <a:t>Estratégia:</a:t>
              </a:r>
              <a:r>
                <a:rPr lang="pt-BR" dirty="0">
                  <a:latin typeface="+mj-lt"/>
                </a:rPr>
                <a:t> </a:t>
              </a:r>
            </a:p>
            <a:p>
              <a:pPr algn="just">
                <a:spcBef>
                  <a:spcPts val="1200"/>
                </a:spcBef>
                <a:buSzPct val="69000"/>
                <a:defRPr/>
              </a:pPr>
              <a:r>
                <a:rPr lang="pt-BR" dirty="0">
                  <a:latin typeface="+mj-lt"/>
                </a:rPr>
                <a:t>Para ordenar um vetor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b="1" dirty="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pt-BR" dirty="0">
                  <a:latin typeface="+mj-lt"/>
                </a:rPr>
                <a:t>, usando ordenação por trocas:</a:t>
              </a:r>
            </a:p>
            <a:p>
              <a:pPr marL="179388" indent="-179388" algn="just">
                <a:spcBef>
                  <a:spcPts val="1200"/>
                </a:spcBef>
                <a:buSzPct val="69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Encontre em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dirty="0"/>
                <a:t> </a:t>
              </a:r>
              <a:r>
                <a:rPr lang="pt-BR" dirty="0">
                  <a:latin typeface="+mj-lt"/>
                </a:rPr>
                <a:t>um par de itens consecutivos </a:t>
              </a:r>
              <a:r>
                <a:rPr lang="pt-BR" b="1" i="1" dirty="0" err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i="1" baseline="-25000" dirty="0" err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dirty="0">
                  <a:latin typeface="+mj-lt"/>
                </a:rPr>
                <a:t>e </a:t>
              </a:r>
              <a:r>
                <a:rPr lang="pt-BR" b="1" i="1" dirty="0" err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i="1" baseline="-25000" dirty="0" err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pt-BR" b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1</a:t>
              </a:r>
              <a:r>
                <a:rPr lang="pt-BR" dirty="0">
                  <a:latin typeface="+mj-lt"/>
                </a:rPr>
                <a:t>, tal que </a:t>
              </a:r>
              <a:r>
                <a:rPr lang="pt-BR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 </a:t>
              </a:r>
              <a:r>
                <a:rPr lang="pt-BR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b="1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pt-BR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1</a:t>
              </a:r>
              <a:r>
                <a:rPr lang="pt-BR" dirty="0">
                  <a:latin typeface="+mj-lt"/>
                </a:rPr>
                <a:t>. </a:t>
              </a:r>
            </a:p>
            <a:p>
              <a:pPr marL="179388" indent="-179388" algn="just">
                <a:spcBef>
                  <a:spcPts val="1200"/>
                </a:spcBef>
                <a:buSzPct val="69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+mj-lt"/>
                </a:rPr>
                <a:t>Troque esses itens de posição, de modo que cada um passe a ocupar a posição do outro.</a:t>
              </a:r>
            </a:p>
            <a:p>
              <a:pPr marL="179388" indent="-179388" algn="just">
                <a:spcBef>
                  <a:spcPts val="1200"/>
                </a:spcBef>
                <a:buSzPct val="69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+mj-lt"/>
                </a:rPr>
                <a:t>Repita o procedimento, enquanto for possível.</a:t>
              </a:r>
              <a:endParaRPr lang="pt-BR" b="1" dirty="0">
                <a:latin typeface="+mj-lt"/>
              </a:endParaRPr>
            </a:p>
          </p:txBody>
        </p:sp>
        <p:grpSp>
          <p:nvGrpSpPr>
            <p:cNvPr id="7177" name="Grupo 201"/>
            <p:cNvGrpSpPr>
              <a:grpSpLocks/>
            </p:cNvGrpSpPr>
            <p:nvPr/>
          </p:nvGrpSpPr>
          <p:grpSpPr bwMode="auto">
            <a:xfrm>
              <a:off x="4889338" y="2071677"/>
              <a:ext cx="3780000" cy="3200400"/>
              <a:chOff x="4889338" y="2071677"/>
              <a:chExt cx="3780000" cy="3200400"/>
            </a:xfrm>
          </p:grpSpPr>
          <p:sp>
            <p:nvSpPr>
              <p:cNvPr id="7178" name="CaixaDeTexto 9"/>
              <p:cNvSpPr txBox="1">
                <a:spLocks noChangeArrowheads="1"/>
              </p:cNvSpPr>
              <p:nvPr/>
            </p:nvSpPr>
            <p:spPr bwMode="auto">
              <a:xfrm>
                <a:off x="4889338" y="2071677"/>
                <a:ext cx="3780000" cy="3200400"/>
              </a:xfrm>
              <a:prstGeom prst="rect">
                <a:avLst/>
              </a:prstGeom>
              <a:noFill/>
              <a:ln w="9525">
                <a:solidFill>
                  <a:srgbClr val="4597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ts val="300"/>
                  </a:spcBef>
                  <a:buSzPct val="69000"/>
                </a:pPr>
                <a:endParaRPr lang="pt-BR" b="1">
                  <a:latin typeface="Arial Narrow" pitchFamily="34" charset="0"/>
                </a:endParaRPr>
              </a:p>
              <a:p>
                <a:pPr algn="just">
                  <a:spcBef>
                    <a:spcPts val="300"/>
                  </a:spcBef>
                  <a:buSzPct val="69000"/>
                </a:pPr>
                <a:endParaRPr lang="pt-BR" b="1">
                  <a:latin typeface="Arial Narrow" pitchFamily="34" charset="0"/>
                </a:endParaRPr>
              </a:p>
              <a:p>
                <a:pPr algn="just">
                  <a:spcBef>
                    <a:spcPts val="300"/>
                  </a:spcBef>
                  <a:buSzPct val="69000"/>
                </a:pPr>
                <a:endParaRPr lang="pt-BR" b="1">
                  <a:latin typeface="Arial Narrow" pitchFamily="34" charset="0"/>
                </a:endParaRPr>
              </a:p>
              <a:p>
                <a:pPr algn="just">
                  <a:spcBef>
                    <a:spcPts val="300"/>
                  </a:spcBef>
                  <a:buSzPct val="69000"/>
                </a:pPr>
                <a:endParaRPr lang="pt-BR" b="1">
                  <a:latin typeface="Arial Narrow" pitchFamily="34" charset="0"/>
                </a:endParaRPr>
              </a:p>
              <a:p>
                <a:pPr algn="just">
                  <a:spcBef>
                    <a:spcPts val="300"/>
                  </a:spcBef>
                  <a:buSzPct val="69000"/>
                </a:pPr>
                <a:endParaRPr lang="pt-BR" b="1">
                  <a:latin typeface="Arial Narrow" pitchFamily="34" charset="0"/>
                </a:endParaRPr>
              </a:p>
              <a:p>
                <a:pPr algn="just">
                  <a:spcBef>
                    <a:spcPts val="300"/>
                  </a:spcBef>
                  <a:buSzPct val="69000"/>
                </a:pPr>
                <a:endParaRPr lang="pt-BR" b="1">
                  <a:latin typeface="Arial Narrow" pitchFamily="34" charset="0"/>
                </a:endParaRPr>
              </a:p>
              <a:p>
                <a:pPr algn="just">
                  <a:spcBef>
                    <a:spcPts val="300"/>
                  </a:spcBef>
                  <a:buSzPct val="69000"/>
                </a:pPr>
                <a:endParaRPr lang="pt-BR" b="1">
                  <a:latin typeface="Arial Narrow" pitchFamily="34" charset="0"/>
                </a:endParaRPr>
              </a:p>
              <a:p>
                <a:pPr algn="just">
                  <a:spcBef>
                    <a:spcPts val="300"/>
                  </a:spcBef>
                  <a:buSzPct val="69000"/>
                </a:pPr>
                <a:endParaRPr lang="pt-BR" b="1">
                  <a:latin typeface="Arial Narrow" pitchFamily="34" charset="0"/>
                </a:endParaRPr>
              </a:p>
            </p:txBody>
          </p:sp>
          <p:grpSp>
            <p:nvGrpSpPr>
              <p:cNvPr id="7179" name="Grupo 200"/>
              <p:cNvGrpSpPr>
                <a:grpSpLocks/>
              </p:cNvGrpSpPr>
              <p:nvPr/>
            </p:nvGrpSpPr>
            <p:grpSpPr bwMode="auto">
              <a:xfrm>
                <a:off x="5607535" y="2857496"/>
                <a:ext cx="2343607" cy="1435108"/>
                <a:chOff x="5585956" y="2857496"/>
                <a:chExt cx="2343607" cy="1435108"/>
              </a:xfrm>
            </p:grpSpPr>
            <p:grpSp>
              <p:nvGrpSpPr>
                <p:cNvPr id="7180" name="Grupo 225"/>
                <p:cNvGrpSpPr>
                  <a:grpSpLocks/>
                </p:cNvGrpSpPr>
                <p:nvPr/>
              </p:nvGrpSpPr>
              <p:grpSpPr bwMode="auto">
                <a:xfrm>
                  <a:off x="5776913" y="4000504"/>
                  <a:ext cx="2152650" cy="292100"/>
                  <a:chOff x="2357193" y="2208009"/>
                  <a:chExt cx="2152863" cy="292297"/>
                </a:xfrm>
              </p:grpSpPr>
              <p:sp>
                <p:nvSpPr>
                  <p:cNvPr id="190" name="Retângulo 189"/>
                  <p:cNvSpPr/>
                  <p:nvPr/>
                </p:nvSpPr>
                <p:spPr bwMode="auto">
                  <a:xfrm>
                    <a:off x="2721412" y="2214604"/>
                    <a:ext cx="358811" cy="285981"/>
                  </a:xfrm>
                  <a:prstGeom prst="rect">
                    <a:avLst/>
                  </a:prstGeom>
                  <a:solidFill>
                    <a:srgbClr val="EFFFE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19</a:t>
                    </a:r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 bwMode="auto">
                  <a:xfrm>
                    <a:off x="3080223" y="2214604"/>
                    <a:ext cx="358811" cy="285981"/>
                  </a:xfrm>
                  <a:prstGeom prst="rect">
                    <a:avLst/>
                  </a:prstGeom>
                  <a:solidFill>
                    <a:srgbClr val="EFFFE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27</a:t>
                    </a:r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 bwMode="auto">
                  <a:xfrm>
                    <a:off x="3439033" y="2214604"/>
                    <a:ext cx="357223" cy="285981"/>
                  </a:xfrm>
                  <a:prstGeom prst="rect">
                    <a:avLst/>
                  </a:prstGeom>
                  <a:solidFill>
                    <a:srgbClr val="EFFFE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38</a:t>
                    </a:r>
                  </a:p>
                </p:txBody>
              </p:sp>
              <p:sp>
                <p:nvSpPr>
                  <p:cNvPr id="193" name="Retângulo 192"/>
                  <p:cNvSpPr/>
                  <p:nvPr/>
                </p:nvSpPr>
                <p:spPr bwMode="auto">
                  <a:xfrm>
                    <a:off x="3796256" y="2214604"/>
                    <a:ext cx="357222" cy="285981"/>
                  </a:xfrm>
                  <a:prstGeom prst="rect">
                    <a:avLst/>
                  </a:prstGeom>
                  <a:solidFill>
                    <a:srgbClr val="EFFFE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46</a:t>
                    </a:r>
                  </a:p>
                </p:txBody>
              </p:sp>
              <p:sp>
                <p:nvSpPr>
                  <p:cNvPr id="194" name="Retângulo 193"/>
                  <p:cNvSpPr/>
                  <p:nvPr/>
                </p:nvSpPr>
                <p:spPr bwMode="auto">
                  <a:xfrm>
                    <a:off x="4153479" y="2214604"/>
                    <a:ext cx="357223" cy="285981"/>
                  </a:xfrm>
                  <a:prstGeom prst="rect">
                    <a:avLst/>
                  </a:prstGeom>
                  <a:solidFill>
                    <a:srgbClr val="EFFFE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50</a:t>
                    </a:r>
                  </a:p>
                </p:txBody>
              </p:sp>
              <p:sp>
                <p:nvSpPr>
                  <p:cNvPr id="195" name="Retângulo 194"/>
                  <p:cNvSpPr/>
                  <p:nvPr/>
                </p:nvSpPr>
                <p:spPr bwMode="auto">
                  <a:xfrm>
                    <a:off x="2321322" y="2208249"/>
                    <a:ext cx="392152" cy="28598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a:t>v</a:t>
                    </a:r>
                    <a:r>
                      <a:rPr lang="pt-BR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a:t></a:t>
                    </a:r>
                    <a:endParaRPr lang="pt-BR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188" name="Conector de seta reta 187"/>
                <p:cNvCxnSpPr>
                  <a:stCxn id="182" idx="2"/>
                  <a:endCxn id="190" idx="0"/>
                </p:cNvCxnSpPr>
                <p:nvPr/>
              </p:nvCxnSpPr>
              <p:spPr bwMode="auto">
                <a:xfrm rot="5400000">
                  <a:off x="6071983" y="3399819"/>
                  <a:ext cx="857364" cy="35718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de seta reta 188"/>
                <p:cNvCxnSpPr>
                  <a:stCxn id="181" idx="2"/>
                  <a:endCxn id="191" idx="0"/>
                </p:cNvCxnSpPr>
                <p:nvPr/>
              </p:nvCxnSpPr>
              <p:spPr bwMode="auto">
                <a:xfrm rot="16200000" flipH="1">
                  <a:off x="6071983" y="3399819"/>
                  <a:ext cx="857364" cy="35718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83" name="Grupo 223"/>
                <p:cNvGrpSpPr>
                  <a:grpSpLocks/>
                </p:cNvGrpSpPr>
                <p:nvPr/>
              </p:nvGrpSpPr>
              <p:grpSpPr bwMode="auto">
                <a:xfrm>
                  <a:off x="5776913" y="2857496"/>
                  <a:ext cx="2152650" cy="292100"/>
                  <a:chOff x="2357209" y="2208206"/>
                  <a:chExt cx="2152863" cy="292297"/>
                </a:xfrm>
              </p:grpSpPr>
              <p:sp>
                <p:nvSpPr>
                  <p:cNvPr id="181" name="Retângulo 180"/>
                  <p:cNvSpPr/>
                  <p:nvPr/>
                </p:nvSpPr>
                <p:spPr bwMode="auto">
                  <a:xfrm>
                    <a:off x="2721428" y="2214657"/>
                    <a:ext cx="358811" cy="285981"/>
                  </a:xfrm>
                  <a:prstGeom prst="rect">
                    <a:avLst/>
                  </a:prstGeom>
                  <a:solidFill>
                    <a:srgbClr val="FFDDD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27</a:t>
                    </a:r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 bwMode="auto">
                  <a:xfrm>
                    <a:off x="3080239" y="2214657"/>
                    <a:ext cx="358811" cy="285981"/>
                  </a:xfrm>
                  <a:prstGeom prst="rect">
                    <a:avLst/>
                  </a:prstGeom>
                  <a:solidFill>
                    <a:srgbClr val="FFDDD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19</a:t>
                    </a:r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 bwMode="auto">
                  <a:xfrm>
                    <a:off x="3439049" y="2214657"/>
                    <a:ext cx="357223" cy="285981"/>
                  </a:xfrm>
                  <a:prstGeom prst="rect">
                    <a:avLst/>
                  </a:prstGeom>
                  <a:solidFill>
                    <a:srgbClr val="EFFFE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38</a:t>
                    </a:r>
                  </a:p>
                </p:txBody>
              </p:sp>
              <p:sp>
                <p:nvSpPr>
                  <p:cNvPr id="184" name="Retângulo 183"/>
                  <p:cNvSpPr/>
                  <p:nvPr/>
                </p:nvSpPr>
                <p:spPr bwMode="auto">
                  <a:xfrm>
                    <a:off x="3796272" y="2214657"/>
                    <a:ext cx="357222" cy="285981"/>
                  </a:xfrm>
                  <a:prstGeom prst="rect">
                    <a:avLst/>
                  </a:prstGeom>
                  <a:solidFill>
                    <a:srgbClr val="EFFFE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46</a:t>
                    </a:r>
                  </a:p>
                </p:txBody>
              </p:sp>
              <p:sp>
                <p:nvSpPr>
                  <p:cNvPr id="185" name="Retângulo 184"/>
                  <p:cNvSpPr/>
                  <p:nvPr/>
                </p:nvSpPr>
                <p:spPr bwMode="auto">
                  <a:xfrm>
                    <a:off x="4153495" y="2214657"/>
                    <a:ext cx="357223" cy="285981"/>
                  </a:xfrm>
                  <a:prstGeom prst="rect">
                    <a:avLst/>
                  </a:prstGeom>
                  <a:solidFill>
                    <a:srgbClr val="EFFFE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rPr>
                      <a:t>50</a:t>
                    </a:r>
                  </a:p>
                </p:txBody>
              </p:sp>
              <p:sp>
                <p:nvSpPr>
                  <p:cNvPr id="186" name="Retângulo 185"/>
                  <p:cNvSpPr/>
                  <p:nvPr/>
                </p:nvSpPr>
                <p:spPr bwMode="auto">
                  <a:xfrm>
                    <a:off x="2321338" y="2208302"/>
                    <a:ext cx="392152" cy="28598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pt-BR" b="1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a:t>v</a:t>
                    </a:r>
                    <a:r>
                      <a:rPr lang="pt-BR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a:t></a:t>
                    </a:r>
                    <a:endParaRPr lang="pt-BR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80" name="Retângulo 179"/>
                <p:cNvSpPr/>
                <p:nvPr/>
              </p:nvSpPr>
              <p:spPr bwMode="auto">
                <a:xfrm>
                  <a:off x="5585471" y="3432344"/>
                  <a:ext cx="539750" cy="28578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r">
                    <a:defRPr/>
                  </a:pPr>
                  <a:r>
                    <a:rPr lang="pt-BR" sz="1600" b="1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troca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8549E4-519D-4939-BFDC-DABC819BE0F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1.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Simulação do </a:t>
            </a:r>
            <a:r>
              <a:rPr lang="pt-BR" sz="2000" b="1" i="1" dirty="0">
                <a:solidFill>
                  <a:schemeClr val="bg1"/>
                </a:solidFill>
                <a:latin typeface="Arial Narrow" pitchFamily="34" charset="0"/>
              </a:rPr>
              <a:t>bubble sort</a:t>
            </a:r>
            <a:endParaRPr lang="pt-BR" sz="2000" i="1" dirty="0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1416050"/>
            <a:ext cx="8243888" cy="48006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  <a:p>
            <a:pPr marL="180975" indent="-180975">
              <a:spcBef>
                <a:spcPts val="0"/>
              </a:spcBef>
              <a:buSzPct val="70000"/>
              <a:defRPr/>
            </a:pPr>
            <a:endParaRPr lang="pt-BR" dirty="0">
              <a:latin typeface="Arial Narrow" pitchFamily="34" charset="0"/>
            </a:endParaRPr>
          </a:p>
        </p:txBody>
      </p:sp>
      <p:grpSp>
        <p:nvGrpSpPr>
          <p:cNvPr id="2" name="Grupo 1033"/>
          <p:cNvGrpSpPr>
            <a:grpSpLocks/>
          </p:cNvGrpSpPr>
          <p:nvPr/>
        </p:nvGrpSpPr>
        <p:grpSpPr bwMode="auto">
          <a:xfrm>
            <a:off x="5913438" y="4378325"/>
            <a:ext cx="1071562" cy="214313"/>
            <a:chOff x="5857884" y="4786322"/>
            <a:chExt cx="1071570" cy="214314"/>
          </a:xfrm>
        </p:grpSpPr>
        <p:sp>
          <p:nvSpPr>
            <p:cNvPr id="9" name="Retângulo 8"/>
            <p:cNvSpPr/>
            <p:nvPr/>
          </p:nvSpPr>
          <p:spPr>
            <a:xfrm>
              <a:off x="5857884" y="4786322"/>
              <a:ext cx="214314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072198" y="4786322"/>
              <a:ext cx="214315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286512" y="4786322"/>
              <a:ext cx="214314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500826" y="4786322"/>
              <a:ext cx="214315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715140" y="4786322"/>
              <a:ext cx="214314" cy="214314"/>
            </a:xfrm>
            <a:prstGeom prst="rect">
              <a:avLst/>
            </a:prstGeom>
            <a:solidFill>
              <a:srgbClr val="C5FF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1034"/>
          <p:cNvGrpSpPr>
            <a:grpSpLocks/>
          </p:cNvGrpSpPr>
          <p:nvPr/>
        </p:nvGrpSpPr>
        <p:grpSpPr bwMode="auto">
          <a:xfrm>
            <a:off x="5913438" y="4592638"/>
            <a:ext cx="1071562" cy="214312"/>
            <a:chOff x="5857884" y="5000636"/>
            <a:chExt cx="1071570" cy="214314"/>
          </a:xfrm>
        </p:grpSpPr>
        <p:sp>
          <p:nvSpPr>
            <p:cNvPr id="15" name="Retângulo 14"/>
            <p:cNvSpPr/>
            <p:nvPr/>
          </p:nvSpPr>
          <p:spPr>
            <a:xfrm>
              <a:off x="5857884" y="5000636"/>
              <a:ext cx="214314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072198" y="5000636"/>
              <a:ext cx="214315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6286512" y="5000636"/>
              <a:ext cx="214314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500826" y="5000636"/>
              <a:ext cx="214315" cy="214314"/>
            </a:xfrm>
            <a:prstGeom prst="rect">
              <a:avLst/>
            </a:prstGeom>
            <a:solidFill>
              <a:srgbClr val="C5FF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715140" y="5000636"/>
              <a:ext cx="214314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8" name="Grupo 1035"/>
          <p:cNvGrpSpPr>
            <a:grpSpLocks/>
          </p:cNvGrpSpPr>
          <p:nvPr/>
        </p:nvGrpSpPr>
        <p:grpSpPr bwMode="auto">
          <a:xfrm>
            <a:off x="5913438" y="4806950"/>
            <a:ext cx="1071562" cy="214313"/>
            <a:chOff x="5857884" y="5214950"/>
            <a:chExt cx="1071570" cy="214314"/>
          </a:xfrm>
        </p:grpSpPr>
        <p:sp>
          <p:nvSpPr>
            <p:cNvPr id="21" name="Retângulo 20"/>
            <p:cNvSpPr/>
            <p:nvPr/>
          </p:nvSpPr>
          <p:spPr>
            <a:xfrm>
              <a:off x="5857884" y="5214950"/>
              <a:ext cx="214314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072198" y="5214950"/>
              <a:ext cx="214315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286512" y="5214950"/>
              <a:ext cx="214314" cy="214314"/>
            </a:xfrm>
            <a:prstGeom prst="rect">
              <a:avLst/>
            </a:prstGeom>
            <a:solidFill>
              <a:srgbClr val="C5FF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500826" y="5214950"/>
              <a:ext cx="214315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715140" y="5214950"/>
              <a:ext cx="214314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14" name="Grupo 1036"/>
          <p:cNvGrpSpPr>
            <a:grpSpLocks/>
          </p:cNvGrpSpPr>
          <p:nvPr/>
        </p:nvGrpSpPr>
        <p:grpSpPr bwMode="auto">
          <a:xfrm>
            <a:off x="5913438" y="5021263"/>
            <a:ext cx="1071562" cy="214312"/>
            <a:chOff x="5857884" y="5429264"/>
            <a:chExt cx="1071570" cy="214314"/>
          </a:xfrm>
        </p:grpSpPr>
        <p:sp>
          <p:nvSpPr>
            <p:cNvPr id="27" name="Retângulo 26"/>
            <p:cNvSpPr/>
            <p:nvPr/>
          </p:nvSpPr>
          <p:spPr>
            <a:xfrm>
              <a:off x="5857884" y="5429264"/>
              <a:ext cx="214314" cy="214314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072198" y="5429264"/>
              <a:ext cx="214315" cy="214314"/>
            </a:xfrm>
            <a:prstGeom prst="rect">
              <a:avLst/>
            </a:prstGeom>
            <a:solidFill>
              <a:srgbClr val="C5FF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286512" y="5429264"/>
              <a:ext cx="214314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500826" y="5429264"/>
              <a:ext cx="214315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715140" y="5429264"/>
              <a:ext cx="214314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0" name="Grupo 1037"/>
          <p:cNvGrpSpPr>
            <a:grpSpLocks/>
          </p:cNvGrpSpPr>
          <p:nvPr/>
        </p:nvGrpSpPr>
        <p:grpSpPr bwMode="auto">
          <a:xfrm>
            <a:off x="5913438" y="5235575"/>
            <a:ext cx="1071562" cy="214313"/>
            <a:chOff x="5857884" y="5643578"/>
            <a:chExt cx="1071570" cy="214314"/>
          </a:xfrm>
        </p:grpSpPr>
        <p:sp>
          <p:nvSpPr>
            <p:cNvPr id="33" name="Retângulo 32"/>
            <p:cNvSpPr/>
            <p:nvPr/>
          </p:nvSpPr>
          <p:spPr>
            <a:xfrm>
              <a:off x="5857884" y="5643578"/>
              <a:ext cx="214314" cy="214314"/>
            </a:xfrm>
            <a:prstGeom prst="rect">
              <a:avLst/>
            </a:prstGeom>
            <a:solidFill>
              <a:srgbClr val="C5FF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072198" y="5643578"/>
              <a:ext cx="214315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286512" y="5643578"/>
              <a:ext cx="214314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500826" y="5643578"/>
              <a:ext cx="214315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715140" y="5643578"/>
              <a:ext cx="214314" cy="214314"/>
            </a:xfrm>
            <a:prstGeom prst="rect">
              <a:avLst/>
            </a:prstGeom>
            <a:solidFill>
              <a:srgbClr val="CCE8E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6" name="Grupo 464"/>
          <p:cNvGrpSpPr>
            <a:grpSpLocks/>
          </p:cNvGrpSpPr>
          <p:nvPr/>
        </p:nvGrpSpPr>
        <p:grpSpPr bwMode="auto">
          <a:xfrm>
            <a:off x="5270500" y="3852863"/>
            <a:ext cx="2219325" cy="1878012"/>
            <a:chOff x="5270380" y="3852609"/>
            <a:chExt cx="2219329" cy="1878012"/>
          </a:xfrm>
        </p:grpSpPr>
        <p:grpSp>
          <p:nvGrpSpPr>
            <p:cNvPr id="8622" name="Grupo 331"/>
            <p:cNvGrpSpPr>
              <a:grpSpLocks/>
            </p:cNvGrpSpPr>
            <p:nvPr/>
          </p:nvGrpSpPr>
          <p:grpSpPr bwMode="auto">
            <a:xfrm>
              <a:off x="5270380" y="3852609"/>
              <a:ext cx="1714500" cy="1604962"/>
              <a:chOff x="5214938" y="4260850"/>
              <a:chExt cx="1714500" cy="1604963"/>
            </a:xfrm>
          </p:grpSpPr>
          <p:grpSp>
            <p:nvGrpSpPr>
              <p:cNvPr id="8626" name="Grupo 1030"/>
              <p:cNvGrpSpPr>
                <a:grpSpLocks/>
              </p:cNvGrpSpPr>
              <p:nvPr/>
            </p:nvGrpSpPr>
            <p:grpSpPr bwMode="auto">
              <a:xfrm>
                <a:off x="5849938" y="4260840"/>
                <a:ext cx="1079500" cy="455611"/>
                <a:chOff x="5849453" y="4260378"/>
                <a:chExt cx="1080000" cy="455630"/>
              </a:xfrm>
            </p:grpSpPr>
            <p:sp>
              <p:nvSpPr>
                <p:cNvPr id="43" name="Chave esquerda 42"/>
                <p:cNvSpPr/>
                <p:nvPr/>
              </p:nvSpPr>
              <p:spPr>
                <a:xfrm rot="5400000">
                  <a:off x="6317221" y="4103784"/>
                  <a:ext cx="144468" cy="1080002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8631" name="Rectangle 148"/>
                <p:cNvSpPr>
                  <a:spLocks noChangeArrowheads="1"/>
                </p:cNvSpPr>
                <p:nvPr/>
              </p:nvSpPr>
              <p:spPr bwMode="auto">
                <a:xfrm>
                  <a:off x="6072198" y="4260378"/>
                  <a:ext cx="648000" cy="360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pt-BR" sz="1600" b="1" i="1">
                      <a:latin typeface="Times New Roman" pitchFamily="18" charset="0"/>
                    </a:rPr>
                    <a:t>n</a:t>
                  </a:r>
                  <a:endParaRPr lang="pt-BR" sz="1600" b="1" baseline="30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627" name="Grupo 1031"/>
              <p:cNvGrpSpPr>
                <a:grpSpLocks/>
              </p:cNvGrpSpPr>
              <p:nvPr/>
            </p:nvGrpSpPr>
            <p:grpSpPr bwMode="auto">
              <a:xfrm>
                <a:off x="5214938" y="4786312"/>
                <a:ext cx="647700" cy="1079501"/>
                <a:chOff x="5214942" y="4786321"/>
                <a:chExt cx="648000" cy="1080001"/>
              </a:xfrm>
            </p:grpSpPr>
            <p:sp>
              <p:nvSpPr>
                <p:cNvPr id="41" name="Chave esquerda 40"/>
                <p:cNvSpPr/>
                <p:nvPr/>
              </p:nvSpPr>
              <p:spPr>
                <a:xfrm>
                  <a:off x="5643766" y="4786321"/>
                  <a:ext cx="144530" cy="1080001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8629" name="Rectangle 148"/>
                <p:cNvSpPr>
                  <a:spLocks noChangeArrowheads="1"/>
                </p:cNvSpPr>
                <p:nvPr/>
              </p:nvSpPr>
              <p:spPr bwMode="auto">
                <a:xfrm>
                  <a:off x="5214942" y="5123058"/>
                  <a:ext cx="648000" cy="360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pt-BR" sz="1600" b="1" i="1">
                      <a:latin typeface="Times New Roman" pitchFamily="18" charset="0"/>
                    </a:rPr>
                    <a:t>n</a:t>
                  </a:r>
                  <a:endParaRPr lang="pt-BR" sz="1600" b="1" baseline="30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8623" name="Grupo 1032"/>
            <p:cNvGrpSpPr>
              <a:grpSpLocks/>
            </p:cNvGrpSpPr>
            <p:nvPr/>
          </p:nvGrpSpPr>
          <p:grpSpPr bwMode="auto">
            <a:xfrm>
              <a:off x="6199072" y="4111371"/>
              <a:ext cx="1290637" cy="1619250"/>
              <a:chOff x="6143472" y="4519606"/>
              <a:chExt cx="1291106" cy="1620000"/>
            </a:xfrm>
          </p:grpSpPr>
          <p:sp>
            <p:nvSpPr>
              <p:cNvPr id="46" name="Elipse 45"/>
              <p:cNvSpPr/>
              <p:nvPr/>
            </p:nvSpPr>
            <p:spPr>
              <a:xfrm rot="18872889">
                <a:off x="5585181" y="5077895"/>
                <a:ext cx="1620000" cy="50342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625" name="Rectangle 148"/>
              <p:cNvSpPr>
                <a:spLocks noChangeArrowheads="1"/>
              </p:cNvSpPr>
              <p:nvPr/>
            </p:nvSpPr>
            <p:spPr bwMode="auto">
              <a:xfrm>
                <a:off x="6786578" y="4572008"/>
                <a:ext cx="648000" cy="360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sz="1600" b="1" i="1">
                    <a:latin typeface="Times New Roman" pitchFamily="18" charset="0"/>
                  </a:rPr>
                  <a:t>n</a:t>
                </a:r>
                <a:endParaRPr lang="pt-BR" sz="1600" b="1" baseline="30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2" name="Grupo 47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571488" y="1785956"/>
            <a:chExt cx="3071818" cy="4286250"/>
          </a:xfrm>
        </p:grpSpPr>
        <p:sp>
          <p:nvSpPr>
            <p:cNvPr id="49" name="Retângulo 48"/>
            <p:cNvSpPr/>
            <p:nvPr/>
          </p:nvSpPr>
          <p:spPr bwMode="auto">
            <a:xfrm>
              <a:off x="571488" y="1785956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609" name="Grupo 448"/>
            <p:cNvGrpSpPr>
              <a:grpSpLocks/>
            </p:cNvGrpSpPr>
            <p:nvPr/>
          </p:nvGrpSpPr>
          <p:grpSpPr bwMode="auto">
            <a:xfrm>
              <a:off x="955573" y="1907554"/>
              <a:ext cx="2152650" cy="546100"/>
              <a:chOff x="857224" y="1866900"/>
              <a:chExt cx="2152650" cy="546100"/>
            </a:xfrm>
          </p:grpSpPr>
          <p:grpSp>
            <p:nvGrpSpPr>
              <p:cNvPr id="8610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58" name="Retângulo 57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9" name="Retângulo 58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0" name="Retângulo 59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61" name="Retângulo 60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62" name="Retângulo 61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52" name="Retângulo 51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53" name="Retângulo 52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54" name="Retângulo 53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55" name="Retângulo 54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56" name="Retângulo 55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57" name="Retângulo 56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7" name="Grupo 62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714348" y="2357460"/>
            <a:chExt cx="3071818" cy="4286250"/>
          </a:xfrm>
        </p:grpSpPr>
        <p:sp>
          <p:nvSpPr>
            <p:cNvPr id="64" name="Retângulo 63"/>
            <p:cNvSpPr/>
            <p:nvPr/>
          </p:nvSpPr>
          <p:spPr bwMode="auto">
            <a:xfrm>
              <a:off x="714348" y="2357460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586" name="Grupo 448"/>
            <p:cNvGrpSpPr>
              <a:grpSpLocks/>
            </p:cNvGrpSpPr>
            <p:nvPr/>
          </p:nvGrpSpPr>
          <p:grpSpPr bwMode="auto">
            <a:xfrm>
              <a:off x="1098433" y="2479058"/>
              <a:ext cx="2152650" cy="546100"/>
              <a:chOff x="857224" y="1866900"/>
              <a:chExt cx="2152650" cy="546100"/>
            </a:xfrm>
          </p:grpSpPr>
          <p:grpSp>
            <p:nvGrpSpPr>
              <p:cNvPr id="8596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82" name="Retângulo 81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83" name="Retângulo 82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84" name="Retângulo 83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85" name="Retângulo 84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86" name="Retângulo 85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76" name="Retângulo 75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77" name="Retângulo 76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78" name="Retângulo 77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79" name="Retângulo 78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80" name="Retângulo 79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81" name="Retângulo 80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587" name="Grupo 449"/>
            <p:cNvGrpSpPr>
              <a:grpSpLocks/>
            </p:cNvGrpSpPr>
            <p:nvPr/>
          </p:nvGrpSpPr>
          <p:grpSpPr bwMode="auto">
            <a:xfrm>
              <a:off x="1098433" y="3594281"/>
              <a:ext cx="2152650" cy="292100"/>
              <a:chOff x="857224" y="2982123"/>
              <a:chExt cx="2152650" cy="292100"/>
            </a:xfrm>
          </p:grpSpPr>
          <p:sp>
            <p:nvSpPr>
              <p:cNvPr id="69" name="Retângulo 68"/>
              <p:cNvSpPr/>
              <p:nvPr/>
            </p:nvSpPr>
            <p:spPr bwMode="auto">
              <a:xfrm>
                <a:off x="1222441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70" name="Retângulo 69"/>
              <p:cNvSpPr/>
              <p:nvPr/>
            </p:nvSpPr>
            <p:spPr bwMode="auto">
              <a:xfrm>
                <a:off x="1581216" y="2988315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>
                <a:off x="1938405" y="2988315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>
                <a:off x="2295593" y="2988315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>
                <a:off x="2652781" y="2988315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>
                <a:off x="857315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7" name="Conector de seta reta 66"/>
            <p:cNvCxnSpPr>
              <a:stCxn id="77" idx="2"/>
              <a:endCxn id="69" idx="0"/>
            </p:cNvCxnSpPr>
            <p:nvPr/>
          </p:nvCxnSpPr>
          <p:spPr bwMode="auto">
            <a:xfrm rot="5400000">
              <a:off x="1534294" y="3134542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stCxn id="76" idx="2"/>
              <a:endCxn id="70" idx="0"/>
            </p:cNvCxnSpPr>
            <p:nvPr/>
          </p:nvCxnSpPr>
          <p:spPr bwMode="auto">
            <a:xfrm rot="16200000" flipH="1">
              <a:off x="1534294" y="3134542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o 86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1500166" y="1978382"/>
            <a:chExt cx="3071818" cy="4286250"/>
          </a:xfrm>
        </p:grpSpPr>
        <p:sp>
          <p:nvSpPr>
            <p:cNvPr id="88" name="Retângulo 87"/>
            <p:cNvSpPr/>
            <p:nvPr/>
          </p:nvSpPr>
          <p:spPr bwMode="auto">
            <a:xfrm>
              <a:off x="1500166" y="1978382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554" name="Grupo 448"/>
            <p:cNvGrpSpPr>
              <a:grpSpLocks/>
            </p:cNvGrpSpPr>
            <p:nvPr/>
          </p:nvGrpSpPr>
          <p:grpSpPr bwMode="auto">
            <a:xfrm>
              <a:off x="1884251" y="2099980"/>
              <a:ext cx="2152650" cy="546100"/>
              <a:chOff x="857224" y="1866900"/>
              <a:chExt cx="2152650" cy="546100"/>
            </a:xfrm>
          </p:grpSpPr>
          <p:grpSp>
            <p:nvGrpSpPr>
              <p:cNvPr id="8573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115" name="Retângulo 114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16" name="Retângulo 115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17" name="Retângulo 116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18" name="Retângulo 117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19" name="Retângulo 118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109" name="Retângulo 108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10" name="Retângulo 109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11" name="Retângulo 110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12" name="Retângulo 111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13" name="Retângulo 112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14" name="Retângulo 113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555" name="Grupo 449"/>
            <p:cNvGrpSpPr>
              <a:grpSpLocks/>
            </p:cNvGrpSpPr>
            <p:nvPr/>
          </p:nvGrpSpPr>
          <p:grpSpPr bwMode="auto">
            <a:xfrm>
              <a:off x="1884251" y="3215203"/>
              <a:ext cx="2152650" cy="292100"/>
              <a:chOff x="857224" y="2982123"/>
              <a:chExt cx="2152650" cy="292100"/>
            </a:xfrm>
          </p:grpSpPr>
          <p:sp>
            <p:nvSpPr>
              <p:cNvPr id="102" name="Retângulo 101"/>
              <p:cNvSpPr/>
              <p:nvPr/>
            </p:nvSpPr>
            <p:spPr bwMode="auto">
              <a:xfrm>
                <a:off x="1222441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03" name="Retângulo 102"/>
              <p:cNvSpPr/>
              <p:nvPr/>
            </p:nvSpPr>
            <p:spPr bwMode="auto">
              <a:xfrm>
                <a:off x="1581216" y="2988315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04" name="Retângulo 103"/>
              <p:cNvSpPr/>
              <p:nvPr/>
            </p:nvSpPr>
            <p:spPr bwMode="auto">
              <a:xfrm>
                <a:off x="1938405" y="2988315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05" name="Retângulo 104"/>
              <p:cNvSpPr/>
              <p:nvPr/>
            </p:nvSpPr>
            <p:spPr bwMode="auto">
              <a:xfrm>
                <a:off x="2295593" y="2988315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06" name="Retângulo 105"/>
              <p:cNvSpPr/>
              <p:nvPr/>
            </p:nvSpPr>
            <p:spPr bwMode="auto">
              <a:xfrm>
                <a:off x="2652781" y="2988315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07" name="Retângulo 106"/>
              <p:cNvSpPr/>
              <p:nvPr/>
            </p:nvSpPr>
            <p:spPr bwMode="auto">
              <a:xfrm>
                <a:off x="857315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556" name="Grupo 450"/>
            <p:cNvGrpSpPr>
              <a:grpSpLocks/>
            </p:cNvGrpSpPr>
            <p:nvPr/>
          </p:nvGrpSpPr>
          <p:grpSpPr bwMode="auto">
            <a:xfrm>
              <a:off x="1884251" y="4076426"/>
              <a:ext cx="2152650" cy="292100"/>
              <a:chOff x="857224" y="3843346"/>
              <a:chExt cx="2152650" cy="292100"/>
            </a:xfrm>
          </p:grpSpPr>
          <p:sp>
            <p:nvSpPr>
              <p:cNvPr id="96" name="Retângulo 95"/>
              <p:cNvSpPr/>
              <p:nvPr/>
            </p:nvSpPr>
            <p:spPr bwMode="auto">
              <a:xfrm>
                <a:off x="1222441" y="3850327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97" name="Retângulo 96"/>
              <p:cNvSpPr/>
              <p:nvPr/>
            </p:nvSpPr>
            <p:spPr bwMode="auto">
              <a:xfrm>
                <a:off x="1581216" y="3850327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98" name="Retângulo 97"/>
              <p:cNvSpPr/>
              <p:nvPr/>
            </p:nvSpPr>
            <p:spPr bwMode="auto">
              <a:xfrm>
                <a:off x="1938405" y="3850327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99" name="Retângulo 98"/>
              <p:cNvSpPr/>
              <p:nvPr/>
            </p:nvSpPr>
            <p:spPr bwMode="auto">
              <a:xfrm>
                <a:off x="2295593" y="3850327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00" name="Retângulo 99"/>
              <p:cNvSpPr/>
              <p:nvPr/>
            </p:nvSpPr>
            <p:spPr bwMode="auto">
              <a:xfrm>
                <a:off x="2652781" y="3850327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01" name="Retângulo 100"/>
              <p:cNvSpPr/>
              <p:nvPr/>
            </p:nvSpPr>
            <p:spPr bwMode="auto">
              <a:xfrm>
                <a:off x="857315" y="3843977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92" name="Conector de seta reta 91"/>
            <p:cNvCxnSpPr>
              <a:stCxn id="110" idx="2"/>
              <a:endCxn id="102" idx="0"/>
            </p:cNvCxnSpPr>
            <p:nvPr/>
          </p:nvCxnSpPr>
          <p:spPr bwMode="auto">
            <a:xfrm rot="5400000">
              <a:off x="2320112" y="2755464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/>
            <p:cNvCxnSpPr>
              <a:stCxn id="109" idx="2"/>
              <a:endCxn id="103" idx="0"/>
            </p:cNvCxnSpPr>
            <p:nvPr/>
          </p:nvCxnSpPr>
          <p:spPr bwMode="auto">
            <a:xfrm rot="16200000" flipH="1">
              <a:off x="2320112" y="2755464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/>
            <p:cNvCxnSpPr>
              <a:stCxn id="103" idx="2"/>
              <a:endCxn id="97" idx="0"/>
            </p:cNvCxnSpPr>
            <p:nvPr/>
          </p:nvCxnSpPr>
          <p:spPr bwMode="auto">
            <a:xfrm rot="5400000">
              <a:off x="2499499" y="3795276"/>
              <a:ext cx="57467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/>
            <p:cNvCxnSpPr>
              <a:stCxn id="104" idx="2"/>
              <a:endCxn id="98" idx="0"/>
            </p:cNvCxnSpPr>
            <p:nvPr/>
          </p:nvCxnSpPr>
          <p:spPr bwMode="auto">
            <a:xfrm rot="5400000">
              <a:off x="2856688" y="3795276"/>
              <a:ext cx="574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119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1357290" y="1978382"/>
            <a:chExt cx="3071818" cy="4286250"/>
          </a:xfrm>
        </p:grpSpPr>
        <p:sp>
          <p:nvSpPr>
            <p:cNvPr id="121" name="Retângulo 120"/>
            <p:cNvSpPr/>
            <p:nvPr/>
          </p:nvSpPr>
          <p:spPr bwMode="auto">
            <a:xfrm>
              <a:off x="1357290" y="1978382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513" name="Grupo 448"/>
            <p:cNvGrpSpPr>
              <a:grpSpLocks/>
            </p:cNvGrpSpPr>
            <p:nvPr/>
          </p:nvGrpSpPr>
          <p:grpSpPr bwMode="auto">
            <a:xfrm>
              <a:off x="1741375" y="2099980"/>
              <a:ext cx="2152650" cy="546100"/>
              <a:chOff x="857224" y="1866900"/>
              <a:chExt cx="2152650" cy="546100"/>
            </a:xfrm>
          </p:grpSpPr>
          <p:grpSp>
            <p:nvGrpSpPr>
              <p:cNvPr id="8541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157" name="Retângulo 156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58" name="Retângulo 157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59" name="Retângulo 158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60" name="Retângulo 159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61" name="Retângulo 160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151" name="Retângulo 150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52" name="Retângulo 151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53" name="Retângulo 152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54" name="Retângulo 153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55" name="Retângulo 154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56" name="Retângulo 155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514" name="Grupo 449"/>
            <p:cNvGrpSpPr>
              <a:grpSpLocks/>
            </p:cNvGrpSpPr>
            <p:nvPr/>
          </p:nvGrpSpPr>
          <p:grpSpPr bwMode="auto">
            <a:xfrm>
              <a:off x="1741375" y="3215203"/>
              <a:ext cx="2152650" cy="292100"/>
              <a:chOff x="857224" y="2982123"/>
              <a:chExt cx="2152650" cy="292100"/>
            </a:xfrm>
          </p:grpSpPr>
          <p:sp>
            <p:nvSpPr>
              <p:cNvPr id="144" name="Retângulo 143"/>
              <p:cNvSpPr/>
              <p:nvPr/>
            </p:nvSpPr>
            <p:spPr bwMode="auto">
              <a:xfrm>
                <a:off x="1222441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45" name="Retângulo 144"/>
              <p:cNvSpPr/>
              <p:nvPr/>
            </p:nvSpPr>
            <p:spPr bwMode="auto">
              <a:xfrm>
                <a:off x="1581216" y="2988315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46" name="Retângulo 145"/>
              <p:cNvSpPr/>
              <p:nvPr/>
            </p:nvSpPr>
            <p:spPr bwMode="auto">
              <a:xfrm>
                <a:off x="1938405" y="2988315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47" name="Retângulo 146"/>
              <p:cNvSpPr/>
              <p:nvPr/>
            </p:nvSpPr>
            <p:spPr bwMode="auto">
              <a:xfrm>
                <a:off x="2295593" y="2988315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48" name="Retângulo 147"/>
              <p:cNvSpPr/>
              <p:nvPr/>
            </p:nvSpPr>
            <p:spPr bwMode="auto">
              <a:xfrm>
                <a:off x="2652781" y="2988315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49" name="Retângulo 148"/>
              <p:cNvSpPr/>
              <p:nvPr/>
            </p:nvSpPr>
            <p:spPr bwMode="auto">
              <a:xfrm>
                <a:off x="857315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515" name="Grupo 450"/>
            <p:cNvGrpSpPr>
              <a:grpSpLocks/>
            </p:cNvGrpSpPr>
            <p:nvPr/>
          </p:nvGrpSpPr>
          <p:grpSpPr bwMode="auto">
            <a:xfrm>
              <a:off x="1741375" y="4076426"/>
              <a:ext cx="2152650" cy="292100"/>
              <a:chOff x="857224" y="3843346"/>
              <a:chExt cx="2152650" cy="292100"/>
            </a:xfrm>
          </p:grpSpPr>
          <p:sp>
            <p:nvSpPr>
              <p:cNvPr id="138" name="Retângulo 137"/>
              <p:cNvSpPr/>
              <p:nvPr/>
            </p:nvSpPr>
            <p:spPr bwMode="auto">
              <a:xfrm>
                <a:off x="1222441" y="3850327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39" name="Retângulo 138"/>
              <p:cNvSpPr/>
              <p:nvPr/>
            </p:nvSpPr>
            <p:spPr bwMode="auto">
              <a:xfrm>
                <a:off x="1581216" y="3850327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40" name="Retângulo 139"/>
              <p:cNvSpPr/>
              <p:nvPr/>
            </p:nvSpPr>
            <p:spPr bwMode="auto">
              <a:xfrm>
                <a:off x="1938405" y="3850327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41" name="Retângulo 140"/>
              <p:cNvSpPr/>
              <p:nvPr/>
            </p:nvSpPr>
            <p:spPr bwMode="auto">
              <a:xfrm>
                <a:off x="2295593" y="3850327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42" name="Retângulo 141"/>
              <p:cNvSpPr/>
              <p:nvPr/>
            </p:nvSpPr>
            <p:spPr bwMode="auto">
              <a:xfrm>
                <a:off x="2652781" y="3850327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43" name="Retângulo 142"/>
              <p:cNvSpPr/>
              <p:nvPr/>
            </p:nvSpPr>
            <p:spPr bwMode="auto">
              <a:xfrm>
                <a:off x="857315" y="3843977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516" name="Grupo 451"/>
            <p:cNvGrpSpPr>
              <a:grpSpLocks/>
            </p:cNvGrpSpPr>
            <p:nvPr/>
          </p:nvGrpSpPr>
          <p:grpSpPr bwMode="auto">
            <a:xfrm>
              <a:off x="1741375" y="4937649"/>
              <a:ext cx="2152650" cy="292100"/>
              <a:chOff x="857224" y="4704569"/>
              <a:chExt cx="2152650" cy="292100"/>
            </a:xfrm>
          </p:grpSpPr>
          <p:sp>
            <p:nvSpPr>
              <p:cNvPr id="132" name="Retângulo 131"/>
              <p:cNvSpPr/>
              <p:nvPr/>
            </p:nvSpPr>
            <p:spPr bwMode="auto">
              <a:xfrm>
                <a:off x="1222441" y="4710752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33" name="Retângulo 132"/>
              <p:cNvSpPr/>
              <p:nvPr/>
            </p:nvSpPr>
            <p:spPr bwMode="auto">
              <a:xfrm>
                <a:off x="1581216" y="4710752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34" name="Retângulo 133"/>
              <p:cNvSpPr/>
              <p:nvPr/>
            </p:nvSpPr>
            <p:spPr bwMode="auto">
              <a:xfrm>
                <a:off x="1938405" y="4710752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35" name="Retângulo 134"/>
              <p:cNvSpPr/>
              <p:nvPr/>
            </p:nvSpPr>
            <p:spPr bwMode="auto">
              <a:xfrm>
                <a:off x="2295593" y="4710752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36" name="Retângulo 135"/>
              <p:cNvSpPr/>
              <p:nvPr/>
            </p:nvSpPr>
            <p:spPr bwMode="auto">
              <a:xfrm>
                <a:off x="2652781" y="4710752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37" name="Retângulo 136"/>
              <p:cNvSpPr/>
              <p:nvPr/>
            </p:nvSpPr>
            <p:spPr bwMode="auto">
              <a:xfrm>
                <a:off x="857315" y="4704402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6" name="Conector de seta reta 125"/>
            <p:cNvCxnSpPr>
              <a:stCxn id="152" idx="2"/>
              <a:endCxn id="144" idx="0"/>
            </p:cNvCxnSpPr>
            <p:nvPr/>
          </p:nvCxnSpPr>
          <p:spPr bwMode="auto">
            <a:xfrm rot="5400000">
              <a:off x="2177236" y="2755464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de seta reta 126"/>
            <p:cNvCxnSpPr>
              <a:stCxn id="151" idx="2"/>
              <a:endCxn id="145" idx="0"/>
            </p:cNvCxnSpPr>
            <p:nvPr/>
          </p:nvCxnSpPr>
          <p:spPr bwMode="auto">
            <a:xfrm rot="16200000" flipH="1">
              <a:off x="2177236" y="2755464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/>
            <p:cNvCxnSpPr>
              <a:stCxn id="145" idx="2"/>
              <a:endCxn id="139" idx="0"/>
            </p:cNvCxnSpPr>
            <p:nvPr/>
          </p:nvCxnSpPr>
          <p:spPr bwMode="auto">
            <a:xfrm rot="5400000">
              <a:off x="2356623" y="3795276"/>
              <a:ext cx="57467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/>
            <p:cNvCxnSpPr>
              <a:stCxn id="146" idx="2"/>
              <a:endCxn id="140" idx="0"/>
            </p:cNvCxnSpPr>
            <p:nvPr/>
          </p:nvCxnSpPr>
          <p:spPr bwMode="auto">
            <a:xfrm rot="5400000">
              <a:off x="2713812" y="3795276"/>
              <a:ext cx="574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>
              <a:stCxn id="141" idx="2"/>
              <a:endCxn id="134" idx="0"/>
            </p:cNvCxnSpPr>
            <p:nvPr/>
          </p:nvCxnSpPr>
          <p:spPr bwMode="auto">
            <a:xfrm rot="5400000">
              <a:off x="2891612" y="4477901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de seta reta 130"/>
            <p:cNvCxnSpPr>
              <a:stCxn id="140" idx="2"/>
              <a:endCxn id="135" idx="0"/>
            </p:cNvCxnSpPr>
            <p:nvPr/>
          </p:nvCxnSpPr>
          <p:spPr bwMode="auto">
            <a:xfrm rot="16200000" flipH="1">
              <a:off x="2891612" y="4477901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6" name="Grupo 161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473139" y="1673582"/>
            <a:chExt cx="3071818" cy="4286250"/>
          </a:xfrm>
        </p:grpSpPr>
        <p:sp>
          <p:nvSpPr>
            <p:cNvPr id="163" name="Retângulo 162"/>
            <p:cNvSpPr/>
            <p:nvPr/>
          </p:nvSpPr>
          <p:spPr bwMode="auto">
            <a:xfrm>
              <a:off x="473139" y="1673582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463" name="Grupo 448"/>
            <p:cNvGrpSpPr>
              <a:grpSpLocks/>
            </p:cNvGrpSpPr>
            <p:nvPr/>
          </p:nvGrpSpPr>
          <p:grpSpPr bwMode="auto">
            <a:xfrm>
              <a:off x="857224" y="1795180"/>
              <a:ext cx="2152650" cy="546100"/>
              <a:chOff x="857224" y="1866900"/>
              <a:chExt cx="2152650" cy="546100"/>
            </a:xfrm>
          </p:grpSpPr>
          <p:grpSp>
            <p:nvGrpSpPr>
              <p:cNvPr id="8500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208" name="Retângulo 207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9" name="Retângulo 208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10" name="Retângulo 209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11" name="Retângulo 210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12" name="Retângulo 211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202" name="Retângulo 201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203" name="Retângulo 202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204" name="Retângulo 203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205" name="Retângulo 204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06" name="Retângulo 205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07" name="Retângulo 206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464" name="Grupo 449"/>
            <p:cNvGrpSpPr>
              <a:grpSpLocks/>
            </p:cNvGrpSpPr>
            <p:nvPr/>
          </p:nvGrpSpPr>
          <p:grpSpPr bwMode="auto">
            <a:xfrm>
              <a:off x="857224" y="2910403"/>
              <a:ext cx="2152650" cy="292100"/>
              <a:chOff x="857224" y="2982123"/>
              <a:chExt cx="2152650" cy="292100"/>
            </a:xfrm>
          </p:grpSpPr>
          <p:sp>
            <p:nvSpPr>
              <p:cNvPr id="195" name="Retângulo 194"/>
              <p:cNvSpPr/>
              <p:nvPr/>
            </p:nvSpPr>
            <p:spPr bwMode="auto">
              <a:xfrm>
                <a:off x="1222441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96" name="Retângulo 195"/>
              <p:cNvSpPr/>
              <p:nvPr/>
            </p:nvSpPr>
            <p:spPr bwMode="auto">
              <a:xfrm>
                <a:off x="1581216" y="2988315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97" name="Retângulo 196"/>
              <p:cNvSpPr/>
              <p:nvPr/>
            </p:nvSpPr>
            <p:spPr bwMode="auto">
              <a:xfrm>
                <a:off x="1938405" y="2988315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98" name="Retângulo 197"/>
              <p:cNvSpPr/>
              <p:nvPr/>
            </p:nvSpPr>
            <p:spPr bwMode="auto">
              <a:xfrm>
                <a:off x="2295593" y="2988315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99" name="Retângulo 198"/>
              <p:cNvSpPr/>
              <p:nvPr/>
            </p:nvSpPr>
            <p:spPr bwMode="auto">
              <a:xfrm>
                <a:off x="2652781" y="2988315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00" name="Retângulo 199"/>
              <p:cNvSpPr/>
              <p:nvPr/>
            </p:nvSpPr>
            <p:spPr bwMode="auto">
              <a:xfrm>
                <a:off x="857315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465" name="Grupo 450"/>
            <p:cNvGrpSpPr>
              <a:grpSpLocks/>
            </p:cNvGrpSpPr>
            <p:nvPr/>
          </p:nvGrpSpPr>
          <p:grpSpPr bwMode="auto">
            <a:xfrm>
              <a:off x="857224" y="3771626"/>
              <a:ext cx="2152650" cy="292100"/>
              <a:chOff x="857224" y="3843346"/>
              <a:chExt cx="2152650" cy="292100"/>
            </a:xfrm>
          </p:grpSpPr>
          <p:sp>
            <p:nvSpPr>
              <p:cNvPr id="189" name="Retângulo 188"/>
              <p:cNvSpPr/>
              <p:nvPr/>
            </p:nvSpPr>
            <p:spPr bwMode="auto">
              <a:xfrm>
                <a:off x="1222441" y="3850327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90" name="Retângulo 189"/>
              <p:cNvSpPr/>
              <p:nvPr/>
            </p:nvSpPr>
            <p:spPr bwMode="auto">
              <a:xfrm>
                <a:off x="1581216" y="3850327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91" name="Retângulo 190"/>
              <p:cNvSpPr/>
              <p:nvPr/>
            </p:nvSpPr>
            <p:spPr bwMode="auto">
              <a:xfrm>
                <a:off x="1938405" y="3850327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92" name="Retângulo 191"/>
              <p:cNvSpPr/>
              <p:nvPr/>
            </p:nvSpPr>
            <p:spPr bwMode="auto">
              <a:xfrm>
                <a:off x="2295593" y="3850327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93" name="Retângulo 192"/>
              <p:cNvSpPr/>
              <p:nvPr/>
            </p:nvSpPr>
            <p:spPr bwMode="auto">
              <a:xfrm>
                <a:off x="2652781" y="3850327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94" name="Retângulo 193"/>
              <p:cNvSpPr/>
              <p:nvPr/>
            </p:nvSpPr>
            <p:spPr bwMode="auto">
              <a:xfrm>
                <a:off x="857315" y="3843977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466" name="Grupo 451"/>
            <p:cNvGrpSpPr>
              <a:grpSpLocks/>
            </p:cNvGrpSpPr>
            <p:nvPr/>
          </p:nvGrpSpPr>
          <p:grpSpPr bwMode="auto">
            <a:xfrm>
              <a:off x="857224" y="4632849"/>
              <a:ext cx="2152650" cy="292100"/>
              <a:chOff x="857224" y="4704569"/>
              <a:chExt cx="2152650" cy="292100"/>
            </a:xfrm>
          </p:grpSpPr>
          <p:sp>
            <p:nvSpPr>
              <p:cNvPr id="183" name="Retângulo 182"/>
              <p:cNvSpPr/>
              <p:nvPr/>
            </p:nvSpPr>
            <p:spPr bwMode="auto">
              <a:xfrm>
                <a:off x="1222441" y="4710752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84" name="Retângulo 183"/>
              <p:cNvSpPr/>
              <p:nvPr/>
            </p:nvSpPr>
            <p:spPr bwMode="auto">
              <a:xfrm>
                <a:off x="1581216" y="4710752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85" name="Retângulo 184"/>
              <p:cNvSpPr/>
              <p:nvPr/>
            </p:nvSpPr>
            <p:spPr bwMode="auto">
              <a:xfrm>
                <a:off x="1938405" y="4710752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86" name="Retângulo 185"/>
              <p:cNvSpPr/>
              <p:nvPr/>
            </p:nvSpPr>
            <p:spPr bwMode="auto">
              <a:xfrm>
                <a:off x="2295593" y="4710752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87" name="Retângulo 186"/>
              <p:cNvSpPr/>
              <p:nvPr/>
            </p:nvSpPr>
            <p:spPr bwMode="auto">
              <a:xfrm>
                <a:off x="2652781" y="4710752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88" name="Retângulo 187"/>
              <p:cNvSpPr/>
              <p:nvPr/>
            </p:nvSpPr>
            <p:spPr bwMode="auto">
              <a:xfrm>
                <a:off x="857315" y="4704402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467" name="Grupo 452"/>
            <p:cNvGrpSpPr>
              <a:grpSpLocks/>
            </p:cNvGrpSpPr>
            <p:nvPr/>
          </p:nvGrpSpPr>
          <p:grpSpPr bwMode="auto">
            <a:xfrm>
              <a:off x="857224" y="5494072"/>
              <a:ext cx="2152650" cy="292100"/>
              <a:chOff x="857224" y="5565792"/>
              <a:chExt cx="2152650" cy="292100"/>
            </a:xfrm>
          </p:grpSpPr>
          <p:sp>
            <p:nvSpPr>
              <p:cNvPr id="177" name="Retângulo 176"/>
              <p:cNvSpPr/>
              <p:nvPr/>
            </p:nvSpPr>
            <p:spPr bwMode="auto">
              <a:xfrm>
                <a:off x="1222441" y="557276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178" name="Retângulo 177"/>
              <p:cNvSpPr/>
              <p:nvPr/>
            </p:nvSpPr>
            <p:spPr bwMode="auto">
              <a:xfrm>
                <a:off x="1581216" y="5572765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179" name="Retângulo 178"/>
              <p:cNvSpPr/>
              <p:nvPr/>
            </p:nvSpPr>
            <p:spPr bwMode="auto">
              <a:xfrm>
                <a:off x="1938405" y="5572765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180" name="Retângulo 179"/>
              <p:cNvSpPr/>
              <p:nvPr/>
            </p:nvSpPr>
            <p:spPr bwMode="auto">
              <a:xfrm>
                <a:off x="2295593" y="5572765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181" name="Retângulo 180"/>
              <p:cNvSpPr/>
              <p:nvPr/>
            </p:nvSpPr>
            <p:spPr bwMode="auto">
              <a:xfrm>
                <a:off x="2652781" y="5572765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182" name="Retângulo 181"/>
              <p:cNvSpPr/>
              <p:nvPr/>
            </p:nvSpPr>
            <p:spPr bwMode="auto">
              <a:xfrm>
                <a:off x="857315" y="556641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69" name="Conector de seta reta 168"/>
            <p:cNvCxnSpPr>
              <a:stCxn id="186" idx="2"/>
              <a:endCxn id="181" idx="0"/>
            </p:cNvCxnSpPr>
            <p:nvPr/>
          </p:nvCxnSpPr>
          <p:spPr bwMode="auto">
            <a:xfrm rot="16200000" flipH="1">
              <a:off x="2363855" y="5034320"/>
              <a:ext cx="576263" cy="35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>
              <a:stCxn id="203" idx="2"/>
              <a:endCxn id="195" idx="0"/>
            </p:cNvCxnSpPr>
            <p:nvPr/>
          </p:nvCxnSpPr>
          <p:spPr bwMode="auto">
            <a:xfrm rot="5400000">
              <a:off x="1293085" y="2450664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/>
            <p:cNvCxnSpPr>
              <a:stCxn id="202" idx="2"/>
              <a:endCxn id="196" idx="0"/>
            </p:cNvCxnSpPr>
            <p:nvPr/>
          </p:nvCxnSpPr>
          <p:spPr bwMode="auto">
            <a:xfrm rot="16200000" flipH="1">
              <a:off x="1293085" y="2450664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>
              <a:stCxn id="196" idx="2"/>
              <a:endCxn id="190" idx="0"/>
            </p:cNvCxnSpPr>
            <p:nvPr/>
          </p:nvCxnSpPr>
          <p:spPr bwMode="auto">
            <a:xfrm rot="5400000">
              <a:off x="1472472" y="3490476"/>
              <a:ext cx="57467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>
              <a:stCxn id="197" idx="2"/>
              <a:endCxn id="191" idx="0"/>
            </p:cNvCxnSpPr>
            <p:nvPr/>
          </p:nvCxnSpPr>
          <p:spPr bwMode="auto">
            <a:xfrm rot="5400000">
              <a:off x="1829661" y="3490476"/>
              <a:ext cx="574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192" idx="2"/>
              <a:endCxn id="185" idx="0"/>
            </p:cNvCxnSpPr>
            <p:nvPr/>
          </p:nvCxnSpPr>
          <p:spPr bwMode="auto">
            <a:xfrm rot="5400000">
              <a:off x="2007461" y="4173101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de seta reta 174"/>
            <p:cNvCxnSpPr>
              <a:stCxn id="191" idx="2"/>
              <a:endCxn id="186" idx="0"/>
            </p:cNvCxnSpPr>
            <p:nvPr/>
          </p:nvCxnSpPr>
          <p:spPr bwMode="auto">
            <a:xfrm rot="16200000" flipH="1">
              <a:off x="2007461" y="4173101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de seta reta 175"/>
            <p:cNvCxnSpPr>
              <a:stCxn id="187" idx="2"/>
              <a:endCxn id="180" idx="0"/>
            </p:cNvCxnSpPr>
            <p:nvPr/>
          </p:nvCxnSpPr>
          <p:spPr bwMode="auto">
            <a:xfrm rot="5400000">
              <a:off x="2363855" y="5034320"/>
              <a:ext cx="576263" cy="35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3" name="Grupo 212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3000364" y="2071678"/>
            <a:chExt cx="3071818" cy="4286250"/>
          </a:xfrm>
        </p:grpSpPr>
        <p:sp>
          <p:nvSpPr>
            <p:cNvPr id="214" name="Retângulo 213"/>
            <p:cNvSpPr/>
            <p:nvPr/>
          </p:nvSpPr>
          <p:spPr bwMode="auto">
            <a:xfrm>
              <a:off x="3000364" y="2071678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449" name="Grupo 448"/>
            <p:cNvGrpSpPr>
              <a:grpSpLocks/>
            </p:cNvGrpSpPr>
            <p:nvPr/>
          </p:nvGrpSpPr>
          <p:grpSpPr bwMode="auto">
            <a:xfrm>
              <a:off x="3384449" y="2193276"/>
              <a:ext cx="2152650" cy="546100"/>
              <a:chOff x="857224" y="1866900"/>
              <a:chExt cx="2152650" cy="546100"/>
            </a:xfrm>
          </p:grpSpPr>
          <p:grpSp>
            <p:nvGrpSpPr>
              <p:cNvPr id="8450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223" name="Retângulo 222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24" name="Retângulo 223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25" name="Retângulo 224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26" name="Retângulo 225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27" name="Retângulo 226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217" name="Retângulo 216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218" name="Retângulo 217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219" name="Retângulo 218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20" name="Retângulo 219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21" name="Retângulo 220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222" name="Retângulo 221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206" name="Grupo 227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2857488" y="2285992"/>
            <a:chExt cx="3071818" cy="4286250"/>
          </a:xfrm>
        </p:grpSpPr>
        <p:sp>
          <p:nvSpPr>
            <p:cNvPr id="229" name="Retângulo 228"/>
            <p:cNvSpPr/>
            <p:nvPr/>
          </p:nvSpPr>
          <p:spPr bwMode="auto">
            <a:xfrm>
              <a:off x="2857488" y="2285992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426" name="Grupo 448"/>
            <p:cNvGrpSpPr>
              <a:grpSpLocks/>
            </p:cNvGrpSpPr>
            <p:nvPr/>
          </p:nvGrpSpPr>
          <p:grpSpPr bwMode="auto">
            <a:xfrm>
              <a:off x="3241573" y="2407590"/>
              <a:ext cx="2152650" cy="546100"/>
              <a:chOff x="857224" y="1866900"/>
              <a:chExt cx="2152650" cy="546100"/>
            </a:xfrm>
          </p:grpSpPr>
          <p:grpSp>
            <p:nvGrpSpPr>
              <p:cNvPr id="8436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247" name="Retângulo 246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48" name="Retângulo 247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49" name="Retângulo 248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50" name="Retângulo 249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51" name="Retângulo 250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241" name="Retângulo 240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242" name="Retângulo 241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243" name="Retângulo 242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44" name="Retângulo 243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45" name="Retângulo 244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246" name="Retângulo 245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427" name="Grupo 449"/>
            <p:cNvGrpSpPr>
              <a:grpSpLocks/>
            </p:cNvGrpSpPr>
            <p:nvPr/>
          </p:nvGrpSpPr>
          <p:grpSpPr bwMode="auto">
            <a:xfrm>
              <a:off x="3241573" y="3522813"/>
              <a:ext cx="2152650" cy="292100"/>
              <a:chOff x="857224" y="2982123"/>
              <a:chExt cx="2152650" cy="292100"/>
            </a:xfrm>
          </p:grpSpPr>
          <p:sp>
            <p:nvSpPr>
              <p:cNvPr id="234" name="Retângulo 233"/>
              <p:cNvSpPr/>
              <p:nvPr/>
            </p:nvSpPr>
            <p:spPr bwMode="auto">
              <a:xfrm>
                <a:off x="1222441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235" name="Retângulo 234"/>
              <p:cNvSpPr/>
              <p:nvPr/>
            </p:nvSpPr>
            <p:spPr bwMode="auto">
              <a:xfrm>
                <a:off x="1581216" y="2988315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236" name="Retângulo 235"/>
              <p:cNvSpPr/>
              <p:nvPr/>
            </p:nvSpPr>
            <p:spPr bwMode="auto">
              <a:xfrm>
                <a:off x="1938405" y="2988315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37" name="Retângulo 236"/>
              <p:cNvSpPr/>
              <p:nvPr/>
            </p:nvSpPr>
            <p:spPr bwMode="auto">
              <a:xfrm>
                <a:off x="2295593" y="2988315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38" name="Retângulo 237"/>
              <p:cNvSpPr/>
              <p:nvPr/>
            </p:nvSpPr>
            <p:spPr bwMode="auto">
              <a:xfrm>
                <a:off x="2652781" y="2988315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239" name="Retângulo 238"/>
              <p:cNvSpPr/>
              <p:nvPr/>
            </p:nvSpPr>
            <p:spPr bwMode="auto">
              <a:xfrm>
                <a:off x="857315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32" name="Conector de seta reta 231"/>
            <p:cNvCxnSpPr>
              <a:stCxn id="241" idx="2"/>
              <a:endCxn id="234" idx="0"/>
            </p:cNvCxnSpPr>
            <p:nvPr/>
          </p:nvCxnSpPr>
          <p:spPr bwMode="auto">
            <a:xfrm rot="5400000">
              <a:off x="3497253" y="3241667"/>
              <a:ext cx="57626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de seta reta 232"/>
            <p:cNvCxnSpPr>
              <a:stCxn id="242" idx="2"/>
              <a:endCxn id="235" idx="0"/>
            </p:cNvCxnSpPr>
            <p:nvPr/>
          </p:nvCxnSpPr>
          <p:spPr bwMode="auto">
            <a:xfrm rot="5400000">
              <a:off x="3856028" y="3241667"/>
              <a:ext cx="57626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0" name="Grupo 251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2857488" y="2285992"/>
            <a:chExt cx="3071818" cy="4286250"/>
          </a:xfrm>
        </p:grpSpPr>
        <p:sp>
          <p:nvSpPr>
            <p:cNvPr id="253" name="Retângulo 252"/>
            <p:cNvSpPr/>
            <p:nvPr/>
          </p:nvSpPr>
          <p:spPr bwMode="auto">
            <a:xfrm>
              <a:off x="2857488" y="2285992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394" name="Grupo 448"/>
            <p:cNvGrpSpPr>
              <a:grpSpLocks/>
            </p:cNvGrpSpPr>
            <p:nvPr/>
          </p:nvGrpSpPr>
          <p:grpSpPr bwMode="auto">
            <a:xfrm>
              <a:off x="3241573" y="2407590"/>
              <a:ext cx="2152650" cy="546100"/>
              <a:chOff x="857224" y="1866900"/>
              <a:chExt cx="2152650" cy="546100"/>
            </a:xfrm>
          </p:grpSpPr>
          <p:grpSp>
            <p:nvGrpSpPr>
              <p:cNvPr id="8413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280" name="Retângulo 279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81" name="Retângulo 280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82" name="Retângulo 281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83" name="Retângulo 282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84" name="Retângulo 283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274" name="Retângulo 273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275" name="Retângulo 274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276" name="Retângulo 275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77" name="Retângulo 276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78" name="Retângulo 277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279" name="Retângulo 278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395" name="Grupo 449"/>
            <p:cNvGrpSpPr>
              <a:grpSpLocks/>
            </p:cNvGrpSpPr>
            <p:nvPr/>
          </p:nvGrpSpPr>
          <p:grpSpPr bwMode="auto">
            <a:xfrm>
              <a:off x="3241573" y="3522813"/>
              <a:ext cx="2152650" cy="292100"/>
              <a:chOff x="857224" y="2982123"/>
              <a:chExt cx="2152650" cy="292100"/>
            </a:xfrm>
          </p:grpSpPr>
          <p:sp>
            <p:nvSpPr>
              <p:cNvPr id="267" name="Retângulo 266"/>
              <p:cNvSpPr/>
              <p:nvPr/>
            </p:nvSpPr>
            <p:spPr bwMode="auto">
              <a:xfrm>
                <a:off x="1222441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268" name="Retângulo 267"/>
              <p:cNvSpPr/>
              <p:nvPr/>
            </p:nvSpPr>
            <p:spPr bwMode="auto">
              <a:xfrm>
                <a:off x="1581216" y="2988315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269" name="Retângulo 268"/>
              <p:cNvSpPr/>
              <p:nvPr/>
            </p:nvSpPr>
            <p:spPr bwMode="auto">
              <a:xfrm>
                <a:off x="1938405" y="2988315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70" name="Retângulo 269"/>
              <p:cNvSpPr/>
              <p:nvPr/>
            </p:nvSpPr>
            <p:spPr bwMode="auto">
              <a:xfrm>
                <a:off x="2295593" y="2988315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71" name="Retângulo 270"/>
              <p:cNvSpPr/>
              <p:nvPr/>
            </p:nvSpPr>
            <p:spPr bwMode="auto">
              <a:xfrm>
                <a:off x="2652781" y="2988315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272" name="Retângulo 271"/>
              <p:cNvSpPr/>
              <p:nvPr/>
            </p:nvSpPr>
            <p:spPr bwMode="auto">
              <a:xfrm>
                <a:off x="857315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396" name="Grupo 450"/>
            <p:cNvGrpSpPr>
              <a:grpSpLocks/>
            </p:cNvGrpSpPr>
            <p:nvPr/>
          </p:nvGrpSpPr>
          <p:grpSpPr bwMode="auto">
            <a:xfrm>
              <a:off x="3241573" y="4384036"/>
              <a:ext cx="2152650" cy="292100"/>
              <a:chOff x="857224" y="3843346"/>
              <a:chExt cx="2152650" cy="292100"/>
            </a:xfrm>
          </p:grpSpPr>
          <p:sp>
            <p:nvSpPr>
              <p:cNvPr id="261" name="Retângulo 260"/>
              <p:cNvSpPr/>
              <p:nvPr/>
            </p:nvSpPr>
            <p:spPr bwMode="auto">
              <a:xfrm>
                <a:off x="1222441" y="3850327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262" name="Retângulo 261"/>
              <p:cNvSpPr/>
              <p:nvPr/>
            </p:nvSpPr>
            <p:spPr bwMode="auto">
              <a:xfrm>
                <a:off x="1581216" y="3850327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63" name="Retângulo 262"/>
              <p:cNvSpPr/>
              <p:nvPr/>
            </p:nvSpPr>
            <p:spPr bwMode="auto">
              <a:xfrm>
                <a:off x="1938405" y="3850327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264" name="Retângulo 263"/>
              <p:cNvSpPr/>
              <p:nvPr/>
            </p:nvSpPr>
            <p:spPr bwMode="auto">
              <a:xfrm>
                <a:off x="2295593" y="3850327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265" name="Retângulo 264"/>
              <p:cNvSpPr/>
              <p:nvPr/>
            </p:nvSpPr>
            <p:spPr bwMode="auto">
              <a:xfrm>
                <a:off x="2652781" y="3850327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266" name="Retângulo 265"/>
              <p:cNvSpPr/>
              <p:nvPr/>
            </p:nvSpPr>
            <p:spPr bwMode="auto">
              <a:xfrm>
                <a:off x="857315" y="3843977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57" name="Conector de seta reta 256"/>
            <p:cNvCxnSpPr>
              <a:stCxn id="268" idx="2"/>
              <a:endCxn id="263" idx="0"/>
            </p:cNvCxnSpPr>
            <p:nvPr/>
          </p:nvCxnSpPr>
          <p:spPr bwMode="auto">
            <a:xfrm rot="16200000" flipH="1">
              <a:off x="4033828" y="3924292"/>
              <a:ext cx="576262" cy="35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de seta reta 257"/>
            <p:cNvCxnSpPr>
              <a:stCxn id="269" idx="2"/>
              <a:endCxn id="262" idx="0"/>
            </p:cNvCxnSpPr>
            <p:nvPr/>
          </p:nvCxnSpPr>
          <p:spPr bwMode="auto">
            <a:xfrm rot="5400000">
              <a:off x="4033828" y="3924292"/>
              <a:ext cx="576262" cy="35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de seta reta 258"/>
            <p:cNvCxnSpPr>
              <a:stCxn id="274" idx="2"/>
              <a:endCxn id="267" idx="0"/>
            </p:cNvCxnSpPr>
            <p:nvPr/>
          </p:nvCxnSpPr>
          <p:spPr bwMode="auto">
            <a:xfrm rot="5400000">
              <a:off x="3497253" y="3241667"/>
              <a:ext cx="57626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de seta reta 259"/>
            <p:cNvCxnSpPr>
              <a:stCxn id="275" idx="2"/>
              <a:endCxn id="268" idx="0"/>
            </p:cNvCxnSpPr>
            <p:nvPr/>
          </p:nvCxnSpPr>
          <p:spPr bwMode="auto">
            <a:xfrm rot="5400000">
              <a:off x="3856028" y="3241667"/>
              <a:ext cx="57626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5" name="Grupo 284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4643454" y="1825982"/>
            <a:chExt cx="3071818" cy="4286250"/>
          </a:xfrm>
        </p:grpSpPr>
        <p:sp>
          <p:nvSpPr>
            <p:cNvPr id="286" name="Retângulo 285"/>
            <p:cNvSpPr/>
            <p:nvPr/>
          </p:nvSpPr>
          <p:spPr bwMode="auto">
            <a:xfrm>
              <a:off x="4643454" y="1825982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353" name="Grupo 448"/>
            <p:cNvGrpSpPr>
              <a:grpSpLocks/>
            </p:cNvGrpSpPr>
            <p:nvPr/>
          </p:nvGrpSpPr>
          <p:grpSpPr bwMode="auto">
            <a:xfrm>
              <a:off x="5027539" y="1947580"/>
              <a:ext cx="2152650" cy="546100"/>
              <a:chOff x="857224" y="1866900"/>
              <a:chExt cx="2152650" cy="546100"/>
            </a:xfrm>
          </p:grpSpPr>
          <p:grpSp>
            <p:nvGrpSpPr>
              <p:cNvPr id="8381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322" name="Retângulo 321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323" name="Retângulo 322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24" name="Retângulo 323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5" name="Retângulo 324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26" name="Retângulo 325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316" name="Retângulo 315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317" name="Retângulo 316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18" name="Retângulo 317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319" name="Retângulo 318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20" name="Retângulo 319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21" name="Retângulo 320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354" name="Grupo 449"/>
            <p:cNvGrpSpPr>
              <a:grpSpLocks/>
            </p:cNvGrpSpPr>
            <p:nvPr/>
          </p:nvGrpSpPr>
          <p:grpSpPr bwMode="auto">
            <a:xfrm>
              <a:off x="5027539" y="3062803"/>
              <a:ext cx="2152650" cy="292100"/>
              <a:chOff x="857224" y="2982123"/>
              <a:chExt cx="2152650" cy="292100"/>
            </a:xfrm>
          </p:grpSpPr>
          <p:sp>
            <p:nvSpPr>
              <p:cNvPr id="309" name="Retângulo 308"/>
              <p:cNvSpPr/>
              <p:nvPr/>
            </p:nvSpPr>
            <p:spPr bwMode="auto">
              <a:xfrm>
                <a:off x="1222441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310" name="Retângulo 309"/>
              <p:cNvSpPr/>
              <p:nvPr/>
            </p:nvSpPr>
            <p:spPr bwMode="auto">
              <a:xfrm>
                <a:off x="1581216" y="2988315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11" name="Retângulo 310"/>
              <p:cNvSpPr/>
              <p:nvPr/>
            </p:nvSpPr>
            <p:spPr bwMode="auto">
              <a:xfrm>
                <a:off x="1938405" y="2988315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312" name="Retângulo 311"/>
              <p:cNvSpPr/>
              <p:nvPr/>
            </p:nvSpPr>
            <p:spPr bwMode="auto">
              <a:xfrm>
                <a:off x="2295593" y="2988315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13" name="Retângulo 312"/>
              <p:cNvSpPr/>
              <p:nvPr/>
            </p:nvSpPr>
            <p:spPr bwMode="auto">
              <a:xfrm>
                <a:off x="2652781" y="2988315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14" name="Retângulo 313"/>
              <p:cNvSpPr/>
              <p:nvPr/>
            </p:nvSpPr>
            <p:spPr bwMode="auto">
              <a:xfrm>
                <a:off x="857315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355" name="Grupo 450"/>
            <p:cNvGrpSpPr>
              <a:grpSpLocks/>
            </p:cNvGrpSpPr>
            <p:nvPr/>
          </p:nvGrpSpPr>
          <p:grpSpPr bwMode="auto">
            <a:xfrm>
              <a:off x="5027539" y="3924026"/>
              <a:ext cx="2152650" cy="292100"/>
              <a:chOff x="857224" y="3843346"/>
              <a:chExt cx="2152650" cy="292100"/>
            </a:xfrm>
          </p:grpSpPr>
          <p:sp>
            <p:nvSpPr>
              <p:cNvPr id="303" name="Retângulo 302"/>
              <p:cNvSpPr/>
              <p:nvPr/>
            </p:nvSpPr>
            <p:spPr bwMode="auto">
              <a:xfrm>
                <a:off x="1222441" y="3850327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304" name="Retângulo 303"/>
              <p:cNvSpPr/>
              <p:nvPr/>
            </p:nvSpPr>
            <p:spPr bwMode="auto">
              <a:xfrm>
                <a:off x="1581216" y="3850327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305" name="Retângulo 304"/>
              <p:cNvSpPr/>
              <p:nvPr/>
            </p:nvSpPr>
            <p:spPr bwMode="auto">
              <a:xfrm>
                <a:off x="1938405" y="3850327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06" name="Retângulo 305"/>
              <p:cNvSpPr/>
              <p:nvPr/>
            </p:nvSpPr>
            <p:spPr bwMode="auto">
              <a:xfrm>
                <a:off x="2295593" y="3850327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07" name="Retângulo 306"/>
              <p:cNvSpPr/>
              <p:nvPr/>
            </p:nvSpPr>
            <p:spPr bwMode="auto">
              <a:xfrm>
                <a:off x="2652781" y="3850327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08" name="Retângulo 307"/>
              <p:cNvSpPr/>
              <p:nvPr/>
            </p:nvSpPr>
            <p:spPr bwMode="auto">
              <a:xfrm>
                <a:off x="857315" y="3843977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356" name="Grupo 451"/>
            <p:cNvGrpSpPr>
              <a:grpSpLocks/>
            </p:cNvGrpSpPr>
            <p:nvPr/>
          </p:nvGrpSpPr>
          <p:grpSpPr bwMode="auto">
            <a:xfrm>
              <a:off x="5027539" y="4785249"/>
              <a:ext cx="2152650" cy="292100"/>
              <a:chOff x="857224" y="4704569"/>
              <a:chExt cx="2152650" cy="292100"/>
            </a:xfrm>
          </p:grpSpPr>
          <p:sp>
            <p:nvSpPr>
              <p:cNvPr id="297" name="Retângulo 296"/>
              <p:cNvSpPr/>
              <p:nvPr/>
            </p:nvSpPr>
            <p:spPr bwMode="auto">
              <a:xfrm>
                <a:off x="1222441" y="4710752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298" name="Retângulo 297"/>
              <p:cNvSpPr/>
              <p:nvPr/>
            </p:nvSpPr>
            <p:spPr bwMode="auto">
              <a:xfrm>
                <a:off x="1581216" y="4710752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299" name="Retângulo 298"/>
              <p:cNvSpPr/>
              <p:nvPr/>
            </p:nvSpPr>
            <p:spPr bwMode="auto">
              <a:xfrm>
                <a:off x="1938405" y="4710752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00" name="Retângulo 299"/>
              <p:cNvSpPr/>
              <p:nvPr/>
            </p:nvSpPr>
            <p:spPr bwMode="auto">
              <a:xfrm>
                <a:off x="2295593" y="4710752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01" name="Retângulo 300"/>
              <p:cNvSpPr/>
              <p:nvPr/>
            </p:nvSpPr>
            <p:spPr bwMode="auto">
              <a:xfrm>
                <a:off x="2652781" y="4710752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02" name="Retângulo 301"/>
              <p:cNvSpPr/>
              <p:nvPr/>
            </p:nvSpPr>
            <p:spPr bwMode="auto">
              <a:xfrm>
                <a:off x="857315" y="4704402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1" name="Conector de seta reta 290"/>
            <p:cNvCxnSpPr>
              <a:stCxn id="310" idx="2"/>
              <a:endCxn id="305" idx="0"/>
            </p:cNvCxnSpPr>
            <p:nvPr/>
          </p:nvCxnSpPr>
          <p:spPr bwMode="auto">
            <a:xfrm rot="16200000" flipH="1">
              <a:off x="5819794" y="3464282"/>
              <a:ext cx="576262" cy="35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de seta reta 291"/>
            <p:cNvCxnSpPr>
              <a:stCxn id="311" idx="2"/>
              <a:endCxn id="304" idx="0"/>
            </p:cNvCxnSpPr>
            <p:nvPr/>
          </p:nvCxnSpPr>
          <p:spPr bwMode="auto">
            <a:xfrm rot="5400000">
              <a:off x="5819794" y="3464282"/>
              <a:ext cx="576262" cy="35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de seta reta 292"/>
            <p:cNvCxnSpPr>
              <a:stCxn id="316" idx="2"/>
              <a:endCxn id="309" idx="0"/>
            </p:cNvCxnSpPr>
            <p:nvPr/>
          </p:nvCxnSpPr>
          <p:spPr bwMode="auto">
            <a:xfrm rot="5400000">
              <a:off x="5283219" y="2781657"/>
              <a:ext cx="57626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de seta reta 293"/>
            <p:cNvCxnSpPr>
              <a:stCxn id="317" idx="2"/>
              <a:endCxn id="310" idx="0"/>
            </p:cNvCxnSpPr>
            <p:nvPr/>
          </p:nvCxnSpPr>
          <p:spPr bwMode="auto">
            <a:xfrm rot="5400000">
              <a:off x="5641994" y="2781657"/>
              <a:ext cx="57626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de seta reta 294"/>
            <p:cNvCxnSpPr>
              <a:stCxn id="306" idx="2"/>
              <a:endCxn id="299" idx="0"/>
            </p:cNvCxnSpPr>
            <p:nvPr/>
          </p:nvCxnSpPr>
          <p:spPr bwMode="auto">
            <a:xfrm rot="5400000">
              <a:off x="6177776" y="4325501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>
              <a:stCxn id="305" idx="2"/>
              <a:endCxn id="300" idx="0"/>
            </p:cNvCxnSpPr>
            <p:nvPr/>
          </p:nvCxnSpPr>
          <p:spPr bwMode="auto">
            <a:xfrm rot="16200000" flipH="1">
              <a:off x="6177776" y="4325501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21" name="Grupo 326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4000496" y="2000240"/>
            <a:chExt cx="3071818" cy="4286250"/>
          </a:xfrm>
        </p:grpSpPr>
        <p:sp>
          <p:nvSpPr>
            <p:cNvPr id="328" name="Retângulo 327"/>
            <p:cNvSpPr/>
            <p:nvPr/>
          </p:nvSpPr>
          <p:spPr bwMode="auto">
            <a:xfrm>
              <a:off x="4000496" y="2000240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339" name="Grupo 448"/>
            <p:cNvGrpSpPr>
              <a:grpSpLocks/>
            </p:cNvGrpSpPr>
            <p:nvPr/>
          </p:nvGrpSpPr>
          <p:grpSpPr bwMode="auto">
            <a:xfrm>
              <a:off x="4384581" y="2121838"/>
              <a:ext cx="2152650" cy="546100"/>
              <a:chOff x="857224" y="1866900"/>
              <a:chExt cx="2152650" cy="546100"/>
            </a:xfrm>
          </p:grpSpPr>
          <p:grpSp>
            <p:nvGrpSpPr>
              <p:cNvPr id="8340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337" name="Retângulo 336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338" name="Retângulo 337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39" name="Retângulo 338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40" name="Retângulo 339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41" name="Retângulo 340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331" name="Retângulo 330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332" name="Retângulo 331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333" name="Retângulo 332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34" name="Retângulo 333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35" name="Retângulo 334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36" name="Retângulo 335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08" name="Grupo 341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3857620" y="1938326"/>
            <a:chExt cx="3071818" cy="4286250"/>
          </a:xfrm>
        </p:grpSpPr>
        <p:sp>
          <p:nvSpPr>
            <p:cNvPr id="343" name="Retângulo 342"/>
            <p:cNvSpPr/>
            <p:nvPr/>
          </p:nvSpPr>
          <p:spPr bwMode="auto">
            <a:xfrm>
              <a:off x="3857620" y="1938326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316" name="Grupo 448"/>
            <p:cNvGrpSpPr>
              <a:grpSpLocks/>
            </p:cNvGrpSpPr>
            <p:nvPr/>
          </p:nvGrpSpPr>
          <p:grpSpPr bwMode="auto">
            <a:xfrm>
              <a:off x="4241705" y="2059924"/>
              <a:ext cx="2152650" cy="546100"/>
              <a:chOff x="857224" y="1866900"/>
              <a:chExt cx="2152650" cy="546100"/>
            </a:xfrm>
          </p:grpSpPr>
          <p:grpSp>
            <p:nvGrpSpPr>
              <p:cNvPr id="8326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361" name="Retângulo 360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362" name="Retângulo 361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63" name="Retângulo 362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64" name="Retângulo 363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65" name="Retângulo 364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355" name="Retângulo 354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356" name="Retângulo 355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357" name="Retângulo 356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58" name="Retângulo 357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59" name="Retângulo 358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60" name="Retângulo 359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317" name="Grupo 449"/>
            <p:cNvGrpSpPr>
              <a:grpSpLocks/>
            </p:cNvGrpSpPr>
            <p:nvPr/>
          </p:nvGrpSpPr>
          <p:grpSpPr bwMode="auto">
            <a:xfrm>
              <a:off x="4241705" y="3175147"/>
              <a:ext cx="2152650" cy="292100"/>
              <a:chOff x="857224" y="2982123"/>
              <a:chExt cx="2152650" cy="292100"/>
            </a:xfrm>
          </p:grpSpPr>
          <p:sp>
            <p:nvSpPr>
              <p:cNvPr id="348" name="Retângulo 347"/>
              <p:cNvSpPr/>
              <p:nvPr/>
            </p:nvSpPr>
            <p:spPr bwMode="auto">
              <a:xfrm>
                <a:off x="1222441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349" name="Retângulo 348"/>
              <p:cNvSpPr/>
              <p:nvPr/>
            </p:nvSpPr>
            <p:spPr bwMode="auto">
              <a:xfrm>
                <a:off x="1581216" y="2988315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350" name="Retângulo 349"/>
              <p:cNvSpPr/>
              <p:nvPr/>
            </p:nvSpPr>
            <p:spPr bwMode="auto">
              <a:xfrm>
                <a:off x="1938405" y="2988315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51" name="Retângulo 350"/>
              <p:cNvSpPr/>
              <p:nvPr/>
            </p:nvSpPr>
            <p:spPr bwMode="auto">
              <a:xfrm>
                <a:off x="2295593" y="2988315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52" name="Retângulo 351"/>
              <p:cNvSpPr/>
              <p:nvPr/>
            </p:nvSpPr>
            <p:spPr bwMode="auto">
              <a:xfrm>
                <a:off x="2652781" y="2988315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53" name="Retângulo 352"/>
              <p:cNvSpPr/>
              <p:nvPr/>
            </p:nvSpPr>
            <p:spPr bwMode="auto">
              <a:xfrm>
                <a:off x="857315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46" name="Conector de seta reta 345"/>
            <p:cNvCxnSpPr>
              <a:stCxn id="356" idx="2"/>
              <a:endCxn id="348" idx="0"/>
            </p:cNvCxnSpPr>
            <p:nvPr/>
          </p:nvCxnSpPr>
          <p:spPr bwMode="auto">
            <a:xfrm rot="5400000">
              <a:off x="4677566" y="2715408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de seta reta 346"/>
            <p:cNvCxnSpPr>
              <a:stCxn id="355" idx="2"/>
              <a:endCxn id="349" idx="0"/>
            </p:cNvCxnSpPr>
            <p:nvPr/>
          </p:nvCxnSpPr>
          <p:spPr bwMode="auto">
            <a:xfrm rot="16200000" flipH="1">
              <a:off x="4677566" y="2715408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o 365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4714844" y="1785926"/>
            <a:chExt cx="3071818" cy="4286250"/>
          </a:xfrm>
        </p:grpSpPr>
        <p:sp>
          <p:nvSpPr>
            <p:cNvPr id="367" name="Retângulo 366"/>
            <p:cNvSpPr/>
            <p:nvPr/>
          </p:nvSpPr>
          <p:spPr bwMode="auto">
            <a:xfrm>
              <a:off x="4714844" y="1785926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284" name="Grupo 448"/>
            <p:cNvGrpSpPr>
              <a:grpSpLocks/>
            </p:cNvGrpSpPr>
            <p:nvPr/>
          </p:nvGrpSpPr>
          <p:grpSpPr bwMode="auto">
            <a:xfrm>
              <a:off x="5098961" y="1907524"/>
              <a:ext cx="2152650" cy="546100"/>
              <a:chOff x="857224" y="1866900"/>
              <a:chExt cx="2152650" cy="546100"/>
            </a:xfrm>
          </p:grpSpPr>
          <p:grpSp>
            <p:nvGrpSpPr>
              <p:cNvPr id="8303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394" name="Retângulo 393"/>
                <p:cNvSpPr/>
                <p:nvPr/>
              </p:nvSpPr>
              <p:spPr bwMode="auto">
                <a:xfrm>
                  <a:off x="2722607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395" name="Retângulo 394"/>
                <p:cNvSpPr/>
                <p:nvPr/>
              </p:nvSpPr>
              <p:spPr bwMode="auto">
                <a:xfrm>
                  <a:off x="3081383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96" name="Retângulo 395"/>
                <p:cNvSpPr/>
                <p:nvPr/>
              </p:nvSpPr>
              <p:spPr bwMode="auto">
                <a:xfrm>
                  <a:off x="3438571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97" name="Retângulo 396"/>
                <p:cNvSpPr/>
                <p:nvPr/>
              </p:nvSpPr>
              <p:spPr bwMode="auto">
                <a:xfrm>
                  <a:off x="3795759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98" name="Retângulo 397"/>
                <p:cNvSpPr/>
                <p:nvPr/>
              </p:nvSpPr>
              <p:spPr bwMode="auto">
                <a:xfrm>
                  <a:off x="4152947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388" name="Retângulo 387"/>
              <p:cNvSpPr/>
              <p:nvPr/>
            </p:nvSpPr>
            <p:spPr bwMode="auto">
              <a:xfrm>
                <a:off x="1222409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389" name="Retângulo 388"/>
              <p:cNvSpPr/>
              <p:nvPr/>
            </p:nvSpPr>
            <p:spPr bwMode="auto">
              <a:xfrm>
                <a:off x="1581184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390" name="Retângulo 389"/>
              <p:cNvSpPr/>
              <p:nvPr/>
            </p:nvSpPr>
            <p:spPr bwMode="auto">
              <a:xfrm>
                <a:off x="1938373" y="2127890"/>
                <a:ext cx="357188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91" name="Retângulo 390"/>
              <p:cNvSpPr/>
              <p:nvPr/>
            </p:nvSpPr>
            <p:spPr bwMode="auto">
              <a:xfrm>
                <a:off x="2295561" y="2127890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92" name="Retângulo 391"/>
              <p:cNvSpPr/>
              <p:nvPr/>
            </p:nvSpPr>
            <p:spPr bwMode="auto">
              <a:xfrm>
                <a:off x="2652749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93" name="Retângulo 392"/>
              <p:cNvSpPr/>
              <p:nvPr/>
            </p:nvSpPr>
            <p:spPr bwMode="auto">
              <a:xfrm>
                <a:off x="857283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285" name="Grupo 449"/>
            <p:cNvGrpSpPr>
              <a:grpSpLocks/>
            </p:cNvGrpSpPr>
            <p:nvPr/>
          </p:nvGrpSpPr>
          <p:grpSpPr bwMode="auto">
            <a:xfrm>
              <a:off x="5098961" y="3022747"/>
              <a:ext cx="2152650" cy="292100"/>
              <a:chOff x="857224" y="2982123"/>
              <a:chExt cx="2152650" cy="292100"/>
            </a:xfrm>
          </p:grpSpPr>
          <p:sp>
            <p:nvSpPr>
              <p:cNvPr id="381" name="Retângulo 380"/>
              <p:cNvSpPr/>
              <p:nvPr/>
            </p:nvSpPr>
            <p:spPr bwMode="auto">
              <a:xfrm>
                <a:off x="1222409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382" name="Retângulo 381"/>
              <p:cNvSpPr/>
              <p:nvPr/>
            </p:nvSpPr>
            <p:spPr bwMode="auto">
              <a:xfrm>
                <a:off x="1581184" y="2988315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383" name="Retângulo 382"/>
              <p:cNvSpPr/>
              <p:nvPr/>
            </p:nvSpPr>
            <p:spPr bwMode="auto">
              <a:xfrm>
                <a:off x="1938373" y="2988315"/>
                <a:ext cx="357188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84" name="Retângulo 383"/>
              <p:cNvSpPr/>
              <p:nvPr/>
            </p:nvSpPr>
            <p:spPr bwMode="auto">
              <a:xfrm>
                <a:off x="2295561" y="2988315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85" name="Retângulo 384"/>
              <p:cNvSpPr/>
              <p:nvPr/>
            </p:nvSpPr>
            <p:spPr bwMode="auto">
              <a:xfrm>
                <a:off x="2652749" y="2988315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86" name="Retângulo 385"/>
              <p:cNvSpPr/>
              <p:nvPr/>
            </p:nvSpPr>
            <p:spPr bwMode="auto">
              <a:xfrm>
                <a:off x="857283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286" name="Grupo 450"/>
            <p:cNvGrpSpPr>
              <a:grpSpLocks/>
            </p:cNvGrpSpPr>
            <p:nvPr/>
          </p:nvGrpSpPr>
          <p:grpSpPr bwMode="auto">
            <a:xfrm>
              <a:off x="5098961" y="3883970"/>
              <a:ext cx="2152650" cy="292100"/>
              <a:chOff x="857224" y="3843346"/>
              <a:chExt cx="2152650" cy="292100"/>
            </a:xfrm>
          </p:grpSpPr>
          <p:sp>
            <p:nvSpPr>
              <p:cNvPr id="375" name="Retângulo 374"/>
              <p:cNvSpPr/>
              <p:nvPr/>
            </p:nvSpPr>
            <p:spPr bwMode="auto">
              <a:xfrm>
                <a:off x="1222409" y="3850327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376" name="Retângulo 375"/>
              <p:cNvSpPr/>
              <p:nvPr/>
            </p:nvSpPr>
            <p:spPr bwMode="auto">
              <a:xfrm>
                <a:off x="1581184" y="3850327"/>
                <a:ext cx="357189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377" name="Retângulo 376"/>
              <p:cNvSpPr/>
              <p:nvPr/>
            </p:nvSpPr>
            <p:spPr bwMode="auto">
              <a:xfrm>
                <a:off x="1938373" y="3850327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378" name="Retângulo 377"/>
              <p:cNvSpPr/>
              <p:nvPr/>
            </p:nvSpPr>
            <p:spPr bwMode="auto">
              <a:xfrm>
                <a:off x="2295561" y="3850327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379" name="Retângulo 378"/>
              <p:cNvSpPr/>
              <p:nvPr/>
            </p:nvSpPr>
            <p:spPr bwMode="auto">
              <a:xfrm>
                <a:off x="2652749" y="3850327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380" name="Retângulo 379"/>
              <p:cNvSpPr/>
              <p:nvPr/>
            </p:nvSpPr>
            <p:spPr bwMode="auto">
              <a:xfrm>
                <a:off x="857283" y="3843977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71" name="Conector de seta reta 370"/>
            <p:cNvCxnSpPr>
              <a:stCxn id="382" idx="2"/>
              <a:endCxn id="377" idx="0"/>
            </p:cNvCxnSpPr>
            <p:nvPr/>
          </p:nvCxnSpPr>
          <p:spPr bwMode="auto">
            <a:xfrm rot="16200000" flipH="1">
              <a:off x="5891184" y="3424226"/>
              <a:ext cx="576262" cy="35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de seta reta 371"/>
            <p:cNvCxnSpPr>
              <a:stCxn id="383" idx="2"/>
              <a:endCxn id="376" idx="0"/>
            </p:cNvCxnSpPr>
            <p:nvPr/>
          </p:nvCxnSpPr>
          <p:spPr bwMode="auto">
            <a:xfrm rot="5400000">
              <a:off x="5891184" y="3424226"/>
              <a:ext cx="576262" cy="35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de seta reta 372"/>
            <p:cNvCxnSpPr>
              <a:stCxn id="389" idx="2"/>
              <a:endCxn id="381" idx="0"/>
            </p:cNvCxnSpPr>
            <p:nvPr/>
          </p:nvCxnSpPr>
          <p:spPr bwMode="auto">
            <a:xfrm rot="5400000">
              <a:off x="5534790" y="2563008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de seta reta 373"/>
            <p:cNvCxnSpPr>
              <a:stCxn id="388" idx="2"/>
              <a:endCxn id="382" idx="0"/>
            </p:cNvCxnSpPr>
            <p:nvPr/>
          </p:nvCxnSpPr>
          <p:spPr bwMode="auto">
            <a:xfrm rot="16200000" flipH="1">
              <a:off x="5534790" y="2563008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27" name="Grupo 398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4214826" y="1938326"/>
            <a:chExt cx="3071818" cy="4286250"/>
          </a:xfrm>
        </p:grpSpPr>
        <p:sp>
          <p:nvSpPr>
            <p:cNvPr id="400" name="Retângulo 399"/>
            <p:cNvSpPr/>
            <p:nvPr/>
          </p:nvSpPr>
          <p:spPr bwMode="auto">
            <a:xfrm>
              <a:off x="4214826" y="1938326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270" name="Grupo 448"/>
            <p:cNvGrpSpPr>
              <a:grpSpLocks/>
            </p:cNvGrpSpPr>
            <p:nvPr/>
          </p:nvGrpSpPr>
          <p:grpSpPr bwMode="auto">
            <a:xfrm>
              <a:off x="4598911" y="2059924"/>
              <a:ext cx="2152650" cy="546100"/>
              <a:chOff x="857224" y="1866900"/>
              <a:chExt cx="2152650" cy="546100"/>
            </a:xfrm>
          </p:grpSpPr>
          <p:grpSp>
            <p:nvGrpSpPr>
              <p:cNvPr id="8271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409" name="Retângulo 408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10" name="Retângulo 409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11" name="Retângulo 410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12" name="Retângulo 411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13" name="Retângulo 412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403" name="Retângulo 402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404" name="Retângulo 403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405" name="Retângulo 404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406" name="Retângulo 405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407" name="Retângulo 406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408" name="Retângulo 407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234" name="Grupo 413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4500562" y="1785926"/>
            <a:chExt cx="3071818" cy="4286250"/>
          </a:xfrm>
        </p:grpSpPr>
        <p:sp>
          <p:nvSpPr>
            <p:cNvPr id="415" name="Retângulo 414"/>
            <p:cNvSpPr/>
            <p:nvPr/>
          </p:nvSpPr>
          <p:spPr bwMode="auto">
            <a:xfrm>
              <a:off x="4500562" y="1785926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247" name="Grupo 448"/>
            <p:cNvGrpSpPr>
              <a:grpSpLocks/>
            </p:cNvGrpSpPr>
            <p:nvPr/>
          </p:nvGrpSpPr>
          <p:grpSpPr bwMode="auto">
            <a:xfrm>
              <a:off x="4884647" y="1907524"/>
              <a:ext cx="2152650" cy="546100"/>
              <a:chOff x="857224" y="1866900"/>
              <a:chExt cx="2152650" cy="546100"/>
            </a:xfrm>
          </p:grpSpPr>
          <p:grpSp>
            <p:nvGrpSpPr>
              <p:cNvPr id="8257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433" name="Retângulo 432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34" name="Retângulo 433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35" name="Retângulo 434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36" name="Retângulo 435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37" name="Retângulo 436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427" name="Retângulo 426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428" name="Retângulo 427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FFD5D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429" name="Retângulo 428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430" name="Retângulo 429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431" name="Retângulo 430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432" name="Retângulo 431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248" name="Grupo 449"/>
            <p:cNvGrpSpPr>
              <a:grpSpLocks/>
            </p:cNvGrpSpPr>
            <p:nvPr/>
          </p:nvGrpSpPr>
          <p:grpSpPr bwMode="auto">
            <a:xfrm>
              <a:off x="4884647" y="3022747"/>
              <a:ext cx="2152650" cy="292100"/>
              <a:chOff x="857224" y="2982123"/>
              <a:chExt cx="2152650" cy="292100"/>
            </a:xfrm>
          </p:grpSpPr>
          <p:sp>
            <p:nvSpPr>
              <p:cNvPr id="420" name="Retângulo 419"/>
              <p:cNvSpPr/>
              <p:nvPr/>
            </p:nvSpPr>
            <p:spPr bwMode="auto">
              <a:xfrm>
                <a:off x="1222441" y="2988315"/>
                <a:ext cx="358776" cy="285750"/>
              </a:xfrm>
              <a:prstGeom prst="rect">
                <a:avLst/>
              </a:prstGeom>
              <a:solidFill>
                <a:srgbClr val="FF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421" name="Retângulo 420"/>
              <p:cNvSpPr/>
              <p:nvPr/>
            </p:nvSpPr>
            <p:spPr bwMode="auto">
              <a:xfrm>
                <a:off x="1581216" y="2988315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422" name="Retângulo 421"/>
              <p:cNvSpPr/>
              <p:nvPr/>
            </p:nvSpPr>
            <p:spPr bwMode="auto">
              <a:xfrm>
                <a:off x="1938405" y="2988315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423" name="Retângulo 422"/>
              <p:cNvSpPr/>
              <p:nvPr/>
            </p:nvSpPr>
            <p:spPr bwMode="auto">
              <a:xfrm>
                <a:off x="2295593" y="2988315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424" name="Retângulo 423"/>
              <p:cNvSpPr/>
              <p:nvPr/>
            </p:nvSpPr>
            <p:spPr bwMode="auto">
              <a:xfrm>
                <a:off x="2652781" y="2988315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425" name="Retângulo 424"/>
              <p:cNvSpPr/>
              <p:nvPr/>
            </p:nvSpPr>
            <p:spPr bwMode="auto">
              <a:xfrm>
                <a:off x="857315" y="2981965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18" name="Conector de seta reta 417"/>
            <p:cNvCxnSpPr>
              <a:stCxn id="428" idx="2"/>
              <a:endCxn id="420" idx="0"/>
            </p:cNvCxnSpPr>
            <p:nvPr/>
          </p:nvCxnSpPr>
          <p:spPr bwMode="auto">
            <a:xfrm rot="5400000">
              <a:off x="5320508" y="2563008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ector de seta reta 418"/>
            <p:cNvCxnSpPr>
              <a:stCxn id="427" idx="2"/>
              <a:endCxn id="421" idx="0"/>
            </p:cNvCxnSpPr>
            <p:nvPr/>
          </p:nvCxnSpPr>
          <p:spPr bwMode="auto">
            <a:xfrm rot="16200000" flipH="1">
              <a:off x="5320508" y="2563008"/>
              <a:ext cx="574675" cy="357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38" name="Grupo 437"/>
          <p:cNvGrpSpPr>
            <a:grpSpLocks/>
          </p:cNvGrpSpPr>
          <p:nvPr/>
        </p:nvGrpSpPr>
        <p:grpSpPr bwMode="auto">
          <a:xfrm>
            <a:off x="571500" y="1673225"/>
            <a:ext cx="3071813" cy="4286250"/>
            <a:chOff x="4071934" y="1785926"/>
            <a:chExt cx="3071818" cy="4286250"/>
          </a:xfrm>
        </p:grpSpPr>
        <p:sp>
          <p:nvSpPr>
            <p:cNvPr id="439" name="Retângulo 438"/>
            <p:cNvSpPr/>
            <p:nvPr/>
          </p:nvSpPr>
          <p:spPr bwMode="auto">
            <a:xfrm>
              <a:off x="4071934" y="1785926"/>
              <a:ext cx="3071818" cy="4286250"/>
            </a:xfrm>
            <a:prstGeom prst="rect">
              <a:avLst/>
            </a:prstGeom>
            <a:solidFill>
              <a:srgbClr val="F7FFF7"/>
            </a:solidFill>
            <a:ln w="9525">
              <a:solidFill>
                <a:srgbClr val="459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8233" name="Grupo 448"/>
            <p:cNvGrpSpPr>
              <a:grpSpLocks/>
            </p:cNvGrpSpPr>
            <p:nvPr/>
          </p:nvGrpSpPr>
          <p:grpSpPr bwMode="auto">
            <a:xfrm>
              <a:off x="4456019" y="1907524"/>
              <a:ext cx="2152650" cy="546100"/>
              <a:chOff x="857224" y="1866900"/>
              <a:chExt cx="2152650" cy="546100"/>
            </a:xfrm>
          </p:grpSpPr>
          <p:grpSp>
            <p:nvGrpSpPr>
              <p:cNvPr id="32" name="Grupo 224"/>
              <p:cNvGrpSpPr>
                <a:grpSpLocks/>
              </p:cNvGrpSpPr>
              <p:nvPr/>
            </p:nvGrpSpPr>
            <p:grpSpPr bwMode="auto">
              <a:xfrm>
                <a:off x="1222349" y="1866900"/>
                <a:ext cx="1787525" cy="285750"/>
                <a:chOff x="2722547" y="1954682"/>
                <a:chExt cx="1787525" cy="285501"/>
              </a:xfrm>
            </p:grpSpPr>
            <p:sp>
              <p:nvSpPr>
                <p:cNvPr id="448" name="Retângulo 447"/>
                <p:cNvSpPr/>
                <p:nvPr/>
              </p:nvSpPr>
              <p:spPr bwMode="auto">
                <a:xfrm>
                  <a:off x="2722639" y="1955321"/>
                  <a:ext cx="358776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49" name="Retângulo 448"/>
                <p:cNvSpPr/>
                <p:nvPr/>
              </p:nvSpPr>
              <p:spPr bwMode="auto">
                <a:xfrm>
                  <a:off x="3081415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50" name="Retângulo 449"/>
                <p:cNvSpPr/>
                <p:nvPr/>
              </p:nvSpPr>
              <p:spPr bwMode="auto">
                <a:xfrm>
                  <a:off x="3438603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51" name="Retângulo 450"/>
                <p:cNvSpPr/>
                <p:nvPr/>
              </p:nvSpPr>
              <p:spPr bwMode="auto">
                <a:xfrm>
                  <a:off x="3795791" y="1955321"/>
                  <a:ext cx="357189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52" name="Retângulo 451"/>
                <p:cNvSpPr/>
                <p:nvPr/>
              </p:nvSpPr>
              <p:spPr bwMode="auto">
                <a:xfrm>
                  <a:off x="4152979" y="1955321"/>
                  <a:ext cx="357188" cy="28550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pt-BR" sz="1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442" name="Retângulo 441"/>
              <p:cNvSpPr/>
              <p:nvPr/>
            </p:nvSpPr>
            <p:spPr bwMode="auto">
              <a:xfrm>
                <a:off x="1222441" y="2127890"/>
                <a:ext cx="358776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19</a:t>
                </a:r>
              </a:p>
            </p:txBody>
          </p:sp>
          <p:sp>
            <p:nvSpPr>
              <p:cNvPr id="443" name="Retângulo 442"/>
              <p:cNvSpPr/>
              <p:nvPr/>
            </p:nvSpPr>
            <p:spPr bwMode="auto">
              <a:xfrm>
                <a:off x="1581216" y="2127890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27</a:t>
                </a:r>
              </a:p>
            </p:txBody>
          </p:sp>
          <p:sp>
            <p:nvSpPr>
              <p:cNvPr id="444" name="Retângulo 443"/>
              <p:cNvSpPr/>
              <p:nvPr/>
            </p:nvSpPr>
            <p:spPr bwMode="auto">
              <a:xfrm>
                <a:off x="1938405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38</a:t>
                </a:r>
              </a:p>
            </p:txBody>
          </p:sp>
          <p:sp>
            <p:nvSpPr>
              <p:cNvPr id="445" name="Retângulo 444"/>
              <p:cNvSpPr/>
              <p:nvPr/>
            </p:nvSpPr>
            <p:spPr bwMode="auto">
              <a:xfrm>
                <a:off x="2295593" y="2127890"/>
                <a:ext cx="357189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46</a:t>
                </a:r>
              </a:p>
            </p:txBody>
          </p:sp>
          <p:sp>
            <p:nvSpPr>
              <p:cNvPr id="446" name="Retângulo 445"/>
              <p:cNvSpPr/>
              <p:nvPr/>
            </p:nvSpPr>
            <p:spPr bwMode="auto">
              <a:xfrm>
                <a:off x="2652781" y="2127890"/>
                <a:ext cx="357188" cy="285750"/>
              </a:xfrm>
              <a:prstGeom prst="rect">
                <a:avLst/>
              </a:prstGeom>
              <a:solidFill>
                <a:srgbClr val="D9FF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50</a:t>
                </a:r>
              </a:p>
            </p:txBody>
          </p:sp>
          <p:sp>
            <p:nvSpPr>
              <p:cNvPr id="447" name="Retângulo 446"/>
              <p:cNvSpPr/>
              <p:nvPr/>
            </p:nvSpPr>
            <p:spPr bwMode="auto">
              <a:xfrm>
                <a:off x="857315" y="2121540"/>
                <a:ext cx="357189" cy="28575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v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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241" name="Grupo 452"/>
          <p:cNvGrpSpPr>
            <a:grpSpLocks/>
          </p:cNvGrpSpPr>
          <p:nvPr/>
        </p:nvGrpSpPr>
        <p:grpSpPr bwMode="auto">
          <a:xfrm>
            <a:off x="571500" y="5621338"/>
            <a:ext cx="2925763" cy="360362"/>
            <a:chOff x="571472" y="5612448"/>
            <a:chExt cx="2926465" cy="360362"/>
          </a:xfrm>
        </p:grpSpPr>
        <p:sp>
          <p:nvSpPr>
            <p:cNvPr id="8230" name="Line 146"/>
            <p:cNvSpPr>
              <a:spLocks noChangeShapeType="1"/>
            </p:cNvSpPr>
            <p:nvPr/>
          </p:nvSpPr>
          <p:spPr bwMode="auto">
            <a:xfrm>
              <a:off x="571472" y="5847207"/>
              <a:ext cx="25920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1" name="Rectangle 149"/>
            <p:cNvSpPr>
              <a:spLocks noChangeArrowheads="1"/>
            </p:cNvSpPr>
            <p:nvPr/>
          </p:nvSpPr>
          <p:spPr bwMode="auto">
            <a:xfrm>
              <a:off x="3091932" y="5612448"/>
              <a:ext cx="406005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2000" b="1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8242" name="Grupo 987"/>
          <p:cNvGrpSpPr>
            <a:grpSpLocks/>
          </p:cNvGrpSpPr>
          <p:nvPr/>
        </p:nvGrpSpPr>
        <p:grpSpPr bwMode="auto">
          <a:xfrm>
            <a:off x="3227388" y="1687513"/>
            <a:ext cx="504825" cy="4289425"/>
            <a:chOff x="3428992" y="1785925"/>
            <a:chExt cx="504234" cy="4289483"/>
          </a:xfrm>
        </p:grpSpPr>
        <p:sp>
          <p:nvSpPr>
            <p:cNvPr id="8228" name="Line 147"/>
            <p:cNvSpPr>
              <a:spLocks noChangeShapeType="1"/>
            </p:cNvSpPr>
            <p:nvPr/>
          </p:nvSpPr>
          <p:spPr bwMode="auto">
            <a:xfrm>
              <a:off x="3643306" y="1785925"/>
              <a:ext cx="0" cy="39600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29" name="Rectangle 148"/>
            <p:cNvSpPr>
              <a:spLocks noChangeArrowheads="1"/>
            </p:cNvSpPr>
            <p:nvPr/>
          </p:nvSpPr>
          <p:spPr bwMode="auto">
            <a:xfrm>
              <a:off x="3428992" y="5715016"/>
              <a:ext cx="504234" cy="360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2000" b="1" i="1">
                  <a:solidFill>
                    <a:srgbClr val="FF0000"/>
                  </a:solidFill>
                  <a:latin typeface="Times New Roman" pitchFamily="18" charset="0"/>
                </a:rPr>
                <a:t>.n</a:t>
              </a:r>
            </a:p>
          </p:txBody>
        </p:sp>
      </p:grpSp>
      <p:sp>
        <p:nvSpPr>
          <p:cNvPr id="459" name="Rectangle 148"/>
          <p:cNvSpPr>
            <a:spLocks noChangeArrowheads="1"/>
          </p:cNvSpPr>
          <p:nvPr/>
        </p:nvSpPr>
        <p:spPr bwMode="auto">
          <a:xfrm>
            <a:off x="3594100" y="5624513"/>
            <a:ext cx="6477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000" b="1">
                <a:latin typeface="Times New Roman" pitchFamily="18" charset="0"/>
                <a:sym typeface="Symbol" pitchFamily="18" charset="2"/>
              </a:rPr>
              <a:t> </a:t>
            </a:r>
            <a:r>
              <a:rPr lang="pt-BR" sz="20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pt-BR" sz="2000" b="1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0" name="CaixaDeTexto 9"/>
          <p:cNvSpPr txBox="1">
            <a:spLocks noChangeArrowheads="1"/>
          </p:cNvSpPr>
          <p:nvPr/>
        </p:nvSpPr>
        <p:spPr bwMode="auto">
          <a:xfrm>
            <a:off x="4143375" y="1679575"/>
            <a:ext cx="4357688" cy="1508125"/>
          </a:xfrm>
          <a:prstGeom prst="rect">
            <a:avLst/>
          </a:prstGeom>
          <a:solidFill>
            <a:srgbClr val="EFFFEF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um vetor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Arial Narrow" pitchFamily="34" charset="0"/>
              </a:rPr>
              <a:t> com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Arial Narrow" pitchFamily="34" charset="0"/>
              </a:rPr>
              <a:t> itens distintos: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No final da </a:t>
            </a:r>
            <a:r>
              <a: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ª</a:t>
            </a:r>
            <a:r>
              <a:rPr lang="pt-BR" dirty="0">
                <a:latin typeface="Arial Narrow" pitchFamily="34" charset="0"/>
              </a:rPr>
              <a:t> varredura, o maior item </a:t>
            </a:r>
            <a:r>
              <a:rPr lang="pt-BR" dirty="0">
                <a:latin typeface="+mj-lt"/>
              </a:rPr>
              <a:t>de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+mj-lt"/>
              </a:rPr>
              <a:t> está na posição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Na </a:t>
            </a:r>
            <a:r>
              <a: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ª </a:t>
            </a:r>
            <a:r>
              <a:rPr lang="pt-BR" dirty="0">
                <a:latin typeface="Arial Narrow" pitchFamily="34" charset="0"/>
              </a:rPr>
              <a:t> varredura, são feitas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>
                <a:latin typeface="Arial Narrow" pitchFamily="34" charset="0"/>
              </a:rPr>
              <a:t> comparações!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461" name="CaixaDeTexto 9"/>
          <p:cNvSpPr txBox="1">
            <a:spLocks noChangeArrowheads="1"/>
          </p:cNvSpPr>
          <p:nvPr/>
        </p:nvSpPr>
        <p:spPr bwMode="auto">
          <a:xfrm>
            <a:off x="4143375" y="1679575"/>
            <a:ext cx="4357688" cy="1508125"/>
          </a:xfrm>
          <a:prstGeom prst="rect">
            <a:avLst/>
          </a:prstGeom>
          <a:solidFill>
            <a:srgbClr val="EFFFEF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um vetor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Arial Narrow" pitchFamily="34" charset="0"/>
              </a:rPr>
              <a:t> com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Arial Narrow" pitchFamily="34" charset="0"/>
              </a:rPr>
              <a:t> itens distintos: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No final da </a:t>
            </a:r>
            <a:r>
              <a: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ª</a:t>
            </a:r>
            <a:r>
              <a:rPr lang="pt-BR" dirty="0">
                <a:latin typeface="Arial Narrow" pitchFamily="34" charset="0"/>
              </a:rPr>
              <a:t> varredura, o segundo maior item </a:t>
            </a:r>
            <a:r>
              <a:rPr lang="pt-BR" dirty="0">
                <a:latin typeface="+mj-lt"/>
              </a:rPr>
              <a:t>de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+mj-lt"/>
              </a:rPr>
              <a:t> está na posição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Na </a:t>
            </a:r>
            <a:r>
              <a: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ª </a:t>
            </a:r>
            <a:r>
              <a:rPr lang="pt-BR" dirty="0">
                <a:latin typeface="Arial Narrow" pitchFamily="34" charset="0"/>
              </a:rPr>
              <a:t> varredura, são feitas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>
                <a:latin typeface="Arial Narrow" pitchFamily="34" charset="0"/>
              </a:rPr>
              <a:t> comparações!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462" name="CaixaDeTexto 9"/>
          <p:cNvSpPr txBox="1">
            <a:spLocks noChangeArrowheads="1"/>
          </p:cNvSpPr>
          <p:nvPr/>
        </p:nvSpPr>
        <p:spPr bwMode="auto">
          <a:xfrm>
            <a:off x="4143375" y="1679575"/>
            <a:ext cx="4357688" cy="1508125"/>
          </a:xfrm>
          <a:prstGeom prst="rect">
            <a:avLst/>
          </a:prstGeom>
          <a:solidFill>
            <a:srgbClr val="EFFFEF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um vetor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Arial Narrow" pitchFamily="34" charset="0"/>
              </a:rPr>
              <a:t> com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Arial Narrow" pitchFamily="34" charset="0"/>
              </a:rPr>
              <a:t> itens distintos: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No final da </a:t>
            </a:r>
            <a:r>
              <a: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ª</a:t>
            </a:r>
            <a:r>
              <a:rPr lang="pt-BR" dirty="0">
                <a:latin typeface="Arial Narrow" pitchFamily="34" charset="0"/>
              </a:rPr>
              <a:t> varredura, o terceiro maior item </a:t>
            </a:r>
            <a:r>
              <a:rPr lang="pt-BR" dirty="0">
                <a:latin typeface="+mj-lt"/>
              </a:rPr>
              <a:t>de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+mj-lt"/>
              </a:rPr>
              <a:t> está na posição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Na </a:t>
            </a:r>
            <a:r>
              <a: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ª </a:t>
            </a:r>
            <a:r>
              <a:rPr lang="pt-BR" dirty="0">
                <a:latin typeface="Arial Narrow" pitchFamily="34" charset="0"/>
              </a:rPr>
              <a:t> varredura, são feitas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dirty="0">
                <a:latin typeface="Arial Narrow" pitchFamily="34" charset="0"/>
              </a:rPr>
              <a:t> comparações!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463" name="CaixaDeTexto 9"/>
          <p:cNvSpPr txBox="1">
            <a:spLocks noChangeArrowheads="1"/>
          </p:cNvSpPr>
          <p:nvPr/>
        </p:nvSpPr>
        <p:spPr bwMode="auto">
          <a:xfrm>
            <a:off x="4143375" y="1679575"/>
            <a:ext cx="4357688" cy="1508125"/>
          </a:xfrm>
          <a:prstGeom prst="rect">
            <a:avLst/>
          </a:prstGeom>
          <a:solidFill>
            <a:srgbClr val="EFFFEF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um vetor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Arial Narrow" pitchFamily="34" charset="0"/>
              </a:rPr>
              <a:t> com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Arial Narrow" pitchFamily="34" charset="0"/>
              </a:rPr>
              <a:t> itens distintos: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No final da </a:t>
            </a:r>
            <a:r>
              <a: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ª</a:t>
            </a:r>
            <a:r>
              <a:rPr lang="pt-BR" dirty="0">
                <a:latin typeface="Arial Narrow" pitchFamily="34" charset="0"/>
              </a:rPr>
              <a:t> varredura, o quarto maior item </a:t>
            </a:r>
            <a:r>
              <a:rPr lang="pt-BR" dirty="0">
                <a:latin typeface="+mj-lt"/>
              </a:rPr>
              <a:t>de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+mj-lt"/>
              </a:rPr>
              <a:t> está na posição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Na </a:t>
            </a:r>
            <a:r>
              <a: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ª </a:t>
            </a:r>
            <a:r>
              <a:rPr lang="pt-BR" dirty="0">
                <a:latin typeface="Arial Narrow" pitchFamily="34" charset="0"/>
              </a:rPr>
              <a:t> varredura, são feitas 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dirty="0">
                <a:latin typeface="Arial Narrow" pitchFamily="34" charset="0"/>
              </a:rPr>
              <a:t> comparações!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464" name="CaixaDeTexto 9"/>
          <p:cNvSpPr txBox="1">
            <a:spLocks noChangeArrowheads="1"/>
          </p:cNvSpPr>
          <p:nvPr/>
        </p:nvSpPr>
        <p:spPr bwMode="auto">
          <a:xfrm>
            <a:off x="4143375" y="1679575"/>
            <a:ext cx="4357688" cy="2062163"/>
          </a:xfrm>
          <a:prstGeom prst="rect">
            <a:avLst/>
          </a:prstGeom>
          <a:solidFill>
            <a:srgbClr val="EFFFEF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um vetor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dirty="0">
                <a:latin typeface="Arial Narrow" pitchFamily="34" charset="0"/>
              </a:rPr>
              <a:t> com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Arial Narrow" pitchFamily="34" charset="0"/>
              </a:rPr>
              <a:t> itens distintos: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No total são feitas  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 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2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 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3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 ...  2  1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pt-BR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2</a:t>
            </a:r>
            <a:r>
              <a:rPr lang="pt-BR" dirty="0">
                <a:latin typeface="Arial Narrow" pitchFamily="34" charset="0"/>
              </a:rPr>
              <a:t> comparações (cada   uma delas podendo resultar numa troca).</a:t>
            </a:r>
          </a:p>
          <a:p>
            <a:pPr marL="182563" indent="-182563" algn="just">
              <a:spcBef>
                <a:spcPts val="1200"/>
              </a:spcBef>
              <a:buSzPct val="61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No pior caso, o algoritmo </a:t>
            </a:r>
            <a:r>
              <a:rPr lang="pt-BR" b="1" i="1" dirty="0">
                <a:latin typeface="Arial Narrow" pitchFamily="34" charset="0"/>
              </a:rPr>
              <a:t>bubble sort</a:t>
            </a:r>
            <a:r>
              <a:rPr lang="pt-BR" dirty="0">
                <a:latin typeface="Arial Narrow" pitchFamily="34" charset="0"/>
              </a:rPr>
              <a:t> consome tempo proporcional a </a:t>
            </a:r>
            <a:r>
              <a:rPr lang="pt-BR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>
                <a:latin typeface="Arial Narrow" pitchFamily="34" charset="0"/>
              </a:rPr>
              <a:t>.</a:t>
            </a:r>
            <a:endParaRPr lang="pt-BR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  <p:bldP spid="460" grpId="0" animBg="1"/>
      <p:bldP spid="461" grpId="0" animBg="1"/>
      <p:bldP spid="462" grpId="0" animBg="1"/>
      <p:bldP spid="463" grpId="0" animBg="1"/>
      <p:bldP spid="4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297EB-143D-4F4D-8E8F-1575A2807C2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2.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Implementação do </a:t>
            </a:r>
            <a:r>
              <a:rPr lang="pt-BR" sz="2000" b="1" i="1" dirty="0">
                <a:solidFill>
                  <a:schemeClr val="bg1"/>
                </a:solidFill>
                <a:latin typeface="Arial Narrow" pitchFamily="34" charset="0"/>
              </a:rPr>
              <a:t>bubble sort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425450" y="1416050"/>
            <a:ext cx="8243888" cy="175418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bsort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for(int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 i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n; i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j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 j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i; j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]&gt;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)</a:t>
            </a:r>
          </a:p>
          <a:p>
            <a:pPr>
              <a:spcBef>
                <a:spcPts val="0"/>
              </a:spcBef>
              <a:defRPr/>
            </a:pPr>
            <a:r>
              <a:rPr lang="nl-NL" b="1" dirty="0">
                <a:latin typeface="Courier New" pitchFamily="49" charset="0"/>
                <a:cs typeface="Courier New" pitchFamily="49" charset="0"/>
              </a:rPr>
              <a:t>            troca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nl-NL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nl-N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upo 21"/>
          <p:cNvGrpSpPr>
            <a:grpSpLocks/>
          </p:cNvGrpSpPr>
          <p:nvPr/>
        </p:nvGrpSpPr>
        <p:grpSpPr bwMode="auto">
          <a:xfrm>
            <a:off x="425450" y="3249613"/>
            <a:ext cx="8243888" cy="2974975"/>
            <a:chOff x="425450" y="3421435"/>
            <a:chExt cx="8244000" cy="2974108"/>
          </a:xfrm>
        </p:grpSpPr>
        <p:sp>
          <p:nvSpPr>
            <p:cNvPr id="10" name="CaixaDeTexto 9"/>
            <p:cNvSpPr txBox="1"/>
            <p:nvPr/>
          </p:nvSpPr>
          <p:spPr bwMode="auto">
            <a:xfrm>
              <a:off x="425450" y="3421435"/>
              <a:ext cx="8244000" cy="3999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Teste da função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bsort()</a:t>
              </a:r>
              <a:endParaRPr lang="pt-BR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 bwMode="auto">
            <a:xfrm>
              <a:off x="425450" y="3818194"/>
              <a:ext cx="8244000" cy="257734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Crie a função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exibe()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complete e execute o programa a seguir.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sz="17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pt-BR" sz="17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stdio</a:t>
              </a:r>
              <a:r>
                <a:rPr lang="pt-BR" sz="17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.h&gt;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v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 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83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46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96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96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bsort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v,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exibe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v,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2"/>
          <p:cNvGrpSpPr>
            <a:grpSpLocks/>
          </p:cNvGrpSpPr>
          <p:nvPr/>
        </p:nvGrpSpPr>
        <p:grpSpPr bwMode="auto">
          <a:xfrm>
            <a:off x="425450" y="3937000"/>
            <a:ext cx="8243888" cy="2305050"/>
            <a:chOff x="425449" y="1036638"/>
            <a:chExt cx="8244000" cy="2305448"/>
          </a:xfrm>
        </p:grpSpPr>
        <p:sp>
          <p:nvSpPr>
            <p:cNvPr id="24" name="CaixaDeTexto 23"/>
            <p:cNvSpPr txBox="1"/>
            <p:nvPr/>
          </p:nvSpPr>
          <p:spPr bwMode="auto">
            <a:xfrm>
              <a:off x="425449" y="1036638"/>
              <a:ext cx="8244000" cy="400119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Versão recursiva de </a:t>
              </a:r>
              <a:r>
                <a:rPr lang="pt-BR" sz="2000" b="1" i="1" dirty="0">
                  <a:solidFill>
                    <a:schemeClr val="bg1"/>
                  </a:solidFill>
                  <a:latin typeface="Arial Narrow" pitchFamily="34" charset="0"/>
                </a:rPr>
                <a:t>bubble sort</a:t>
              </a:r>
              <a:endParaRPr lang="pt-BR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 bwMode="auto">
            <a:xfrm>
              <a:off x="425449" y="1433582"/>
              <a:ext cx="8244000" cy="1908504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Crie a função recursiva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bsr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(v,n)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que usa a função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empurra()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 a estratégia do </a:t>
              </a:r>
              <a:r>
                <a:rPr lang="pt-BR" b="1" i="1" dirty="0">
                  <a:latin typeface="Arial Narrow" pitchFamily="34" charset="0"/>
                  <a:cs typeface="Courier New" pitchFamily="49" charset="0"/>
                </a:rPr>
                <a:t>bubble sort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para organizar os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itens do vetor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em ordem </a:t>
              </a:r>
              <a:r>
                <a:rPr lang="pt-BR" b="1" dirty="0">
                  <a:latin typeface="Arial Narrow" pitchFamily="34" charset="0"/>
                  <a:cs typeface="Courier New" pitchFamily="49" charset="0"/>
                </a:rPr>
                <a:t>crescente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v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51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82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38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99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69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46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b="1" dirty="0">
                <a:solidFill>
                  <a:srgbClr val="1919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pt-BR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bsr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(v,9);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exibe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(v,9);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Saída: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{19,27,38,46,51,69,75,82,99}</a:t>
              </a:r>
            </a:p>
          </p:txBody>
        </p:sp>
      </p:grpSp>
      <p:sp>
        <p:nvSpPr>
          <p:cNvPr id="10243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DC5C89-8EDB-4ABC-A90B-99F48977EE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0246" name="Grupo 21"/>
          <p:cNvGrpSpPr>
            <a:grpSpLocks/>
          </p:cNvGrpSpPr>
          <p:nvPr/>
        </p:nvGrpSpPr>
        <p:grpSpPr bwMode="auto">
          <a:xfrm>
            <a:off x="425450" y="1036638"/>
            <a:ext cx="8243888" cy="2582862"/>
            <a:chOff x="425449" y="1036638"/>
            <a:chExt cx="8244000" cy="2583327"/>
          </a:xfrm>
        </p:grpSpPr>
        <p:sp>
          <p:nvSpPr>
            <p:cNvPr id="13" name="CaixaDeTexto 12"/>
            <p:cNvSpPr txBox="1"/>
            <p:nvPr/>
          </p:nvSpPr>
          <p:spPr bwMode="auto">
            <a:xfrm>
              <a:off x="425449" y="1036638"/>
              <a:ext cx="8244000" cy="400122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A função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empurra()</a:t>
              </a:r>
              <a:endParaRPr lang="pt-BR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425449" y="1433584"/>
              <a:ext cx="8244000" cy="2186381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Crie a função recursiva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empurra(v,u)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que “empurra” um item </a:t>
              </a:r>
              <a:r>
                <a:rPr lang="pt-BR" b="1" dirty="0">
                  <a:latin typeface="Arial Narrow" pitchFamily="34" charset="0"/>
                  <a:cs typeface="Courier New" pitchFamily="49" charset="0"/>
                </a:rPr>
                <a:t>máximo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do vetor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para a posição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de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possivelmente alterando a ordem dos demais itens do vetor. Por exemplo, o código abaixo deve produzir a saída indicada a seguir: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v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51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82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38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,99,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69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46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solidFill>
                    <a:srgbClr val="CC0099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b="1" dirty="0">
                <a:solidFill>
                  <a:srgbClr val="1919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empurra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exibe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v,9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Saída: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{51,38,82,75,19,69,46,27,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99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 por intercalação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947B60-1B99-4B35-BAC3-7044D6262C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1269" name="Grupo 10"/>
          <p:cNvGrpSpPr>
            <a:grpSpLocks/>
          </p:cNvGrpSpPr>
          <p:nvPr/>
        </p:nvGrpSpPr>
        <p:grpSpPr bwMode="auto">
          <a:xfrm>
            <a:off x="425450" y="1019175"/>
            <a:ext cx="8243888" cy="833438"/>
            <a:chOff x="447675" y="1138238"/>
            <a:chExt cx="8229600" cy="833346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447675" y="1138238"/>
              <a:ext cx="8229600" cy="430166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Arial Narrow" pitchFamily="34" charset="0"/>
                </a:rPr>
                <a:t>Intercalação (</a:t>
              </a:r>
              <a:r>
                <a:rPr lang="pt-BR" sz="2200" b="1" i="1" dirty="0">
                  <a:solidFill>
                    <a:schemeClr val="bg1"/>
                  </a:solidFill>
                  <a:latin typeface="Arial Narrow" pitchFamily="34" charset="0"/>
                </a:rPr>
                <a:t>merge</a:t>
              </a:r>
              <a:r>
                <a:rPr lang="pt-BR" sz="2200" b="1" dirty="0">
                  <a:solidFill>
                    <a:schemeClr val="bg1"/>
                  </a:solidFill>
                  <a:latin typeface="Arial Narrow" pitchFamily="34" charset="0"/>
                </a:rPr>
                <a:t>)</a:t>
              </a:r>
            </a:p>
          </p:txBody>
        </p:sp>
        <p:sp>
          <p:nvSpPr>
            <p:cNvPr id="8" name="CaixaDeTexto 7"/>
            <p:cNvSpPr txBox="1"/>
            <p:nvPr/>
          </p:nvSpPr>
          <p:spPr bwMode="auto">
            <a:xfrm>
              <a:off x="447675" y="1571578"/>
              <a:ext cx="8229600" cy="400006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</a:t>
              </a:r>
              <a:r>
                <a:rPr lang="pt-BR" sz="15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a</a:t>
              </a:r>
              <a:r>
                <a:rPr lang="pt-BR" sz="15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operação</a:t>
              </a:r>
              <a:r>
                <a:rPr lang="pt-BR" sz="12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que</a:t>
              </a:r>
              <a:r>
                <a:rPr lang="pt-BR" sz="1200" dirty="0">
                  <a:latin typeface="Arial Narrow" pitchFamily="34" charset="0"/>
                </a:rPr>
                <a:t> </a:t>
              </a:r>
              <a:r>
                <a:rPr lang="pt-BR" sz="2000" b="1" dirty="0">
                  <a:latin typeface="Arial Narrow" pitchFamily="34" charset="0"/>
                </a:rPr>
                <a:t>combina</a:t>
              </a:r>
              <a:r>
                <a:rPr lang="pt-BR" sz="12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duas</a:t>
              </a:r>
              <a:r>
                <a:rPr lang="pt-BR" sz="12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sequências</a:t>
              </a:r>
              <a:r>
                <a:rPr lang="pt-BR" sz="12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ordenadas</a:t>
              </a:r>
              <a:r>
                <a:rPr lang="pt-BR" sz="12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numa</a:t>
              </a:r>
              <a:r>
                <a:rPr lang="pt-BR" sz="15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única</a:t>
              </a:r>
              <a:r>
                <a:rPr lang="pt-BR" sz="15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sequência</a:t>
              </a:r>
              <a:r>
                <a:rPr lang="pt-BR" sz="1200" dirty="0">
                  <a:latin typeface="Arial Narrow" pitchFamily="34" charset="0"/>
                </a:rPr>
                <a:t> </a:t>
              </a:r>
              <a:r>
                <a:rPr lang="pt-BR" sz="2000" dirty="0">
                  <a:latin typeface="Arial Narrow" pitchFamily="34" charset="0"/>
                </a:rPr>
                <a:t>ordenada. </a:t>
              </a:r>
            </a:p>
          </p:txBody>
        </p:sp>
      </p:grpSp>
      <p:sp>
        <p:nvSpPr>
          <p:cNvPr id="26" name="CaixaDeTexto 2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operação </a:t>
            </a:r>
            <a:r>
              <a:rPr lang="pt-BR" b="1" dirty="0">
                <a:latin typeface="Arial Narrow" pitchFamily="34" charset="0"/>
              </a:rPr>
              <a:t>intercala</a:t>
            </a:r>
            <a:r>
              <a:rPr lang="pt-BR" dirty="0">
                <a:latin typeface="Arial Narrow" pitchFamily="34" charset="0"/>
              </a:rPr>
              <a:t> consome tempo proporcional 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pt-BR" dirty="0">
                <a:latin typeface="Arial Narrow" pitchFamily="34" charset="0"/>
              </a:rPr>
              <a:t>.</a:t>
            </a:r>
          </a:p>
        </p:txBody>
      </p:sp>
      <p:sp>
        <p:nvSpPr>
          <p:cNvPr id="27" name="CaixaDeTexto 9"/>
          <p:cNvSpPr txBox="1">
            <a:spLocks noChangeArrowheads="1"/>
          </p:cNvSpPr>
          <p:nvPr/>
        </p:nvSpPr>
        <p:spPr bwMode="auto">
          <a:xfrm>
            <a:off x="425450" y="2019300"/>
            <a:ext cx="4214813" cy="367188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Estratégia</a:t>
            </a:r>
            <a:r>
              <a:rPr lang="pt-BR" dirty="0">
                <a:latin typeface="Arial Narrow" pitchFamily="34" charset="0"/>
              </a:rPr>
              <a:t>:</a:t>
            </a: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Enquanto nenhuma sequência estiver vazia:</a:t>
            </a:r>
          </a:p>
          <a:p>
            <a:pPr marL="358775" lvl="1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Compare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o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1º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item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de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uma ao 1º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item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da outra.</a:t>
            </a:r>
          </a:p>
          <a:p>
            <a:pPr marL="358775" lvl="1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Copie o menor deles para a sequência final.</a:t>
            </a: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Copie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os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itens</a:t>
            </a:r>
            <a:r>
              <a:rPr lang="pt-BR" sz="1000" dirty="0">
                <a:latin typeface="Arial Narrow" pitchFamily="34" charset="0"/>
              </a:rPr>
              <a:t> </a:t>
            </a:r>
            <a:r>
              <a:rPr lang="pt-BR" dirty="0">
                <a:latin typeface="Arial Narrow" pitchFamily="34" charset="0"/>
              </a:rPr>
              <a:t>restantes para a sequência final.</a:t>
            </a: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</p:txBody>
      </p:sp>
      <p:sp>
        <p:nvSpPr>
          <p:cNvPr id="48" name="CaixaDeTexto 9"/>
          <p:cNvSpPr txBox="1">
            <a:spLocks noChangeArrowheads="1"/>
          </p:cNvSpPr>
          <p:nvPr/>
        </p:nvSpPr>
        <p:spPr bwMode="auto">
          <a:xfrm>
            <a:off x="4786313" y="2019300"/>
            <a:ext cx="3857625" cy="367188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just">
              <a:spcBef>
                <a:spcPts val="3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Funcionamento:</a:t>
            </a: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  <a:p>
            <a:pPr algn="just">
              <a:spcBef>
                <a:spcPts val="300"/>
              </a:spcBef>
              <a:buSzPct val="69000"/>
              <a:defRPr/>
            </a:pPr>
            <a:endParaRPr lang="pt-BR" b="1" dirty="0">
              <a:latin typeface="Arial Narrow" pitchFamily="34" charset="0"/>
            </a:endParaRPr>
          </a:p>
        </p:txBody>
      </p:sp>
      <p:grpSp>
        <p:nvGrpSpPr>
          <p:cNvPr id="11273" name="Grupo 192"/>
          <p:cNvGrpSpPr>
            <a:grpSpLocks/>
          </p:cNvGrpSpPr>
          <p:nvPr/>
        </p:nvGrpSpPr>
        <p:grpSpPr bwMode="auto">
          <a:xfrm>
            <a:off x="1049338" y="4067175"/>
            <a:ext cx="2967037" cy="1504950"/>
            <a:chOff x="1049523" y="3917950"/>
            <a:chExt cx="2966667" cy="1504950"/>
          </a:xfrm>
        </p:grpSpPr>
        <p:sp>
          <p:nvSpPr>
            <p:cNvPr id="194" name="Retângulo 193"/>
            <p:cNvSpPr/>
            <p:nvPr/>
          </p:nvSpPr>
          <p:spPr bwMode="auto">
            <a:xfrm>
              <a:off x="1103491" y="5149850"/>
              <a:ext cx="357142" cy="2730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195" name="Retângulo 194"/>
            <p:cNvSpPr/>
            <p:nvPr/>
          </p:nvSpPr>
          <p:spPr bwMode="auto">
            <a:xfrm>
              <a:off x="1460634" y="5149850"/>
              <a:ext cx="357143" cy="2730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196" name="Retângulo 195"/>
            <p:cNvSpPr/>
            <p:nvPr/>
          </p:nvSpPr>
          <p:spPr bwMode="auto">
            <a:xfrm>
              <a:off x="1817777" y="5149850"/>
              <a:ext cx="357142" cy="2730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197" name="Retângulo 196"/>
            <p:cNvSpPr/>
            <p:nvPr/>
          </p:nvSpPr>
          <p:spPr bwMode="auto">
            <a:xfrm>
              <a:off x="2174920" y="5149850"/>
              <a:ext cx="358730" cy="2730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198" name="Retângulo 197"/>
            <p:cNvSpPr/>
            <p:nvPr/>
          </p:nvSpPr>
          <p:spPr bwMode="auto">
            <a:xfrm>
              <a:off x="2533650" y="5149850"/>
              <a:ext cx="357143" cy="2730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199" name="Retângulo 198"/>
            <p:cNvSpPr/>
            <p:nvPr/>
          </p:nvSpPr>
          <p:spPr bwMode="auto">
            <a:xfrm>
              <a:off x="2890793" y="5149850"/>
              <a:ext cx="357142" cy="2730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200" name="Retângulo 199"/>
            <p:cNvSpPr/>
            <p:nvPr/>
          </p:nvSpPr>
          <p:spPr bwMode="auto">
            <a:xfrm>
              <a:off x="3247936" y="5149850"/>
              <a:ext cx="357143" cy="2730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201" name="Retângulo 200"/>
            <p:cNvSpPr/>
            <p:nvPr/>
          </p:nvSpPr>
          <p:spPr bwMode="auto">
            <a:xfrm>
              <a:off x="3605079" y="5149850"/>
              <a:ext cx="357142" cy="2730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202" name="Fluxograma: Mesclar 201"/>
            <p:cNvSpPr/>
            <p:nvPr/>
          </p:nvSpPr>
          <p:spPr bwMode="auto">
            <a:xfrm>
              <a:off x="1103491" y="4397375"/>
              <a:ext cx="2858730" cy="546100"/>
            </a:xfrm>
            <a:prstGeom prst="flowChartMerge">
              <a:avLst/>
            </a:prstGeom>
            <a:solidFill>
              <a:srgbClr val="E1F2F3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5200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</a:rPr>
                <a:t>intercala</a:t>
              </a:r>
            </a:p>
          </p:txBody>
        </p:sp>
        <p:sp>
          <p:nvSpPr>
            <p:cNvPr id="203" name="Retângulo 202"/>
            <p:cNvSpPr/>
            <p:nvPr/>
          </p:nvSpPr>
          <p:spPr bwMode="auto">
            <a:xfrm>
              <a:off x="1049523" y="3917950"/>
              <a:ext cx="357142" cy="2730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204" name="Retângulo 203"/>
            <p:cNvSpPr/>
            <p:nvPr/>
          </p:nvSpPr>
          <p:spPr bwMode="auto">
            <a:xfrm>
              <a:off x="1406665" y="3917950"/>
              <a:ext cx="357143" cy="2730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05" name="Retângulo 204"/>
            <p:cNvSpPr/>
            <p:nvPr/>
          </p:nvSpPr>
          <p:spPr bwMode="auto">
            <a:xfrm>
              <a:off x="1763809" y="3917950"/>
              <a:ext cx="357142" cy="2730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206" name="Retângulo 205"/>
            <p:cNvSpPr/>
            <p:nvPr/>
          </p:nvSpPr>
          <p:spPr bwMode="auto">
            <a:xfrm>
              <a:off x="2120951" y="3917950"/>
              <a:ext cx="358730" cy="2730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207" name="Retângulo 206"/>
            <p:cNvSpPr/>
            <p:nvPr/>
          </p:nvSpPr>
          <p:spPr bwMode="auto">
            <a:xfrm>
              <a:off x="2587618" y="3917950"/>
              <a:ext cx="357143" cy="2730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208" name="Retângulo 207"/>
            <p:cNvSpPr/>
            <p:nvPr/>
          </p:nvSpPr>
          <p:spPr bwMode="auto">
            <a:xfrm>
              <a:off x="2944762" y="3917950"/>
              <a:ext cx="357142" cy="2730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209" name="Retângulo 208"/>
            <p:cNvSpPr/>
            <p:nvPr/>
          </p:nvSpPr>
          <p:spPr bwMode="auto">
            <a:xfrm>
              <a:off x="3301904" y="3917950"/>
              <a:ext cx="357143" cy="2730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210" name="Retângulo 209"/>
            <p:cNvSpPr/>
            <p:nvPr/>
          </p:nvSpPr>
          <p:spPr bwMode="auto">
            <a:xfrm>
              <a:off x="3659048" y="3917950"/>
              <a:ext cx="357142" cy="2730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</p:grpSp>
      <p:grpSp>
        <p:nvGrpSpPr>
          <p:cNvPr id="6" name="Grupo 452"/>
          <p:cNvGrpSpPr>
            <a:grpSpLocks/>
          </p:cNvGrpSpPr>
          <p:nvPr/>
        </p:nvGrpSpPr>
        <p:grpSpPr bwMode="auto">
          <a:xfrm>
            <a:off x="5286375" y="4714875"/>
            <a:ext cx="3181350" cy="360363"/>
            <a:chOff x="5286380" y="4714884"/>
            <a:chExt cx="3181331" cy="360362"/>
          </a:xfrm>
        </p:grpSpPr>
        <p:sp>
          <p:nvSpPr>
            <p:cNvPr id="11555" name="Line 146"/>
            <p:cNvSpPr>
              <a:spLocks noChangeShapeType="1"/>
            </p:cNvSpPr>
            <p:nvPr/>
          </p:nvSpPr>
          <p:spPr bwMode="auto">
            <a:xfrm>
              <a:off x="5286380" y="4949643"/>
              <a:ext cx="28440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56" name="Rectangle 149"/>
            <p:cNvSpPr>
              <a:spLocks noChangeArrowheads="1"/>
            </p:cNvSpPr>
            <p:nvPr/>
          </p:nvSpPr>
          <p:spPr bwMode="auto">
            <a:xfrm>
              <a:off x="8061711" y="4714884"/>
              <a:ext cx="40600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sz="2000" b="1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9" name="Grupo 51"/>
          <p:cNvGrpSpPr>
            <a:grpSpLocks/>
          </p:cNvGrpSpPr>
          <p:nvPr/>
        </p:nvGrpSpPr>
        <p:grpSpPr bwMode="auto">
          <a:xfrm>
            <a:off x="4865688" y="3000375"/>
            <a:ext cx="3714750" cy="1785938"/>
            <a:chOff x="2928926" y="1571612"/>
            <a:chExt cx="3714776" cy="1785932"/>
          </a:xfrm>
        </p:grpSpPr>
        <p:sp>
          <p:nvSpPr>
            <p:cNvPr id="409" name="Retângulo 408"/>
            <p:cNvSpPr/>
            <p:nvPr/>
          </p:nvSpPr>
          <p:spPr bwMode="auto">
            <a:xfrm>
              <a:off x="2928926" y="1571612"/>
              <a:ext cx="3714776" cy="17859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31" name="Retângulo 430"/>
            <p:cNvSpPr/>
            <p:nvPr/>
          </p:nvSpPr>
          <p:spPr bwMode="auto">
            <a:xfrm>
              <a:off x="3428991" y="1928799"/>
              <a:ext cx="357191" cy="285749"/>
            </a:xfrm>
            <a:prstGeom prst="rect">
              <a:avLst/>
            </a:prstGeom>
            <a:solidFill>
              <a:srgbClr val="FFD1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453" name="Retângulo 452"/>
            <p:cNvSpPr/>
            <p:nvPr/>
          </p:nvSpPr>
          <p:spPr bwMode="auto">
            <a:xfrm>
              <a:off x="3786182" y="1928799"/>
              <a:ext cx="357189" cy="285749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475" name="Retângulo 474"/>
            <p:cNvSpPr/>
            <p:nvPr/>
          </p:nvSpPr>
          <p:spPr bwMode="auto">
            <a:xfrm>
              <a:off x="4143371" y="1928799"/>
              <a:ext cx="357191" cy="285749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497" name="Retângulo 496"/>
            <p:cNvSpPr/>
            <p:nvPr/>
          </p:nvSpPr>
          <p:spPr bwMode="auto">
            <a:xfrm>
              <a:off x="4500562" y="1928799"/>
              <a:ext cx="357189" cy="285749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519" name="Retângulo 518"/>
            <p:cNvSpPr/>
            <p:nvPr/>
          </p:nvSpPr>
          <p:spPr bwMode="auto">
            <a:xfrm>
              <a:off x="4857751" y="1928799"/>
              <a:ext cx="357191" cy="285749"/>
            </a:xfrm>
            <a:prstGeom prst="rect">
              <a:avLst/>
            </a:prstGeom>
            <a:solidFill>
              <a:srgbClr val="FFFF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538" name="Retângulo 537"/>
            <p:cNvSpPr/>
            <p:nvPr/>
          </p:nvSpPr>
          <p:spPr bwMode="auto">
            <a:xfrm>
              <a:off x="5214942" y="1928799"/>
              <a:ext cx="357189" cy="285749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557" name="Retângulo 556"/>
            <p:cNvSpPr/>
            <p:nvPr/>
          </p:nvSpPr>
          <p:spPr bwMode="auto">
            <a:xfrm>
              <a:off x="5572131" y="1928799"/>
              <a:ext cx="357191" cy="285749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558" name="Retângulo 557"/>
            <p:cNvSpPr/>
            <p:nvPr/>
          </p:nvSpPr>
          <p:spPr bwMode="auto">
            <a:xfrm>
              <a:off x="5929322" y="1928799"/>
              <a:ext cx="357189" cy="285749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59" name="Retângulo 558"/>
            <p:cNvSpPr/>
            <p:nvPr/>
          </p:nvSpPr>
          <p:spPr bwMode="auto">
            <a:xfrm>
              <a:off x="3428991" y="2786046"/>
              <a:ext cx="357191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0" name="Retângulo 559"/>
            <p:cNvSpPr/>
            <p:nvPr/>
          </p:nvSpPr>
          <p:spPr bwMode="auto">
            <a:xfrm>
              <a:off x="3786182" y="2786046"/>
              <a:ext cx="357189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1" name="Retângulo 560"/>
            <p:cNvSpPr/>
            <p:nvPr/>
          </p:nvSpPr>
          <p:spPr bwMode="auto">
            <a:xfrm>
              <a:off x="4143371" y="2786046"/>
              <a:ext cx="357191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2" name="Retângulo 561"/>
            <p:cNvSpPr/>
            <p:nvPr/>
          </p:nvSpPr>
          <p:spPr bwMode="auto">
            <a:xfrm>
              <a:off x="4500562" y="2786046"/>
              <a:ext cx="357189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3" name="Retângulo 562"/>
            <p:cNvSpPr/>
            <p:nvPr/>
          </p:nvSpPr>
          <p:spPr bwMode="auto">
            <a:xfrm>
              <a:off x="4857751" y="2786046"/>
              <a:ext cx="357191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4" name="Retângulo 563"/>
            <p:cNvSpPr/>
            <p:nvPr/>
          </p:nvSpPr>
          <p:spPr bwMode="auto">
            <a:xfrm>
              <a:off x="5214942" y="2786046"/>
              <a:ext cx="357189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5" name="Retângulo 564"/>
            <p:cNvSpPr/>
            <p:nvPr/>
          </p:nvSpPr>
          <p:spPr bwMode="auto">
            <a:xfrm>
              <a:off x="5572131" y="2786046"/>
              <a:ext cx="357191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6" name="Retângulo 565"/>
            <p:cNvSpPr/>
            <p:nvPr/>
          </p:nvSpPr>
          <p:spPr bwMode="auto">
            <a:xfrm>
              <a:off x="5929322" y="2786046"/>
              <a:ext cx="357189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7" name="Retângulo 566"/>
            <p:cNvSpPr/>
            <p:nvPr/>
          </p:nvSpPr>
          <p:spPr bwMode="auto">
            <a:xfrm>
              <a:off x="3428991" y="1643050"/>
              <a:ext cx="357191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568" name="Retângulo 567"/>
            <p:cNvSpPr/>
            <p:nvPr/>
          </p:nvSpPr>
          <p:spPr bwMode="auto">
            <a:xfrm>
              <a:off x="4500562" y="1643050"/>
              <a:ext cx="357189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569" name="Retângulo 568"/>
            <p:cNvSpPr/>
            <p:nvPr/>
          </p:nvSpPr>
          <p:spPr bwMode="auto">
            <a:xfrm>
              <a:off x="5929322" y="1643050"/>
              <a:ext cx="357189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570" name="Retângulo 569"/>
            <p:cNvSpPr/>
            <p:nvPr/>
          </p:nvSpPr>
          <p:spPr bwMode="auto">
            <a:xfrm>
              <a:off x="3428991" y="2500297"/>
              <a:ext cx="357191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71" name="Retângulo 570"/>
            <p:cNvSpPr/>
            <p:nvPr/>
          </p:nvSpPr>
          <p:spPr bwMode="auto">
            <a:xfrm>
              <a:off x="5929322" y="2500297"/>
              <a:ext cx="714380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572" name="Retângulo 571"/>
            <p:cNvSpPr/>
            <p:nvPr/>
          </p:nvSpPr>
          <p:spPr bwMode="auto">
            <a:xfrm>
              <a:off x="3071802" y="1928799"/>
              <a:ext cx="357189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573" name="Retângulo 572"/>
            <p:cNvSpPr/>
            <p:nvPr/>
          </p:nvSpPr>
          <p:spPr bwMode="auto">
            <a:xfrm>
              <a:off x="3071802" y="2786046"/>
              <a:ext cx="357189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574" name="Retângulo 573"/>
            <p:cNvSpPr/>
            <p:nvPr/>
          </p:nvSpPr>
          <p:spPr bwMode="auto">
            <a:xfrm>
              <a:off x="3071802" y="2214548"/>
              <a:ext cx="357189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575" name="Retângulo 574"/>
            <p:cNvSpPr/>
            <p:nvPr/>
          </p:nvSpPr>
          <p:spPr bwMode="auto">
            <a:xfrm>
              <a:off x="6286511" y="2214548"/>
              <a:ext cx="357191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576" name="Retângulo 575"/>
            <p:cNvSpPr/>
            <p:nvPr/>
          </p:nvSpPr>
          <p:spPr bwMode="auto">
            <a:xfrm>
              <a:off x="3071802" y="3071795"/>
              <a:ext cx="357189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577" name="Forma 576"/>
            <p:cNvCxnSpPr>
              <a:stCxn id="574" idx="3"/>
              <a:endCxn id="431" idx="2"/>
            </p:cNvCxnSpPr>
            <p:nvPr/>
          </p:nvCxnSpPr>
          <p:spPr>
            <a:xfrm flipV="1">
              <a:off x="3428991" y="2214548"/>
              <a:ext cx="179389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Forma 577"/>
            <p:cNvCxnSpPr>
              <a:stCxn id="575" idx="1"/>
              <a:endCxn id="519" idx="2"/>
            </p:cNvCxnSpPr>
            <p:nvPr/>
          </p:nvCxnSpPr>
          <p:spPr>
            <a:xfrm rot="10800000">
              <a:off x="5037141" y="2214548"/>
              <a:ext cx="1249371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Forma 578"/>
            <p:cNvCxnSpPr>
              <a:stCxn id="576" idx="3"/>
              <a:endCxn id="559" idx="2"/>
            </p:cNvCxnSpPr>
            <p:nvPr/>
          </p:nvCxnSpPr>
          <p:spPr>
            <a:xfrm flipV="1">
              <a:off x="3428991" y="3071795"/>
              <a:ext cx="179389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80"/>
          <p:cNvGrpSpPr>
            <a:grpSpLocks/>
          </p:cNvGrpSpPr>
          <p:nvPr/>
        </p:nvGrpSpPr>
        <p:grpSpPr bwMode="auto">
          <a:xfrm>
            <a:off x="4865688" y="3000375"/>
            <a:ext cx="3714750" cy="1785938"/>
            <a:chOff x="4714876" y="2000240"/>
            <a:chExt cx="3714750" cy="1785938"/>
          </a:xfrm>
        </p:grpSpPr>
        <p:sp>
          <p:nvSpPr>
            <p:cNvPr id="581" name="Retângulo 580"/>
            <p:cNvSpPr/>
            <p:nvPr/>
          </p:nvSpPr>
          <p:spPr bwMode="auto">
            <a:xfrm>
              <a:off x="4714876" y="2000240"/>
              <a:ext cx="3714750" cy="17859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582" name="Retângulo 581"/>
            <p:cNvSpPr/>
            <p:nvPr/>
          </p:nvSpPr>
          <p:spPr bwMode="auto">
            <a:xfrm>
              <a:off x="5214938" y="2357428"/>
              <a:ext cx="357188" cy="285750"/>
            </a:xfrm>
            <a:prstGeom prst="rect">
              <a:avLst/>
            </a:prstGeom>
            <a:solidFill>
              <a:srgbClr val="FFD1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583" name="Retângulo 582"/>
            <p:cNvSpPr/>
            <p:nvPr/>
          </p:nvSpPr>
          <p:spPr bwMode="auto">
            <a:xfrm>
              <a:off x="5572126" y="235742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584" name="Retângulo 583"/>
            <p:cNvSpPr/>
            <p:nvPr/>
          </p:nvSpPr>
          <p:spPr bwMode="auto">
            <a:xfrm>
              <a:off x="5929313" y="2357428"/>
              <a:ext cx="357188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585" name="Retângulo 584"/>
            <p:cNvSpPr/>
            <p:nvPr/>
          </p:nvSpPr>
          <p:spPr bwMode="auto">
            <a:xfrm>
              <a:off x="6286501" y="235742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586" name="Retângulo 585"/>
            <p:cNvSpPr/>
            <p:nvPr/>
          </p:nvSpPr>
          <p:spPr bwMode="auto">
            <a:xfrm>
              <a:off x="664368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587" name="Retângulo 586"/>
            <p:cNvSpPr/>
            <p:nvPr/>
          </p:nvSpPr>
          <p:spPr bwMode="auto">
            <a:xfrm>
              <a:off x="7000876" y="2357428"/>
              <a:ext cx="357187" cy="285750"/>
            </a:xfrm>
            <a:prstGeom prst="rect">
              <a:avLst/>
            </a:prstGeom>
            <a:solidFill>
              <a:srgbClr val="FFFF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588" name="Retângulo 587"/>
            <p:cNvSpPr/>
            <p:nvPr/>
          </p:nvSpPr>
          <p:spPr bwMode="auto">
            <a:xfrm>
              <a:off x="7358063" y="235742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589" name="Retângulo 588"/>
            <p:cNvSpPr/>
            <p:nvPr/>
          </p:nvSpPr>
          <p:spPr bwMode="auto">
            <a:xfrm>
              <a:off x="7715251" y="235742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590" name="Retângulo 589"/>
            <p:cNvSpPr/>
            <p:nvPr/>
          </p:nvSpPr>
          <p:spPr bwMode="auto">
            <a:xfrm>
              <a:off x="5214938" y="321467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591" name="Retângulo 590"/>
            <p:cNvSpPr/>
            <p:nvPr/>
          </p:nvSpPr>
          <p:spPr bwMode="auto">
            <a:xfrm>
              <a:off x="5572126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2" name="Retângulo 591"/>
            <p:cNvSpPr/>
            <p:nvPr/>
          </p:nvSpPr>
          <p:spPr bwMode="auto">
            <a:xfrm>
              <a:off x="5929313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3" name="Retângulo 592"/>
            <p:cNvSpPr/>
            <p:nvPr/>
          </p:nvSpPr>
          <p:spPr bwMode="auto">
            <a:xfrm>
              <a:off x="6286501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4" name="Retângulo 593"/>
            <p:cNvSpPr/>
            <p:nvPr/>
          </p:nvSpPr>
          <p:spPr bwMode="auto">
            <a:xfrm>
              <a:off x="6643688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5" name="Retângulo 594"/>
            <p:cNvSpPr/>
            <p:nvPr/>
          </p:nvSpPr>
          <p:spPr bwMode="auto">
            <a:xfrm>
              <a:off x="7000876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6" name="Retângulo 595"/>
            <p:cNvSpPr/>
            <p:nvPr/>
          </p:nvSpPr>
          <p:spPr bwMode="auto">
            <a:xfrm>
              <a:off x="7358063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7" name="Retângulo 596"/>
            <p:cNvSpPr/>
            <p:nvPr/>
          </p:nvSpPr>
          <p:spPr bwMode="auto">
            <a:xfrm>
              <a:off x="7715251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8" name="Retângulo 597"/>
            <p:cNvSpPr/>
            <p:nvPr/>
          </p:nvSpPr>
          <p:spPr bwMode="auto">
            <a:xfrm>
              <a:off x="5214938" y="20716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599" name="Retângulo 598"/>
            <p:cNvSpPr/>
            <p:nvPr/>
          </p:nvSpPr>
          <p:spPr bwMode="auto">
            <a:xfrm>
              <a:off x="628650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600" name="Retângulo 599"/>
            <p:cNvSpPr/>
            <p:nvPr/>
          </p:nvSpPr>
          <p:spPr bwMode="auto">
            <a:xfrm>
              <a:off x="771525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601" name="Retângulo 600"/>
            <p:cNvSpPr/>
            <p:nvPr/>
          </p:nvSpPr>
          <p:spPr bwMode="auto">
            <a:xfrm>
              <a:off x="5214938" y="292892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02" name="Retângulo 601"/>
            <p:cNvSpPr/>
            <p:nvPr/>
          </p:nvSpPr>
          <p:spPr bwMode="auto">
            <a:xfrm>
              <a:off x="7715251" y="2928928"/>
              <a:ext cx="714375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603" name="Retângulo 602"/>
            <p:cNvSpPr/>
            <p:nvPr/>
          </p:nvSpPr>
          <p:spPr bwMode="auto">
            <a:xfrm>
              <a:off x="4857751" y="2357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604" name="Retângulo 603"/>
            <p:cNvSpPr/>
            <p:nvPr/>
          </p:nvSpPr>
          <p:spPr bwMode="auto">
            <a:xfrm>
              <a:off x="4857751" y="3214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605" name="Retângulo 604"/>
            <p:cNvSpPr/>
            <p:nvPr/>
          </p:nvSpPr>
          <p:spPr bwMode="auto">
            <a:xfrm>
              <a:off x="4857751" y="26431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606" name="Retângulo 605"/>
            <p:cNvSpPr/>
            <p:nvPr/>
          </p:nvSpPr>
          <p:spPr bwMode="auto">
            <a:xfrm>
              <a:off x="8072438" y="26431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607" name="Retângulo 606"/>
            <p:cNvSpPr/>
            <p:nvPr/>
          </p:nvSpPr>
          <p:spPr bwMode="auto">
            <a:xfrm>
              <a:off x="4857751" y="3500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608" name="Forma 607"/>
            <p:cNvCxnSpPr>
              <a:stCxn id="605" idx="3"/>
              <a:endCxn id="582" idx="2"/>
            </p:cNvCxnSpPr>
            <p:nvPr/>
          </p:nvCxnSpPr>
          <p:spPr bwMode="auto">
            <a:xfrm flipV="1">
              <a:off x="5214938" y="2643178"/>
              <a:ext cx="179388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Forma 608"/>
            <p:cNvCxnSpPr>
              <a:stCxn id="606" idx="1"/>
              <a:endCxn id="587" idx="2"/>
            </p:cNvCxnSpPr>
            <p:nvPr/>
          </p:nvCxnSpPr>
          <p:spPr bwMode="auto">
            <a:xfrm rot="10800000">
              <a:off x="7180263" y="2643178"/>
              <a:ext cx="892175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Forma 609"/>
            <p:cNvCxnSpPr>
              <a:stCxn id="607" idx="3"/>
              <a:endCxn id="591" idx="2"/>
            </p:cNvCxnSpPr>
            <p:nvPr/>
          </p:nvCxnSpPr>
          <p:spPr bwMode="auto">
            <a:xfrm flipV="1">
              <a:off x="5214938" y="3500428"/>
              <a:ext cx="536575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14"/>
          <p:cNvGrpSpPr>
            <a:grpSpLocks/>
          </p:cNvGrpSpPr>
          <p:nvPr/>
        </p:nvGrpSpPr>
        <p:grpSpPr bwMode="auto">
          <a:xfrm>
            <a:off x="4865688" y="3000375"/>
            <a:ext cx="3714750" cy="1785938"/>
            <a:chOff x="4714876" y="2000240"/>
            <a:chExt cx="3714750" cy="1785938"/>
          </a:xfrm>
        </p:grpSpPr>
        <p:sp>
          <p:nvSpPr>
            <p:cNvPr id="612" name="Retângulo 611"/>
            <p:cNvSpPr/>
            <p:nvPr/>
          </p:nvSpPr>
          <p:spPr bwMode="auto">
            <a:xfrm>
              <a:off x="4714876" y="2000240"/>
              <a:ext cx="3714750" cy="17859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613" name="Retângulo 612"/>
            <p:cNvSpPr/>
            <p:nvPr/>
          </p:nvSpPr>
          <p:spPr bwMode="auto">
            <a:xfrm>
              <a:off x="5214938" y="2357428"/>
              <a:ext cx="357188" cy="285750"/>
            </a:xfrm>
            <a:prstGeom prst="rect">
              <a:avLst/>
            </a:prstGeom>
            <a:solidFill>
              <a:srgbClr val="FFD1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614" name="Retângulo 613"/>
            <p:cNvSpPr/>
            <p:nvPr/>
          </p:nvSpPr>
          <p:spPr bwMode="auto">
            <a:xfrm>
              <a:off x="5572126" y="235742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615" name="Retângulo 614"/>
            <p:cNvSpPr/>
            <p:nvPr/>
          </p:nvSpPr>
          <p:spPr bwMode="auto">
            <a:xfrm>
              <a:off x="5929313" y="2357428"/>
              <a:ext cx="357188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616" name="Retângulo 615"/>
            <p:cNvSpPr/>
            <p:nvPr/>
          </p:nvSpPr>
          <p:spPr bwMode="auto">
            <a:xfrm>
              <a:off x="6286501" y="235742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617" name="Retângulo 616"/>
            <p:cNvSpPr/>
            <p:nvPr/>
          </p:nvSpPr>
          <p:spPr bwMode="auto">
            <a:xfrm>
              <a:off x="664368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618" name="Retângulo 617"/>
            <p:cNvSpPr/>
            <p:nvPr/>
          </p:nvSpPr>
          <p:spPr bwMode="auto">
            <a:xfrm>
              <a:off x="700087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619" name="Retângulo 618"/>
            <p:cNvSpPr/>
            <p:nvPr/>
          </p:nvSpPr>
          <p:spPr bwMode="auto">
            <a:xfrm>
              <a:off x="7358063" y="2357428"/>
              <a:ext cx="357188" cy="285750"/>
            </a:xfrm>
            <a:prstGeom prst="rect">
              <a:avLst/>
            </a:prstGeom>
            <a:solidFill>
              <a:srgbClr val="FFFF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620" name="Retângulo 619"/>
            <p:cNvSpPr/>
            <p:nvPr/>
          </p:nvSpPr>
          <p:spPr bwMode="auto">
            <a:xfrm>
              <a:off x="7715251" y="235742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621" name="Retângulo 620"/>
            <p:cNvSpPr/>
            <p:nvPr/>
          </p:nvSpPr>
          <p:spPr bwMode="auto">
            <a:xfrm>
              <a:off x="5214938" y="321467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622" name="Retângulo 621"/>
            <p:cNvSpPr/>
            <p:nvPr/>
          </p:nvSpPr>
          <p:spPr bwMode="auto">
            <a:xfrm>
              <a:off x="5572126" y="321467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623" name="Retângulo 622"/>
            <p:cNvSpPr/>
            <p:nvPr/>
          </p:nvSpPr>
          <p:spPr bwMode="auto">
            <a:xfrm>
              <a:off x="5929313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4" name="Retângulo 623"/>
            <p:cNvSpPr/>
            <p:nvPr/>
          </p:nvSpPr>
          <p:spPr bwMode="auto">
            <a:xfrm>
              <a:off x="6286501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5" name="Retângulo 624"/>
            <p:cNvSpPr/>
            <p:nvPr/>
          </p:nvSpPr>
          <p:spPr bwMode="auto">
            <a:xfrm>
              <a:off x="6643688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6" name="Retângulo 625"/>
            <p:cNvSpPr/>
            <p:nvPr/>
          </p:nvSpPr>
          <p:spPr bwMode="auto">
            <a:xfrm>
              <a:off x="7000876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7" name="Retângulo 626"/>
            <p:cNvSpPr/>
            <p:nvPr/>
          </p:nvSpPr>
          <p:spPr bwMode="auto">
            <a:xfrm>
              <a:off x="7358063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8" name="Retângulo 627"/>
            <p:cNvSpPr/>
            <p:nvPr/>
          </p:nvSpPr>
          <p:spPr bwMode="auto">
            <a:xfrm>
              <a:off x="7715251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9" name="Retângulo 628"/>
            <p:cNvSpPr/>
            <p:nvPr/>
          </p:nvSpPr>
          <p:spPr bwMode="auto">
            <a:xfrm>
              <a:off x="5214938" y="20716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630" name="Retângulo 629"/>
            <p:cNvSpPr/>
            <p:nvPr/>
          </p:nvSpPr>
          <p:spPr bwMode="auto">
            <a:xfrm>
              <a:off x="628650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631" name="Retângulo 630"/>
            <p:cNvSpPr/>
            <p:nvPr/>
          </p:nvSpPr>
          <p:spPr bwMode="auto">
            <a:xfrm>
              <a:off x="771525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632" name="Retângulo 631"/>
            <p:cNvSpPr/>
            <p:nvPr/>
          </p:nvSpPr>
          <p:spPr bwMode="auto">
            <a:xfrm>
              <a:off x="5214938" y="292892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33" name="Retângulo 632"/>
            <p:cNvSpPr/>
            <p:nvPr/>
          </p:nvSpPr>
          <p:spPr bwMode="auto">
            <a:xfrm>
              <a:off x="7715251" y="2928928"/>
              <a:ext cx="714375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634" name="Retângulo 633"/>
            <p:cNvSpPr/>
            <p:nvPr/>
          </p:nvSpPr>
          <p:spPr bwMode="auto">
            <a:xfrm>
              <a:off x="4857751" y="2357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635" name="Retângulo 634"/>
            <p:cNvSpPr/>
            <p:nvPr/>
          </p:nvSpPr>
          <p:spPr bwMode="auto">
            <a:xfrm>
              <a:off x="4857751" y="3214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636" name="Retângulo 635"/>
            <p:cNvSpPr/>
            <p:nvPr/>
          </p:nvSpPr>
          <p:spPr bwMode="auto">
            <a:xfrm>
              <a:off x="4857751" y="26431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637" name="Retângulo 636"/>
            <p:cNvSpPr/>
            <p:nvPr/>
          </p:nvSpPr>
          <p:spPr bwMode="auto">
            <a:xfrm>
              <a:off x="8072438" y="26431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638" name="Retângulo 637"/>
            <p:cNvSpPr/>
            <p:nvPr/>
          </p:nvSpPr>
          <p:spPr bwMode="auto">
            <a:xfrm>
              <a:off x="4857751" y="3500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639" name="Forma 638"/>
            <p:cNvCxnSpPr>
              <a:stCxn id="636" idx="3"/>
              <a:endCxn id="613" idx="2"/>
            </p:cNvCxnSpPr>
            <p:nvPr/>
          </p:nvCxnSpPr>
          <p:spPr bwMode="auto">
            <a:xfrm flipV="1">
              <a:off x="5214938" y="2643178"/>
              <a:ext cx="179388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Forma 639"/>
            <p:cNvCxnSpPr>
              <a:stCxn id="637" idx="1"/>
              <a:endCxn id="619" idx="2"/>
            </p:cNvCxnSpPr>
            <p:nvPr/>
          </p:nvCxnSpPr>
          <p:spPr bwMode="auto">
            <a:xfrm rot="10800000">
              <a:off x="7537451" y="2643178"/>
              <a:ext cx="534987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Forma 640"/>
            <p:cNvCxnSpPr>
              <a:stCxn id="638" idx="3"/>
              <a:endCxn id="623" idx="2"/>
            </p:cNvCxnSpPr>
            <p:nvPr/>
          </p:nvCxnSpPr>
          <p:spPr bwMode="auto">
            <a:xfrm flipV="1">
              <a:off x="5214938" y="3500428"/>
              <a:ext cx="892175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49"/>
          <p:cNvGrpSpPr>
            <a:grpSpLocks/>
          </p:cNvGrpSpPr>
          <p:nvPr/>
        </p:nvGrpSpPr>
        <p:grpSpPr bwMode="auto">
          <a:xfrm>
            <a:off x="4865688" y="3000375"/>
            <a:ext cx="3714750" cy="1785938"/>
            <a:chOff x="4714876" y="2000240"/>
            <a:chExt cx="3714750" cy="1785938"/>
          </a:xfrm>
        </p:grpSpPr>
        <p:sp>
          <p:nvSpPr>
            <p:cNvPr id="643" name="Retângulo 642"/>
            <p:cNvSpPr/>
            <p:nvPr/>
          </p:nvSpPr>
          <p:spPr bwMode="auto">
            <a:xfrm>
              <a:off x="4714876" y="2000240"/>
              <a:ext cx="3714750" cy="17859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644" name="Retângulo 643"/>
            <p:cNvSpPr/>
            <p:nvPr/>
          </p:nvSpPr>
          <p:spPr bwMode="auto">
            <a:xfrm>
              <a:off x="521493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645" name="Retângulo 644"/>
            <p:cNvSpPr/>
            <p:nvPr/>
          </p:nvSpPr>
          <p:spPr bwMode="auto">
            <a:xfrm>
              <a:off x="5572126" y="2357428"/>
              <a:ext cx="357187" cy="285750"/>
            </a:xfrm>
            <a:prstGeom prst="rect">
              <a:avLst/>
            </a:prstGeom>
            <a:solidFill>
              <a:srgbClr val="FFD1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646" name="Retângulo 645"/>
            <p:cNvSpPr/>
            <p:nvPr/>
          </p:nvSpPr>
          <p:spPr bwMode="auto">
            <a:xfrm>
              <a:off x="5929313" y="2357428"/>
              <a:ext cx="357188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647" name="Retângulo 646"/>
            <p:cNvSpPr/>
            <p:nvPr/>
          </p:nvSpPr>
          <p:spPr bwMode="auto">
            <a:xfrm>
              <a:off x="6286501" y="235742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648" name="Retângulo 647"/>
            <p:cNvSpPr/>
            <p:nvPr/>
          </p:nvSpPr>
          <p:spPr bwMode="auto">
            <a:xfrm>
              <a:off x="664368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649" name="Retângulo 648"/>
            <p:cNvSpPr/>
            <p:nvPr/>
          </p:nvSpPr>
          <p:spPr bwMode="auto">
            <a:xfrm>
              <a:off x="700087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650" name="Retângulo 649"/>
            <p:cNvSpPr/>
            <p:nvPr/>
          </p:nvSpPr>
          <p:spPr bwMode="auto">
            <a:xfrm>
              <a:off x="7358063" y="2357428"/>
              <a:ext cx="357188" cy="285750"/>
            </a:xfrm>
            <a:prstGeom prst="rect">
              <a:avLst/>
            </a:prstGeom>
            <a:solidFill>
              <a:srgbClr val="FFFF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651" name="Retângulo 650"/>
            <p:cNvSpPr/>
            <p:nvPr/>
          </p:nvSpPr>
          <p:spPr bwMode="auto">
            <a:xfrm>
              <a:off x="7715251" y="235742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652" name="Retângulo 651"/>
            <p:cNvSpPr/>
            <p:nvPr/>
          </p:nvSpPr>
          <p:spPr bwMode="auto">
            <a:xfrm>
              <a:off x="5214938" y="321467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653" name="Retângulo 652"/>
            <p:cNvSpPr/>
            <p:nvPr/>
          </p:nvSpPr>
          <p:spPr bwMode="auto">
            <a:xfrm>
              <a:off x="5572126" y="321467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654" name="Retângulo 653"/>
            <p:cNvSpPr/>
            <p:nvPr/>
          </p:nvSpPr>
          <p:spPr bwMode="auto">
            <a:xfrm>
              <a:off x="5929313" y="3214678"/>
              <a:ext cx="357188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655" name="Retângulo 654"/>
            <p:cNvSpPr/>
            <p:nvPr/>
          </p:nvSpPr>
          <p:spPr bwMode="auto">
            <a:xfrm>
              <a:off x="6286501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6" name="Retângulo 655"/>
            <p:cNvSpPr/>
            <p:nvPr/>
          </p:nvSpPr>
          <p:spPr bwMode="auto">
            <a:xfrm>
              <a:off x="6643688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7" name="Retângulo 656"/>
            <p:cNvSpPr/>
            <p:nvPr/>
          </p:nvSpPr>
          <p:spPr bwMode="auto">
            <a:xfrm>
              <a:off x="7000876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8" name="Retângulo 657"/>
            <p:cNvSpPr/>
            <p:nvPr/>
          </p:nvSpPr>
          <p:spPr bwMode="auto">
            <a:xfrm>
              <a:off x="7358063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9" name="Retângulo 658"/>
            <p:cNvSpPr/>
            <p:nvPr/>
          </p:nvSpPr>
          <p:spPr bwMode="auto">
            <a:xfrm>
              <a:off x="7715251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0" name="Retângulo 659"/>
            <p:cNvSpPr/>
            <p:nvPr/>
          </p:nvSpPr>
          <p:spPr bwMode="auto">
            <a:xfrm>
              <a:off x="5214938" y="20716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661" name="Retângulo 660"/>
            <p:cNvSpPr/>
            <p:nvPr/>
          </p:nvSpPr>
          <p:spPr bwMode="auto">
            <a:xfrm>
              <a:off x="628650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662" name="Retângulo 661"/>
            <p:cNvSpPr/>
            <p:nvPr/>
          </p:nvSpPr>
          <p:spPr bwMode="auto">
            <a:xfrm>
              <a:off x="771525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663" name="Retângulo 662"/>
            <p:cNvSpPr/>
            <p:nvPr/>
          </p:nvSpPr>
          <p:spPr bwMode="auto">
            <a:xfrm>
              <a:off x="5214938" y="292892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64" name="Retângulo 663"/>
            <p:cNvSpPr/>
            <p:nvPr/>
          </p:nvSpPr>
          <p:spPr bwMode="auto">
            <a:xfrm>
              <a:off x="7715251" y="2928928"/>
              <a:ext cx="714375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665" name="Retângulo 664"/>
            <p:cNvSpPr/>
            <p:nvPr/>
          </p:nvSpPr>
          <p:spPr bwMode="auto">
            <a:xfrm>
              <a:off x="4857751" y="2357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666" name="Retângulo 665"/>
            <p:cNvSpPr/>
            <p:nvPr/>
          </p:nvSpPr>
          <p:spPr bwMode="auto">
            <a:xfrm>
              <a:off x="4857751" y="3214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667" name="Retângulo 666"/>
            <p:cNvSpPr/>
            <p:nvPr/>
          </p:nvSpPr>
          <p:spPr bwMode="auto">
            <a:xfrm>
              <a:off x="4857751" y="26431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668" name="Retângulo 667"/>
            <p:cNvSpPr/>
            <p:nvPr/>
          </p:nvSpPr>
          <p:spPr bwMode="auto">
            <a:xfrm>
              <a:off x="8072438" y="26431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669" name="Retângulo 668"/>
            <p:cNvSpPr/>
            <p:nvPr/>
          </p:nvSpPr>
          <p:spPr bwMode="auto">
            <a:xfrm>
              <a:off x="4857751" y="3500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670" name="Forma 669"/>
            <p:cNvCxnSpPr>
              <a:stCxn id="667" idx="3"/>
              <a:endCxn id="645" idx="2"/>
            </p:cNvCxnSpPr>
            <p:nvPr/>
          </p:nvCxnSpPr>
          <p:spPr bwMode="auto">
            <a:xfrm flipV="1">
              <a:off x="5214938" y="2643178"/>
              <a:ext cx="536575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Forma 670"/>
            <p:cNvCxnSpPr>
              <a:stCxn id="668" idx="1"/>
              <a:endCxn id="650" idx="2"/>
            </p:cNvCxnSpPr>
            <p:nvPr/>
          </p:nvCxnSpPr>
          <p:spPr bwMode="auto">
            <a:xfrm rot="10800000">
              <a:off x="7537451" y="2643178"/>
              <a:ext cx="534987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Forma 671"/>
            <p:cNvCxnSpPr>
              <a:stCxn id="669" idx="3"/>
              <a:endCxn id="655" idx="2"/>
            </p:cNvCxnSpPr>
            <p:nvPr/>
          </p:nvCxnSpPr>
          <p:spPr bwMode="auto">
            <a:xfrm flipV="1">
              <a:off x="5214938" y="3500428"/>
              <a:ext cx="1250950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83"/>
          <p:cNvGrpSpPr>
            <a:grpSpLocks/>
          </p:cNvGrpSpPr>
          <p:nvPr/>
        </p:nvGrpSpPr>
        <p:grpSpPr bwMode="auto">
          <a:xfrm>
            <a:off x="4865688" y="3000375"/>
            <a:ext cx="3714750" cy="1785938"/>
            <a:chOff x="4714876" y="2000240"/>
            <a:chExt cx="3714750" cy="1785938"/>
          </a:xfrm>
        </p:grpSpPr>
        <p:sp>
          <p:nvSpPr>
            <p:cNvPr id="674" name="Retângulo 673"/>
            <p:cNvSpPr/>
            <p:nvPr/>
          </p:nvSpPr>
          <p:spPr bwMode="auto">
            <a:xfrm>
              <a:off x="4714876" y="2000240"/>
              <a:ext cx="3714750" cy="17859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675" name="Retângulo 674"/>
            <p:cNvSpPr/>
            <p:nvPr/>
          </p:nvSpPr>
          <p:spPr bwMode="auto">
            <a:xfrm>
              <a:off x="521493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676" name="Retângulo 675"/>
            <p:cNvSpPr/>
            <p:nvPr/>
          </p:nvSpPr>
          <p:spPr bwMode="auto">
            <a:xfrm>
              <a:off x="557212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677" name="Retângulo 676"/>
            <p:cNvSpPr/>
            <p:nvPr/>
          </p:nvSpPr>
          <p:spPr bwMode="auto">
            <a:xfrm>
              <a:off x="5929313" y="2357428"/>
              <a:ext cx="357188" cy="285750"/>
            </a:xfrm>
            <a:prstGeom prst="rect">
              <a:avLst/>
            </a:prstGeom>
            <a:solidFill>
              <a:srgbClr val="FFD1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678" name="Retângulo 677"/>
            <p:cNvSpPr/>
            <p:nvPr/>
          </p:nvSpPr>
          <p:spPr bwMode="auto">
            <a:xfrm>
              <a:off x="6286501" y="235742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679" name="Retângulo 678"/>
            <p:cNvSpPr/>
            <p:nvPr/>
          </p:nvSpPr>
          <p:spPr bwMode="auto">
            <a:xfrm>
              <a:off x="664368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680" name="Retângulo 679"/>
            <p:cNvSpPr/>
            <p:nvPr/>
          </p:nvSpPr>
          <p:spPr bwMode="auto">
            <a:xfrm>
              <a:off x="700087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681" name="Retângulo 680"/>
            <p:cNvSpPr/>
            <p:nvPr/>
          </p:nvSpPr>
          <p:spPr bwMode="auto">
            <a:xfrm>
              <a:off x="7358063" y="2357428"/>
              <a:ext cx="357188" cy="285750"/>
            </a:xfrm>
            <a:prstGeom prst="rect">
              <a:avLst/>
            </a:prstGeom>
            <a:solidFill>
              <a:srgbClr val="FFFF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682" name="Retângulo 681"/>
            <p:cNvSpPr/>
            <p:nvPr/>
          </p:nvSpPr>
          <p:spPr bwMode="auto">
            <a:xfrm>
              <a:off x="7715251" y="235742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683" name="Retângulo 682"/>
            <p:cNvSpPr/>
            <p:nvPr/>
          </p:nvSpPr>
          <p:spPr bwMode="auto">
            <a:xfrm>
              <a:off x="5214938" y="321467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684" name="Retângulo 683"/>
            <p:cNvSpPr/>
            <p:nvPr/>
          </p:nvSpPr>
          <p:spPr bwMode="auto">
            <a:xfrm>
              <a:off x="5572126" y="321467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685" name="Retângulo 684"/>
            <p:cNvSpPr/>
            <p:nvPr/>
          </p:nvSpPr>
          <p:spPr bwMode="auto">
            <a:xfrm>
              <a:off x="5929313" y="3214678"/>
              <a:ext cx="357188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686" name="Retângulo 685"/>
            <p:cNvSpPr/>
            <p:nvPr/>
          </p:nvSpPr>
          <p:spPr bwMode="auto">
            <a:xfrm>
              <a:off x="6286501" y="321467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687" name="Retângulo 686"/>
            <p:cNvSpPr/>
            <p:nvPr/>
          </p:nvSpPr>
          <p:spPr bwMode="auto">
            <a:xfrm>
              <a:off x="6643688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88" name="Retângulo 687"/>
            <p:cNvSpPr/>
            <p:nvPr/>
          </p:nvSpPr>
          <p:spPr bwMode="auto">
            <a:xfrm>
              <a:off x="7000876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89" name="Retângulo 688"/>
            <p:cNvSpPr/>
            <p:nvPr/>
          </p:nvSpPr>
          <p:spPr bwMode="auto">
            <a:xfrm>
              <a:off x="7358063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0" name="Retângulo 689"/>
            <p:cNvSpPr/>
            <p:nvPr/>
          </p:nvSpPr>
          <p:spPr bwMode="auto">
            <a:xfrm>
              <a:off x="7715251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1" name="Retângulo 690"/>
            <p:cNvSpPr/>
            <p:nvPr/>
          </p:nvSpPr>
          <p:spPr bwMode="auto">
            <a:xfrm>
              <a:off x="5214938" y="20716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692" name="Retângulo 691"/>
            <p:cNvSpPr/>
            <p:nvPr/>
          </p:nvSpPr>
          <p:spPr bwMode="auto">
            <a:xfrm>
              <a:off x="628650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693" name="Retângulo 692"/>
            <p:cNvSpPr/>
            <p:nvPr/>
          </p:nvSpPr>
          <p:spPr bwMode="auto">
            <a:xfrm>
              <a:off x="771525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694" name="Retângulo 693"/>
            <p:cNvSpPr/>
            <p:nvPr/>
          </p:nvSpPr>
          <p:spPr bwMode="auto">
            <a:xfrm>
              <a:off x="5214938" y="292892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95" name="Retângulo 694"/>
            <p:cNvSpPr/>
            <p:nvPr/>
          </p:nvSpPr>
          <p:spPr bwMode="auto">
            <a:xfrm>
              <a:off x="7715251" y="2928928"/>
              <a:ext cx="714375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696" name="Retângulo 695"/>
            <p:cNvSpPr/>
            <p:nvPr/>
          </p:nvSpPr>
          <p:spPr bwMode="auto">
            <a:xfrm>
              <a:off x="4857751" y="2357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697" name="Retângulo 696"/>
            <p:cNvSpPr/>
            <p:nvPr/>
          </p:nvSpPr>
          <p:spPr bwMode="auto">
            <a:xfrm>
              <a:off x="4857751" y="3214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698" name="Retângulo 697"/>
            <p:cNvSpPr/>
            <p:nvPr/>
          </p:nvSpPr>
          <p:spPr bwMode="auto">
            <a:xfrm>
              <a:off x="4857751" y="26431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699" name="Retângulo 698"/>
            <p:cNvSpPr/>
            <p:nvPr/>
          </p:nvSpPr>
          <p:spPr bwMode="auto">
            <a:xfrm>
              <a:off x="8072438" y="26431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700" name="Retângulo 699"/>
            <p:cNvSpPr/>
            <p:nvPr/>
          </p:nvSpPr>
          <p:spPr bwMode="auto">
            <a:xfrm>
              <a:off x="4857751" y="3500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701" name="Forma 700"/>
            <p:cNvCxnSpPr>
              <a:stCxn id="698" idx="3"/>
              <a:endCxn id="677" idx="2"/>
            </p:cNvCxnSpPr>
            <p:nvPr/>
          </p:nvCxnSpPr>
          <p:spPr bwMode="auto">
            <a:xfrm flipV="1">
              <a:off x="5214938" y="2643178"/>
              <a:ext cx="892175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Forma 701"/>
            <p:cNvCxnSpPr>
              <a:stCxn id="699" idx="1"/>
              <a:endCxn id="681" idx="2"/>
            </p:cNvCxnSpPr>
            <p:nvPr/>
          </p:nvCxnSpPr>
          <p:spPr bwMode="auto">
            <a:xfrm rot="10800000">
              <a:off x="7537451" y="2643178"/>
              <a:ext cx="534987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Forma 702"/>
            <p:cNvCxnSpPr>
              <a:stCxn id="700" idx="3"/>
              <a:endCxn id="687" idx="2"/>
            </p:cNvCxnSpPr>
            <p:nvPr/>
          </p:nvCxnSpPr>
          <p:spPr bwMode="auto">
            <a:xfrm flipV="1">
              <a:off x="5214938" y="3500428"/>
              <a:ext cx="1606550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217"/>
          <p:cNvGrpSpPr>
            <a:grpSpLocks/>
          </p:cNvGrpSpPr>
          <p:nvPr/>
        </p:nvGrpSpPr>
        <p:grpSpPr bwMode="auto">
          <a:xfrm>
            <a:off x="4865688" y="3000375"/>
            <a:ext cx="3714750" cy="1785938"/>
            <a:chOff x="4714876" y="2000240"/>
            <a:chExt cx="3714750" cy="1785938"/>
          </a:xfrm>
        </p:grpSpPr>
        <p:sp>
          <p:nvSpPr>
            <p:cNvPr id="705" name="Retângulo 704"/>
            <p:cNvSpPr/>
            <p:nvPr/>
          </p:nvSpPr>
          <p:spPr bwMode="auto">
            <a:xfrm>
              <a:off x="4714876" y="2000240"/>
              <a:ext cx="3714750" cy="17859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706" name="Retângulo 705"/>
            <p:cNvSpPr/>
            <p:nvPr/>
          </p:nvSpPr>
          <p:spPr bwMode="auto">
            <a:xfrm>
              <a:off x="521493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707" name="Retângulo 706"/>
            <p:cNvSpPr/>
            <p:nvPr/>
          </p:nvSpPr>
          <p:spPr bwMode="auto">
            <a:xfrm>
              <a:off x="557212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708" name="Retângulo 707"/>
            <p:cNvSpPr/>
            <p:nvPr/>
          </p:nvSpPr>
          <p:spPr bwMode="auto">
            <a:xfrm>
              <a:off x="5929313" y="2357428"/>
              <a:ext cx="357188" cy="285750"/>
            </a:xfrm>
            <a:prstGeom prst="rect">
              <a:avLst/>
            </a:prstGeom>
            <a:solidFill>
              <a:srgbClr val="FFD1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709" name="Retângulo 708"/>
            <p:cNvSpPr/>
            <p:nvPr/>
          </p:nvSpPr>
          <p:spPr bwMode="auto">
            <a:xfrm>
              <a:off x="6286501" y="235742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10" name="Retângulo 709"/>
            <p:cNvSpPr/>
            <p:nvPr/>
          </p:nvSpPr>
          <p:spPr bwMode="auto">
            <a:xfrm>
              <a:off x="664368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711" name="Retângulo 710"/>
            <p:cNvSpPr/>
            <p:nvPr/>
          </p:nvSpPr>
          <p:spPr bwMode="auto">
            <a:xfrm>
              <a:off x="700087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712" name="Retângulo 711"/>
            <p:cNvSpPr/>
            <p:nvPr/>
          </p:nvSpPr>
          <p:spPr bwMode="auto">
            <a:xfrm>
              <a:off x="7358063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713" name="Retângulo 712"/>
            <p:cNvSpPr/>
            <p:nvPr/>
          </p:nvSpPr>
          <p:spPr bwMode="auto">
            <a:xfrm>
              <a:off x="7715251" y="2357428"/>
              <a:ext cx="357187" cy="285750"/>
            </a:xfrm>
            <a:prstGeom prst="rect">
              <a:avLst/>
            </a:prstGeom>
            <a:solidFill>
              <a:srgbClr val="FFFF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714" name="Retângulo 713"/>
            <p:cNvSpPr/>
            <p:nvPr/>
          </p:nvSpPr>
          <p:spPr bwMode="auto">
            <a:xfrm>
              <a:off x="5214938" y="3214678"/>
              <a:ext cx="357188" cy="2857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715" name="Retângulo 714"/>
            <p:cNvSpPr/>
            <p:nvPr/>
          </p:nvSpPr>
          <p:spPr bwMode="auto">
            <a:xfrm>
              <a:off x="5572126" y="3214678"/>
              <a:ext cx="357187" cy="2857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716" name="Retângulo 715"/>
            <p:cNvSpPr/>
            <p:nvPr/>
          </p:nvSpPr>
          <p:spPr bwMode="auto">
            <a:xfrm>
              <a:off x="5929313" y="3214678"/>
              <a:ext cx="357188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717" name="Retângulo 716"/>
            <p:cNvSpPr/>
            <p:nvPr/>
          </p:nvSpPr>
          <p:spPr bwMode="auto">
            <a:xfrm>
              <a:off x="6286501" y="321467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718" name="Retângulo 717"/>
            <p:cNvSpPr/>
            <p:nvPr/>
          </p:nvSpPr>
          <p:spPr bwMode="auto">
            <a:xfrm>
              <a:off x="6643688" y="3214678"/>
              <a:ext cx="357188" cy="2857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719" name="Retângulo 718"/>
            <p:cNvSpPr/>
            <p:nvPr/>
          </p:nvSpPr>
          <p:spPr bwMode="auto">
            <a:xfrm>
              <a:off x="7000876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0" name="Retângulo 719"/>
            <p:cNvSpPr/>
            <p:nvPr/>
          </p:nvSpPr>
          <p:spPr bwMode="auto">
            <a:xfrm>
              <a:off x="7358063" y="3214678"/>
              <a:ext cx="3571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" name="Retângulo 720"/>
            <p:cNvSpPr/>
            <p:nvPr/>
          </p:nvSpPr>
          <p:spPr bwMode="auto">
            <a:xfrm>
              <a:off x="7715251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" name="Retângulo 721"/>
            <p:cNvSpPr/>
            <p:nvPr/>
          </p:nvSpPr>
          <p:spPr bwMode="auto">
            <a:xfrm>
              <a:off x="5214938" y="20716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723" name="Retângulo 722"/>
            <p:cNvSpPr/>
            <p:nvPr/>
          </p:nvSpPr>
          <p:spPr bwMode="auto">
            <a:xfrm>
              <a:off x="628650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724" name="Retângulo 723"/>
            <p:cNvSpPr/>
            <p:nvPr/>
          </p:nvSpPr>
          <p:spPr bwMode="auto">
            <a:xfrm>
              <a:off x="771525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725" name="Retângulo 724"/>
            <p:cNvSpPr/>
            <p:nvPr/>
          </p:nvSpPr>
          <p:spPr bwMode="auto">
            <a:xfrm>
              <a:off x="5214938" y="292892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26" name="Retângulo 725"/>
            <p:cNvSpPr/>
            <p:nvPr/>
          </p:nvSpPr>
          <p:spPr bwMode="auto">
            <a:xfrm>
              <a:off x="7715251" y="2928928"/>
              <a:ext cx="714375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727" name="Retângulo 726"/>
            <p:cNvSpPr/>
            <p:nvPr/>
          </p:nvSpPr>
          <p:spPr bwMode="auto">
            <a:xfrm>
              <a:off x="4857751" y="2357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728" name="Retângulo 727"/>
            <p:cNvSpPr/>
            <p:nvPr/>
          </p:nvSpPr>
          <p:spPr bwMode="auto">
            <a:xfrm>
              <a:off x="4857751" y="3214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729" name="Retângulo 728"/>
            <p:cNvSpPr/>
            <p:nvPr/>
          </p:nvSpPr>
          <p:spPr bwMode="auto">
            <a:xfrm>
              <a:off x="4857751" y="26431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730" name="Retângulo 729"/>
            <p:cNvSpPr/>
            <p:nvPr/>
          </p:nvSpPr>
          <p:spPr bwMode="auto">
            <a:xfrm>
              <a:off x="8072438" y="26431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731" name="Retângulo 730"/>
            <p:cNvSpPr/>
            <p:nvPr/>
          </p:nvSpPr>
          <p:spPr bwMode="auto">
            <a:xfrm>
              <a:off x="4857751" y="3500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732" name="Forma 731"/>
            <p:cNvCxnSpPr>
              <a:stCxn id="729" idx="3"/>
              <a:endCxn id="708" idx="2"/>
            </p:cNvCxnSpPr>
            <p:nvPr/>
          </p:nvCxnSpPr>
          <p:spPr bwMode="auto">
            <a:xfrm flipV="1">
              <a:off x="5214938" y="2643178"/>
              <a:ext cx="892175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Forma 732"/>
            <p:cNvCxnSpPr>
              <a:stCxn id="730" idx="1"/>
              <a:endCxn id="713" idx="2"/>
            </p:cNvCxnSpPr>
            <p:nvPr/>
          </p:nvCxnSpPr>
          <p:spPr bwMode="auto">
            <a:xfrm rot="10800000">
              <a:off x="7894638" y="2643178"/>
              <a:ext cx="177800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Forma 733"/>
            <p:cNvCxnSpPr>
              <a:stCxn id="731" idx="3"/>
              <a:endCxn id="719" idx="2"/>
            </p:cNvCxnSpPr>
            <p:nvPr/>
          </p:nvCxnSpPr>
          <p:spPr bwMode="auto">
            <a:xfrm flipV="1">
              <a:off x="5214938" y="3500428"/>
              <a:ext cx="1965325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251"/>
          <p:cNvGrpSpPr>
            <a:grpSpLocks/>
          </p:cNvGrpSpPr>
          <p:nvPr/>
        </p:nvGrpSpPr>
        <p:grpSpPr bwMode="auto">
          <a:xfrm>
            <a:off x="4865688" y="3000375"/>
            <a:ext cx="3714750" cy="1785938"/>
            <a:chOff x="4714876" y="2000227"/>
            <a:chExt cx="3714750" cy="1785951"/>
          </a:xfrm>
        </p:grpSpPr>
        <p:sp>
          <p:nvSpPr>
            <p:cNvPr id="736" name="Retângulo 735"/>
            <p:cNvSpPr/>
            <p:nvPr/>
          </p:nvSpPr>
          <p:spPr bwMode="auto">
            <a:xfrm>
              <a:off x="4714876" y="2000227"/>
              <a:ext cx="3714750" cy="17859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737" name="Retângulo 736"/>
            <p:cNvSpPr/>
            <p:nvPr/>
          </p:nvSpPr>
          <p:spPr bwMode="auto">
            <a:xfrm>
              <a:off x="5214938" y="2357418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738" name="Retângulo 737"/>
            <p:cNvSpPr/>
            <p:nvPr/>
          </p:nvSpPr>
          <p:spPr bwMode="auto">
            <a:xfrm>
              <a:off x="5572126" y="2357418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739" name="Retângulo 738"/>
            <p:cNvSpPr/>
            <p:nvPr/>
          </p:nvSpPr>
          <p:spPr bwMode="auto">
            <a:xfrm>
              <a:off x="5929313" y="2357418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740" name="Retângulo 739"/>
            <p:cNvSpPr/>
            <p:nvPr/>
          </p:nvSpPr>
          <p:spPr bwMode="auto">
            <a:xfrm>
              <a:off x="6286501" y="2357418"/>
              <a:ext cx="357187" cy="285752"/>
            </a:xfrm>
            <a:prstGeom prst="rect">
              <a:avLst/>
            </a:prstGeom>
            <a:solidFill>
              <a:srgbClr val="FFD1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41" name="Retângulo 740"/>
            <p:cNvSpPr/>
            <p:nvPr/>
          </p:nvSpPr>
          <p:spPr bwMode="auto">
            <a:xfrm>
              <a:off x="6643688" y="2357418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742" name="Retângulo 741"/>
            <p:cNvSpPr/>
            <p:nvPr/>
          </p:nvSpPr>
          <p:spPr bwMode="auto">
            <a:xfrm>
              <a:off x="7000876" y="2357418"/>
              <a:ext cx="357187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743" name="Retângulo 742"/>
            <p:cNvSpPr/>
            <p:nvPr/>
          </p:nvSpPr>
          <p:spPr bwMode="auto">
            <a:xfrm>
              <a:off x="7358063" y="2357418"/>
              <a:ext cx="357188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744" name="Retângulo 743"/>
            <p:cNvSpPr/>
            <p:nvPr/>
          </p:nvSpPr>
          <p:spPr bwMode="auto">
            <a:xfrm>
              <a:off x="7715251" y="2357418"/>
              <a:ext cx="357187" cy="285752"/>
            </a:xfrm>
            <a:prstGeom prst="rect">
              <a:avLst/>
            </a:prstGeom>
            <a:solidFill>
              <a:srgbClr val="FFFF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745" name="Retângulo 744"/>
            <p:cNvSpPr/>
            <p:nvPr/>
          </p:nvSpPr>
          <p:spPr bwMode="auto">
            <a:xfrm>
              <a:off x="5214938" y="3214674"/>
              <a:ext cx="357188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746" name="Retângulo 745"/>
            <p:cNvSpPr/>
            <p:nvPr/>
          </p:nvSpPr>
          <p:spPr bwMode="auto">
            <a:xfrm>
              <a:off x="5572126" y="3214674"/>
              <a:ext cx="357187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747" name="Retângulo 746"/>
            <p:cNvSpPr/>
            <p:nvPr/>
          </p:nvSpPr>
          <p:spPr bwMode="auto">
            <a:xfrm>
              <a:off x="5929313" y="3214674"/>
              <a:ext cx="357188" cy="285752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748" name="Retângulo 747"/>
            <p:cNvSpPr/>
            <p:nvPr/>
          </p:nvSpPr>
          <p:spPr bwMode="auto">
            <a:xfrm>
              <a:off x="6286501" y="3214674"/>
              <a:ext cx="357187" cy="285752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749" name="Retângulo 748"/>
            <p:cNvSpPr/>
            <p:nvPr/>
          </p:nvSpPr>
          <p:spPr bwMode="auto">
            <a:xfrm>
              <a:off x="6643688" y="3214674"/>
              <a:ext cx="357188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750" name="Retângulo 749"/>
            <p:cNvSpPr/>
            <p:nvPr/>
          </p:nvSpPr>
          <p:spPr bwMode="auto">
            <a:xfrm>
              <a:off x="7000876" y="3214674"/>
              <a:ext cx="357187" cy="285752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751" name="Retângulo 750"/>
            <p:cNvSpPr/>
            <p:nvPr/>
          </p:nvSpPr>
          <p:spPr bwMode="auto">
            <a:xfrm>
              <a:off x="7358063" y="3214674"/>
              <a:ext cx="357188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52" name="Retângulo 751"/>
            <p:cNvSpPr/>
            <p:nvPr/>
          </p:nvSpPr>
          <p:spPr bwMode="auto">
            <a:xfrm>
              <a:off x="7715251" y="3214674"/>
              <a:ext cx="357187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53" name="Retângulo 752"/>
            <p:cNvSpPr/>
            <p:nvPr/>
          </p:nvSpPr>
          <p:spPr bwMode="auto">
            <a:xfrm>
              <a:off x="5214938" y="2071666"/>
              <a:ext cx="357188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754" name="Retângulo 753"/>
            <p:cNvSpPr/>
            <p:nvPr/>
          </p:nvSpPr>
          <p:spPr bwMode="auto">
            <a:xfrm>
              <a:off x="6286501" y="2071666"/>
              <a:ext cx="357187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755" name="Retângulo 754"/>
            <p:cNvSpPr/>
            <p:nvPr/>
          </p:nvSpPr>
          <p:spPr bwMode="auto">
            <a:xfrm>
              <a:off x="7715251" y="2071666"/>
              <a:ext cx="357187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756" name="Retângulo 755"/>
            <p:cNvSpPr/>
            <p:nvPr/>
          </p:nvSpPr>
          <p:spPr bwMode="auto">
            <a:xfrm>
              <a:off x="5214938" y="2928922"/>
              <a:ext cx="357188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57" name="Retângulo 756"/>
            <p:cNvSpPr/>
            <p:nvPr/>
          </p:nvSpPr>
          <p:spPr bwMode="auto">
            <a:xfrm>
              <a:off x="7715251" y="2928922"/>
              <a:ext cx="714375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758" name="Retângulo 757"/>
            <p:cNvSpPr/>
            <p:nvPr/>
          </p:nvSpPr>
          <p:spPr bwMode="auto">
            <a:xfrm>
              <a:off x="4857751" y="2357418"/>
              <a:ext cx="357187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759" name="Retângulo 758"/>
            <p:cNvSpPr/>
            <p:nvPr/>
          </p:nvSpPr>
          <p:spPr bwMode="auto">
            <a:xfrm>
              <a:off x="4857751" y="3214674"/>
              <a:ext cx="357187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760" name="Retângulo 759"/>
            <p:cNvSpPr/>
            <p:nvPr/>
          </p:nvSpPr>
          <p:spPr bwMode="auto">
            <a:xfrm>
              <a:off x="4857751" y="2643170"/>
              <a:ext cx="357187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761" name="Retângulo 760"/>
            <p:cNvSpPr/>
            <p:nvPr/>
          </p:nvSpPr>
          <p:spPr bwMode="auto">
            <a:xfrm>
              <a:off x="8072438" y="2643170"/>
              <a:ext cx="357188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762" name="Retângulo 761"/>
            <p:cNvSpPr/>
            <p:nvPr/>
          </p:nvSpPr>
          <p:spPr bwMode="auto">
            <a:xfrm>
              <a:off x="4857751" y="3500426"/>
              <a:ext cx="357187" cy="28575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763" name="Forma 762"/>
            <p:cNvCxnSpPr>
              <a:stCxn id="760" idx="3"/>
              <a:endCxn id="740" idx="2"/>
            </p:cNvCxnSpPr>
            <p:nvPr/>
          </p:nvCxnSpPr>
          <p:spPr bwMode="auto">
            <a:xfrm flipV="1">
              <a:off x="5214938" y="2643170"/>
              <a:ext cx="1250950" cy="1428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Forma 763"/>
            <p:cNvCxnSpPr>
              <a:stCxn id="761" idx="1"/>
              <a:endCxn id="744" idx="2"/>
            </p:cNvCxnSpPr>
            <p:nvPr/>
          </p:nvCxnSpPr>
          <p:spPr bwMode="auto">
            <a:xfrm rot="10800000">
              <a:off x="7894638" y="2643170"/>
              <a:ext cx="177800" cy="1428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Forma 764"/>
            <p:cNvCxnSpPr>
              <a:stCxn id="762" idx="3"/>
              <a:endCxn id="751" idx="2"/>
            </p:cNvCxnSpPr>
            <p:nvPr/>
          </p:nvCxnSpPr>
          <p:spPr bwMode="auto">
            <a:xfrm flipV="1">
              <a:off x="5214938" y="3500426"/>
              <a:ext cx="2320925" cy="1428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291"/>
          <p:cNvGrpSpPr>
            <a:grpSpLocks/>
          </p:cNvGrpSpPr>
          <p:nvPr/>
        </p:nvGrpSpPr>
        <p:grpSpPr bwMode="auto">
          <a:xfrm>
            <a:off x="4865688" y="3000375"/>
            <a:ext cx="3714750" cy="1785938"/>
            <a:chOff x="4714876" y="2000240"/>
            <a:chExt cx="3714750" cy="1785938"/>
          </a:xfrm>
        </p:grpSpPr>
        <p:sp>
          <p:nvSpPr>
            <p:cNvPr id="767" name="Retângulo 766"/>
            <p:cNvSpPr/>
            <p:nvPr/>
          </p:nvSpPr>
          <p:spPr bwMode="auto">
            <a:xfrm>
              <a:off x="4714876" y="2000240"/>
              <a:ext cx="3714750" cy="17859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768" name="Retângulo 767"/>
            <p:cNvSpPr/>
            <p:nvPr/>
          </p:nvSpPr>
          <p:spPr bwMode="auto">
            <a:xfrm>
              <a:off x="521493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769" name="Retângulo 768"/>
            <p:cNvSpPr/>
            <p:nvPr/>
          </p:nvSpPr>
          <p:spPr bwMode="auto">
            <a:xfrm>
              <a:off x="557212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770" name="Retângulo 769"/>
            <p:cNvSpPr/>
            <p:nvPr/>
          </p:nvSpPr>
          <p:spPr bwMode="auto">
            <a:xfrm>
              <a:off x="5929313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771" name="Retângulo 770"/>
            <p:cNvSpPr/>
            <p:nvPr/>
          </p:nvSpPr>
          <p:spPr bwMode="auto">
            <a:xfrm>
              <a:off x="6286501" y="2357428"/>
              <a:ext cx="357187" cy="285750"/>
            </a:xfrm>
            <a:prstGeom prst="rect">
              <a:avLst/>
            </a:prstGeom>
            <a:solidFill>
              <a:srgbClr val="FFD1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772" name="Retângulo 771"/>
            <p:cNvSpPr/>
            <p:nvPr/>
          </p:nvSpPr>
          <p:spPr bwMode="auto">
            <a:xfrm>
              <a:off x="664368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773" name="Retângulo 772"/>
            <p:cNvSpPr/>
            <p:nvPr/>
          </p:nvSpPr>
          <p:spPr bwMode="auto">
            <a:xfrm>
              <a:off x="700087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774" name="Retângulo 773"/>
            <p:cNvSpPr/>
            <p:nvPr/>
          </p:nvSpPr>
          <p:spPr bwMode="auto">
            <a:xfrm>
              <a:off x="7358063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775" name="Retângulo 774"/>
            <p:cNvSpPr/>
            <p:nvPr/>
          </p:nvSpPr>
          <p:spPr bwMode="auto">
            <a:xfrm>
              <a:off x="7715251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776" name="Retângulo 775"/>
            <p:cNvSpPr/>
            <p:nvPr/>
          </p:nvSpPr>
          <p:spPr bwMode="auto">
            <a:xfrm>
              <a:off x="5214938" y="321467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777" name="Retângulo 776"/>
            <p:cNvSpPr/>
            <p:nvPr/>
          </p:nvSpPr>
          <p:spPr bwMode="auto">
            <a:xfrm>
              <a:off x="5572126" y="321467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778" name="Retângulo 777"/>
            <p:cNvSpPr/>
            <p:nvPr/>
          </p:nvSpPr>
          <p:spPr bwMode="auto">
            <a:xfrm>
              <a:off x="5929313" y="3214678"/>
              <a:ext cx="357188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779" name="Retângulo 778"/>
            <p:cNvSpPr/>
            <p:nvPr/>
          </p:nvSpPr>
          <p:spPr bwMode="auto">
            <a:xfrm>
              <a:off x="6286501" y="321467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780" name="Retângulo 779"/>
            <p:cNvSpPr/>
            <p:nvPr/>
          </p:nvSpPr>
          <p:spPr bwMode="auto">
            <a:xfrm>
              <a:off x="6643688" y="321467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781" name="Retângulo 780"/>
            <p:cNvSpPr/>
            <p:nvPr/>
          </p:nvSpPr>
          <p:spPr bwMode="auto">
            <a:xfrm>
              <a:off x="7000876" y="321467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782" name="Retângulo 781"/>
            <p:cNvSpPr/>
            <p:nvPr/>
          </p:nvSpPr>
          <p:spPr bwMode="auto">
            <a:xfrm>
              <a:off x="7358063" y="3214678"/>
              <a:ext cx="357188" cy="2857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783" name="Retângulo 782"/>
            <p:cNvSpPr/>
            <p:nvPr/>
          </p:nvSpPr>
          <p:spPr bwMode="auto">
            <a:xfrm>
              <a:off x="7715251" y="3214678"/>
              <a:ext cx="357187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4" name="Retângulo 783"/>
            <p:cNvSpPr/>
            <p:nvPr/>
          </p:nvSpPr>
          <p:spPr bwMode="auto">
            <a:xfrm>
              <a:off x="5214938" y="20716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785" name="Retângulo 784"/>
            <p:cNvSpPr/>
            <p:nvPr/>
          </p:nvSpPr>
          <p:spPr bwMode="auto">
            <a:xfrm>
              <a:off x="628650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786" name="Retângulo 785"/>
            <p:cNvSpPr/>
            <p:nvPr/>
          </p:nvSpPr>
          <p:spPr bwMode="auto">
            <a:xfrm>
              <a:off x="771525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787" name="Retângulo 786"/>
            <p:cNvSpPr/>
            <p:nvPr/>
          </p:nvSpPr>
          <p:spPr bwMode="auto">
            <a:xfrm>
              <a:off x="5214938" y="292892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88" name="Retângulo 787"/>
            <p:cNvSpPr/>
            <p:nvPr/>
          </p:nvSpPr>
          <p:spPr bwMode="auto">
            <a:xfrm>
              <a:off x="7715251" y="2928928"/>
              <a:ext cx="714375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789" name="Retângulo 788"/>
            <p:cNvSpPr/>
            <p:nvPr/>
          </p:nvSpPr>
          <p:spPr bwMode="auto">
            <a:xfrm>
              <a:off x="4857751" y="2357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790" name="Retângulo 789"/>
            <p:cNvSpPr/>
            <p:nvPr/>
          </p:nvSpPr>
          <p:spPr bwMode="auto">
            <a:xfrm>
              <a:off x="4857751" y="3214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791" name="Retângulo 790"/>
            <p:cNvSpPr/>
            <p:nvPr/>
          </p:nvSpPr>
          <p:spPr bwMode="auto">
            <a:xfrm>
              <a:off x="4857751" y="26431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792" name="Retângulo 791"/>
            <p:cNvSpPr/>
            <p:nvPr/>
          </p:nvSpPr>
          <p:spPr bwMode="auto">
            <a:xfrm>
              <a:off x="8072438" y="26431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793" name="Retângulo 792"/>
            <p:cNvSpPr/>
            <p:nvPr/>
          </p:nvSpPr>
          <p:spPr bwMode="auto">
            <a:xfrm>
              <a:off x="4857751" y="3500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794" name="Forma 793"/>
            <p:cNvCxnSpPr>
              <a:stCxn id="791" idx="3"/>
              <a:endCxn id="771" idx="2"/>
            </p:cNvCxnSpPr>
            <p:nvPr/>
          </p:nvCxnSpPr>
          <p:spPr bwMode="auto">
            <a:xfrm flipV="1">
              <a:off x="5214938" y="2643178"/>
              <a:ext cx="1250950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Forma 47"/>
            <p:cNvCxnSpPr>
              <a:stCxn id="792" idx="0"/>
            </p:cNvCxnSpPr>
            <p:nvPr/>
          </p:nvCxnSpPr>
          <p:spPr bwMode="auto">
            <a:xfrm rot="5400000" flipH="1" flipV="1">
              <a:off x="8108157" y="2499509"/>
              <a:ext cx="285750" cy="1588"/>
            </a:xfrm>
            <a:prstGeom prst="bentConnector3">
              <a:avLst>
                <a:gd name="adj1" fmla="val -1019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Forma 795"/>
            <p:cNvCxnSpPr>
              <a:stCxn id="793" idx="3"/>
              <a:endCxn id="783" idx="2"/>
            </p:cNvCxnSpPr>
            <p:nvPr/>
          </p:nvCxnSpPr>
          <p:spPr bwMode="auto">
            <a:xfrm flipV="1">
              <a:off x="5214938" y="3500428"/>
              <a:ext cx="2679700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326"/>
          <p:cNvGrpSpPr>
            <a:grpSpLocks/>
          </p:cNvGrpSpPr>
          <p:nvPr/>
        </p:nvGrpSpPr>
        <p:grpSpPr bwMode="auto">
          <a:xfrm>
            <a:off x="4865688" y="3000375"/>
            <a:ext cx="3714750" cy="1785938"/>
            <a:chOff x="4714876" y="2000240"/>
            <a:chExt cx="3714750" cy="1785938"/>
          </a:xfrm>
        </p:grpSpPr>
        <p:sp>
          <p:nvSpPr>
            <p:cNvPr id="798" name="Retângulo 797"/>
            <p:cNvSpPr/>
            <p:nvPr/>
          </p:nvSpPr>
          <p:spPr bwMode="auto">
            <a:xfrm>
              <a:off x="4714876" y="2000240"/>
              <a:ext cx="3714750" cy="17859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799" name="Retângulo 798"/>
            <p:cNvSpPr/>
            <p:nvPr/>
          </p:nvSpPr>
          <p:spPr bwMode="auto">
            <a:xfrm>
              <a:off x="521493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800" name="Retângulo 799"/>
            <p:cNvSpPr/>
            <p:nvPr/>
          </p:nvSpPr>
          <p:spPr bwMode="auto">
            <a:xfrm>
              <a:off x="557212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801" name="Retângulo 800"/>
            <p:cNvSpPr/>
            <p:nvPr/>
          </p:nvSpPr>
          <p:spPr bwMode="auto">
            <a:xfrm>
              <a:off x="5929313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802" name="Retângulo 801"/>
            <p:cNvSpPr/>
            <p:nvPr/>
          </p:nvSpPr>
          <p:spPr bwMode="auto">
            <a:xfrm>
              <a:off x="6286501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803" name="Retângulo 802"/>
            <p:cNvSpPr/>
            <p:nvPr/>
          </p:nvSpPr>
          <p:spPr bwMode="auto">
            <a:xfrm>
              <a:off x="6643688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804" name="Retângulo 803"/>
            <p:cNvSpPr/>
            <p:nvPr/>
          </p:nvSpPr>
          <p:spPr bwMode="auto">
            <a:xfrm>
              <a:off x="7000876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805" name="Retângulo 804"/>
            <p:cNvSpPr/>
            <p:nvPr/>
          </p:nvSpPr>
          <p:spPr bwMode="auto">
            <a:xfrm>
              <a:off x="7358063" y="2357428"/>
              <a:ext cx="357188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806" name="Retângulo 805"/>
            <p:cNvSpPr/>
            <p:nvPr/>
          </p:nvSpPr>
          <p:spPr bwMode="auto">
            <a:xfrm>
              <a:off x="7715251" y="2357428"/>
              <a:ext cx="357187" cy="2857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807" name="Retângulo 806"/>
            <p:cNvSpPr/>
            <p:nvPr/>
          </p:nvSpPr>
          <p:spPr bwMode="auto">
            <a:xfrm>
              <a:off x="5214938" y="321467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808" name="Retângulo 807"/>
            <p:cNvSpPr/>
            <p:nvPr/>
          </p:nvSpPr>
          <p:spPr bwMode="auto">
            <a:xfrm>
              <a:off x="5572126" y="3214678"/>
              <a:ext cx="357187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809" name="Retângulo 808"/>
            <p:cNvSpPr/>
            <p:nvPr/>
          </p:nvSpPr>
          <p:spPr bwMode="auto">
            <a:xfrm>
              <a:off x="5929313" y="3214678"/>
              <a:ext cx="357188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810" name="Retângulo 809"/>
            <p:cNvSpPr/>
            <p:nvPr/>
          </p:nvSpPr>
          <p:spPr bwMode="auto">
            <a:xfrm>
              <a:off x="6286501" y="321467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811" name="Retângulo 810"/>
            <p:cNvSpPr/>
            <p:nvPr/>
          </p:nvSpPr>
          <p:spPr bwMode="auto">
            <a:xfrm>
              <a:off x="6643688" y="321467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812" name="Retângulo 811"/>
            <p:cNvSpPr/>
            <p:nvPr/>
          </p:nvSpPr>
          <p:spPr bwMode="auto">
            <a:xfrm>
              <a:off x="7000876" y="321467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813" name="Retângulo 812"/>
            <p:cNvSpPr/>
            <p:nvPr/>
          </p:nvSpPr>
          <p:spPr bwMode="auto">
            <a:xfrm>
              <a:off x="7358063" y="3214678"/>
              <a:ext cx="357188" cy="285750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814" name="Retângulo 813"/>
            <p:cNvSpPr/>
            <p:nvPr/>
          </p:nvSpPr>
          <p:spPr bwMode="auto">
            <a:xfrm>
              <a:off x="7715251" y="3214678"/>
              <a:ext cx="357187" cy="285750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815" name="Retângulo 814"/>
            <p:cNvSpPr/>
            <p:nvPr/>
          </p:nvSpPr>
          <p:spPr bwMode="auto">
            <a:xfrm>
              <a:off x="5214938" y="20716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816" name="Retângulo 815"/>
            <p:cNvSpPr/>
            <p:nvPr/>
          </p:nvSpPr>
          <p:spPr bwMode="auto">
            <a:xfrm>
              <a:off x="628650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817" name="Retângulo 816"/>
            <p:cNvSpPr/>
            <p:nvPr/>
          </p:nvSpPr>
          <p:spPr bwMode="auto">
            <a:xfrm>
              <a:off x="7715251" y="2071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818" name="Retângulo 817"/>
            <p:cNvSpPr/>
            <p:nvPr/>
          </p:nvSpPr>
          <p:spPr bwMode="auto">
            <a:xfrm>
              <a:off x="5214938" y="292892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19" name="Retângulo 818"/>
            <p:cNvSpPr/>
            <p:nvPr/>
          </p:nvSpPr>
          <p:spPr bwMode="auto">
            <a:xfrm>
              <a:off x="7715251" y="2928928"/>
              <a:ext cx="714375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820" name="Retângulo 819"/>
            <p:cNvSpPr/>
            <p:nvPr/>
          </p:nvSpPr>
          <p:spPr bwMode="auto">
            <a:xfrm>
              <a:off x="4857751" y="2357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821" name="Retângulo 820"/>
            <p:cNvSpPr/>
            <p:nvPr/>
          </p:nvSpPr>
          <p:spPr bwMode="auto">
            <a:xfrm>
              <a:off x="4857751" y="32146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822" name="Retângulo 821"/>
            <p:cNvSpPr/>
            <p:nvPr/>
          </p:nvSpPr>
          <p:spPr bwMode="auto">
            <a:xfrm>
              <a:off x="4857751" y="264317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823" name="Retângulo 822"/>
            <p:cNvSpPr/>
            <p:nvPr/>
          </p:nvSpPr>
          <p:spPr bwMode="auto">
            <a:xfrm>
              <a:off x="8072438" y="2643178"/>
              <a:ext cx="357188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824" name="Retângulo 823"/>
            <p:cNvSpPr/>
            <p:nvPr/>
          </p:nvSpPr>
          <p:spPr bwMode="auto">
            <a:xfrm>
              <a:off x="4857751" y="3500428"/>
              <a:ext cx="357187" cy="285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825" name="Forma 824"/>
            <p:cNvCxnSpPr>
              <a:stCxn id="822" idx="3"/>
              <a:endCxn id="803" idx="2"/>
            </p:cNvCxnSpPr>
            <p:nvPr/>
          </p:nvCxnSpPr>
          <p:spPr bwMode="auto">
            <a:xfrm flipV="1">
              <a:off x="5214938" y="2643178"/>
              <a:ext cx="1606550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Forma 47"/>
            <p:cNvCxnSpPr>
              <a:stCxn id="823" idx="0"/>
            </p:cNvCxnSpPr>
            <p:nvPr/>
          </p:nvCxnSpPr>
          <p:spPr bwMode="auto">
            <a:xfrm rot="5400000" flipH="1" flipV="1">
              <a:off x="8108157" y="2499509"/>
              <a:ext cx="285750" cy="1588"/>
            </a:xfrm>
            <a:prstGeom prst="bentConnector3">
              <a:avLst>
                <a:gd name="adj1" fmla="val -1019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Forma 826"/>
            <p:cNvCxnSpPr>
              <a:stCxn id="824" idx="3"/>
            </p:cNvCxnSpPr>
            <p:nvPr/>
          </p:nvCxnSpPr>
          <p:spPr bwMode="auto">
            <a:xfrm flipV="1">
              <a:off x="5214938" y="3214678"/>
              <a:ext cx="3036888" cy="428625"/>
            </a:xfrm>
            <a:prstGeom prst="bentConnector4">
              <a:avLst>
                <a:gd name="adj1" fmla="val 47059"/>
                <a:gd name="adj2" fmla="val 37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8" name="Texto explicativo em forma de nuvem 827"/>
          <p:cNvSpPr/>
          <p:nvPr/>
        </p:nvSpPr>
        <p:spPr>
          <a:xfrm>
            <a:off x="5786438" y="2389188"/>
            <a:ext cx="2411412" cy="539750"/>
          </a:xfrm>
          <a:prstGeom prst="cloudCallout">
            <a:avLst>
              <a:gd name="adj1" fmla="val -49499"/>
              <a:gd name="adj2" fmla="val 81671"/>
            </a:avLst>
          </a:prstGeom>
          <a:solidFill>
            <a:srgbClr val="DCEF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1400" dirty="0">
                <a:solidFill>
                  <a:srgbClr val="FF0000"/>
                </a:solidFill>
              </a:rPr>
              <a:t>As duas sequências estão no mesmo vetor!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28" grpId="0" animBg="1"/>
      <p:bldP spid="82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3.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A função </a:t>
            </a:r>
            <a:r>
              <a: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intercala()</a:t>
            </a:r>
            <a:endParaRPr lang="pt-BR" sz="22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425450" y="1406525"/>
            <a:ext cx="8243888" cy="4824413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00"/>
              </a:spcBef>
              <a:defRPr/>
            </a:pP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intercala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u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>
                <a:solidFill>
                  <a:srgbClr val="007774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)*sizeof(int));</a:t>
            </a:r>
            <a:endParaRPr lang="pt-BR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k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w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]&lt;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while(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w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u ) w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k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p; k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w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7774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29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Ordenação por intercalação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F0D67A-7DBE-4392-833B-FE44FD46B2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2295" name="Grupo 51"/>
          <p:cNvGrpSpPr>
            <a:grpSpLocks/>
          </p:cNvGrpSpPr>
          <p:nvPr/>
        </p:nvGrpSpPr>
        <p:grpSpPr bwMode="auto">
          <a:xfrm>
            <a:off x="4848225" y="1500188"/>
            <a:ext cx="3714750" cy="1785937"/>
            <a:chOff x="2928926" y="1571612"/>
            <a:chExt cx="3714776" cy="1785932"/>
          </a:xfrm>
        </p:grpSpPr>
        <p:sp>
          <p:nvSpPr>
            <p:cNvPr id="19" name="Retângulo 18"/>
            <p:cNvSpPr/>
            <p:nvPr/>
          </p:nvSpPr>
          <p:spPr bwMode="auto">
            <a:xfrm>
              <a:off x="2928926" y="1571612"/>
              <a:ext cx="3714776" cy="17859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3428993" y="1928798"/>
              <a:ext cx="357189" cy="285749"/>
            </a:xfrm>
            <a:prstGeom prst="rect">
              <a:avLst/>
            </a:prstGeom>
            <a:solidFill>
              <a:srgbClr val="FFD1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</a:p>
          </p:txBody>
        </p:sp>
        <p:sp>
          <p:nvSpPr>
            <p:cNvPr id="21" name="Retângulo 20"/>
            <p:cNvSpPr/>
            <p:nvPr/>
          </p:nvSpPr>
          <p:spPr bwMode="auto">
            <a:xfrm>
              <a:off x="3786182" y="1928798"/>
              <a:ext cx="357191" cy="285749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</a:p>
          </p:txBody>
        </p:sp>
        <p:sp>
          <p:nvSpPr>
            <p:cNvPr id="22" name="Retângulo 21"/>
            <p:cNvSpPr/>
            <p:nvPr/>
          </p:nvSpPr>
          <p:spPr bwMode="auto">
            <a:xfrm>
              <a:off x="4143373" y="1928798"/>
              <a:ext cx="357189" cy="285749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66</a:t>
              </a:r>
            </a:p>
          </p:txBody>
        </p:sp>
        <p:sp>
          <p:nvSpPr>
            <p:cNvPr id="23" name="Retângulo 22"/>
            <p:cNvSpPr/>
            <p:nvPr/>
          </p:nvSpPr>
          <p:spPr bwMode="auto">
            <a:xfrm>
              <a:off x="4500562" y="1928798"/>
              <a:ext cx="357191" cy="285749"/>
            </a:xfrm>
            <a:prstGeom prst="rect">
              <a:avLst/>
            </a:prstGeom>
            <a:solidFill>
              <a:srgbClr val="FFEB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80</a:t>
              </a:r>
            </a:p>
          </p:txBody>
        </p:sp>
        <p:sp>
          <p:nvSpPr>
            <p:cNvPr id="24" name="Retângulo 23"/>
            <p:cNvSpPr/>
            <p:nvPr/>
          </p:nvSpPr>
          <p:spPr bwMode="auto">
            <a:xfrm>
              <a:off x="4857753" y="1928798"/>
              <a:ext cx="357189" cy="285749"/>
            </a:xfrm>
            <a:prstGeom prst="rect">
              <a:avLst/>
            </a:prstGeom>
            <a:solidFill>
              <a:srgbClr val="FFFF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19</a:t>
              </a:r>
            </a:p>
          </p:txBody>
        </p:sp>
        <p:sp>
          <p:nvSpPr>
            <p:cNvPr id="25" name="Retângulo 24"/>
            <p:cNvSpPr/>
            <p:nvPr/>
          </p:nvSpPr>
          <p:spPr bwMode="auto">
            <a:xfrm>
              <a:off x="5214942" y="1928798"/>
              <a:ext cx="357191" cy="285749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27</a:t>
              </a:r>
            </a:p>
          </p:txBody>
        </p:sp>
        <p:sp>
          <p:nvSpPr>
            <p:cNvPr id="26" name="Retângulo 25"/>
            <p:cNvSpPr/>
            <p:nvPr/>
          </p:nvSpPr>
          <p:spPr bwMode="auto">
            <a:xfrm>
              <a:off x="5572133" y="1928798"/>
              <a:ext cx="357189" cy="285749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52</a:t>
              </a:r>
            </a:p>
          </p:txBody>
        </p:sp>
        <p:sp>
          <p:nvSpPr>
            <p:cNvPr id="27" name="Retângulo 26"/>
            <p:cNvSpPr/>
            <p:nvPr/>
          </p:nvSpPr>
          <p:spPr bwMode="auto">
            <a:xfrm>
              <a:off x="5929322" y="1928798"/>
              <a:ext cx="357191" cy="285749"/>
            </a:xfrm>
            <a:prstGeom prst="rect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75</a:t>
              </a:r>
            </a:p>
          </p:txBody>
        </p:sp>
        <p:sp>
          <p:nvSpPr>
            <p:cNvPr id="28" name="Retângulo 27"/>
            <p:cNvSpPr/>
            <p:nvPr/>
          </p:nvSpPr>
          <p:spPr bwMode="auto">
            <a:xfrm>
              <a:off x="3428993" y="2786046"/>
              <a:ext cx="357189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tângulo 28"/>
            <p:cNvSpPr/>
            <p:nvPr/>
          </p:nvSpPr>
          <p:spPr bwMode="auto">
            <a:xfrm>
              <a:off x="3786182" y="2786046"/>
              <a:ext cx="357191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tângulo 29"/>
            <p:cNvSpPr/>
            <p:nvPr/>
          </p:nvSpPr>
          <p:spPr bwMode="auto">
            <a:xfrm>
              <a:off x="4143373" y="2786046"/>
              <a:ext cx="357189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tângulo 30"/>
            <p:cNvSpPr/>
            <p:nvPr/>
          </p:nvSpPr>
          <p:spPr bwMode="auto">
            <a:xfrm>
              <a:off x="4500562" y="2786046"/>
              <a:ext cx="357191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tângulo 31"/>
            <p:cNvSpPr/>
            <p:nvPr/>
          </p:nvSpPr>
          <p:spPr bwMode="auto">
            <a:xfrm>
              <a:off x="4857753" y="2786046"/>
              <a:ext cx="357189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 bwMode="auto">
            <a:xfrm>
              <a:off x="5214942" y="2786046"/>
              <a:ext cx="357191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tângulo 33"/>
            <p:cNvSpPr/>
            <p:nvPr/>
          </p:nvSpPr>
          <p:spPr bwMode="auto">
            <a:xfrm>
              <a:off x="5572133" y="2786046"/>
              <a:ext cx="357189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tângulo 34"/>
            <p:cNvSpPr/>
            <p:nvPr/>
          </p:nvSpPr>
          <p:spPr bwMode="auto">
            <a:xfrm>
              <a:off x="5929322" y="2786046"/>
              <a:ext cx="357191" cy="2857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3428993" y="1643049"/>
              <a:ext cx="357189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4500562" y="1643049"/>
              <a:ext cx="357191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</a:t>
              </a: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5929322" y="1643049"/>
              <a:ext cx="357191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3428993" y="2500296"/>
              <a:ext cx="357189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5929322" y="2500296"/>
              <a:ext cx="714380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u-p</a:t>
              </a:r>
            </a:p>
          </p:txBody>
        </p:sp>
        <p:sp>
          <p:nvSpPr>
            <p:cNvPr id="41" name="Retângulo 40"/>
            <p:cNvSpPr/>
            <p:nvPr/>
          </p:nvSpPr>
          <p:spPr bwMode="auto">
            <a:xfrm>
              <a:off x="3071802" y="1928798"/>
              <a:ext cx="357191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v:</a:t>
              </a: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3071802" y="2786046"/>
              <a:ext cx="357191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w:</a:t>
              </a:r>
            </a:p>
          </p:txBody>
        </p:sp>
        <p:sp>
          <p:nvSpPr>
            <p:cNvPr id="43" name="Retângulo 42"/>
            <p:cNvSpPr/>
            <p:nvPr/>
          </p:nvSpPr>
          <p:spPr bwMode="auto">
            <a:xfrm>
              <a:off x="3071802" y="2214547"/>
              <a:ext cx="357191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44" name="Retângulo 43"/>
            <p:cNvSpPr/>
            <p:nvPr/>
          </p:nvSpPr>
          <p:spPr bwMode="auto">
            <a:xfrm>
              <a:off x="6286513" y="2214547"/>
              <a:ext cx="357189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</a:t>
              </a:r>
            </a:p>
          </p:txBody>
        </p:sp>
        <p:sp>
          <p:nvSpPr>
            <p:cNvPr id="45" name="Retângulo 44"/>
            <p:cNvSpPr/>
            <p:nvPr/>
          </p:nvSpPr>
          <p:spPr bwMode="auto">
            <a:xfrm>
              <a:off x="3071802" y="3071795"/>
              <a:ext cx="357191" cy="28574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</a:p>
          </p:txBody>
        </p:sp>
        <p:cxnSp>
          <p:nvCxnSpPr>
            <p:cNvPr id="46" name="Forma 45"/>
            <p:cNvCxnSpPr>
              <a:stCxn id="43" idx="3"/>
              <a:endCxn id="20" idx="2"/>
            </p:cNvCxnSpPr>
            <p:nvPr/>
          </p:nvCxnSpPr>
          <p:spPr>
            <a:xfrm flipV="1">
              <a:off x="3428993" y="2214547"/>
              <a:ext cx="179388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Forma 46"/>
            <p:cNvCxnSpPr>
              <a:stCxn id="44" idx="1"/>
              <a:endCxn id="24" idx="2"/>
            </p:cNvCxnSpPr>
            <p:nvPr/>
          </p:nvCxnSpPr>
          <p:spPr>
            <a:xfrm rot="10800000">
              <a:off x="5037141" y="2214547"/>
              <a:ext cx="1249372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Forma 47"/>
            <p:cNvCxnSpPr>
              <a:stCxn id="45" idx="3"/>
              <a:endCxn id="28" idx="2"/>
            </p:cNvCxnSpPr>
            <p:nvPr/>
          </p:nvCxnSpPr>
          <p:spPr>
            <a:xfrm flipV="1">
              <a:off x="3428993" y="3071795"/>
              <a:ext cx="179388" cy="1428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ECD8B83CE5494B980AD943CCAFEAFD" ma:contentTypeVersion="4" ma:contentTypeDescription="Crie um novo documento." ma:contentTypeScope="" ma:versionID="978c26730082053ff942a1b5094098c7">
  <xsd:schema xmlns:xsd="http://www.w3.org/2001/XMLSchema" xmlns:xs="http://www.w3.org/2001/XMLSchema" xmlns:p="http://schemas.microsoft.com/office/2006/metadata/properties" xmlns:ns2="3cf1e506-407d-4d26-a31a-8d2f52ca4bc3" targetNamespace="http://schemas.microsoft.com/office/2006/metadata/properties" ma:root="true" ma:fieldsID="f77f92ad307c21ff81f795e90cd6ebde" ns2:_="">
    <xsd:import namespace="3cf1e506-407d-4d26-a31a-8d2f52ca4b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1e506-407d-4d26-a31a-8d2f52ca4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CE2E49-07C9-41F0-BF28-56B703656820}"/>
</file>

<file path=customXml/itemProps2.xml><?xml version="1.0" encoding="utf-8"?>
<ds:datastoreItem xmlns:ds="http://schemas.openxmlformats.org/officeDocument/2006/customXml" ds:itemID="{6E6C33DE-6DF5-4D04-B384-00E69C826C78}"/>
</file>

<file path=customXml/itemProps3.xml><?xml version="1.0" encoding="utf-8"?>
<ds:datastoreItem xmlns:ds="http://schemas.openxmlformats.org/officeDocument/2006/customXml" ds:itemID="{A7319E8C-E863-4D3E-991A-581CF8664F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12234</TotalTime>
  <Words>4169</Words>
  <Application>Microsoft Office PowerPoint</Application>
  <PresentationFormat>Apresentação na tela (4:3)</PresentationFormat>
  <Paragraphs>1611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Courier New</vt:lpstr>
      <vt:lpstr>Symbol</vt:lpstr>
      <vt:lpstr>Times New Roman</vt:lpstr>
      <vt:lpstr>Personalizar design</vt:lpstr>
      <vt:lpstr>Ordenação e Busca (IED-001)</vt:lpstr>
      <vt:lpstr>Ordenação</vt:lpstr>
      <vt:lpstr>Ordenação</vt:lpstr>
      <vt:lpstr>Ordenação</vt:lpstr>
      <vt:lpstr>Ordenação</vt:lpstr>
      <vt:lpstr>Ordenação</vt:lpstr>
      <vt:lpstr>Ordenação</vt:lpstr>
      <vt:lpstr>Ordenação por intercalação</vt:lpstr>
      <vt:lpstr>Ordenação por intercalação</vt:lpstr>
      <vt:lpstr>Ordenação</vt:lpstr>
      <vt:lpstr>Ordenação por intercalação</vt:lpstr>
      <vt:lpstr>Ordenação por intercalação</vt:lpstr>
      <vt:lpstr>Ordenação</vt:lpstr>
      <vt:lpstr>Ordenação</vt:lpstr>
      <vt:lpstr>Ordenação</vt:lpstr>
      <vt:lpstr>Ordenação</vt:lpstr>
      <vt:lpstr>Busca</vt:lpstr>
      <vt:lpstr>Busca</vt:lpstr>
      <vt:lpstr>Busca</vt:lpstr>
      <vt:lpstr>Busca</vt:lpstr>
      <vt:lpstr>Busca</vt:lpstr>
      <vt:lpstr>Busca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Alunos</cp:lastModifiedBy>
  <cp:revision>1727</cp:revision>
  <dcterms:created xsi:type="dcterms:W3CDTF">2009-08-20T18:37:48Z</dcterms:created>
  <dcterms:modified xsi:type="dcterms:W3CDTF">2023-09-29T18:10:56Z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0x010100EFECD8B83CE5494B980AD943CCAFEAFD</vt:lpwstr>
  </property>
</Properties>
</file>