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3" r:id="rId3"/>
    <p:sldId id="258" r:id="rId4"/>
    <p:sldId id="268" r:id="rId5"/>
    <p:sldId id="275" r:id="rId6"/>
    <p:sldId id="257" r:id="rId7"/>
    <p:sldId id="271" r:id="rId8"/>
    <p:sldId id="276" r:id="rId9"/>
    <p:sldId id="277" r:id="rId10"/>
    <p:sldId id="273" r:id="rId11"/>
    <p:sldId id="278" r:id="rId12"/>
    <p:sldId id="274" r:id="rId13"/>
    <p:sldId id="280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121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643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9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8023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19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769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330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014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545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66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761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366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24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44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582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5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61EB-4BAD-4D4F-854A-E527A8EB9AE5}" type="datetimeFigureOut">
              <a:rPr lang="en-IL" smtClean="0"/>
              <a:t>17/11/2024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2CF424-9C80-4DB9-8A4E-050983F165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66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528011" y="1872826"/>
            <a:ext cx="832257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dirty="0">
                <a:cs typeface="+mj-cs"/>
              </a:rPr>
              <a:t>מציאת שורשים של פולינום באמצעות שיטות ניוטון-רפסון וביסקציה</a:t>
            </a:r>
            <a:endParaRPr lang="he-IL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498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39BF2562-9591-96B4-9049-4E2389555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88" y="0"/>
            <a:ext cx="6426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4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5A4C0BD-F04A-F147-9F10-82E59463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4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330968"/>
            <a:ext cx="12192000" cy="1303867"/>
          </a:xfrm>
        </p:spPr>
        <p:txBody>
          <a:bodyPr>
            <a:normAutofit/>
          </a:bodyPr>
          <a:lstStyle/>
          <a:p>
            <a:pPr algn="ctr" rtl="1"/>
            <a:r>
              <a:rPr lang="he-IL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אופטימיזציה ב-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650174" y="1634835"/>
            <a:ext cx="877685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200" u="sng" dirty="0">
                <a:cs typeface="+mj-cs"/>
              </a:rPr>
              <a:t>שימוש ב- </a:t>
            </a:r>
            <a:r>
              <a:rPr lang="en-GB" sz="2200" u="sng" dirty="0">
                <a:cs typeface="+mj-cs"/>
              </a:rPr>
              <a:t>NumPy</a:t>
            </a:r>
            <a:r>
              <a:rPr lang="he-IL" sz="2200" u="sng" dirty="0">
                <a:cs typeface="+mj-cs"/>
              </a:rPr>
              <a:t> לחישובים מהירים:</a:t>
            </a:r>
          </a:p>
          <a:p>
            <a:pPr algn="r" rtl="1"/>
            <a:r>
              <a:rPr lang="he-IL" sz="2200" dirty="0">
                <a:cs typeface="+mj-cs"/>
              </a:rPr>
              <a:t>המרת מערכים רגילים למערכי </a:t>
            </a:r>
            <a:r>
              <a:rPr lang="en-GB" sz="2200" dirty="0">
                <a:cs typeface="+mj-cs"/>
              </a:rPr>
              <a:t>NumPy</a:t>
            </a:r>
            <a:r>
              <a:rPr lang="he-IL" sz="2200" dirty="0">
                <a:cs typeface="+mj-cs"/>
              </a:rPr>
              <a:t> לביצועים משופרים</a:t>
            </a:r>
            <a:r>
              <a:rPr lang="en-US" sz="2200" dirty="0">
                <a:cs typeface="+mj-cs"/>
              </a:rPr>
              <a:t> </a:t>
            </a:r>
            <a:r>
              <a:rPr lang="he-IL" sz="2200" b="0" i="0" dirty="0">
                <a:effectLst/>
                <a:latin typeface="Roboto" panose="02000000000000000000" pitchFamily="2" charset="0"/>
                <a:cs typeface="+mj-cs"/>
              </a:rPr>
              <a:t>לדוגמה </a:t>
            </a:r>
            <a:r>
              <a:rPr lang="he-IL" sz="2200" dirty="0">
                <a:cs typeface="+mj-cs"/>
              </a:rPr>
              <a:t>שימוש ב- </a:t>
            </a:r>
            <a:r>
              <a:rPr lang="en-GB" sz="2200" dirty="0">
                <a:cs typeface="+mj-cs"/>
              </a:rPr>
              <a:t>np.longdouble</a:t>
            </a:r>
            <a:r>
              <a:rPr lang="he-IL" sz="2200" dirty="0">
                <a:cs typeface="+mj-cs"/>
              </a:rPr>
              <a:t> למניעת בעיות דיוק.</a:t>
            </a:r>
            <a:endParaRPr lang="en-US" sz="2200" dirty="0">
              <a:cs typeface="+mj-cs"/>
            </a:endParaRPr>
          </a:p>
          <a:p>
            <a:pPr algn="r" rtl="1"/>
            <a:r>
              <a:rPr lang="he-IL" sz="2200" dirty="0">
                <a:cs typeface="+mj-cs"/>
              </a:rPr>
              <a:t>שימוש ב-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np.sum</a:t>
            </a:r>
            <a:r>
              <a:rPr lang="he-IL" sz="2200" dirty="0">
                <a:cs typeface="+mj-cs"/>
              </a:rPr>
              <a:t> לחישוב סכום של מערכים בצורה יעילה ומהירה.</a:t>
            </a:r>
          </a:p>
          <a:p>
            <a:pPr algn="r" rtl="1"/>
            <a:r>
              <a:rPr lang="he-IL" sz="2200" dirty="0">
                <a:cs typeface="+mj-cs"/>
              </a:rPr>
              <a:t>שימוש ב-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sz="2200" dirty="0">
                <a:cs typeface="+mj-cs"/>
              </a:rPr>
              <a:t>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arange</a:t>
            </a:r>
            <a:r>
              <a:rPr lang="he-IL" sz="2200" dirty="0">
                <a:cs typeface="+mj-cs"/>
              </a:rPr>
              <a:t> ליצירת רצפים של מספרים בצורה יעילה.</a:t>
            </a:r>
          </a:p>
          <a:p>
            <a:pPr algn="r" rtl="1"/>
            <a:r>
              <a:rPr lang="he-IL" sz="2200" u="sng" dirty="0">
                <a:cs typeface="+mj-cs"/>
              </a:rPr>
              <a:t>אופטימיזציה של חישוב ערכי פולינום</a:t>
            </a:r>
            <a:r>
              <a:rPr lang="he-IL" sz="2200" dirty="0">
                <a:cs typeface="+mj-cs"/>
              </a:rPr>
              <a:t>:</a:t>
            </a:r>
          </a:p>
          <a:p>
            <a:pPr algn="r" rtl="1"/>
            <a:r>
              <a:rPr lang="he-IL" sz="2200" dirty="0">
                <a:cs typeface="+mj-cs"/>
              </a:rPr>
              <a:t>יישום שיטת </a:t>
            </a:r>
            <a:r>
              <a:rPr lang="en-GB" sz="2200" dirty="0">
                <a:cs typeface="+mj-cs"/>
              </a:rPr>
              <a:t>Horner</a:t>
            </a:r>
            <a:r>
              <a:rPr lang="he-IL" sz="2200" dirty="0">
                <a:cs typeface="+mj-cs"/>
              </a:rPr>
              <a:t> לחישוב יעיל של ערכי פולינום</a:t>
            </a:r>
          </a:p>
          <a:p>
            <a:pPr algn="r" rtl="1"/>
            <a:r>
              <a:rPr lang="he-IL" sz="2200" dirty="0">
                <a:cs typeface="+mj-cs"/>
              </a:rPr>
              <a:t>שימוש ב- </a:t>
            </a:r>
            <a:r>
              <a:rPr lang="en-GB" sz="2200" dirty="0">
                <a:cs typeface="+mj-cs"/>
              </a:rPr>
              <a:t>calculate_polynomial_divided_by_derivative</a:t>
            </a:r>
            <a:r>
              <a:rPr lang="he-IL" sz="2200" dirty="0">
                <a:cs typeface="+mj-cs"/>
              </a:rPr>
              <a:t> למניעת גלישה.</a:t>
            </a:r>
          </a:p>
          <a:p>
            <a:pPr algn="r" rtl="1"/>
            <a:r>
              <a:rPr lang="he-IL" sz="2200" u="sng" dirty="0">
                <a:cs typeface="+mj-cs"/>
              </a:rPr>
              <a:t>שיפור יעילות חיפוש שורשים:</a:t>
            </a:r>
          </a:p>
          <a:p>
            <a:pPr algn="r" rtl="1"/>
            <a:r>
              <a:rPr lang="he-IL" sz="2200" dirty="0">
                <a:cs typeface="+mj-cs"/>
              </a:rPr>
              <a:t>שימוש בשורשי הנגזרת כנקודות התחלה</a:t>
            </a:r>
          </a:p>
          <a:p>
            <a:pPr algn="r" rtl="1"/>
            <a:r>
              <a:rPr lang="he-IL" sz="2200" dirty="0">
                <a:cs typeface="+mj-cs"/>
              </a:rPr>
              <a:t>יישום חיפוש גבולות דינמי עם </a:t>
            </a:r>
            <a:r>
              <a:rPr lang="en-GB" sz="2200" dirty="0">
                <a:cs typeface="+mj-cs"/>
              </a:rPr>
              <a:t>search_bounds</a:t>
            </a:r>
          </a:p>
          <a:p>
            <a:pPr algn="r" rtl="1"/>
            <a:r>
              <a:rPr lang="he-IL" sz="2200" u="sng" dirty="0">
                <a:cs typeface="+mj-cs"/>
              </a:rPr>
              <a:t>טיפול במקרי קצה:</a:t>
            </a:r>
          </a:p>
          <a:p>
            <a:pPr algn="r" rtl="1"/>
            <a:r>
              <a:rPr lang="he-IL" sz="2200" dirty="0">
                <a:cs typeface="+mj-cs"/>
              </a:rPr>
              <a:t>בדיקות מיוחדות למניעת חלוקה באפס</a:t>
            </a:r>
          </a:p>
          <a:p>
            <a:pPr algn="r" rtl="1"/>
            <a:r>
              <a:rPr lang="he-IL" sz="2200" dirty="0">
                <a:cs typeface="+mj-cs"/>
              </a:rPr>
              <a:t>הגבלת מספר </a:t>
            </a:r>
            <a:r>
              <a:rPr lang="he-IL" sz="2200" b="0" i="0" dirty="0">
                <a:effectLst/>
                <a:latin typeface="Roboto" panose="02000000000000000000" pitchFamily="2" charset="0"/>
                <a:cs typeface="+mj-cs"/>
              </a:rPr>
              <a:t>האיטרציות </a:t>
            </a:r>
            <a:r>
              <a:rPr lang="he-IL" sz="2200" dirty="0">
                <a:cs typeface="+mj-cs"/>
              </a:rPr>
              <a:t>ב-</a:t>
            </a:r>
            <a:r>
              <a:rPr lang="en-GB" sz="2200" dirty="0">
                <a:cs typeface="+mj-cs"/>
              </a:rPr>
              <a:t>Newton-Raphson</a:t>
            </a:r>
          </a:p>
        </p:txBody>
      </p:sp>
    </p:spTree>
    <p:extLst>
      <p:ext uri="{BB962C8B-B14F-4D97-AF65-F5344CB8AC3E}">
        <p14:creationId xmlns:p14="http://schemas.microsoft.com/office/powerpoint/2010/main" val="131069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330968"/>
            <a:ext cx="12192000" cy="1303867"/>
          </a:xfrm>
        </p:spPr>
        <p:txBody>
          <a:bodyPr/>
          <a:lstStyle/>
          <a:p>
            <a:pPr algn="ctr" rtl="1"/>
            <a:r>
              <a:rPr lang="he-IL" b="1" dirty="0">
                <a:solidFill>
                  <a:schemeClr val="tx1"/>
                </a:solidFill>
              </a:rPr>
              <a:t>אופטימיזציה ב-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Haskell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650174" y="1634835"/>
            <a:ext cx="87768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u="sng" dirty="0">
                <a:cs typeface="+mj-cs"/>
              </a:rPr>
              <a:t>אלגוריתמים יעילים לחישוב ערכי פולינום:</a:t>
            </a:r>
          </a:p>
          <a:p>
            <a:pPr algn="r" rtl="1"/>
            <a:r>
              <a:rPr lang="he-IL" sz="2000" dirty="0">
                <a:cs typeface="+mj-cs"/>
              </a:rPr>
              <a:t>שימוש בפונקציה </a:t>
            </a:r>
            <a:r>
              <a:rPr lang="en-US" sz="2000" dirty="0">
                <a:latin typeface="Arial" panose="020B0604020202020204" pitchFamily="34" charset="0"/>
                <a:cs typeface="+mj-cs"/>
              </a:rPr>
              <a:t>foldl</a:t>
            </a:r>
            <a:r>
              <a:rPr lang="he-IL" sz="2000" dirty="0">
                <a:cs typeface="+mj-cs"/>
              </a:rPr>
              <a:t> ב- </a:t>
            </a:r>
            <a:r>
              <a:rPr lang="en-US" sz="2000" dirty="0">
                <a:latin typeface="Arial" panose="020B0604020202020204" pitchFamily="34" charset="0"/>
                <a:cs typeface="+mj-cs"/>
              </a:rPr>
              <a:t>Haskell</a:t>
            </a:r>
            <a:r>
              <a:rPr lang="he-IL" sz="2000" dirty="0">
                <a:cs typeface="+mj-cs"/>
              </a:rPr>
              <a:t> מאפשר חישוב יעיל יותר מבלי להפוך את הרשימה, מה שמונע צורך נוסף בזיכרון ועיבוד.</a:t>
            </a:r>
          </a:p>
          <a:p>
            <a:pPr algn="r" rtl="1"/>
            <a:r>
              <a:rPr lang="he-IL" sz="2000" dirty="0">
                <a:cs typeface="+mj-cs"/>
              </a:rPr>
              <a:t>שימוש בפונקציות </a:t>
            </a:r>
            <a:r>
              <a:rPr lang="en-GB" sz="2000" dirty="0">
                <a:latin typeface="Arial" panose="020B0604020202020204" pitchFamily="34" charset="0"/>
                <a:cs typeface="+mj-cs"/>
              </a:rPr>
              <a:t>map</a:t>
            </a:r>
            <a:r>
              <a:rPr lang="he-IL" sz="2000" dirty="0">
                <a:cs typeface="+mj-cs"/>
              </a:rPr>
              <a:t> ו- </a:t>
            </a:r>
            <a:r>
              <a:rPr lang="en-GB" sz="2000" dirty="0">
                <a:latin typeface="Arial" panose="020B0604020202020204" pitchFamily="34" charset="0"/>
                <a:cs typeface="+mj-cs"/>
              </a:rPr>
              <a:t>zipWith</a:t>
            </a:r>
            <a:r>
              <a:rPr lang="he-IL" sz="2000" dirty="0">
                <a:cs typeface="+mj-cs"/>
              </a:rPr>
              <a:t> .</a:t>
            </a:r>
            <a:r>
              <a:rPr lang="en-GB" sz="2000" dirty="0">
                <a:cs typeface="+mj-cs"/>
              </a:rPr>
              <a:t> </a:t>
            </a:r>
            <a:endParaRPr lang="he-IL" sz="2000" dirty="0">
              <a:cs typeface="+mj-cs"/>
            </a:endParaRPr>
          </a:p>
          <a:p>
            <a:pPr algn="r" rtl="1"/>
            <a:r>
              <a:rPr lang="en-GB" sz="2000" dirty="0">
                <a:cs typeface="+mj-cs"/>
              </a:rPr>
              <a:t> :</a:t>
            </a:r>
            <a:r>
              <a:rPr lang="en-GB" sz="2000" dirty="0">
                <a:latin typeface="Arial" panose="020B0604020202020204" pitchFamily="34" charset="0"/>
                <a:cs typeface="+mj-cs"/>
              </a:rPr>
              <a:t>map</a:t>
            </a:r>
            <a:r>
              <a:rPr lang="en-GB" sz="2000" dirty="0">
                <a:cs typeface="+mj-cs"/>
              </a:rPr>
              <a:t> </a:t>
            </a:r>
            <a:r>
              <a:rPr lang="he-IL" sz="2000" dirty="0">
                <a:cs typeface="+mj-cs"/>
              </a:rPr>
              <a:t>מאפשרת להחיל פונקציה על כל איבר ברשימה בצורה יעילה.</a:t>
            </a:r>
          </a:p>
          <a:p>
            <a:pPr algn="r" rtl="1"/>
            <a:r>
              <a:rPr lang="en-GB" sz="2000" dirty="0">
                <a:latin typeface="Arial" panose="020B0604020202020204" pitchFamily="34" charset="0"/>
                <a:cs typeface="+mj-cs"/>
              </a:rPr>
              <a:t>zipWith</a:t>
            </a:r>
            <a:r>
              <a:rPr lang="en-GB" sz="2000" dirty="0">
                <a:cs typeface="+mj-cs"/>
              </a:rPr>
              <a:t> </a:t>
            </a:r>
            <a:r>
              <a:rPr lang="he-IL" sz="2000" dirty="0">
                <a:cs typeface="+mj-cs"/>
              </a:rPr>
              <a:t>:</a:t>
            </a:r>
            <a:r>
              <a:rPr lang="en-US" sz="2000" dirty="0">
                <a:cs typeface="+mj-cs"/>
              </a:rPr>
              <a:t> </a:t>
            </a:r>
            <a:r>
              <a:rPr lang="he-IL" sz="2000" dirty="0">
                <a:cs typeface="+mj-cs"/>
              </a:rPr>
              <a:t>מאפשרת לשלב שתי רשימות באמצעות פונקציה בצורה יעילה.</a:t>
            </a: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r>
              <a:rPr lang="he-IL" sz="2000" u="sng" dirty="0">
                <a:cs typeface="+mj-cs"/>
              </a:rPr>
              <a:t>אופטימיזציה של חישוב נגזרות:</a:t>
            </a:r>
          </a:p>
          <a:p>
            <a:pPr algn="r" rtl="1"/>
            <a:r>
              <a:rPr lang="he-IL" sz="2000" dirty="0">
                <a:cs typeface="+mj-cs"/>
              </a:rPr>
              <a:t>שימוש ב- </a:t>
            </a:r>
            <a:r>
              <a:rPr lang="en-GB" sz="2000" dirty="0">
                <a:latin typeface="Arial" panose="020B0604020202020204" pitchFamily="34" charset="0"/>
                <a:cs typeface="+mj-cs"/>
              </a:rPr>
              <a:t>zipWith</a:t>
            </a:r>
            <a:r>
              <a:rPr lang="en-GB" sz="2000" dirty="0">
                <a:cs typeface="+mj-cs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+mj-cs"/>
              </a:rPr>
              <a:t>(*)</a:t>
            </a:r>
            <a:r>
              <a:rPr lang="he-IL" sz="2000" dirty="0">
                <a:cs typeface="+mj-cs"/>
              </a:rPr>
              <a:t> לחישוב </a:t>
            </a:r>
            <a:r>
              <a:rPr lang="he-IL" sz="2000" b="0" i="0" dirty="0">
                <a:effectLst/>
                <a:latin typeface="Roboto" panose="02000000000000000000" pitchFamily="2" charset="0"/>
                <a:cs typeface="+mj-cs"/>
              </a:rPr>
              <a:t>מקדמים </a:t>
            </a:r>
            <a:r>
              <a:rPr lang="he-IL" sz="2000" dirty="0">
                <a:cs typeface="+mj-cs"/>
              </a:rPr>
              <a:t>של נגזרות פולינום.</a:t>
            </a:r>
          </a:p>
          <a:p>
            <a:pPr algn="r" rtl="1"/>
            <a:r>
              <a:rPr lang="he-IL" sz="2000" dirty="0">
                <a:cs typeface="+mj-cs"/>
              </a:rPr>
              <a:t>שימוש ב- </a:t>
            </a:r>
            <a:r>
              <a:rPr lang="en-GB" sz="2000" dirty="0">
                <a:latin typeface="Arial" panose="020B0604020202020204" pitchFamily="34" charset="0"/>
                <a:cs typeface="+mj-cs"/>
              </a:rPr>
              <a:t>map</a:t>
            </a:r>
            <a:r>
              <a:rPr lang="en-GB" sz="2000" dirty="0">
                <a:cs typeface="+mj-cs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+mj-cs"/>
              </a:rPr>
              <a:t>fromIntegral</a:t>
            </a:r>
            <a:r>
              <a:rPr lang="he-IL" sz="2000" dirty="0">
                <a:cs typeface="+mj-cs"/>
              </a:rPr>
              <a:t> להמרת אינדקסים של חזקות למספרים.</a:t>
            </a:r>
          </a:p>
          <a:p>
            <a:pPr algn="r" rtl="1"/>
            <a:endParaRPr lang="he-IL" sz="2000" dirty="0">
              <a:cs typeface="+mj-cs"/>
            </a:endParaRPr>
          </a:p>
          <a:p>
            <a:pPr algn="r" rtl="1"/>
            <a:r>
              <a:rPr lang="he-IL" sz="2000" u="sng" dirty="0">
                <a:cs typeface="+mj-cs"/>
              </a:rPr>
              <a:t>שיפור יעילות חישוב ערכי פולינום:</a:t>
            </a:r>
          </a:p>
          <a:p>
            <a:pPr algn="r" rtl="1"/>
            <a:r>
              <a:rPr lang="he-IL" sz="2000" dirty="0">
                <a:cs typeface="+mj-cs"/>
              </a:rPr>
              <a:t>שימוש ב- </a:t>
            </a:r>
            <a:r>
              <a:rPr lang="en-GB" sz="2000" dirty="0">
                <a:latin typeface="Arial" panose="020B0604020202020204" pitchFamily="34" charset="0"/>
                <a:cs typeface="+mj-cs"/>
              </a:rPr>
              <a:t>foldl</a:t>
            </a:r>
            <a:r>
              <a:rPr lang="he-IL" sz="2000" dirty="0">
                <a:cs typeface="+mj-cs"/>
              </a:rPr>
              <a:t> לחישוב יעיל של ערכי פולינום עם שיטת </a:t>
            </a:r>
            <a:r>
              <a:rPr lang="en-GB" sz="2000" dirty="0">
                <a:cs typeface="+mj-cs"/>
              </a:rPr>
              <a:t>Horner</a:t>
            </a:r>
            <a:r>
              <a:rPr lang="he-IL" sz="2000" dirty="0">
                <a:cs typeface="+mj-cs"/>
              </a:rPr>
              <a:t> .</a:t>
            </a:r>
          </a:p>
          <a:p>
            <a:pPr algn="r" rtl="1"/>
            <a:r>
              <a:rPr lang="he-IL" sz="2000" dirty="0">
                <a:cs typeface="+mj-cs"/>
              </a:rPr>
              <a:t>היא משמשת לצמצום (או קיפול) של רשימה לערך יחיד על ידי הפעלת פונקציה על כל איבר ברשימה באופן מצטבר משמאל לימין.</a:t>
            </a:r>
          </a:p>
        </p:txBody>
      </p:sp>
    </p:spTree>
    <p:extLst>
      <p:ext uri="{BB962C8B-B14F-4D97-AF65-F5344CB8AC3E}">
        <p14:creationId xmlns:p14="http://schemas.microsoft.com/office/powerpoint/2010/main" val="375332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562B07-48BE-76E6-B759-8B2CD3CE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79" y="0"/>
            <a:ext cx="9144000" cy="696436"/>
          </a:xfrm>
        </p:spPr>
        <p:txBody>
          <a:bodyPr>
            <a:normAutofit/>
          </a:bodyPr>
          <a:lstStyle/>
          <a:p>
            <a:r>
              <a:rPr lang="he-IL" sz="3400" b="1" dirty="0">
                <a:solidFill>
                  <a:schemeClr val="tx1"/>
                </a:solidFill>
              </a:rPr>
              <a:t>יתרונות וחסרונות של הקוד שלנו בשפות השונות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231FE8CA-D7C5-0559-5811-14A99B8AC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64622"/>
              </p:ext>
            </p:extLst>
          </p:nvPr>
        </p:nvGraphicFramePr>
        <p:xfrm>
          <a:off x="825822" y="895876"/>
          <a:ext cx="10344941" cy="551812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74763">
                  <a:extLst>
                    <a:ext uri="{9D8B030D-6E8A-4147-A177-3AD203B41FA5}">
                      <a16:colId xmlns:a16="http://schemas.microsoft.com/office/drawing/2014/main" val="2301032338"/>
                    </a:ext>
                  </a:extLst>
                </a:gridCol>
                <a:gridCol w="5270178">
                  <a:extLst>
                    <a:ext uri="{9D8B030D-6E8A-4147-A177-3AD203B41FA5}">
                      <a16:colId xmlns:a16="http://schemas.microsoft.com/office/drawing/2014/main" val="1672868152"/>
                    </a:ext>
                  </a:extLst>
                </a:gridCol>
              </a:tblGrid>
              <a:tr h="675836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  <a:cs typeface="+mj-cs"/>
                        </a:rPr>
                        <a:t>מימוש </a:t>
                      </a:r>
                      <a:r>
                        <a:rPr lang="he-IL" sz="2800" b="1" dirty="0">
                          <a:solidFill>
                            <a:schemeClr val="tx1"/>
                          </a:solidFill>
                          <a:cs typeface="+mj-cs"/>
                        </a:rPr>
                        <a:t>ב-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+mj-cs"/>
                        </a:rPr>
                        <a:t> Haskell</a:t>
                      </a:r>
                      <a:endParaRPr lang="he-IL" sz="28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solidFill>
                            <a:schemeClr val="tx1"/>
                          </a:solidFill>
                          <a:cs typeface="+mj-cs"/>
                        </a:rPr>
                        <a:t>מימוש </a:t>
                      </a:r>
                      <a:r>
                        <a:rPr lang="he-IL" sz="2800" b="1" i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cs typeface="+mj-cs"/>
                        </a:rPr>
                        <a:t>ב- </a:t>
                      </a:r>
                      <a:r>
                        <a:rPr lang="en-US" sz="28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+mj-cs"/>
                        </a:rPr>
                        <a:t>Python</a:t>
                      </a:r>
                      <a:endParaRPr lang="he-IL" sz="2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+mj-cs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010163"/>
                  </a:ext>
                </a:extLst>
              </a:tr>
              <a:tr h="1106174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תחביר תמציתי: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Haskell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מאפשר כתיבת קוד תמציתי, למשל בשימוש ב-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foldl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לחישוב ערכי פולינום.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קריאות: הקוד </a:t>
                      </a:r>
                      <a:r>
                        <a:rPr lang="he-IL" sz="1800" b="0" i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cs typeface="+mj-cs"/>
                        </a:rPr>
                        <a:t>ב-</a:t>
                      </a:r>
                      <a:r>
                        <a:rPr lang="he-IL" sz="1800" b="1" i="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+mj-cs"/>
                        </a:rPr>
                        <a:t>Python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נוטה להיות יותר קריא וקל להבנה, במיוחד עבור פונקציות מורכבות כמו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+mj-cs"/>
                        </a:rPr>
                        <a:t>polynomial_roots_finder</a:t>
                      </a:r>
                      <a:endParaRPr lang="he-IL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+mj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23287"/>
                  </a:ext>
                </a:extLst>
              </a:tr>
              <a:tr h="675836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הפונקציות מוגדרות בצורה ברורה ומתודולוגית. המשתנים והפונקציות קרויים בשמות המתארים את תפקידם.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הקוד משתמש בספריית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+mj-cs"/>
                        </a:rPr>
                        <a:t>NumPy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, המספקת ביצועים מהירים ויעילים בתחום המתמטיקה.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84116"/>
                  </a:ext>
                </a:extLst>
              </a:tr>
              <a:tr h="675836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map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ב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Haskell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מנוצל בצורה יעילה על ידי הקומפיילר, מה שמאפשר אופטימיזציה בזמן הקומפילציה.</a:t>
                      </a:r>
                    </a:p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השימוש ב-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map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מאפשר לקומפיילר לבצע אופטימיזציות כמו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fusion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,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cs typeface="+mj-cs"/>
                        </a:rPr>
                        <a:t> 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שמפחיתות את מספר המעברים על הרשימה ומשפרות את הביצועים.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תלות בספריות חיצוניות: הקוד תלוי בספריית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+mj-cs"/>
                        </a:rPr>
                        <a:t>NumPy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.</a:t>
                      </a:r>
                    </a:p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אם הספרייה איננה מותקנת, הקוד לא ירוץ.</a:t>
                      </a:r>
                    </a:p>
                  </a:txBody>
                  <a:tcPr>
                    <a:solidFill>
                      <a:srgbClr val="FC2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96468"/>
                  </a:ext>
                </a:extLst>
              </a:tr>
              <a:tr h="1358676"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ב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Haskell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, הטיפול בשגיאות ומצבי קצה (כמו חלוקה באפס או גלישת ערכים) דורש שימוש במבנים מורכבים יותר כמו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Maybe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או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Either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. לדוגמה, בפונקציה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cs typeface="+mj-cs"/>
                        </a:rPr>
                        <a:t>calculate_polynomial_divided_by_derivative:</a:t>
                      </a:r>
                      <a:endParaRPr lang="he-IL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solidFill>
                      <a:srgbClr val="FC2429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חוסר אופטימיזציה ברמת הקומפיילר:</a:t>
                      </a:r>
                    </a:p>
                    <a:p>
                      <a:pPr algn="r" rtl="1"/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בניגוד ל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Haskell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,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</a:t>
                      </a:r>
                      <a:r>
                        <a:rPr lang="he-IL" dirty="0">
                          <a:solidFill>
                            <a:schemeClr val="tx1"/>
                          </a:solidFill>
                          <a:cs typeface="+mj-cs"/>
                        </a:rPr>
                        <a:t> הוא שפה מפורשת ולא עוברת אופטימיזציות משמעותיות בזמן הקומפילציה, מה שעלול להשפיע על ביצועים בחישובים מורכבים.</a:t>
                      </a:r>
                    </a:p>
                  </a:txBody>
                  <a:tcPr>
                    <a:solidFill>
                      <a:srgbClr val="FC2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9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24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562B07-48BE-76E6-B759-8B2CD3CE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0484"/>
            <a:ext cx="12192000" cy="448306"/>
          </a:xfrm>
        </p:spPr>
        <p:txBody>
          <a:bodyPr>
            <a:noAutofit/>
          </a:bodyPr>
          <a:lstStyle/>
          <a:p>
            <a:pPr algn="ctr"/>
            <a:r>
              <a:rPr lang="he-IL" sz="4800" b="1" dirty="0">
                <a:solidFill>
                  <a:schemeClr val="tx1"/>
                </a:solidFill>
              </a:rPr>
              <a:t>זמני ריצה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D115ECE-0345-98D9-4C51-1856171DD752}"/>
              </a:ext>
            </a:extLst>
          </p:cNvPr>
          <p:cNvSpPr txBox="1"/>
          <p:nvPr/>
        </p:nvSpPr>
        <p:spPr>
          <a:xfrm>
            <a:off x="4245974" y="760238"/>
            <a:ext cx="370005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he-IL" sz="2400" dirty="0">
                <a:cs typeface="+mj-cs"/>
              </a:rPr>
              <a:t>זמן ריצה </a:t>
            </a:r>
            <a:r>
              <a:rPr lang="he-IL" sz="2400" i="0" dirty="0">
                <a:solidFill>
                  <a:schemeClr val="tx1"/>
                </a:solidFill>
                <a:effectLst/>
                <a:latin typeface="Roboto" panose="02000000000000000000" pitchFamily="2" charset="0"/>
                <a:cs typeface="+mj-cs"/>
              </a:rPr>
              <a:t>ב-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Python</a:t>
            </a:r>
            <a:r>
              <a:rPr lang="he-IL" sz="2400" dirty="0">
                <a:cs typeface="+mj-cs"/>
              </a:rPr>
              <a:t> בשניות: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0D187DB-5A1B-71B5-7D63-0609C659A678}"/>
              </a:ext>
            </a:extLst>
          </p:cNvPr>
          <p:cNvSpPr txBox="1"/>
          <p:nvPr/>
        </p:nvSpPr>
        <p:spPr>
          <a:xfrm>
            <a:off x="4194942" y="4204286"/>
            <a:ext cx="380211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זמן ריצה 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ב-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+mj-cs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</a:rPr>
              <a:t>Haskell</a:t>
            </a:r>
            <a:r>
              <a:rPr lang="he-IL" sz="2400" dirty="0"/>
              <a:t> בשניות: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54185-322B-46A7-A55E-86034A2AC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992" y="1221903"/>
            <a:ext cx="5302014" cy="29823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D7E70B-2F91-4574-85D3-BFC7E2B06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7399"/>
            <a:ext cx="12192000" cy="11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7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562B07-48BE-76E6-B759-8B2CD3CE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10" y="2277358"/>
            <a:ext cx="9144000" cy="943460"/>
          </a:xfrm>
        </p:spPr>
        <p:txBody>
          <a:bodyPr>
            <a:noAutofit/>
          </a:bodyPr>
          <a:lstStyle/>
          <a:p>
            <a:pPr algn="ctr"/>
            <a:r>
              <a:rPr lang="he-IL" sz="7200" b="1" dirty="0">
                <a:solidFill>
                  <a:schemeClr val="tx1"/>
                </a:solidFill>
              </a:rPr>
              <a:t>תודה על ההקשבה</a:t>
            </a:r>
          </a:p>
        </p:txBody>
      </p:sp>
    </p:spTree>
    <p:extLst>
      <p:ext uri="{BB962C8B-B14F-4D97-AF65-F5344CB8AC3E}">
        <p14:creationId xmlns:p14="http://schemas.microsoft.com/office/powerpoint/2010/main" val="218956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562B07-48BE-76E6-B759-8B2CD3CE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200"/>
            <a:ext cx="9144000" cy="835630"/>
          </a:xfrm>
        </p:spPr>
        <p:txBody>
          <a:bodyPr>
            <a:noAutofit/>
          </a:bodyPr>
          <a:lstStyle/>
          <a:p>
            <a:pPr algn="ctr"/>
            <a:r>
              <a:rPr lang="he-IL" sz="6000" b="1" dirty="0">
                <a:solidFill>
                  <a:schemeClr val="tx1"/>
                </a:solidFill>
              </a:rPr>
              <a:t>מבוא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512D500-AA08-E93C-73C0-F11CFBC96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579" y="1579419"/>
            <a:ext cx="8930347" cy="3740726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500" dirty="0">
                <a:solidFill>
                  <a:schemeClr val="tx1"/>
                </a:solidFill>
                <a:latin typeface="Arial Black" panose="020B0A04020102020204" pitchFamily="34" charset="0"/>
              </a:rPr>
              <a:t>קלט: מערך של מקדמי הפולינום </a:t>
            </a: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he-IL" sz="3500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el-GR" sz="3500" dirty="0">
                <a:solidFill>
                  <a:schemeClr val="tx1"/>
                </a:solidFill>
                <a:latin typeface="Arial Black" panose="020B0A04020102020204" pitchFamily="34" charset="0"/>
              </a:rPr>
              <a:t>ε</a:t>
            </a:r>
            <a:r>
              <a:rPr lang="he-IL" sz="3500" dirty="0">
                <a:solidFill>
                  <a:schemeClr val="tx1"/>
                </a:solidFill>
                <a:latin typeface="Arial Black" panose="020B0A04020102020204" pitchFamily="34" charset="0"/>
              </a:rPr>
              <a:t>(דיוק הערך של האפסים).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500" dirty="0">
                <a:solidFill>
                  <a:schemeClr val="tx1"/>
                </a:solidFill>
                <a:latin typeface="Arial Black" panose="020B0A04020102020204" pitchFamily="34" charset="0"/>
              </a:rPr>
              <a:t>פלט: מערך של אפסים של </a:t>
            </a:r>
            <a:r>
              <a:rPr lang="en-US" sz="3500" dirty="0">
                <a:solidFill>
                  <a:schemeClr val="tx1"/>
                </a:solidFill>
                <a:latin typeface="Arial Black" panose="020B0A04020102020204" pitchFamily="34" charset="0"/>
              </a:rPr>
              <a:t>p</a:t>
            </a:r>
            <a:r>
              <a:rPr lang="he-IL" sz="3500" dirty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tx1"/>
                </a:solidFill>
                <a:latin typeface="Arial Black" panose="020B0A04020102020204" pitchFamily="34" charset="0"/>
              </a:rPr>
              <a:t>התבקשנו להשתמש באלגוריתם של </a:t>
            </a:r>
            <a:r>
              <a:rPr lang="he-IL" sz="3200" dirty="0">
                <a:solidFill>
                  <a:schemeClr val="tx1"/>
                </a:solidFill>
              </a:rPr>
              <a:t>ניוטון-רפסון וביסקציה למציאת </a:t>
            </a:r>
            <a:r>
              <a:rPr lang="he-IL" sz="32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he-IL" sz="3600" dirty="0">
                <a:solidFill>
                  <a:schemeClr val="tx1"/>
                </a:solidFill>
                <a:latin typeface="Arial Black" panose="020B0A04020102020204" pitchFamily="34" charset="0"/>
              </a:rPr>
              <a:t>שורשים של הפולינום.</a:t>
            </a:r>
          </a:p>
        </p:txBody>
      </p:sp>
    </p:spTree>
    <p:extLst>
      <p:ext uri="{BB962C8B-B14F-4D97-AF65-F5344CB8AC3E}">
        <p14:creationId xmlns:p14="http://schemas.microsoft.com/office/powerpoint/2010/main" val="30718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משנה 2">
            <a:extLst>
              <a:ext uri="{FF2B5EF4-FFF2-40B4-BE49-F238E27FC236}">
                <a16:creationId xmlns:a16="http://schemas.microsoft.com/office/drawing/2014/main" id="{A715340E-A923-64A3-1789-3A70B7FD3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64" y="1129392"/>
            <a:ext cx="9065508" cy="5728608"/>
          </a:xfrm>
        </p:spPr>
        <p:txBody>
          <a:bodyPr>
            <a:noAutofit/>
          </a:bodyPr>
          <a:lstStyle/>
          <a:p>
            <a:pPr algn="r" rtl="1"/>
            <a:r>
              <a:rPr lang="he-IL" sz="2400" b="1" u="sng" dirty="0">
                <a:solidFill>
                  <a:schemeClr val="tx1"/>
                </a:solidFill>
                <a:cs typeface="+mj-cs"/>
              </a:rPr>
              <a:t>1.הבנת הבעיה:</a:t>
            </a:r>
            <a:r>
              <a:rPr lang="en-US" sz="2400" b="1" dirty="0">
                <a:solidFill>
                  <a:schemeClr val="tx1"/>
                </a:solidFill>
                <a:cs typeface="+mj-cs"/>
              </a:rPr>
              <a:t> </a:t>
            </a:r>
            <a:endParaRPr lang="he-IL" sz="2400" b="1" dirty="0">
              <a:solidFill>
                <a:schemeClr val="tx1"/>
              </a:solidFill>
              <a:cs typeface="+mj-cs"/>
            </a:endParaRPr>
          </a:p>
          <a:p>
            <a:pPr algn="r" rtl="1"/>
            <a:r>
              <a:rPr lang="he-IL" sz="2400" dirty="0">
                <a:solidFill>
                  <a:schemeClr val="tx1"/>
                </a:solidFill>
                <a:cs typeface="+mj-cs"/>
              </a:rPr>
              <a:t>למצוא את שורשי הפולינום באמצעות שיטות ניוטון-רפסון ו</a:t>
            </a:r>
            <a:r>
              <a:rPr lang="en-US" sz="2400" dirty="0">
                <a:solidFill>
                  <a:schemeClr val="tx1"/>
                </a:solidFill>
                <a:cs typeface="+mj-cs"/>
              </a:rPr>
              <a:t> 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ביסקציה.</a:t>
            </a:r>
          </a:p>
          <a:p>
            <a:pPr algn="r" rtl="1"/>
            <a:r>
              <a:rPr lang="he-IL" sz="2400" b="1" u="sng" dirty="0">
                <a:solidFill>
                  <a:schemeClr val="tx1"/>
                </a:solidFill>
                <a:cs typeface="+mj-cs"/>
              </a:rPr>
              <a:t>2.כתיבת פונקציות עזר: </a:t>
            </a:r>
            <a:endParaRPr lang="en-US" sz="2400" b="1" u="sng" dirty="0">
              <a:solidFill>
                <a:schemeClr val="tx1"/>
              </a:solidFill>
              <a:cs typeface="+mj-cs"/>
            </a:endParaRPr>
          </a:p>
          <a:p>
            <a:pPr algn="r" rtl="1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remove_similar_roots, search_bounds calculate_polynomial calculate_polynomial_divided_by_derivative calculate_poly_derivative</a:t>
            </a:r>
            <a:endParaRPr lang="he-IL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400" b="1" u="sng" dirty="0">
                <a:solidFill>
                  <a:schemeClr val="tx1"/>
                </a:solidFill>
                <a:cs typeface="+mj-cs"/>
              </a:rPr>
              <a:t>3.שיטת</a:t>
            </a:r>
            <a:r>
              <a:rPr lang="en-US" sz="2400" b="1" u="sng" dirty="0">
                <a:solidFill>
                  <a:schemeClr val="tx1"/>
                </a:solidFill>
                <a:cs typeface="+mj-cs"/>
              </a:rPr>
              <a:t> </a:t>
            </a:r>
            <a:r>
              <a:rPr lang="he-IL" sz="2400" b="1" u="sng" dirty="0">
                <a:solidFill>
                  <a:schemeClr val="tx1"/>
                </a:solidFill>
                <a:cs typeface="+mj-cs"/>
              </a:rPr>
              <a:t>לחישוב שורש:</a:t>
            </a:r>
          </a:p>
          <a:p>
            <a:pPr algn="r" rtl="1"/>
            <a:r>
              <a:rPr lang="he-IL" sz="2400" dirty="0">
                <a:solidFill>
                  <a:schemeClr val="tx1"/>
                </a:solidFill>
                <a:cs typeface="+mj-cs"/>
              </a:rPr>
              <a:t>(1) חישוב השורש של הפולינום באמצעות שיטת </a:t>
            </a:r>
            <a:r>
              <a:rPr lang="he-IL" sz="2400" b="1" dirty="0">
                <a:solidFill>
                  <a:schemeClr val="tx1"/>
                </a:solidFill>
                <a:cs typeface="+mj-cs"/>
              </a:rPr>
              <a:t>ניוטון-רפסון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 מתבצע על ידי ניחוש התחלתי לשורש, ואחריו תיקון חוזר באמצעות חלוקה של הפונקציה </a:t>
            </a:r>
            <a:r>
              <a:rPr lang="en-US" sz="2400" dirty="0">
                <a:solidFill>
                  <a:schemeClr val="tx1"/>
                </a:solidFill>
                <a:cs typeface="+mj-cs"/>
              </a:rPr>
              <a:t>f(x)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 בנגזרת שלה </a:t>
            </a:r>
            <a:r>
              <a:rPr lang="en-US" sz="2400" dirty="0">
                <a:solidFill>
                  <a:schemeClr val="tx1"/>
                </a:solidFill>
                <a:cs typeface="+mj-cs"/>
              </a:rPr>
              <a:t>f'(x)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.</a:t>
            </a:r>
            <a:endParaRPr lang="en-US" sz="2400" dirty="0">
              <a:solidFill>
                <a:schemeClr val="tx1"/>
              </a:solidFill>
              <a:cs typeface="+mj-cs"/>
            </a:endParaRPr>
          </a:p>
          <a:p>
            <a:pPr algn="r" rtl="1"/>
            <a:r>
              <a:rPr lang="he-IL" sz="2400" dirty="0">
                <a:solidFill>
                  <a:schemeClr val="tx1"/>
                </a:solidFill>
                <a:cs typeface="+mj-cs"/>
              </a:rPr>
              <a:t>(2) חישוב השורש של הפולינום באמצעות שיטת </a:t>
            </a:r>
            <a:r>
              <a:rPr lang="he-IL" sz="2400" b="1" dirty="0">
                <a:solidFill>
                  <a:schemeClr val="tx1"/>
                </a:solidFill>
                <a:cs typeface="+mj-cs"/>
              </a:rPr>
              <a:t>ביסקציה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 מתבצע על ידי חלוקה מתמדת של תחום החיפוש, ובדיקת ערכי הפונקציה בקצות התחום ובאמצעו, עד שהתחום קטן מספיק.</a:t>
            </a:r>
          </a:p>
        </p:txBody>
      </p:sp>
      <p:sp>
        <p:nvSpPr>
          <p:cNvPr id="3" name="מלבן 2"/>
          <p:cNvSpPr/>
          <p:nvPr/>
        </p:nvSpPr>
        <p:spPr>
          <a:xfrm>
            <a:off x="0" y="236371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dirty="0">
                <a:cs typeface="+mj-cs"/>
              </a:rPr>
              <a:t>השלבים של האלגוריתם</a:t>
            </a:r>
            <a:endParaRPr lang="he-IL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698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5011" y="692727"/>
            <a:ext cx="9111915" cy="616527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b="1" u="sng" dirty="0">
                <a:solidFill>
                  <a:schemeClr val="tx1"/>
                </a:solidFill>
                <a:cs typeface="+mj-cs"/>
              </a:rPr>
              <a:t>4.</a:t>
            </a:r>
            <a:r>
              <a:rPr lang="he-IL" sz="2800" b="1" i="0" u="sng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חישוב שורשי הנגזרת:</a:t>
            </a:r>
            <a:r>
              <a:rPr lang="he-IL" sz="2800" b="1" i="0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 </a:t>
            </a:r>
            <a:endParaRPr lang="en-US" sz="2800" b="1" i="0" dirty="0">
              <a:solidFill>
                <a:schemeClr val="tx1"/>
              </a:solidFill>
              <a:effectLst/>
              <a:latin typeface="__fkGroteskNeue_598ab8"/>
              <a:cs typeface="+mj-cs"/>
            </a:endParaRPr>
          </a:p>
          <a:p>
            <a:pPr marL="0" indent="0" algn="r" rtl="1">
              <a:buNone/>
            </a:pPr>
            <a:r>
              <a:rPr lang="he-IL" sz="2800" dirty="0">
                <a:solidFill>
                  <a:schemeClr val="tx1"/>
                </a:solidFill>
                <a:cs typeface="+mj-cs"/>
              </a:rPr>
              <a:t>מחשבים את מקדמי הנגזרת המנורמלת של הפולינום.קוראים רקורסיבית לפונקציה </a:t>
            </a:r>
            <a:r>
              <a:rPr lang="en-GB" sz="2800" dirty="0">
                <a:solidFill>
                  <a:schemeClr val="tx1"/>
                </a:solidFill>
                <a:cs typeface="+mj-cs"/>
              </a:rPr>
              <a:t>findPolynomRoots</a:t>
            </a:r>
            <a:r>
              <a:rPr lang="he-IL" sz="2800" dirty="0">
                <a:solidFill>
                  <a:schemeClr val="tx1"/>
                </a:solidFill>
                <a:cs typeface="+mj-cs"/>
              </a:rPr>
              <a:t> עם מקדמי הנגזרת.</a:t>
            </a:r>
          </a:p>
          <a:p>
            <a:pPr marL="0" indent="0" algn="r" rtl="1">
              <a:buNone/>
            </a:pPr>
            <a:r>
              <a:rPr lang="he-IL" sz="2800" b="1" u="sng" dirty="0">
                <a:solidFill>
                  <a:schemeClr val="tx1"/>
                </a:solidFill>
                <a:cs typeface="+mj-cs"/>
              </a:rPr>
              <a:t>5.</a:t>
            </a:r>
            <a:r>
              <a:rPr lang="he-IL" sz="2800" b="1" i="0" u="sng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מציאת גבולות החיפוש</a:t>
            </a:r>
            <a:r>
              <a:rPr lang="he-IL" sz="2800" b="1" u="sng" dirty="0">
                <a:solidFill>
                  <a:schemeClr val="tx1"/>
                </a:solidFill>
                <a:cs typeface="+mj-cs"/>
              </a:rPr>
              <a:t>:</a:t>
            </a:r>
            <a:endParaRPr lang="he-IL" sz="2800" b="1" dirty="0">
              <a:solidFill>
                <a:schemeClr val="tx1"/>
              </a:solidFill>
              <a:cs typeface="+mj-cs"/>
            </a:endParaRPr>
          </a:p>
          <a:p>
            <a:pPr marL="0" indent="0" algn="r" rtl="1">
              <a:buNone/>
            </a:pPr>
            <a:r>
              <a:rPr lang="he-IL" sz="2800" dirty="0">
                <a:solidFill>
                  <a:schemeClr val="tx1"/>
                </a:solidFill>
                <a:cs typeface="+mj-cs"/>
              </a:rPr>
              <a:t>מחפשים גבול שמאלי ע"י קריאה ל-</a:t>
            </a:r>
            <a:r>
              <a:rPr lang="en-GB" sz="2800" dirty="0">
                <a:solidFill>
                  <a:schemeClr val="tx1"/>
                </a:solidFill>
                <a:cs typeface="+mj-cs"/>
              </a:rPr>
              <a:t>searchBounds </a:t>
            </a:r>
            <a:r>
              <a:rPr lang="he-IL" sz="2800" dirty="0">
                <a:solidFill>
                  <a:schemeClr val="tx1"/>
                </a:solidFill>
                <a:cs typeface="+mj-cs"/>
              </a:rPr>
              <a:t> עם השורש הראשון של הנגזרת.</a:t>
            </a:r>
          </a:p>
          <a:p>
            <a:pPr marL="0" indent="0" algn="r" rtl="1">
              <a:buNone/>
            </a:pPr>
            <a:r>
              <a:rPr lang="he-IL" sz="2800" dirty="0">
                <a:solidFill>
                  <a:schemeClr val="tx1"/>
                </a:solidFill>
                <a:cs typeface="+mj-cs"/>
              </a:rPr>
              <a:t>מחפשים גבול ימני ע"י קריאה ל-</a:t>
            </a:r>
            <a:r>
              <a:rPr lang="en-GB" sz="2800" dirty="0">
                <a:solidFill>
                  <a:schemeClr val="tx1"/>
                </a:solidFill>
                <a:cs typeface="+mj-cs"/>
              </a:rPr>
              <a:t>searchBounds </a:t>
            </a:r>
            <a:r>
              <a:rPr lang="he-IL" sz="2800" dirty="0">
                <a:solidFill>
                  <a:schemeClr val="tx1"/>
                </a:solidFill>
                <a:cs typeface="+mj-cs"/>
              </a:rPr>
              <a:t> עם השורש האחרון של הנגזרת.</a:t>
            </a:r>
          </a:p>
          <a:p>
            <a:pPr marL="0" indent="0" algn="r" rtl="1">
              <a:buNone/>
            </a:pPr>
            <a:r>
              <a:rPr lang="he-IL" sz="2800" b="1" u="sng" dirty="0">
                <a:solidFill>
                  <a:schemeClr val="tx1"/>
                </a:solidFill>
                <a:cs typeface="+mj-cs"/>
              </a:rPr>
              <a:t>6.</a:t>
            </a:r>
            <a:r>
              <a:rPr lang="he-IL" sz="2800" b="1" i="0" u="sng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יצירת מרווחי חיפוש</a:t>
            </a:r>
            <a:r>
              <a:rPr lang="he-IL" sz="2800" b="1" u="sng" dirty="0">
                <a:solidFill>
                  <a:schemeClr val="tx1"/>
                </a:solidFill>
                <a:cs typeface="+mj-cs"/>
              </a:rPr>
              <a:t>:</a:t>
            </a:r>
            <a:endParaRPr lang="he-IL" sz="2800" b="1" dirty="0">
              <a:solidFill>
                <a:schemeClr val="tx1"/>
              </a:solidFill>
              <a:cs typeface="+mj-cs"/>
            </a:endParaRPr>
          </a:p>
          <a:p>
            <a:pPr marL="0" indent="0" algn="r" rtl="1">
              <a:buNone/>
            </a:pPr>
            <a:r>
              <a:rPr lang="he-IL" sz="2800" dirty="0">
                <a:solidFill>
                  <a:schemeClr val="tx1"/>
                </a:solidFill>
                <a:cs typeface="+mj-cs"/>
              </a:rPr>
              <a:t>מוסיפים את הגבולות השמאלי והימני לרשימת שורשי הנגזרת. </a:t>
            </a:r>
          </a:p>
        </p:txBody>
      </p:sp>
    </p:spTree>
    <p:extLst>
      <p:ext uri="{BB962C8B-B14F-4D97-AF65-F5344CB8AC3E}">
        <p14:creationId xmlns:p14="http://schemas.microsoft.com/office/powerpoint/2010/main" val="31594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88758" y="256675"/>
            <a:ext cx="9280357" cy="635267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u="sng" dirty="0">
                <a:solidFill>
                  <a:schemeClr val="tx1"/>
                </a:solidFill>
                <a:cs typeface="+mj-cs"/>
              </a:rPr>
              <a:t>7.</a:t>
            </a:r>
            <a:r>
              <a:rPr lang="he-IL" b="1" i="0" u="sng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חיפוש שורשים בכל מרווח</a:t>
            </a:r>
            <a:r>
              <a:rPr lang="he-IL" b="1" u="sng" dirty="0">
                <a:solidFill>
                  <a:schemeClr val="tx1"/>
                </a:solidFill>
                <a:cs typeface="+mj-cs"/>
              </a:rPr>
              <a:t>:</a:t>
            </a:r>
            <a:r>
              <a:rPr lang="he-IL" b="1" dirty="0">
                <a:solidFill>
                  <a:schemeClr val="tx1"/>
                </a:solidFill>
                <a:cs typeface="+mj-cs"/>
              </a:rPr>
              <a:t> </a:t>
            </a:r>
            <a:endParaRPr lang="en-US" b="1" dirty="0">
              <a:solidFill>
                <a:schemeClr val="tx1"/>
              </a:solidFill>
              <a:cs typeface="+mj-cs"/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1"/>
                </a:solidFill>
                <a:cs typeface="+mj-cs"/>
              </a:rPr>
              <a:t>עבור כל זוג נקודות סמוכות ברשימה המורחבת של שורשי הנגזרת:</a:t>
            </a:r>
          </a:p>
          <a:p>
            <a:pPr marL="0" indent="0" algn="r" rtl="1">
              <a:buNone/>
            </a:pPr>
            <a:r>
              <a:rPr lang="en-US" dirty="0">
                <a:solidFill>
                  <a:schemeClr val="tx1"/>
                </a:solidFill>
                <a:cs typeface="+mj-cs"/>
              </a:rPr>
              <a:t>a</a:t>
            </a:r>
            <a:r>
              <a:rPr lang="he-IL" dirty="0">
                <a:solidFill>
                  <a:schemeClr val="tx1"/>
                </a:solidFill>
                <a:cs typeface="+mj-cs"/>
              </a:rPr>
              <a:t>.</a:t>
            </a:r>
            <a:r>
              <a:rPr lang="en-GB" dirty="0">
                <a:solidFill>
                  <a:schemeClr val="tx1"/>
                </a:solidFill>
                <a:cs typeface="+mj-cs"/>
              </a:rPr>
              <a:t> </a:t>
            </a:r>
            <a:r>
              <a:rPr lang="he-IL" dirty="0">
                <a:solidFill>
                  <a:schemeClr val="tx1"/>
                </a:solidFill>
                <a:cs typeface="+mj-cs"/>
              </a:rPr>
              <a:t>בודקים אם יש שינוי סימן של הפולינום בין שתי הנקודות.</a:t>
            </a:r>
          </a:p>
          <a:p>
            <a:pPr marL="0" indent="0" algn="r" rtl="1">
              <a:buNone/>
            </a:pPr>
            <a:r>
              <a:rPr lang="en-US" dirty="0">
                <a:solidFill>
                  <a:schemeClr val="tx1"/>
                </a:solidFill>
                <a:cs typeface="+mj-cs"/>
              </a:rPr>
              <a:t>b</a:t>
            </a:r>
            <a:r>
              <a:rPr lang="he-IL" dirty="0">
                <a:solidFill>
                  <a:schemeClr val="tx1"/>
                </a:solidFill>
                <a:cs typeface="+mj-cs"/>
              </a:rPr>
              <a:t>.</a:t>
            </a:r>
            <a:r>
              <a:rPr lang="en-GB" dirty="0">
                <a:solidFill>
                  <a:schemeClr val="tx1"/>
                </a:solidFill>
                <a:cs typeface="+mj-cs"/>
              </a:rPr>
              <a:t> </a:t>
            </a:r>
            <a:r>
              <a:rPr lang="he-IL" dirty="0">
                <a:solidFill>
                  <a:schemeClr val="tx1"/>
                </a:solidFill>
                <a:cs typeface="+mj-cs"/>
              </a:rPr>
              <a:t>אם יש שינוי סימן, מנסים למצוא שורש במרווח זה.</a:t>
            </a:r>
          </a:p>
          <a:p>
            <a:pPr marL="0" indent="0" algn="r" rtl="1">
              <a:buNone/>
            </a:pPr>
            <a:r>
              <a:rPr lang="he-IL" dirty="0">
                <a:solidFill>
                  <a:schemeClr val="tx1"/>
                </a:solidFill>
                <a:cs typeface="+mj-cs"/>
              </a:rPr>
              <a:t>קודם מנסים את שיטת</a:t>
            </a:r>
            <a:r>
              <a:rPr lang="he-IL" b="1" dirty="0">
                <a:solidFill>
                  <a:schemeClr val="tx1"/>
                </a:solidFill>
                <a:cs typeface="+mj-cs"/>
              </a:rPr>
              <a:t> </a:t>
            </a:r>
            <a:r>
              <a:rPr lang="he-IL" sz="1800" b="1" dirty="0">
                <a:solidFill>
                  <a:schemeClr val="tx1"/>
                </a:solidFill>
                <a:cs typeface="+mj-cs"/>
              </a:rPr>
              <a:t>ניוטון-רפסון </a:t>
            </a:r>
            <a:r>
              <a:rPr lang="he-IL" dirty="0">
                <a:solidFill>
                  <a:schemeClr val="tx1"/>
                </a:solidFill>
                <a:cs typeface="+mj-cs"/>
              </a:rPr>
              <a:t>אם </a:t>
            </a:r>
            <a:r>
              <a:rPr lang="he-IL" sz="1800" b="1" dirty="0">
                <a:solidFill>
                  <a:schemeClr val="tx1"/>
                </a:solidFill>
                <a:cs typeface="+mj-cs"/>
              </a:rPr>
              <a:t>ניוטון-רפסון</a:t>
            </a:r>
            <a:r>
              <a:rPr lang="en-GB" dirty="0">
                <a:solidFill>
                  <a:schemeClr val="tx1"/>
                </a:solidFill>
                <a:cs typeface="+mj-cs"/>
              </a:rPr>
              <a:t> </a:t>
            </a:r>
            <a:r>
              <a:rPr lang="he-IL" dirty="0">
                <a:solidFill>
                  <a:schemeClr val="tx1"/>
                </a:solidFill>
                <a:cs typeface="+mj-cs"/>
              </a:rPr>
              <a:t>נכשל אז משתמשים בשיטת החציה </a:t>
            </a:r>
            <a:r>
              <a:rPr lang="he-IL" sz="1800" b="1" dirty="0">
                <a:solidFill>
                  <a:schemeClr val="tx1"/>
                </a:solidFill>
                <a:cs typeface="+mj-cs"/>
              </a:rPr>
              <a:t>ביסקציה</a:t>
            </a:r>
            <a:r>
              <a:rPr lang="he-IL" sz="1800" dirty="0">
                <a:solidFill>
                  <a:schemeClr val="tx1"/>
                </a:solidFill>
                <a:cs typeface="+mj-cs"/>
              </a:rPr>
              <a:t>.</a:t>
            </a:r>
            <a:endParaRPr lang="he-IL" dirty="0">
              <a:solidFill>
                <a:schemeClr val="tx1"/>
              </a:solidFill>
              <a:cs typeface="+mj-cs"/>
            </a:endParaRPr>
          </a:p>
          <a:p>
            <a:pPr marL="0" indent="0" algn="r" rtl="1">
              <a:buNone/>
            </a:pPr>
            <a:r>
              <a:rPr lang="he-IL" b="1" u="sng" dirty="0">
                <a:solidFill>
                  <a:schemeClr val="tx1"/>
                </a:solidFill>
                <a:cs typeface="+mj-cs"/>
              </a:rPr>
              <a:t>8.</a:t>
            </a:r>
            <a:r>
              <a:rPr lang="he-IL" b="1" i="0" u="sng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סינון וסידור התוצאות:</a:t>
            </a:r>
            <a:endParaRPr lang="he-IL" b="1" i="0" dirty="0">
              <a:solidFill>
                <a:schemeClr val="tx1"/>
              </a:solidFill>
              <a:effectLst/>
              <a:latin typeface="__fkGroteskNeue_598ab8"/>
              <a:cs typeface="+mj-cs"/>
            </a:endParaRPr>
          </a:p>
          <a:p>
            <a:pPr marL="0" indent="0" algn="r" rtl="1">
              <a:buNone/>
            </a:pPr>
            <a:r>
              <a:rPr lang="he-IL" b="0" i="0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מסירים שורשים דומים (קרובים מאוד זה לזה) באמצעות </a:t>
            </a:r>
            <a:r>
              <a:rPr lang="en-GB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removeSimilar</a:t>
            </a:r>
            <a:r>
              <a:rPr lang="he-IL" dirty="0">
                <a:solidFill>
                  <a:schemeClr val="tx1"/>
                </a:solidFill>
                <a:latin typeface="Arial" panose="020B0604020202020204" pitchFamily="34" charset="0"/>
                <a:cs typeface="+mj-cs"/>
              </a:rPr>
              <a:t> </a:t>
            </a:r>
            <a:r>
              <a:rPr lang="he-IL" b="0" i="0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ומסדרים את השורשים בסדר עולה.</a:t>
            </a:r>
          </a:p>
          <a:p>
            <a:pPr marL="0" indent="0" algn="r" rtl="1">
              <a:buNone/>
            </a:pPr>
            <a:r>
              <a:rPr lang="he-IL" b="1" u="sng" dirty="0">
                <a:solidFill>
                  <a:schemeClr val="tx1"/>
                </a:solidFill>
                <a:latin typeface="__fkGroteskNeue_598ab8"/>
                <a:cs typeface="+mj-cs"/>
              </a:rPr>
              <a:t>9.</a:t>
            </a:r>
            <a:r>
              <a:rPr lang="he-IL" b="1" i="0" u="sng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החזרת התוצאה:</a:t>
            </a:r>
          </a:p>
          <a:p>
            <a:pPr marL="0" indent="0" algn="r" rtl="1">
              <a:buNone/>
            </a:pPr>
            <a:r>
              <a:rPr lang="he-IL" b="1" i="0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 </a:t>
            </a:r>
            <a:r>
              <a:rPr lang="he-IL" b="0" i="0" dirty="0">
                <a:solidFill>
                  <a:schemeClr val="tx1"/>
                </a:solidFill>
                <a:effectLst/>
                <a:latin typeface="__fkGroteskNeue_598ab8"/>
                <a:cs typeface="+mj-cs"/>
              </a:rPr>
              <a:t>מחזירים את רשימת השורשים הסופית.</a:t>
            </a:r>
          </a:p>
          <a:p>
            <a:pPr marL="0" indent="0" algn="r" rtl="1">
              <a:buNone/>
            </a:pPr>
            <a:r>
              <a:rPr lang="he-IL" b="1" u="sng" dirty="0">
                <a:solidFill>
                  <a:schemeClr val="tx1"/>
                </a:solidFill>
                <a:cs typeface="+mj-cs"/>
              </a:rPr>
              <a:t>10.תהליך הראשי:</a:t>
            </a:r>
          </a:p>
          <a:p>
            <a:pPr marL="0" indent="0" algn="r" rtl="1">
              <a:buNone/>
            </a:pPr>
            <a:r>
              <a:rPr lang="he-IL" b="1" dirty="0">
                <a:solidFill>
                  <a:schemeClr val="tx1"/>
                </a:solidFill>
                <a:cs typeface="+mj-cs"/>
              </a:rPr>
              <a:t> </a:t>
            </a:r>
            <a:r>
              <a:rPr lang="he-IL" dirty="0">
                <a:solidFill>
                  <a:schemeClr val="tx1"/>
                </a:solidFill>
                <a:cs typeface="+mj-cs"/>
              </a:rPr>
              <a:t>השגת הפולינום מקובץ טקסט ביצוע האלגוריתם, הצגת השורשים המתוך הפולינום ומדידת זמן הביצוע.</a:t>
            </a:r>
          </a:p>
          <a:p>
            <a:pPr marL="0" indent="0" algn="r" rtl="1">
              <a:buNone/>
            </a:pPr>
            <a:endParaRPr lang="he-IL" b="0" i="0" dirty="0">
              <a:solidFill>
                <a:schemeClr val="tx1"/>
              </a:solidFill>
              <a:effectLst/>
              <a:latin typeface="__fkGroteskNeue_598ab8"/>
              <a:cs typeface="+mj-cs"/>
            </a:endParaRPr>
          </a:p>
          <a:p>
            <a:pPr marL="0" indent="0" algn="r" rtl="1">
              <a:buNone/>
            </a:pPr>
            <a:r>
              <a:rPr lang="he-IL" dirty="0">
                <a:solidFill>
                  <a:schemeClr val="tx1"/>
                </a:solidFill>
                <a:cs typeface="+mj-cs"/>
              </a:rPr>
              <a:t>--שלבים אלו מיושמים בפונקציה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+mj-cs"/>
              </a:rPr>
              <a:t>findPolynomRoots</a:t>
            </a:r>
            <a:r>
              <a:rPr lang="he-IL" dirty="0">
                <a:solidFill>
                  <a:schemeClr val="tx1"/>
                </a:solidFill>
                <a:cs typeface="+mj-cs"/>
              </a:rPr>
              <a:t> בקוד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</a:rPr>
              <a:t>Haskell</a:t>
            </a:r>
            <a:r>
              <a:rPr lang="he-IL" dirty="0">
                <a:solidFill>
                  <a:schemeClr val="tx1"/>
                </a:solidFill>
                <a:cs typeface="+mj-cs"/>
              </a:rPr>
              <a:t>, ובפונקציה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+mj-cs"/>
              </a:rPr>
              <a:t>polynomial_roots_finder</a:t>
            </a:r>
            <a:r>
              <a:rPr lang="he-IL" dirty="0">
                <a:solidFill>
                  <a:schemeClr val="tx1"/>
                </a:solidFill>
                <a:cs typeface="+mj-cs"/>
              </a:rPr>
              <a:t> בקוד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</a:rPr>
              <a:t>Python</a:t>
            </a:r>
            <a:r>
              <a:rPr lang="he-IL" dirty="0">
                <a:solidFill>
                  <a:schemeClr val="tx1"/>
                </a:solidFill>
                <a:cs typeface="+mj-cs"/>
              </a:rPr>
              <a:t>. הגישה הרקורסיבית מאפשרת למצוא את כל השורשים של הפולינום, תוך שימוש בעובדה שהשורשים נמצאים בין או בנקודות האפס של הנגזרת.</a:t>
            </a:r>
          </a:p>
        </p:txBody>
      </p:sp>
    </p:spTree>
    <p:extLst>
      <p:ext uri="{BB962C8B-B14F-4D97-AF65-F5344CB8AC3E}">
        <p14:creationId xmlns:p14="http://schemas.microsoft.com/office/powerpoint/2010/main" val="322117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562B07-48BE-76E6-B759-8B2CD3CE1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1158"/>
            <a:ext cx="12192000" cy="2232769"/>
          </a:xfrm>
        </p:spPr>
        <p:txBody>
          <a:bodyPr>
            <a:normAutofit/>
          </a:bodyPr>
          <a:lstStyle/>
          <a:p>
            <a:pPr algn="ctr"/>
            <a:r>
              <a:rPr lang="he-IL" sz="6000" dirty="0">
                <a:solidFill>
                  <a:schemeClr val="tx1"/>
                </a:solidFill>
              </a:rPr>
              <a:t>תיאור האלגוריתם</a:t>
            </a:r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67BB4E3A-4157-0F15-A800-8458F971B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06981"/>
            <a:ext cx="11093116" cy="1794164"/>
          </a:xfrm>
        </p:spPr>
        <p:txBody>
          <a:bodyPr>
            <a:normAutofit/>
          </a:bodyPr>
          <a:lstStyle/>
          <a:p>
            <a:pPr algn="ctr"/>
            <a:r>
              <a:rPr lang="he-IL" sz="3600" b="1" dirty="0">
                <a:solidFill>
                  <a:schemeClr val="tx1"/>
                </a:solidFill>
              </a:rPr>
              <a:t>שתי התוכניות דומות מבחינת האלגוריתמים:</a:t>
            </a:r>
          </a:p>
          <a:p>
            <a:pPr algn="ctr"/>
            <a:endParaRPr lang="he-I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8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425116" y="595745"/>
            <a:ext cx="91038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getSign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קובע סימן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remove_similar_roots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מסנן שורשים דומים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search_bounds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מחפש גבולות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calculate_polynomial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מחשב ערך פולינום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calculate_polynomial_divided_by_derivative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מחשב ערך פולינום/נגזרת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calculate_poly_derivative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מחשב נגזרת פולינום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calculate_poly_derivative_normalized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מחשב נגזרת מנורמלת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polynomial_roots_finder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מוצאת את כל השורשים של פולינום באמצעות שיטות ניוטון-רפסון ו ביסקציה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2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0" y="628796"/>
            <a:ext cx="956178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cs typeface="+mj-cs"/>
              </a:rPr>
              <a:t>root_finder_newton_raphson(coefficients, x, epsilon, maxDiv):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800" dirty="0">
              <a:cs typeface="+mj-cs"/>
            </a:endParaRPr>
          </a:p>
          <a:p>
            <a:pPr algn="r" rtl="1"/>
            <a:r>
              <a:rPr lang="he-IL" sz="2800" b="1" u="sng" dirty="0">
                <a:cs typeface="+mj-cs"/>
              </a:rPr>
              <a:t>תיאור:</a:t>
            </a:r>
          </a:p>
          <a:p>
            <a:pPr algn="r" rtl="1"/>
            <a:r>
              <a:rPr lang="he-IL" sz="2800" dirty="0">
                <a:cs typeface="+mj-cs"/>
              </a:rPr>
              <a:t> מוצאת שורש פולינום באמצעות שיטת </a:t>
            </a:r>
            <a:r>
              <a:rPr lang="he-IL" sz="2800" b="1" dirty="0">
                <a:cs typeface="+mj-cs"/>
              </a:rPr>
              <a:t>ניוטון-רפסון</a:t>
            </a:r>
            <a:r>
              <a:rPr lang="he-IL" sz="2800" dirty="0">
                <a:cs typeface="+mj-cs"/>
              </a:rPr>
              <a:t>.</a:t>
            </a:r>
          </a:p>
          <a:p>
            <a:pPr algn="r" rtl="1"/>
            <a:r>
              <a:rPr lang="he-IL" sz="2800" b="1" u="sng" dirty="0">
                <a:cs typeface="+mj-cs"/>
              </a:rPr>
              <a:t>שלבים:</a:t>
            </a:r>
          </a:p>
          <a:p>
            <a:pPr algn="r" rtl="1"/>
            <a:r>
              <a:rPr lang="he-IL" sz="2800" dirty="0">
                <a:cs typeface="+mj-cs"/>
              </a:rPr>
              <a:t>מחשבת את מקדמים נגזרת הפולינום.</a:t>
            </a:r>
          </a:p>
          <a:p>
            <a:pPr algn="r" rtl="1"/>
            <a:r>
              <a:rPr lang="he-IL" sz="2800" dirty="0">
                <a:cs typeface="+mj-cs"/>
              </a:rPr>
              <a:t>מחשבת את הערך הנוכחי של הפולינום והנגזרת בנקודה הנתונה.</a:t>
            </a:r>
          </a:p>
          <a:p>
            <a:pPr algn="r" rtl="1"/>
            <a:r>
              <a:rPr lang="he-IL" sz="2800" dirty="0">
                <a:cs typeface="+mj-cs"/>
              </a:rPr>
              <a:t>מחשבת את השינוי הנדרש בנקודה הנוכחית.</a:t>
            </a:r>
          </a:p>
          <a:p>
            <a:pPr algn="r" rtl="1"/>
            <a:r>
              <a:rPr lang="he-IL" sz="2800" dirty="0">
                <a:cs typeface="+mj-cs"/>
              </a:rPr>
              <a:t>בודקת אם השינוי קטן מהסף שניתן, ואם כן מחזירה את השורש.</a:t>
            </a:r>
          </a:p>
          <a:p>
            <a:pPr algn="r" rtl="1"/>
            <a:r>
              <a:rPr lang="he-IL" sz="2800" dirty="0">
                <a:cs typeface="+mj-cs"/>
              </a:rPr>
              <a:t>אם השינוי גדול מדי או אם הנגזרת היא אפס, מחזירה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he-IL" sz="2800" dirty="0">
                <a:cs typeface="+mj-cs"/>
              </a:rPr>
              <a:t> .</a:t>
            </a:r>
            <a:endParaRPr lang="en-US" sz="2800" dirty="0">
              <a:cs typeface="+mj-cs"/>
            </a:endParaRPr>
          </a:p>
          <a:p>
            <a:pPr algn="r" rtl="1"/>
            <a:r>
              <a:rPr lang="he-IL" sz="2800" dirty="0">
                <a:cs typeface="+mj-cs"/>
              </a:rPr>
              <a:t>חוזרת על התהליך עד להתכנסות או הגעה למספר מקסימלי של </a:t>
            </a:r>
            <a:r>
              <a:rPr lang="he-IL" sz="2800" b="0" i="0" dirty="0">
                <a:effectLst/>
                <a:latin typeface="Roboto" panose="02000000000000000000" pitchFamily="2" charset="0"/>
                <a:cs typeface="+mj-cs"/>
              </a:rPr>
              <a:t>איטרציות</a:t>
            </a:r>
            <a:r>
              <a:rPr lang="he-IL" sz="2800" dirty="0"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335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339496" y="96981"/>
            <a:ext cx="913611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cs typeface="+mj-cs"/>
              </a:rPr>
              <a:t>root_finder_bisection(coefficients, a, b, epsilon):</a:t>
            </a:r>
          </a:p>
          <a:p>
            <a:pPr algn="r" rtl="1"/>
            <a:endParaRPr lang="he-IL" sz="2800" dirty="0">
              <a:cs typeface="+mj-cs"/>
            </a:endParaRPr>
          </a:p>
          <a:p>
            <a:pPr algn="r" rtl="1"/>
            <a:r>
              <a:rPr lang="he-IL" sz="2800" b="1" u="sng" dirty="0">
                <a:cs typeface="+mj-cs"/>
              </a:rPr>
              <a:t>תיאור:</a:t>
            </a:r>
          </a:p>
          <a:p>
            <a:pPr algn="r" rtl="1"/>
            <a:r>
              <a:rPr lang="he-IL" sz="2800" dirty="0">
                <a:cs typeface="+mj-cs"/>
              </a:rPr>
              <a:t> מוצאת שורש פולינום באמצעות שיטת </a:t>
            </a:r>
            <a:r>
              <a:rPr lang="he-IL" sz="2800" b="1" dirty="0">
                <a:cs typeface="+mj-cs"/>
              </a:rPr>
              <a:t>ביסקציה</a:t>
            </a:r>
            <a:r>
              <a:rPr lang="he-IL" sz="2800" dirty="0">
                <a:cs typeface="+mj-cs"/>
              </a:rPr>
              <a:t>.</a:t>
            </a:r>
          </a:p>
          <a:p>
            <a:pPr algn="r" rtl="1"/>
            <a:r>
              <a:rPr lang="he-IL" sz="2800" b="1" u="sng" dirty="0">
                <a:cs typeface="+mj-cs"/>
              </a:rPr>
              <a:t>שלבים:</a:t>
            </a:r>
          </a:p>
          <a:p>
            <a:pPr algn="r" rtl="1"/>
            <a:r>
              <a:rPr lang="he-IL" sz="2800" dirty="0">
                <a:cs typeface="+mj-cs"/>
              </a:rPr>
              <a:t>מחשבת את ערך הפולינום בנקודות הקצה של תחום החיפוש.</a:t>
            </a:r>
          </a:p>
          <a:p>
            <a:pPr algn="r" rtl="1"/>
            <a:r>
              <a:rPr lang="he-IL" sz="2800" dirty="0">
                <a:cs typeface="+mj-cs"/>
              </a:rPr>
              <a:t>מחלקת את התחום לחצאים ומחשבת את ערך הפולינום בנקודת האמצע.</a:t>
            </a:r>
          </a:p>
          <a:p>
            <a:pPr algn="r" rtl="1"/>
            <a:r>
              <a:rPr lang="he-IL" sz="2800" dirty="0">
                <a:cs typeface="+mj-cs"/>
              </a:rPr>
              <a:t>חוזרת על החלוקה עד שהתחום קטן מהסף שנקבע:</a:t>
            </a:r>
          </a:p>
          <a:p>
            <a:pPr algn="r" rtl="1"/>
            <a:r>
              <a:rPr lang="he-IL" sz="2800" dirty="0">
                <a:cs typeface="+mj-cs"/>
              </a:rPr>
              <a:t>אם ערך הפולינום בנקודת האמצע הוא אפס, או שהתחום קטן מהסף, השורש נמצא בנקודת האמצע של התחום.</a:t>
            </a:r>
          </a:p>
          <a:p>
            <a:pPr algn="r" rtl="1"/>
            <a:r>
              <a:rPr lang="he-IL" sz="2800" dirty="0">
                <a:cs typeface="+mj-cs"/>
              </a:rPr>
              <a:t>אחרת, בודקת באיזה חלק של התחום (שמאלי או ימני) השורש נמצא וממשיכה לחפש שם.</a:t>
            </a:r>
          </a:p>
          <a:p>
            <a:pPr algn="r" rtl="1"/>
            <a:r>
              <a:rPr lang="he-IL" sz="2800" dirty="0">
                <a:cs typeface="+mj-cs"/>
              </a:rPr>
              <a:t>מחזירה את האמצע של התחום אם מצאה את השורש או אם התחום קטן מהסף.</a:t>
            </a:r>
          </a:p>
        </p:txBody>
      </p:sp>
    </p:spTree>
    <p:extLst>
      <p:ext uri="{BB962C8B-B14F-4D97-AF65-F5344CB8AC3E}">
        <p14:creationId xmlns:p14="http://schemas.microsoft.com/office/powerpoint/2010/main" val="1971072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1129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__fkGroteskNeue_598ab8</vt:lpstr>
      <vt:lpstr>Arial</vt:lpstr>
      <vt:lpstr>Arial Black</vt:lpstr>
      <vt:lpstr>Roboto</vt:lpstr>
      <vt:lpstr>Trebuchet MS</vt:lpstr>
      <vt:lpstr>Wingdings 3</vt:lpstr>
      <vt:lpstr>Facet</vt:lpstr>
      <vt:lpstr>PowerPoint Presentation</vt:lpstr>
      <vt:lpstr>מבוא</vt:lpstr>
      <vt:lpstr>PowerPoint Presentation</vt:lpstr>
      <vt:lpstr>PowerPoint Presentation</vt:lpstr>
      <vt:lpstr>PowerPoint Presentation</vt:lpstr>
      <vt:lpstr>תיאור האלגוריתם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אופטימיזציה ב- Python</vt:lpstr>
      <vt:lpstr>אופטימיזציה ב-  Haskell</vt:lpstr>
      <vt:lpstr>יתרונות וחסרונות של הקוד שלנו בשפות השונות</vt:lpstr>
      <vt:lpstr>זמני ריצה</vt:lpstr>
      <vt:lpstr>תודה על ההקשבה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Danilov</dc:creator>
  <cp:lastModifiedBy>Alex Danilov</cp:lastModifiedBy>
  <cp:revision>29</cp:revision>
  <dcterms:created xsi:type="dcterms:W3CDTF">2024-07-29T15:58:30Z</dcterms:created>
  <dcterms:modified xsi:type="dcterms:W3CDTF">2024-11-17T15:34:56Z</dcterms:modified>
</cp:coreProperties>
</file>