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82" r:id="rId5"/>
    <p:sldId id="258" r:id="rId6"/>
    <p:sldId id="269" r:id="rId7"/>
    <p:sldId id="270" r:id="rId8"/>
    <p:sldId id="278" r:id="rId9"/>
    <p:sldId id="260" r:id="rId10"/>
    <p:sldId id="279" r:id="rId11"/>
    <p:sldId id="280" r:id="rId12"/>
    <p:sldId id="263" r:id="rId13"/>
    <p:sldId id="264" r:id="rId14"/>
    <p:sldId id="265" r:id="rId15"/>
    <p:sldId id="277" r:id="rId16"/>
    <p:sldId id="266" r:id="rId17"/>
    <p:sldId id="267" r:id="rId18"/>
    <p:sldId id="268" r:id="rId19"/>
    <p:sldId id="281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411A85B-8FFD-49B4-9108-26E1E5F4F0E7}">
          <p14:sldIdLst>
            <p14:sldId id="256"/>
            <p14:sldId id="257"/>
            <p14:sldId id="259"/>
            <p14:sldId id="282"/>
            <p14:sldId id="258"/>
            <p14:sldId id="269"/>
            <p14:sldId id="270"/>
            <p14:sldId id="278"/>
            <p14:sldId id="260"/>
            <p14:sldId id="279"/>
            <p14:sldId id="280"/>
            <p14:sldId id="263"/>
            <p14:sldId id="264"/>
            <p14:sldId id="265"/>
            <p14:sldId id="277"/>
            <p14:sldId id="266"/>
            <p14:sldId id="267"/>
            <p14:sldId id="268"/>
            <p14:sldId id="281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7" autoAdjust="0"/>
    <p:restoredTop sz="86252" autoAdjust="0"/>
  </p:normalViewPr>
  <p:slideViewPr>
    <p:cSldViewPr snapToGrid="0" snapToObjects="1">
      <p:cViewPr varScale="1">
        <p:scale>
          <a:sx n="94" d="100"/>
          <a:sy n="94" d="100"/>
        </p:scale>
        <p:origin x="13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5/6/18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5/6/18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178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en-GB" dirty="0"/>
              <a:t>In the use case diagram, the “find user” and “profile” branches relate to some of the User class functions in the domain model.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“find route” and “panic button” ramifications refer to some functions of the Group class.</a:t>
            </a: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en-GB" dirty="0"/>
              <a:t>In the use case diagram, the “find user” and “profile” branches relate to some of the User class functions in the domain model.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“find route” and “panic button” ramifications refer to some functions of the Group class.</a:t>
            </a: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128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991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630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671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Homecoming Project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 team:</a:t>
            </a:r>
          </a:p>
          <a:p>
            <a:pPr marL="285750" indent="-285750">
              <a:buFontTx/>
              <a:buChar char="-"/>
            </a:pPr>
            <a:r>
              <a:rPr lang="en-GB" dirty="0"/>
              <a:t>Laura Bandera Elena, designer and programmer.</a:t>
            </a:r>
          </a:p>
          <a:p>
            <a:pPr marL="285750" indent="-285750">
              <a:buFontTx/>
              <a:buChar char="-"/>
            </a:pPr>
            <a:r>
              <a:rPr lang="en-GB" dirty="0"/>
              <a:t>Pablo Benítez Osuna, designer and programmer.</a:t>
            </a:r>
          </a:p>
          <a:p>
            <a:pPr marL="285750" indent="-285750">
              <a:buFontTx/>
              <a:buChar char="-"/>
            </a:pPr>
            <a:r>
              <a:rPr lang="en-GB" dirty="0"/>
              <a:t>Juan García </a:t>
            </a:r>
            <a:r>
              <a:rPr lang="en-GB" dirty="0" err="1"/>
              <a:t>Ruíz</a:t>
            </a:r>
            <a:r>
              <a:rPr lang="en-GB" dirty="0"/>
              <a:t>, designer and programmer.</a:t>
            </a:r>
          </a:p>
          <a:p>
            <a:pPr marL="285750" indent="-285750">
              <a:buFontTx/>
              <a:buChar char="-"/>
            </a:pPr>
            <a:r>
              <a:rPr lang="en-GB" dirty="0"/>
              <a:t>María Hernández Arias, designer and programmer.</a:t>
            </a:r>
          </a:p>
          <a:p>
            <a:pPr marL="285750" indent="-285750">
              <a:buFontTx/>
              <a:buChar char="-"/>
            </a:pPr>
            <a:r>
              <a:rPr lang="en-GB" dirty="0"/>
              <a:t>José Daniel Montero </a:t>
            </a:r>
            <a:r>
              <a:rPr lang="en-GB" dirty="0" err="1"/>
              <a:t>Archilla</a:t>
            </a:r>
            <a:r>
              <a:rPr lang="en-GB" dirty="0"/>
              <a:t>, software architect.</a:t>
            </a:r>
          </a:p>
          <a:p>
            <a:pPr marL="285750" indent="-285750">
              <a:buFontTx/>
              <a:buChar char="-"/>
            </a:pPr>
            <a:r>
              <a:rPr lang="en-GB" dirty="0"/>
              <a:t>Adrián Laguna </a:t>
            </a:r>
            <a:r>
              <a:rPr lang="en-GB" dirty="0" err="1"/>
              <a:t>Machuca</a:t>
            </a:r>
            <a:r>
              <a:rPr lang="en-GB" dirty="0"/>
              <a:t>, database manager and programmer.</a:t>
            </a:r>
          </a:p>
          <a:p>
            <a:pPr marL="285750" indent="-285750">
              <a:buFontTx/>
              <a:buChar char="-"/>
            </a:pPr>
            <a:r>
              <a:rPr lang="en-GB" dirty="0"/>
              <a:t>Lucía Longarela Gómez, designer and programmer.</a:t>
            </a:r>
          </a:p>
          <a:p>
            <a:pPr marL="285750" indent="-285750">
              <a:buFontTx/>
              <a:buChar char="-"/>
            </a:pPr>
            <a:r>
              <a:rPr lang="en-GB" dirty="0"/>
              <a:t>Gonzalo Rueda Cortés, designer and programmer.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Software engineering activities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34F43B5-AE47-B646-BDE0-85DC3F78A3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Requirements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Architecture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Principles/Patterns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B30CFB-3A8C-8249-9CA9-DCF1EC6FB1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Database</a:t>
            </a:r>
          </a:p>
          <a:p>
            <a:r>
              <a:rPr lang="en-GB" dirty="0"/>
              <a:t>This is a representation of the database that we will use for consulting and storing everything about our users and events.</a:t>
            </a:r>
          </a:p>
        </p:txBody>
      </p:sp>
      <p:pic>
        <p:nvPicPr>
          <p:cNvPr id="9" name="Marcador de contenido 6">
            <a:extLst>
              <a:ext uri="{FF2B5EF4-FFF2-40B4-BE49-F238E27FC236}">
                <a16:creationId xmlns:a16="http://schemas.microsoft.com/office/drawing/2014/main" id="{CB7D69A2-8D7C-4748-8EEE-5B699F4253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73563"/>
            <a:ext cx="5638800" cy="29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3430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Software engineering activities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34F43B5-AE47-B646-BDE0-85DC3F78A3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Requirements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Architecture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Principles/Patterns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704FDD-AAD8-1842-86B6-4DCE1636CA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GUI</a:t>
            </a:r>
          </a:p>
          <a:p>
            <a:r>
              <a:rPr lang="en-GB" dirty="0"/>
              <a:t>Our domain model requires users to interact between them, so we have implemented a Graphic User Interface (GUI).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A606C4-0C5A-CC49-9626-B40FA12CC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80" y="3212567"/>
            <a:ext cx="5805840" cy="26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34994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46B8FE-C540-754D-8EE5-5DFD903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activities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51C5ECB-5F60-BD43-993C-69F0851C83C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Requirements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Architecture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Principles/Patterns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endParaRPr lang="en-GB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182F852-080F-7346-946B-52B94FA9B2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976988" y="1749199"/>
            <a:ext cx="5987058" cy="460896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55A56F2-1DFB-5D4A-923B-7F1891B8B9F6}"/>
              </a:ext>
            </a:extLst>
          </p:cNvPr>
          <p:cNvSpPr txBox="1"/>
          <p:nvPr/>
        </p:nvSpPr>
        <p:spPr>
          <a:xfrm>
            <a:off x="5103302" y="104305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activities</a:t>
            </a:r>
            <a:endParaRPr lang="en-U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02E845-0167-D148-AB35-C563A789D7E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540000" cy="4144963"/>
          </a:xfrm>
        </p:spPr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Requirements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Architecture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Principles/Patterns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endParaRPr lang="en-GB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A36DDED-690A-0149-88DE-F14766D1D6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920999" y="1436073"/>
            <a:ext cx="6032996" cy="4182967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1FD69B-8F56-F740-B7A2-1AC18A2CEEAD}"/>
              </a:ext>
            </a:extLst>
          </p:cNvPr>
          <p:cNvSpPr txBox="1"/>
          <p:nvPr/>
        </p:nvSpPr>
        <p:spPr>
          <a:xfrm>
            <a:off x="5086142" y="81093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631FE4-16B8-4B4C-8F1A-A6A0280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activities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95D6B4F-6496-3546-8F41-F6CECE4028C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540330" cy="4144963"/>
          </a:xfrm>
        </p:spPr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Requirements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Architecture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Principles/Patterns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7C916FB-97DD-8947-A6E7-A9F9C1FC34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decided to include the </a:t>
            </a:r>
            <a:r>
              <a:rPr lang="en-GB" b="1" dirty="0"/>
              <a:t>Delegation Pattern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User delegates its request method to another class, which is its only function.</a:t>
            </a:r>
          </a:p>
          <a:p>
            <a:endParaRPr lang="en-GB" dirty="0"/>
          </a:p>
          <a:p>
            <a:r>
              <a:rPr lang="en-GB" dirty="0"/>
              <a:t>We also considered applying it for chat and message classes.</a:t>
            </a:r>
          </a:p>
          <a:p>
            <a:endParaRPr lang="en-GB" dirty="0"/>
          </a:p>
          <a:p>
            <a:r>
              <a:rPr lang="en-GB" dirty="0"/>
              <a:t>The advantage of using this pattern is that it increases modularity.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631FE4-16B8-4B4C-8F1A-A6A0280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activities</a:t>
            </a:r>
            <a:endParaRPr lang="en-GB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95D6B4F-6496-3546-8F41-F6CECE4028C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540330" cy="4144963"/>
          </a:xfrm>
        </p:spPr>
        <p:txBody>
          <a:bodyPr/>
          <a:lstStyle/>
          <a:p>
            <a:endParaRPr lang="en-GB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/>
              <a:t>Requirements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/>
              <a:t>Architecture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/>
              <a:t>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/>
              <a:t>Principles/Patterns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/>
              <a:t>Testing</a:t>
            </a:r>
          </a:p>
          <a:p>
            <a:endParaRPr lang="en-GB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CD5CF44-92E4-49A9-BE4E-26479877B4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24200" y="838200"/>
            <a:ext cx="5534025" cy="5257799"/>
          </a:xfrm>
        </p:spPr>
        <p:txBody>
          <a:bodyPr/>
          <a:lstStyle/>
          <a:p>
            <a:endParaRPr lang="es-ES"/>
          </a:p>
          <a:p>
            <a:r>
              <a:rPr lang="es-ES"/>
              <a:t>We developed several unit tests in </a:t>
            </a:r>
            <a:r>
              <a:rPr lang="es-ES" b="1"/>
              <a:t>JUnit</a:t>
            </a:r>
            <a:r>
              <a:rPr lang="es-ES"/>
              <a:t> to test if values introduced by users are null, if indexes are out of bounds, getters and setters,…</a:t>
            </a:r>
          </a:p>
          <a:p>
            <a:endParaRPr lang="es-ES"/>
          </a:p>
          <a:p>
            <a:r>
              <a:rPr lang="es-ES"/>
              <a:t>We also ensured that the code behaves correctly in exceptional circumstances (</a:t>
            </a:r>
            <a:r>
              <a:rPr lang="es-ES" b="1"/>
              <a:t>Exceptions</a:t>
            </a:r>
            <a:r>
              <a:rPr lang="es-ES"/>
              <a:t>).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879420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Development/Deployment</a:t>
            </a:r>
            <a:endParaRPr lang="en-U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EBA61C-5498-1D4E-84CE-39350A8C7DD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Strategies and tools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Implementation model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Deployment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E21D84-983B-BD43-B672-C00CB04F8F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Strategies:</a:t>
            </a:r>
          </a:p>
          <a:p>
            <a:pPr lvl="1"/>
            <a:r>
              <a:rPr lang="en-GB" dirty="0"/>
              <a:t>TDD (Test Driven Development)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Tools:</a:t>
            </a:r>
          </a:p>
          <a:p>
            <a:pPr lvl="1"/>
            <a:r>
              <a:rPr lang="en-GB" dirty="0" err="1"/>
              <a:t>MagicDraw</a:t>
            </a:r>
            <a:r>
              <a:rPr lang="en-GB" dirty="0"/>
              <a:t> Keys</a:t>
            </a:r>
          </a:p>
          <a:p>
            <a:pPr lvl="1"/>
            <a:r>
              <a:rPr lang="en-GB" dirty="0"/>
              <a:t>Eclipse</a:t>
            </a:r>
          </a:p>
          <a:p>
            <a:pPr lvl="1"/>
            <a:r>
              <a:rPr lang="en-GB" dirty="0"/>
              <a:t>Swing</a:t>
            </a:r>
          </a:p>
          <a:p>
            <a:pPr lvl="1"/>
            <a:r>
              <a:rPr lang="en-GB" dirty="0"/>
              <a:t>PHP </a:t>
            </a:r>
            <a:r>
              <a:rPr lang="en-GB" dirty="0" err="1"/>
              <a:t>myAdmin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E9658D1-DECF-CD49-9591-72EE8391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Development/Deployment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BBA4AB9-4C4E-CA4E-AC2F-AB45F12883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Strategies and tools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Implementation model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Deployment</a:t>
            </a:r>
          </a:p>
          <a:p>
            <a:endParaRPr lang="en-GB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B30DF2B9-9E31-8B4C-B06A-2ED566028F8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124200" y="1056983"/>
            <a:ext cx="5638800" cy="46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Development/Deployment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7BB33E-67D3-CB4E-84B1-DC8179A391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Strategies and tools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Implementation model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Deployment</a:t>
            </a:r>
          </a:p>
          <a:p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2AFED-21D1-5341-A1FF-E8546BF3E8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What we have implemented:</a:t>
            </a:r>
          </a:p>
          <a:p>
            <a:pPr lvl="1"/>
            <a:r>
              <a:rPr lang="en-GB" dirty="0"/>
              <a:t>A user interface that allows the user to create a new profile, create or find groups and request to join one. </a:t>
            </a:r>
          </a:p>
          <a:p>
            <a:pPr lvl="1"/>
            <a:r>
              <a:rPr lang="en-GB" dirty="0"/>
              <a:t>A group interface that implements a group chat.</a:t>
            </a:r>
          </a:p>
          <a:p>
            <a:pPr lvl="1"/>
            <a:r>
              <a:rPr lang="en-GB" dirty="0"/>
              <a:t>A report system that bans users based on strikes.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Development/Deployment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7BB33E-67D3-CB4E-84B1-DC8179A391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Strategies and tools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Implementation model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Deployment</a:t>
            </a:r>
          </a:p>
          <a:p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2AFED-21D1-5341-A1FF-E8546BF3E8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What we have not implemented:</a:t>
            </a:r>
          </a:p>
          <a:p>
            <a:pPr lvl="1"/>
            <a:r>
              <a:rPr lang="en-GB" dirty="0"/>
              <a:t>Working maps that create routes with a given initial and final destination.</a:t>
            </a:r>
          </a:p>
          <a:p>
            <a:pPr lvl="1"/>
            <a:r>
              <a:rPr lang="en-GB" dirty="0"/>
              <a:t>A report system with different options to report an area, that would show in the map using a colour code for each danger level.</a:t>
            </a:r>
          </a:p>
          <a:p>
            <a:pPr lvl="1"/>
            <a:r>
              <a:rPr lang="en-GB" dirty="0"/>
              <a:t>A panic button that alerts the police.</a:t>
            </a:r>
          </a:p>
          <a:p>
            <a:pPr lvl="1"/>
            <a:r>
              <a:rPr lang="en-GB" dirty="0"/>
              <a:t>A rating system for users to rank each other after being in a group together.</a:t>
            </a:r>
          </a:p>
          <a:p>
            <a:endParaRPr lang="en-GB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6502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>
          <a:xfrm>
            <a:off x="1368426" y="2942142"/>
            <a:ext cx="6480174" cy="257810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 lot of women feel unsafe returning home alone at night.</a:t>
            </a:r>
          </a:p>
          <a:p>
            <a:endParaRPr lang="en-GB" dirty="0"/>
          </a:p>
          <a:p>
            <a:r>
              <a:rPr lang="en-GB" dirty="0"/>
              <a:t>Women are more likely to be sexually harassed or abused when they are alone.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 – the problem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EF1CE3-D5FA-5E4C-A46A-0022D39C8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37820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We have a graphic user interface supported by a database.</a:t>
            </a:r>
          </a:p>
          <a:p>
            <a:endParaRPr lang="en-GB" dirty="0"/>
          </a:p>
          <a:p>
            <a:r>
              <a:rPr lang="en-GB" dirty="0"/>
              <a:t>Due to time restraints we have not been able to implement everything we set out to, but we have a functional app that will be the base for the final product.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A1CFE4-AFA5-EF48-8677-572FA216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288290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Even though we have encountered many problems along the way, we are confident that we have implemented a safe app that will make women feel safer using it.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team and teamwork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problem required several meetings to discuss the security of the application.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class assignments our team was divided in 2 or 3 smaller groups to consider different approaches.</a:t>
            </a:r>
          </a:p>
          <a:p>
            <a:endParaRPr lang="en-US" dirty="0"/>
          </a:p>
          <a:p>
            <a:r>
              <a:rPr lang="en-US" dirty="0"/>
              <a:t>Finally, for the development, we divided the group for the different tasks (GUI, Data Base, Java Project and Map research).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AE87-C1BE-CC46-8123-665AA52D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E470A-C516-3A49-8539-08D07C044A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The different tasks were assigned voluntarily, based on each member’s skill set.</a:t>
            </a:r>
          </a:p>
          <a:p>
            <a:endParaRPr lang="en-GB" dirty="0"/>
          </a:p>
          <a:p>
            <a:r>
              <a:rPr lang="en-GB" dirty="0"/>
              <a:t>We had a common GitHub repository and communicated via WhatsApp.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F0065-1076-014D-B2C4-3F0BBF9DFD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92654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>
          <a:xfrm>
            <a:off x="1368426" y="3394579"/>
            <a:ext cx="6480174" cy="1673225"/>
          </a:xfrm>
        </p:spPr>
        <p:txBody>
          <a:bodyPr/>
          <a:lstStyle/>
          <a:p>
            <a:r>
              <a:rPr lang="en-GB" dirty="0"/>
              <a:t>We designed an app to help women find other women, so they can travel together and feel safer on their way back home.</a:t>
            </a:r>
          </a:p>
          <a:p>
            <a:endParaRPr lang="en-GB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/>
          <a:lstStyle/>
          <a:p>
            <a:r>
              <a:rPr lang="en-GB" dirty="0"/>
              <a:t>The most challenging part of this problem was to define its security.</a:t>
            </a:r>
          </a:p>
          <a:p>
            <a:endParaRPr lang="en-GB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To enter in a group the user has to send a </a:t>
            </a:r>
            <a:r>
              <a:rPr lang="en-GB" b="1" dirty="0"/>
              <a:t>request</a:t>
            </a:r>
            <a:r>
              <a:rPr lang="en-GB" dirty="0"/>
              <a:t> with a photo of herself </a:t>
            </a:r>
            <a:r>
              <a:rPr lang="en-GB" b="1" dirty="0"/>
              <a:t>posing</a:t>
            </a:r>
            <a:r>
              <a:rPr lang="en-GB" dirty="0"/>
              <a:t> (established by the group) and it has to be accepted by at least half of its members.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We have also implemented a system of </a:t>
            </a:r>
            <a:r>
              <a:rPr lang="en-GB" b="1" dirty="0"/>
              <a:t>reports</a:t>
            </a:r>
            <a:r>
              <a:rPr lang="en-GB" dirty="0"/>
              <a:t> for users and zones. Each user who reaches </a:t>
            </a:r>
            <a:r>
              <a:rPr lang="en-GB" b="1" dirty="0"/>
              <a:t>3 strikes </a:t>
            </a:r>
            <a:r>
              <a:rPr lang="en-GB" dirty="0"/>
              <a:t>is automatically banned in the app. There is also a </a:t>
            </a:r>
            <a:r>
              <a:rPr lang="en-GB" b="1" dirty="0"/>
              <a:t>rating system </a:t>
            </a:r>
            <a:r>
              <a:rPr lang="en-GB" dirty="0"/>
              <a:t>for the users.</a:t>
            </a:r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4EFAA18-7C5E-2047-A950-560DD097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 activities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F672913-214B-CE4C-94CF-F8CAC47490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Non-Functional Requirements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focus on the safety and security part of the app.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Filtering the users in each group sending an specific photo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6C3B2EFA-D108-C743-BBA3-4645131AF5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Requirements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Architecture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Principles/Patterns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Software engineering activities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34F43B5-AE47-B646-BDE0-85DC3F78A3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Requirements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Architecture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Principles/Patterns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6B4AA7-1472-9547-9BE9-098CF06703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Functional requirements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The most important function is the creation of groups.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user can either find a group that suits her needs, or create a new one.</a:t>
            </a:r>
          </a:p>
        </p:txBody>
      </p:sp>
    </p:spTree>
    <p:extLst>
      <p:ext uri="{BB962C8B-B14F-4D97-AF65-F5344CB8AC3E}">
        <p14:creationId xmlns:p14="http://schemas.microsoft.com/office/powerpoint/2010/main" val="855335463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Software engineering activities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34F43B5-AE47-B646-BDE0-85DC3F78A3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b="1" dirty="0"/>
              <a:t>Requirements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Architecture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Principles/Patterns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dirty="0"/>
              <a:t>2017-2018</a:t>
            </a:r>
            <a:endParaRPr lang="en-US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F606A9F1-B602-7D47-B7E8-0CDF97F6A12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33451"/>
            <a:ext cx="5638800" cy="3114898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4554A58-A178-BB4A-89E3-40655E2207F1}"/>
              </a:ext>
            </a:extLst>
          </p:cNvPr>
          <p:cNvSpPr txBox="1"/>
          <p:nvPr/>
        </p:nvSpPr>
        <p:spPr>
          <a:xfrm>
            <a:off x="4584093" y="104036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11590</TotalTime>
  <Words>967</Words>
  <Application>Microsoft Macintosh PowerPoint</Application>
  <PresentationFormat>Presentación en pantalla (4:3)</PresentationFormat>
  <Paragraphs>220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Cívico</vt:lpstr>
      <vt:lpstr>Homecoming Project</vt:lpstr>
      <vt:lpstr>Introduction – the problem</vt:lpstr>
      <vt:lpstr>The team and teamwork</vt:lpstr>
      <vt:lpstr>Presentación de PowerPoint</vt:lpstr>
      <vt:lpstr>The solution</vt:lpstr>
      <vt:lpstr>Presentación de PowerPoint</vt:lpstr>
      <vt:lpstr>Software engineering activities</vt:lpstr>
      <vt:lpstr>Software engineering activities</vt:lpstr>
      <vt:lpstr>Software engineering activities</vt:lpstr>
      <vt:lpstr>Software engineering activities</vt:lpstr>
      <vt:lpstr>Software engineering activities</vt:lpstr>
      <vt:lpstr>Software engineering activities</vt:lpstr>
      <vt:lpstr>Software engineering activities</vt:lpstr>
      <vt:lpstr>Software engineering activities</vt:lpstr>
      <vt:lpstr>Software engineering activities</vt:lpstr>
      <vt:lpstr>Development/Deployment</vt:lpstr>
      <vt:lpstr>Development/Deployment</vt:lpstr>
      <vt:lpstr>Development/Deployment</vt:lpstr>
      <vt:lpstr>Development/Deployment</vt:lpstr>
      <vt:lpstr>Results</vt:lpstr>
      <vt:lpstr>Conclusions</vt:lpstr>
    </vt:vector>
  </TitlesOfParts>
  <Company>uma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Lucía Longarela</cp:lastModifiedBy>
  <cp:revision>228</cp:revision>
  <cp:lastPrinted>2018-03-05T07:33:08Z</cp:lastPrinted>
  <dcterms:created xsi:type="dcterms:W3CDTF">2013-02-21T17:50:16Z</dcterms:created>
  <dcterms:modified xsi:type="dcterms:W3CDTF">2018-06-05T09:50:34Z</dcterms:modified>
</cp:coreProperties>
</file>