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9" r:id="rId12"/>
    <p:sldId id="270" r:id="rId13"/>
    <p:sldId id="281" r:id="rId14"/>
    <p:sldId id="282" r:id="rId15"/>
    <p:sldId id="288" r:id="rId16"/>
    <p:sldId id="286" r:id="rId17"/>
    <p:sldId id="287" r:id="rId18"/>
    <p:sldId id="289" r:id="rId19"/>
    <p:sldId id="268" r:id="rId20"/>
    <p:sldId id="290" r:id="rId21"/>
    <p:sldId id="291" r:id="rId22"/>
    <p:sldId id="292" r:id="rId23"/>
    <p:sldId id="293" r:id="rId24"/>
    <p:sldId id="294" r:id="rId25"/>
    <p:sldId id="295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8" autoAdjust="0"/>
    <p:restoredTop sz="94660"/>
  </p:normalViewPr>
  <p:slideViewPr>
    <p:cSldViewPr snapToGrid="0">
      <p:cViewPr>
        <p:scale>
          <a:sx n="102" d="100"/>
          <a:sy n="102" d="100"/>
        </p:scale>
        <p:origin x="7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8C575F-45C7-0ACE-1FD6-6A1C99B40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C56D65-D59B-5EF3-95E8-A7469A819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B14CFB-CA1E-1766-30C0-CC51F751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B5FD-909A-41ED-B703-55B0CD3122A2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573F7A-8755-FAA8-5470-58190FCAB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CA288C-73E6-08F6-AA05-1BDF17243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B23D-140B-43C7-B282-5475F6AE92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12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C69814-CB28-B260-1F5A-B91017975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373C245-655A-26C2-0D3F-3ABCFDA63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C1DE85-D6A3-D570-C7C4-5D1E7DFC7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B5FD-909A-41ED-B703-55B0CD3122A2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5BDF7F-8A2D-70C1-11FC-B7C176112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2EF123-290E-401C-10B7-4E8E0CA8C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B23D-140B-43C7-B282-5475F6AE92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879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B546C1-B415-7123-F433-2C15EBE0CF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B973074-0B57-582F-5C2F-D5C174442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83ED6D-804C-B5BF-EC96-7069CDA11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B5FD-909A-41ED-B703-55B0CD3122A2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118A74-69EE-F2A8-BE67-08E09B8F9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5214E7-13DB-EBB0-BCDA-CE376F0E8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B23D-140B-43C7-B282-5475F6AE92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8539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EA12C-6210-DE0F-5F6C-B1DD4B3FE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C2364F-A241-D327-61C2-12F349B33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6E2C5E-7E92-FE0A-1C87-43C6B5D31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B5FD-909A-41ED-B703-55B0CD3122A2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254860-0F86-074F-7DC3-7F2B78825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F78AEF-5C69-AE96-4015-E6ED9E7F4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B23D-140B-43C7-B282-5475F6AE92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5119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74A1B5-2B8C-33B1-D25D-AAD9ADF8C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A91F145-02AA-FCD5-33AA-CA23513AF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F1BDD3-B308-B16C-3FDC-970134502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B5FD-909A-41ED-B703-55B0CD3122A2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EBC0E7-05E2-7C26-1616-E34738B58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843DB4-408A-ACF7-2F06-53E7C0117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B23D-140B-43C7-B282-5475F6AE92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1415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6EC709-DA72-CB6F-10B2-2EDAFB6C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9B516C-A234-F414-B7F3-E8BF62CC14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DC2809D-DAC8-FD43-F5A7-74A7B6A04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5A5C2D3-EAEC-9E1C-DECF-BD43AD6FA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B5FD-909A-41ED-B703-55B0CD3122A2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4A6327-B379-AF39-04AF-0904B7C52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A3AE928-146D-6A02-FCBB-3C236FA7C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B23D-140B-43C7-B282-5475F6AE92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652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E1FE7D-9500-4DB2-5356-F47C53777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8E839BB-3079-296B-074B-4CD8392A2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424D6FB-577B-AEFA-DC5C-7D01E3B5E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830B18F-6BAC-481F-BA4A-89EAF67576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B2F9679-7A45-FFD0-9280-D889ED4F24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5E4B718-1C9A-624A-1842-110EABBCA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B5FD-909A-41ED-B703-55B0CD3122A2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93BDFE9-FB13-C34D-1849-757953661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8B86927-E46E-4BDE-D17B-84950DC9A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B23D-140B-43C7-B282-5475F6AE92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9682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26D8C9-1FBA-626D-0C0B-0B8FCD57B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71EA33D-562F-0FB1-2CC0-89715075F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B5FD-909A-41ED-B703-55B0CD3122A2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ADE219-D194-6D13-FF2F-1A2AB8023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E9DA319-617D-BFB7-597C-6C4062423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B23D-140B-43C7-B282-5475F6AE92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430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1E1186F-97FA-34B8-E8F6-723C84E0C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B5FD-909A-41ED-B703-55B0CD3122A2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2C284A-0331-83F1-1F4C-BE4DEC731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C0525A8-B046-9CFE-AA32-9E8DB03ED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B23D-140B-43C7-B282-5475F6AE92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107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4AAA98-C361-A0DE-A0D0-0A4847B3F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48D3A5-BC15-717C-AF1C-9DA54102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85DF408-09F8-9816-F421-46CE9757F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B372119-C233-FA91-B222-07FF08EE3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B5FD-909A-41ED-B703-55B0CD3122A2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0D2230-AE70-A4F3-C4DD-16F07370F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B6D9D8A-69CE-7294-1654-2F0C96A70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B23D-140B-43C7-B282-5475F6AE92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1148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E5494A-3989-FDD9-209D-70CF1D1A7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6CAD92D-DB23-D2A5-2399-58A03821C2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0E72B39-430F-FA1A-31BD-FD212370B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BB725A2-17E7-8E03-6482-895E6B1DB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B5FD-909A-41ED-B703-55B0CD3122A2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ABEBA2F-A8DA-92A6-3F92-11F90E8BB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1185FAF-099F-0BAF-A138-F22B94244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B23D-140B-43C7-B282-5475F6AE92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528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0A6AD8-4226-36A9-7740-E578E5D3B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1E89841-46CC-4251-7721-B5119CC92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84A8A5-7FB4-4F72-ED7F-85F6E7BCB3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AB5FD-909A-41ED-B703-55B0CD3122A2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4D938A-B807-776B-1082-318FFE29D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0C1DEA-B6C6-9688-4A86-D181354FF0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7B23D-140B-43C7-B282-5475F6AE92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5378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8FF06E-72B7-FD26-0B22-3D908FFADF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cs typeface="Aharoni" panose="02010803020104030203" pitchFamily="2" charset="-79"/>
              </a:rPr>
              <a:t>Распределенная система платежных переводов</a:t>
            </a:r>
          </a:p>
        </p:txBody>
      </p:sp>
    </p:spTree>
    <p:extLst>
      <p:ext uri="{BB962C8B-B14F-4D97-AF65-F5344CB8AC3E}">
        <p14:creationId xmlns:p14="http://schemas.microsoft.com/office/powerpoint/2010/main" val="241996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2291E8-952D-DBFE-F1C4-67DA122E7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Проблемы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E615D8-C0D0-3F45-9A3E-CA973F16F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Проблема конкурентного доступа</a:t>
            </a:r>
          </a:p>
          <a:p>
            <a:pPr marL="0" indent="0">
              <a:buNone/>
            </a:pPr>
            <a:r>
              <a:rPr lang="ru-RU" dirty="0"/>
              <a:t>Баланс двух участников изменяется неравномерно (некорректно)</a:t>
            </a:r>
          </a:p>
          <a:p>
            <a:pPr marL="0" indent="0">
              <a:buNone/>
            </a:pPr>
            <a:r>
              <a:rPr lang="ru-RU" dirty="0"/>
              <a:t>Медленная работа приложения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1721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8B2E7C-688B-FA87-DF46-21700244D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Потенциальные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8C55F8-186F-0831-DF36-42DAD0791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Использовать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RabbitMQ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Использовать синхронизацию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Использовать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JdbcTemplate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блокировку на уровне строк</a:t>
            </a:r>
          </a:p>
        </p:txBody>
      </p:sp>
    </p:spTree>
    <p:extLst>
      <p:ext uri="{BB962C8B-B14F-4D97-AF65-F5344CB8AC3E}">
        <p14:creationId xmlns:p14="http://schemas.microsoft.com/office/powerpoint/2010/main" val="3773073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B27D3D-61D9-C219-742C-34ED56DBF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460" y="365124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Синхронизация на уровне базы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F0A454-A65D-43FA-6790-96F9E866E53A}"/>
              </a:ext>
            </a:extLst>
          </p:cNvPr>
          <p:cNvSpPr txBox="1"/>
          <p:nvPr/>
        </p:nvSpPr>
        <p:spPr>
          <a:xfrm>
            <a:off x="1043275" y="1853852"/>
            <a:ext cx="106247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Внедряем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JdbcTemplate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высоконагруженные участки кода: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процессе обработки платежа всё еще присутствует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Hibernate,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однако за обновление балансов участников отвечает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JdbcTemplate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 блокировки на уровне строк –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for update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335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A879E913-8C29-8859-B786-4323996035C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69326" y="720086"/>
          <a:ext cx="10657729" cy="3979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2408">
                  <a:extLst>
                    <a:ext uri="{9D8B030D-6E8A-4147-A177-3AD203B41FA5}">
                      <a16:colId xmlns:a16="http://schemas.microsoft.com/office/drawing/2014/main" val="1688509703"/>
                    </a:ext>
                  </a:extLst>
                </a:gridCol>
                <a:gridCol w="1515818">
                  <a:extLst>
                    <a:ext uri="{9D8B030D-6E8A-4147-A177-3AD203B41FA5}">
                      <a16:colId xmlns:a16="http://schemas.microsoft.com/office/drawing/2014/main" val="1795661758"/>
                    </a:ext>
                  </a:extLst>
                </a:gridCol>
                <a:gridCol w="1644693">
                  <a:extLst>
                    <a:ext uri="{9D8B030D-6E8A-4147-A177-3AD203B41FA5}">
                      <a16:colId xmlns:a16="http://schemas.microsoft.com/office/drawing/2014/main" val="3902682661"/>
                    </a:ext>
                  </a:extLst>
                </a:gridCol>
                <a:gridCol w="1626281">
                  <a:extLst>
                    <a:ext uri="{9D8B030D-6E8A-4147-A177-3AD203B41FA5}">
                      <a16:colId xmlns:a16="http://schemas.microsoft.com/office/drawing/2014/main" val="1879765163"/>
                    </a:ext>
                  </a:extLst>
                </a:gridCol>
                <a:gridCol w="1319437">
                  <a:extLst>
                    <a:ext uri="{9D8B030D-6E8A-4147-A177-3AD203B41FA5}">
                      <a16:colId xmlns:a16="http://schemas.microsoft.com/office/drawing/2014/main" val="1482230016"/>
                    </a:ext>
                  </a:extLst>
                </a:gridCol>
                <a:gridCol w="1239656">
                  <a:extLst>
                    <a:ext uri="{9D8B030D-6E8A-4147-A177-3AD203B41FA5}">
                      <a16:colId xmlns:a16="http://schemas.microsoft.com/office/drawing/2014/main" val="117191427"/>
                    </a:ext>
                  </a:extLst>
                </a:gridCol>
                <a:gridCol w="1319436">
                  <a:extLst>
                    <a:ext uri="{9D8B030D-6E8A-4147-A177-3AD203B41FA5}">
                      <a16:colId xmlns:a16="http://schemas.microsoft.com/office/drawing/2014/main" val="24764564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Блокировки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Events, 1user/sec</a:t>
                      </a:r>
                      <a:endParaRPr lang="ru-RU" dirty="0"/>
                    </a:p>
                    <a:p>
                      <a:endParaRPr lang="ru-RU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Camunda,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 user/sec</a:t>
                      </a:r>
                      <a:endParaRPr lang="ru-RU" dirty="0"/>
                    </a:p>
                    <a:p>
                      <a:endParaRPr lang="ru-RU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Events, 10 user/sec</a:t>
                      </a:r>
                      <a:endParaRPr lang="ru-RU" dirty="0"/>
                    </a:p>
                    <a:p>
                      <a:endParaRPr lang="ru-RU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Camunda,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 user/sec</a:t>
                      </a:r>
                      <a:endParaRPr lang="ru-RU" dirty="0"/>
                    </a:p>
                    <a:p>
                      <a:endParaRPr lang="ru-RU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Events, 50 user/sec</a:t>
                      </a:r>
                      <a:endParaRPr lang="ru-RU" dirty="0"/>
                    </a:p>
                    <a:p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Camunda,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50 user/sec</a:t>
                      </a:r>
                      <a:endParaRPr lang="ru-RU" dirty="0"/>
                    </a:p>
                    <a:p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071550"/>
                  </a:ext>
                </a:extLst>
              </a:tr>
              <a:tr h="372284">
                <a:tc>
                  <a:txBody>
                    <a:bodyPr/>
                    <a:lstStyle/>
                    <a:p>
                      <a:r>
                        <a:rPr lang="en-US" dirty="0"/>
                        <a:t>Samples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</a:t>
                      </a:r>
                      <a:endParaRPr lang="ru-RU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</a:t>
                      </a:r>
                      <a:endParaRPr lang="ru-RU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</a:t>
                      </a:r>
                      <a:endParaRPr lang="ru-RU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</a:t>
                      </a:r>
                      <a:endParaRPr lang="ru-RU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078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Average, </a:t>
                      </a:r>
                      <a:r>
                        <a:rPr lang="en-US" dirty="0" err="1"/>
                        <a:t>ms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70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</a:t>
                      </a:r>
                      <a:endParaRPr lang="ru-RU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338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25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Median, </a:t>
                      </a:r>
                      <a:r>
                        <a:rPr lang="en-US" dirty="0" err="1"/>
                        <a:t>ms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68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</a:t>
                      </a:r>
                      <a:endParaRPr lang="ru-RU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362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119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90% Line, </a:t>
                      </a:r>
                      <a:r>
                        <a:rPr lang="en-US" dirty="0" err="1"/>
                        <a:t>ms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94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105</a:t>
                      </a:r>
                      <a:endParaRPr lang="ru-RU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r>
                        <a:rPr lang="ru-RU" dirty="0"/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408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0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95% Line, </a:t>
                      </a:r>
                      <a:r>
                        <a:rPr lang="en-US" dirty="0" err="1"/>
                        <a:t>ms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102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108</a:t>
                      </a:r>
                      <a:endParaRPr lang="ru-RU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68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424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815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99% Line, </a:t>
                      </a:r>
                      <a:r>
                        <a:rPr lang="en-US" dirty="0" err="1"/>
                        <a:t>ms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114</a:t>
                      </a:r>
                      <a:endParaRPr lang="ru-RU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88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441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4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Min, </a:t>
                      </a:r>
                      <a:r>
                        <a:rPr lang="en-US" dirty="0" err="1"/>
                        <a:t>ms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43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  <a:endParaRPr lang="ru-RU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227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Max, </a:t>
                      </a:r>
                      <a:r>
                        <a:rPr lang="en-US" dirty="0" err="1"/>
                        <a:t>ms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117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117</a:t>
                      </a:r>
                      <a:endParaRPr lang="ru-RU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462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106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Throughput, r/sec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5.1</a:t>
                      </a:r>
                      <a:endParaRPr lang="ru-RU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5.1</a:t>
                      </a:r>
                      <a:endParaRPr lang="ru-RU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47</a:t>
                      </a:r>
                      <a:r>
                        <a:rPr lang="en-US" dirty="0"/>
                        <a:t>.</a:t>
                      </a:r>
                      <a:r>
                        <a:rPr lang="ru-RU" dirty="0"/>
                        <a:t>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100.4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67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918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A18681-16F6-8202-F1C4-B952EAEC9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947" y="0"/>
            <a:ext cx="9576652" cy="1325563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 - синхронизация на уровне 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B0A170-BF47-7AC2-8B10-D2B6CE721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948" y="1325563"/>
            <a:ext cx="9576652" cy="4127244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 время обработки платежа для профиля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Camunda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возникает проблема конкурентного доступа, из-за чего провести нагрузочный тест является затруднительным.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Принято решение отложить решение проблемы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Camunda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поскольку профиль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Events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соответствует ожиданиям тестирования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624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6D7E97-7E78-246A-C4B8-3773CD41B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Синхронизация на уровне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372279-001C-E55F-F47D-2CB61A233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Внедряем синхронизации в участки кода, где происходит гонка.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процессе полностью участвует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Hibernate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1859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A879E913-8C29-8859-B786-4323996035C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63190" y="1045342"/>
          <a:ext cx="10657729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2408">
                  <a:extLst>
                    <a:ext uri="{9D8B030D-6E8A-4147-A177-3AD203B41FA5}">
                      <a16:colId xmlns:a16="http://schemas.microsoft.com/office/drawing/2014/main" val="1688509703"/>
                    </a:ext>
                  </a:extLst>
                </a:gridCol>
                <a:gridCol w="1515818">
                  <a:extLst>
                    <a:ext uri="{9D8B030D-6E8A-4147-A177-3AD203B41FA5}">
                      <a16:colId xmlns:a16="http://schemas.microsoft.com/office/drawing/2014/main" val="1795661758"/>
                    </a:ext>
                  </a:extLst>
                </a:gridCol>
                <a:gridCol w="1644693">
                  <a:extLst>
                    <a:ext uri="{9D8B030D-6E8A-4147-A177-3AD203B41FA5}">
                      <a16:colId xmlns:a16="http://schemas.microsoft.com/office/drawing/2014/main" val="3902682661"/>
                    </a:ext>
                  </a:extLst>
                </a:gridCol>
                <a:gridCol w="1626281">
                  <a:extLst>
                    <a:ext uri="{9D8B030D-6E8A-4147-A177-3AD203B41FA5}">
                      <a16:colId xmlns:a16="http://schemas.microsoft.com/office/drawing/2014/main" val="1879765163"/>
                    </a:ext>
                  </a:extLst>
                </a:gridCol>
                <a:gridCol w="1319437">
                  <a:extLst>
                    <a:ext uri="{9D8B030D-6E8A-4147-A177-3AD203B41FA5}">
                      <a16:colId xmlns:a16="http://schemas.microsoft.com/office/drawing/2014/main" val="1482230016"/>
                    </a:ext>
                  </a:extLst>
                </a:gridCol>
                <a:gridCol w="1239656">
                  <a:extLst>
                    <a:ext uri="{9D8B030D-6E8A-4147-A177-3AD203B41FA5}">
                      <a16:colId xmlns:a16="http://schemas.microsoft.com/office/drawing/2014/main" val="117191427"/>
                    </a:ext>
                  </a:extLst>
                </a:gridCol>
                <a:gridCol w="1319436">
                  <a:extLst>
                    <a:ext uri="{9D8B030D-6E8A-4147-A177-3AD203B41FA5}">
                      <a16:colId xmlns:a16="http://schemas.microsoft.com/office/drawing/2014/main" val="24764564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Синхронизация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Events, 1user/sec</a:t>
                      </a:r>
                      <a:endParaRPr lang="ru-RU" dirty="0"/>
                    </a:p>
                    <a:p>
                      <a:endParaRPr lang="ru-RU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Camunda,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 user/sec</a:t>
                      </a:r>
                      <a:endParaRPr lang="ru-RU" dirty="0"/>
                    </a:p>
                    <a:p>
                      <a:endParaRPr lang="ru-RU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Events, 10 user/sec</a:t>
                      </a:r>
                      <a:endParaRPr lang="ru-RU" dirty="0"/>
                    </a:p>
                    <a:p>
                      <a:endParaRPr lang="ru-RU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Camunda,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 user/sec</a:t>
                      </a:r>
                      <a:endParaRPr lang="ru-RU" dirty="0"/>
                    </a:p>
                    <a:p>
                      <a:endParaRPr lang="ru-RU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Events, 50 user/sec</a:t>
                      </a:r>
                      <a:endParaRPr lang="ru-RU" dirty="0"/>
                    </a:p>
                    <a:p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Camunda,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50 user/sec</a:t>
                      </a:r>
                      <a:endParaRPr lang="ru-RU" dirty="0"/>
                    </a:p>
                    <a:p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071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</a:t>
                      </a:r>
                      <a:endParaRPr lang="ru-RU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</a:t>
                      </a:r>
                      <a:endParaRPr lang="ru-RU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</a:t>
                      </a:r>
                      <a:endParaRPr lang="ru-RU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</a:t>
                      </a:r>
                      <a:endParaRPr lang="ru-RU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078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Average, </a:t>
                      </a:r>
                      <a:r>
                        <a:rPr lang="en-US" dirty="0" err="1"/>
                        <a:t>ms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70</a:t>
                      </a:r>
                      <a:endParaRPr lang="ru-RU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73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284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154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25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Median, </a:t>
                      </a:r>
                      <a:r>
                        <a:rPr lang="en-US" dirty="0" err="1"/>
                        <a:t>ms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66</a:t>
                      </a:r>
                      <a:endParaRPr lang="ru-RU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72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303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158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119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90% Line, </a:t>
                      </a:r>
                      <a:r>
                        <a:rPr lang="en-US" dirty="0" err="1"/>
                        <a:t>ms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97</a:t>
                      </a:r>
                      <a:endParaRPr lang="ru-RU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86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76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422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225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0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95% Line, </a:t>
                      </a:r>
                      <a:r>
                        <a:rPr lang="en-US" dirty="0" err="1"/>
                        <a:t>ms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108</a:t>
                      </a:r>
                      <a:endParaRPr lang="ru-RU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93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443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240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815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99% Line, </a:t>
                      </a:r>
                      <a:r>
                        <a:rPr lang="en-US" dirty="0" err="1"/>
                        <a:t>ms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120</a:t>
                      </a:r>
                      <a:endParaRPr lang="ru-RU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101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96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481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252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4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Min, </a:t>
                      </a:r>
                      <a:r>
                        <a:rPr lang="en-US" dirty="0" err="1"/>
                        <a:t>ms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42</a:t>
                      </a:r>
                      <a:endParaRPr lang="ru-RU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58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38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48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227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Max, </a:t>
                      </a:r>
                      <a:r>
                        <a:rPr lang="en-US" dirty="0" err="1"/>
                        <a:t>ms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133</a:t>
                      </a:r>
                      <a:endParaRPr lang="ru-RU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104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133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109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485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265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106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Throughput, r/sec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5.1</a:t>
                      </a:r>
                      <a:endParaRPr lang="ru-RU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5.1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48.7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46.7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78.7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141.0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67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3724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15EBD4-ADA0-A0B5-B67E-14D1696CB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 - Синхронизация на уровне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94D359-F41C-2A52-61E5-8652A0D4F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 время работы профиля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Events,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транзакции были выполнены успешно и записаны в базу данных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 время работы профиля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Camunda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все еще наблюдается проблема конкурентного доступа (балансы не зачисляются, либо зачисляются неравномерно)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Из-за ограничений по времени решено не отложить решение проблемы конкурентного доступа для профиля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Camunda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2932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562103-FFD2-E986-A138-33C8CEA1B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решений для профиля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Events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синхронизация базы данных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синхронизация приложения</a:t>
            </a:r>
          </a:p>
        </p:txBody>
      </p:sp>
      <p:graphicFrame>
        <p:nvGraphicFramePr>
          <p:cNvPr id="6" name="Объект 4">
            <a:extLst>
              <a:ext uri="{FF2B5EF4-FFF2-40B4-BE49-F238E27FC236}">
                <a16:creationId xmlns:a16="http://schemas.microsoft.com/office/drawing/2014/main" id="{2E1D5146-DE49-D006-54BC-B9001FC69A3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7955" y="1693725"/>
          <a:ext cx="11104232" cy="416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2408">
                  <a:extLst>
                    <a:ext uri="{9D8B030D-6E8A-4147-A177-3AD203B41FA5}">
                      <a16:colId xmlns:a16="http://schemas.microsoft.com/office/drawing/2014/main" val="1688509703"/>
                    </a:ext>
                  </a:extLst>
                </a:gridCol>
                <a:gridCol w="1515818">
                  <a:extLst>
                    <a:ext uri="{9D8B030D-6E8A-4147-A177-3AD203B41FA5}">
                      <a16:colId xmlns:a16="http://schemas.microsoft.com/office/drawing/2014/main" val="1795661758"/>
                    </a:ext>
                  </a:extLst>
                </a:gridCol>
                <a:gridCol w="1644693">
                  <a:extLst>
                    <a:ext uri="{9D8B030D-6E8A-4147-A177-3AD203B41FA5}">
                      <a16:colId xmlns:a16="http://schemas.microsoft.com/office/drawing/2014/main" val="3902682661"/>
                    </a:ext>
                  </a:extLst>
                </a:gridCol>
                <a:gridCol w="1626281">
                  <a:extLst>
                    <a:ext uri="{9D8B030D-6E8A-4147-A177-3AD203B41FA5}">
                      <a16:colId xmlns:a16="http://schemas.microsoft.com/office/drawing/2014/main" val="1879765163"/>
                    </a:ext>
                  </a:extLst>
                </a:gridCol>
                <a:gridCol w="1319437">
                  <a:extLst>
                    <a:ext uri="{9D8B030D-6E8A-4147-A177-3AD203B41FA5}">
                      <a16:colId xmlns:a16="http://schemas.microsoft.com/office/drawing/2014/main" val="1482230016"/>
                    </a:ext>
                  </a:extLst>
                </a:gridCol>
                <a:gridCol w="1545010">
                  <a:extLst>
                    <a:ext uri="{9D8B030D-6E8A-4147-A177-3AD203B41FA5}">
                      <a16:colId xmlns:a16="http://schemas.microsoft.com/office/drawing/2014/main" val="117191427"/>
                    </a:ext>
                  </a:extLst>
                </a:gridCol>
                <a:gridCol w="1460585">
                  <a:extLst>
                    <a:ext uri="{9D8B030D-6E8A-4147-A177-3AD203B41FA5}">
                      <a16:colId xmlns:a16="http://schemas.microsoft.com/office/drawing/2014/main" val="24764564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Locks vs Sync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Events Locks, 1 user/sec</a:t>
                      </a:r>
                      <a:endParaRPr lang="ru-RU" sz="1600" dirty="0"/>
                    </a:p>
                    <a:p>
                      <a:endParaRPr lang="ru-RU" sz="16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Events Sync,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 user/sec</a:t>
                      </a:r>
                      <a:endParaRPr lang="ru-RU" sz="1600" dirty="0"/>
                    </a:p>
                    <a:p>
                      <a:endParaRPr lang="ru-RU" sz="16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Events Locks, 10 user/sec</a:t>
                      </a:r>
                      <a:endParaRPr lang="ru-RU" sz="1600" dirty="0"/>
                    </a:p>
                    <a:p>
                      <a:endParaRPr lang="ru-RU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Events Sync,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10 user/sec</a:t>
                      </a:r>
                      <a:endParaRPr lang="ru-RU" sz="1600" dirty="0"/>
                    </a:p>
                    <a:p>
                      <a:endParaRPr lang="ru-RU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Events Locks, 50 user/sec</a:t>
                      </a:r>
                      <a:endParaRPr lang="ru-RU" sz="1600" dirty="0"/>
                    </a:p>
                    <a:p>
                      <a:endParaRPr lang="ru-RU" sz="16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Events Sync,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50 user/sec</a:t>
                      </a:r>
                      <a:endParaRPr lang="ru-RU" sz="1600" dirty="0"/>
                    </a:p>
                    <a:p>
                      <a:endParaRPr lang="ru-RU" sz="16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071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</a:t>
                      </a:r>
                      <a:endParaRPr lang="ru-RU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</a:t>
                      </a:r>
                      <a:endParaRPr lang="ru-RU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</a:t>
                      </a:r>
                      <a:endParaRPr lang="ru-RU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</a:t>
                      </a:r>
                      <a:endParaRPr lang="ru-RU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078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Average, </a:t>
                      </a:r>
                      <a:r>
                        <a:rPr lang="en-US" dirty="0" err="1"/>
                        <a:t>ms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70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  <a:endParaRPr lang="ru-RU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338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284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25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Median, </a:t>
                      </a:r>
                      <a:r>
                        <a:rPr lang="en-US" dirty="0" err="1"/>
                        <a:t>ms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68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66</a:t>
                      </a:r>
                      <a:endParaRPr lang="ru-RU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362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303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119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90% Line, </a:t>
                      </a:r>
                      <a:r>
                        <a:rPr lang="en-US" dirty="0" err="1"/>
                        <a:t>ms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94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97</a:t>
                      </a:r>
                      <a:endParaRPr lang="ru-RU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r>
                        <a:rPr lang="ru-RU" dirty="0"/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408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422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0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95% Line, </a:t>
                      </a:r>
                      <a:r>
                        <a:rPr lang="en-US" dirty="0" err="1"/>
                        <a:t>ms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102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108</a:t>
                      </a:r>
                      <a:endParaRPr lang="ru-RU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68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424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443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815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99% Line, </a:t>
                      </a:r>
                      <a:r>
                        <a:rPr lang="en-US" dirty="0" err="1"/>
                        <a:t>ms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120</a:t>
                      </a:r>
                      <a:endParaRPr lang="ru-RU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88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96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441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481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4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Min, </a:t>
                      </a:r>
                      <a:r>
                        <a:rPr lang="en-US" dirty="0" err="1"/>
                        <a:t>ms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43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42</a:t>
                      </a:r>
                      <a:endParaRPr lang="ru-RU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38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227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Max, </a:t>
                      </a:r>
                      <a:r>
                        <a:rPr lang="en-US" dirty="0" err="1"/>
                        <a:t>ms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117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133</a:t>
                      </a:r>
                      <a:endParaRPr lang="ru-RU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133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462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485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106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Throughput, r/sec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5.1</a:t>
                      </a:r>
                      <a:endParaRPr lang="ru-RU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5.1</a:t>
                      </a:r>
                      <a:endParaRPr lang="ru-RU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47</a:t>
                      </a:r>
                      <a:r>
                        <a:rPr lang="en-US" dirty="0"/>
                        <a:t>.</a:t>
                      </a:r>
                      <a:r>
                        <a:rPr lang="ru-RU" dirty="0"/>
                        <a:t>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48.7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100.4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78.7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67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1937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9A9F8B-B634-962C-38F3-2297E490E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Вывод: </a:t>
            </a:r>
            <a:r>
              <a:rPr lang="ru-RU" sz="3600" dirty="0">
                <a:cs typeface="Times New Roman" panose="02020603050405020304" pitchFamily="18" charset="0"/>
              </a:rPr>
              <a:t>синхронизация базы данных</a:t>
            </a:r>
            <a:r>
              <a:rPr lang="en-US" sz="3600" dirty="0">
                <a:cs typeface="Times New Roman" panose="02020603050405020304" pitchFamily="18" charset="0"/>
              </a:rPr>
              <a:t> vs</a:t>
            </a:r>
            <a:r>
              <a:rPr lang="ru-RU" sz="3600" dirty="0">
                <a:cs typeface="Times New Roman" panose="02020603050405020304" pitchFamily="18" charset="0"/>
              </a:rPr>
              <a:t> синхронизация приложения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D0841C-C431-1084-8B3D-7314D4C2D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Было принято решение использовать синхронизацию на уровне приложения, так как в будущем не планируется развёртывание нескольких экземпляров </a:t>
            </a:r>
            <a:r>
              <a:rPr lang="en-US" dirty="0"/>
              <a:t>core</a:t>
            </a:r>
            <a:r>
              <a:rPr lang="ru-RU" dirty="0"/>
              <a:t>-сервиса.</a:t>
            </a:r>
          </a:p>
        </p:txBody>
      </p:sp>
    </p:spTree>
    <p:extLst>
      <p:ext uri="{BB962C8B-B14F-4D97-AF65-F5344CB8AC3E}">
        <p14:creationId xmlns:p14="http://schemas.microsoft.com/office/powerpoint/2010/main" val="2783405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7DC260-8305-2421-BDA6-D1D851CE2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94DD0B-77EE-AC12-DA78-59DCEB550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Реализация сервиса переводов платежей с целью обучения современным технологиям и методикам разработки ПО.</a:t>
            </a:r>
          </a:p>
          <a:p>
            <a:pPr marL="0" indent="0">
              <a:buNone/>
            </a:pPr>
            <a:r>
              <a:rPr lang="ru-RU" dirty="0"/>
              <a:t>Изучение технического стека: </a:t>
            </a:r>
            <a:endParaRPr lang="en-US" dirty="0"/>
          </a:p>
          <a:p>
            <a:r>
              <a:rPr lang="en-US" dirty="0"/>
              <a:t>Spring</a:t>
            </a:r>
          </a:p>
          <a:p>
            <a:r>
              <a:rPr lang="en-US" dirty="0"/>
              <a:t>AOP</a:t>
            </a:r>
          </a:p>
          <a:p>
            <a:r>
              <a:rPr lang="en-US" dirty="0"/>
              <a:t>Postgres</a:t>
            </a:r>
          </a:p>
          <a:p>
            <a:r>
              <a:rPr lang="en-US" dirty="0"/>
              <a:t>Flyway</a:t>
            </a:r>
          </a:p>
          <a:p>
            <a:r>
              <a:rPr lang="en-US" dirty="0"/>
              <a:t>Nginx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9751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C21127-DB08-05A7-0BDA-967725C5F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Передача данных в сервис отчётов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C0FAC0D-00E9-2D26-7F21-A38ECF5EEB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7029" y="1825625"/>
            <a:ext cx="7417942" cy="4351338"/>
          </a:xfrm>
        </p:spPr>
      </p:pic>
    </p:spTree>
    <p:extLst>
      <p:ext uri="{BB962C8B-B14F-4D97-AF65-F5344CB8AC3E}">
        <p14:creationId xmlns:p14="http://schemas.microsoft.com/office/powerpoint/2010/main" val="604223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F9C6EE-CC39-20F7-08BD-456AD893F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Отчёты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EFF2F8-490A-B407-7858-4F662EC22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получения отчётов используется </a:t>
            </a:r>
            <a:r>
              <a:rPr lang="en-US" dirty="0"/>
              <a:t>Jasper reports</a:t>
            </a:r>
            <a:r>
              <a:rPr lang="ru-RU" dirty="0"/>
              <a:t>.</a:t>
            </a:r>
            <a:r>
              <a:rPr lang="en-US" dirty="0"/>
              <a:t>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Выборка данных происходит с помощью </a:t>
            </a:r>
            <a:r>
              <a:rPr lang="en-US" dirty="0" err="1"/>
              <a:t>JdbcTemplate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Отчёты предоставляются в двух форматах:</a:t>
            </a:r>
          </a:p>
          <a:p>
            <a:r>
              <a:rPr lang="en-US" dirty="0"/>
              <a:t>Xlsx</a:t>
            </a:r>
          </a:p>
          <a:p>
            <a:r>
              <a:rPr lang="en-US" dirty="0"/>
              <a:t>Pdf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18369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327DF0-73DA-B8BC-AC8B-30571CCE5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Безопасность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0B4D27-0DFB-CF32-7453-54081CDB2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обеспечения безопасного доступа к процессу перевода и другим данным, в приложение интегрирована авторизация и аутентификация на основе </a:t>
            </a:r>
            <a:r>
              <a:rPr lang="en-US" dirty="0"/>
              <a:t>JWT</a:t>
            </a:r>
            <a:r>
              <a:rPr lang="ru-RU" dirty="0"/>
              <a:t>-токенов.</a:t>
            </a:r>
          </a:p>
          <a:p>
            <a:pPr marL="0" indent="0">
              <a:buNone/>
            </a:pPr>
            <a:r>
              <a:rPr lang="ru-RU" dirty="0"/>
              <a:t>Для эффективной работы с </a:t>
            </a:r>
            <a:r>
              <a:rPr lang="en-US" dirty="0"/>
              <a:t>JWT </a:t>
            </a:r>
            <a:r>
              <a:rPr lang="ru-RU" dirty="0"/>
              <a:t>используется </a:t>
            </a:r>
            <a:r>
              <a:rPr lang="en-US" dirty="0"/>
              <a:t>Spring Security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97727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AA08E7-9E93-1C0D-57C5-6556CF7F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работы </a:t>
            </a:r>
            <a:r>
              <a:rPr lang="en-US" dirty="0"/>
              <a:t>JWT </a:t>
            </a:r>
            <a:r>
              <a:rPr lang="ru-RU" dirty="0"/>
              <a:t>токенов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7F27775-E360-4512-5B54-912EF57ADA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2208" y="1825625"/>
            <a:ext cx="4927583" cy="4351338"/>
          </a:xfrm>
        </p:spPr>
      </p:pic>
    </p:spTree>
    <p:extLst>
      <p:ext uri="{BB962C8B-B14F-4D97-AF65-F5344CB8AC3E}">
        <p14:creationId xmlns:p14="http://schemas.microsoft.com/office/powerpoint/2010/main" val="12186096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30DF7C-FB68-B980-A9B4-EF4938B47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8FCCF4-7AC2-3049-8578-477ECEF05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Распределенное приложение упаковано в </a:t>
            </a:r>
            <a:r>
              <a:rPr lang="en-US" dirty="0"/>
              <a:t>docker-compose</a:t>
            </a:r>
            <a:r>
              <a:rPr lang="ru-RU" dirty="0"/>
              <a:t>. Каждый сервис имеет свой </a:t>
            </a:r>
            <a:r>
              <a:rPr lang="en-US" dirty="0" err="1"/>
              <a:t>Dockerfile</a:t>
            </a:r>
            <a:r>
              <a:rPr lang="ru-RU" dirty="0"/>
              <a:t>. Базы данных так же создаются в </a:t>
            </a:r>
            <a:r>
              <a:rPr lang="en-US" dirty="0"/>
              <a:t>docker.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4748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697ED4-7234-44DE-ABA2-92D6BC8DD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A023C2-9CD1-7704-55E9-41C16356A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 итогу было разработано распределенное приложение система платёжных переводов. </a:t>
            </a:r>
          </a:p>
          <a:p>
            <a:pPr marL="0" indent="0">
              <a:buNone/>
            </a:pPr>
            <a:r>
              <a:rPr lang="ru-RU" dirty="0"/>
              <a:t>Приложение имеет следующий функционал:</a:t>
            </a:r>
          </a:p>
          <a:p>
            <a:r>
              <a:rPr lang="ru-RU" dirty="0"/>
              <a:t>Авторизация</a:t>
            </a:r>
            <a:r>
              <a:rPr lang="en-US" dirty="0"/>
              <a:t>/</a:t>
            </a:r>
            <a:r>
              <a:rPr lang="ru-RU" dirty="0"/>
              <a:t>Аутентификация</a:t>
            </a:r>
          </a:p>
          <a:p>
            <a:r>
              <a:rPr lang="ru-RU" dirty="0"/>
              <a:t>Совершение платежа</a:t>
            </a:r>
          </a:p>
          <a:p>
            <a:r>
              <a:rPr lang="ru-RU" dirty="0"/>
              <a:t>Подготовка отчётов платежей</a:t>
            </a:r>
          </a:p>
        </p:txBody>
      </p:sp>
    </p:spTree>
    <p:extLst>
      <p:ext uri="{BB962C8B-B14F-4D97-AF65-F5344CB8AC3E}">
        <p14:creationId xmlns:p14="http://schemas.microsoft.com/office/powerpoint/2010/main" val="758753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F88F78-D817-B1B0-E0D6-E677F0F5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3F181A-9969-E79F-512B-1FEBB4745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Приложение представляет собой 3 </a:t>
            </a:r>
            <a:r>
              <a:rPr lang="ru-RU" dirty="0" err="1"/>
              <a:t>микросервиса</a:t>
            </a:r>
            <a:r>
              <a:rPr lang="ru-RU" dirty="0"/>
              <a:t>:</a:t>
            </a:r>
          </a:p>
          <a:p>
            <a:r>
              <a:rPr lang="ru-RU" dirty="0"/>
              <a:t>Сервис участника</a:t>
            </a:r>
          </a:p>
          <a:p>
            <a:r>
              <a:rPr lang="ru-RU" dirty="0"/>
              <a:t>Сервис платежей</a:t>
            </a:r>
          </a:p>
          <a:p>
            <a:r>
              <a:rPr lang="ru-RU" dirty="0"/>
              <a:t>Сервис комиссий</a:t>
            </a:r>
          </a:p>
          <a:p>
            <a:pPr marL="0" indent="0">
              <a:buNone/>
            </a:pPr>
            <a:r>
              <a:rPr lang="ru-RU" dirty="0"/>
              <a:t>Также для пользователей был разработан </a:t>
            </a:r>
            <a:r>
              <a:rPr lang="en-US" dirty="0"/>
              <a:t>UI</a:t>
            </a:r>
            <a:r>
              <a:rPr lang="ru-RU" dirty="0"/>
              <a:t> с использованием </a:t>
            </a:r>
            <a:r>
              <a:rPr lang="en-US" dirty="0"/>
              <a:t>React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4900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C4B24F3-71BC-D313-38AF-D8D7202C3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74971"/>
            <a:ext cx="8598879" cy="548302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3D63A-FE26-8BBA-3796-5D13C49F4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архитектуры</a:t>
            </a:r>
          </a:p>
        </p:txBody>
      </p:sp>
    </p:spTree>
    <p:extLst>
      <p:ext uri="{BB962C8B-B14F-4D97-AF65-F5344CB8AC3E}">
        <p14:creationId xmlns:p14="http://schemas.microsoft.com/office/powerpoint/2010/main" val="1452508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154D24-37AA-7C05-FD19-AA65DCEC2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пользователя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737426-9208-46CD-4285-8E647C81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Процесс создания пользователя начинается с сервиса участника</a:t>
            </a:r>
          </a:p>
          <a:p>
            <a:pPr marL="0" indent="0">
              <a:buNone/>
            </a:pPr>
            <a:r>
              <a:rPr lang="ru-RU" dirty="0"/>
              <a:t>Сервис участника посылает запросы в сервисы платежей и отчётов посредством </a:t>
            </a:r>
            <a:r>
              <a:rPr lang="en-US" dirty="0"/>
              <a:t>REST </a:t>
            </a:r>
            <a:r>
              <a:rPr lang="ru-RU" dirty="0"/>
              <a:t>или </a:t>
            </a:r>
            <a:r>
              <a:rPr lang="en-US" dirty="0"/>
              <a:t>JMS (RabbitMQ)</a:t>
            </a:r>
            <a:r>
              <a:rPr lang="ru-RU" dirty="0"/>
              <a:t>. В случае, если один из сервисов возвращает ошибку, происходит удаление новосозданного пользователя из сервиса участника и третьего сервиса.</a:t>
            </a:r>
          </a:p>
          <a:p>
            <a:pPr marL="0" indent="0">
              <a:buNone/>
            </a:pPr>
            <a:r>
              <a:rPr lang="ru-RU" dirty="0"/>
              <a:t>При попадании запроса создания пользователя в </a:t>
            </a:r>
            <a:r>
              <a:rPr lang="en-US" dirty="0"/>
              <a:t>core</a:t>
            </a:r>
            <a:r>
              <a:rPr lang="ru-RU" dirty="0"/>
              <a:t>-сервис, происходит автоматическое открытие счета в рублях.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Переключение происходит путём смены профиля </a:t>
            </a:r>
            <a:r>
              <a:rPr lang="en-US" dirty="0"/>
              <a:t>Spring</a:t>
            </a:r>
            <a:r>
              <a:rPr lang="ru-RU" dirty="0"/>
              <a:t>-приложения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3428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2ADCA1-FA09-C5D7-D53C-C6E0327F5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платежа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DE8CB8-A95E-B9E9-7E78-2D5A8B961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Процесс обработки платежа начинается с сервиса участника. В данном сервисе формируется сообщение в виде</a:t>
            </a:r>
            <a:r>
              <a:rPr lang="en-US" dirty="0"/>
              <a:t> xml.</a:t>
            </a:r>
          </a:p>
          <a:p>
            <a:pPr marL="0" indent="0">
              <a:buNone/>
            </a:pPr>
            <a:r>
              <a:rPr lang="ru-RU" dirty="0"/>
              <a:t>Для генерации </a:t>
            </a:r>
            <a:r>
              <a:rPr lang="en-US" dirty="0"/>
              <a:t>xml </a:t>
            </a:r>
            <a:r>
              <a:rPr lang="ru-RU" dirty="0"/>
              <a:t>используется библиотека </a:t>
            </a:r>
            <a:r>
              <a:rPr lang="en-US" dirty="0" err="1"/>
              <a:t>jaxb</a:t>
            </a:r>
            <a:r>
              <a:rPr lang="ru-RU" dirty="0"/>
              <a:t> и готовый </a:t>
            </a:r>
            <a:r>
              <a:rPr lang="en-US" dirty="0" err="1"/>
              <a:t>xsd</a:t>
            </a:r>
            <a:r>
              <a:rPr lang="en-US" dirty="0"/>
              <a:t> pacs008.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Готовый </a:t>
            </a:r>
            <a:r>
              <a:rPr lang="en-US" dirty="0"/>
              <a:t>xml </a:t>
            </a:r>
            <a:r>
              <a:rPr lang="ru-RU" dirty="0"/>
              <a:t>отправляется по </a:t>
            </a:r>
            <a:r>
              <a:rPr lang="en-US" dirty="0"/>
              <a:t>rest </a:t>
            </a:r>
            <a:r>
              <a:rPr lang="ru-RU" dirty="0"/>
              <a:t>или </a:t>
            </a:r>
            <a:r>
              <a:rPr lang="en-US" dirty="0" err="1"/>
              <a:t>jms</a:t>
            </a:r>
            <a:r>
              <a:rPr lang="ru-RU" dirty="0"/>
              <a:t> из </a:t>
            </a:r>
            <a:r>
              <a:rPr lang="en-US" dirty="0"/>
              <a:t>participant </a:t>
            </a:r>
            <a:r>
              <a:rPr lang="ru-RU" dirty="0"/>
              <a:t>в </a:t>
            </a:r>
            <a:r>
              <a:rPr lang="en-US" dirty="0"/>
              <a:t>core </a:t>
            </a:r>
            <a:r>
              <a:rPr lang="ru-RU" dirty="0"/>
              <a:t>сервис. Далее </a:t>
            </a:r>
            <a:r>
              <a:rPr lang="en-US" dirty="0"/>
              <a:t>core </a:t>
            </a:r>
            <a:r>
              <a:rPr lang="ru-RU" dirty="0"/>
              <a:t>сервис формирует платёжные документы, изменяет счета участников и формирует сообщение для отправки в сервис отчётов.</a:t>
            </a:r>
          </a:p>
        </p:txBody>
      </p:sp>
    </p:spTree>
    <p:extLst>
      <p:ext uri="{BB962C8B-B14F-4D97-AF65-F5344CB8AC3E}">
        <p14:creationId xmlns:p14="http://schemas.microsoft.com/office/powerpoint/2010/main" val="3874947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76DA9A-0148-2209-1F6C-77C6A2476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Моделирование процесса платежа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FB5C06D-8F67-BF64-0BC9-D931252DC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32721"/>
            <a:ext cx="8791937" cy="523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533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BB1AD6-8DAC-9F1F-1000-83D836DD9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Тестовая нагрузка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F4B343-D165-F8D5-5014-0C22417CC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Сценарий теста: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вход подаётся следующая информация в формате данных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Sender: &lt;String&gt;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бик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отправителя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type: &lt;String&gt;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 транзакции 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pacs008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Message: &lt;String&gt;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сообщение в виде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работы, данные обрабатываются и сохраняются в таблицах: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transactions,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pay_docs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incoming_messages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Обновляются данные в таблице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balances.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887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ED3406-931D-5CD9-0543-56ACB88D2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Таблица сравнения скорости работы </a:t>
            </a:r>
            <a:r>
              <a:rPr lang="en-US" sz="3600" dirty="0"/>
              <a:t>Spring events </a:t>
            </a:r>
            <a:r>
              <a:rPr lang="ru-RU" sz="3600" dirty="0"/>
              <a:t>и </a:t>
            </a:r>
            <a:r>
              <a:rPr lang="en-US" sz="3600" dirty="0"/>
              <a:t>Camunda</a:t>
            </a:r>
            <a:endParaRPr lang="ru-RU" sz="3600" dirty="0"/>
          </a:p>
        </p:txBody>
      </p:sp>
      <p:graphicFrame>
        <p:nvGraphicFramePr>
          <p:cNvPr id="4" name="Объект 4">
            <a:extLst>
              <a:ext uri="{FF2B5EF4-FFF2-40B4-BE49-F238E27FC236}">
                <a16:creationId xmlns:a16="http://schemas.microsoft.com/office/drawing/2014/main" id="{E0C3FA94-CD65-87AC-7688-866A410B11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9048146"/>
              </p:ext>
            </p:extLst>
          </p:nvPr>
        </p:nvGraphicFramePr>
        <p:xfrm>
          <a:off x="838200" y="1690688"/>
          <a:ext cx="10690502" cy="425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5181">
                  <a:extLst>
                    <a:ext uri="{9D8B030D-6E8A-4147-A177-3AD203B41FA5}">
                      <a16:colId xmlns:a16="http://schemas.microsoft.com/office/drawing/2014/main" val="1688509703"/>
                    </a:ext>
                  </a:extLst>
                </a:gridCol>
                <a:gridCol w="1515818">
                  <a:extLst>
                    <a:ext uri="{9D8B030D-6E8A-4147-A177-3AD203B41FA5}">
                      <a16:colId xmlns:a16="http://schemas.microsoft.com/office/drawing/2014/main" val="1795661758"/>
                    </a:ext>
                  </a:extLst>
                </a:gridCol>
                <a:gridCol w="1644693">
                  <a:extLst>
                    <a:ext uri="{9D8B030D-6E8A-4147-A177-3AD203B41FA5}">
                      <a16:colId xmlns:a16="http://schemas.microsoft.com/office/drawing/2014/main" val="3902682661"/>
                    </a:ext>
                  </a:extLst>
                </a:gridCol>
                <a:gridCol w="1626281">
                  <a:extLst>
                    <a:ext uri="{9D8B030D-6E8A-4147-A177-3AD203B41FA5}">
                      <a16:colId xmlns:a16="http://schemas.microsoft.com/office/drawing/2014/main" val="1879765163"/>
                    </a:ext>
                  </a:extLst>
                </a:gridCol>
                <a:gridCol w="1319437">
                  <a:extLst>
                    <a:ext uri="{9D8B030D-6E8A-4147-A177-3AD203B41FA5}">
                      <a16:colId xmlns:a16="http://schemas.microsoft.com/office/drawing/2014/main" val="1482230016"/>
                    </a:ext>
                  </a:extLst>
                </a:gridCol>
                <a:gridCol w="1239656">
                  <a:extLst>
                    <a:ext uri="{9D8B030D-6E8A-4147-A177-3AD203B41FA5}">
                      <a16:colId xmlns:a16="http://schemas.microsoft.com/office/drawing/2014/main" val="117191427"/>
                    </a:ext>
                  </a:extLst>
                </a:gridCol>
                <a:gridCol w="1319436">
                  <a:extLst>
                    <a:ext uri="{9D8B030D-6E8A-4147-A177-3AD203B41FA5}">
                      <a16:colId xmlns:a16="http://schemas.microsoft.com/office/drawing/2014/main" val="24764564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Events, 1user/sec</a:t>
                      </a:r>
                      <a:endParaRPr lang="ru-RU" dirty="0"/>
                    </a:p>
                    <a:p>
                      <a:endParaRPr lang="ru-RU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Camunda,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 user/sec</a:t>
                      </a:r>
                      <a:endParaRPr lang="ru-RU" dirty="0"/>
                    </a:p>
                    <a:p>
                      <a:endParaRPr lang="ru-RU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Events, 10 user/sec</a:t>
                      </a:r>
                      <a:endParaRPr lang="ru-RU" dirty="0"/>
                    </a:p>
                    <a:p>
                      <a:endParaRPr lang="ru-RU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Camunda,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 user/sec</a:t>
                      </a:r>
                      <a:endParaRPr lang="ru-RU" dirty="0"/>
                    </a:p>
                    <a:p>
                      <a:endParaRPr lang="ru-RU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Events, 50 user/sec</a:t>
                      </a:r>
                      <a:endParaRPr lang="ru-RU" dirty="0"/>
                    </a:p>
                    <a:p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Camunda,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50 user/sec</a:t>
                      </a:r>
                      <a:endParaRPr lang="ru-RU" dirty="0"/>
                    </a:p>
                    <a:p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071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ru-RU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ru-RU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ru-RU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ru-RU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078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Average, </a:t>
                      </a:r>
                      <a:r>
                        <a:rPr lang="en-US" dirty="0" err="1"/>
                        <a:t>ms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</a:t>
                      </a:r>
                      <a:endParaRPr lang="ru-RU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117</a:t>
                      </a:r>
                      <a:endParaRPr lang="ru-RU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</a:t>
                      </a:r>
                      <a:endParaRPr lang="ru-RU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266</a:t>
                      </a:r>
                      <a:endParaRPr lang="ru-RU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528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25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Median, </a:t>
                      </a:r>
                      <a:r>
                        <a:rPr lang="en-US" dirty="0" err="1"/>
                        <a:t>ms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</a:t>
                      </a:r>
                      <a:endParaRPr lang="ru-RU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  <a:endParaRPr lang="ru-RU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</a:t>
                      </a:r>
                      <a:endParaRPr lang="ru-RU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</a:t>
                      </a:r>
                      <a:endParaRPr lang="ru-RU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315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119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90% Line, </a:t>
                      </a:r>
                      <a:r>
                        <a:rPr lang="en-US" dirty="0" err="1"/>
                        <a:t>ms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113</a:t>
                      </a:r>
                      <a:endParaRPr lang="ru-RU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217</a:t>
                      </a:r>
                      <a:endParaRPr lang="ru-RU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  <a:endParaRPr lang="ru-RU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494</a:t>
                      </a:r>
                      <a:endParaRPr lang="ru-RU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402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944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0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95% Line, </a:t>
                      </a:r>
                      <a:r>
                        <a:rPr lang="en-US" dirty="0" err="1"/>
                        <a:t>ms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134</a:t>
                      </a:r>
                      <a:endParaRPr lang="ru-RU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267</a:t>
                      </a:r>
                      <a:endParaRPr lang="ru-RU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  <a:endParaRPr lang="ru-RU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579</a:t>
                      </a:r>
                      <a:endParaRPr lang="ru-RU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409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815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99% Line, </a:t>
                      </a:r>
                      <a:r>
                        <a:rPr lang="en-US" dirty="0" err="1"/>
                        <a:t>ms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</a:t>
                      </a:r>
                      <a:endParaRPr lang="ru-RU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892</a:t>
                      </a:r>
                      <a:endParaRPr lang="ru-RU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109</a:t>
                      </a:r>
                      <a:endParaRPr lang="ru-RU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621</a:t>
                      </a:r>
                      <a:endParaRPr lang="ru-RU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474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1143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4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Min, </a:t>
                      </a:r>
                      <a:r>
                        <a:rPr lang="en-US" dirty="0" err="1"/>
                        <a:t>ms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</a:t>
                      </a:r>
                      <a:endParaRPr lang="ru-RU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  <a:endParaRPr lang="ru-RU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</a:t>
                      </a:r>
                      <a:endParaRPr lang="ru-RU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107</a:t>
                      </a:r>
                      <a:endParaRPr lang="ru-RU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157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227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Max, </a:t>
                      </a:r>
                      <a:r>
                        <a:rPr lang="en-US" dirty="0" err="1"/>
                        <a:t>ms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</a:t>
                      </a:r>
                      <a:endParaRPr lang="ru-RU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892</a:t>
                      </a:r>
                      <a:endParaRPr lang="ru-RU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109</a:t>
                      </a:r>
                      <a:endParaRPr lang="ru-RU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621</a:t>
                      </a:r>
                      <a:endParaRPr lang="ru-RU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474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1143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106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Throughput, r/sec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  <a:endParaRPr lang="ru-RU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  <a:endParaRPr lang="ru-RU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10.0</a:t>
                      </a:r>
                      <a:endParaRPr lang="ru-RU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9.3</a:t>
                      </a:r>
                      <a:endParaRPr lang="ru-RU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41.1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23.5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67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33897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716</TotalTime>
  <Words>1110</Words>
  <Application>Microsoft Office PowerPoint</Application>
  <PresentationFormat>Широкоэкранный</PresentationFormat>
  <Paragraphs>371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Тема Office</vt:lpstr>
      <vt:lpstr>Распределенная система платежных переводов</vt:lpstr>
      <vt:lpstr>Цели</vt:lpstr>
      <vt:lpstr>Архитектура</vt:lpstr>
      <vt:lpstr>Схема архитектуры</vt:lpstr>
      <vt:lpstr>Создание пользователя</vt:lpstr>
      <vt:lpstr>Процесс платежа</vt:lpstr>
      <vt:lpstr>Моделирование процесса платежа</vt:lpstr>
      <vt:lpstr>Тестовая нагрузка</vt:lpstr>
      <vt:lpstr>Таблица сравнения скорости работы Spring events и Camunda</vt:lpstr>
      <vt:lpstr>Проблемы</vt:lpstr>
      <vt:lpstr>Потенциальные Решения</vt:lpstr>
      <vt:lpstr>Синхронизация на уровне базы данных</vt:lpstr>
      <vt:lpstr>Презентация PowerPoint</vt:lpstr>
      <vt:lpstr>Вывод - синхронизация на уровне базы данных</vt:lpstr>
      <vt:lpstr>Синхронизация на уровне приложения</vt:lpstr>
      <vt:lpstr>Презентация PowerPoint</vt:lpstr>
      <vt:lpstr>Вывод - Синхронизация на уровне приложения</vt:lpstr>
      <vt:lpstr>Сравнение решений для профиля Events : синхронизация базы данных vs синхронизация приложения</vt:lpstr>
      <vt:lpstr>Вывод: синхронизация базы данных vs синхронизация приложения</vt:lpstr>
      <vt:lpstr>Передача данных в сервис отчётов</vt:lpstr>
      <vt:lpstr>Отчёты</vt:lpstr>
      <vt:lpstr>Безопасность</vt:lpstr>
      <vt:lpstr>Процесс работы JWT токенов</vt:lpstr>
      <vt:lpstr>Docker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Сервис: Весёлые переводы</dc:title>
  <dc:creator>Daniil Sopriko</dc:creator>
  <cp:lastModifiedBy>Daniil Sopriko</cp:lastModifiedBy>
  <cp:revision>87</cp:revision>
  <dcterms:created xsi:type="dcterms:W3CDTF">2023-12-23T12:11:32Z</dcterms:created>
  <dcterms:modified xsi:type="dcterms:W3CDTF">2023-12-25T12:38:37Z</dcterms:modified>
</cp:coreProperties>
</file>