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16"/>
  </p:notesMasterIdLst>
  <p:sldIdLst>
    <p:sldId id="256" r:id="rId2"/>
    <p:sldId id="281" r:id="rId3"/>
    <p:sldId id="288" r:id="rId4"/>
    <p:sldId id="289" r:id="rId5"/>
    <p:sldId id="290" r:id="rId6"/>
    <p:sldId id="292" r:id="rId7"/>
    <p:sldId id="293" r:id="rId8"/>
    <p:sldId id="297" r:id="rId9"/>
    <p:sldId id="298" r:id="rId10"/>
    <p:sldId id="299" r:id="rId11"/>
    <p:sldId id="300" r:id="rId12"/>
    <p:sldId id="301" r:id="rId13"/>
    <p:sldId id="294" r:id="rId14"/>
    <p:sldId id="30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nart Zeugner" initials="LZ" lastIdx="1" clrIdx="0">
    <p:extLst>
      <p:ext uri="{19B8F6BF-5375-455C-9EA6-DF929625EA0E}">
        <p15:presenceInfo xmlns:p15="http://schemas.microsoft.com/office/powerpoint/2012/main" userId="4204a0ed16a56d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4" autoAdjust="0"/>
    <p:restoredTop sz="94660"/>
  </p:normalViewPr>
  <p:slideViewPr>
    <p:cSldViewPr snapToGrid="0">
      <p:cViewPr varScale="1">
        <p:scale>
          <a:sx n="47" d="100"/>
          <a:sy n="47" d="100"/>
        </p:scale>
        <p:origin x="57"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AAE068-37EA-4067-9DC2-ABA666CCC14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F9780939-C612-4D12-81BB-3D25E06DFE43}">
      <dgm:prSet phldrT="[Text]" custT="1"/>
      <dgm:spPr>
        <a:solidFill>
          <a:schemeClr val="bg1"/>
        </a:solidFill>
        <a:ln>
          <a:solidFill>
            <a:schemeClr val="tx1"/>
          </a:solidFill>
        </a:ln>
      </dgm:spPr>
      <dgm:t>
        <a:bodyPr/>
        <a:lstStyle/>
        <a:p>
          <a:r>
            <a:rPr lang="en-US" sz="1400" dirty="0" smtClean="0">
              <a:solidFill>
                <a:schemeClr val="tx1"/>
              </a:solidFill>
            </a:rPr>
            <a:t>Join the various text files into one coherent text </a:t>
          </a:r>
          <a:endParaRPr lang="en-US" sz="1400" dirty="0"/>
        </a:p>
      </dgm:t>
    </dgm:pt>
    <dgm:pt modelId="{8B7CBE85-DA6A-4F33-952C-C180706D9FCA}" type="parTrans" cxnId="{24A4CF76-D55C-4A6D-819D-376044A5E36C}">
      <dgm:prSet/>
      <dgm:spPr/>
      <dgm:t>
        <a:bodyPr/>
        <a:lstStyle/>
        <a:p>
          <a:endParaRPr lang="en-US"/>
        </a:p>
      </dgm:t>
    </dgm:pt>
    <dgm:pt modelId="{3285BA31-A44B-4016-AF2D-F4C87BDB8FEA}" type="sibTrans" cxnId="{24A4CF76-D55C-4A6D-819D-376044A5E36C}">
      <dgm:prSet/>
      <dgm:spPr/>
      <dgm:t>
        <a:bodyPr/>
        <a:lstStyle/>
        <a:p>
          <a:endParaRPr lang="en-US"/>
        </a:p>
      </dgm:t>
    </dgm:pt>
    <dgm:pt modelId="{D3A975C1-DE80-486A-AC24-F32FF4230FD7}">
      <dgm:prSet phldrT="[Text]" custT="1"/>
      <dgm:spPr>
        <a:solidFill>
          <a:schemeClr val="bg1"/>
        </a:solidFill>
        <a:ln>
          <a:solidFill>
            <a:schemeClr val="tx1"/>
          </a:solidFill>
        </a:ln>
      </dgm:spPr>
      <dgm:t>
        <a:bodyPr/>
        <a:lstStyle/>
        <a:p>
          <a:r>
            <a:rPr lang="en-US" sz="1400" dirty="0" smtClean="0">
              <a:solidFill>
                <a:schemeClr val="tx1"/>
              </a:solidFill>
            </a:rPr>
            <a:t>Eliminate non-spoken content such as applause, noise, or music by applying regex pattern</a:t>
          </a:r>
          <a:r>
            <a:rPr lang="en-US" sz="1400" dirty="0" smtClean="0">
              <a:sym typeface="Wingdings" panose="05000000000000000000" pitchFamily="2" charset="2"/>
            </a:rPr>
            <a:t> </a:t>
          </a:r>
          <a:endParaRPr lang="en-US" sz="1400" dirty="0"/>
        </a:p>
      </dgm:t>
    </dgm:pt>
    <dgm:pt modelId="{351AB409-C901-4846-BCEB-4A34A3BDCD98}" type="parTrans" cxnId="{C93E2F45-3324-4BA0-9DF0-742212610C2E}">
      <dgm:prSet/>
      <dgm:spPr/>
      <dgm:t>
        <a:bodyPr/>
        <a:lstStyle/>
        <a:p>
          <a:endParaRPr lang="en-US"/>
        </a:p>
      </dgm:t>
    </dgm:pt>
    <dgm:pt modelId="{ED5D9535-4B7F-4E00-B0DC-C85078B459D8}" type="sibTrans" cxnId="{C93E2F45-3324-4BA0-9DF0-742212610C2E}">
      <dgm:prSet/>
      <dgm:spPr/>
      <dgm:t>
        <a:bodyPr/>
        <a:lstStyle/>
        <a:p>
          <a:endParaRPr lang="en-US"/>
        </a:p>
      </dgm:t>
    </dgm:pt>
    <dgm:pt modelId="{35918157-D190-4B3F-B89E-32B49D668156}">
      <dgm:prSet phldrT="[Text]" custT="1"/>
      <dgm:spPr>
        <a:solidFill>
          <a:schemeClr val="bg1"/>
        </a:solidFill>
        <a:ln>
          <a:solidFill>
            <a:schemeClr val="tx1"/>
          </a:solidFill>
        </a:ln>
      </dgm:spPr>
      <dgm:t>
        <a:bodyPr/>
        <a:lstStyle/>
        <a:p>
          <a:endParaRPr lang="en-US" sz="1400" dirty="0" smtClean="0">
            <a:solidFill>
              <a:schemeClr val="tx1"/>
            </a:solidFill>
          </a:endParaRPr>
        </a:p>
        <a:p>
          <a:r>
            <a:rPr lang="en-US" sz="1400" dirty="0" smtClean="0">
              <a:solidFill>
                <a:schemeClr val="tx1"/>
              </a:solidFill>
            </a:rPr>
            <a:t>Add punctuation using the Punctuator API, which makes use of an LSTM neural network</a:t>
          </a:r>
        </a:p>
        <a:p>
          <a:endParaRPr lang="en-US" sz="1400" dirty="0"/>
        </a:p>
      </dgm:t>
    </dgm:pt>
    <dgm:pt modelId="{1875AEF9-E739-493D-ACF1-03E2021DCB96}" type="parTrans" cxnId="{90CF9C36-6056-4619-B161-55B01E9B9262}">
      <dgm:prSet/>
      <dgm:spPr/>
      <dgm:t>
        <a:bodyPr/>
        <a:lstStyle/>
        <a:p>
          <a:endParaRPr lang="en-US"/>
        </a:p>
      </dgm:t>
    </dgm:pt>
    <dgm:pt modelId="{D4DCAF87-0431-42AF-A42A-88F8EA389923}" type="sibTrans" cxnId="{90CF9C36-6056-4619-B161-55B01E9B9262}">
      <dgm:prSet/>
      <dgm:spPr/>
      <dgm:t>
        <a:bodyPr/>
        <a:lstStyle/>
        <a:p>
          <a:endParaRPr lang="en-US"/>
        </a:p>
      </dgm:t>
    </dgm:pt>
    <dgm:pt modelId="{0AFAC9AA-BE0E-41DD-B7CE-690840C8B006}">
      <dgm:prSet phldrT="[Text]" custT="1"/>
      <dgm:spPr>
        <a:solidFill>
          <a:schemeClr val="bg1"/>
        </a:solidFill>
        <a:ln>
          <a:solidFill>
            <a:schemeClr val="tx1"/>
          </a:solidFill>
        </a:ln>
      </dgm:spPr>
      <dgm:t>
        <a:bodyPr/>
        <a:lstStyle/>
        <a:p>
          <a:endParaRPr lang="en-US" sz="1400" dirty="0" smtClean="0">
            <a:solidFill>
              <a:schemeClr val="tx1"/>
            </a:solidFill>
          </a:endParaRPr>
        </a:p>
        <a:p>
          <a:r>
            <a:rPr lang="en-US" sz="1400" dirty="0" smtClean="0">
              <a:solidFill>
                <a:schemeClr val="tx1"/>
              </a:solidFill>
            </a:rPr>
            <a:t>Tokenize Sentences with NLTK for Sentiment Analysis</a:t>
          </a:r>
        </a:p>
        <a:p>
          <a:endParaRPr lang="en-US" sz="1400" dirty="0"/>
        </a:p>
      </dgm:t>
    </dgm:pt>
    <dgm:pt modelId="{DBCBBBDC-C4BE-47E1-8CDB-B8E159CB7629}" type="parTrans" cxnId="{B7FDA306-A075-4DFB-8A17-2ED622448D9D}">
      <dgm:prSet/>
      <dgm:spPr/>
      <dgm:t>
        <a:bodyPr/>
        <a:lstStyle/>
        <a:p>
          <a:endParaRPr lang="en-US"/>
        </a:p>
      </dgm:t>
    </dgm:pt>
    <dgm:pt modelId="{1227E27D-2CBD-456C-A812-7163A62BB7EF}" type="sibTrans" cxnId="{B7FDA306-A075-4DFB-8A17-2ED622448D9D}">
      <dgm:prSet/>
      <dgm:spPr/>
      <dgm:t>
        <a:bodyPr/>
        <a:lstStyle/>
        <a:p>
          <a:endParaRPr lang="en-US"/>
        </a:p>
      </dgm:t>
    </dgm:pt>
    <dgm:pt modelId="{61FF0670-C671-4A04-95F4-3A1B51A64EA8}" type="pres">
      <dgm:prSet presAssocID="{B9AAE068-37EA-4067-9DC2-ABA666CCC142}" presName="Name0" presStyleCnt="0">
        <dgm:presLayoutVars>
          <dgm:chMax val="7"/>
          <dgm:chPref val="7"/>
          <dgm:dir/>
        </dgm:presLayoutVars>
      </dgm:prSet>
      <dgm:spPr/>
      <dgm:t>
        <a:bodyPr/>
        <a:lstStyle/>
        <a:p>
          <a:endParaRPr lang="en-US"/>
        </a:p>
      </dgm:t>
    </dgm:pt>
    <dgm:pt modelId="{355C6CD2-0B9C-4BE2-926E-F88E6250C214}" type="pres">
      <dgm:prSet presAssocID="{B9AAE068-37EA-4067-9DC2-ABA666CCC142}" presName="Name1" presStyleCnt="0"/>
      <dgm:spPr/>
    </dgm:pt>
    <dgm:pt modelId="{98E0D545-F0BC-47F1-891D-BAD1F78E34C0}" type="pres">
      <dgm:prSet presAssocID="{B9AAE068-37EA-4067-9DC2-ABA666CCC142}" presName="cycle" presStyleCnt="0"/>
      <dgm:spPr/>
    </dgm:pt>
    <dgm:pt modelId="{64A79839-0E69-4CE9-BA49-DEF528A1AF50}" type="pres">
      <dgm:prSet presAssocID="{B9AAE068-37EA-4067-9DC2-ABA666CCC142}" presName="srcNode" presStyleLbl="node1" presStyleIdx="0" presStyleCnt="4"/>
      <dgm:spPr/>
    </dgm:pt>
    <dgm:pt modelId="{5F373789-8577-415B-BCBA-16AA7B7195ED}" type="pres">
      <dgm:prSet presAssocID="{B9AAE068-37EA-4067-9DC2-ABA666CCC142}" presName="conn" presStyleLbl="parChTrans1D2" presStyleIdx="0" presStyleCnt="1"/>
      <dgm:spPr/>
      <dgm:t>
        <a:bodyPr/>
        <a:lstStyle/>
        <a:p>
          <a:endParaRPr lang="en-US"/>
        </a:p>
      </dgm:t>
    </dgm:pt>
    <dgm:pt modelId="{98C882D1-C301-4937-BFCE-55AC96F4B0FF}" type="pres">
      <dgm:prSet presAssocID="{B9AAE068-37EA-4067-9DC2-ABA666CCC142}" presName="extraNode" presStyleLbl="node1" presStyleIdx="0" presStyleCnt="4"/>
      <dgm:spPr/>
    </dgm:pt>
    <dgm:pt modelId="{DB2112BF-2CD0-4008-ADD5-3FB3FD7B5B9D}" type="pres">
      <dgm:prSet presAssocID="{B9AAE068-37EA-4067-9DC2-ABA666CCC142}" presName="dstNode" presStyleLbl="node1" presStyleIdx="0" presStyleCnt="4"/>
      <dgm:spPr/>
    </dgm:pt>
    <dgm:pt modelId="{374653F5-66E5-4B5E-BBD7-55EA8EB02974}" type="pres">
      <dgm:prSet presAssocID="{F9780939-C612-4D12-81BB-3D25E06DFE43}" presName="text_1" presStyleLbl="node1" presStyleIdx="0" presStyleCnt="4">
        <dgm:presLayoutVars>
          <dgm:bulletEnabled val="1"/>
        </dgm:presLayoutVars>
      </dgm:prSet>
      <dgm:spPr/>
      <dgm:t>
        <a:bodyPr/>
        <a:lstStyle/>
        <a:p>
          <a:endParaRPr lang="en-US"/>
        </a:p>
      </dgm:t>
    </dgm:pt>
    <dgm:pt modelId="{0602A563-D7BD-4BDA-B63A-DAC9887281CD}" type="pres">
      <dgm:prSet presAssocID="{F9780939-C612-4D12-81BB-3D25E06DFE43}" presName="accent_1" presStyleCnt="0"/>
      <dgm:spPr/>
    </dgm:pt>
    <dgm:pt modelId="{66DC0D47-60B7-4698-A1C6-21A04C1C22EF}" type="pres">
      <dgm:prSet presAssocID="{F9780939-C612-4D12-81BB-3D25E06DFE43}" presName="accentRepeatNode" presStyleLbl="solidFgAcc1" presStyleIdx="0" presStyleCnt="4"/>
      <dgm:spPr/>
      <dgm:t>
        <a:bodyPr/>
        <a:lstStyle/>
        <a:p>
          <a:endParaRPr lang="en-US"/>
        </a:p>
      </dgm:t>
    </dgm:pt>
    <dgm:pt modelId="{41B73BC3-2F8F-46E2-8661-1A0D3DB3F698}" type="pres">
      <dgm:prSet presAssocID="{D3A975C1-DE80-486A-AC24-F32FF4230FD7}" presName="text_2" presStyleLbl="node1" presStyleIdx="1" presStyleCnt="4">
        <dgm:presLayoutVars>
          <dgm:bulletEnabled val="1"/>
        </dgm:presLayoutVars>
      </dgm:prSet>
      <dgm:spPr/>
      <dgm:t>
        <a:bodyPr/>
        <a:lstStyle/>
        <a:p>
          <a:endParaRPr lang="en-US"/>
        </a:p>
      </dgm:t>
    </dgm:pt>
    <dgm:pt modelId="{AC58EBE6-795E-41E6-BE19-C47CA82E992C}" type="pres">
      <dgm:prSet presAssocID="{D3A975C1-DE80-486A-AC24-F32FF4230FD7}" presName="accent_2" presStyleCnt="0"/>
      <dgm:spPr/>
    </dgm:pt>
    <dgm:pt modelId="{7FEB7053-C9D2-4A03-B26C-FAC70EB27B81}" type="pres">
      <dgm:prSet presAssocID="{D3A975C1-DE80-486A-AC24-F32FF4230FD7}" presName="accentRepeatNode" presStyleLbl="solidFgAcc1" presStyleIdx="1" presStyleCnt="4"/>
      <dgm:spPr/>
      <dgm:t>
        <a:bodyPr/>
        <a:lstStyle/>
        <a:p>
          <a:endParaRPr lang="en-US"/>
        </a:p>
      </dgm:t>
    </dgm:pt>
    <dgm:pt modelId="{8E224857-2C89-4099-B127-08245E5800C8}" type="pres">
      <dgm:prSet presAssocID="{35918157-D190-4B3F-B89E-32B49D668156}" presName="text_3" presStyleLbl="node1" presStyleIdx="2" presStyleCnt="4" custLinFactNeighborX="325" custLinFactNeighborY="-631">
        <dgm:presLayoutVars>
          <dgm:bulletEnabled val="1"/>
        </dgm:presLayoutVars>
      </dgm:prSet>
      <dgm:spPr/>
      <dgm:t>
        <a:bodyPr/>
        <a:lstStyle/>
        <a:p>
          <a:endParaRPr lang="en-US"/>
        </a:p>
      </dgm:t>
    </dgm:pt>
    <dgm:pt modelId="{A8498FD4-7EF7-4E2A-93B9-F86F1C72A8A7}" type="pres">
      <dgm:prSet presAssocID="{35918157-D190-4B3F-B89E-32B49D668156}" presName="accent_3" presStyleCnt="0"/>
      <dgm:spPr/>
    </dgm:pt>
    <dgm:pt modelId="{D4FE3C92-97AB-403B-9097-BE46078E0F7D}" type="pres">
      <dgm:prSet presAssocID="{35918157-D190-4B3F-B89E-32B49D668156}" presName="accentRepeatNode" presStyleLbl="solidFgAcc1" presStyleIdx="2" presStyleCnt="4"/>
      <dgm:spPr/>
      <dgm:t>
        <a:bodyPr/>
        <a:lstStyle/>
        <a:p>
          <a:endParaRPr lang="en-US"/>
        </a:p>
      </dgm:t>
    </dgm:pt>
    <dgm:pt modelId="{98C036DE-B712-4FE0-9945-6C1AC79CA96B}" type="pres">
      <dgm:prSet presAssocID="{0AFAC9AA-BE0E-41DD-B7CE-690840C8B006}" presName="text_4" presStyleLbl="node1" presStyleIdx="3" presStyleCnt="4" custLinFactNeighborX="325" custLinFactNeighborY="-631">
        <dgm:presLayoutVars>
          <dgm:bulletEnabled val="1"/>
        </dgm:presLayoutVars>
      </dgm:prSet>
      <dgm:spPr/>
      <dgm:t>
        <a:bodyPr/>
        <a:lstStyle/>
        <a:p>
          <a:endParaRPr lang="en-US"/>
        </a:p>
      </dgm:t>
    </dgm:pt>
    <dgm:pt modelId="{2685FF04-32BC-4509-B28E-7CAAAE36C2D6}" type="pres">
      <dgm:prSet presAssocID="{0AFAC9AA-BE0E-41DD-B7CE-690840C8B006}" presName="accent_4" presStyleCnt="0"/>
      <dgm:spPr/>
    </dgm:pt>
    <dgm:pt modelId="{1A9200CD-AF9E-44C5-A562-1B126BA97A81}" type="pres">
      <dgm:prSet presAssocID="{0AFAC9AA-BE0E-41DD-B7CE-690840C8B006}" presName="accentRepeatNode" presStyleLbl="solidFgAcc1" presStyleIdx="3" presStyleCnt="4"/>
      <dgm:spPr/>
    </dgm:pt>
  </dgm:ptLst>
  <dgm:cxnLst>
    <dgm:cxn modelId="{B7FDA306-A075-4DFB-8A17-2ED622448D9D}" srcId="{B9AAE068-37EA-4067-9DC2-ABA666CCC142}" destId="{0AFAC9AA-BE0E-41DD-B7CE-690840C8B006}" srcOrd="3" destOrd="0" parTransId="{DBCBBBDC-C4BE-47E1-8CDB-B8E159CB7629}" sibTransId="{1227E27D-2CBD-456C-A812-7163A62BB7EF}"/>
    <dgm:cxn modelId="{B97544F9-E289-4E6F-90CF-43D5A317112A}" type="presOf" srcId="{B9AAE068-37EA-4067-9DC2-ABA666CCC142}" destId="{61FF0670-C671-4A04-95F4-3A1B51A64EA8}" srcOrd="0" destOrd="0" presId="urn:microsoft.com/office/officeart/2008/layout/VerticalCurvedList"/>
    <dgm:cxn modelId="{17360F5C-567F-4126-BBD5-FB16D9369A08}" type="presOf" srcId="{3285BA31-A44B-4016-AF2D-F4C87BDB8FEA}" destId="{5F373789-8577-415B-BCBA-16AA7B7195ED}" srcOrd="0" destOrd="0" presId="urn:microsoft.com/office/officeart/2008/layout/VerticalCurvedList"/>
    <dgm:cxn modelId="{969D9191-901E-447B-A5E9-1AEAD2B37264}" type="presOf" srcId="{F9780939-C612-4D12-81BB-3D25E06DFE43}" destId="{374653F5-66E5-4B5E-BBD7-55EA8EB02974}" srcOrd="0" destOrd="0" presId="urn:microsoft.com/office/officeart/2008/layout/VerticalCurvedList"/>
    <dgm:cxn modelId="{90CF9C36-6056-4619-B161-55B01E9B9262}" srcId="{B9AAE068-37EA-4067-9DC2-ABA666CCC142}" destId="{35918157-D190-4B3F-B89E-32B49D668156}" srcOrd="2" destOrd="0" parTransId="{1875AEF9-E739-493D-ACF1-03E2021DCB96}" sibTransId="{D4DCAF87-0431-42AF-A42A-88F8EA389923}"/>
    <dgm:cxn modelId="{54401408-7680-4524-9CF9-5622778F4F80}" type="presOf" srcId="{0AFAC9AA-BE0E-41DD-B7CE-690840C8B006}" destId="{98C036DE-B712-4FE0-9945-6C1AC79CA96B}" srcOrd="0" destOrd="0" presId="urn:microsoft.com/office/officeart/2008/layout/VerticalCurvedList"/>
    <dgm:cxn modelId="{24A4CF76-D55C-4A6D-819D-376044A5E36C}" srcId="{B9AAE068-37EA-4067-9DC2-ABA666CCC142}" destId="{F9780939-C612-4D12-81BB-3D25E06DFE43}" srcOrd="0" destOrd="0" parTransId="{8B7CBE85-DA6A-4F33-952C-C180706D9FCA}" sibTransId="{3285BA31-A44B-4016-AF2D-F4C87BDB8FEA}"/>
    <dgm:cxn modelId="{C93E2F45-3324-4BA0-9DF0-742212610C2E}" srcId="{B9AAE068-37EA-4067-9DC2-ABA666CCC142}" destId="{D3A975C1-DE80-486A-AC24-F32FF4230FD7}" srcOrd="1" destOrd="0" parTransId="{351AB409-C901-4846-BCEB-4A34A3BDCD98}" sibTransId="{ED5D9535-4B7F-4E00-B0DC-C85078B459D8}"/>
    <dgm:cxn modelId="{DD6E40F9-D5DC-4D1B-A889-036706018768}" type="presOf" srcId="{35918157-D190-4B3F-B89E-32B49D668156}" destId="{8E224857-2C89-4099-B127-08245E5800C8}" srcOrd="0" destOrd="0" presId="urn:microsoft.com/office/officeart/2008/layout/VerticalCurvedList"/>
    <dgm:cxn modelId="{D82E72DF-6160-4798-8047-8B0A3DEC76AD}" type="presOf" srcId="{D3A975C1-DE80-486A-AC24-F32FF4230FD7}" destId="{41B73BC3-2F8F-46E2-8661-1A0D3DB3F698}" srcOrd="0" destOrd="0" presId="urn:microsoft.com/office/officeart/2008/layout/VerticalCurvedList"/>
    <dgm:cxn modelId="{BBB4E0E1-006F-4FC7-9B5A-68EAACC79AC8}" type="presParOf" srcId="{61FF0670-C671-4A04-95F4-3A1B51A64EA8}" destId="{355C6CD2-0B9C-4BE2-926E-F88E6250C214}" srcOrd="0" destOrd="0" presId="urn:microsoft.com/office/officeart/2008/layout/VerticalCurvedList"/>
    <dgm:cxn modelId="{F463ACA9-A911-4F8D-A054-1884E0AA9E1F}" type="presParOf" srcId="{355C6CD2-0B9C-4BE2-926E-F88E6250C214}" destId="{98E0D545-F0BC-47F1-891D-BAD1F78E34C0}" srcOrd="0" destOrd="0" presId="urn:microsoft.com/office/officeart/2008/layout/VerticalCurvedList"/>
    <dgm:cxn modelId="{4D39F33F-27BE-452A-9737-D2DDFAEAC84D}" type="presParOf" srcId="{98E0D545-F0BC-47F1-891D-BAD1F78E34C0}" destId="{64A79839-0E69-4CE9-BA49-DEF528A1AF50}" srcOrd="0" destOrd="0" presId="urn:microsoft.com/office/officeart/2008/layout/VerticalCurvedList"/>
    <dgm:cxn modelId="{4A9E5233-8272-45C0-85A7-BFF9C6C0E990}" type="presParOf" srcId="{98E0D545-F0BC-47F1-891D-BAD1F78E34C0}" destId="{5F373789-8577-415B-BCBA-16AA7B7195ED}" srcOrd="1" destOrd="0" presId="urn:microsoft.com/office/officeart/2008/layout/VerticalCurvedList"/>
    <dgm:cxn modelId="{0E763058-D8FB-4265-83D9-0E8A0214A144}" type="presParOf" srcId="{98E0D545-F0BC-47F1-891D-BAD1F78E34C0}" destId="{98C882D1-C301-4937-BFCE-55AC96F4B0FF}" srcOrd="2" destOrd="0" presId="urn:microsoft.com/office/officeart/2008/layout/VerticalCurvedList"/>
    <dgm:cxn modelId="{18D00A93-31DE-443A-8870-1C7EC88F4C5D}" type="presParOf" srcId="{98E0D545-F0BC-47F1-891D-BAD1F78E34C0}" destId="{DB2112BF-2CD0-4008-ADD5-3FB3FD7B5B9D}" srcOrd="3" destOrd="0" presId="urn:microsoft.com/office/officeart/2008/layout/VerticalCurvedList"/>
    <dgm:cxn modelId="{FE6DBC3F-90D4-4E02-B421-38F2B870C856}" type="presParOf" srcId="{355C6CD2-0B9C-4BE2-926E-F88E6250C214}" destId="{374653F5-66E5-4B5E-BBD7-55EA8EB02974}" srcOrd="1" destOrd="0" presId="urn:microsoft.com/office/officeart/2008/layout/VerticalCurvedList"/>
    <dgm:cxn modelId="{98C8C6EF-0262-435A-A14B-A70C80379E85}" type="presParOf" srcId="{355C6CD2-0B9C-4BE2-926E-F88E6250C214}" destId="{0602A563-D7BD-4BDA-B63A-DAC9887281CD}" srcOrd="2" destOrd="0" presId="urn:microsoft.com/office/officeart/2008/layout/VerticalCurvedList"/>
    <dgm:cxn modelId="{0A08AC58-CDCA-43A5-8085-A906A88000ED}" type="presParOf" srcId="{0602A563-D7BD-4BDA-B63A-DAC9887281CD}" destId="{66DC0D47-60B7-4698-A1C6-21A04C1C22EF}" srcOrd="0" destOrd="0" presId="urn:microsoft.com/office/officeart/2008/layout/VerticalCurvedList"/>
    <dgm:cxn modelId="{9BD3022A-6055-4AEE-8043-4C266D59F038}" type="presParOf" srcId="{355C6CD2-0B9C-4BE2-926E-F88E6250C214}" destId="{41B73BC3-2F8F-46E2-8661-1A0D3DB3F698}" srcOrd="3" destOrd="0" presId="urn:microsoft.com/office/officeart/2008/layout/VerticalCurvedList"/>
    <dgm:cxn modelId="{BDA1EACF-462D-4540-BFBF-16FDB664CBC4}" type="presParOf" srcId="{355C6CD2-0B9C-4BE2-926E-F88E6250C214}" destId="{AC58EBE6-795E-41E6-BE19-C47CA82E992C}" srcOrd="4" destOrd="0" presId="urn:microsoft.com/office/officeart/2008/layout/VerticalCurvedList"/>
    <dgm:cxn modelId="{848AD77C-52B9-489E-B85D-832C3E97D5D8}" type="presParOf" srcId="{AC58EBE6-795E-41E6-BE19-C47CA82E992C}" destId="{7FEB7053-C9D2-4A03-B26C-FAC70EB27B81}" srcOrd="0" destOrd="0" presId="urn:microsoft.com/office/officeart/2008/layout/VerticalCurvedList"/>
    <dgm:cxn modelId="{C5616300-C1C0-44D6-BA5B-A5EA30284876}" type="presParOf" srcId="{355C6CD2-0B9C-4BE2-926E-F88E6250C214}" destId="{8E224857-2C89-4099-B127-08245E5800C8}" srcOrd="5" destOrd="0" presId="urn:microsoft.com/office/officeart/2008/layout/VerticalCurvedList"/>
    <dgm:cxn modelId="{9E954FF1-2E90-4436-95F0-DC3E8F96ABD3}" type="presParOf" srcId="{355C6CD2-0B9C-4BE2-926E-F88E6250C214}" destId="{A8498FD4-7EF7-4E2A-93B9-F86F1C72A8A7}" srcOrd="6" destOrd="0" presId="urn:microsoft.com/office/officeart/2008/layout/VerticalCurvedList"/>
    <dgm:cxn modelId="{7D0B0F94-01AC-42F8-91DE-0F90F0D6B8DC}" type="presParOf" srcId="{A8498FD4-7EF7-4E2A-93B9-F86F1C72A8A7}" destId="{D4FE3C92-97AB-403B-9097-BE46078E0F7D}" srcOrd="0" destOrd="0" presId="urn:microsoft.com/office/officeart/2008/layout/VerticalCurvedList"/>
    <dgm:cxn modelId="{0A0B8657-29D0-4568-907A-83CD901E06B9}" type="presParOf" srcId="{355C6CD2-0B9C-4BE2-926E-F88E6250C214}" destId="{98C036DE-B712-4FE0-9945-6C1AC79CA96B}" srcOrd="7" destOrd="0" presId="urn:microsoft.com/office/officeart/2008/layout/VerticalCurvedList"/>
    <dgm:cxn modelId="{D39EB7CA-E201-4AFC-901E-E4A49BE3502B}" type="presParOf" srcId="{355C6CD2-0B9C-4BE2-926E-F88E6250C214}" destId="{2685FF04-32BC-4509-B28E-7CAAAE36C2D6}" srcOrd="8" destOrd="0" presId="urn:microsoft.com/office/officeart/2008/layout/VerticalCurvedList"/>
    <dgm:cxn modelId="{53FBEB8F-6205-4A1D-957F-43BE0C864FF5}" type="presParOf" srcId="{2685FF04-32BC-4509-B28E-7CAAAE36C2D6}" destId="{1A9200CD-AF9E-44C5-A562-1B126BA97A8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73789-8577-415B-BCBA-16AA7B7195ED}">
      <dsp:nvSpPr>
        <dsp:cNvPr id="0" name=""/>
        <dsp:cNvSpPr/>
      </dsp:nvSpPr>
      <dsp:spPr>
        <a:xfrm>
          <a:off x="-4404917" y="-675611"/>
          <a:ext cx="5247800" cy="5247800"/>
        </a:xfrm>
        <a:prstGeom prst="blockArc">
          <a:avLst>
            <a:gd name="adj1" fmla="val 18900000"/>
            <a:gd name="adj2" fmla="val 2700000"/>
            <a:gd name="adj3" fmla="val 412"/>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4653F5-66E5-4B5E-BBD7-55EA8EB02974}">
      <dsp:nvSpPr>
        <dsp:cNvPr id="0" name=""/>
        <dsp:cNvSpPr/>
      </dsp:nvSpPr>
      <dsp:spPr>
        <a:xfrm>
          <a:off x="441543" y="299568"/>
          <a:ext cx="6392733" cy="599449"/>
        </a:xfrm>
        <a:prstGeom prst="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813"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solidFill>
                <a:schemeClr val="tx1"/>
              </a:solidFill>
            </a:rPr>
            <a:t>Join the various text files into one coherent text </a:t>
          </a:r>
          <a:endParaRPr lang="en-US" sz="1400" kern="1200" dirty="0"/>
        </a:p>
      </dsp:txBody>
      <dsp:txXfrm>
        <a:off x="441543" y="299568"/>
        <a:ext cx="6392733" cy="599449"/>
      </dsp:txXfrm>
    </dsp:sp>
    <dsp:sp modelId="{66DC0D47-60B7-4698-A1C6-21A04C1C22EF}">
      <dsp:nvSpPr>
        <dsp:cNvPr id="0" name=""/>
        <dsp:cNvSpPr/>
      </dsp:nvSpPr>
      <dsp:spPr>
        <a:xfrm>
          <a:off x="66887" y="224637"/>
          <a:ext cx="749311" cy="7493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B73BC3-2F8F-46E2-8661-1A0D3DB3F698}">
      <dsp:nvSpPr>
        <dsp:cNvPr id="0" name=""/>
        <dsp:cNvSpPr/>
      </dsp:nvSpPr>
      <dsp:spPr>
        <a:xfrm>
          <a:off x="785221" y="1198899"/>
          <a:ext cx="6049055" cy="599449"/>
        </a:xfrm>
        <a:prstGeom prst="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813"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solidFill>
                <a:schemeClr val="tx1"/>
              </a:solidFill>
            </a:rPr>
            <a:t>Eliminate non-spoken content such as applause, noise, or music by applying regex pattern</a:t>
          </a:r>
          <a:r>
            <a:rPr lang="en-US" sz="1400" kern="1200" dirty="0" smtClean="0">
              <a:sym typeface="Wingdings" panose="05000000000000000000" pitchFamily="2" charset="2"/>
            </a:rPr>
            <a:t> </a:t>
          </a:r>
          <a:endParaRPr lang="en-US" sz="1400" kern="1200" dirty="0"/>
        </a:p>
      </dsp:txBody>
      <dsp:txXfrm>
        <a:off x="785221" y="1198899"/>
        <a:ext cx="6049055" cy="599449"/>
      </dsp:txXfrm>
    </dsp:sp>
    <dsp:sp modelId="{7FEB7053-C9D2-4A03-B26C-FAC70EB27B81}">
      <dsp:nvSpPr>
        <dsp:cNvPr id="0" name=""/>
        <dsp:cNvSpPr/>
      </dsp:nvSpPr>
      <dsp:spPr>
        <a:xfrm>
          <a:off x="410565" y="1123967"/>
          <a:ext cx="749311" cy="7493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224857-2C89-4099-B127-08245E5800C8}">
      <dsp:nvSpPr>
        <dsp:cNvPr id="0" name=""/>
        <dsp:cNvSpPr/>
      </dsp:nvSpPr>
      <dsp:spPr>
        <a:xfrm>
          <a:off x="804881" y="2094446"/>
          <a:ext cx="6049055" cy="599449"/>
        </a:xfrm>
        <a:prstGeom prst="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813" tIns="35560" rIns="35560" bIns="35560" numCol="1" spcCol="1270" anchor="ctr" anchorCtr="0">
          <a:noAutofit/>
        </a:bodyPr>
        <a:lstStyle/>
        <a:p>
          <a:pPr lvl="0" algn="l" defTabSz="622300">
            <a:lnSpc>
              <a:spcPct val="90000"/>
            </a:lnSpc>
            <a:spcBef>
              <a:spcPct val="0"/>
            </a:spcBef>
            <a:spcAft>
              <a:spcPct val="35000"/>
            </a:spcAft>
          </a:pPr>
          <a:endParaRPr lang="en-US" sz="1400" kern="1200" dirty="0" smtClean="0">
            <a:solidFill>
              <a:schemeClr val="tx1"/>
            </a:solidFill>
          </a:endParaRPr>
        </a:p>
        <a:p>
          <a:pPr lvl="0" algn="l" defTabSz="622300">
            <a:lnSpc>
              <a:spcPct val="90000"/>
            </a:lnSpc>
            <a:spcBef>
              <a:spcPct val="0"/>
            </a:spcBef>
            <a:spcAft>
              <a:spcPct val="35000"/>
            </a:spcAft>
          </a:pPr>
          <a:r>
            <a:rPr lang="en-US" sz="1400" kern="1200" dirty="0" smtClean="0">
              <a:solidFill>
                <a:schemeClr val="tx1"/>
              </a:solidFill>
            </a:rPr>
            <a:t>Add punctuation using the Punctuator API, which makes use of an LSTM neural network</a:t>
          </a:r>
        </a:p>
        <a:p>
          <a:pPr lvl="0" algn="l" defTabSz="622300">
            <a:lnSpc>
              <a:spcPct val="90000"/>
            </a:lnSpc>
            <a:spcBef>
              <a:spcPct val="0"/>
            </a:spcBef>
            <a:spcAft>
              <a:spcPct val="35000"/>
            </a:spcAft>
          </a:pPr>
          <a:endParaRPr lang="en-US" sz="1400" kern="1200" dirty="0"/>
        </a:p>
      </dsp:txBody>
      <dsp:txXfrm>
        <a:off x="804881" y="2094446"/>
        <a:ext cx="6049055" cy="599449"/>
      </dsp:txXfrm>
    </dsp:sp>
    <dsp:sp modelId="{D4FE3C92-97AB-403B-9097-BE46078E0F7D}">
      <dsp:nvSpPr>
        <dsp:cNvPr id="0" name=""/>
        <dsp:cNvSpPr/>
      </dsp:nvSpPr>
      <dsp:spPr>
        <a:xfrm>
          <a:off x="410565" y="2023298"/>
          <a:ext cx="749311" cy="7493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C036DE-B712-4FE0-9945-6C1AC79CA96B}">
      <dsp:nvSpPr>
        <dsp:cNvPr id="0" name=""/>
        <dsp:cNvSpPr/>
      </dsp:nvSpPr>
      <dsp:spPr>
        <a:xfrm>
          <a:off x="462320" y="2993776"/>
          <a:ext cx="6392733" cy="599449"/>
        </a:xfrm>
        <a:prstGeom prst="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813" tIns="35560" rIns="35560" bIns="35560" numCol="1" spcCol="1270" anchor="ctr" anchorCtr="0">
          <a:noAutofit/>
        </a:bodyPr>
        <a:lstStyle/>
        <a:p>
          <a:pPr lvl="0" algn="l" defTabSz="622300">
            <a:lnSpc>
              <a:spcPct val="90000"/>
            </a:lnSpc>
            <a:spcBef>
              <a:spcPct val="0"/>
            </a:spcBef>
            <a:spcAft>
              <a:spcPct val="35000"/>
            </a:spcAft>
          </a:pPr>
          <a:endParaRPr lang="en-US" sz="1400" kern="1200" dirty="0" smtClean="0">
            <a:solidFill>
              <a:schemeClr val="tx1"/>
            </a:solidFill>
          </a:endParaRPr>
        </a:p>
        <a:p>
          <a:pPr lvl="0" algn="l" defTabSz="622300">
            <a:lnSpc>
              <a:spcPct val="90000"/>
            </a:lnSpc>
            <a:spcBef>
              <a:spcPct val="0"/>
            </a:spcBef>
            <a:spcAft>
              <a:spcPct val="35000"/>
            </a:spcAft>
          </a:pPr>
          <a:r>
            <a:rPr lang="en-US" sz="1400" kern="1200" dirty="0" smtClean="0">
              <a:solidFill>
                <a:schemeClr val="tx1"/>
              </a:solidFill>
            </a:rPr>
            <a:t>Tokenize Sentences with NLTK for Sentiment Analysis</a:t>
          </a:r>
        </a:p>
        <a:p>
          <a:pPr lvl="0" algn="l" defTabSz="622300">
            <a:lnSpc>
              <a:spcPct val="90000"/>
            </a:lnSpc>
            <a:spcBef>
              <a:spcPct val="0"/>
            </a:spcBef>
            <a:spcAft>
              <a:spcPct val="35000"/>
            </a:spcAft>
          </a:pPr>
          <a:endParaRPr lang="en-US" sz="1400" kern="1200" dirty="0"/>
        </a:p>
      </dsp:txBody>
      <dsp:txXfrm>
        <a:off x="462320" y="2993776"/>
        <a:ext cx="6392733" cy="599449"/>
      </dsp:txXfrm>
    </dsp:sp>
    <dsp:sp modelId="{1A9200CD-AF9E-44C5-A562-1B126BA97A81}">
      <dsp:nvSpPr>
        <dsp:cNvPr id="0" name=""/>
        <dsp:cNvSpPr/>
      </dsp:nvSpPr>
      <dsp:spPr>
        <a:xfrm>
          <a:off x="66887" y="2922628"/>
          <a:ext cx="749311" cy="74931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67455-6411-4048-A113-8A6DA6D85A1B}" type="datetimeFigureOut">
              <a:rPr lang="en-US" smtClean="0"/>
              <a:t>4/25/2019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C14C5-D21F-4F71-AF85-5BF1B13FC88F}" type="slidenum">
              <a:rPr lang="en-US" smtClean="0"/>
              <a:t>‹#›</a:t>
            </a:fld>
            <a:endParaRPr lang="en-US" dirty="0"/>
          </a:p>
        </p:txBody>
      </p:sp>
    </p:spTree>
    <p:extLst>
      <p:ext uri="{BB962C8B-B14F-4D97-AF65-F5344CB8AC3E}">
        <p14:creationId xmlns:p14="http://schemas.microsoft.com/office/powerpoint/2010/main" val="1294794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ED3560-EFE6-4803-BBDF-D3BDF8E09A18}"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FDF30A-5634-4C8E-8839-9754D327299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94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D3560-EFE6-4803-BBDF-D3BDF8E09A18}"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FDF30A-5634-4C8E-8839-9754D3272998}" type="slidenum">
              <a:rPr lang="en-US" smtClean="0"/>
              <a:t>‹#›</a:t>
            </a:fld>
            <a:endParaRPr lang="en-US" dirty="0"/>
          </a:p>
        </p:txBody>
      </p:sp>
    </p:spTree>
    <p:extLst>
      <p:ext uri="{BB962C8B-B14F-4D97-AF65-F5344CB8AC3E}">
        <p14:creationId xmlns:p14="http://schemas.microsoft.com/office/powerpoint/2010/main" val="252778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D3560-EFE6-4803-BBDF-D3BDF8E09A18}"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FDF30A-5634-4C8E-8839-9754D3272998}" type="slidenum">
              <a:rPr lang="en-US" smtClean="0"/>
              <a:t>‹#›</a:t>
            </a:fld>
            <a:endParaRPr lang="en-US" dirty="0"/>
          </a:p>
        </p:txBody>
      </p:sp>
    </p:spTree>
    <p:extLst>
      <p:ext uri="{BB962C8B-B14F-4D97-AF65-F5344CB8AC3E}">
        <p14:creationId xmlns:p14="http://schemas.microsoft.com/office/powerpoint/2010/main" val="156123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D3560-EFE6-4803-BBDF-D3BDF8E09A18}"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FDF30A-5634-4C8E-8839-9754D3272998}" type="slidenum">
              <a:rPr lang="en-US" smtClean="0"/>
              <a:t>‹#›</a:t>
            </a:fld>
            <a:endParaRPr lang="en-US" dirty="0"/>
          </a:p>
        </p:txBody>
      </p:sp>
    </p:spTree>
    <p:extLst>
      <p:ext uri="{BB962C8B-B14F-4D97-AF65-F5344CB8AC3E}">
        <p14:creationId xmlns:p14="http://schemas.microsoft.com/office/powerpoint/2010/main" val="16383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ED3560-EFE6-4803-BBDF-D3BDF8E09A18}" type="datetimeFigureOut">
              <a:rPr lang="en-US" smtClean="0"/>
              <a:t>4/25/2019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FDF30A-5634-4C8E-8839-9754D327299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541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ED3560-EFE6-4803-BBDF-D3BDF8E09A18}" type="datetimeFigureOut">
              <a:rPr lang="en-US" smtClean="0"/>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FDF30A-5634-4C8E-8839-9754D3272998}" type="slidenum">
              <a:rPr lang="en-US" smtClean="0"/>
              <a:t>‹#›</a:t>
            </a:fld>
            <a:endParaRPr lang="en-US" dirty="0"/>
          </a:p>
        </p:txBody>
      </p:sp>
    </p:spTree>
    <p:extLst>
      <p:ext uri="{BB962C8B-B14F-4D97-AF65-F5344CB8AC3E}">
        <p14:creationId xmlns:p14="http://schemas.microsoft.com/office/powerpoint/2010/main" val="45873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ED3560-EFE6-4803-BBDF-D3BDF8E09A18}" type="datetimeFigureOut">
              <a:rPr lang="en-US" smtClean="0"/>
              <a:t>4/25/2019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BFDF30A-5634-4C8E-8839-9754D3272998}" type="slidenum">
              <a:rPr lang="en-US" smtClean="0"/>
              <a:t>‹#›</a:t>
            </a:fld>
            <a:endParaRPr lang="en-US" dirty="0"/>
          </a:p>
        </p:txBody>
      </p:sp>
    </p:spTree>
    <p:extLst>
      <p:ext uri="{BB962C8B-B14F-4D97-AF65-F5344CB8AC3E}">
        <p14:creationId xmlns:p14="http://schemas.microsoft.com/office/powerpoint/2010/main" val="414026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ED3560-EFE6-4803-BBDF-D3BDF8E09A18}" type="datetimeFigureOut">
              <a:rPr lang="en-US" smtClean="0"/>
              <a:t>4/25/2019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BFDF30A-5634-4C8E-8839-9754D3272998}" type="slidenum">
              <a:rPr lang="en-US" smtClean="0"/>
              <a:t>‹#›</a:t>
            </a:fld>
            <a:endParaRPr lang="en-US" dirty="0"/>
          </a:p>
        </p:txBody>
      </p:sp>
    </p:spTree>
    <p:extLst>
      <p:ext uri="{BB962C8B-B14F-4D97-AF65-F5344CB8AC3E}">
        <p14:creationId xmlns:p14="http://schemas.microsoft.com/office/powerpoint/2010/main" val="221165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ED3560-EFE6-4803-BBDF-D3BDF8E09A18}" type="datetimeFigureOut">
              <a:rPr lang="en-US" smtClean="0"/>
              <a:t>4/25/2019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BFDF30A-5634-4C8E-8839-9754D3272998}" type="slidenum">
              <a:rPr lang="en-US" smtClean="0"/>
              <a:t>‹#›</a:t>
            </a:fld>
            <a:endParaRPr lang="en-US" dirty="0"/>
          </a:p>
        </p:txBody>
      </p:sp>
    </p:spTree>
    <p:extLst>
      <p:ext uri="{BB962C8B-B14F-4D97-AF65-F5344CB8AC3E}">
        <p14:creationId xmlns:p14="http://schemas.microsoft.com/office/powerpoint/2010/main" val="167654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ED3560-EFE6-4803-BBDF-D3BDF8E09A18}" type="datetimeFigureOut">
              <a:rPr lang="en-US" smtClean="0"/>
              <a:t>4/25/2019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BFDF30A-5634-4C8E-8839-9754D3272998}" type="slidenum">
              <a:rPr lang="en-US" smtClean="0"/>
              <a:t>‹#›</a:t>
            </a:fld>
            <a:endParaRPr lang="en-US" dirty="0"/>
          </a:p>
        </p:txBody>
      </p:sp>
    </p:spTree>
    <p:extLst>
      <p:ext uri="{BB962C8B-B14F-4D97-AF65-F5344CB8AC3E}">
        <p14:creationId xmlns:p14="http://schemas.microsoft.com/office/powerpoint/2010/main" val="299233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2ED3560-EFE6-4803-BBDF-D3BDF8E09A18}" type="datetimeFigureOut">
              <a:rPr lang="en-US" smtClean="0"/>
              <a:t>4/25/2019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FDF30A-5634-4C8E-8839-9754D3272998}" type="slidenum">
              <a:rPr lang="en-US" smtClean="0"/>
              <a:t>‹#›</a:t>
            </a:fld>
            <a:endParaRPr lang="en-US" dirty="0"/>
          </a:p>
        </p:txBody>
      </p:sp>
    </p:spTree>
    <p:extLst>
      <p:ext uri="{BB962C8B-B14F-4D97-AF65-F5344CB8AC3E}">
        <p14:creationId xmlns:p14="http://schemas.microsoft.com/office/powerpoint/2010/main" val="236986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ED3560-EFE6-4803-BBDF-D3BDF8E09A18}" type="datetimeFigureOut">
              <a:rPr lang="en-US" smtClean="0"/>
              <a:t>4/25/2019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BFDF30A-5634-4C8E-8839-9754D3272998}"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99412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jpg"/></Relationships>
</file>

<file path=ppt/slides/_rels/slide14.xml.rels><?xml version="1.0" encoding="UTF-8" standalone="yes"?>
<Relationships xmlns="http://schemas.openxmlformats.org/package/2006/relationships"><Relationship Id="rId3" Type="http://schemas.openxmlformats.org/officeDocument/2006/relationships/hyperlink" Target="https://pypi.org/project/youtube_dl/" TargetMode="External"/><Relationship Id="rId2" Type="http://schemas.openxmlformats.org/officeDocument/2006/relationships/hyperlink" Target="https://www.nltk.org/_modules/nltk/sentiment/vader.html" TargetMode="External"/><Relationship Id="rId1" Type="http://schemas.openxmlformats.org/officeDocument/2006/relationships/slideLayout" Target="../slideLayouts/slideLayout7.xml"/><Relationship Id="rId6" Type="http://schemas.openxmlformats.org/officeDocument/2006/relationships/hyperlink" Target="https://github.com/ottokart/punctuator2" TargetMode="External"/><Relationship Id="rId5" Type="http://schemas.openxmlformats.org/officeDocument/2006/relationships/hyperlink" Target="https://www.w3schools.com/python/python_regex.asp" TargetMode="External"/><Relationship Id="rId4" Type="http://schemas.openxmlformats.org/officeDocument/2006/relationships/hyperlink" Target="https://aylien.com/text-api/summariza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From Voice to Information</a:t>
            </a:r>
            <a:endParaRPr lang="en-US" b="1" dirty="0"/>
          </a:p>
        </p:txBody>
      </p:sp>
      <p:sp>
        <p:nvSpPr>
          <p:cNvPr id="3" name="Subtitle 2"/>
          <p:cNvSpPr>
            <a:spLocks noGrp="1"/>
          </p:cNvSpPr>
          <p:nvPr>
            <p:ph type="subTitle" idx="1"/>
          </p:nvPr>
        </p:nvSpPr>
        <p:spPr>
          <a:xfrm>
            <a:off x="1100051" y="4455620"/>
            <a:ext cx="10058400" cy="1719038"/>
          </a:xfrm>
        </p:spPr>
        <p:txBody>
          <a:bodyPr>
            <a:normAutofit/>
          </a:bodyPr>
          <a:lstStyle/>
          <a:p>
            <a:r>
              <a:rPr lang="en-US" dirty="0"/>
              <a:t>A Journey presented by Logan Clark, </a:t>
            </a:r>
            <a:r>
              <a:rPr lang="en-US" dirty="0" smtClean="0"/>
              <a:t>Vedas </a:t>
            </a:r>
            <a:r>
              <a:rPr lang="en-US" dirty="0"/>
              <a:t>Sandeep </a:t>
            </a:r>
            <a:r>
              <a:rPr lang="en-US" dirty="0" smtClean="0"/>
              <a:t>Paktor, </a:t>
            </a:r>
            <a:r>
              <a:rPr lang="en-US" dirty="0"/>
              <a:t>and Lennart Zeugner</a:t>
            </a:r>
          </a:p>
          <a:p>
            <a:r>
              <a:rPr lang="en-US" b="1" dirty="0" smtClean="0"/>
              <a:t/>
            </a:r>
            <a:br>
              <a:rPr lang="en-US" b="1" dirty="0" smtClean="0"/>
            </a:br>
            <a:endParaRPr lang="en-US" b="1" dirty="0"/>
          </a:p>
        </p:txBody>
      </p:sp>
      <p:pic>
        <p:nvPicPr>
          <p:cNvPr id="4" name="Picture 3"/>
          <p:cNvPicPr>
            <a:picLocks noChangeAspect="1"/>
          </p:cNvPicPr>
          <p:nvPr/>
        </p:nvPicPr>
        <p:blipFill>
          <a:blip r:embed="rId2"/>
          <a:stretch>
            <a:fillRect/>
          </a:stretch>
        </p:blipFill>
        <p:spPr>
          <a:xfrm>
            <a:off x="11011822" y="203161"/>
            <a:ext cx="981075" cy="981075"/>
          </a:xfrm>
          <a:prstGeom prst="rect">
            <a:avLst/>
          </a:prstGeom>
        </p:spPr>
      </p:pic>
    </p:spTree>
    <p:extLst>
      <p:ext uri="{BB962C8B-B14F-4D97-AF65-F5344CB8AC3E}">
        <p14:creationId xmlns:p14="http://schemas.microsoft.com/office/powerpoint/2010/main" val="63142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hteck 24"/>
          <p:cNvSpPr/>
          <p:nvPr/>
        </p:nvSpPr>
        <p:spPr>
          <a:xfrm>
            <a:off x="960597" y="1112028"/>
            <a:ext cx="9977790" cy="4886634"/>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400" dirty="0">
              <a:solidFill>
                <a:schemeClr val="tx1"/>
              </a:solidFill>
            </a:endParaRPr>
          </a:p>
        </p:txBody>
      </p:sp>
      <p:sp>
        <p:nvSpPr>
          <p:cNvPr id="45" name="Rechteck 32"/>
          <p:cNvSpPr/>
          <p:nvPr/>
        </p:nvSpPr>
        <p:spPr>
          <a:xfrm>
            <a:off x="960597" y="1112028"/>
            <a:ext cx="9977790" cy="41148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bg1"/>
                </a:solidFill>
              </a:rPr>
              <a:t>Application Implementation – Text Preprocessing</a:t>
            </a:r>
            <a:endParaRPr lang="en-US" sz="2000" dirty="0">
              <a:solidFill>
                <a:schemeClr val="bg1"/>
              </a:solidFill>
            </a:endParaRPr>
          </a:p>
        </p:txBody>
      </p:sp>
      <p:sp>
        <p:nvSpPr>
          <p:cNvPr id="2" name="Title 1"/>
          <p:cNvSpPr txBox="1">
            <a:spLocks/>
          </p:cNvSpPr>
          <p:nvPr/>
        </p:nvSpPr>
        <p:spPr>
          <a:xfrm>
            <a:off x="1097280" y="286603"/>
            <a:ext cx="10058400" cy="61796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solidFill>
                  <a:schemeClr val="tx1"/>
                </a:solidFill>
              </a:rPr>
              <a:t>How real world application could look like…</a:t>
            </a:r>
            <a:endParaRPr lang="en-US" sz="4000" b="1" dirty="0">
              <a:solidFill>
                <a:schemeClr val="tx1"/>
              </a:solidFill>
            </a:endParaRPr>
          </a:p>
        </p:txBody>
      </p:sp>
      <p:pic>
        <p:nvPicPr>
          <p:cNvPr id="26" name="Picture 25"/>
          <p:cNvPicPr>
            <a:picLocks noChangeAspect="1"/>
          </p:cNvPicPr>
          <p:nvPr/>
        </p:nvPicPr>
        <p:blipFill>
          <a:blip r:embed="rId2"/>
          <a:stretch>
            <a:fillRect/>
          </a:stretch>
        </p:blipFill>
        <p:spPr>
          <a:xfrm>
            <a:off x="11011822" y="203161"/>
            <a:ext cx="981075" cy="981075"/>
          </a:xfrm>
          <a:prstGeom prst="rect">
            <a:avLst/>
          </a:prstGeom>
        </p:spPr>
      </p:pic>
      <p:sp>
        <p:nvSpPr>
          <p:cNvPr id="7" name="Curved Right Arrow 6"/>
          <p:cNvSpPr/>
          <p:nvPr/>
        </p:nvSpPr>
        <p:spPr>
          <a:xfrm>
            <a:off x="3617231" y="2871019"/>
            <a:ext cx="1130709" cy="19566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1362075" y="3460956"/>
            <a:ext cx="218172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Apply Regex Filter</a:t>
            </a:r>
          </a:p>
          <a:p>
            <a:pPr marL="285750" indent="-285750">
              <a:buFont typeface="Arial" panose="020B0604020202020204" pitchFamily="34" charset="0"/>
              <a:buChar char="•"/>
            </a:pPr>
            <a:r>
              <a:rPr lang="en-US" dirty="0" smtClean="0"/>
              <a:t>Add Punctuation</a:t>
            </a:r>
          </a:p>
          <a:p>
            <a:pPr marL="285750" indent="-285750">
              <a:buFont typeface="Arial" panose="020B0604020202020204" pitchFamily="34" charset="0"/>
              <a:buChar char="•"/>
            </a:pPr>
            <a:endParaRPr lang="en-US" dirty="0"/>
          </a:p>
        </p:txBody>
      </p:sp>
      <p:pic>
        <p:nvPicPr>
          <p:cNvPr id="18" name="Picture 17"/>
          <p:cNvPicPr>
            <a:picLocks noChangeAspect="1"/>
          </p:cNvPicPr>
          <p:nvPr/>
        </p:nvPicPr>
        <p:blipFill>
          <a:blip r:embed="rId3"/>
          <a:stretch>
            <a:fillRect/>
          </a:stretch>
        </p:blipFill>
        <p:spPr>
          <a:xfrm>
            <a:off x="4944999" y="1730911"/>
            <a:ext cx="4068866" cy="1942707"/>
          </a:xfrm>
          <a:prstGeom prst="rect">
            <a:avLst/>
          </a:prstGeom>
          <a:ln>
            <a:solidFill>
              <a:srgbClr val="7F7F7F"/>
            </a:solidFill>
          </a:ln>
        </p:spPr>
      </p:pic>
      <p:pic>
        <p:nvPicPr>
          <p:cNvPr id="19" name="Picture 18"/>
          <p:cNvPicPr>
            <a:picLocks noChangeAspect="1"/>
          </p:cNvPicPr>
          <p:nvPr/>
        </p:nvPicPr>
        <p:blipFill>
          <a:blip r:embed="rId4"/>
          <a:stretch>
            <a:fillRect/>
          </a:stretch>
        </p:blipFill>
        <p:spPr>
          <a:xfrm>
            <a:off x="4945000" y="3939396"/>
            <a:ext cx="4331462" cy="1871811"/>
          </a:xfrm>
          <a:prstGeom prst="rect">
            <a:avLst/>
          </a:prstGeom>
          <a:ln>
            <a:solidFill>
              <a:srgbClr val="7F7F7F"/>
            </a:solidFill>
          </a:ln>
        </p:spPr>
      </p:pic>
    </p:spTree>
    <p:extLst>
      <p:ext uri="{BB962C8B-B14F-4D97-AF65-F5344CB8AC3E}">
        <p14:creationId xmlns:p14="http://schemas.microsoft.com/office/powerpoint/2010/main" val="466042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hteck 24"/>
          <p:cNvSpPr/>
          <p:nvPr/>
        </p:nvSpPr>
        <p:spPr>
          <a:xfrm>
            <a:off x="960597" y="1112028"/>
            <a:ext cx="9977790" cy="5017310"/>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400" dirty="0">
              <a:solidFill>
                <a:schemeClr val="tx1"/>
              </a:solidFill>
            </a:endParaRPr>
          </a:p>
        </p:txBody>
      </p:sp>
      <p:sp>
        <p:nvSpPr>
          <p:cNvPr id="45" name="Rechteck 32"/>
          <p:cNvSpPr/>
          <p:nvPr/>
        </p:nvSpPr>
        <p:spPr>
          <a:xfrm>
            <a:off x="960597" y="1112028"/>
            <a:ext cx="9977790" cy="41148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bg1"/>
                </a:solidFill>
              </a:rPr>
              <a:t>Application Implementation – Sentiment Analysis</a:t>
            </a:r>
            <a:endParaRPr lang="en-US" sz="2000" dirty="0">
              <a:solidFill>
                <a:schemeClr val="bg1"/>
              </a:solidFill>
            </a:endParaRPr>
          </a:p>
        </p:txBody>
      </p:sp>
      <p:sp>
        <p:nvSpPr>
          <p:cNvPr id="2" name="Title 1"/>
          <p:cNvSpPr txBox="1">
            <a:spLocks/>
          </p:cNvSpPr>
          <p:nvPr/>
        </p:nvSpPr>
        <p:spPr>
          <a:xfrm>
            <a:off x="1097280" y="286603"/>
            <a:ext cx="10058400" cy="61796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solidFill>
                  <a:schemeClr val="tx1"/>
                </a:solidFill>
              </a:rPr>
              <a:t>How real world application could look like…</a:t>
            </a:r>
            <a:endParaRPr lang="en-US" sz="4000" b="1" dirty="0">
              <a:solidFill>
                <a:schemeClr val="tx1"/>
              </a:solidFill>
            </a:endParaRPr>
          </a:p>
        </p:txBody>
      </p:sp>
      <p:pic>
        <p:nvPicPr>
          <p:cNvPr id="26" name="Picture 25"/>
          <p:cNvPicPr>
            <a:picLocks noChangeAspect="1"/>
          </p:cNvPicPr>
          <p:nvPr/>
        </p:nvPicPr>
        <p:blipFill>
          <a:blip r:embed="rId2"/>
          <a:stretch>
            <a:fillRect/>
          </a:stretch>
        </p:blipFill>
        <p:spPr>
          <a:xfrm>
            <a:off x="11011822" y="203161"/>
            <a:ext cx="981075" cy="981075"/>
          </a:xfrm>
          <a:prstGeom prst="rect">
            <a:avLst/>
          </a:prstGeom>
        </p:spPr>
      </p:pic>
      <p:sp>
        <p:nvSpPr>
          <p:cNvPr id="4" name="TextBox 3"/>
          <p:cNvSpPr txBox="1"/>
          <p:nvPr/>
        </p:nvSpPr>
        <p:spPr>
          <a:xfrm>
            <a:off x="6168603" y="2096492"/>
            <a:ext cx="4788342" cy="3785652"/>
          </a:xfrm>
          <a:prstGeom prst="rect">
            <a:avLst/>
          </a:prstGeom>
          <a:noFill/>
        </p:spPr>
        <p:txBody>
          <a:bodyPr wrap="square" rtlCol="0">
            <a:spAutoFit/>
          </a:bodyPr>
          <a:lstStyle/>
          <a:p>
            <a:pPr marL="228600" indent="-228600" defTabSz="914400" eaLnBrk="0" fontAlgn="base" hangingPunct="0">
              <a:spcBef>
                <a:spcPct val="0"/>
              </a:spcBef>
              <a:spcAft>
                <a:spcPct val="0"/>
              </a:spcAft>
              <a:buAutoNum type="arabicParenR"/>
            </a:pPr>
            <a:r>
              <a:rPr lang="en-US" altLang="en-US" sz="1600" dirty="0" smtClean="0">
                <a:solidFill>
                  <a:srgbClr val="000000"/>
                </a:solidFill>
                <a:cs typeface="Courier New" panose="02070309020205020404" pitchFamily="49" charset="0"/>
              </a:rPr>
              <a:t>When </a:t>
            </a:r>
            <a:r>
              <a:rPr lang="en-US" altLang="en-US" sz="1600" dirty="0">
                <a:solidFill>
                  <a:srgbClr val="000000"/>
                </a:solidFill>
                <a:cs typeface="Courier New" panose="02070309020205020404" pitchFamily="49" charset="0"/>
              </a:rPr>
              <a:t>politicians insult Muslims, when a mosque is vandalized, or a kid bullied, that doesn't make us safer</a:t>
            </a:r>
            <a:r>
              <a:rPr lang="en-US" altLang="en-US" sz="1600" dirty="0" smtClean="0">
                <a:solidFill>
                  <a:srgbClr val="000000"/>
                </a:solidFill>
                <a:cs typeface="Courier New" panose="02070309020205020404" pitchFamily="49" charset="0"/>
              </a:rPr>
              <a:t>.</a:t>
            </a:r>
          </a:p>
          <a:p>
            <a:pPr defTabSz="914400" eaLnBrk="0" fontAlgn="base" hangingPunct="0">
              <a:spcBef>
                <a:spcPct val="0"/>
              </a:spcBef>
              <a:spcAft>
                <a:spcPct val="0"/>
              </a:spcAft>
            </a:pPr>
            <a:endParaRPr lang="en-US" altLang="en-US" sz="1600" dirty="0">
              <a:solidFill>
                <a:srgbClr val="000000"/>
              </a:solidFill>
              <a:cs typeface="Courier New" panose="02070309020205020404" pitchFamily="49" charset="0"/>
            </a:endParaRPr>
          </a:p>
          <a:p>
            <a:pPr defTabSz="914400" eaLnBrk="0" fontAlgn="base" hangingPunct="0">
              <a:spcBef>
                <a:spcPct val="0"/>
              </a:spcBef>
              <a:spcAft>
                <a:spcPct val="0"/>
              </a:spcAft>
            </a:pPr>
            <a:r>
              <a:rPr lang="en-US" altLang="en-US" sz="1600" dirty="0" smtClean="0">
                <a:solidFill>
                  <a:srgbClr val="000000"/>
                </a:solidFill>
                <a:cs typeface="Courier New" panose="02070309020205020404" pitchFamily="49" charset="0"/>
              </a:rPr>
              <a:t>2) Both </a:t>
            </a:r>
            <a:r>
              <a:rPr lang="en-US" altLang="en-US" sz="1600" dirty="0">
                <a:solidFill>
                  <a:srgbClr val="000000"/>
                </a:solidFill>
                <a:cs typeface="Courier New" panose="02070309020205020404" pitchFamily="49" charset="0"/>
              </a:rPr>
              <a:t>al Qaeda and now ISIL pose a direct threat to our people, because in today's world, even a handful of terrorists who place no value on human life, including their own, can do a lot of damage</a:t>
            </a:r>
            <a:r>
              <a:rPr lang="en-US" altLang="en-US" sz="1600" dirty="0" smtClean="0">
                <a:solidFill>
                  <a:srgbClr val="000000"/>
                </a:solidFill>
                <a:cs typeface="Courier New" panose="02070309020205020404" pitchFamily="49" charset="0"/>
              </a:rPr>
              <a:t>.</a:t>
            </a:r>
            <a:endParaRPr lang="en-US" altLang="en-US" sz="3600" dirty="0"/>
          </a:p>
          <a:p>
            <a:pPr lvl="0" defTabSz="914400" eaLnBrk="0" fontAlgn="base" hangingPunct="0">
              <a:spcBef>
                <a:spcPct val="0"/>
              </a:spcBef>
              <a:spcAft>
                <a:spcPct val="0"/>
              </a:spcAft>
            </a:pPr>
            <a:endParaRPr lang="en-US" altLang="en-US" sz="1600" dirty="0" smtClean="0"/>
          </a:p>
          <a:p>
            <a:pPr lvl="0" defTabSz="914400" eaLnBrk="0" fontAlgn="base" hangingPunct="0">
              <a:spcBef>
                <a:spcPct val="0"/>
              </a:spcBef>
              <a:spcAft>
                <a:spcPct val="0"/>
              </a:spcAft>
            </a:pPr>
            <a:endParaRPr lang="en-US" altLang="en-US" sz="1600" dirty="0"/>
          </a:p>
          <a:p>
            <a:pPr lvl="0" defTabSz="914400" eaLnBrk="0" fontAlgn="base" hangingPunct="0">
              <a:spcBef>
                <a:spcPct val="0"/>
              </a:spcBef>
              <a:spcAft>
                <a:spcPct val="0"/>
              </a:spcAft>
            </a:pPr>
            <a:endParaRPr lang="en-US" altLang="en-US" sz="1600" dirty="0" smtClean="0"/>
          </a:p>
          <a:p>
            <a:pPr lvl="0" defTabSz="914400" eaLnBrk="0" fontAlgn="base" hangingPunct="0">
              <a:spcBef>
                <a:spcPct val="0"/>
              </a:spcBef>
              <a:spcAft>
                <a:spcPct val="0"/>
              </a:spcAft>
            </a:pPr>
            <a:endParaRPr lang="en-US" altLang="en-US" sz="1600" dirty="0"/>
          </a:p>
          <a:p>
            <a:pPr lvl="0" defTabSz="914400" eaLnBrk="0" fontAlgn="base" hangingPunct="0">
              <a:spcBef>
                <a:spcPct val="0"/>
              </a:spcBef>
              <a:spcAft>
                <a:spcPct val="0"/>
              </a:spcAft>
            </a:pPr>
            <a:endParaRPr lang="en-US" altLang="en-US" sz="1600" dirty="0" smtClean="0"/>
          </a:p>
          <a:p>
            <a:pPr lvl="0" defTabSz="914400" eaLnBrk="0" fontAlgn="base" hangingPunct="0">
              <a:spcBef>
                <a:spcPct val="0"/>
              </a:spcBef>
              <a:spcAft>
                <a:spcPct val="0"/>
              </a:spcAft>
            </a:pPr>
            <a:endParaRPr lang="en-US" altLang="en-US" sz="1600" dirty="0"/>
          </a:p>
          <a:p>
            <a:pPr lvl="0" defTabSz="914400" eaLnBrk="0" fontAlgn="base" hangingPunct="0">
              <a:spcBef>
                <a:spcPct val="0"/>
              </a:spcBef>
              <a:spcAft>
                <a:spcPct val="0"/>
              </a:spcAft>
            </a:pPr>
            <a:endParaRPr lang="en-US" altLang="en-US" sz="1600" dirty="0"/>
          </a:p>
        </p:txBody>
      </p:sp>
      <p:sp>
        <p:nvSpPr>
          <p:cNvPr id="5" name="Rectangle 1"/>
          <p:cNvSpPr>
            <a:spLocks noChangeArrowheads="1"/>
          </p:cNvSpPr>
          <p:nvPr/>
        </p:nvSpPr>
        <p:spPr bwMode="auto">
          <a:xfrm>
            <a:off x="785812" y="249633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TextBox 16"/>
          <p:cNvSpPr txBox="1"/>
          <p:nvPr/>
        </p:nvSpPr>
        <p:spPr>
          <a:xfrm>
            <a:off x="6168267" y="1713062"/>
            <a:ext cx="2228850" cy="369332"/>
          </a:xfrm>
          <a:prstGeom prst="rect">
            <a:avLst/>
          </a:prstGeom>
          <a:noFill/>
        </p:spPr>
        <p:txBody>
          <a:bodyPr wrap="square" rtlCol="0">
            <a:spAutoFit/>
          </a:bodyPr>
          <a:lstStyle/>
          <a:p>
            <a:r>
              <a:rPr lang="en-US" u="sng" dirty="0" smtClean="0"/>
              <a:t>Negative Sentences</a:t>
            </a:r>
            <a:endParaRPr lang="en-US" u="sng" dirty="0"/>
          </a:p>
        </p:txBody>
      </p:sp>
      <p:sp>
        <p:nvSpPr>
          <p:cNvPr id="21" name="TextBox 20"/>
          <p:cNvSpPr txBox="1"/>
          <p:nvPr/>
        </p:nvSpPr>
        <p:spPr>
          <a:xfrm>
            <a:off x="1198272" y="1672450"/>
            <a:ext cx="2228850" cy="369332"/>
          </a:xfrm>
          <a:prstGeom prst="rect">
            <a:avLst/>
          </a:prstGeom>
          <a:noFill/>
        </p:spPr>
        <p:txBody>
          <a:bodyPr wrap="square" rtlCol="0">
            <a:spAutoFit/>
          </a:bodyPr>
          <a:lstStyle/>
          <a:p>
            <a:r>
              <a:rPr lang="en-US" u="sng" dirty="0"/>
              <a:t>Positive</a:t>
            </a:r>
            <a:r>
              <a:rPr lang="en-US" u="sng" dirty="0" smtClean="0"/>
              <a:t> Sentences</a:t>
            </a:r>
            <a:endParaRPr lang="en-US" u="sng" dirty="0"/>
          </a:p>
        </p:txBody>
      </p:sp>
      <p:pic>
        <p:nvPicPr>
          <p:cNvPr id="18" name="Picture 17"/>
          <p:cNvPicPr>
            <a:picLocks noChangeAspect="1"/>
          </p:cNvPicPr>
          <p:nvPr/>
        </p:nvPicPr>
        <p:blipFill>
          <a:blip r:embed="rId3"/>
          <a:stretch>
            <a:fillRect/>
          </a:stretch>
        </p:blipFill>
        <p:spPr>
          <a:xfrm>
            <a:off x="1198272" y="4851694"/>
            <a:ext cx="4223571" cy="1030450"/>
          </a:xfrm>
          <a:prstGeom prst="rect">
            <a:avLst/>
          </a:prstGeom>
          <a:ln>
            <a:solidFill>
              <a:srgbClr val="7F7F7F"/>
            </a:solidFill>
          </a:ln>
        </p:spPr>
      </p:pic>
      <p:pic>
        <p:nvPicPr>
          <p:cNvPr id="19" name="Picture 18"/>
          <p:cNvPicPr>
            <a:picLocks noChangeAspect="1"/>
          </p:cNvPicPr>
          <p:nvPr/>
        </p:nvPicPr>
        <p:blipFill>
          <a:blip r:embed="rId4"/>
          <a:stretch>
            <a:fillRect/>
          </a:stretch>
        </p:blipFill>
        <p:spPr>
          <a:xfrm>
            <a:off x="6237461" y="4851694"/>
            <a:ext cx="3995256" cy="1030450"/>
          </a:xfrm>
          <a:prstGeom prst="rect">
            <a:avLst/>
          </a:prstGeom>
          <a:ln>
            <a:solidFill>
              <a:srgbClr val="7F7F7F"/>
            </a:solidFill>
          </a:ln>
        </p:spPr>
      </p:pic>
      <p:sp>
        <p:nvSpPr>
          <p:cNvPr id="25" name="TextBox 24"/>
          <p:cNvSpPr txBox="1"/>
          <p:nvPr/>
        </p:nvSpPr>
        <p:spPr>
          <a:xfrm>
            <a:off x="1201331" y="2010324"/>
            <a:ext cx="4966936" cy="2800767"/>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600" dirty="0"/>
              <a:t>1) It's how we reformed our health care system, and reinvented our energy sector; -how we delivered more care and benefits to our troops and veterans, that's how we secured the freedom in every state to marry the person we love</a:t>
            </a:r>
            <a:r>
              <a:rPr lang="en-US" altLang="en-US" sz="1600" dirty="0" smtClean="0"/>
              <a:t>.</a:t>
            </a:r>
            <a:endParaRPr lang="en-US" altLang="en-US" sz="1600" dirty="0"/>
          </a:p>
          <a:p>
            <a:pPr lvl="0" defTabSz="914400" eaLnBrk="0" fontAlgn="base" hangingPunct="0">
              <a:spcBef>
                <a:spcPct val="0"/>
              </a:spcBef>
              <a:spcAft>
                <a:spcPct val="0"/>
              </a:spcAft>
            </a:pPr>
            <a:endParaRPr lang="en-US" altLang="en-US" sz="1600" dirty="0"/>
          </a:p>
          <a:p>
            <a:pPr lvl="0" defTabSz="914400" eaLnBrk="0" fontAlgn="base" hangingPunct="0">
              <a:spcBef>
                <a:spcPct val="0"/>
              </a:spcBef>
              <a:spcAft>
                <a:spcPct val="0"/>
              </a:spcAft>
            </a:pPr>
            <a:r>
              <a:rPr lang="en-US" altLang="en-US" sz="1600" dirty="0"/>
              <a:t>2) But I can promise that a little over a year from now, when I no longer hold this office, I will be right there with you as a citizen - inspired by those voices of fairness and vision, of grit and good humor and kindness that have helped America travel so far. </a:t>
            </a:r>
          </a:p>
        </p:txBody>
      </p:sp>
    </p:spTree>
    <p:extLst>
      <p:ext uri="{BB962C8B-B14F-4D97-AF65-F5344CB8AC3E}">
        <p14:creationId xmlns:p14="http://schemas.microsoft.com/office/powerpoint/2010/main" val="4016965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hteck 24"/>
          <p:cNvSpPr/>
          <p:nvPr/>
        </p:nvSpPr>
        <p:spPr>
          <a:xfrm>
            <a:off x="960597" y="1112028"/>
            <a:ext cx="9977790" cy="4886634"/>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smtClean="0">
              <a:solidFill>
                <a:schemeClr val="tx1"/>
              </a:solidFill>
            </a:endParaRPr>
          </a:p>
          <a:p>
            <a:endParaRPr lang="en-US" sz="1200" dirty="0">
              <a:solidFill>
                <a:schemeClr val="tx1"/>
              </a:solidFill>
            </a:endParaRPr>
          </a:p>
          <a:p>
            <a:endParaRPr lang="en-US" sz="1200" dirty="0" smtClean="0">
              <a:solidFill>
                <a:schemeClr val="tx1"/>
              </a:solidFill>
            </a:endParaRPr>
          </a:p>
          <a:p>
            <a:r>
              <a:rPr lang="en-US" sz="2200" b="1" dirty="0" smtClean="0">
                <a:solidFill>
                  <a:schemeClr val="tx1"/>
                </a:solidFill>
              </a:rPr>
              <a:t>Summary:</a:t>
            </a:r>
            <a:endParaRPr lang="en-US" sz="2200" dirty="0" smtClean="0">
              <a:solidFill>
                <a:schemeClr val="tx1"/>
              </a:solidFill>
            </a:endParaRPr>
          </a:p>
          <a:p>
            <a:r>
              <a:rPr lang="en-US" sz="1200" dirty="0" smtClean="0">
                <a:solidFill>
                  <a:schemeClr val="tx1"/>
                </a:solidFill>
              </a:rPr>
              <a:t>Mr</a:t>
            </a:r>
            <a:r>
              <a:rPr lang="en-US" sz="1200" dirty="0">
                <a:solidFill>
                  <a:schemeClr val="tx1"/>
                </a:solidFill>
              </a:rPr>
              <a:t>. Speaker, Mr. Vice President, Members of Congress, my fellow Americans: Tonight marks the eighth year I've come here to report on the State of the </a:t>
            </a:r>
            <a:r>
              <a:rPr lang="en-US" sz="1200" dirty="0" smtClean="0">
                <a:solidFill>
                  <a:schemeClr val="tx1"/>
                </a:solidFill>
              </a:rPr>
              <a:t>Union. Still, </a:t>
            </a:r>
            <a:r>
              <a:rPr lang="en-US" sz="1200" dirty="0">
                <a:solidFill>
                  <a:schemeClr val="tx1"/>
                </a:solidFill>
              </a:rPr>
              <a:t>Mr. Speaker, I appreciate the constructive approach you and the other leaders took at the end of last year to pass a budget and make tax cuts permanent for working </a:t>
            </a:r>
            <a:r>
              <a:rPr lang="en-US" sz="1200" dirty="0" smtClean="0">
                <a:solidFill>
                  <a:schemeClr val="tx1"/>
                </a:solidFill>
              </a:rPr>
              <a:t>families. America </a:t>
            </a:r>
            <a:r>
              <a:rPr lang="en-US" sz="1200" dirty="0">
                <a:solidFill>
                  <a:schemeClr val="tx1"/>
                </a:solidFill>
              </a:rPr>
              <a:t>has been through big changes before - wars and depression, the influx of immigrants, workers fighting for a fair deal, and movements to expand civil </a:t>
            </a:r>
            <a:r>
              <a:rPr lang="en-US" sz="1200" dirty="0" smtClean="0">
                <a:solidFill>
                  <a:schemeClr val="tx1"/>
                </a:solidFill>
              </a:rPr>
              <a:t>rights. Each </a:t>
            </a:r>
            <a:r>
              <a:rPr lang="en-US" sz="1200" dirty="0">
                <a:solidFill>
                  <a:schemeClr val="tx1"/>
                </a:solidFill>
              </a:rPr>
              <a:t>time, there have been those who told us to fear the future; who claimed we could slam the brakes on change, promising to restore past glory if we just got some group or idea that was threatening America under </a:t>
            </a:r>
            <a:r>
              <a:rPr lang="en-US" sz="1200" dirty="0" smtClean="0">
                <a:solidFill>
                  <a:schemeClr val="tx1"/>
                </a:solidFill>
              </a:rPr>
              <a:t>control. We </a:t>
            </a:r>
            <a:r>
              <a:rPr lang="en-US" sz="1200" dirty="0">
                <a:solidFill>
                  <a:schemeClr val="tx1"/>
                </a:solidFill>
              </a:rPr>
              <a:t>made change work for us, always extending America's promise outward, to the next frontier, to more and more </a:t>
            </a:r>
            <a:r>
              <a:rPr lang="en-US" sz="1200" dirty="0" smtClean="0">
                <a:solidFill>
                  <a:schemeClr val="tx1"/>
                </a:solidFill>
              </a:rPr>
              <a:t>people. In </a:t>
            </a:r>
            <a:r>
              <a:rPr lang="en-US" sz="1200" dirty="0">
                <a:solidFill>
                  <a:schemeClr val="tx1"/>
                </a:solidFill>
              </a:rPr>
              <a:t>fact, it's that spirit that made the progress of these past seven years </a:t>
            </a:r>
            <a:r>
              <a:rPr lang="en-US" sz="1200" dirty="0" smtClean="0">
                <a:solidFill>
                  <a:schemeClr val="tx1"/>
                </a:solidFill>
              </a:rPr>
              <a:t>possible. Will </a:t>
            </a:r>
            <a:r>
              <a:rPr lang="en-US" sz="1200" dirty="0">
                <a:solidFill>
                  <a:schemeClr val="tx1"/>
                </a:solidFill>
              </a:rPr>
              <a:t>we respond to the changes of our time with fear, turning inward as a nation, and turning against each other as a </a:t>
            </a:r>
            <a:r>
              <a:rPr lang="en-US" sz="1200" dirty="0" smtClean="0">
                <a:solidFill>
                  <a:schemeClr val="tx1"/>
                </a:solidFill>
              </a:rPr>
              <a:t>people? First, </a:t>
            </a:r>
            <a:r>
              <a:rPr lang="en-US" sz="1200" dirty="0">
                <a:solidFill>
                  <a:schemeClr val="tx1"/>
                </a:solidFill>
              </a:rPr>
              <a:t>how do we give everyone a fair shot at opportunity and security in this new </a:t>
            </a:r>
            <a:r>
              <a:rPr lang="en-US" sz="1200" dirty="0" smtClean="0">
                <a:solidFill>
                  <a:schemeClr val="tx1"/>
                </a:solidFill>
              </a:rPr>
              <a:t>economy? Let </a:t>
            </a:r>
            <a:r>
              <a:rPr lang="en-US" sz="1200" dirty="0">
                <a:solidFill>
                  <a:schemeClr val="tx1"/>
                </a:solidFill>
              </a:rPr>
              <a:t>me start with the economy, and a basic fact: the United States of America, right now, has the strongest, most durable economy in the </a:t>
            </a:r>
            <a:r>
              <a:rPr lang="en-US" sz="1200" dirty="0" smtClean="0">
                <a:solidFill>
                  <a:schemeClr val="tx1"/>
                </a:solidFill>
              </a:rPr>
              <a:t>world. More </a:t>
            </a:r>
            <a:r>
              <a:rPr lang="en-US" sz="1200" dirty="0">
                <a:solidFill>
                  <a:schemeClr val="tx1"/>
                </a:solidFill>
              </a:rPr>
              <a:t>than 14 million new jobs; the strongest two years of job growth since the '90s; an unemployment rate cut in </a:t>
            </a:r>
            <a:r>
              <a:rPr lang="en-US" sz="1200" dirty="0" smtClean="0">
                <a:solidFill>
                  <a:schemeClr val="tx1"/>
                </a:solidFill>
              </a:rPr>
              <a:t>half. That's </a:t>
            </a:r>
            <a:r>
              <a:rPr lang="en-US" sz="1200" dirty="0">
                <a:solidFill>
                  <a:schemeClr val="tx1"/>
                </a:solidFill>
              </a:rPr>
              <a:t>just part of a manufacturing surge that has created nearly 900,000 new jobs in the past six </a:t>
            </a:r>
            <a:r>
              <a:rPr lang="en-US" sz="1200" dirty="0" smtClean="0">
                <a:solidFill>
                  <a:schemeClr val="tx1"/>
                </a:solidFill>
              </a:rPr>
              <a:t>years. What </a:t>
            </a:r>
            <a:r>
              <a:rPr lang="en-US" sz="1200" dirty="0">
                <a:solidFill>
                  <a:schemeClr val="tx1"/>
                </a:solidFill>
              </a:rPr>
              <a:t>is true - and the reason that a lot of Americans feel anxious - is that the economy has been changing in profound ways, changes that started long before the Great Recession hit and haven't let </a:t>
            </a:r>
            <a:r>
              <a:rPr lang="en-US" sz="1200" dirty="0" smtClean="0">
                <a:solidFill>
                  <a:schemeClr val="tx1"/>
                </a:solidFill>
              </a:rPr>
              <a:t>up. All </a:t>
            </a:r>
            <a:r>
              <a:rPr lang="en-US" sz="1200" dirty="0">
                <a:solidFill>
                  <a:schemeClr val="tx1"/>
                </a:solidFill>
              </a:rPr>
              <a:t>these trends have squeezed workers, even when they have jobs; even when the economy is </a:t>
            </a:r>
            <a:r>
              <a:rPr lang="en-US" sz="1200" dirty="0" smtClean="0">
                <a:solidFill>
                  <a:schemeClr val="tx1"/>
                </a:solidFill>
              </a:rPr>
              <a:t>growing. For </a:t>
            </a:r>
            <a:r>
              <a:rPr lang="en-US" sz="1200" dirty="0">
                <a:solidFill>
                  <a:schemeClr val="tx1"/>
                </a:solidFill>
              </a:rPr>
              <a:t>the past seven years, our goal has been a growing economy that works better for </a:t>
            </a:r>
            <a:r>
              <a:rPr lang="en-US" sz="1200" dirty="0" smtClean="0">
                <a:solidFill>
                  <a:schemeClr val="tx1"/>
                </a:solidFill>
              </a:rPr>
              <a:t>everybody. In </a:t>
            </a:r>
            <a:r>
              <a:rPr lang="en-US" sz="1200" dirty="0">
                <a:solidFill>
                  <a:schemeClr val="tx1"/>
                </a:solidFill>
              </a:rPr>
              <a:t>the coming years, we should build on that progress, by providing Pre-K for all,  -- offering every student the hands-on computer science and math classes that make them job-ready on day one, and we should recruit and support more great teachers for our </a:t>
            </a:r>
            <a:r>
              <a:rPr lang="en-US" sz="1200" dirty="0" smtClean="0">
                <a:solidFill>
                  <a:schemeClr val="tx1"/>
                </a:solidFill>
              </a:rPr>
              <a:t>kids. Providing </a:t>
            </a:r>
            <a:r>
              <a:rPr lang="en-US" sz="1200" dirty="0">
                <a:solidFill>
                  <a:schemeClr val="tx1"/>
                </a:solidFill>
              </a:rPr>
              <a:t>two years of community college at no cost for every responsible student is one of the best ways to do that, and I'm going to keep fighting to get that started this </a:t>
            </a:r>
            <a:r>
              <a:rPr lang="en-US" sz="1200" dirty="0" smtClean="0">
                <a:solidFill>
                  <a:schemeClr val="tx1"/>
                </a:solidFill>
              </a:rPr>
              <a:t>year. After </a:t>
            </a:r>
            <a:r>
              <a:rPr lang="en-US" sz="1200" dirty="0">
                <a:solidFill>
                  <a:schemeClr val="tx1"/>
                </a:solidFill>
              </a:rPr>
              <a:t>all, it's not much of a stretch to say that some of the only people in America who are going to work the same job, in the same place, with a health and retirement package, for 30 years, are sitting in this </a:t>
            </a:r>
            <a:r>
              <a:rPr lang="en-US" sz="1200" dirty="0" smtClean="0">
                <a:solidFill>
                  <a:schemeClr val="tx1"/>
                </a:solidFill>
              </a:rPr>
              <a:t>chamber. It's </a:t>
            </a:r>
            <a:r>
              <a:rPr lang="en-US" sz="1200" dirty="0">
                <a:solidFill>
                  <a:schemeClr val="tx1"/>
                </a:solidFill>
              </a:rPr>
              <a:t>about filling the gaps in employer-based care so that when we lose a job, or go back to school, or start that new business, we'll still have </a:t>
            </a:r>
            <a:r>
              <a:rPr lang="en-US" sz="1200" dirty="0" smtClean="0">
                <a:solidFill>
                  <a:schemeClr val="tx1"/>
                </a:solidFill>
              </a:rPr>
              <a:t>coverage. Say </a:t>
            </a:r>
            <a:r>
              <a:rPr lang="en-US" sz="1200" dirty="0">
                <a:solidFill>
                  <a:schemeClr val="tx1"/>
                </a:solidFill>
              </a:rPr>
              <a:t>a hardworking American loses his job - we shouldn't just make sure he can get unemployment insurance; we should make sure that program encourages him to retrain for a business that's ready to hire </a:t>
            </a:r>
            <a:r>
              <a:rPr lang="en-US" sz="1200" dirty="0" smtClean="0">
                <a:solidFill>
                  <a:schemeClr val="tx1"/>
                </a:solidFill>
              </a:rPr>
              <a:t>him. If </a:t>
            </a:r>
            <a:r>
              <a:rPr lang="en-US" sz="1200" dirty="0">
                <a:solidFill>
                  <a:schemeClr val="tx1"/>
                </a:solidFill>
              </a:rPr>
              <a:t>that new job doesn't pay as much, there should be a system of wage insurance in place so that he can still pay his </a:t>
            </a:r>
            <a:r>
              <a:rPr lang="en-US" sz="1200" dirty="0" smtClean="0">
                <a:solidFill>
                  <a:schemeClr val="tx1"/>
                </a:solidFill>
              </a:rPr>
              <a:t>bills. That's </a:t>
            </a:r>
            <a:r>
              <a:rPr lang="en-US" sz="1200" dirty="0">
                <a:solidFill>
                  <a:schemeClr val="tx1"/>
                </a:solidFill>
              </a:rPr>
              <a:t>the way we make the new economy work better for everyone.</a:t>
            </a:r>
          </a:p>
        </p:txBody>
      </p:sp>
      <p:sp>
        <p:nvSpPr>
          <p:cNvPr id="45" name="Rechteck 32"/>
          <p:cNvSpPr/>
          <p:nvPr/>
        </p:nvSpPr>
        <p:spPr>
          <a:xfrm>
            <a:off x="960597" y="1112028"/>
            <a:ext cx="9977790" cy="41148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bg1"/>
                </a:solidFill>
              </a:rPr>
              <a:t>Application Implementation - Summarization</a:t>
            </a:r>
            <a:endParaRPr lang="en-US" sz="2000" dirty="0">
              <a:solidFill>
                <a:schemeClr val="bg1"/>
              </a:solidFill>
            </a:endParaRPr>
          </a:p>
        </p:txBody>
      </p:sp>
      <p:sp>
        <p:nvSpPr>
          <p:cNvPr id="2" name="Title 1"/>
          <p:cNvSpPr txBox="1">
            <a:spLocks/>
          </p:cNvSpPr>
          <p:nvPr/>
        </p:nvSpPr>
        <p:spPr>
          <a:xfrm>
            <a:off x="1097280" y="286603"/>
            <a:ext cx="10058400" cy="61796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solidFill>
                  <a:schemeClr val="tx1"/>
                </a:solidFill>
              </a:rPr>
              <a:t>How real world application could look like…</a:t>
            </a:r>
            <a:endParaRPr lang="en-US" sz="4000" b="1" dirty="0">
              <a:solidFill>
                <a:schemeClr val="tx1"/>
              </a:solidFill>
            </a:endParaRPr>
          </a:p>
        </p:txBody>
      </p:sp>
      <p:pic>
        <p:nvPicPr>
          <p:cNvPr id="26" name="Picture 25"/>
          <p:cNvPicPr>
            <a:picLocks noChangeAspect="1"/>
          </p:cNvPicPr>
          <p:nvPr/>
        </p:nvPicPr>
        <p:blipFill>
          <a:blip r:embed="rId2"/>
          <a:stretch>
            <a:fillRect/>
          </a:stretch>
        </p:blipFill>
        <p:spPr>
          <a:xfrm>
            <a:off x="11011822" y="203161"/>
            <a:ext cx="981075" cy="981075"/>
          </a:xfrm>
          <a:prstGeom prst="rect">
            <a:avLst/>
          </a:prstGeom>
        </p:spPr>
      </p:pic>
    </p:spTree>
    <p:extLst>
      <p:ext uri="{BB962C8B-B14F-4D97-AF65-F5344CB8AC3E}">
        <p14:creationId xmlns:p14="http://schemas.microsoft.com/office/powerpoint/2010/main" val="3849137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hteck 24"/>
          <p:cNvSpPr/>
          <p:nvPr/>
        </p:nvSpPr>
        <p:spPr>
          <a:xfrm>
            <a:off x="1021415" y="1112028"/>
            <a:ext cx="9323946" cy="4886634"/>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400" dirty="0">
              <a:solidFill>
                <a:schemeClr val="tx1"/>
              </a:solidFill>
            </a:endParaRPr>
          </a:p>
        </p:txBody>
      </p:sp>
      <p:sp>
        <p:nvSpPr>
          <p:cNvPr id="45" name="Rechteck 32"/>
          <p:cNvSpPr/>
          <p:nvPr/>
        </p:nvSpPr>
        <p:spPr>
          <a:xfrm>
            <a:off x="1021415" y="1112028"/>
            <a:ext cx="9317204" cy="49032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bg1"/>
                </a:solidFill>
              </a:rPr>
              <a:t>Real World Applications</a:t>
            </a:r>
            <a:endParaRPr lang="en-US" sz="2000" dirty="0">
              <a:solidFill>
                <a:schemeClr val="bg1"/>
              </a:solidFill>
            </a:endParaRPr>
          </a:p>
        </p:txBody>
      </p:sp>
      <p:sp>
        <p:nvSpPr>
          <p:cNvPr id="2" name="Title 1"/>
          <p:cNvSpPr txBox="1">
            <a:spLocks/>
          </p:cNvSpPr>
          <p:nvPr/>
        </p:nvSpPr>
        <p:spPr>
          <a:xfrm>
            <a:off x="1097280" y="286603"/>
            <a:ext cx="10058400" cy="61796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solidFill>
                  <a:schemeClr val="tx1"/>
                </a:solidFill>
              </a:rPr>
              <a:t>How does this application add value?</a:t>
            </a:r>
            <a:endParaRPr lang="en-US" sz="4000" b="1" dirty="0">
              <a:solidFill>
                <a:schemeClr val="tx1"/>
              </a:solidFill>
            </a:endParaRPr>
          </a:p>
        </p:txBody>
      </p:sp>
      <p:pic>
        <p:nvPicPr>
          <p:cNvPr id="26" name="Picture 25"/>
          <p:cNvPicPr>
            <a:picLocks noChangeAspect="1"/>
          </p:cNvPicPr>
          <p:nvPr/>
        </p:nvPicPr>
        <p:blipFill>
          <a:blip r:embed="rId2"/>
          <a:stretch>
            <a:fillRect/>
          </a:stretch>
        </p:blipFill>
        <p:spPr>
          <a:xfrm>
            <a:off x="11011822" y="203161"/>
            <a:ext cx="981075" cy="981075"/>
          </a:xfrm>
          <a:prstGeom prst="rect">
            <a:avLst/>
          </a:prstGeom>
        </p:spPr>
      </p:pic>
      <p:sp>
        <p:nvSpPr>
          <p:cNvPr id="8" name="Rechteck 32"/>
          <p:cNvSpPr/>
          <p:nvPr/>
        </p:nvSpPr>
        <p:spPr>
          <a:xfrm>
            <a:off x="1281970" y="2119835"/>
            <a:ext cx="2375630" cy="490320"/>
          </a:xfrm>
          <a:prstGeom prst="rect">
            <a:avLst/>
          </a:prstGeom>
          <a:solidFill>
            <a:schemeClr val="accent1"/>
          </a:solidFill>
          <a:ln w="12700">
            <a:solidFill>
              <a:schemeClr val="tx1">
                <a:lumMod val="50000"/>
                <a:lumOff val="50000"/>
              </a:schemeClr>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dirty="0" smtClean="0">
                <a:solidFill>
                  <a:schemeClr val="bg1"/>
                </a:solidFill>
              </a:rPr>
              <a:t>Lectures</a:t>
            </a:r>
            <a:endParaRPr lang="en-US" sz="2000" dirty="0">
              <a:solidFill>
                <a:schemeClr val="bg1"/>
              </a:solidFill>
            </a:endParaRPr>
          </a:p>
        </p:txBody>
      </p:sp>
      <p:sp>
        <p:nvSpPr>
          <p:cNvPr id="11" name="Rechteck 32"/>
          <p:cNvSpPr/>
          <p:nvPr/>
        </p:nvSpPr>
        <p:spPr>
          <a:xfrm>
            <a:off x="4433208" y="2119835"/>
            <a:ext cx="2375630" cy="49032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dirty="0" smtClean="0">
                <a:solidFill>
                  <a:schemeClr val="bg1"/>
                </a:solidFill>
              </a:rPr>
              <a:t>Business Meetings</a:t>
            </a:r>
            <a:endParaRPr lang="en-US" sz="2000" dirty="0">
              <a:solidFill>
                <a:schemeClr val="bg1"/>
              </a:solidFill>
            </a:endParaRPr>
          </a:p>
        </p:txBody>
      </p:sp>
      <p:sp>
        <p:nvSpPr>
          <p:cNvPr id="12" name="Rechteck 32"/>
          <p:cNvSpPr/>
          <p:nvPr/>
        </p:nvSpPr>
        <p:spPr>
          <a:xfrm>
            <a:off x="7564783" y="2119835"/>
            <a:ext cx="2375630" cy="49032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dirty="0" smtClean="0">
                <a:solidFill>
                  <a:schemeClr val="bg1"/>
                </a:solidFill>
              </a:rPr>
              <a:t>News</a:t>
            </a:r>
            <a:endParaRPr lang="en-US" sz="2000" dirty="0">
              <a:solidFill>
                <a:schemeClr val="bg1"/>
              </a:solidFill>
            </a:endParaRPr>
          </a:p>
        </p:txBody>
      </p:sp>
      <p:sp>
        <p:nvSpPr>
          <p:cNvPr id="15" name="Rechteck 24"/>
          <p:cNvSpPr/>
          <p:nvPr/>
        </p:nvSpPr>
        <p:spPr>
          <a:xfrm>
            <a:off x="1281970" y="2610155"/>
            <a:ext cx="2375629" cy="2984400"/>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smtClean="0">
                <a:solidFill>
                  <a:schemeClr val="tx1"/>
                </a:solidFill>
              </a:rPr>
              <a:t>Convert and summarize lecture recordings in case you missed class</a:t>
            </a:r>
            <a:endParaRPr lang="en-US" sz="1400" dirty="0">
              <a:solidFill>
                <a:schemeClr val="tx1"/>
              </a:solidFill>
            </a:endParaRPr>
          </a:p>
        </p:txBody>
      </p:sp>
      <p:sp>
        <p:nvSpPr>
          <p:cNvPr id="18" name="Rechteck 24"/>
          <p:cNvSpPr/>
          <p:nvPr/>
        </p:nvSpPr>
        <p:spPr>
          <a:xfrm>
            <a:off x="4433209" y="2610155"/>
            <a:ext cx="2375629" cy="2984400"/>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smtClean="0">
                <a:solidFill>
                  <a:schemeClr val="tx1"/>
                </a:solidFill>
              </a:rPr>
              <a:t>Summarize content of a recorded business meeting to capture important parts</a:t>
            </a:r>
            <a:endParaRPr lang="en-US" sz="1400" dirty="0">
              <a:solidFill>
                <a:schemeClr val="tx1"/>
              </a:solidFill>
            </a:endParaRPr>
          </a:p>
        </p:txBody>
      </p:sp>
      <p:sp>
        <p:nvSpPr>
          <p:cNvPr id="19" name="Rechteck 24"/>
          <p:cNvSpPr/>
          <p:nvPr/>
        </p:nvSpPr>
        <p:spPr>
          <a:xfrm>
            <a:off x="7564783" y="2610155"/>
            <a:ext cx="2375629" cy="2984400"/>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smtClean="0">
                <a:solidFill>
                  <a:schemeClr val="tx1"/>
                </a:solidFill>
              </a:rPr>
              <a:t>Summarize long videos such as congressional hearings to capture the main ideas without watching  </a:t>
            </a:r>
            <a:endParaRPr lang="en-US" sz="1400" dirty="0">
              <a:solidFill>
                <a:schemeClr val="tx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4400" y="4036142"/>
            <a:ext cx="2343643" cy="15563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3207" y="4036142"/>
            <a:ext cx="2375631" cy="1569647"/>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64782" y="4036142"/>
            <a:ext cx="2362312" cy="1554237"/>
          </a:xfrm>
          <a:prstGeom prst="rect">
            <a:avLst/>
          </a:prstGeom>
        </p:spPr>
      </p:pic>
    </p:spTree>
    <p:extLst>
      <p:ext uri="{BB962C8B-B14F-4D97-AF65-F5344CB8AC3E}">
        <p14:creationId xmlns:p14="http://schemas.microsoft.com/office/powerpoint/2010/main" val="1951969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24"/>
          <p:cNvSpPr/>
          <p:nvPr/>
        </p:nvSpPr>
        <p:spPr>
          <a:xfrm>
            <a:off x="960597" y="1112028"/>
            <a:ext cx="9977790" cy="4886634"/>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chemeClr val="tx1"/>
              </a:solidFill>
            </a:endParaRPr>
          </a:p>
        </p:txBody>
      </p:sp>
      <p:sp>
        <p:nvSpPr>
          <p:cNvPr id="3" name="TextBox 2"/>
          <p:cNvSpPr txBox="1"/>
          <p:nvPr/>
        </p:nvSpPr>
        <p:spPr>
          <a:xfrm>
            <a:off x="1063925" y="1265208"/>
            <a:ext cx="9736347" cy="4770537"/>
          </a:xfrm>
          <a:prstGeom prst="rect">
            <a:avLst/>
          </a:prstGeom>
          <a:noFill/>
        </p:spPr>
        <p:txBody>
          <a:bodyPr wrap="square" rtlCol="0">
            <a:spAutoFit/>
          </a:bodyPr>
          <a:lstStyle/>
          <a:p>
            <a:r>
              <a:rPr lang="en-US" sz="2400" u="sng" dirty="0" smtClean="0"/>
              <a:t>Resources:</a:t>
            </a:r>
          </a:p>
          <a:p>
            <a:r>
              <a:rPr lang="en-US" dirty="0" smtClean="0">
                <a:hlinkClick r:id="rId2"/>
              </a:rPr>
              <a:t>https://www.nltk.org/_modules/nltk/sentiment/vader.html</a:t>
            </a:r>
            <a:endParaRPr lang="en-US" dirty="0"/>
          </a:p>
          <a:p>
            <a:r>
              <a:rPr lang="en-US" dirty="0" smtClean="0">
                <a:hlinkClick r:id="rId3"/>
              </a:rPr>
              <a:t>https</a:t>
            </a:r>
            <a:r>
              <a:rPr lang="en-US" dirty="0">
                <a:hlinkClick r:id="rId3"/>
              </a:rPr>
              <a:t>://pypi.org/project/youtube_dl</a:t>
            </a:r>
            <a:r>
              <a:rPr lang="en-US" dirty="0" smtClean="0">
                <a:hlinkClick r:id="rId3"/>
              </a:rPr>
              <a:t>/</a:t>
            </a:r>
            <a:endParaRPr lang="en-US" dirty="0" smtClean="0"/>
          </a:p>
          <a:p>
            <a:r>
              <a:rPr lang="en-US" dirty="0">
                <a:hlinkClick r:id="rId4"/>
              </a:rPr>
              <a:t>https://aylien.com/text-api/summarization</a:t>
            </a:r>
            <a:r>
              <a:rPr lang="en-US" dirty="0" smtClean="0">
                <a:hlinkClick r:id="rId4"/>
              </a:rPr>
              <a:t>/</a:t>
            </a:r>
            <a:endParaRPr lang="en-US" dirty="0" smtClean="0"/>
          </a:p>
          <a:p>
            <a:r>
              <a:rPr lang="en-US" dirty="0">
                <a:hlinkClick r:id="rId5"/>
              </a:rPr>
              <a:t>https://</a:t>
            </a:r>
            <a:r>
              <a:rPr lang="en-US" dirty="0" smtClean="0">
                <a:hlinkClick r:id="rId5"/>
              </a:rPr>
              <a:t>www.w3schools.com/python/python_regex.asp</a:t>
            </a:r>
            <a:endParaRPr lang="en-US" dirty="0" smtClean="0"/>
          </a:p>
          <a:p>
            <a:r>
              <a:rPr lang="en-US" dirty="0">
                <a:hlinkClick r:id="rId6"/>
              </a:rPr>
              <a:t>https://</a:t>
            </a:r>
            <a:r>
              <a:rPr lang="en-US" dirty="0" smtClean="0">
                <a:hlinkClick r:id="rId6"/>
              </a:rPr>
              <a:t>github.com/ottokart/punctuator2</a:t>
            </a:r>
            <a:endParaRPr lang="en-US" dirty="0" smtClean="0"/>
          </a:p>
          <a:p>
            <a:endParaRPr lang="en-US" dirty="0"/>
          </a:p>
          <a:p>
            <a:endParaRPr lang="en-US" dirty="0" smtClean="0"/>
          </a:p>
          <a:p>
            <a:endParaRPr lang="en-US" dirty="0"/>
          </a:p>
          <a:p>
            <a:pPr algn="ctr"/>
            <a:r>
              <a:rPr lang="en-US" sz="2800" dirty="0" smtClean="0"/>
              <a:t>Thank you – Question?</a:t>
            </a:r>
            <a:endParaRPr lang="en-US" sz="2800" u="sng" dirty="0" smtClean="0"/>
          </a:p>
          <a:p>
            <a:endParaRPr lang="en-US" u="sng" dirty="0"/>
          </a:p>
          <a:p>
            <a:endParaRPr lang="en-US" u="sng" dirty="0" smtClean="0"/>
          </a:p>
          <a:p>
            <a:endParaRPr lang="en-US" u="sng" dirty="0"/>
          </a:p>
          <a:p>
            <a:endParaRPr lang="en-US" u="sng" dirty="0" smtClean="0"/>
          </a:p>
          <a:p>
            <a:endParaRPr lang="en-US" u="sng" dirty="0"/>
          </a:p>
          <a:p>
            <a:endParaRPr lang="en-US" u="sng" dirty="0"/>
          </a:p>
        </p:txBody>
      </p:sp>
    </p:spTree>
    <p:extLst>
      <p:ext uri="{BB962C8B-B14F-4D97-AF65-F5344CB8AC3E}">
        <p14:creationId xmlns:p14="http://schemas.microsoft.com/office/powerpoint/2010/main" val="2988340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463581"/>
            <a:ext cx="10058400" cy="145075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t>Audio as Vehicle of Information Transfer</a:t>
            </a:r>
            <a:endParaRPr lang="en-US" sz="4000" b="1" dirty="0"/>
          </a:p>
        </p:txBody>
      </p:sp>
      <p:sp>
        <p:nvSpPr>
          <p:cNvPr id="3" name="Rechteck 24"/>
          <p:cNvSpPr/>
          <p:nvPr/>
        </p:nvSpPr>
        <p:spPr>
          <a:xfrm>
            <a:off x="1120717" y="1383665"/>
            <a:ext cx="9245600" cy="4449718"/>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l">
              <a:buFont typeface="Wingdings 2" panose="05020102010507070707" pitchFamily="18" charset="2"/>
              <a:buNone/>
            </a:pPr>
            <a:endParaRPr lang="de-DE" sz="1400" b="1" dirty="0" smtClean="0"/>
          </a:p>
        </p:txBody>
      </p:sp>
      <p:sp>
        <p:nvSpPr>
          <p:cNvPr id="4" name="Rechteck 32"/>
          <p:cNvSpPr/>
          <p:nvPr/>
        </p:nvSpPr>
        <p:spPr>
          <a:xfrm>
            <a:off x="1130710" y="1392576"/>
            <a:ext cx="9226918" cy="41148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buFont typeface="Wingdings 2" panose="05020102010507070707" pitchFamily="18" charset="2"/>
              <a:buNone/>
            </a:pPr>
            <a:r>
              <a:rPr lang="de-DE" sz="2400" dirty="0" smtClean="0"/>
              <a:t>Importance of Audio</a:t>
            </a:r>
          </a:p>
        </p:txBody>
      </p:sp>
      <p:sp>
        <p:nvSpPr>
          <p:cNvPr id="5" name="Rechteck 30"/>
          <p:cNvSpPr/>
          <p:nvPr/>
        </p:nvSpPr>
        <p:spPr>
          <a:xfrm>
            <a:off x="1756371" y="2311498"/>
            <a:ext cx="7974297" cy="673376"/>
          </a:xfrm>
          <a:prstGeom prst="rect">
            <a:avLst/>
          </a:prstGeom>
          <a:solidFill>
            <a:schemeClr val="bg1"/>
          </a:solidFill>
          <a:ln w="12700">
            <a:solidFill>
              <a:srgbClr val="7F7F7F"/>
            </a:solidFill>
          </a:ln>
          <a:effectLst>
            <a:outerShdw blurRad="50800" dist="38100" dir="2700011"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72000" bIns="45720" numCol="1" spcCol="0" rtlCol="0" fromWordArt="0" anchor="ctr" anchorCtr="0" forceAA="0" compatLnSpc="1">
            <a:prstTxWarp prst="textNoShape">
              <a:avLst/>
            </a:prstTxWarp>
            <a:noAutofit/>
          </a:bodyPr>
          <a:lstStyle/>
          <a:p>
            <a:pPr>
              <a:lnSpc>
                <a:spcPct val="110000"/>
              </a:lnSpc>
            </a:pPr>
            <a:r>
              <a:rPr lang="en-US" sz="1600" dirty="0">
                <a:solidFill>
                  <a:schemeClr val="tx1"/>
                </a:solidFill>
              </a:rPr>
              <a:t>Today, </a:t>
            </a:r>
            <a:r>
              <a:rPr lang="en-US" sz="1600" dirty="0" smtClean="0">
                <a:solidFill>
                  <a:schemeClr val="tx1"/>
                </a:solidFill>
              </a:rPr>
              <a:t>digital audio files are </a:t>
            </a:r>
            <a:r>
              <a:rPr lang="en-US" sz="1600" dirty="0">
                <a:solidFill>
                  <a:schemeClr val="tx1"/>
                </a:solidFill>
              </a:rPr>
              <a:t>arguably the most important data format for information transportation</a:t>
            </a:r>
          </a:p>
        </p:txBody>
      </p:sp>
      <p:sp>
        <p:nvSpPr>
          <p:cNvPr id="6" name="Rechteck 31"/>
          <p:cNvSpPr/>
          <p:nvPr/>
        </p:nvSpPr>
        <p:spPr>
          <a:xfrm>
            <a:off x="1763610" y="2311498"/>
            <a:ext cx="619397" cy="673376"/>
          </a:xfrm>
          <a:prstGeom prst="rect">
            <a:avLst/>
          </a:prstGeom>
          <a:solidFill>
            <a:schemeClr val="accent1"/>
          </a:solidFill>
          <a:ln w="12700">
            <a:solidFill>
              <a:srgbClr val="7F7F7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l">
              <a:buFont typeface="Wingdings 2" panose="05020102010507070707" pitchFamily="18" charset="2"/>
              <a:buNone/>
            </a:pPr>
            <a:endParaRPr lang="de-DE" sz="1400" dirty="0" smtClean="0">
              <a:solidFill>
                <a:schemeClr val="tx1"/>
              </a:solidFill>
            </a:endParaRPr>
          </a:p>
        </p:txBody>
      </p:sp>
      <p:sp>
        <p:nvSpPr>
          <p:cNvPr id="7" name="Rechteck 30"/>
          <p:cNvSpPr/>
          <p:nvPr/>
        </p:nvSpPr>
        <p:spPr>
          <a:xfrm>
            <a:off x="1756370" y="3271836"/>
            <a:ext cx="7974297" cy="673376"/>
          </a:xfrm>
          <a:prstGeom prst="rect">
            <a:avLst/>
          </a:prstGeom>
          <a:solidFill>
            <a:schemeClr val="bg1"/>
          </a:solidFill>
          <a:ln w="12700">
            <a:solidFill>
              <a:srgbClr val="7F7F7F"/>
            </a:solidFill>
          </a:ln>
          <a:effectLst>
            <a:outerShdw blurRad="50800" dist="38100" dir="2700011"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72000" bIns="45720" numCol="1" spcCol="0" rtlCol="0" fromWordArt="0" anchor="ctr" anchorCtr="0" forceAA="0" compatLnSpc="1">
            <a:prstTxWarp prst="textNoShape">
              <a:avLst/>
            </a:prstTxWarp>
            <a:noAutofit/>
          </a:bodyPr>
          <a:lstStyle/>
          <a:p>
            <a:r>
              <a:rPr lang="en-US" sz="1600" dirty="0">
                <a:solidFill>
                  <a:schemeClr val="tx1"/>
                </a:solidFill>
              </a:rPr>
              <a:t>From podcasts, over audio books and news channels, to YouTube </a:t>
            </a:r>
            <a:r>
              <a:rPr lang="en-US" sz="1600" dirty="0" smtClean="0">
                <a:solidFill>
                  <a:schemeClr val="tx1"/>
                </a:solidFill>
              </a:rPr>
              <a:t>videos </a:t>
            </a:r>
          </a:p>
          <a:p>
            <a:r>
              <a:rPr lang="en-US" sz="1600" dirty="0" smtClean="0">
                <a:solidFill>
                  <a:schemeClr val="tx1"/>
                </a:solidFill>
                <a:sym typeface="Wingdings" panose="05000000000000000000" pitchFamily="2" charset="2"/>
              </a:rPr>
              <a:t> Audio Files are everywhere</a:t>
            </a:r>
            <a:endParaRPr lang="de-DE" sz="1600" dirty="0" smtClean="0">
              <a:solidFill>
                <a:schemeClr val="tx1"/>
              </a:solidFill>
            </a:endParaRPr>
          </a:p>
        </p:txBody>
      </p:sp>
      <p:sp>
        <p:nvSpPr>
          <p:cNvPr id="8" name="Rechteck 31"/>
          <p:cNvSpPr/>
          <p:nvPr/>
        </p:nvSpPr>
        <p:spPr>
          <a:xfrm>
            <a:off x="1763610" y="3271836"/>
            <a:ext cx="619397" cy="673376"/>
          </a:xfrm>
          <a:prstGeom prst="rect">
            <a:avLst/>
          </a:prstGeom>
          <a:solidFill>
            <a:schemeClr val="accent1"/>
          </a:solidFill>
          <a:ln w="12700">
            <a:solidFill>
              <a:srgbClr val="7F7F7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l">
              <a:buFont typeface="Wingdings 2" panose="05020102010507070707" pitchFamily="18" charset="2"/>
              <a:buNone/>
            </a:pPr>
            <a:endParaRPr lang="de-DE" sz="1400" dirty="0" smtClean="0">
              <a:solidFill>
                <a:schemeClr val="tx1"/>
              </a:solidFill>
            </a:endParaRPr>
          </a:p>
        </p:txBody>
      </p:sp>
      <p:sp>
        <p:nvSpPr>
          <p:cNvPr id="9" name="Rechteck 30"/>
          <p:cNvSpPr/>
          <p:nvPr/>
        </p:nvSpPr>
        <p:spPr>
          <a:xfrm>
            <a:off x="1756369" y="4206668"/>
            <a:ext cx="7974297" cy="673376"/>
          </a:xfrm>
          <a:prstGeom prst="rect">
            <a:avLst/>
          </a:prstGeom>
          <a:solidFill>
            <a:schemeClr val="bg1"/>
          </a:solidFill>
          <a:ln w="12700">
            <a:solidFill>
              <a:srgbClr val="7F7F7F"/>
            </a:solidFill>
          </a:ln>
          <a:effectLst>
            <a:outerShdw blurRad="50800" dist="38100" dir="2700011"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72000" bIns="45720" numCol="1" spcCol="0" rtlCol="0" fromWordArt="0" anchor="ctr" anchorCtr="0" forceAA="0" compatLnSpc="1">
            <a:prstTxWarp prst="textNoShape">
              <a:avLst/>
            </a:prstTxWarp>
            <a:noAutofit/>
          </a:bodyPr>
          <a:lstStyle/>
          <a:p>
            <a:r>
              <a:rPr lang="en-US" sz="1600" dirty="0">
                <a:solidFill>
                  <a:schemeClr val="tx1"/>
                </a:solidFill>
              </a:rPr>
              <a:t>Yet, we lack the ability to extract information efficiently</a:t>
            </a:r>
          </a:p>
        </p:txBody>
      </p:sp>
      <p:sp>
        <p:nvSpPr>
          <p:cNvPr id="10" name="Rechteck 31"/>
          <p:cNvSpPr/>
          <p:nvPr/>
        </p:nvSpPr>
        <p:spPr>
          <a:xfrm>
            <a:off x="1756369" y="4215921"/>
            <a:ext cx="619397" cy="673376"/>
          </a:xfrm>
          <a:prstGeom prst="rect">
            <a:avLst/>
          </a:prstGeom>
          <a:solidFill>
            <a:schemeClr val="accent1"/>
          </a:solidFill>
          <a:ln w="12700">
            <a:solidFill>
              <a:srgbClr val="7F7F7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l">
              <a:buFont typeface="Wingdings 2" panose="05020102010507070707" pitchFamily="18" charset="2"/>
              <a:buNone/>
            </a:pPr>
            <a:endParaRPr lang="de-DE" sz="1400" dirty="0" smtClean="0">
              <a:solidFill>
                <a:schemeClr val="tx1"/>
              </a:solidFill>
            </a:endParaRPr>
          </a:p>
        </p:txBody>
      </p:sp>
      <p:pic>
        <p:nvPicPr>
          <p:cNvPr id="11" name="Picture 10"/>
          <p:cNvPicPr>
            <a:picLocks noChangeAspect="1"/>
          </p:cNvPicPr>
          <p:nvPr/>
        </p:nvPicPr>
        <p:blipFill>
          <a:blip r:embed="rId2"/>
          <a:stretch>
            <a:fillRect/>
          </a:stretch>
        </p:blipFill>
        <p:spPr>
          <a:xfrm>
            <a:off x="11011822" y="203161"/>
            <a:ext cx="981075" cy="981075"/>
          </a:xfrm>
          <a:prstGeom prst="rect">
            <a:avLst/>
          </a:prstGeom>
        </p:spPr>
      </p:pic>
      <p:sp>
        <p:nvSpPr>
          <p:cNvPr id="13" name="Right Arrow 12"/>
          <p:cNvSpPr/>
          <p:nvPr/>
        </p:nvSpPr>
        <p:spPr>
          <a:xfrm>
            <a:off x="1763610" y="5053501"/>
            <a:ext cx="619397" cy="516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hteck 30"/>
          <p:cNvSpPr/>
          <p:nvPr/>
        </p:nvSpPr>
        <p:spPr>
          <a:xfrm>
            <a:off x="2522143" y="4998509"/>
            <a:ext cx="7208674" cy="620163"/>
          </a:xfrm>
          <a:prstGeom prst="rect">
            <a:avLst/>
          </a:prstGeom>
          <a:solidFill>
            <a:schemeClr val="bg1"/>
          </a:solidFill>
          <a:ln w="12700">
            <a:solidFill>
              <a:srgbClr val="7F7F7F"/>
            </a:solidFill>
          </a:ln>
          <a:effectLst>
            <a:outerShdw blurRad="50800" dist="38100" dir="2700011"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72000" bIns="45720" numCol="1" spcCol="0" rtlCol="0" fromWordArt="0" anchor="ctr" anchorCtr="0" forceAA="0" compatLnSpc="1">
            <a:prstTxWarp prst="textNoShape">
              <a:avLst/>
            </a:prstTxWarp>
            <a:noAutofit/>
          </a:bodyPr>
          <a:lstStyle/>
          <a:p>
            <a:r>
              <a:rPr lang="en-US" sz="2000" b="1" dirty="0">
                <a:solidFill>
                  <a:schemeClr val="tx1"/>
                </a:solidFill>
                <a:sym typeface="Wingdings" panose="05000000000000000000" pitchFamily="2" charset="2"/>
              </a:rPr>
              <a:t>Can we </a:t>
            </a:r>
            <a:r>
              <a:rPr lang="en-US" sz="2000" b="1" dirty="0" smtClean="0">
                <a:solidFill>
                  <a:schemeClr val="tx1"/>
                </a:solidFill>
                <a:sym typeface="Wingdings" panose="05000000000000000000" pitchFamily="2" charset="2"/>
              </a:rPr>
              <a:t>build a generalizable pipeline to extract value from Digital Audio files</a:t>
            </a:r>
            <a:r>
              <a:rPr lang="en-US" sz="2000" b="1" dirty="0">
                <a:solidFill>
                  <a:schemeClr val="tx1"/>
                </a:solidFill>
                <a:sym typeface="Wingdings" panose="05000000000000000000" pitchFamily="2" charset="2"/>
              </a:rPr>
              <a:t>?</a:t>
            </a:r>
            <a:endParaRPr lang="en-US" sz="2000" b="1" i="1" dirty="0">
              <a:solidFill>
                <a:schemeClr val="tx1"/>
              </a:solidFill>
              <a:sym typeface="Wingdings" panose="05000000000000000000" pitchFamily="2" charset="2"/>
            </a:endParaRPr>
          </a:p>
        </p:txBody>
      </p:sp>
    </p:spTree>
    <p:extLst>
      <p:ext uri="{BB962C8B-B14F-4D97-AF65-F5344CB8AC3E}">
        <p14:creationId xmlns:p14="http://schemas.microsoft.com/office/powerpoint/2010/main" val="3972265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hteck 24"/>
          <p:cNvSpPr/>
          <p:nvPr/>
        </p:nvSpPr>
        <p:spPr>
          <a:xfrm>
            <a:off x="1120716" y="1096295"/>
            <a:ext cx="9788173" cy="4786248"/>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l">
              <a:buFont typeface="Wingdings 2" panose="05020102010507070707" pitchFamily="18" charset="2"/>
              <a:buNone/>
            </a:pPr>
            <a:endParaRPr lang="de-DE" sz="1400" b="1" dirty="0" smtClean="0"/>
          </a:p>
        </p:txBody>
      </p:sp>
      <p:sp>
        <p:nvSpPr>
          <p:cNvPr id="45" name="Rechteck 32"/>
          <p:cNvSpPr/>
          <p:nvPr/>
        </p:nvSpPr>
        <p:spPr>
          <a:xfrm>
            <a:off x="1129567" y="1107112"/>
            <a:ext cx="9774406" cy="41148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Data Workflow</a:t>
            </a:r>
          </a:p>
        </p:txBody>
      </p:sp>
      <p:sp>
        <p:nvSpPr>
          <p:cNvPr id="2" name="Title 1"/>
          <p:cNvSpPr txBox="1">
            <a:spLocks/>
          </p:cNvSpPr>
          <p:nvPr/>
        </p:nvSpPr>
        <p:spPr>
          <a:xfrm>
            <a:off x="1097280" y="286603"/>
            <a:ext cx="10058400" cy="61796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t>From Audio to Information</a:t>
            </a:r>
            <a:endParaRPr lang="en-US" sz="4000" b="1" dirty="0"/>
          </a:p>
        </p:txBody>
      </p:sp>
      <p:sp>
        <p:nvSpPr>
          <p:cNvPr id="8" name="Rechteck 35"/>
          <p:cNvSpPr/>
          <p:nvPr/>
        </p:nvSpPr>
        <p:spPr>
          <a:xfrm>
            <a:off x="1464803" y="2248615"/>
            <a:ext cx="409286" cy="631953"/>
          </a:xfrm>
          <a:prstGeom prst="rect">
            <a:avLst/>
          </a:prstGeom>
          <a:solidFill>
            <a:schemeClr val="accent1"/>
          </a:solidFill>
          <a:ln w="12700">
            <a:solidFill>
              <a:schemeClr val="dk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buFont typeface="Wingdings 2" panose="05020102010507070707" pitchFamily="18" charset="2"/>
              <a:buNone/>
            </a:pPr>
            <a:r>
              <a:rPr lang="de-DE" sz="1400" b="1" dirty="0" smtClean="0"/>
              <a:t>1</a:t>
            </a:r>
          </a:p>
        </p:txBody>
      </p:sp>
      <p:sp>
        <p:nvSpPr>
          <p:cNvPr id="9" name="Rechteck 36"/>
          <p:cNvSpPr/>
          <p:nvPr/>
        </p:nvSpPr>
        <p:spPr>
          <a:xfrm>
            <a:off x="1464803" y="2943838"/>
            <a:ext cx="409286" cy="631953"/>
          </a:xfrm>
          <a:prstGeom prst="rect">
            <a:avLst/>
          </a:prstGeom>
          <a:solidFill>
            <a:schemeClr val="accent1"/>
          </a:solidFill>
          <a:ln w="12700">
            <a:solidFill>
              <a:schemeClr val="dk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buFont typeface="Wingdings 2" panose="05020102010507070707" pitchFamily="18" charset="2"/>
              <a:buNone/>
            </a:pPr>
            <a:r>
              <a:rPr lang="de-DE" sz="1400" b="1" dirty="0" smtClean="0"/>
              <a:t>2</a:t>
            </a:r>
          </a:p>
        </p:txBody>
      </p:sp>
      <p:sp>
        <p:nvSpPr>
          <p:cNvPr id="10" name="Rechteck 37"/>
          <p:cNvSpPr/>
          <p:nvPr/>
        </p:nvSpPr>
        <p:spPr>
          <a:xfrm>
            <a:off x="1464803" y="3639059"/>
            <a:ext cx="409286" cy="631953"/>
          </a:xfrm>
          <a:prstGeom prst="rect">
            <a:avLst/>
          </a:prstGeom>
          <a:solidFill>
            <a:schemeClr val="accent1"/>
          </a:solidFill>
          <a:ln w="12700">
            <a:solidFill>
              <a:schemeClr val="dk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buFont typeface="Wingdings 2" panose="05020102010507070707" pitchFamily="18" charset="2"/>
              <a:buNone/>
            </a:pPr>
            <a:r>
              <a:rPr lang="de-DE" sz="1400" b="1" dirty="0" smtClean="0"/>
              <a:t>3</a:t>
            </a:r>
          </a:p>
        </p:txBody>
      </p:sp>
      <p:sp>
        <p:nvSpPr>
          <p:cNvPr id="11" name="Rechteck 38"/>
          <p:cNvSpPr/>
          <p:nvPr/>
        </p:nvSpPr>
        <p:spPr>
          <a:xfrm>
            <a:off x="1464803" y="4334282"/>
            <a:ext cx="409286" cy="631953"/>
          </a:xfrm>
          <a:prstGeom prst="rect">
            <a:avLst/>
          </a:prstGeom>
          <a:solidFill>
            <a:schemeClr val="accent1"/>
          </a:solidFill>
          <a:ln w="12700">
            <a:solidFill>
              <a:schemeClr val="dk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buFont typeface="Wingdings 2" panose="05020102010507070707" pitchFamily="18" charset="2"/>
              <a:buNone/>
            </a:pPr>
            <a:r>
              <a:rPr lang="de-DE" sz="1400" b="1" dirty="0"/>
              <a:t>4</a:t>
            </a:r>
            <a:endParaRPr lang="de-DE" sz="1400" b="1" dirty="0" smtClean="0"/>
          </a:p>
        </p:txBody>
      </p:sp>
      <p:sp>
        <p:nvSpPr>
          <p:cNvPr id="12" name="Rechteck 38"/>
          <p:cNvSpPr/>
          <p:nvPr/>
        </p:nvSpPr>
        <p:spPr>
          <a:xfrm>
            <a:off x="1464803" y="5035369"/>
            <a:ext cx="409286" cy="631953"/>
          </a:xfrm>
          <a:prstGeom prst="rect">
            <a:avLst/>
          </a:prstGeom>
          <a:solidFill>
            <a:schemeClr val="accent1"/>
          </a:solidFill>
          <a:ln w="12700">
            <a:solidFill>
              <a:schemeClr val="dk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buFont typeface="Wingdings 2" panose="05020102010507070707" pitchFamily="18" charset="2"/>
              <a:buNone/>
            </a:pPr>
            <a:r>
              <a:rPr lang="de-DE" sz="1400" b="1" dirty="0"/>
              <a:t>5</a:t>
            </a:r>
            <a:endParaRPr lang="de-DE" sz="1400" b="1" dirty="0" smtClean="0"/>
          </a:p>
        </p:txBody>
      </p:sp>
      <p:sp>
        <p:nvSpPr>
          <p:cNvPr id="16" name="AutoShape 632"/>
          <p:cNvSpPr>
            <a:spLocks noChangeArrowheads="1"/>
          </p:cNvSpPr>
          <p:nvPr/>
        </p:nvSpPr>
        <p:spPr bwMode="auto">
          <a:xfrm>
            <a:off x="2005403" y="2248615"/>
            <a:ext cx="2743200" cy="631953"/>
          </a:xfrm>
          <a:prstGeom prst="homePlate">
            <a:avLst>
              <a:gd name="adj" fmla="val 23969"/>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1400" b="1" dirty="0" smtClean="0">
                <a:solidFill>
                  <a:schemeClr val="dk1"/>
                </a:solidFill>
              </a:rPr>
              <a:t>Download Audio File</a:t>
            </a:r>
            <a:endParaRPr lang="de-DE" sz="1400" b="1" dirty="0">
              <a:solidFill>
                <a:schemeClr val="dk1"/>
              </a:solidFill>
            </a:endParaRPr>
          </a:p>
        </p:txBody>
      </p:sp>
      <p:sp>
        <p:nvSpPr>
          <p:cNvPr id="17" name="AutoShape 632"/>
          <p:cNvSpPr>
            <a:spLocks noChangeArrowheads="1"/>
          </p:cNvSpPr>
          <p:nvPr/>
        </p:nvSpPr>
        <p:spPr bwMode="auto">
          <a:xfrm>
            <a:off x="2005403" y="2943838"/>
            <a:ext cx="2743200" cy="631953"/>
          </a:xfrm>
          <a:prstGeom prst="homePlate">
            <a:avLst>
              <a:gd name="adj" fmla="val 23969"/>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1400" b="1" dirty="0" smtClean="0">
                <a:solidFill>
                  <a:schemeClr val="tx1"/>
                </a:solidFill>
              </a:rPr>
              <a:t>Audio to Text Conversion</a:t>
            </a:r>
            <a:endParaRPr lang="de-DE" sz="1400" b="1" dirty="0">
              <a:solidFill>
                <a:schemeClr val="tx1"/>
              </a:solidFill>
            </a:endParaRPr>
          </a:p>
        </p:txBody>
      </p:sp>
      <p:sp>
        <p:nvSpPr>
          <p:cNvPr id="18" name="AutoShape 632"/>
          <p:cNvSpPr>
            <a:spLocks noChangeArrowheads="1"/>
          </p:cNvSpPr>
          <p:nvPr/>
        </p:nvSpPr>
        <p:spPr bwMode="auto">
          <a:xfrm>
            <a:off x="2005403" y="3639059"/>
            <a:ext cx="2743200" cy="631953"/>
          </a:xfrm>
          <a:prstGeom prst="homePlate">
            <a:avLst>
              <a:gd name="adj" fmla="val 23969"/>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1400" b="1" dirty="0" smtClean="0">
                <a:solidFill>
                  <a:schemeClr val="tx1"/>
                </a:solidFill>
              </a:rPr>
              <a:t>Text Preprocessing </a:t>
            </a:r>
            <a:endParaRPr lang="de-DE" sz="1400" b="1" dirty="0">
              <a:solidFill>
                <a:schemeClr val="tx1"/>
              </a:solidFill>
            </a:endParaRPr>
          </a:p>
        </p:txBody>
      </p:sp>
      <p:sp>
        <p:nvSpPr>
          <p:cNvPr id="19" name="AutoShape 632"/>
          <p:cNvSpPr>
            <a:spLocks noChangeArrowheads="1"/>
          </p:cNvSpPr>
          <p:nvPr/>
        </p:nvSpPr>
        <p:spPr bwMode="auto">
          <a:xfrm>
            <a:off x="2005403" y="4334282"/>
            <a:ext cx="2743200" cy="631953"/>
          </a:xfrm>
          <a:prstGeom prst="homePlate">
            <a:avLst>
              <a:gd name="adj" fmla="val 23969"/>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1400" b="1" dirty="0" smtClean="0">
                <a:solidFill>
                  <a:schemeClr val="dk1"/>
                </a:solidFill>
              </a:rPr>
              <a:t>Sentiment Analysis</a:t>
            </a:r>
            <a:endParaRPr lang="de-DE" sz="1400" b="1" dirty="0">
              <a:solidFill>
                <a:schemeClr val="dk1"/>
              </a:solidFill>
            </a:endParaRPr>
          </a:p>
        </p:txBody>
      </p:sp>
      <p:sp>
        <p:nvSpPr>
          <p:cNvPr id="20" name="AutoShape 632"/>
          <p:cNvSpPr>
            <a:spLocks noChangeArrowheads="1"/>
          </p:cNvSpPr>
          <p:nvPr/>
        </p:nvSpPr>
        <p:spPr bwMode="auto">
          <a:xfrm>
            <a:off x="2005403" y="5029504"/>
            <a:ext cx="2743200" cy="631953"/>
          </a:xfrm>
          <a:prstGeom prst="homePlate">
            <a:avLst>
              <a:gd name="adj" fmla="val 23969"/>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e-DE" sz="1400" b="1" dirty="0" smtClean="0">
                <a:solidFill>
                  <a:schemeClr val="dk1"/>
                </a:solidFill>
              </a:rPr>
              <a:t>Extraction Based Summarization</a:t>
            </a:r>
            <a:endParaRPr lang="de-DE" sz="1400" b="1" dirty="0">
              <a:solidFill>
                <a:schemeClr val="dk1"/>
              </a:solidFill>
            </a:endParaRPr>
          </a:p>
        </p:txBody>
      </p:sp>
      <p:sp>
        <p:nvSpPr>
          <p:cNvPr id="21" name="Freeform 633"/>
          <p:cNvSpPr>
            <a:spLocks/>
          </p:cNvSpPr>
          <p:nvPr/>
        </p:nvSpPr>
        <p:spPr bwMode="auto">
          <a:xfrm>
            <a:off x="4697560" y="2248615"/>
            <a:ext cx="5719800" cy="631953"/>
          </a:xfrm>
          <a:custGeom>
            <a:avLst/>
            <a:gdLst>
              <a:gd name="T0" fmla="*/ 4538 w 4538"/>
              <a:gd name="T1" fmla="*/ 0 h 1080"/>
              <a:gd name="T2" fmla="*/ 0 w 4538"/>
              <a:gd name="T3" fmla="*/ 0 h 1080"/>
              <a:gd name="T4" fmla="*/ 105 w 4538"/>
              <a:gd name="T5" fmla="*/ 541 h 1080"/>
              <a:gd name="T6" fmla="*/ 0 w 4538"/>
              <a:gd name="T7" fmla="*/ 1080 h 1080"/>
              <a:gd name="T8" fmla="*/ 4538 w 4538"/>
              <a:gd name="T9" fmla="*/ 1080 h 1080"/>
              <a:gd name="T10" fmla="*/ 4538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solidFill>
            <a:schemeClr val="bg1"/>
          </a:solidFill>
          <a:ln w="12700">
            <a:solidFill>
              <a:schemeClr val="tx1">
                <a:lumMod val="50000"/>
                <a:lumOff val="50000"/>
              </a:schemeClr>
            </a:solidFill>
            <a:miter lim="800000"/>
            <a:headEnd/>
            <a:tailEnd/>
          </a:ln>
          <a:effectLst>
            <a:outerShdw blurRad="50800" dist="38100" dir="2700000" algn="tl" rotWithShape="0">
              <a:prstClr val="black">
                <a:alpha val="40000"/>
              </a:prstClr>
            </a:outerShdw>
          </a:effectLst>
          <a:extLst/>
        </p:spPr>
        <p:txBody>
          <a:bodyPr wrap="square" lIns="36000" tIns="36000" rIns="36000" bIns="36000" anchor="ctr"/>
          <a:lstStyle/>
          <a:p>
            <a:pPr marL="176213" lvl="1" algn="ctr">
              <a:spcAft>
                <a:spcPts val="1200"/>
              </a:spcAft>
              <a:buClr>
                <a:schemeClr val="dk1"/>
              </a:buClr>
              <a:buSzPct val="100000"/>
            </a:pPr>
            <a:r>
              <a:rPr lang="de-DE" sz="1400" dirty="0" smtClean="0"/>
              <a:t>Youtube_dl Package</a:t>
            </a:r>
            <a:endParaRPr lang="de-DE" sz="1400" dirty="0"/>
          </a:p>
        </p:txBody>
      </p:sp>
      <p:sp>
        <p:nvSpPr>
          <p:cNvPr id="22" name="Freeform 633"/>
          <p:cNvSpPr>
            <a:spLocks/>
          </p:cNvSpPr>
          <p:nvPr/>
        </p:nvSpPr>
        <p:spPr bwMode="auto">
          <a:xfrm>
            <a:off x="4697560" y="2943838"/>
            <a:ext cx="5719800" cy="631953"/>
          </a:xfrm>
          <a:custGeom>
            <a:avLst/>
            <a:gdLst>
              <a:gd name="T0" fmla="*/ 4538 w 4538"/>
              <a:gd name="T1" fmla="*/ 0 h 1080"/>
              <a:gd name="T2" fmla="*/ 0 w 4538"/>
              <a:gd name="T3" fmla="*/ 0 h 1080"/>
              <a:gd name="T4" fmla="*/ 105 w 4538"/>
              <a:gd name="T5" fmla="*/ 541 h 1080"/>
              <a:gd name="T6" fmla="*/ 0 w 4538"/>
              <a:gd name="T7" fmla="*/ 1080 h 1080"/>
              <a:gd name="T8" fmla="*/ 4538 w 4538"/>
              <a:gd name="T9" fmla="*/ 1080 h 1080"/>
              <a:gd name="T10" fmla="*/ 4538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solidFill>
            <a:schemeClr val="lt1"/>
          </a:solidFill>
          <a:ln w="12700">
            <a:solidFill>
              <a:schemeClr val="tx1">
                <a:lumMod val="50000"/>
                <a:lumOff val="50000"/>
              </a:schemeClr>
            </a:solidFill>
            <a:miter lim="800000"/>
            <a:headEnd/>
            <a:tailEnd/>
          </a:ln>
          <a:effectLst>
            <a:outerShdw blurRad="50800" dist="38100" dir="2700000" algn="tl" rotWithShape="0">
              <a:prstClr val="black">
                <a:alpha val="40000"/>
              </a:prstClr>
            </a:outerShdw>
          </a:effectLst>
          <a:extLst/>
        </p:spPr>
        <p:txBody>
          <a:bodyPr wrap="square" lIns="36000" tIns="36000" rIns="36000" bIns="36000" anchor="ctr"/>
          <a:lstStyle/>
          <a:p>
            <a:pPr algn="ctr"/>
            <a:r>
              <a:rPr lang="de-DE" sz="1400" dirty="0" smtClean="0"/>
              <a:t>Speech Recognition Package</a:t>
            </a:r>
            <a:endParaRPr lang="de-DE" sz="1400" dirty="0"/>
          </a:p>
        </p:txBody>
      </p:sp>
      <p:sp>
        <p:nvSpPr>
          <p:cNvPr id="23" name="Freeform 633"/>
          <p:cNvSpPr>
            <a:spLocks/>
          </p:cNvSpPr>
          <p:nvPr/>
        </p:nvSpPr>
        <p:spPr bwMode="auto">
          <a:xfrm>
            <a:off x="4697560" y="3639059"/>
            <a:ext cx="5719800" cy="631953"/>
          </a:xfrm>
          <a:custGeom>
            <a:avLst/>
            <a:gdLst>
              <a:gd name="T0" fmla="*/ 4538 w 4538"/>
              <a:gd name="T1" fmla="*/ 0 h 1080"/>
              <a:gd name="T2" fmla="*/ 0 w 4538"/>
              <a:gd name="T3" fmla="*/ 0 h 1080"/>
              <a:gd name="T4" fmla="*/ 105 w 4538"/>
              <a:gd name="T5" fmla="*/ 541 h 1080"/>
              <a:gd name="T6" fmla="*/ 0 w 4538"/>
              <a:gd name="T7" fmla="*/ 1080 h 1080"/>
              <a:gd name="T8" fmla="*/ 4538 w 4538"/>
              <a:gd name="T9" fmla="*/ 1080 h 1080"/>
              <a:gd name="T10" fmla="*/ 4538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solidFill>
            <a:schemeClr val="lt1"/>
          </a:solidFill>
          <a:ln w="12700">
            <a:solidFill>
              <a:schemeClr val="tx1">
                <a:lumMod val="50000"/>
                <a:lumOff val="50000"/>
              </a:schemeClr>
            </a:solidFill>
            <a:miter lim="800000"/>
            <a:headEnd/>
            <a:tailEnd/>
          </a:ln>
          <a:effectLst>
            <a:outerShdw blurRad="50800" dist="38100" dir="2700000" algn="tl" rotWithShape="0">
              <a:prstClr val="black">
                <a:alpha val="40000"/>
              </a:prstClr>
            </a:outerShdw>
          </a:effectLst>
          <a:extLst/>
        </p:spPr>
        <p:txBody>
          <a:bodyPr wrap="square" lIns="36000" tIns="36000" rIns="36000" bIns="36000" anchor="ctr"/>
          <a:lstStyle/>
          <a:p>
            <a:pPr marL="176213" lvl="0" algn="ctr"/>
            <a:r>
              <a:rPr lang="de-DE" sz="1400" dirty="0" smtClean="0"/>
              <a:t>Apply Regex and Punctuator</a:t>
            </a:r>
            <a:endParaRPr lang="de-DE" sz="1400" dirty="0"/>
          </a:p>
        </p:txBody>
      </p:sp>
      <p:sp>
        <p:nvSpPr>
          <p:cNvPr id="24" name="Freeform 633"/>
          <p:cNvSpPr>
            <a:spLocks/>
          </p:cNvSpPr>
          <p:nvPr>
            <p:custDataLst>
              <p:tags r:id="rId1"/>
            </p:custDataLst>
          </p:nvPr>
        </p:nvSpPr>
        <p:spPr bwMode="auto">
          <a:xfrm>
            <a:off x="4697560" y="4334282"/>
            <a:ext cx="5719800" cy="631953"/>
          </a:xfrm>
          <a:custGeom>
            <a:avLst/>
            <a:gdLst>
              <a:gd name="T0" fmla="*/ 4538 w 4538"/>
              <a:gd name="T1" fmla="*/ 0 h 1080"/>
              <a:gd name="T2" fmla="*/ 0 w 4538"/>
              <a:gd name="T3" fmla="*/ 0 h 1080"/>
              <a:gd name="T4" fmla="*/ 105 w 4538"/>
              <a:gd name="T5" fmla="*/ 541 h 1080"/>
              <a:gd name="T6" fmla="*/ 0 w 4538"/>
              <a:gd name="T7" fmla="*/ 1080 h 1080"/>
              <a:gd name="T8" fmla="*/ 4538 w 4538"/>
              <a:gd name="T9" fmla="*/ 1080 h 1080"/>
              <a:gd name="T10" fmla="*/ 4538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solidFill>
            <a:schemeClr val="bg1"/>
          </a:solidFill>
          <a:ln w="12700">
            <a:solidFill>
              <a:schemeClr val="tx1">
                <a:lumMod val="50000"/>
                <a:lumOff val="50000"/>
              </a:schemeClr>
            </a:solidFill>
            <a:miter lim="800000"/>
            <a:headEnd/>
            <a:tailEnd/>
          </a:ln>
          <a:effectLst>
            <a:outerShdw blurRad="50800" dist="38100" dir="2700000" algn="tl" rotWithShape="0">
              <a:prstClr val="black">
                <a:alpha val="40000"/>
              </a:prstClr>
            </a:outerShdw>
          </a:effectLst>
          <a:extLst/>
        </p:spPr>
        <p:txBody>
          <a:bodyPr wrap="square" lIns="36000" tIns="36000" rIns="36000" bIns="36000" anchor="ctr"/>
          <a:lstStyle/>
          <a:p>
            <a:pPr marL="180975" lvl="1" algn="ctr">
              <a:buClr>
                <a:schemeClr val="dk1"/>
              </a:buClr>
              <a:buSzPct val="100000"/>
            </a:pPr>
            <a:r>
              <a:rPr lang="de-DE" sz="1400" dirty="0" smtClean="0">
                <a:solidFill>
                  <a:schemeClr val="dk1"/>
                </a:solidFill>
              </a:rPr>
              <a:t>NLTK and Vader Library</a:t>
            </a:r>
            <a:endParaRPr lang="de-DE" sz="1400" dirty="0">
              <a:solidFill>
                <a:schemeClr val="dk1"/>
              </a:solidFill>
            </a:endParaRPr>
          </a:p>
        </p:txBody>
      </p:sp>
      <p:sp>
        <p:nvSpPr>
          <p:cNvPr id="25" name="Freeform 633"/>
          <p:cNvSpPr>
            <a:spLocks/>
          </p:cNvSpPr>
          <p:nvPr>
            <p:custDataLst>
              <p:tags r:id="rId2"/>
            </p:custDataLst>
          </p:nvPr>
        </p:nvSpPr>
        <p:spPr bwMode="auto">
          <a:xfrm>
            <a:off x="4697560" y="5029504"/>
            <a:ext cx="5719800" cy="631953"/>
          </a:xfrm>
          <a:custGeom>
            <a:avLst/>
            <a:gdLst>
              <a:gd name="T0" fmla="*/ 4538 w 4538"/>
              <a:gd name="T1" fmla="*/ 0 h 1080"/>
              <a:gd name="T2" fmla="*/ 0 w 4538"/>
              <a:gd name="T3" fmla="*/ 0 h 1080"/>
              <a:gd name="T4" fmla="*/ 105 w 4538"/>
              <a:gd name="T5" fmla="*/ 541 h 1080"/>
              <a:gd name="T6" fmla="*/ 0 w 4538"/>
              <a:gd name="T7" fmla="*/ 1080 h 1080"/>
              <a:gd name="T8" fmla="*/ 4538 w 4538"/>
              <a:gd name="T9" fmla="*/ 1080 h 1080"/>
              <a:gd name="T10" fmla="*/ 4538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solidFill>
            <a:schemeClr val="bg1"/>
          </a:solidFill>
          <a:ln w="12700">
            <a:solidFill>
              <a:schemeClr val="tx1">
                <a:lumMod val="50000"/>
                <a:lumOff val="50000"/>
              </a:schemeClr>
            </a:solidFill>
            <a:miter lim="800000"/>
            <a:headEnd/>
            <a:tailEnd/>
          </a:ln>
          <a:effectLst>
            <a:outerShdw blurRad="50800" dist="38100" dir="2700000" algn="tl" rotWithShape="0">
              <a:prstClr val="black">
                <a:alpha val="40000"/>
              </a:prstClr>
            </a:outerShdw>
          </a:effectLst>
          <a:extLst/>
        </p:spPr>
        <p:txBody>
          <a:bodyPr wrap="square" lIns="36000" tIns="36000" rIns="36000" bIns="36000" anchor="ctr"/>
          <a:lstStyle/>
          <a:p>
            <a:pPr marL="176213" algn="ctr">
              <a:lnSpc>
                <a:spcPts val="1600"/>
              </a:lnSpc>
              <a:buSzPts val="1400"/>
            </a:pPr>
            <a:r>
              <a:rPr lang="de-DE" sz="1400" dirty="0" smtClean="0">
                <a:solidFill>
                  <a:schemeClr val="dk1"/>
                </a:solidFill>
              </a:rPr>
              <a:t>Aylien – a RNN based API </a:t>
            </a:r>
            <a:endParaRPr lang="de-DE" sz="1400" dirty="0">
              <a:solidFill>
                <a:schemeClr val="dk1"/>
              </a:solidFill>
            </a:endParaRPr>
          </a:p>
        </p:txBody>
      </p:sp>
      <p:pic>
        <p:nvPicPr>
          <p:cNvPr id="26" name="Picture 25"/>
          <p:cNvPicPr>
            <a:picLocks noChangeAspect="1"/>
          </p:cNvPicPr>
          <p:nvPr/>
        </p:nvPicPr>
        <p:blipFill>
          <a:blip r:embed="rId4"/>
          <a:stretch>
            <a:fillRect/>
          </a:stretch>
        </p:blipFill>
        <p:spPr>
          <a:xfrm>
            <a:off x="11011822" y="203161"/>
            <a:ext cx="981075" cy="981075"/>
          </a:xfrm>
          <a:prstGeom prst="rect">
            <a:avLst/>
          </a:prstGeom>
        </p:spPr>
      </p:pic>
      <p:sp>
        <p:nvSpPr>
          <p:cNvPr id="5" name="TextBox 4"/>
          <p:cNvSpPr txBox="1"/>
          <p:nvPr/>
        </p:nvSpPr>
        <p:spPr>
          <a:xfrm>
            <a:off x="2040121" y="1879283"/>
            <a:ext cx="2345371" cy="369332"/>
          </a:xfrm>
          <a:prstGeom prst="rect">
            <a:avLst/>
          </a:prstGeom>
          <a:noFill/>
        </p:spPr>
        <p:txBody>
          <a:bodyPr wrap="square" rtlCol="0">
            <a:spAutoFit/>
          </a:bodyPr>
          <a:lstStyle/>
          <a:p>
            <a:r>
              <a:rPr lang="en-US" b="1" dirty="0" smtClean="0"/>
              <a:t>Steps</a:t>
            </a:r>
            <a:endParaRPr lang="en-US" b="1" dirty="0"/>
          </a:p>
        </p:txBody>
      </p:sp>
      <p:sp>
        <p:nvSpPr>
          <p:cNvPr id="27" name="TextBox 26"/>
          <p:cNvSpPr txBox="1"/>
          <p:nvPr/>
        </p:nvSpPr>
        <p:spPr>
          <a:xfrm>
            <a:off x="4697560" y="1879283"/>
            <a:ext cx="2345371" cy="369332"/>
          </a:xfrm>
          <a:prstGeom prst="rect">
            <a:avLst/>
          </a:prstGeom>
          <a:noFill/>
        </p:spPr>
        <p:txBody>
          <a:bodyPr wrap="square" rtlCol="0">
            <a:spAutoFit/>
          </a:bodyPr>
          <a:lstStyle/>
          <a:p>
            <a:r>
              <a:rPr lang="en-US" b="1" dirty="0" smtClean="0"/>
              <a:t>Tools</a:t>
            </a:r>
            <a:endParaRPr lang="en-US" b="1" dirty="0"/>
          </a:p>
        </p:txBody>
      </p:sp>
    </p:spTree>
    <p:extLst>
      <p:ext uri="{BB962C8B-B14F-4D97-AF65-F5344CB8AC3E}">
        <p14:creationId xmlns:p14="http://schemas.microsoft.com/office/powerpoint/2010/main" val="3627466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hteck 24"/>
          <p:cNvSpPr/>
          <p:nvPr/>
        </p:nvSpPr>
        <p:spPr>
          <a:xfrm>
            <a:off x="1120716" y="1096295"/>
            <a:ext cx="9788173" cy="4886634"/>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l">
              <a:buFont typeface="Wingdings 2" panose="05020102010507070707" pitchFamily="18" charset="2"/>
              <a:buNone/>
            </a:pPr>
            <a:endParaRPr lang="de-DE" sz="1400" b="1" dirty="0" smtClean="0"/>
          </a:p>
        </p:txBody>
      </p:sp>
      <p:sp>
        <p:nvSpPr>
          <p:cNvPr id="45" name="Rechteck 32"/>
          <p:cNvSpPr/>
          <p:nvPr/>
        </p:nvSpPr>
        <p:spPr>
          <a:xfrm>
            <a:off x="1129567" y="1107112"/>
            <a:ext cx="9774406" cy="41148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smtClean="0"/>
              <a:t>Data Retrieval</a:t>
            </a:r>
            <a:endParaRPr lang="en-US" sz="2400" dirty="0"/>
          </a:p>
        </p:txBody>
      </p:sp>
      <p:sp>
        <p:nvSpPr>
          <p:cNvPr id="2" name="Title 1"/>
          <p:cNvSpPr txBox="1">
            <a:spLocks/>
          </p:cNvSpPr>
          <p:nvPr/>
        </p:nvSpPr>
        <p:spPr>
          <a:xfrm>
            <a:off x="1097280" y="286603"/>
            <a:ext cx="10058400" cy="61796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t>Get Audio from Everywhere</a:t>
            </a:r>
            <a:endParaRPr lang="en-US" sz="4000" b="1" dirty="0"/>
          </a:p>
        </p:txBody>
      </p:sp>
      <p:pic>
        <p:nvPicPr>
          <p:cNvPr id="26" name="Picture 25"/>
          <p:cNvPicPr>
            <a:picLocks noChangeAspect="1"/>
          </p:cNvPicPr>
          <p:nvPr/>
        </p:nvPicPr>
        <p:blipFill>
          <a:blip r:embed="rId2"/>
          <a:stretch>
            <a:fillRect/>
          </a:stretch>
        </p:blipFill>
        <p:spPr>
          <a:xfrm>
            <a:off x="11011822" y="203161"/>
            <a:ext cx="981075" cy="981075"/>
          </a:xfrm>
          <a:prstGeom prst="rect">
            <a:avLst/>
          </a:prstGeom>
        </p:spPr>
      </p:pic>
      <p:pic>
        <p:nvPicPr>
          <p:cNvPr id="27" name="Picture 26"/>
          <p:cNvPicPr>
            <a:picLocks noChangeAspect="1"/>
          </p:cNvPicPr>
          <p:nvPr/>
        </p:nvPicPr>
        <p:blipFill>
          <a:blip r:embed="rId3"/>
          <a:stretch>
            <a:fillRect/>
          </a:stretch>
        </p:blipFill>
        <p:spPr>
          <a:xfrm>
            <a:off x="3831055" y="1739601"/>
            <a:ext cx="1111687" cy="1014148"/>
          </a:xfrm>
          <a:prstGeom prst="rect">
            <a:avLst/>
          </a:prstGeom>
        </p:spPr>
      </p:pic>
      <p:pic>
        <p:nvPicPr>
          <p:cNvPr id="28" name="Picture 27"/>
          <p:cNvPicPr>
            <a:picLocks noChangeAspect="1"/>
          </p:cNvPicPr>
          <p:nvPr/>
        </p:nvPicPr>
        <p:blipFill>
          <a:blip r:embed="rId4"/>
          <a:stretch>
            <a:fillRect/>
          </a:stretch>
        </p:blipFill>
        <p:spPr>
          <a:xfrm>
            <a:off x="7134345" y="1708305"/>
            <a:ext cx="893694" cy="1076740"/>
          </a:xfrm>
          <a:prstGeom prst="rect">
            <a:avLst/>
          </a:prstGeom>
        </p:spPr>
      </p:pic>
      <p:sp>
        <p:nvSpPr>
          <p:cNvPr id="3" name="Right Arrow 2"/>
          <p:cNvSpPr/>
          <p:nvPr/>
        </p:nvSpPr>
        <p:spPr>
          <a:xfrm>
            <a:off x="5495311" y="1897630"/>
            <a:ext cx="1135625" cy="698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hteck 30"/>
          <p:cNvSpPr/>
          <p:nvPr/>
        </p:nvSpPr>
        <p:spPr>
          <a:xfrm>
            <a:off x="2075974" y="2942360"/>
            <a:ext cx="7974297" cy="616164"/>
          </a:xfrm>
          <a:prstGeom prst="rect">
            <a:avLst/>
          </a:prstGeom>
          <a:solidFill>
            <a:schemeClr val="bg1"/>
          </a:solidFill>
          <a:ln w="12700">
            <a:solidFill>
              <a:srgbClr val="7F7F7F"/>
            </a:solidFill>
          </a:ln>
          <a:effectLst>
            <a:outerShdw blurRad="50800" dist="38100" dir="2700011"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72000" bIns="45720" numCol="1" spcCol="0" rtlCol="0" fromWordArt="0" anchor="ctr" anchorCtr="0" forceAA="0" compatLnSpc="1">
            <a:prstTxWarp prst="textNoShape">
              <a:avLst/>
            </a:prstTxWarp>
            <a:noAutofit/>
          </a:bodyPr>
          <a:lstStyle/>
          <a:p>
            <a:r>
              <a:rPr lang="en-US" sz="1600" dirty="0" smtClean="0">
                <a:solidFill>
                  <a:schemeClr val="tx1"/>
                </a:solidFill>
              </a:rPr>
              <a:t>With the </a:t>
            </a:r>
            <a:r>
              <a:rPr lang="en-US" sz="1600" dirty="0" err="1" smtClean="0">
                <a:solidFill>
                  <a:schemeClr val="tx1"/>
                </a:solidFill>
              </a:rPr>
              <a:t>Youtube_dl</a:t>
            </a:r>
            <a:r>
              <a:rPr lang="en-US" sz="1600" dirty="0" smtClean="0">
                <a:solidFill>
                  <a:schemeClr val="tx1"/>
                </a:solidFill>
              </a:rPr>
              <a:t> package we can download audio and video files from a URL and convert to a .wav file</a:t>
            </a:r>
            <a:endParaRPr lang="en-US" sz="1600" dirty="0">
              <a:solidFill>
                <a:schemeClr val="tx1"/>
              </a:solidFill>
            </a:endParaRPr>
          </a:p>
        </p:txBody>
      </p:sp>
      <p:sp>
        <p:nvSpPr>
          <p:cNvPr id="30" name="Rechteck 30"/>
          <p:cNvSpPr/>
          <p:nvPr/>
        </p:nvSpPr>
        <p:spPr>
          <a:xfrm>
            <a:off x="2075973" y="3713301"/>
            <a:ext cx="7974297" cy="616164"/>
          </a:xfrm>
          <a:prstGeom prst="rect">
            <a:avLst/>
          </a:prstGeom>
          <a:solidFill>
            <a:schemeClr val="bg1"/>
          </a:solidFill>
          <a:ln w="12700">
            <a:solidFill>
              <a:srgbClr val="7F7F7F"/>
            </a:solidFill>
          </a:ln>
          <a:effectLst>
            <a:outerShdw blurRad="50800" dist="38100" dir="2700011"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72000" bIns="45720" numCol="1" spcCol="0" rtlCol="0" fromWordArt="0" anchor="ctr" anchorCtr="0" forceAA="0" compatLnSpc="1">
            <a:prstTxWarp prst="textNoShape">
              <a:avLst/>
            </a:prstTxWarp>
            <a:noAutofit/>
          </a:bodyPr>
          <a:lstStyle/>
          <a:p>
            <a:r>
              <a:rPr lang="en-US" sz="1600" dirty="0" smtClean="0">
                <a:solidFill>
                  <a:schemeClr val="tx1"/>
                </a:solidFill>
              </a:rPr>
              <a:t>We can specify both output name and format</a:t>
            </a:r>
            <a:endParaRPr lang="en-US" sz="1600" dirty="0">
              <a:solidFill>
                <a:schemeClr val="tx1"/>
              </a:solidFill>
            </a:endParaRPr>
          </a:p>
        </p:txBody>
      </p:sp>
      <p:sp>
        <p:nvSpPr>
          <p:cNvPr id="31" name="Rechteck 30"/>
          <p:cNvSpPr/>
          <p:nvPr/>
        </p:nvSpPr>
        <p:spPr>
          <a:xfrm>
            <a:off x="2075973" y="4486780"/>
            <a:ext cx="7974297" cy="616164"/>
          </a:xfrm>
          <a:prstGeom prst="rect">
            <a:avLst/>
          </a:prstGeom>
          <a:solidFill>
            <a:schemeClr val="bg1"/>
          </a:solidFill>
          <a:ln w="12700">
            <a:solidFill>
              <a:srgbClr val="7F7F7F"/>
            </a:solidFill>
          </a:ln>
          <a:effectLst>
            <a:outerShdw blurRad="50800" dist="38100" dir="2700011"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72000" bIns="45720" numCol="1" spcCol="0" rtlCol="0" fromWordArt="0" anchor="ctr" anchorCtr="0" forceAA="0" compatLnSpc="1">
            <a:prstTxWarp prst="textNoShape">
              <a:avLst/>
            </a:prstTxWarp>
            <a:noAutofit/>
          </a:bodyPr>
          <a:lstStyle/>
          <a:p>
            <a:r>
              <a:rPr lang="en-US" sz="1600" dirty="0" err="1">
                <a:solidFill>
                  <a:schemeClr val="tx1"/>
                </a:solidFill>
              </a:rPr>
              <a:t>Youtube_dl</a:t>
            </a:r>
            <a:r>
              <a:rPr lang="en-US" sz="1600" dirty="0">
                <a:solidFill>
                  <a:schemeClr val="tx1"/>
                </a:solidFill>
              </a:rPr>
              <a:t> supports an extensive collection (~ 240) of </a:t>
            </a:r>
            <a:r>
              <a:rPr lang="en-US" sz="1600" dirty="0" smtClean="0">
                <a:solidFill>
                  <a:schemeClr val="tx1"/>
                </a:solidFill>
              </a:rPr>
              <a:t>websites</a:t>
            </a:r>
            <a:endParaRPr lang="en-US" sz="1600" dirty="0">
              <a:solidFill>
                <a:schemeClr val="tx1"/>
              </a:solidFill>
            </a:endParaRPr>
          </a:p>
        </p:txBody>
      </p:sp>
      <p:pic>
        <p:nvPicPr>
          <p:cNvPr id="32" name="Picture 31"/>
          <p:cNvPicPr>
            <a:picLocks noChangeAspect="1"/>
          </p:cNvPicPr>
          <p:nvPr/>
        </p:nvPicPr>
        <p:blipFill>
          <a:blip r:embed="rId5"/>
          <a:stretch>
            <a:fillRect/>
          </a:stretch>
        </p:blipFill>
        <p:spPr>
          <a:xfrm>
            <a:off x="1309167" y="5334809"/>
            <a:ext cx="514814" cy="516865"/>
          </a:xfrm>
          <a:prstGeom prst="rect">
            <a:avLst/>
          </a:prstGeom>
        </p:spPr>
      </p:pic>
      <p:pic>
        <p:nvPicPr>
          <p:cNvPr id="33" name="Picture 32"/>
          <p:cNvPicPr>
            <a:picLocks noChangeAspect="1"/>
          </p:cNvPicPr>
          <p:nvPr/>
        </p:nvPicPr>
        <p:blipFill>
          <a:blip r:embed="rId6"/>
          <a:stretch>
            <a:fillRect/>
          </a:stretch>
        </p:blipFill>
        <p:spPr>
          <a:xfrm>
            <a:off x="2342170" y="5344605"/>
            <a:ext cx="560841" cy="547368"/>
          </a:xfrm>
          <a:prstGeom prst="rect">
            <a:avLst/>
          </a:prstGeom>
        </p:spPr>
      </p:pic>
      <p:pic>
        <p:nvPicPr>
          <p:cNvPr id="34" name="Picture 33"/>
          <p:cNvPicPr>
            <a:picLocks noChangeAspect="1"/>
          </p:cNvPicPr>
          <p:nvPr/>
        </p:nvPicPr>
        <p:blipFill>
          <a:blip r:embed="rId7"/>
          <a:stretch>
            <a:fillRect/>
          </a:stretch>
        </p:blipFill>
        <p:spPr>
          <a:xfrm>
            <a:off x="3481795" y="5349449"/>
            <a:ext cx="540206" cy="536129"/>
          </a:xfrm>
          <a:prstGeom prst="rect">
            <a:avLst/>
          </a:prstGeom>
        </p:spPr>
      </p:pic>
      <p:pic>
        <p:nvPicPr>
          <p:cNvPr id="35" name="Picture 34"/>
          <p:cNvPicPr>
            <a:picLocks noChangeAspect="1"/>
          </p:cNvPicPr>
          <p:nvPr/>
        </p:nvPicPr>
        <p:blipFill>
          <a:blip r:embed="rId8"/>
          <a:stretch>
            <a:fillRect/>
          </a:stretch>
        </p:blipFill>
        <p:spPr>
          <a:xfrm>
            <a:off x="4485218" y="5337615"/>
            <a:ext cx="574380" cy="565116"/>
          </a:xfrm>
          <a:prstGeom prst="rect">
            <a:avLst/>
          </a:prstGeom>
        </p:spPr>
      </p:pic>
      <p:pic>
        <p:nvPicPr>
          <p:cNvPr id="36" name="Picture 35"/>
          <p:cNvPicPr>
            <a:picLocks noChangeAspect="1"/>
          </p:cNvPicPr>
          <p:nvPr/>
        </p:nvPicPr>
        <p:blipFill>
          <a:blip r:embed="rId9"/>
          <a:stretch>
            <a:fillRect/>
          </a:stretch>
        </p:blipFill>
        <p:spPr>
          <a:xfrm>
            <a:off x="5625083" y="5348325"/>
            <a:ext cx="608823" cy="552889"/>
          </a:xfrm>
          <a:prstGeom prst="rect">
            <a:avLst/>
          </a:prstGeom>
        </p:spPr>
      </p:pic>
      <p:pic>
        <p:nvPicPr>
          <p:cNvPr id="37" name="Picture 36"/>
          <p:cNvPicPr>
            <a:picLocks noChangeAspect="1"/>
          </p:cNvPicPr>
          <p:nvPr/>
        </p:nvPicPr>
        <p:blipFill>
          <a:blip r:embed="rId10"/>
          <a:stretch>
            <a:fillRect/>
          </a:stretch>
        </p:blipFill>
        <p:spPr>
          <a:xfrm>
            <a:off x="6761148" y="5300776"/>
            <a:ext cx="529767" cy="510444"/>
          </a:xfrm>
          <a:prstGeom prst="rect">
            <a:avLst/>
          </a:prstGeom>
        </p:spPr>
      </p:pic>
      <p:pic>
        <p:nvPicPr>
          <p:cNvPr id="38" name="Picture 37"/>
          <p:cNvPicPr>
            <a:picLocks noChangeAspect="1"/>
          </p:cNvPicPr>
          <p:nvPr/>
        </p:nvPicPr>
        <p:blipFill>
          <a:blip r:embed="rId11"/>
          <a:stretch>
            <a:fillRect/>
          </a:stretch>
        </p:blipFill>
        <p:spPr>
          <a:xfrm>
            <a:off x="7874319" y="5339816"/>
            <a:ext cx="654338" cy="545764"/>
          </a:xfrm>
          <a:prstGeom prst="rect">
            <a:avLst/>
          </a:prstGeom>
        </p:spPr>
      </p:pic>
      <p:pic>
        <p:nvPicPr>
          <p:cNvPr id="39" name="Picture 38"/>
          <p:cNvPicPr>
            <a:picLocks noChangeAspect="1"/>
          </p:cNvPicPr>
          <p:nvPr/>
        </p:nvPicPr>
        <p:blipFill>
          <a:blip r:embed="rId12"/>
          <a:stretch>
            <a:fillRect/>
          </a:stretch>
        </p:blipFill>
        <p:spPr>
          <a:xfrm>
            <a:off x="9220858" y="5326029"/>
            <a:ext cx="535329" cy="525304"/>
          </a:xfrm>
          <a:prstGeom prst="rect">
            <a:avLst/>
          </a:prstGeom>
        </p:spPr>
      </p:pic>
      <p:pic>
        <p:nvPicPr>
          <p:cNvPr id="40" name="Picture 39"/>
          <p:cNvPicPr>
            <a:picLocks noChangeAspect="1"/>
          </p:cNvPicPr>
          <p:nvPr/>
        </p:nvPicPr>
        <p:blipFill>
          <a:blip r:embed="rId13"/>
          <a:stretch>
            <a:fillRect/>
          </a:stretch>
        </p:blipFill>
        <p:spPr>
          <a:xfrm>
            <a:off x="10285238" y="5333528"/>
            <a:ext cx="545169" cy="524725"/>
          </a:xfrm>
          <a:prstGeom prst="rect">
            <a:avLst/>
          </a:prstGeom>
        </p:spPr>
      </p:pic>
    </p:spTree>
    <p:extLst>
      <p:ext uri="{BB962C8B-B14F-4D97-AF65-F5344CB8AC3E}">
        <p14:creationId xmlns:p14="http://schemas.microsoft.com/office/powerpoint/2010/main" val="2951612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hteck 24"/>
          <p:cNvSpPr/>
          <p:nvPr/>
        </p:nvSpPr>
        <p:spPr>
          <a:xfrm>
            <a:off x="1120716" y="1096295"/>
            <a:ext cx="9788173" cy="4886634"/>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l">
              <a:buFont typeface="Wingdings 2" panose="05020102010507070707" pitchFamily="18" charset="2"/>
              <a:buNone/>
            </a:pPr>
            <a:endParaRPr lang="de-DE" sz="1400" b="1" dirty="0" smtClean="0">
              <a:solidFill>
                <a:schemeClr val="tx1"/>
              </a:solidFill>
            </a:endParaRPr>
          </a:p>
        </p:txBody>
      </p:sp>
      <p:sp>
        <p:nvSpPr>
          <p:cNvPr id="45" name="Rechteck 32"/>
          <p:cNvSpPr/>
          <p:nvPr/>
        </p:nvSpPr>
        <p:spPr>
          <a:xfrm>
            <a:off x="1129567" y="1107112"/>
            <a:ext cx="9774406" cy="41148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smtClean="0">
                <a:solidFill>
                  <a:schemeClr val="bg1"/>
                </a:solidFill>
              </a:rPr>
              <a:t>Data Conversion</a:t>
            </a:r>
            <a:endParaRPr lang="en-US" sz="2400" dirty="0">
              <a:solidFill>
                <a:schemeClr val="bg1"/>
              </a:solidFill>
            </a:endParaRPr>
          </a:p>
        </p:txBody>
      </p:sp>
      <p:sp>
        <p:nvSpPr>
          <p:cNvPr id="2" name="Title 1"/>
          <p:cNvSpPr txBox="1">
            <a:spLocks/>
          </p:cNvSpPr>
          <p:nvPr/>
        </p:nvSpPr>
        <p:spPr>
          <a:xfrm>
            <a:off x="1097280" y="286603"/>
            <a:ext cx="10058400" cy="61796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solidFill>
                  <a:schemeClr val="tx1"/>
                </a:solidFill>
              </a:rPr>
              <a:t>From Audio to Text</a:t>
            </a:r>
            <a:endParaRPr lang="en-US" sz="4000" b="1" dirty="0">
              <a:solidFill>
                <a:schemeClr val="tx1"/>
              </a:solidFill>
            </a:endParaRPr>
          </a:p>
        </p:txBody>
      </p:sp>
      <p:pic>
        <p:nvPicPr>
          <p:cNvPr id="26" name="Picture 25"/>
          <p:cNvPicPr>
            <a:picLocks noChangeAspect="1"/>
          </p:cNvPicPr>
          <p:nvPr/>
        </p:nvPicPr>
        <p:blipFill>
          <a:blip r:embed="rId2"/>
          <a:stretch>
            <a:fillRect/>
          </a:stretch>
        </p:blipFill>
        <p:spPr>
          <a:xfrm>
            <a:off x="11011822" y="203161"/>
            <a:ext cx="981075" cy="981075"/>
          </a:xfrm>
          <a:prstGeom prst="rect">
            <a:avLst/>
          </a:prstGeom>
        </p:spPr>
      </p:pic>
      <p:pic>
        <p:nvPicPr>
          <p:cNvPr id="28" name="Picture 27"/>
          <p:cNvPicPr>
            <a:picLocks noChangeAspect="1"/>
          </p:cNvPicPr>
          <p:nvPr/>
        </p:nvPicPr>
        <p:blipFill>
          <a:blip r:embed="rId3"/>
          <a:stretch>
            <a:fillRect/>
          </a:stretch>
        </p:blipFill>
        <p:spPr>
          <a:xfrm>
            <a:off x="4258410" y="1708305"/>
            <a:ext cx="893694" cy="1076740"/>
          </a:xfrm>
          <a:prstGeom prst="rect">
            <a:avLst/>
          </a:prstGeom>
        </p:spPr>
      </p:pic>
      <p:sp>
        <p:nvSpPr>
          <p:cNvPr id="3" name="Right Arrow 2"/>
          <p:cNvSpPr/>
          <p:nvPr/>
        </p:nvSpPr>
        <p:spPr>
          <a:xfrm>
            <a:off x="5495311" y="1897630"/>
            <a:ext cx="1135625" cy="698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hteck 30"/>
          <p:cNvSpPr/>
          <p:nvPr/>
        </p:nvSpPr>
        <p:spPr>
          <a:xfrm>
            <a:off x="2075974" y="2942360"/>
            <a:ext cx="7974297" cy="616164"/>
          </a:xfrm>
          <a:prstGeom prst="rect">
            <a:avLst/>
          </a:prstGeom>
          <a:solidFill>
            <a:schemeClr val="bg1"/>
          </a:solidFill>
          <a:ln w="12700">
            <a:solidFill>
              <a:srgbClr val="7F7F7F"/>
            </a:solidFill>
          </a:ln>
          <a:effectLst>
            <a:outerShdw blurRad="50800" dist="38100" dir="2700011"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72000" bIns="45720" numCol="1" spcCol="0" rtlCol="0" fromWordArt="0" anchor="ctr" anchorCtr="0" forceAA="0" compatLnSpc="1">
            <a:prstTxWarp prst="textNoShape">
              <a:avLst/>
            </a:prstTxWarp>
            <a:noAutofit/>
          </a:bodyPr>
          <a:lstStyle/>
          <a:p>
            <a:r>
              <a:rPr lang="en-US" sz="1600" dirty="0" smtClean="0">
                <a:solidFill>
                  <a:schemeClr val="tx1"/>
                </a:solidFill>
              </a:rPr>
              <a:t>We can use the Python </a:t>
            </a:r>
            <a:r>
              <a:rPr lang="en-US" sz="1600" dirty="0">
                <a:solidFill>
                  <a:schemeClr val="tx1"/>
                </a:solidFill>
              </a:rPr>
              <a:t>- </a:t>
            </a:r>
            <a:r>
              <a:rPr lang="en-US" sz="1600" dirty="0" err="1">
                <a:solidFill>
                  <a:schemeClr val="tx1"/>
                </a:solidFill>
              </a:rPr>
              <a:t>Speech_Recognition</a:t>
            </a:r>
            <a:r>
              <a:rPr lang="en-US" sz="1600" dirty="0">
                <a:solidFill>
                  <a:schemeClr val="tx1"/>
                </a:solidFill>
              </a:rPr>
              <a:t> package to transcribe .wav file to </a:t>
            </a:r>
            <a:r>
              <a:rPr lang="en-US" sz="1600" dirty="0" smtClean="0">
                <a:solidFill>
                  <a:schemeClr val="tx1"/>
                </a:solidFill>
              </a:rPr>
              <a:t>.txt files </a:t>
            </a:r>
            <a:endParaRPr lang="en-US" sz="1600" dirty="0">
              <a:solidFill>
                <a:schemeClr val="tx1"/>
              </a:solidFill>
            </a:endParaRPr>
          </a:p>
        </p:txBody>
      </p:sp>
      <p:pic>
        <p:nvPicPr>
          <p:cNvPr id="25" name="Picture 24"/>
          <p:cNvPicPr>
            <a:picLocks noChangeAspect="1"/>
          </p:cNvPicPr>
          <p:nvPr/>
        </p:nvPicPr>
        <p:blipFill>
          <a:blip r:embed="rId4"/>
          <a:stretch>
            <a:fillRect/>
          </a:stretch>
        </p:blipFill>
        <p:spPr>
          <a:xfrm>
            <a:off x="6790644" y="1743168"/>
            <a:ext cx="811926" cy="1002824"/>
          </a:xfrm>
          <a:prstGeom prst="rect">
            <a:avLst/>
          </a:prstGeom>
        </p:spPr>
      </p:pic>
      <p:sp>
        <p:nvSpPr>
          <p:cNvPr id="41" name="Rechteck 30"/>
          <p:cNvSpPr/>
          <p:nvPr/>
        </p:nvSpPr>
        <p:spPr>
          <a:xfrm>
            <a:off x="2075974" y="4057699"/>
            <a:ext cx="7974297" cy="616164"/>
          </a:xfrm>
          <a:prstGeom prst="rect">
            <a:avLst/>
          </a:prstGeom>
          <a:solidFill>
            <a:schemeClr val="bg1"/>
          </a:solidFill>
          <a:ln w="12700">
            <a:solidFill>
              <a:srgbClr val="7F7F7F"/>
            </a:solidFill>
          </a:ln>
          <a:effectLst>
            <a:outerShdw blurRad="50800" dist="38100" dir="2700011"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72000" bIns="45720" numCol="1" spcCol="0" rtlCol="0" fromWordArt="0" anchor="ctr" anchorCtr="0" forceAA="0" compatLnSpc="1">
            <a:prstTxWarp prst="textNoShape">
              <a:avLst/>
            </a:prstTxWarp>
            <a:noAutofit/>
          </a:bodyPr>
          <a:lstStyle/>
          <a:p>
            <a:r>
              <a:rPr lang="en-US" sz="1600" dirty="0" smtClean="0">
                <a:solidFill>
                  <a:schemeClr val="tx1"/>
                </a:solidFill>
              </a:rPr>
              <a:t>Speech recognition function has a time restriction of about 2 minutes</a:t>
            </a:r>
          </a:p>
          <a:p>
            <a:r>
              <a:rPr lang="en-US" sz="1600" dirty="0" smtClean="0">
                <a:solidFill>
                  <a:schemeClr val="tx1"/>
                </a:solidFill>
                <a:sym typeface="Wingdings" panose="05000000000000000000" pitchFamily="2" charset="2"/>
              </a:rPr>
              <a:t> Split audio file into multiple smaller chunks</a:t>
            </a:r>
            <a:endParaRPr lang="en-US" sz="1600" dirty="0" smtClean="0">
              <a:solidFill>
                <a:schemeClr val="tx1"/>
              </a:solidFill>
            </a:endParaRPr>
          </a:p>
        </p:txBody>
      </p:sp>
      <p:sp>
        <p:nvSpPr>
          <p:cNvPr id="42" name="Rechteck 30"/>
          <p:cNvSpPr/>
          <p:nvPr/>
        </p:nvSpPr>
        <p:spPr>
          <a:xfrm>
            <a:off x="2075974" y="4868222"/>
            <a:ext cx="7974297" cy="616164"/>
          </a:xfrm>
          <a:prstGeom prst="rect">
            <a:avLst/>
          </a:prstGeom>
          <a:solidFill>
            <a:schemeClr val="bg1"/>
          </a:solidFill>
          <a:ln w="12700">
            <a:solidFill>
              <a:srgbClr val="7F7F7F"/>
            </a:solidFill>
          </a:ln>
          <a:effectLst>
            <a:outerShdw blurRad="50800" dist="38100" dir="2700011"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72000" bIns="45720" numCol="1" spcCol="0" rtlCol="0" fromWordArt="0" anchor="ctr" anchorCtr="0" forceAA="0" compatLnSpc="1">
            <a:prstTxWarp prst="textNoShape">
              <a:avLst/>
            </a:prstTxWarp>
            <a:noAutofit/>
          </a:bodyPr>
          <a:lstStyle/>
          <a:p>
            <a:r>
              <a:rPr lang="en-US" sz="1600" dirty="0">
                <a:solidFill>
                  <a:schemeClr val="tx1"/>
                </a:solidFill>
              </a:rPr>
              <a:t>During the conversion process we </a:t>
            </a:r>
            <a:r>
              <a:rPr lang="en-US" sz="1600" dirty="0" smtClean="0">
                <a:solidFill>
                  <a:schemeClr val="tx1"/>
                </a:solidFill>
              </a:rPr>
              <a:t>miss out on </a:t>
            </a:r>
            <a:r>
              <a:rPr lang="en-US" sz="1600" dirty="0">
                <a:solidFill>
                  <a:schemeClr val="tx1"/>
                </a:solidFill>
              </a:rPr>
              <a:t>punctuation </a:t>
            </a:r>
            <a:endParaRPr lang="en-US" sz="1600" dirty="0" smtClean="0">
              <a:solidFill>
                <a:schemeClr val="tx1"/>
              </a:solidFill>
            </a:endParaRPr>
          </a:p>
          <a:p>
            <a:r>
              <a:rPr lang="en-US" sz="1600" dirty="0" smtClean="0">
                <a:solidFill>
                  <a:schemeClr val="tx1"/>
                </a:solidFill>
                <a:sym typeface="Wingdings" panose="05000000000000000000" pitchFamily="2" charset="2"/>
              </a:rPr>
              <a:t> </a:t>
            </a:r>
            <a:r>
              <a:rPr lang="en-US" sz="1600" dirty="0">
                <a:solidFill>
                  <a:schemeClr val="tx1"/>
                </a:solidFill>
                <a:sym typeface="Wingdings" panose="05000000000000000000" pitchFamily="2" charset="2"/>
              </a:rPr>
              <a:t>summarization becomes hard</a:t>
            </a:r>
            <a:endParaRPr lang="en-US" sz="1600" dirty="0">
              <a:solidFill>
                <a:schemeClr val="tx1"/>
              </a:solidFill>
            </a:endParaRPr>
          </a:p>
        </p:txBody>
      </p:sp>
      <p:sp>
        <p:nvSpPr>
          <p:cNvPr id="6" name="Rectangle 5"/>
          <p:cNvSpPr/>
          <p:nvPr/>
        </p:nvSpPr>
        <p:spPr>
          <a:xfrm>
            <a:off x="1415845" y="4057699"/>
            <a:ext cx="557196" cy="1426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Drawbacks</a:t>
            </a:r>
            <a:endParaRPr lang="en-US" dirty="0"/>
          </a:p>
        </p:txBody>
      </p:sp>
    </p:spTree>
    <p:extLst>
      <p:ext uri="{BB962C8B-B14F-4D97-AF65-F5344CB8AC3E}">
        <p14:creationId xmlns:p14="http://schemas.microsoft.com/office/powerpoint/2010/main" val="1208340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hteck 24"/>
          <p:cNvSpPr/>
          <p:nvPr/>
        </p:nvSpPr>
        <p:spPr>
          <a:xfrm>
            <a:off x="1120716" y="1096295"/>
            <a:ext cx="9788173" cy="4886634"/>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sz="1400" dirty="0"/>
              <a:t>Join text files to one coherent text</a:t>
            </a:r>
          </a:p>
        </p:txBody>
      </p:sp>
      <p:sp>
        <p:nvSpPr>
          <p:cNvPr id="45" name="Rechteck 32"/>
          <p:cNvSpPr/>
          <p:nvPr/>
        </p:nvSpPr>
        <p:spPr>
          <a:xfrm>
            <a:off x="1129567" y="1107112"/>
            <a:ext cx="9774406" cy="41148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smtClean="0">
                <a:solidFill>
                  <a:schemeClr val="bg1"/>
                </a:solidFill>
              </a:rPr>
              <a:t>Text Preprocessing</a:t>
            </a:r>
            <a:endParaRPr lang="en-US" sz="2400" dirty="0">
              <a:solidFill>
                <a:schemeClr val="bg1"/>
              </a:solidFill>
            </a:endParaRPr>
          </a:p>
        </p:txBody>
      </p:sp>
      <p:sp>
        <p:nvSpPr>
          <p:cNvPr id="2" name="Title 1"/>
          <p:cNvSpPr txBox="1">
            <a:spLocks/>
          </p:cNvSpPr>
          <p:nvPr/>
        </p:nvSpPr>
        <p:spPr>
          <a:xfrm>
            <a:off x="1097280" y="286603"/>
            <a:ext cx="10058400" cy="61796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solidFill>
                  <a:schemeClr val="tx1"/>
                </a:solidFill>
              </a:rPr>
              <a:t>Making Text Analyzable</a:t>
            </a:r>
            <a:endParaRPr lang="en-US" sz="4000" b="1" dirty="0">
              <a:solidFill>
                <a:schemeClr val="tx1"/>
              </a:solidFill>
            </a:endParaRPr>
          </a:p>
        </p:txBody>
      </p:sp>
      <p:pic>
        <p:nvPicPr>
          <p:cNvPr id="26" name="Picture 25"/>
          <p:cNvPicPr>
            <a:picLocks noChangeAspect="1"/>
          </p:cNvPicPr>
          <p:nvPr/>
        </p:nvPicPr>
        <p:blipFill>
          <a:blip r:embed="rId2"/>
          <a:stretch>
            <a:fillRect/>
          </a:stretch>
        </p:blipFill>
        <p:spPr>
          <a:xfrm>
            <a:off x="11011822" y="203161"/>
            <a:ext cx="981075" cy="981075"/>
          </a:xfrm>
          <a:prstGeom prst="rect">
            <a:avLst/>
          </a:prstGeom>
        </p:spPr>
      </p:pic>
      <p:graphicFrame>
        <p:nvGraphicFramePr>
          <p:cNvPr id="5" name="Diagram 4"/>
          <p:cNvGraphicFramePr/>
          <p:nvPr>
            <p:extLst>
              <p:ext uri="{D42A27DB-BD31-4B8C-83A1-F6EECF244321}">
                <p14:modId xmlns:p14="http://schemas.microsoft.com/office/powerpoint/2010/main" val="2165582150"/>
              </p:ext>
            </p:extLst>
          </p:nvPr>
        </p:nvGraphicFramePr>
        <p:xfrm>
          <a:off x="3850007" y="1754746"/>
          <a:ext cx="6886820" cy="3896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a:off x="1266278" y="2592593"/>
            <a:ext cx="2588376" cy="2212229"/>
          </a:xfrm>
          <a:prstGeom prst="rect">
            <a:avLst/>
          </a:prstGeom>
          <a:ln>
            <a:solidFill>
              <a:schemeClr val="tx1"/>
            </a:solidFill>
          </a:ln>
        </p:spPr>
      </p:pic>
    </p:spTree>
    <p:extLst>
      <p:ext uri="{BB962C8B-B14F-4D97-AF65-F5344CB8AC3E}">
        <p14:creationId xmlns:p14="http://schemas.microsoft.com/office/powerpoint/2010/main" val="3024722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hteck 24"/>
          <p:cNvSpPr/>
          <p:nvPr/>
        </p:nvSpPr>
        <p:spPr>
          <a:xfrm>
            <a:off x="1014673" y="1116944"/>
            <a:ext cx="4793387" cy="4886634"/>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400" dirty="0" smtClean="0">
              <a:solidFill>
                <a:schemeClr val="tx1"/>
              </a:solidFill>
            </a:endParaRPr>
          </a:p>
          <a:p>
            <a:endParaRPr lang="en-US" sz="1400" dirty="0">
              <a:solidFill>
                <a:schemeClr val="tx1"/>
              </a:solidFill>
            </a:endParaRPr>
          </a:p>
          <a:p>
            <a:pPr marL="285750" indent="-285750">
              <a:buFont typeface="Arial" panose="020B0604020202020204" pitchFamily="34" charset="0"/>
              <a:buChar char="•"/>
            </a:pPr>
            <a:endParaRPr lang="en-US" sz="1600"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Perform Sentiment Analysis with Vader library</a:t>
            </a:r>
          </a:p>
          <a:p>
            <a:pPr marL="285750" indent="-285750">
              <a:buFont typeface="Arial" panose="020B0604020202020204" pitchFamily="34" charset="0"/>
              <a:buChar char="•"/>
            </a:pPr>
            <a:r>
              <a:rPr lang="en-US" sz="1600" dirty="0" smtClean="0">
                <a:solidFill>
                  <a:schemeClr val="tx1"/>
                </a:solidFill>
              </a:rPr>
              <a:t>Vader is a lexicon and rule-based sentiment analysis tool </a:t>
            </a:r>
          </a:p>
          <a:p>
            <a:pPr marL="742950" lvl="1" indent="-285750">
              <a:buFont typeface="Arial" panose="020B0604020202020204" pitchFamily="34" charset="0"/>
              <a:buChar char="•"/>
            </a:pPr>
            <a:r>
              <a:rPr lang="en-US" sz="1600" dirty="0" smtClean="0">
                <a:solidFill>
                  <a:schemeClr val="tx1"/>
                </a:solidFill>
              </a:rPr>
              <a:t>Accounts for intensity (e.g. very </a:t>
            </a:r>
            <a:r>
              <a:rPr lang="en-US" sz="1600" dirty="0" err="1" smtClean="0">
                <a:solidFill>
                  <a:schemeClr val="tx1"/>
                </a:solidFill>
              </a:rPr>
              <a:t>very</a:t>
            </a:r>
            <a:r>
              <a:rPr lang="en-US" sz="1600" dirty="0" smtClean="0">
                <a:solidFill>
                  <a:schemeClr val="tx1"/>
                </a:solidFill>
              </a:rPr>
              <a:t> smart)</a:t>
            </a:r>
          </a:p>
          <a:p>
            <a:pPr marL="742950" lvl="1" indent="-285750">
              <a:buFont typeface="Arial" panose="020B0604020202020204" pitchFamily="34" charset="0"/>
              <a:buChar char="•"/>
            </a:pPr>
            <a:r>
              <a:rPr lang="en-US" sz="1600" dirty="0" smtClean="0">
                <a:solidFill>
                  <a:schemeClr val="tx1"/>
                </a:solidFill>
              </a:rPr>
              <a:t>Considers negation </a:t>
            </a:r>
          </a:p>
          <a:p>
            <a:pPr marL="742950" lvl="1" indent="-285750">
              <a:buFont typeface="Arial" panose="020B0604020202020204" pitchFamily="34" charset="0"/>
              <a:buChar char="•"/>
            </a:pPr>
            <a:r>
              <a:rPr lang="en-US" sz="1600" dirty="0" smtClean="0">
                <a:solidFill>
                  <a:schemeClr val="tx1"/>
                </a:solidFill>
              </a:rPr>
              <a:t>Handles punctuation </a:t>
            </a:r>
          </a:p>
          <a:p>
            <a:pPr marL="285750" indent="-285750">
              <a:buFont typeface="Arial" panose="020B0604020202020204" pitchFamily="34" charset="0"/>
              <a:buChar char="•"/>
            </a:pPr>
            <a:r>
              <a:rPr lang="en-US" sz="1600" dirty="0" smtClean="0">
                <a:solidFill>
                  <a:schemeClr val="tx1"/>
                </a:solidFill>
              </a:rPr>
              <a:t>Vader provides three labels</a:t>
            </a:r>
          </a:p>
          <a:p>
            <a:pPr marL="742950" lvl="1" indent="-285750">
              <a:buFont typeface="Arial" panose="020B0604020202020204" pitchFamily="34" charset="0"/>
              <a:buChar char="•"/>
            </a:pPr>
            <a:r>
              <a:rPr lang="en-US" sz="1600" dirty="0" smtClean="0">
                <a:solidFill>
                  <a:schemeClr val="tx1"/>
                </a:solidFill>
              </a:rPr>
              <a:t>Positive = ratio of positive words in sentence</a:t>
            </a:r>
          </a:p>
          <a:p>
            <a:pPr marL="742950" lvl="1" indent="-285750">
              <a:buFont typeface="Arial" panose="020B0604020202020204" pitchFamily="34" charset="0"/>
              <a:buChar char="•"/>
            </a:pPr>
            <a:r>
              <a:rPr lang="en-US" sz="1600" dirty="0" smtClean="0">
                <a:solidFill>
                  <a:schemeClr val="tx1"/>
                </a:solidFill>
              </a:rPr>
              <a:t>Negative = ratio of negative words in sentence</a:t>
            </a:r>
          </a:p>
          <a:p>
            <a:pPr marL="742950" lvl="1" indent="-285750">
              <a:buFont typeface="Arial" panose="020B0604020202020204" pitchFamily="34" charset="0"/>
              <a:buChar char="•"/>
            </a:pPr>
            <a:r>
              <a:rPr lang="en-US" sz="1600" dirty="0" smtClean="0">
                <a:solidFill>
                  <a:schemeClr val="tx1"/>
                </a:solidFill>
              </a:rPr>
              <a:t>Compound = rule-based adjusted score</a:t>
            </a:r>
          </a:p>
          <a:p>
            <a:pPr marL="742950" lvl="1" indent="-285750">
              <a:buFont typeface="Arial" panose="020B0604020202020204" pitchFamily="34" charset="0"/>
              <a:buChar char="•"/>
            </a:pPr>
            <a:r>
              <a:rPr lang="en-US" sz="1600" dirty="0" smtClean="0">
                <a:solidFill>
                  <a:schemeClr val="tx1"/>
                </a:solidFill>
              </a:rPr>
              <a:t>All scores are normalized between -1 and 1</a:t>
            </a:r>
          </a:p>
          <a:p>
            <a:pPr marL="285750" indent="-285750">
              <a:buFont typeface="Arial" panose="020B0604020202020204" pitchFamily="34" charset="0"/>
              <a:buChar char="•"/>
            </a:pPr>
            <a:endParaRPr lang="en-US" sz="1400" dirty="0">
              <a:solidFill>
                <a:schemeClr val="tx1"/>
              </a:solidFill>
            </a:endParaRPr>
          </a:p>
          <a:p>
            <a:endParaRPr lang="en-US" sz="1400" dirty="0">
              <a:solidFill>
                <a:schemeClr val="tx1"/>
              </a:solidFill>
            </a:endParaRPr>
          </a:p>
          <a:p>
            <a:endParaRPr lang="en-US" sz="1400" dirty="0">
              <a:solidFill>
                <a:schemeClr val="tx1"/>
              </a:solidFill>
            </a:endParaRPr>
          </a:p>
        </p:txBody>
      </p:sp>
      <p:sp>
        <p:nvSpPr>
          <p:cNvPr id="45" name="Rechteck 32"/>
          <p:cNvSpPr/>
          <p:nvPr/>
        </p:nvSpPr>
        <p:spPr>
          <a:xfrm>
            <a:off x="1021415" y="1112028"/>
            <a:ext cx="4786645" cy="41148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smtClean="0">
                <a:solidFill>
                  <a:schemeClr val="bg1"/>
                </a:solidFill>
              </a:rPr>
              <a:t>Sentiment Analysis</a:t>
            </a:r>
            <a:endParaRPr lang="en-US" sz="2400" dirty="0">
              <a:solidFill>
                <a:schemeClr val="bg1"/>
              </a:solidFill>
            </a:endParaRPr>
          </a:p>
        </p:txBody>
      </p:sp>
      <p:sp>
        <p:nvSpPr>
          <p:cNvPr id="2" name="Title 1"/>
          <p:cNvSpPr txBox="1">
            <a:spLocks/>
          </p:cNvSpPr>
          <p:nvPr/>
        </p:nvSpPr>
        <p:spPr>
          <a:xfrm>
            <a:off x="1097280" y="286603"/>
            <a:ext cx="10058400" cy="61796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solidFill>
                  <a:schemeClr val="tx1"/>
                </a:solidFill>
              </a:rPr>
              <a:t>Extracting Information</a:t>
            </a:r>
            <a:endParaRPr lang="en-US" sz="4000" b="1" dirty="0">
              <a:solidFill>
                <a:schemeClr val="tx1"/>
              </a:solidFill>
            </a:endParaRPr>
          </a:p>
        </p:txBody>
      </p:sp>
      <p:pic>
        <p:nvPicPr>
          <p:cNvPr id="26" name="Picture 25"/>
          <p:cNvPicPr>
            <a:picLocks noChangeAspect="1"/>
          </p:cNvPicPr>
          <p:nvPr/>
        </p:nvPicPr>
        <p:blipFill>
          <a:blip r:embed="rId2"/>
          <a:stretch>
            <a:fillRect/>
          </a:stretch>
        </p:blipFill>
        <p:spPr>
          <a:xfrm>
            <a:off x="11011822" y="203161"/>
            <a:ext cx="981075" cy="981075"/>
          </a:xfrm>
          <a:prstGeom prst="rect">
            <a:avLst/>
          </a:prstGeom>
        </p:spPr>
      </p:pic>
      <p:sp>
        <p:nvSpPr>
          <p:cNvPr id="9" name="Rechteck 24"/>
          <p:cNvSpPr/>
          <p:nvPr/>
        </p:nvSpPr>
        <p:spPr>
          <a:xfrm>
            <a:off x="6169583" y="1085133"/>
            <a:ext cx="4793387" cy="4886634"/>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400" dirty="0" smtClean="0">
              <a:solidFill>
                <a:schemeClr val="tx1"/>
              </a:solidFill>
            </a:endParaRPr>
          </a:p>
          <a:p>
            <a:endParaRPr lang="en-US" sz="1400" dirty="0">
              <a:solidFill>
                <a:schemeClr val="tx1"/>
              </a:solidFill>
            </a:endParaRPr>
          </a:p>
          <a:p>
            <a:endParaRPr lang="en-US" sz="1400" dirty="0" smtClean="0">
              <a:solidFill>
                <a:schemeClr val="tx1"/>
              </a:solidFill>
            </a:endParaRPr>
          </a:p>
          <a:p>
            <a:pPr marL="285750" indent="-285750">
              <a:buFont typeface="Arial" panose="020B0604020202020204" pitchFamily="34" charset="0"/>
              <a:buChar char="•"/>
            </a:pPr>
            <a:r>
              <a:rPr lang="en-US" sz="1600" dirty="0" smtClean="0">
                <a:solidFill>
                  <a:schemeClr val="tx1"/>
                </a:solidFill>
              </a:rPr>
              <a:t>Perform extraction based summarization with the help of the </a:t>
            </a:r>
            <a:r>
              <a:rPr lang="en-US" sz="1600" dirty="0" err="1" smtClean="0">
                <a:solidFill>
                  <a:schemeClr val="tx1"/>
                </a:solidFill>
              </a:rPr>
              <a:t>Aylien</a:t>
            </a:r>
            <a:r>
              <a:rPr lang="en-US" sz="1600" dirty="0" smtClean="0">
                <a:solidFill>
                  <a:schemeClr val="tx1"/>
                </a:solidFill>
              </a:rPr>
              <a:t> text API</a:t>
            </a:r>
          </a:p>
          <a:p>
            <a:pPr marL="285750" indent="-285750">
              <a:buFont typeface="Arial" panose="020B0604020202020204" pitchFamily="34" charset="0"/>
              <a:buChar char="•"/>
            </a:pPr>
            <a:r>
              <a:rPr lang="en-US" sz="1600" dirty="0" err="1" smtClean="0">
                <a:solidFill>
                  <a:schemeClr val="tx1"/>
                </a:solidFill>
              </a:rPr>
              <a:t>Aylien</a:t>
            </a:r>
            <a:r>
              <a:rPr lang="en-US" sz="1600" dirty="0" smtClean="0">
                <a:solidFill>
                  <a:schemeClr val="tx1"/>
                </a:solidFill>
              </a:rPr>
              <a:t> text API allows us to easily summarize and extract the key sentences from a piece of text.</a:t>
            </a:r>
          </a:p>
          <a:p>
            <a:pPr marL="285750" indent="-285750">
              <a:buFont typeface="Arial" panose="020B0604020202020204" pitchFamily="34" charset="0"/>
              <a:buChar char="•"/>
            </a:pPr>
            <a:r>
              <a:rPr lang="en-US" sz="1600" dirty="0" smtClean="0">
                <a:solidFill>
                  <a:schemeClr val="tx1"/>
                </a:solidFill>
              </a:rPr>
              <a:t>We can reduce the length of the original text by providing a specific desired number of sentences</a:t>
            </a:r>
          </a:p>
          <a:p>
            <a:pPr marL="285750" indent="-285750">
              <a:buFont typeface="Arial" panose="020B0604020202020204" pitchFamily="34" charset="0"/>
              <a:buChar char="•"/>
            </a:pPr>
            <a:r>
              <a:rPr lang="en-US" sz="1600" dirty="0" err="1" smtClean="0">
                <a:solidFill>
                  <a:schemeClr val="tx1"/>
                </a:solidFill>
              </a:rPr>
              <a:t>Aylien</a:t>
            </a:r>
            <a:r>
              <a:rPr lang="en-US" sz="1600" dirty="0" smtClean="0">
                <a:solidFill>
                  <a:schemeClr val="tx1"/>
                </a:solidFill>
              </a:rPr>
              <a:t> makes use of recurrent neural networks in order to execute NLP task such as summarization</a:t>
            </a:r>
          </a:p>
        </p:txBody>
      </p:sp>
      <p:sp>
        <p:nvSpPr>
          <p:cNvPr id="10" name="Rechteck 32"/>
          <p:cNvSpPr/>
          <p:nvPr/>
        </p:nvSpPr>
        <p:spPr>
          <a:xfrm>
            <a:off x="6178434" y="1096413"/>
            <a:ext cx="4786645" cy="41148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smtClean="0">
                <a:solidFill>
                  <a:schemeClr val="bg1"/>
                </a:solidFill>
              </a:rPr>
              <a:t>Extraction Based Summarization</a:t>
            </a:r>
            <a:endParaRPr lang="en-US" sz="2400" dirty="0">
              <a:solidFill>
                <a:schemeClr val="bg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602" y="4862444"/>
            <a:ext cx="2411559" cy="822279"/>
          </a:xfrm>
          <a:prstGeom prst="rect">
            <a:avLst/>
          </a:prstGeom>
        </p:spPr>
      </p:pic>
      <p:pic>
        <p:nvPicPr>
          <p:cNvPr id="5" name="Picture 4"/>
          <p:cNvPicPr>
            <a:picLocks noChangeAspect="1"/>
          </p:cNvPicPr>
          <p:nvPr/>
        </p:nvPicPr>
        <p:blipFill>
          <a:blip r:embed="rId4"/>
          <a:stretch>
            <a:fillRect/>
          </a:stretch>
        </p:blipFill>
        <p:spPr>
          <a:xfrm>
            <a:off x="7675357" y="4727987"/>
            <a:ext cx="1643846" cy="956736"/>
          </a:xfrm>
          <a:prstGeom prst="rect">
            <a:avLst/>
          </a:prstGeom>
        </p:spPr>
      </p:pic>
    </p:spTree>
    <p:extLst>
      <p:ext uri="{BB962C8B-B14F-4D97-AF65-F5344CB8AC3E}">
        <p14:creationId xmlns:p14="http://schemas.microsoft.com/office/powerpoint/2010/main" val="538978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hteck 24"/>
          <p:cNvSpPr/>
          <p:nvPr/>
        </p:nvSpPr>
        <p:spPr>
          <a:xfrm>
            <a:off x="960597" y="1357188"/>
            <a:ext cx="9977790" cy="4886634"/>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400" dirty="0">
              <a:solidFill>
                <a:schemeClr val="tx1"/>
              </a:solidFill>
            </a:endParaRPr>
          </a:p>
        </p:txBody>
      </p:sp>
      <p:sp>
        <p:nvSpPr>
          <p:cNvPr id="45" name="Rechteck 32"/>
          <p:cNvSpPr/>
          <p:nvPr/>
        </p:nvSpPr>
        <p:spPr>
          <a:xfrm>
            <a:off x="960597" y="1112028"/>
            <a:ext cx="9977790" cy="41148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bg1"/>
                </a:solidFill>
              </a:rPr>
              <a:t>Application Implementation – Data Retrieval</a:t>
            </a:r>
            <a:endParaRPr lang="en-US" sz="2000" dirty="0">
              <a:solidFill>
                <a:schemeClr val="bg1"/>
              </a:solidFill>
            </a:endParaRPr>
          </a:p>
        </p:txBody>
      </p:sp>
      <p:sp>
        <p:nvSpPr>
          <p:cNvPr id="2" name="Title 1"/>
          <p:cNvSpPr txBox="1">
            <a:spLocks/>
          </p:cNvSpPr>
          <p:nvPr/>
        </p:nvSpPr>
        <p:spPr>
          <a:xfrm>
            <a:off x="1097280" y="286603"/>
            <a:ext cx="10058400" cy="61796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solidFill>
                  <a:schemeClr val="tx1"/>
                </a:solidFill>
              </a:rPr>
              <a:t>How real world application could look like…</a:t>
            </a:r>
            <a:endParaRPr lang="en-US" sz="4000" b="1" dirty="0">
              <a:solidFill>
                <a:schemeClr val="tx1"/>
              </a:solidFill>
            </a:endParaRPr>
          </a:p>
        </p:txBody>
      </p:sp>
      <p:pic>
        <p:nvPicPr>
          <p:cNvPr id="26" name="Picture 25"/>
          <p:cNvPicPr>
            <a:picLocks noChangeAspect="1"/>
          </p:cNvPicPr>
          <p:nvPr/>
        </p:nvPicPr>
        <p:blipFill>
          <a:blip r:embed="rId2"/>
          <a:stretch>
            <a:fillRect/>
          </a:stretch>
        </p:blipFill>
        <p:spPr>
          <a:xfrm>
            <a:off x="11011822" y="203161"/>
            <a:ext cx="981075" cy="981075"/>
          </a:xfrm>
          <a:prstGeom prst="rect">
            <a:avLst/>
          </a:prstGeom>
        </p:spPr>
      </p:pic>
      <p:pic>
        <p:nvPicPr>
          <p:cNvPr id="8" name="Content Placeholder 2"/>
          <p:cNvPicPr>
            <a:picLocks noChangeAspect="1"/>
          </p:cNvPicPr>
          <p:nvPr/>
        </p:nvPicPr>
        <p:blipFill>
          <a:blip r:embed="rId3"/>
          <a:stretch>
            <a:fillRect/>
          </a:stretch>
        </p:blipFill>
        <p:spPr>
          <a:xfrm>
            <a:off x="1251004" y="2791822"/>
            <a:ext cx="3339111" cy="2361610"/>
          </a:xfrm>
          <a:prstGeom prst="rect">
            <a:avLst/>
          </a:prstGeom>
          <a:ln>
            <a:solidFill>
              <a:schemeClr val="tx1"/>
            </a:solidFill>
          </a:ln>
        </p:spPr>
      </p:pic>
      <p:pic>
        <p:nvPicPr>
          <p:cNvPr id="12" name="Picture 11"/>
          <p:cNvPicPr>
            <a:picLocks noChangeAspect="1"/>
          </p:cNvPicPr>
          <p:nvPr/>
        </p:nvPicPr>
        <p:blipFill>
          <a:blip r:embed="rId4"/>
          <a:stretch>
            <a:fillRect/>
          </a:stretch>
        </p:blipFill>
        <p:spPr>
          <a:xfrm>
            <a:off x="6717068" y="2791822"/>
            <a:ext cx="4094972" cy="1876863"/>
          </a:xfrm>
          <a:prstGeom prst="rect">
            <a:avLst/>
          </a:prstGeom>
          <a:ln>
            <a:solidFill>
              <a:schemeClr val="tx1"/>
            </a:solidFill>
          </a:ln>
        </p:spPr>
      </p:pic>
      <p:sp>
        <p:nvSpPr>
          <p:cNvPr id="17" name="Right Arrow 16"/>
          <p:cNvSpPr/>
          <p:nvPr/>
        </p:nvSpPr>
        <p:spPr>
          <a:xfrm>
            <a:off x="4880521" y="3470890"/>
            <a:ext cx="1710201" cy="904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Download Audio</a:t>
            </a:r>
            <a:endParaRPr lang="en-US" sz="1400" dirty="0"/>
          </a:p>
        </p:txBody>
      </p:sp>
      <p:sp>
        <p:nvSpPr>
          <p:cNvPr id="14" name="TextBox 13"/>
          <p:cNvSpPr txBox="1"/>
          <p:nvPr/>
        </p:nvSpPr>
        <p:spPr>
          <a:xfrm>
            <a:off x="1245625" y="2355926"/>
            <a:ext cx="3403374" cy="369332"/>
          </a:xfrm>
          <a:prstGeom prst="rect">
            <a:avLst/>
          </a:prstGeom>
          <a:noFill/>
        </p:spPr>
        <p:txBody>
          <a:bodyPr wrap="square" rtlCol="0">
            <a:spAutoFit/>
          </a:bodyPr>
          <a:lstStyle/>
          <a:p>
            <a:r>
              <a:rPr lang="en-US" dirty="0" smtClean="0"/>
              <a:t>State of the Union Speech - 2016</a:t>
            </a:r>
            <a:endParaRPr lang="en-US" dirty="0"/>
          </a:p>
        </p:txBody>
      </p:sp>
    </p:spTree>
    <p:extLst>
      <p:ext uri="{BB962C8B-B14F-4D97-AF65-F5344CB8AC3E}">
        <p14:creationId xmlns:p14="http://schemas.microsoft.com/office/powerpoint/2010/main" val="2044127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hteck 24"/>
          <p:cNvSpPr/>
          <p:nvPr/>
        </p:nvSpPr>
        <p:spPr>
          <a:xfrm>
            <a:off x="960597" y="1112028"/>
            <a:ext cx="9977790" cy="4886634"/>
          </a:xfrm>
          <a:prstGeom prst="rect">
            <a:avLst/>
          </a:prstGeom>
          <a:solidFill>
            <a:schemeClr val="lt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400" dirty="0">
              <a:solidFill>
                <a:schemeClr val="tx1"/>
              </a:solidFill>
            </a:endParaRPr>
          </a:p>
        </p:txBody>
      </p:sp>
      <p:sp>
        <p:nvSpPr>
          <p:cNvPr id="45" name="Rechteck 32"/>
          <p:cNvSpPr/>
          <p:nvPr/>
        </p:nvSpPr>
        <p:spPr>
          <a:xfrm>
            <a:off x="960597" y="1112028"/>
            <a:ext cx="9977790" cy="411480"/>
          </a:xfrm>
          <a:prstGeom prst="rect">
            <a:avLst/>
          </a:prstGeom>
          <a:solidFill>
            <a:schemeClr val="accent1"/>
          </a:solidFill>
          <a:ln w="12700">
            <a:solidFill>
              <a:schemeClr val="accent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bg1"/>
                </a:solidFill>
              </a:rPr>
              <a:t>Application Implementation – Audio Transcription</a:t>
            </a:r>
            <a:endParaRPr lang="en-US" sz="2000" dirty="0">
              <a:solidFill>
                <a:schemeClr val="bg1"/>
              </a:solidFill>
            </a:endParaRPr>
          </a:p>
        </p:txBody>
      </p:sp>
      <p:sp>
        <p:nvSpPr>
          <p:cNvPr id="2" name="Title 1"/>
          <p:cNvSpPr txBox="1">
            <a:spLocks/>
          </p:cNvSpPr>
          <p:nvPr/>
        </p:nvSpPr>
        <p:spPr>
          <a:xfrm>
            <a:off x="1097280" y="286603"/>
            <a:ext cx="10058400" cy="61796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solidFill>
                  <a:schemeClr val="tx1"/>
                </a:solidFill>
              </a:rPr>
              <a:t>How real world application could look like…</a:t>
            </a:r>
            <a:endParaRPr lang="en-US" sz="4000" b="1" dirty="0">
              <a:solidFill>
                <a:schemeClr val="tx1"/>
              </a:solidFill>
            </a:endParaRPr>
          </a:p>
        </p:txBody>
      </p:sp>
      <p:pic>
        <p:nvPicPr>
          <p:cNvPr id="26" name="Picture 25"/>
          <p:cNvPicPr>
            <a:picLocks noChangeAspect="1"/>
          </p:cNvPicPr>
          <p:nvPr/>
        </p:nvPicPr>
        <p:blipFill>
          <a:blip r:embed="rId2"/>
          <a:stretch>
            <a:fillRect/>
          </a:stretch>
        </p:blipFill>
        <p:spPr>
          <a:xfrm>
            <a:off x="11011822" y="203161"/>
            <a:ext cx="981075" cy="981075"/>
          </a:xfrm>
          <a:prstGeom prst="rect">
            <a:avLst/>
          </a:prstGeom>
        </p:spPr>
      </p:pic>
      <p:pic>
        <p:nvPicPr>
          <p:cNvPr id="10" name="Picture 9"/>
          <p:cNvPicPr>
            <a:picLocks noChangeAspect="1"/>
          </p:cNvPicPr>
          <p:nvPr/>
        </p:nvPicPr>
        <p:blipFill>
          <a:blip r:embed="rId3"/>
          <a:stretch>
            <a:fillRect/>
          </a:stretch>
        </p:blipFill>
        <p:spPr>
          <a:xfrm>
            <a:off x="1138117" y="2673726"/>
            <a:ext cx="3061706" cy="2253558"/>
          </a:xfrm>
          <a:prstGeom prst="rect">
            <a:avLst/>
          </a:prstGeom>
        </p:spPr>
      </p:pic>
      <p:sp>
        <p:nvSpPr>
          <p:cNvPr id="17" name="Right Arrow 16"/>
          <p:cNvSpPr/>
          <p:nvPr/>
        </p:nvSpPr>
        <p:spPr>
          <a:xfrm>
            <a:off x="4578197" y="3348310"/>
            <a:ext cx="1710201" cy="904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Transcription</a:t>
            </a:r>
            <a:endParaRPr lang="en-US" dirty="0"/>
          </a:p>
        </p:txBody>
      </p:sp>
      <p:pic>
        <p:nvPicPr>
          <p:cNvPr id="4" name="Picture 3"/>
          <p:cNvPicPr>
            <a:picLocks noChangeAspect="1"/>
          </p:cNvPicPr>
          <p:nvPr/>
        </p:nvPicPr>
        <p:blipFill>
          <a:blip r:embed="rId4"/>
          <a:stretch>
            <a:fillRect/>
          </a:stretch>
        </p:blipFill>
        <p:spPr>
          <a:xfrm>
            <a:off x="6666772" y="2745149"/>
            <a:ext cx="4068866" cy="1942707"/>
          </a:xfrm>
          <a:prstGeom prst="rect">
            <a:avLst/>
          </a:prstGeom>
        </p:spPr>
      </p:pic>
    </p:spTree>
    <p:extLst>
      <p:ext uri="{BB962C8B-B14F-4D97-AF65-F5344CB8AC3E}">
        <p14:creationId xmlns:p14="http://schemas.microsoft.com/office/powerpoint/2010/main" val="18530260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MPOWERBULLET" val="EMPOWERBULLET"/>
</p:tagLst>
</file>

<file path=ppt/tags/tag2.xml><?xml version="1.0" encoding="utf-8"?>
<p:tagLst xmlns:a="http://schemas.openxmlformats.org/drawingml/2006/main" xmlns:r="http://schemas.openxmlformats.org/officeDocument/2006/relationships" xmlns:p="http://schemas.openxmlformats.org/presentationml/2006/main">
  <p:tag name="EMPOWERBULLET" val="EMPOWERBULLET"/>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2450</TotalTime>
  <Words>1392</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Wingdings</vt:lpstr>
      <vt:lpstr>Wingdings 2</vt:lpstr>
      <vt:lpstr>Retrospect</vt:lpstr>
      <vt:lpstr>From Voice to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Voice to Information</dc:title>
  <dc:creator>Lennart Zeugner</dc:creator>
  <cp:lastModifiedBy>Lennart Zeugner</cp:lastModifiedBy>
  <cp:revision>88</cp:revision>
  <dcterms:created xsi:type="dcterms:W3CDTF">2019-04-22T17:58:14Z</dcterms:created>
  <dcterms:modified xsi:type="dcterms:W3CDTF">2019-04-25T05:11:28Z</dcterms:modified>
</cp:coreProperties>
</file>