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1" r:id="rId9"/>
    <p:sldId id="267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798A-6A03-485F-BDAB-E87B0DF1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DACA5-4F1B-4C20-9EE3-33BAF75CA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AF3F-B409-475B-AB5F-59EF0D92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815E-52B6-4EDE-A201-89793D62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DD2-F0DA-4107-B8F7-4CB2AB2F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7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208E-0314-41A1-83DC-5E2250C5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49C3-CE1E-4554-BBD5-CC417E31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71E2-7708-4B3B-8551-7C20D3DD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2CB0-5FB0-4130-94D7-1D46612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47B3-2C5B-48BF-B4E6-A6479261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5108D-F575-41BA-8EE1-49B242D4B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CA4A-5B60-4787-B2F3-5672EEEFB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64FB-F5DD-4677-8BB4-0F4CDE6C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5AB6-A7CE-4F5F-84C2-7FD2B7FF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37DB-EF52-4538-84E0-EBAF5D68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18-CB03-4259-AAC6-C0E3244F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CCC2-D43D-4AAF-A4B7-2077D960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7DFB-3254-4919-B19E-FEC32D3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DEC8-1912-4D87-9B2F-C2EBD99D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A0A5-6086-4B31-8BEC-7C71EC1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2D0B-6E85-44D3-8BC5-0B78F9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01F0-7C29-40BD-A6F1-F6EDA5D7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9770-E6DF-44E8-A4D7-C649E00A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82B5-53B4-45A5-AD3E-444A7C84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C95F-EF84-4C4F-9837-A3C912FE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85D-974F-427B-9D2B-2B05A14E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79C4-2B86-450B-A9B0-98C6C1B57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03B99-E172-439A-87EF-77F86CD0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98FD-AE5C-4124-96BC-BBE47873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FF24-13ED-4FA5-AD54-B873EDB7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1531-40A0-4548-BD35-A208354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63A2-A336-46CC-A3CD-3B1E180E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9F4C-360D-4554-8457-6DB96240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B385-D2FC-4AC8-BEE2-F270723C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20FE5-F79E-40BA-997E-BB0853C4E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FC66C-BC38-46E3-A01D-A873C7DF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1A1BE-6071-435B-BE6C-85A0978D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8FAFC-D868-4783-A129-4DC6EA71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B5A29-7BF5-49BA-9B24-60074C4B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EEF9-F97C-488F-8A53-B81A6E6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FF3EA-E57D-4D58-BE84-F36C247B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DACB-D3F8-47D6-A498-1898931B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88DD4-ED73-44A3-8E9F-0A78B5D6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7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721D-F245-4B33-B64F-F8CBFEF2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275E-6AFA-437D-970C-D930ABE7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48F2-21D6-42D9-8C90-56E3B812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4F2-4C5D-4C57-9ECF-850DF625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F1A-0278-4F15-BBF6-E7B6EE56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7D79-7EE0-4C70-84A6-CBECF770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C9AD5-4BA4-42B5-9627-8D8BEC21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41A-3E87-4289-AA3C-8DC95579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2222-5C45-4E08-8B39-C5B3421F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B9CE-A8E7-4560-9681-88D5F627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D6382-B9CB-411B-88B6-B6880431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DDF00-FCC7-4F17-8BE1-9AC041C9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F110-2F8A-4F9F-A07F-9CEF1432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2B8B-0D20-49E8-A558-FE224953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28E0-E947-412B-A730-0E4EFE1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3A94C-0562-485E-8AC2-9E966016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211E-6AC0-407B-9EB8-D9B9E467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D360-7868-421B-AB4A-90EA8D7A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00EA-8849-4B85-AC97-D4734621E97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DFDA-93BC-4AC2-B0DC-B43AFAED4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D950-4237-4C5B-BDE4-9E0B56B8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C029-07AB-4032-A429-FA2129C6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9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01A5-B4AD-488B-84A3-32B0E8C01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Regulation safety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B8DB-60C3-470C-909D-EF7898057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Huaiyuan Teng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64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487-263A-4323-852B-E97BC59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4CF-55F0-45A1-A54C-D93526CC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4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一般而言， </a:t>
            </a:r>
            <a:r>
              <a:rPr lang="en-US" altLang="zh-CN" dirty="0"/>
              <a:t>R2 </a:t>
            </a:r>
            <a:r>
              <a:rPr lang="zh-CN" altLang="en-US" dirty="0"/>
              <a:t>对于</a:t>
            </a:r>
            <a:r>
              <a:rPr lang="en-US" altLang="zh-CN" dirty="0"/>
              <a:t>R1</a:t>
            </a:r>
            <a:r>
              <a:rPr lang="zh-CN" altLang="en-US" dirty="0"/>
              <a:t>是不可见的， 理性个体</a:t>
            </a:r>
            <a:r>
              <a:rPr lang="en-US" altLang="zh-CN" dirty="0"/>
              <a:t>A1 </a:t>
            </a:r>
            <a:r>
              <a:rPr lang="zh-CN" altLang="en-US" dirty="0"/>
              <a:t>能够确信的</a:t>
            </a:r>
            <a:r>
              <a:rPr lang="en-US" altLang="zh-CN" dirty="0"/>
              <a:t>A2</a:t>
            </a:r>
            <a:r>
              <a:rPr lang="zh-CN" altLang="en-US" dirty="0"/>
              <a:t>的行为下限集合表示为</a:t>
            </a:r>
            <a:r>
              <a:rPr lang="en-US" altLang="zh-CN" dirty="0"/>
              <a:t> R2_obs. </a:t>
            </a:r>
          </a:p>
          <a:p>
            <a:r>
              <a:rPr lang="zh-CN" altLang="en-US" dirty="0"/>
              <a:t>此时， </a:t>
            </a:r>
            <a:r>
              <a:rPr lang="en-US" altLang="zh-CN" b="1" dirty="0"/>
              <a:t>A1 </a:t>
            </a:r>
            <a:r>
              <a:rPr lang="zh-CN" altLang="en-US" b="1" dirty="0"/>
              <a:t>眼中的安全</a:t>
            </a:r>
            <a:r>
              <a:rPr lang="zh-CN" altLang="en-US" dirty="0"/>
              <a:t>定义为</a:t>
            </a:r>
            <a:r>
              <a:rPr lang="en-US" altLang="zh-CN" dirty="0"/>
              <a:t>: (</a:t>
            </a:r>
            <a:r>
              <a:rPr lang="zh-CN" altLang="en-US" dirty="0"/>
              <a:t>表示为 </a:t>
            </a:r>
            <a:r>
              <a:rPr lang="en-US" altLang="zh-CN" dirty="0"/>
              <a:t>IsUnSafe1)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公理</a:t>
            </a:r>
            <a:r>
              <a:rPr lang="en-US" altLang="zh-CN" dirty="0"/>
              <a:t>2: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s1, s2, </a:t>
            </a:r>
            <a:r>
              <a:rPr lang="zh-CN" altLang="en-US" dirty="0"/>
              <a:t>理性个体</a:t>
            </a:r>
            <a:r>
              <a:rPr lang="en-US" altLang="zh-CN" dirty="0"/>
              <a:t>R1</a:t>
            </a:r>
            <a:r>
              <a:rPr lang="zh-CN" altLang="en-US" dirty="0"/>
              <a:t>在有能力通过单独调整</a:t>
            </a:r>
            <a:r>
              <a:rPr lang="en-US" altLang="zh-CN" dirty="0"/>
              <a:t>R1(s1, s2), </a:t>
            </a:r>
            <a:r>
              <a:rPr lang="zh-CN" altLang="en-US" dirty="0"/>
              <a:t>进而将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IsUnSafe1(s1, s2) </a:t>
            </a:r>
            <a:r>
              <a:rPr lang="zh-CN" altLang="en-US" dirty="0"/>
              <a:t>由</a:t>
            </a:r>
            <a:r>
              <a:rPr lang="en-US" altLang="zh-CN" dirty="0"/>
              <a:t>true </a:t>
            </a:r>
            <a:r>
              <a:rPr lang="zh-CN" altLang="en-US" dirty="0"/>
              <a:t>变为 </a:t>
            </a:r>
            <a:r>
              <a:rPr lang="en-US" altLang="zh-CN" dirty="0"/>
              <a:t>false </a:t>
            </a:r>
            <a:r>
              <a:rPr lang="zh-CN" altLang="en-US" dirty="0"/>
              <a:t>时，它一定会这么做。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理由</a:t>
            </a:r>
            <a:r>
              <a:rPr lang="en-US" altLang="zh-CN" dirty="0"/>
              <a:t>: </a:t>
            </a:r>
            <a:r>
              <a:rPr lang="zh-CN" altLang="en-US" dirty="0"/>
              <a:t>根据定义，这种</a:t>
            </a:r>
            <a:r>
              <a:rPr lang="en-US" altLang="zh-CN" dirty="0"/>
              <a:t>IsUnSafe1(s1, s2) 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  <a:r>
              <a:rPr lang="zh-CN" altLang="en-US" dirty="0"/>
              <a:t>的改变不会带来新的 </a:t>
            </a:r>
            <a:r>
              <a:rPr lang="en-US" altLang="zh-CN" dirty="0"/>
              <a:t>IsUnSafe1 </a:t>
            </a:r>
            <a:r>
              <a:rPr lang="zh-CN" altLang="en-US" dirty="0"/>
              <a:t>状态。智能体通过单独调整</a:t>
            </a:r>
            <a:r>
              <a:rPr lang="en-US" altLang="zh-CN" dirty="0"/>
              <a:t>R1(s1, s2) </a:t>
            </a:r>
            <a:r>
              <a:rPr lang="zh-CN" altLang="en-US" dirty="0"/>
              <a:t>让它认知中的这一票</a:t>
            </a:r>
            <a:r>
              <a:rPr lang="en-US" altLang="zh-CN" dirty="0"/>
              <a:t>unsafe </a:t>
            </a:r>
            <a:r>
              <a:rPr lang="zh-CN" altLang="en-US" dirty="0"/>
              <a:t>变为</a:t>
            </a:r>
            <a:r>
              <a:rPr lang="en-US" altLang="zh-CN" dirty="0"/>
              <a:t>safe.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AB3E1-6AD2-4416-B814-2928E51F5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67" t="67443" r="11894" b="25696"/>
          <a:stretch/>
        </p:blipFill>
        <p:spPr>
          <a:xfrm>
            <a:off x="2199040" y="2739266"/>
            <a:ext cx="7793920" cy="9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引理</a:t>
                </a:r>
                <a:r>
                  <a:rPr lang="en-US" altLang="zh-CN" dirty="0"/>
                  <a:t>3: </a:t>
                </a:r>
              </a:p>
              <a:p>
                <a:pPr lvl="1"/>
                <a:r>
                  <a:rPr lang="zh-CN" altLang="en-US" dirty="0"/>
                  <a:t>当一个完全理性的个体</a:t>
                </a:r>
                <a:r>
                  <a:rPr lang="en-US" altLang="zh-CN" dirty="0"/>
                  <a:t>R1</a:t>
                </a:r>
                <a:r>
                  <a:rPr lang="zh-CN" altLang="en-US" dirty="0"/>
                  <a:t>确信对方的行为下限 是 </a:t>
                </a:r>
                <a:r>
                  <a:rPr lang="en-US" altLang="zh-CN" dirty="0"/>
                  <a:t>R2_obs </a:t>
                </a:r>
                <a:r>
                  <a:rPr lang="zh-CN" altLang="en-US" dirty="0"/>
                  <a:t>的子集后， 理性个体的行为下限满足</a:t>
                </a:r>
                <a:r>
                  <a:rPr lang="en-US" altLang="zh-CN" dirty="0"/>
                  <a:t>: </a:t>
                </a:r>
              </a:p>
              <a:p>
                <a:pPr marL="457200" lvl="1" indent="0" algn="ctr">
                  <a:buNone/>
                </a:pPr>
                <a:r>
                  <a:rPr lang="en-US" altLang="zh-CN" dirty="0"/>
                  <a:t>	R1(s1,s2)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Rm1_obs(s1,s2), when Rm1_obs(s1,s2)!=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Rm1_obs(s1,s2) 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: {u1|\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u2 \in R2_obs(s1,s2), IsSafe1(f1(s1,u1), f2(s2,u2))}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证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反证法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R1(s1,s2)</a:t>
                </a:r>
                <a:r>
                  <a:rPr lang="zh-CN" altLang="en-US" dirty="0"/>
                  <a:t>有元素不在</a:t>
                </a:r>
                <a:r>
                  <a:rPr lang="en-US" altLang="zh-CN" dirty="0"/>
                  <a:t>Rm1_obs(s1,s2)</a:t>
                </a:r>
                <a:r>
                  <a:rPr lang="zh-CN" altLang="en-US" dirty="0"/>
                  <a:t>中，易证此时 </a:t>
                </a:r>
                <a:r>
                  <a:rPr lang="en-US" altLang="zh-CN" dirty="0"/>
                  <a:t>IsUnSafe1(s1, s2) = true. </a:t>
                </a:r>
                <a:r>
                  <a:rPr lang="zh-CN" altLang="en-US" dirty="0"/>
                  <a:t>智能体单独调节 </a:t>
                </a:r>
                <a:r>
                  <a:rPr lang="en-US" altLang="zh-CN" dirty="0"/>
                  <a:t>R1(s1, s2)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Rm1_obs(s1, s2) </a:t>
                </a:r>
                <a:r>
                  <a:rPr lang="zh-CN" altLang="en-US" dirty="0"/>
                  <a:t>后有 </a:t>
                </a:r>
                <a:r>
                  <a:rPr lang="en-US" altLang="zh-CN" dirty="0"/>
                  <a:t>IsUnSafe1(s1, s2) = false. </a:t>
                </a:r>
                <a:r>
                  <a:rPr lang="zh-CN" altLang="en-US" dirty="0"/>
                  <a:t>与公理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矛盾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6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引理</a:t>
                </a:r>
                <a:r>
                  <a:rPr lang="en-US" altLang="zh-CN" dirty="0"/>
                  <a:t>4: </a:t>
                </a:r>
              </a:p>
              <a:p>
                <a:pPr lvl="1"/>
                <a:r>
                  <a:rPr lang="zh-CN" altLang="en-US" dirty="0"/>
                  <a:t>当一个完全理性的个体</a:t>
                </a:r>
                <a:r>
                  <a:rPr lang="en-US" altLang="zh-CN" dirty="0"/>
                  <a:t>R1</a:t>
                </a:r>
                <a:r>
                  <a:rPr lang="zh-CN" altLang="en-US" dirty="0"/>
                  <a:t>确信对方的行为下限 是 </a:t>
                </a:r>
                <a:r>
                  <a:rPr lang="en-US" altLang="zh-CN" dirty="0"/>
                  <a:t>R2_obs </a:t>
                </a:r>
                <a:r>
                  <a:rPr lang="zh-CN" altLang="en-US" dirty="0"/>
                  <a:t>的子集后， 理性个体的行为下限满足</a:t>
                </a:r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 IsSafe1(s1,s2)) , when Rm1_obs(s1,s2)!=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Rm1_obs(s1,s2) 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: {u1|\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u2 \in R2_obs(s1,s2), IsSafe1(f1(s1,u1), f2(s2,u2))}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证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反证法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IsUnSafe1(s1, s2) = true. </a:t>
                </a:r>
                <a:r>
                  <a:rPr lang="zh-CN" altLang="en-US" dirty="0"/>
                  <a:t>智能体单独调节 </a:t>
                </a:r>
                <a:r>
                  <a:rPr lang="en-US" altLang="zh-CN" dirty="0"/>
                  <a:t>R1(s1, s2)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Rm1_obs(s1, s2) </a:t>
                </a:r>
                <a:r>
                  <a:rPr lang="zh-CN" altLang="en-US" dirty="0"/>
                  <a:t>后有 </a:t>
                </a:r>
                <a:r>
                  <a:rPr lang="en-US" altLang="zh-CN" dirty="0"/>
                  <a:t>IsUnSafe1(s1, s2) = false. </a:t>
                </a:r>
                <a:r>
                  <a:rPr lang="zh-CN" altLang="en-US" dirty="0"/>
                  <a:t>与公理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矛盾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2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总之</a:t>
                </a:r>
                <a:r>
                  <a:rPr lang="en-US" altLang="zh-CN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IsSafe1(s1,s2) = Rm1_obs(s1,s2)!=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在理性个体 </a:t>
                </a:r>
                <a:r>
                  <a:rPr lang="en-US" altLang="zh-CN" dirty="0"/>
                  <a:t>R1</a:t>
                </a:r>
                <a:r>
                  <a:rPr lang="zh-CN" altLang="en-US" dirty="0"/>
                  <a:t>确信对方的行为下限 是 </a:t>
                </a:r>
                <a:r>
                  <a:rPr lang="en-US" altLang="zh-CN" dirty="0"/>
                  <a:t>R2_obs </a:t>
                </a:r>
                <a:r>
                  <a:rPr lang="zh-CN" altLang="en-US" dirty="0"/>
                  <a:t>的子集后，</a:t>
                </a:r>
                <a:r>
                  <a:rPr lang="en-US" altLang="zh-CN" dirty="0"/>
                  <a:t>R1 </a:t>
                </a:r>
                <a:r>
                  <a:rPr lang="zh-CN" altLang="en-US" dirty="0"/>
                  <a:t>的最大取值范围</a:t>
                </a:r>
                <a:r>
                  <a:rPr lang="en-US" altLang="zh-CN" dirty="0"/>
                  <a:t>Rm1_obs </a:t>
                </a:r>
                <a:r>
                  <a:rPr lang="zh-CN" altLang="en-US" dirty="0"/>
                  <a:t>可以通过 </a:t>
                </a:r>
                <a:r>
                  <a:rPr lang="en-US" altLang="zh-CN" dirty="0"/>
                  <a:t>BWR </a:t>
                </a:r>
                <a:r>
                  <a:rPr lang="en-US" altLang="zh-CN" dirty="0" err="1"/>
                  <a:t>unsafe_set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得到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ADV </a:t>
                </a:r>
                <a:r>
                  <a:rPr lang="zh-CN" altLang="en-US" dirty="0"/>
                  <a:t>是理性个体</a:t>
                </a:r>
                <a:r>
                  <a:rPr lang="en-US" altLang="zh-CN" dirty="0"/>
                  <a:t>, ADV </a:t>
                </a:r>
                <a:r>
                  <a:rPr lang="zh-CN" altLang="en-US" dirty="0"/>
                  <a:t>所确信的 </a:t>
                </a:r>
                <a:r>
                  <a:rPr lang="en-US" altLang="zh-CN" dirty="0"/>
                  <a:t>R2_obs </a:t>
                </a:r>
                <a:r>
                  <a:rPr lang="zh-CN" altLang="en-US" dirty="0"/>
                  <a:t>决定了其行为下限</a:t>
                </a:r>
                <a:r>
                  <a:rPr lang="en-US" altLang="zh-CN" dirty="0"/>
                  <a:t>R1</a:t>
                </a:r>
                <a:r>
                  <a:rPr lang="zh-CN" altLang="en-US" dirty="0"/>
                  <a:t>的 最大集合 </a:t>
                </a:r>
                <a:r>
                  <a:rPr lang="en-US" altLang="zh-CN" dirty="0"/>
                  <a:t>Rm1_obs.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B533-D047-4A45-8036-EDC589B1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R2_obs: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FE83-36FF-443E-83CE-6ADBE09EC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引理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R2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R2_obs </a:t>
                </a:r>
                <a:r>
                  <a:rPr lang="zh-CN" altLang="en-US" dirty="0"/>
                  <a:t>时， 有 </a:t>
                </a:r>
                <a:r>
                  <a:rPr lang="en-US" altLang="zh-CN" dirty="0"/>
                  <a:t>IsSafe1(s1,s2)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(s1, s2)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数学归纳法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先假设一个</a:t>
                </a:r>
                <a:r>
                  <a:rPr lang="en-US" altLang="zh-CN" dirty="0"/>
                  <a:t>[s1,s2]</a:t>
                </a:r>
                <a:r>
                  <a:rPr lang="zh-CN" altLang="en-US" dirty="0"/>
                  <a:t>的所有后继满足 </a:t>
                </a:r>
                <a:r>
                  <a:rPr lang="en-US" altLang="zh-CN" dirty="0"/>
                  <a:t>IsSafe1 </a:t>
                </a:r>
                <a:r>
                  <a:rPr lang="zh-CN" altLang="en-US" dirty="0"/>
                  <a:t>是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的子集。 然后根据</a:t>
                </a:r>
                <a:r>
                  <a:rPr lang="en-US" altLang="zh-CN" dirty="0"/>
                  <a:t>Rm1_obs </a:t>
                </a:r>
                <a:r>
                  <a:rPr lang="zh-CN" altLang="en-US" dirty="0"/>
                  <a:t>的定义，可以得出 </a:t>
                </a:r>
                <a:r>
                  <a:rPr lang="en-US" altLang="zh-CN" dirty="0"/>
                  <a:t>Rm1_obs(s1, s2)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Rm1(s1,s2) , Rm1_obs </a:t>
                </a:r>
                <a:r>
                  <a:rPr lang="zh-CN" altLang="en-US" dirty="0"/>
                  <a:t>非空 </a:t>
                </a:r>
                <a:r>
                  <a:rPr lang="en-US" altLang="zh-CN" dirty="0"/>
                  <a:t>-&gt; Rm1</a:t>
                </a:r>
                <a:r>
                  <a:rPr lang="zh-CN" altLang="en-US" dirty="0"/>
                  <a:t>非空， 即</a:t>
                </a:r>
                <a:r>
                  <a:rPr lang="en-US" altLang="zh-CN" dirty="0"/>
                  <a:t>IsSafe1(s1,s2)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(s1, s2)</a:t>
                </a:r>
              </a:p>
              <a:p>
                <a:r>
                  <a:rPr lang="zh-CN" altLang="en-US" dirty="0"/>
                  <a:t>结论</a:t>
                </a:r>
                <a:r>
                  <a:rPr lang="en-US" altLang="zh-CN" dirty="0"/>
                  <a:t>1: </a:t>
                </a:r>
                <a:r>
                  <a:rPr lang="zh-CN" altLang="en-US" dirty="0"/>
                  <a:t>当以下三个条件得到满足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1,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(s1(0),s2(0))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2, u1(t) \in Rm1_{</a:t>
                </a:r>
                <a:r>
                  <a:rPr lang="en-US" altLang="zh-CN" dirty="0" err="1"/>
                  <a:t>obs</a:t>
                </a:r>
                <a:r>
                  <a:rPr lang="en-US" altLang="zh-CN" dirty="0"/>
                  <a:t>}(s1(t), s2(t)), 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t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3, R2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R2_obs 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inputs.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可以导出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IsSafe</a:t>
                </a:r>
                <a:r>
                  <a:rPr lang="en-US" altLang="zh-CN" dirty="0"/>
                  <a:t>(s1(t), s2(t)) 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FE83-36FF-443E-83CE-6ADBE09EC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5DFE-332D-4977-AAC7-38ADD04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总结与落地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003C3-67E2-404C-9B9E-E4BA37AA4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A1 -&gt; ADV,  A2-&gt; </a:t>
                </a:r>
                <a:r>
                  <a:rPr lang="zh-CN" altLang="en-US" dirty="0"/>
                  <a:t>一般社会车辆行人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ADV </a:t>
                </a:r>
                <a:r>
                  <a:rPr lang="zh-CN" altLang="en-US" dirty="0"/>
                  <a:t>的行为 </a:t>
                </a:r>
                <a:r>
                  <a:rPr lang="en-US" altLang="zh-CN" dirty="0"/>
                  <a:t>u1</a:t>
                </a:r>
                <a:r>
                  <a:rPr lang="zh-CN" altLang="en-US" dirty="0"/>
                  <a:t> 安全检查即</a:t>
                </a:r>
                <a:r>
                  <a:rPr lang="en-US" altLang="zh-CN" dirty="0"/>
                  <a:t>: CHECK(u1 \in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Rm1_obs(s1, s2)).</a:t>
                </a:r>
              </a:p>
              <a:p>
                <a:endParaRPr lang="en-US" altLang="zh-CN" dirty="0"/>
              </a:p>
              <a:p>
                <a:r>
                  <a:rPr lang="zh-CN" altLang="en-US" sz="2400" dirty="0"/>
                  <a:t>结论</a:t>
                </a:r>
                <a:r>
                  <a:rPr lang="en-US" altLang="zh-CN" sz="2400" dirty="0"/>
                  <a:t>1: </a:t>
                </a:r>
                <a:r>
                  <a:rPr lang="zh-CN" altLang="en-US" sz="2400" dirty="0"/>
                  <a:t>当以下三个条件得到满足</a:t>
                </a:r>
                <a:r>
                  <a:rPr lang="en-US" altLang="zh-CN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1, IsSafe1(s1(0),s2(0))			   	     </a:t>
                </a:r>
                <a:r>
                  <a:rPr lang="zh-CN" altLang="en-US" sz="2400" dirty="0"/>
                  <a:t>进自动时安全</a:t>
                </a:r>
                <a:r>
                  <a:rPr lang="en-US" altLang="zh-CN" sz="2400" dirty="0"/>
                  <a:t>(A1 sense).	            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2, u1(t) \in Rm1_{</a:t>
                </a:r>
                <a:r>
                  <a:rPr lang="en-US" altLang="zh-CN" sz="2400" dirty="0" err="1"/>
                  <a:t>obs</a:t>
                </a:r>
                <a:r>
                  <a:rPr lang="en-US" altLang="zh-CN" sz="2400" dirty="0"/>
                  <a:t>}(s1(t), s2(t)), \</a:t>
                </a:r>
                <a:r>
                  <a:rPr lang="en-US" altLang="zh-CN" sz="2400" dirty="0" err="1"/>
                  <a:t>forall</a:t>
                </a:r>
                <a:r>
                  <a:rPr lang="en-US" altLang="zh-CN" sz="2400" dirty="0"/>
                  <a:t> t             A1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action</a:t>
                </a:r>
                <a:r>
                  <a:rPr lang="zh-CN" altLang="en-US" sz="2400" dirty="0"/>
                  <a:t>总能通过安全检查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3, R2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dirty="0"/>
                  <a:t> R2_obs \</a:t>
                </a:r>
                <a:r>
                  <a:rPr lang="en-US" altLang="zh-CN" sz="2400" dirty="0" err="1"/>
                  <a:t>forall</a:t>
                </a:r>
                <a:r>
                  <a:rPr lang="en-US" altLang="zh-CN" sz="2400" dirty="0"/>
                  <a:t> inputs.			     A1</a:t>
                </a:r>
                <a:r>
                  <a:rPr lang="zh-CN" altLang="en-US" sz="2400" dirty="0"/>
                  <a:t>总能正确判断</a:t>
                </a:r>
                <a:r>
                  <a:rPr lang="en-US" altLang="zh-CN" sz="2400" dirty="0"/>
                  <a:t>A2</a:t>
                </a:r>
                <a:r>
                  <a:rPr lang="zh-CN" altLang="en-US" sz="2400" dirty="0"/>
                  <a:t>不能做什么</a:t>
                </a:r>
                <a:r>
                  <a:rPr lang="en-US" altLang="zh-CN" sz="2400" dirty="0"/>
                  <a:t>	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可以导出</a:t>
                </a:r>
                <a:r>
                  <a:rPr lang="en-US" altLang="zh-CN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err="1"/>
                  <a:t>IsSafe</a:t>
                </a:r>
                <a:r>
                  <a:rPr lang="en-US" altLang="zh-CN" sz="2400" dirty="0"/>
                  <a:t>(s1(t), s2(t)) \</a:t>
                </a:r>
                <a:r>
                  <a:rPr lang="en-US" altLang="zh-CN" sz="2400" dirty="0" err="1"/>
                  <a:t>forall</a:t>
                </a:r>
                <a:r>
                  <a:rPr lang="en-US" altLang="zh-CN" sz="2400" dirty="0"/>
                  <a:t> t.                                     A1, A2</a:t>
                </a:r>
                <a:r>
                  <a:rPr lang="zh-CN" altLang="en-US" sz="2400" dirty="0"/>
                  <a:t>总是安全的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003C3-67E2-404C-9B9E-E4BA37AA4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1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5DFE-332D-4977-AAC7-38ADD04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总结与落地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003C3-67E2-404C-9B9E-E4BA37AA4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/>
                  <a:t>两个关键点</a:t>
                </a:r>
                <a:r>
                  <a:rPr lang="en-US" altLang="zh-CN" sz="2200" dirty="0"/>
                  <a:t>:             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u1(t) \in Rm1_{</a:t>
                </a:r>
                <a:r>
                  <a:rPr lang="en-US" altLang="zh-CN" sz="2200" dirty="0" err="1"/>
                  <a:t>obs</a:t>
                </a:r>
                <a:r>
                  <a:rPr lang="en-US" altLang="zh-CN" sz="2200" dirty="0"/>
                  <a:t>}(s1(t), s2(t)), \</a:t>
                </a:r>
                <a:r>
                  <a:rPr lang="en-US" altLang="zh-CN" sz="2200" dirty="0" err="1"/>
                  <a:t>forall</a:t>
                </a:r>
                <a:r>
                  <a:rPr lang="en-US" altLang="zh-CN" sz="2200" dirty="0"/>
                  <a:t> t       A1</a:t>
                </a:r>
                <a:r>
                  <a:rPr lang="zh-CN" altLang="en-US" sz="2200" dirty="0"/>
                  <a:t>的</a:t>
                </a:r>
                <a:r>
                  <a:rPr lang="en-US" altLang="zh-CN" sz="2200" dirty="0"/>
                  <a:t>action</a:t>
                </a:r>
                <a:r>
                  <a:rPr lang="zh-CN" altLang="en-US" sz="2200" dirty="0"/>
                  <a:t>总能通过安全检查</a:t>
                </a:r>
                <a:r>
                  <a:rPr lang="en-US" altLang="zh-CN" sz="22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R2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200" dirty="0"/>
                  <a:t> R2_obs \</a:t>
                </a:r>
                <a:r>
                  <a:rPr lang="en-US" altLang="zh-CN" sz="2200" dirty="0" err="1"/>
                  <a:t>forall</a:t>
                </a:r>
                <a:r>
                  <a:rPr lang="en-US" altLang="zh-CN" sz="2200" dirty="0"/>
                  <a:t> inputs.			 A1</a:t>
                </a:r>
                <a:r>
                  <a:rPr lang="zh-CN" altLang="en-US" sz="2200" dirty="0"/>
                  <a:t>总能正确判断</a:t>
                </a:r>
                <a:r>
                  <a:rPr lang="en-US" altLang="zh-CN" sz="2200" dirty="0"/>
                  <a:t>A2</a:t>
                </a:r>
                <a:r>
                  <a:rPr lang="zh-CN" altLang="en-US" sz="2200" dirty="0"/>
                  <a:t>不能做什么</a:t>
                </a:r>
                <a:r>
                  <a:rPr lang="en-US" altLang="zh-CN" sz="2200" dirty="0"/>
                  <a:t>.	</a:t>
                </a: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公理</a:t>
                </a:r>
                <a:r>
                  <a:rPr lang="en-US" altLang="zh-CN" sz="2200" dirty="0"/>
                  <a:t>3</a:t>
                </a:r>
                <a:r>
                  <a:rPr lang="zh-CN" altLang="en-US" sz="2200" dirty="0"/>
                  <a:t>， 对于一般个体 </a:t>
                </a:r>
                <a:r>
                  <a:rPr lang="en-US" altLang="zh-CN" sz="2200" dirty="0"/>
                  <a:t>A2,</a:t>
                </a:r>
                <a:r>
                  <a:rPr lang="zh-CN" altLang="en-US" sz="2200" dirty="0"/>
                  <a:t>  当它能够且有义务感知到 </a:t>
                </a:r>
                <a:r>
                  <a:rPr lang="en-US" altLang="zh-CN" sz="2200" dirty="0"/>
                  <a:t>s1 </a:t>
                </a:r>
                <a:r>
                  <a:rPr lang="zh-CN" altLang="en-US" sz="2200" dirty="0"/>
                  <a:t>的情况下，它不会采取某种</a:t>
                </a:r>
                <a:r>
                  <a:rPr lang="en-US" altLang="zh-CN" sz="2200" dirty="0"/>
                  <a:t>action, </a:t>
                </a:r>
                <a:r>
                  <a:rPr lang="zh-CN" altLang="en-US" sz="2200" dirty="0"/>
                  <a:t>以至于此时</a:t>
                </a:r>
                <a:r>
                  <a:rPr lang="en-US" altLang="zh-CN" sz="2200" dirty="0"/>
                  <a:t>A1</a:t>
                </a:r>
                <a:r>
                  <a:rPr lang="zh-CN" altLang="en-US" sz="2200" dirty="0"/>
                  <a:t>如果采取零控，下一时刻变得危险</a:t>
                </a:r>
                <a:r>
                  <a:rPr lang="en-US" altLang="zh-CN" sz="2200" dirty="0"/>
                  <a:t>. (</a:t>
                </a:r>
                <a:r>
                  <a:rPr lang="zh-CN" altLang="en-US" sz="2200" dirty="0"/>
                  <a:t>附带空集</a:t>
                </a:r>
                <a:r>
                  <a:rPr lang="en-US" altLang="zh-CN" sz="2200" dirty="0"/>
                  <a:t>unsafe</a:t>
                </a:r>
                <a:r>
                  <a:rPr lang="zh-CN" altLang="en-US" sz="2200" dirty="0"/>
                  <a:t>结论</a:t>
                </a:r>
                <a:r>
                  <a:rPr lang="en-US" altLang="zh-CN" sz="2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R2(s1, s2)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200" dirty="0"/>
                  <a:t> {u2| u1 = 0, IsSafe2(f1(s1,u1), f2(s2,u2))}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when</a:t>
                </a:r>
                <a:r>
                  <a:rPr lang="zh-CN" altLang="en-US" sz="2200" dirty="0"/>
                  <a:t> </a:t>
                </a:r>
                <a:r>
                  <a:rPr lang="en-US" altLang="zh-CN" sz="2200" dirty="0" err="1"/>
                  <a:t>HasView</a:t>
                </a:r>
                <a:r>
                  <a:rPr lang="en-US" altLang="zh-CN" sz="2200" dirty="0"/>
                  <a:t>(s2, s1).</a:t>
                </a:r>
              </a:p>
              <a:p>
                <a:pPr marL="0" indent="0">
                  <a:buNone/>
                </a:pPr>
                <a:r>
                  <a:rPr lang="zh-CN" altLang="en-US" sz="2200" dirty="0"/>
                  <a:t>公理 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， 对于一般个体 </a:t>
                </a:r>
                <a:r>
                  <a:rPr lang="en-US" altLang="zh-CN" sz="2200" dirty="0"/>
                  <a:t>A2,  </a:t>
                </a:r>
                <a:r>
                  <a:rPr lang="zh-CN" altLang="en-US" sz="2200" dirty="0"/>
                  <a:t>它不会认为 </a:t>
                </a:r>
                <a:r>
                  <a:rPr lang="en-US" altLang="zh-CN" sz="2200" dirty="0"/>
                  <a:t>s1, s2 </a:t>
                </a:r>
                <a:r>
                  <a:rPr lang="zh-CN" altLang="en-US" sz="2200" dirty="0"/>
                  <a:t>是安全的，如果</a:t>
                </a:r>
                <a:r>
                  <a:rPr lang="en-US" altLang="zh-CN" sz="2200" dirty="0"/>
                  <a:t>s2 </a:t>
                </a:r>
                <a:r>
                  <a:rPr lang="zh-CN" altLang="en-US" sz="2200" dirty="0"/>
                  <a:t>不能看到 </a:t>
                </a:r>
                <a:r>
                  <a:rPr lang="en-US" altLang="zh-CN" sz="2200" dirty="0"/>
                  <a:t>s1, </a:t>
                </a:r>
                <a:r>
                  <a:rPr lang="zh-CN" altLang="en-US" sz="2200" dirty="0"/>
                  <a:t>且存在一种</a:t>
                </a:r>
                <a:r>
                  <a:rPr lang="en-US" altLang="zh-CN" sz="2200" dirty="0"/>
                  <a:t>u2, </a:t>
                </a:r>
                <a:r>
                  <a:rPr lang="zh-CN" altLang="en-US" sz="2200" dirty="0"/>
                  <a:t>使得无论此时</a:t>
                </a:r>
                <a:r>
                  <a:rPr lang="en-US" altLang="zh-CN" sz="2200" dirty="0"/>
                  <a:t>s1 </a:t>
                </a:r>
                <a:r>
                  <a:rPr lang="zh-CN" altLang="en-US" sz="2200" dirty="0"/>
                  <a:t>如何控制，下一时刻都是不安全的</a:t>
                </a:r>
                <a:r>
                  <a:rPr lang="en-US" altLang="zh-CN" sz="2200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003C3-67E2-404C-9B9E-E4BA37AA4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64C-48F7-4DA2-A73D-59C4F31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410410-DB78-415A-ABBB-CA4147FD4200}"/>
              </a:ext>
            </a:extLst>
          </p:cNvPr>
          <p:cNvSpPr/>
          <p:nvPr/>
        </p:nvSpPr>
        <p:spPr>
          <a:xfrm rot="9105672">
            <a:off x="3121879" y="4358222"/>
            <a:ext cx="2370507" cy="11570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32C825-FC7B-4874-8032-9A422EACB173}"/>
              </a:ext>
            </a:extLst>
          </p:cNvPr>
          <p:cNvSpPr/>
          <p:nvPr/>
        </p:nvSpPr>
        <p:spPr>
          <a:xfrm rot="10612593">
            <a:off x="2267221" y="2574914"/>
            <a:ext cx="2370507" cy="11570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75C39-D3B8-418A-A8C1-D0D466BCB728}"/>
              </a:ext>
            </a:extLst>
          </p:cNvPr>
          <p:cNvCxnSpPr>
            <a:stCxn id="4" idx="1"/>
          </p:cNvCxnSpPr>
          <p:nvPr/>
        </p:nvCxnSpPr>
        <p:spPr>
          <a:xfrm flipV="1">
            <a:off x="5351321" y="3600914"/>
            <a:ext cx="1361671" cy="7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6672EE-9817-4A76-AD50-F34B86812472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635967" y="3037850"/>
            <a:ext cx="885102" cy="5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806F1D-C736-4D6A-B16A-6EBEC77F2112}"/>
              </a:ext>
            </a:extLst>
          </p:cNvPr>
          <p:cNvSpPr txBox="1"/>
          <p:nvPr/>
        </p:nvSpPr>
        <p:spPr>
          <a:xfrm>
            <a:off x="7029604" y="1527887"/>
            <a:ext cx="40206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一般来讲， 对于两个运动中的</a:t>
            </a:r>
            <a:endParaRPr lang="en-US" altLang="zh-CN" dirty="0"/>
          </a:p>
          <a:p>
            <a:r>
              <a:rPr lang="zh-CN" altLang="en-US" dirty="0"/>
              <a:t>车辆</a:t>
            </a:r>
            <a:r>
              <a:rPr lang="en-US" altLang="zh-CN" dirty="0"/>
              <a:t>A1, A2</a:t>
            </a:r>
            <a:r>
              <a:rPr lang="zh-CN" altLang="en-US" dirty="0"/>
              <a:t>， 状态</a:t>
            </a:r>
            <a:r>
              <a:rPr lang="en-US" altLang="zh-CN" dirty="0"/>
              <a:t>[s1, s2]</a:t>
            </a:r>
            <a:r>
              <a:rPr lang="zh-CN" altLang="en-US" dirty="0"/>
              <a:t>是否安全</a:t>
            </a:r>
            <a:endParaRPr lang="en-US" altLang="zh-CN" dirty="0"/>
          </a:p>
          <a:p>
            <a:r>
              <a:rPr lang="zh-CN" altLang="en-US" dirty="0"/>
              <a:t>是取决于二者的智能特性的， </a:t>
            </a:r>
            <a:endParaRPr lang="en-US" altLang="zh-CN" dirty="0"/>
          </a:p>
          <a:p>
            <a:r>
              <a:rPr lang="zh-CN" altLang="en-US" dirty="0"/>
              <a:t>比如当每一个司机都具备足够的</a:t>
            </a:r>
            <a:endParaRPr lang="en-US" altLang="zh-CN" dirty="0"/>
          </a:p>
          <a:p>
            <a:r>
              <a:rPr lang="zh-CN" altLang="en-US" dirty="0"/>
              <a:t>制动意识， 横向避让意识， 安全的</a:t>
            </a:r>
            <a:endParaRPr lang="en-US" altLang="zh-CN" dirty="0"/>
          </a:p>
          <a:p>
            <a:r>
              <a:rPr lang="zh-CN" altLang="en-US" dirty="0"/>
              <a:t>边界可以被很好的拓宽。这一</a:t>
            </a:r>
            <a:endParaRPr lang="en-US" altLang="zh-CN" dirty="0"/>
          </a:p>
          <a:p>
            <a:r>
              <a:rPr lang="zh-CN" altLang="en-US" dirty="0"/>
              <a:t>安全意识的下限称之为</a:t>
            </a:r>
            <a:r>
              <a:rPr lang="en-US" altLang="zh-CN" dirty="0"/>
              <a:t>regulation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无论如何智能个体都不会采取的</a:t>
            </a:r>
            <a:r>
              <a:rPr lang="en-US" altLang="zh-CN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894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64C-48F7-4DA2-A73D-59C4F31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410410-DB78-415A-ABBB-CA4147FD4200}"/>
              </a:ext>
            </a:extLst>
          </p:cNvPr>
          <p:cNvSpPr/>
          <p:nvPr/>
        </p:nvSpPr>
        <p:spPr>
          <a:xfrm rot="9105672">
            <a:off x="3121879" y="4358222"/>
            <a:ext cx="2370507" cy="11570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32C825-FC7B-4874-8032-9A422EACB173}"/>
              </a:ext>
            </a:extLst>
          </p:cNvPr>
          <p:cNvSpPr/>
          <p:nvPr/>
        </p:nvSpPr>
        <p:spPr>
          <a:xfrm rot="10612593">
            <a:off x="2267221" y="2574914"/>
            <a:ext cx="2370507" cy="11570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75C39-D3B8-418A-A8C1-D0D466BCB728}"/>
              </a:ext>
            </a:extLst>
          </p:cNvPr>
          <p:cNvCxnSpPr>
            <a:stCxn id="4" idx="1"/>
          </p:cNvCxnSpPr>
          <p:nvPr/>
        </p:nvCxnSpPr>
        <p:spPr>
          <a:xfrm flipV="1">
            <a:off x="5351321" y="3600914"/>
            <a:ext cx="1361671" cy="7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6672EE-9817-4A76-AD50-F34B86812472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635967" y="3037850"/>
            <a:ext cx="885102" cy="5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F23C7F-6A8C-465B-8CE1-108958BF6853}"/>
              </a:ext>
            </a:extLst>
          </p:cNvPr>
          <p:cNvSpPr txBox="1"/>
          <p:nvPr/>
        </p:nvSpPr>
        <p:spPr>
          <a:xfrm>
            <a:off x="6812496" y="219125"/>
            <a:ext cx="45047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车辆建模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s(t+1) = f(s(t),u(t)), f </a:t>
            </a:r>
            <a:r>
              <a:rPr lang="zh-CN" altLang="en-US" dirty="0"/>
              <a:t>是这个车的动力学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: s1(t+1) = f1(s1(t),u1(t)) </a:t>
            </a:r>
          </a:p>
          <a:p>
            <a:endParaRPr lang="en-US" altLang="zh-CN" dirty="0"/>
          </a:p>
          <a:p>
            <a:r>
              <a:rPr lang="zh-CN" altLang="en-US" dirty="0"/>
              <a:t>行为边界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R1(s1, s2): A1 </a:t>
            </a:r>
            <a:r>
              <a:rPr lang="zh-CN" altLang="en-US" dirty="0"/>
              <a:t>在观察到位姿</a:t>
            </a:r>
            <a:r>
              <a:rPr lang="en-US" altLang="zh-CN" dirty="0"/>
              <a:t>s1, s2 </a:t>
            </a:r>
            <a:r>
              <a:rPr lang="zh-CN" altLang="en-US" dirty="0"/>
              <a:t>情况下</a:t>
            </a:r>
            <a:endParaRPr lang="en-US" altLang="zh-CN" dirty="0"/>
          </a:p>
          <a:p>
            <a:r>
              <a:rPr lang="zh-CN" altLang="en-US" dirty="0"/>
              <a:t>受限于其智能特性</a:t>
            </a:r>
            <a:r>
              <a:rPr lang="en-US" altLang="zh-CN" dirty="0"/>
              <a:t>, </a:t>
            </a:r>
            <a:r>
              <a:rPr lang="zh-CN" altLang="en-US" dirty="0"/>
              <a:t>可能采取的全部 </a:t>
            </a:r>
            <a:r>
              <a:rPr lang="en-US" altLang="zh-CN" dirty="0"/>
              <a:t>action</a:t>
            </a:r>
          </a:p>
          <a:p>
            <a:r>
              <a:rPr lang="en-US" altLang="zh-CN" dirty="0"/>
              <a:t>u1 </a:t>
            </a:r>
            <a:r>
              <a:rPr lang="zh-CN" altLang="en-US" dirty="0"/>
              <a:t>构成的集合。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定义碰撞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IsCrush</a:t>
            </a:r>
            <a:r>
              <a:rPr lang="en-US" altLang="zh-CN" dirty="0"/>
              <a:t>(s1, s2) s1, s2</a:t>
            </a:r>
            <a:r>
              <a:rPr lang="zh-CN" altLang="en-US" dirty="0"/>
              <a:t>这两个位姿是否物理上</a:t>
            </a:r>
            <a:endParaRPr lang="en-US" altLang="zh-CN" dirty="0"/>
          </a:p>
          <a:p>
            <a:r>
              <a:rPr lang="zh-CN" altLang="en-US" dirty="0"/>
              <a:t>两个车的</a:t>
            </a:r>
            <a:r>
              <a:rPr lang="en-US" altLang="zh-CN" dirty="0"/>
              <a:t>box</a:t>
            </a:r>
            <a:r>
              <a:rPr lang="zh-CN" altLang="en-US" dirty="0"/>
              <a:t>有交集。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定义安全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0BD40-8D58-4397-9EDF-677C282D5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7" t="59029" r="15679" b="30833"/>
          <a:stretch/>
        </p:blipFill>
        <p:spPr>
          <a:xfrm>
            <a:off x="5780142" y="4675174"/>
            <a:ext cx="5789246" cy="1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64C-48F7-4DA2-A73D-59C4F31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6F1D-C736-4D6A-B16A-6EBEC77F2112}"/>
              </a:ext>
            </a:extLst>
          </p:cNvPr>
          <p:cNvSpPr txBox="1"/>
          <p:nvPr/>
        </p:nvSpPr>
        <p:spPr>
          <a:xfrm>
            <a:off x="6812496" y="219125"/>
            <a:ext cx="45047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车辆建模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s(t+1) = f(s(t),u(t)), f </a:t>
            </a:r>
            <a:r>
              <a:rPr lang="zh-CN" altLang="en-US" dirty="0"/>
              <a:t>是这个车的动力学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: s1(t+1) = f1(s1(t),u1(t)) </a:t>
            </a:r>
          </a:p>
          <a:p>
            <a:endParaRPr lang="en-US" altLang="zh-CN" dirty="0"/>
          </a:p>
          <a:p>
            <a:r>
              <a:rPr lang="zh-CN" altLang="en-US" dirty="0"/>
              <a:t>行为边界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R1(s1, s2): A1 </a:t>
            </a:r>
            <a:r>
              <a:rPr lang="zh-CN" altLang="en-US" dirty="0"/>
              <a:t>在观察到位姿</a:t>
            </a:r>
            <a:r>
              <a:rPr lang="en-US" altLang="zh-CN" dirty="0"/>
              <a:t>s1, s2 </a:t>
            </a:r>
            <a:r>
              <a:rPr lang="zh-CN" altLang="en-US" dirty="0"/>
              <a:t>情况下</a:t>
            </a:r>
            <a:endParaRPr lang="en-US" altLang="zh-CN" dirty="0"/>
          </a:p>
          <a:p>
            <a:r>
              <a:rPr lang="zh-CN" altLang="en-US" dirty="0"/>
              <a:t>受限于其智能特性</a:t>
            </a:r>
            <a:r>
              <a:rPr lang="en-US" altLang="zh-CN" dirty="0"/>
              <a:t>, </a:t>
            </a:r>
            <a:r>
              <a:rPr lang="zh-CN" altLang="en-US" dirty="0"/>
              <a:t>可能采取的全部 </a:t>
            </a:r>
            <a:r>
              <a:rPr lang="en-US" altLang="zh-CN" dirty="0"/>
              <a:t>action</a:t>
            </a:r>
          </a:p>
          <a:p>
            <a:r>
              <a:rPr lang="en-US" altLang="zh-CN" dirty="0"/>
              <a:t>u1 </a:t>
            </a:r>
            <a:r>
              <a:rPr lang="zh-CN" altLang="en-US" dirty="0"/>
              <a:t>构成的集合。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定义碰撞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IsCrush</a:t>
            </a:r>
            <a:r>
              <a:rPr lang="en-US" altLang="zh-CN" dirty="0"/>
              <a:t>(s1, s2) s1, s2</a:t>
            </a:r>
            <a:r>
              <a:rPr lang="zh-CN" altLang="en-US" dirty="0"/>
              <a:t>这两个位姿是否物理上</a:t>
            </a:r>
            <a:endParaRPr lang="en-US" altLang="zh-CN" dirty="0"/>
          </a:p>
          <a:p>
            <a:r>
              <a:rPr lang="zh-CN" altLang="en-US" dirty="0"/>
              <a:t>两个车的</a:t>
            </a:r>
            <a:r>
              <a:rPr lang="en-US" altLang="zh-CN" dirty="0"/>
              <a:t>box</a:t>
            </a:r>
            <a:r>
              <a:rPr lang="zh-CN" altLang="en-US" dirty="0"/>
              <a:t>有交集。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定义安全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2689FD-044F-4603-B6D8-E1C732AC4457}"/>
              </a:ext>
            </a:extLst>
          </p:cNvPr>
          <p:cNvSpPr/>
          <p:nvPr/>
        </p:nvSpPr>
        <p:spPr>
          <a:xfrm>
            <a:off x="2530851" y="2318502"/>
            <a:ext cx="2848654" cy="1798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unsafe set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83F136-3879-4B9A-A5D9-499AF5ADBA53}"/>
              </a:ext>
            </a:extLst>
          </p:cNvPr>
          <p:cNvCxnSpPr>
            <a:cxnSpLocks/>
          </p:cNvCxnSpPr>
          <p:nvPr/>
        </p:nvCxnSpPr>
        <p:spPr>
          <a:xfrm flipH="1" flipV="1">
            <a:off x="1486442" y="2526518"/>
            <a:ext cx="1044409" cy="56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AB7ACF-B447-4059-ACD1-2574233FFE1C}"/>
              </a:ext>
            </a:extLst>
          </p:cNvPr>
          <p:cNvCxnSpPr/>
          <p:nvPr/>
        </p:nvCxnSpPr>
        <p:spPr>
          <a:xfrm flipV="1">
            <a:off x="1135416" y="3094226"/>
            <a:ext cx="1395435" cy="6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4EA66-44E2-4E10-964D-3EBF7D5CADF6}"/>
              </a:ext>
            </a:extLst>
          </p:cNvPr>
          <p:cNvCxnSpPr>
            <a:cxnSpLocks/>
          </p:cNvCxnSpPr>
          <p:nvPr/>
        </p:nvCxnSpPr>
        <p:spPr>
          <a:xfrm>
            <a:off x="3094948" y="3945107"/>
            <a:ext cx="68615" cy="79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9F0E94-6FEC-413C-98BE-9FBD7102845D}"/>
              </a:ext>
            </a:extLst>
          </p:cNvPr>
          <p:cNvCxnSpPr>
            <a:cxnSpLocks/>
          </p:cNvCxnSpPr>
          <p:nvPr/>
        </p:nvCxnSpPr>
        <p:spPr>
          <a:xfrm flipV="1">
            <a:off x="2032481" y="3945107"/>
            <a:ext cx="1062466" cy="98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72F769-49DD-4512-8ACF-157061C27811}"/>
              </a:ext>
            </a:extLst>
          </p:cNvPr>
          <p:cNvCxnSpPr>
            <a:cxnSpLocks/>
          </p:cNvCxnSpPr>
          <p:nvPr/>
        </p:nvCxnSpPr>
        <p:spPr>
          <a:xfrm>
            <a:off x="4785070" y="3945107"/>
            <a:ext cx="68615" cy="79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4BB656-AD86-4E61-9D46-55D6230BE549}"/>
              </a:ext>
            </a:extLst>
          </p:cNvPr>
          <p:cNvCxnSpPr>
            <a:cxnSpLocks/>
          </p:cNvCxnSpPr>
          <p:nvPr/>
        </p:nvCxnSpPr>
        <p:spPr>
          <a:xfrm flipH="1" flipV="1">
            <a:off x="4785069" y="3945107"/>
            <a:ext cx="873954" cy="72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4AC21-08F2-41C9-933B-9EBAB6F8FCC0}"/>
              </a:ext>
            </a:extLst>
          </p:cNvPr>
          <p:cNvCxnSpPr>
            <a:cxnSpLocks/>
          </p:cNvCxnSpPr>
          <p:nvPr/>
        </p:nvCxnSpPr>
        <p:spPr>
          <a:xfrm flipV="1">
            <a:off x="4427727" y="2080277"/>
            <a:ext cx="727691" cy="2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250AA-E9DF-4D6E-AC7A-619EE435D5A6}"/>
              </a:ext>
            </a:extLst>
          </p:cNvPr>
          <p:cNvCxnSpPr>
            <a:cxnSpLocks/>
          </p:cNvCxnSpPr>
          <p:nvPr/>
        </p:nvCxnSpPr>
        <p:spPr>
          <a:xfrm flipH="1">
            <a:off x="4427726" y="1564572"/>
            <a:ext cx="85818" cy="80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B495EE-06AE-4306-845A-E97525739CBC}"/>
              </a:ext>
            </a:extLst>
          </p:cNvPr>
          <p:cNvSpPr txBox="1"/>
          <p:nvPr/>
        </p:nvSpPr>
        <p:spPr>
          <a:xfrm>
            <a:off x="1480843" y="4967848"/>
            <a:ext cx="46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差不多是上面的样子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collision_set</a:t>
            </a:r>
            <a:r>
              <a:rPr lang="en-US" altLang="zh-CN" dirty="0"/>
              <a:t> = {(s1,s2)| </a:t>
            </a:r>
            <a:r>
              <a:rPr lang="en-US" altLang="zh-CN" dirty="0" err="1"/>
              <a:t>IsCrush</a:t>
            </a:r>
            <a:r>
              <a:rPr lang="en-US" altLang="zh-CN" dirty="0"/>
              <a:t>(s1, s2)}</a:t>
            </a:r>
          </a:p>
          <a:p>
            <a:r>
              <a:rPr lang="en-US" altLang="zh-CN" dirty="0" err="1"/>
              <a:t>unsafe_set</a:t>
            </a:r>
            <a:r>
              <a:rPr lang="en-US" altLang="zh-CN" dirty="0"/>
              <a:t> = {(s1,s2)| </a:t>
            </a:r>
            <a:r>
              <a:rPr lang="en-US" altLang="zh-CN" dirty="0" err="1"/>
              <a:t>IsUnSafe</a:t>
            </a:r>
            <a:r>
              <a:rPr lang="en-US" altLang="zh-CN" dirty="0"/>
              <a:t>(s1, s2)}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01C24B-3A64-4DC8-A258-0812003E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7" t="59029" r="15679" b="30833"/>
          <a:stretch/>
        </p:blipFill>
        <p:spPr>
          <a:xfrm>
            <a:off x="5780142" y="4675174"/>
            <a:ext cx="5789246" cy="1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64C-48F7-4DA2-A73D-59C4F31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6F1D-C736-4D6A-B16A-6EBEC77F2112}"/>
              </a:ext>
            </a:extLst>
          </p:cNvPr>
          <p:cNvSpPr txBox="1"/>
          <p:nvPr/>
        </p:nvSpPr>
        <p:spPr>
          <a:xfrm>
            <a:off x="6812496" y="219125"/>
            <a:ext cx="4661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b="1" dirty="0"/>
              <a:t>定义安全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我们从 </a:t>
            </a:r>
            <a:r>
              <a:rPr lang="en-US" altLang="zh-CN" dirty="0"/>
              <a:t>collision set </a:t>
            </a:r>
            <a:r>
              <a:rPr lang="zh-CN" altLang="en-US" dirty="0"/>
              <a:t>出发， 在知道了 </a:t>
            </a:r>
            <a:r>
              <a:rPr lang="en-US" altLang="zh-CN" dirty="0"/>
              <a:t>R1</a:t>
            </a:r>
          </a:p>
          <a:p>
            <a:r>
              <a:rPr lang="zh-CN" altLang="en-US" dirty="0"/>
              <a:t>和 </a:t>
            </a:r>
            <a:r>
              <a:rPr lang="en-US" altLang="zh-CN" dirty="0"/>
              <a:t>R2 </a:t>
            </a:r>
            <a:r>
              <a:rPr lang="zh-CN" altLang="en-US" dirty="0"/>
              <a:t>的前提下， 可以推导出哪些状态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unsafe</a:t>
            </a:r>
            <a:r>
              <a:rPr lang="zh-CN" altLang="en-US" dirty="0"/>
              <a:t>的</a:t>
            </a:r>
            <a:r>
              <a:rPr lang="en-US" altLang="zh-CN" dirty="0"/>
              <a:t>. </a:t>
            </a:r>
            <a:r>
              <a:rPr lang="zh-CN" altLang="en-US" dirty="0"/>
              <a:t>进而得到 </a:t>
            </a:r>
            <a:r>
              <a:rPr lang="en-US" altLang="zh-CN" dirty="0"/>
              <a:t>safe invariant set.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所以这并非循环定义</a:t>
            </a:r>
            <a:r>
              <a:rPr lang="en-US" altLang="zh-CN" dirty="0"/>
              <a:t>: </a:t>
            </a:r>
            <a:r>
              <a:rPr lang="zh-CN" altLang="en-US" dirty="0"/>
              <a:t> 我们总能找到</a:t>
            </a:r>
            <a:endParaRPr lang="en-US" altLang="zh-CN" dirty="0"/>
          </a:p>
          <a:p>
            <a:r>
              <a:rPr lang="en-US" altLang="zh-CN" dirty="0"/>
              <a:t>Collision </a:t>
            </a:r>
            <a:r>
              <a:rPr lang="zh-CN" altLang="en-US" dirty="0"/>
              <a:t>的状态作为 </a:t>
            </a:r>
            <a:r>
              <a:rPr lang="en-US" altLang="zh-CN" dirty="0" err="1"/>
              <a:t>IsUnSafe</a:t>
            </a:r>
            <a:r>
              <a:rPr lang="en-US" altLang="zh-CN" dirty="0"/>
              <a:t> </a:t>
            </a:r>
            <a:r>
              <a:rPr lang="zh-CN" altLang="en-US" dirty="0"/>
              <a:t>的起点， 然后</a:t>
            </a:r>
            <a:endParaRPr lang="en-US" altLang="zh-CN" dirty="0"/>
          </a:p>
          <a:p>
            <a:r>
              <a:rPr lang="en-US" altLang="zh-CN" dirty="0"/>
              <a:t>Backward reachable set analysis</a:t>
            </a:r>
            <a:r>
              <a:rPr lang="zh-CN" altLang="en-US" dirty="0"/>
              <a:t>知道它附近</a:t>
            </a:r>
            <a:endParaRPr lang="en-US" altLang="zh-CN" dirty="0"/>
          </a:p>
          <a:p>
            <a:r>
              <a:rPr lang="zh-CN" altLang="en-US" dirty="0"/>
              <a:t>的状态是否不安全。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2689FD-044F-4603-B6D8-E1C732AC4457}"/>
              </a:ext>
            </a:extLst>
          </p:cNvPr>
          <p:cNvSpPr/>
          <p:nvPr/>
        </p:nvSpPr>
        <p:spPr>
          <a:xfrm>
            <a:off x="2530851" y="2318502"/>
            <a:ext cx="2848654" cy="1798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unsafe set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83F136-3879-4B9A-A5D9-499AF5ADBA53}"/>
              </a:ext>
            </a:extLst>
          </p:cNvPr>
          <p:cNvCxnSpPr>
            <a:cxnSpLocks/>
          </p:cNvCxnSpPr>
          <p:nvPr/>
        </p:nvCxnSpPr>
        <p:spPr>
          <a:xfrm flipH="1" flipV="1">
            <a:off x="1486442" y="2526518"/>
            <a:ext cx="1044409" cy="56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AB7ACF-B447-4059-ACD1-2574233FFE1C}"/>
              </a:ext>
            </a:extLst>
          </p:cNvPr>
          <p:cNvCxnSpPr/>
          <p:nvPr/>
        </p:nvCxnSpPr>
        <p:spPr>
          <a:xfrm flipV="1">
            <a:off x="1135416" y="3094226"/>
            <a:ext cx="1395435" cy="6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4EA66-44E2-4E10-964D-3EBF7D5CADF6}"/>
              </a:ext>
            </a:extLst>
          </p:cNvPr>
          <p:cNvCxnSpPr>
            <a:cxnSpLocks/>
          </p:cNvCxnSpPr>
          <p:nvPr/>
        </p:nvCxnSpPr>
        <p:spPr>
          <a:xfrm>
            <a:off x="3094948" y="3945107"/>
            <a:ext cx="68615" cy="79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9F0E94-6FEC-413C-98BE-9FBD7102845D}"/>
              </a:ext>
            </a:extLst>
          </p:cNvPr>
          <p:cNvCxnSpPr>
            <a:cxnSpLocks/>
          </p:cNvCxnSpPr>
          <p:nvPr/>
        </p:nvCxnSpPr>
        <p:spPr>
          <a:xfrm flipV="1">
            <a:off x="2032481" y="3945107"/>
            <a:ext cx="1062466" cy="98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72F769-49DD-4512-8ACF-157061C27811}"/>
              </a:ext>
            </a:extLst>
          </p:cNvPr>
          <p:cNvCxnSpPr>
            <a:cxnSpLocks/>
          </p:cNvCxnSpPr>
          <p:nvPr/>
        </p:nvCxnSpPr>
        <p:spPr>
          <a:xfrm>
            <a:off x="4785070" y="3945107"/>
            <a:ext cx="68615" cy="79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4BB656-AD86-4E61-9D46-55D6230BE549}"/>
              </a:ext>
            </a:extLst>
          </p:cNvPr>
          <p:cNvCxnSpPr>
            <a:cxnSpLocks/>
          </p:cNvCxnSpPr>
          <p:nvPr/>
        </p:nvCxnSpPr>
        <p:spPr>
          <a:xfrm flipH="1" flipV="1">
            <a:off x="4785069" y="3945107"/>
            <a:ext cx="873954" cy="72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4AC21-08F2-41C9-933B-9EBAB6F8FCC0}"/>
              </a:ext>
            </a:extLst>
          </p:cNvPr>
          <p:cNvCxnSpPr>
            <a:cxnSpLocks/>
          </p:cNvCxnSpPr>
          <p:nvPr/>
        </p:nvCxnSpPr>
        <p:spPr>
          <a:xfrm flipV="1">
            <a:off x="4427727" y="2080277"/>
            <a:ext cx="727691" cy="2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250AA-E9DF-4D6E-AC7A-619EE435D5A6}"/>
              </a:ext>
            </a:extLst>
          </p:cNvPr>
          <p:cNvCxnSpPr>
            <a:cxnSpLocks/>
          </p:cNvCxnSpPr>
          <p:nvPr/>
        </p:nvCxnSpPr>
        <p:spPr>
          <a:xfrm flipH="1">
            <a:off x="4427726" y="1564572"/>
            <a:ext cx="85818" cy="80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B495EE-06AE-4306-845A-E97525739CBC}"/>
              </a:ext>
            </a:extLst>
          </p:cNvPr>
          <p:cNvSpPr txBox="1"/>
          <p:nvPr/>
        </p:nvSpPr>
        <p:spPr>
          <a:xfrm>
            <a:off x="1480843" y="4967848"/>
            <a:ext cx="46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差不多是上面的样子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collision_set</a:t>
            </a:r>
            <a:r>
              <a:rPr lang="en-US" altLang="zh-CN" dirty="0"/>
              <a:t> = {(s1,s2)| </a:t>
            </a:r>
            <a:r>
              <a:rPr lang="en-US" altLang="zh-CN" dirty="0" err="1"/>
              <a:t>IsCrush</a:t>
            </a:r>
            <a:r>
              <a:rPr lang="en-US" altLang="zh-CN" dirty="0"/>
              <a:t>(s1, s2)}</a:t>
            </a:r>
          </a:p>
          <a:p>
            <a:r>
              <a:rPr lang="en-US" altLang="zh-CN" dirty="0" err="1"/>
              <a:t>unsafe_set</a:t>
            </a:r>
            <a:r>
              <a:rPr lang="en-US" altLang="zh-CN" dirty="0"/>
              <a:t> = {(s1,s2)| !</a:t>
            </a:r>
            <a:r>
              <a:rPr lang="en-US" altLang="zh-CN" dirty="0" err="1"/>
              <a:t>IsSafe</a:t>
            </a:r>
            <a:r>
              <a:rPr lang="en-US" altLang="zh-CN" dirty="0"/>
              <a:t>(s1, s2)}</a:t>
            </a:r>
          </a:p>
          <a:p>
            <a:r>
              <a:rPr lang="en-US" altLang="zh-CN" dirty="0" err="1"/>
              <a:t>safe_invariant_set</a:t>
            </a:r>
            <a:r>
              <a:rPr lang="en-US" altLang="zh-CN" dirty="0"/>
              <a:t> = </a:t>
            </a:r>
            <a:r>
              <a:rPr lang="en-US" altLang="zh-CN" dirty="0" err="1"/>
              <a:t>unsafe_set^C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A6FC2-54B5-44EF-8937-7FD50F091393}"/>
              </a:ext>
            </a:extLst>
          </p:cNvPr>
          <p:cNvSpPr txBox="1"/>
          <p:nvPr/>
        </p:nvSpPr>
        <p:spPr>
          <a:xfrm>
            <a:off x="1779504" y="1736308"/>
            <a:ext cx="276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safe_invariant_set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44E248-5559-46D8-B486-27107F056017}"/>
              </a:ext>
            </a:extLst>
          </p:cNvPr>
          <p:cNvSpPr/>
          <p:nvPr/>
        </p:nvSpPr>
        <p:spPr>
          <a:xfrm>
            <a:off x="2881877" y="2491848"/>
            <a:ext cx="2123488" cy="5088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collision set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91BBB5-49AD-4223-A388-193DE3D41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7" t="59029" r="15679" b="30833"/>
          <a:stretch/>
        </p:blipFill>
        <p:spPr>
          <a:xfrm>
            <a:off x="6028716" y="947993"/>
            <a:ext cx="5789246" cy="1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97D7-5AF9-4A18-9D95-F60ADAAE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 如何得到 </a:t>
            </a:r>
            <a:r>
              <a:rPr lang="en-US" altLang="zh-CN" dirty="0"/>
              <a:t>R1 </a:t>
            </a:r>
            <a:r>
              <a:rPr lang="zh-CN" altLang="en-US" dirty="0"/>
              <a:t>和 </a:t>
            </a:r>
            <a:r>
              <a:rPr lang="en-US" altLang="zh-CN" dirty="0"/>
              <a:t>R2 </a:t>
            </a:r>
            <a:r>
              <a:rPr lang="zh-CN" altLang="en-US" dirty="0"/>
              <a:t>这件事情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R2 </a:t>
            </a:r>
            <a:r>
              <a:rPr lang="zh-CN" altLang="en-US" dirty="0"/>
              <a:t>固定， 理性个体</a:t>
            </a:r>
            <a:r>
              <a:rPr lang="en-US" altLang="zh-CN" dirty="0"/>
              <a:t>R1</a:t>
            </a:r>
            <a:r>
              <a:rPr lang="zh-CN" altLang="en-US" dirty="0"/>
              <a:t>知悉</a:t>
            </a:r>
            <a:r>
              <a:rPr lang="en-US" altLang="zh-CN" dirty="0"/>
              <a:t>R2</a:t>
            </a:r>
            <a:r>
              <a:rPr lang="zh-CN" altLang="en-US" dirty="0"/>
              <a:t>的情况下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公理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s1, s2, </a:t>
            </a:r>
            <a:r>
              <a:rPr lang="zh-CN" altLang="en-US" dirty="0"/>
              <a:t>理性个体</a:t>
            </a:r>
            <a:r>
              <a:rPr lang="en-US" altLang="zh-CN" dirty="0"/>
              <a:t>A1</a:t>
            </a:r>
            <a:r>
              <a:rPr lang="zh-CN" altLang="en-US" dirty="0"/>
              <a:t>在有能力通过单独调整</a:t>
            </a:r>
            <a:r>
              <a:rPr lang="en-US" altLang="zh-CN" dirty="0"/>
              <a:t>R1(s1, s2), </a:t>
            </a:r>
            <a:r>
              <a:rPr lang="zh-CN" altLang="en-US" dirty="0"/>
              <a:t>进而将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IsUnSafe</a:t>
            </a:r>
            <a:r>
              <a:rPr lang="en-US" altLang="zh-CN" dirty="0"/>
              <a:t>(s1, s2) </a:t>
            </a:r>
            <a:r>
              <a:rPr lang="zh-CN" altLang="en-US" dirty="0"/>
              <a:t>由</a:t>
            </a:r>
            <a:r>
              <a:rPr lang="en-US" altLang="zh-CN" dirty="0"/>
              <a:t>true </a:t>
            </a:r>
            <a:r>
              <a:rPr lang="zh-CN" altLang="en-US" dirty="0"/>
              <a:t>变为 </a:t>
            </a:r>
            <a:r>
              <a:rPr lang="en-US" altLang="zh-CN" dirty="0"/>
              <a:t>false </a:t>
            </a:r>
            <a:r>
              <a:rPr lang="zh-CN" altLang="en-US" dirty="0"/>
              <a:t>时，它一定会这么做。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理由</a:t>
            </a:r>
            <a:r>
              <a:rPr lang="en-US" altLang="zh-CN" dirty="0"/>
              <a:t>: </a:t>
            </a:r>
            <a:r>
              <a:rPr lang="zh-CN" altLang="en-US" dirty="0"/>
              <a:t>根据定义，这种</a:t>
            </a:r>
            <a:r>
              <a:rPr lang="en-US" altLang="zh-CN" dirty="0" err="1"/>
              <a:t>IsUnSafe</a:t>
            </a:r>
            <a:r>
              <a:rPr lang="en-US" altLang="zh-CN" dirty="0"/>
              <a:t>(s1, s2) 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  <a:r>
              <a:rPr lang="zh-CN" altLang="en-US" dirty="0"/>
              <a:t>的改变不会带来新的 </a:t>
            </a:r>
            <a:r>
              <a:rPr lang="en-US" altLang="zh-CN" dirty="0" err="1"/>
              <a:t>IsUnSafe</a:t>
            </a:r>
            <a:r>
              <a:rPr lang="en-US" altLang="zh-CN" dirty="0"/>
              <a:t> </a:t>
            </a:r>
            <a:r>
              <a:rPr lang="zh-CN" altLang="en-US" dirty="0"/>
              <a:t>状态。智能体通过单独调整</a:t>
            </a:r>
            <a:r>
              <a:rPr lang="en-US" altLang="zh-CN" dirty="0"/>
              <a:t>R1(s1, s2) </a:t>
            </a:r>
            <a:r>
              <a:rPr lang="zh-CN" altLang="en-US" dirty="0"/>
              <a:t>让一票</a:t>
            </a:r>
            <a:r>
              <a:rPr lang="en-US" altLang="zh-CN" dirty="0"/>
              <a:t>unsafe </a:t>
            </a:r>
            <a:r>
              <a:rPr lang="zh-CN" altLang="en-US" dirty="0"/>
              <a:t>变为</a:t>
            </a:r>
            <a:r>
              <a:rPr lang="en-US" altLang="zh-CN" dirty="0"/>
              <a:t>safe</a:t>
            </a:r>
            <a:r>
              <a:rPr lang="zh-CN" altLang="en-US" dirty="0"/>
              <a:t>岂不美哉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引理</a:t>
                </a:r>
                <a:r>
                  <a:rPr lang="en-US" altLang="zh-CN" dirty="0"/>
                  <a:t>1: </a:t>
                </a:r>
              </a:p>
              <a:p>
                <a:pPr lvl="1"/>
                <a:r>
                  <a:rPr lang="zh-CN" altLang="en-US" dirty="0"/>
                  <a:t>当一个完全理性的个体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了充分解到对方的行为下限 是 </a:t>
                </a:r>
                <a:r>
                  <a:rPr lang="en-US" altLang="zh-CN" dirty="0"/>
                  <a:t>R2 </a:t>
                </a:r>
                <a:r>
                  <a:rPr lang="zh-CN" altLang="en-US" dirty="0"/>
                  <a:t>后， 理性个体的行为下限满足</a:t>
                </a:r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R1(s1,s2)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Rm1(s1,s2), when Rm1(s1,s2)!=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Rm1(s1,s2) 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: {u1|\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u2 \in R2(s1,s2),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(f1(s1,u1), f2(s2,u2))}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证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反证法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R1(s1,s2)</a:t>
                </a:r>
                <a:r>
                  <a:rPr lang="zh-CN" altLang="en-US" dirty="0"/>
                  <a:t>有元素不在</a:t>
                </a:r>
                <a:r>
                  <a:rPr lang="en-US" altLang="zh-CN" dirty="0"/>
                  <a:t>Rm1(s1,s2)</a:t>
                </a:r>
                <a:r>
                  <a:rPr lang="zh-CN" altLang="en-US" dirty="0"/>
                  <a:t>中，易证此时 </a:t>
                </a:r>
                <a:r>
                  <a:rPr lang="en-US" altLang="zh-CN" dirty="0" err="1"/>
                  <a:t>IsUnSafe</a:t>
                </a:r>
                <a:r>
                  <a:rPr lang="en-US" altLang="zh-CN" dirty="0"/>
                  <a:t>(s1, s2) = true. </a:t>
                </a:r>
                <a:r>
                  <a:rPr lang="zh-CN" altLang="en-US" dirty="0"/>
                  <a:t>智能体单独调节 </a:t>
                </a:r>
                <a:r>
                  <a:rPr lang="en-US" altLang="zh-CN" dirty="0"/>
                  <a:t>R1(s1, s2)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Rm1(s1, s2) </a:t>
                </a:r>
                <a:r>
                  <a:rPr lang="zh-CN" altLang="en-US" dirty="0"/>
                  <a:t>后有 </a:t>
                </a:r>
                <a:r>
                  <a:rPr lang="en-US" altLang="zh-CN" dirty="0" err="1"/>
                  <a:t>IsUnSafe</a:t>
                </a:r>
                <a:r>
                  <a:rPr lang="en-US" altLang="zh-CN" dirty="0"/>
                  <a:t>(s1, s2) = false. </a:t>
                </a:r>
                <a:r>
                  <a:rPr lang="zh-CN" altLang="en-US" dirty="0"/>
                  <a:t>与公理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矛盾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62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引理</a:t>
                </a:r>
                <a:r>
                  <a:rPr lang="en-US" altLang="zh-CN" dirty="0"/>
                  <a:t>2: </a:t>
                </a:r>
              </a:p>
              <a:p>
                <a:pPr lvl="1"/>
                <a:r>
                  <a:rPr lang="zh-CN" altLang="en-US" dirty="0"/>
                  <a:t>当一个完全理性的个体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了充分解到对方的行为下限 是 </a:t>
                </a:r>
                <a:r>
                  <a:rPr lang="en-US" altLang="zh-CN" dirty="0"/>
                  <a:t>R2 </a:t>
                </a:r>
                <a:r>
                  <a:rPr lang="zh-CN" altLang="en-US" dirty="0"/>
                  <a:t>后， 理性个体的行为下限满足</a:t>
                </a:r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(s1,s2) , when Rm1(s1,s2)!=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Rm1(s1,s2) 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: {u1|\</a:t>
                </a:r>
                <a:r>
                  <a:rPr lang="en-US" altLang="zh-CN" dirty="0" err="1"/>
                  <a:t>forall</a:t>
                </a:r>
                <a:r>
                  <a:rPr lang="en-US" altLang="zh-CN" dirty="0"/>
                  <a:t> u2 \in R2(s1,s2), 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(f1(s1,u1), f2(s2,u2))}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证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反证法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IsUnSafe</a:t>
                </a:r>
                <a:r>
                  <a:rPr lang="en-US" altLang="zh-CN" dirty="0"/>
                  <a:t>(s1, s2) = true. </a:t>
                </a:r>
                <a:r>
                  <a:rPr lang="zh-CN" altLang="en-US" dirty="0"/>
                  <a:t>智能体单独调节 </a:t>
                </a:r>
                <a:r>
                  <a:rPr lang="en-US" altLang="zh-CN" dirty="0"/>
                  <a:t>R1(s1, s2)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Rm1(s1, s2) </a:t>
                </a:r>
                <a:r>
                  <a:rPr lang="zh-CN" altLang="en-US" dirty="0"/>
                  <a:t>后有 </a:t>
                </a:r>
                <a:r>
                  <a:rPr lang="en-US" altLang="zh-CN" dirty="0" err="1"/>
                  <a:t>IsUnSafe</a:t>
                </a:r>
                <a:r>
                  <a:rPr lang="en-US" altLang="zh-CN" dirty="0"/>
                  <a:t>(s1, s2) = false. </a:t>
                </a:r>
                <a:r>
                  <a:rPr lang="zh-CN" altLang="en-US" dirty="0"/>
                  <a:t>与公理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矛盾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2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DD9-3234-40F7-BD42-C7CB69F2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总之</a:t>
                </a:r>
                <a:r>
                  <a:rPr lang="en-US" altLang="zh-CN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(s1,s2) = Rm1(s1,s2)!=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 &amp;!</a:t>
                </a:r>
                <a:r>
                  <a:rPr lang="en-US" altLang="zh-CN" dirty="0" err="1"/>
                  <a:t>IsCrush</a:t>
                </a:r>
                <a:r>
                  <a:rPr lang="en-US" altLang="zh-CN" dirty="0"/>
                  <a:t>(s1, s2)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按照这个原理 给出 </a:t>
                </a:r>
                <a:r>
                  <a:rPr lang="en-US" altLang="zh-CN" dirty="0" err="1"/>
                  <a:t>IsUnSafe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表达式， </a:t>
                </a:r>
                <a:r>
                  <a:rPr lang="en-US" altLang="zh-CN" dirty="0"/>
                  <a:t>BWR </a:t>
                </a:r>
                <a:r>
                  <a:rPr lang="zh-CN" altLang="en-US" dirty="0"/>
                  <a:t>能求 </a:t>
                </a:r>
                <a:r>
                  <a:rPr lang="en-US" altLang="zh-CN" dirty="0"/>
                  <a:t>Rm1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	</a:t>
                </a:r>
                <a:r>
                  <a:rPr lang="en-US" altLang="zh-CN" dirty="0" err="1"/>
                  <a:t>IsSafe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但是 </a:t>
                </a:r>
                <a:r>
                  <a:rPr lang="en-US" altLang="zh-CN" dirty="0"/>
                  <a:t>R1 </a:t>
                </a:r>
                <a:r>
                  <a:rPr lang="zh-CN" altLang="en-US" dirty="0"/>
                  <a:t>有不确定性。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在理性个体 </a:t>
                </a:r>
                <a:r>
                  <a:rPr lang="en-US" altLang="zh-CN" dirty="0"/>
                  <a:t>A1 </a:t>
                </a:r>
                <a:r>
                  <a:rPr lang="zh-CN" altLang="en-US" dirty="0"/>
                  <a:t>清楚的知道 </a:t>
                </a:r>
                <a:r>
                  <a:rPr lang="en-US" altLang="zh-CN" dirty="0"/>
                  <a:t>R2 </a:t>
                </a:r>
                <a:r>
                  <a:rPr lang="zh-CN" altLang="en-US" dirty="0"/>
                  <a:t>的值的时候， </a:t>
                </a:r>
                <a:r>
                  <a:rPr lang="en-US" altLang="zh-CN" dirty="0"/>
                  <a:t>R1 </a:t>
                </a:r>
                <a:r>
                  <a:rPr lang="zh-CN" altLang="en-US" dirty="0"/>
                  <a:t>的最大取值范围</a:t>
                </a:r>
                <a:r>
                  <a:rPr lang="en-US" altLang="zh-CN" dirty="0"/>
                  <a:t>Rm1 </a:t>
                </a:r>
                <a:r>
                  <a:rPr lang="zh-CN" altLang="en-US" dirty="0"/>
                  <a:t>可以通过 </a:t>
                </a:r>
                <a:r>
                  <a:rPr lang="en-US" altLang="zh-CN" dirty="0"/>
                  <a:t>BWR </a:t>
                </a:r>
                <a:r>
                  <a:rPr lang="en-US" altLang="zh-CN" dirty="0" err="1"/>
                  <a:t>unsafe_set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得到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97D7-5AF9-4A18-9D95-F60ADAAE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6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2006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Theme</vt:lpstr>
      <vt:lpstr>Regulation safety</vt:lpstr>
      <vt:lpstr>Background</vt:lpstr>
      <vt:lpstr>Background</vt:lpstr>
      <vt:lpstr>Background</vt:lpstr>
      <vt:lpstr>Background</vt:lpstr>
      <vt:lpstr>Practical Issue</vt:lpstr>
      <vt:lpstr>Practical Issue</vt:lpstr>
      <vt:lpstr>Practical Issue</vt:lpstr>
      <vt:lpstr>Practical Issue</vt:lpstr>
      <vt:lpstr>Practical Issue</vt:lpstr>
      <vt:lpstr>Practical Issue</vt:lpstr>
      <vt:lpstr>Practical Issue</vt:lpstr>
      <vt:lpstr>Practical Issue</vt:lpstr>
      <vt:lpstr>R2_obs: </vt:lpstr>
      <vt:lpstr>总结与落地</vt:lpstr>
      <vt:lpstr>总结与落地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safety </dc:title>
  <dc:creator>teng huaiyuan</dc:creator>
  <cp:lastModifiedBy>teng huaiyuan</cp:lastModifiedBy>
  <cp:revision>103</cp:revision>
  <dcterms:created xsi:type="dcterms:W3CDTF">2022-04-03T14:31:30Z</dcterms:created>
  <dcterms:modified xsi:type="dcterms:W3CDTF">2022-04-13T04:50:46Z</dcterms:modified>
</cp:coreProperties>
</file>