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99" r:id="rId3"/>
    <p:sldId id="2619" r:id="rId4"/>
    <p:sldId id="2604" r:id="rId5"/>
    <p:sldId id="2609" r:id="rId6"/>
    <p:sldId id="256" r:id="rId7"/>
    <p:sldId id="2621" r:id="rId8"/>
    <p:sldId id="2610" r:id="rId9"/>
    <p:sldId id="2608" r:id="rId10"/>
    <p:sldId id="261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58609-5B11-42DF-EE65-5EE4FA94DB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9255-6F1D-2355-1E10-71FD0EB82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73C2-9155-4D94-9618-3E9B3FE9045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261E-D5A0-401D-B91E-9953D0B52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70B7-950B-E06A-AB7E-B3EA9282E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6D47-4FBA-4CCF-8247-E41C8DD5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A9EE-C2BC-4444-823F-C5887948988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D038-1F9A-49A9-8C6F-0132835E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5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9eb2c6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9eb2c6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569-2E0A-2213-43F5-EF5E9426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14A6D-4B39-07ED-3783-10EAE711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DEFD-ABBF-2CCB-D9BB-6BF87C8B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5F2-E969-4B5C-8F2D-56670693DB6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FD45-A5FB-BF88-3C96-9FE1D3F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BC76-59AA-6465-C2A6-0752F0BA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0134-0010-1954-E10A-884C021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CF85D-63F1-E715-F50E-5D5DB6F8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E133-3774-CD91-809F-4EB6C4DC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7A5-33F0-4C30-894A-3AD0BEB77477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AD72-CF88-D910-CAB5-04C4611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EC77-7453-45E2-463A-D224A696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8A429-291B-AE98-5499-306FFE74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20CA-7A3B-00CE-F218-A48102A4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916D-819D-A357-6C57-8A5280E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2BA0-ADAF-4370-894E-AE0BB4852F1A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57C3-39BC-4F38-C428-640690D9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60F8-46D2-5612-7FD8-379D69C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555-9A2B-CFCC-F551-614A5206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C305-3BD0-1D3C-D2A2-385043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DEBC-626E-7A5E-8AC6-5ABEDD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437-1153-4903-8379-89757247B8DE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32A5-2A0D-80C6-CED3-DF0FEC9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B09F-B556-EFDB-9DEC-71FBB15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27D-0E86-11E4-6C93-1ABC3E53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813D-AB80-AEDB-48B0-F1E34D86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8603-CAC3-1E28-C424-3E9A469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9DB-56B0-47AB-9E1E-C234419D0E20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7EA6-24C3-56DE-AB36-E6917E3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3C01-5766-6F2D-3AFF-D92264E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9440-AF5D-E13B-56C0-20B2E9D6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E7E5-F4C3-5A92-06C5-559D77802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6BC-FAEC-8A69-5F6E-7931B6D3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6140-8600-C146-2816-D9E6FC6C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B2F-929F-4C94-8ABC-38D80E37BC74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CF03-CAF4-46E2-F68A-1ED7DDC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4C35-594F-089A-902A-265CAA5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B85A-9C21-C83F-5D27-FE0F396D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11A-1F4E-63A9-A2D2-E7FE466E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B1EA-200E-C4F1-361A-725064F5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EE45-69D8-B4C0-7580-F2835ECE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5EEE-F509-57DB-D756-C5F8DA915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C3C94-154F-1580-4CE2-E44D54F7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750-6344-44E1-A512-07FE3E7C34FF}" type="datetime1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CCCFD-031B-F0A6-71B8-AF42409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A5B58-0767-17AE-09DC-05DFF355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7367-F7BA-ED5A-06F9-B7721B5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4F328-AE1C-BA97-7F28-95D0EFA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EFA-4DDD-4810-8CF6-FF94E47819A8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E80-D03C-2E19-5E73-3D8B6842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0807-D7C0-E100-8C22-E92295B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A2E63-D769-4563-5EDB-ADE9EE3C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0119-4F67-4337-A8FA-0D2E6ECC5532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0927-04F7-146E-6C10-E9184B24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98E-A709-B674-54BE-205175B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E165-C2E3-5C83-D13C-7DDABB5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4F4F-6D65-A37C-DE3B-CA8417F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F23F-00BC-9292-3607-1F987FA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C004-7A68-42DF-4365-04CA2B9D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494C-0938-4F42-9DF4-E1932AF5635A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8C2A-9F2E-CFFC-A8CF-234292D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036A-BC67-7794-F018-42964E0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0428-435D-3EA7-BA03-5F86031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C2AB9-0978-DA16-EDEA-3D9011076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00A4-4FC1-7F96-BF32-4310A8E63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DFB1-1307-A63E-9959-C8BC999C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667-5378-4A90-A6E6-C41A6650E4A1}" type="datetime1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B196E-B572-6FF0-523A-F1A6E64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C436-4A31-FE9B-7888-8510C88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9E8C9-4024-4554-7B41-24D906B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4689-9969-E4D6-0F79-A7AD8519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AC12-7F92-89F3-A82F-D83D20E4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E0F0-60AB-46BC-9B13-8298BA01C358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E89B-D468-71A2-73E4-D6F8B9A5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0CB2-8D47-941F-27CD-F985D40A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raduate.northeastern.edu/resources/highest-paying-big-data-careers/" TargetMode="External"/><Relationship Id="rId3" Type="http://schemas.microsoft.com/office/2007/relationships/hdphoto" Target="../media/hdphoto1.wdp"/><Relationship Id="rId7" Type="http://schemas.openxmlformats.org/officeDocument/2006/relationships/hyperlink" Target="https://jobsinfootball.com/blog/how-to-become-a-sports-analy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articles/healthcare-data-analyst" TargetMode="External"/><Relationship Id="rId11" Type="http://schemas.openxmlformats.org/officeDocument/2006/relationships/hyperlink" Target="https://www.coursera.org/articles/data-science-career" TargetMode="External"/><Relationship Id="rId5" Type="http://schemas.openxmlformats.org/officeDocument/2006/relationships/hyperlink" Target="https://www.cfainstitute.org/en/programs/cfa/charterholder-careers/roles/financial-data-analyst" TargetMode="External"/><Relationship Id="rId10" Type="http://schemas.openxmlformats.org/officeDocument/2006/relationships/hyperlink" Target="https://stat.illinois.edu/resources/career-services-resources/career-paths#:~:text=With%20a%20predictive%20job%20outlook,for%20Statisticians%20is%20ever%20increasing." TargetMode="External"/><Relationship Id="rId4" Type="http://schemas.openxmlformats.org/officeDocument/2006/relationships/hyperlink" Target="https://www.coursera.org/articles/data-analyst-career-paths" TargetMode="External"/><Relationship Id="rId9" Type="http://schemas.openxmlformats.org/officeDocument/2006/relationships/hyperlink" Target="https://proactuary.com/resources/actuary-vs-data-scienti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04C32-6315-A179-F788-14A939EA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144"/>
            <a:ext cx="12192000" cy="81320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E609E-6EEA-BF77-D717-97296DC6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35" y="379556"/>
            <a:ext cx="2970752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AF98-D83A-A318-31FE-D28B8F48DC25}"/>
              </a:ext>
            </a:extLst>
          </p:cNvPr>
          <p:cNvSpPr txBox="1"/>
          <p:nvPr/>
        </p:nvSpPr>
        <p:spPr>
          <a:xfrm>
            <a:off x="8507002" y="3244334"/>
            <a:ext cx="327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ANALISI DI MERCATO 2022-2023</a:t>
            </a:r>
          </a:p>
          <a:p>
            <a:r>
              <a:rPr lang="es-ES" dirty="0">
                <a:solidFill>
                  <a:schemeClr val="bg1"/>
                </a:solidFill>
              </a:rPr>
              <a:t>SIAFA 10/05/2023</a:t>
            </a:r>
          </a:p>
          <a:p>
            <a:r>
              <a:rPr lang="es-ES" dirty="0">
                <a:solidFill>
                  <a:schemeClr val="bg1"/>
                </a:solidFill>
              </a:rPr>
              <a:t>Extra: </a:t>
            </a:r>
            <a:r>
              <a:rPr lang="es-ES" dirty="0" err="1">
                <a:solidFill>
                  <a:schemeClr val="bg1"/>
                </a:solidFill>
              </a:rPr>
              <a:t>Carreer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Paths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139BF-6592-A398-A989-0C82DBA06C74}"/>
              </a:ext>
            </a:extLst>
          </p:cNvPr>
          <p:cNvSpPr txBox="1"/>
          <p:nvPr/>
        </p:nvSpPr>
        <p:spPr>
          <a:xfrm>
            <a:off x="5565487" y="5773136"/>
            <a:ext cx="63397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7A8FB"/>
                </a:solidFill>
              </a:rPr>
              <a:t>Serena Alderisi </a:t>
            </a:r>
          </a:p>
          <a:p>
            <a:pPr algn="r"/>
            <a:r>
              <a:rPr lang="it-IT" sz="2400" dirty="0">
                <a:solidFill>
                  <a:srgbClr val="07A8FB"/>
                </a:solidFill>
              </a:rPr>
              <a:t>M.Sc. Data Scientist</a:t>
            </a:r>
            <a:endParaRPr lang="en-US" sz="2400" dirty="0">
              <a:solidFill>
                <a:srgbClr val="07A8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84571-F327-AA40-E390-9963BF23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A85-A192-8108-807E-1D5397CE0B6A}"/>
              </a:ext>
            </a:extLst>
          </p:cNvPr>
          <p:cNvSpPr txBox="1"/>
          <p:nvPr/>
        </p:nvSpPr>
        <p:spPr>
          <a:xfrm>
            <a:off x="575988" y="337989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Reccomended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Readings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FBBAA-0E70-C503-B196-461FD49579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6281" y="1568771"/>
            <a:ext cx="10515600" cy="7704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Data analyst career paths</a:t>
            </a:r>
            <a:endParaRPr lang="en-US" dirty="0"/>
          </a:p>
          <a:p>
            <a:r>
              <a:rPr lang="en-US" dirty="0">
                <a:hlinkClick r:id="rId5"/>
              </a:rPr>
              <a:t>Financial Data Analyst</a:t>
            </a:r>
            <a:endParaRPr lang="en-US" dirty="0"/>
          </a:p>
          <a:p>
            <a:r>
              <a:rPr lang="en-US" dirty="0">
                <a:hlinkClick r:id="rId6"/>
              </a:rPr>
              <a:t>Healthcare data analyst</a:t>
            </a:r>
            <a:endParaRPr lang="en-US" dirty="0"/>
          </a:p>
          <a:p>
            <a:r>
              <a:rPr lang="en-US" dirty="0">
                <a:hlinkClick r:id="rId7"/>
              </a:rPr>
              <a:t>Sports analyst</a:t>
            </a:r>
            <a:endParaRPr lang="en-US" dirty="0"/>
          </a:p>
          <a:p>
            <a:r>
              <a:rPr lang="en-US" dirty="0">
                <a:hlinkClick r:id="rId8"/>
              </a:rPr>
              <a:t>Highest paying data careers</a:t>
            </a:r>
            <a:endParaRPr lang="en-US" dirty="0"/>
          </a:p>
          <a:p>
            <a:r>
              <a:rPr lang="en-US" dirty="0">
                <a:hlinkClick r:id="rId9"/>
              </a:rPr>
              <a:t>Actuary vs data scientist</a:t>
            </a:r>
            <a:endParaRPr lang="en-US" dirty="0"/>
          </a:p>
          <a:p>
            <a:r>
              <a:rPr lang="en-US" dirty="0">
                <a:hlinkClick r:id="rId10"/>
              </a:rPr>
              <a:t>Statisticians job </a:t>
            </a:r>
            <a:r>
              <a:rPr lang="en-US" dirty="0" err="1">
                <a:hlinkClick r:id="rId10"/>
              </a:rPr>
              <a:t>carrers</a:t>
            </a:r>
            <a:endParaRPr lang="en-US" dirty="0"/>
          </a:p>
          <a:p>
            <a:r>
              <a:rPr lang="en-US" dirty="0">
                <a:hlinkClick r:id="rId11"/>
              </a:rPr>
              <a:t>Job titles comparison in Data fields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oogle Shape;10892;p81">
            <a:extLst>
              <a:ext uri="{FF2B5EF4-FFF2-40B4-BE49-F238E27FC236}">
                <a16:creationId xmlns:a16="http://schemas.microsoft.com/office/drawing/2014/main" id="{90B0C603-7640-2C8A-3005-67CA635FA9DD}"/>
              </a:ext>
            </a:extLst>
          </p:cNvPr>
          <p:cNvGrpSpPr/>
          <p:nvPr/>
        </p:nvGrpSpPr>
        <p:grpSpPr>
          <a:xfrm>
            <a:off x="6096000" y="337989"/>
            <a:ext cx="656689" cy="599098"/>
            <a:chOff x="-1333975" y="2365850"/>
            <a:chExt cx="292225" cy="293575"/>
          </a:xfrm>
        </p:grpSpPr>
        <p:sp>
          <p:nvSpPr>
            <p:cNvPr id="9" name="Google Shape;10893;p81">
              <a:extLst>
                <a:ext uri="{FF2B5EF4-FFF2-40B4-BE49-F238E27FC236}">
                  <a16:creationId xmlns:a16="http://schemas.microsoft.com/office/drawing/2014/main" id="{29058F7F-9552-A1B6-1618-804F34F7202F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4;p81">
              <a:extLst>
                <a:ext uri="{FF2B5EF4-FFF2-40B4-BE49-F238E27FC236}">
                  <a16:creationId xmlns:a16="http://schemas.microsoft.com/office/drawing/2014/main" id="{5289623C-820E-FBD3-182F-A8FFE0CAFDA5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5;p81">
              <a:extLst>
                <a:ext uri="{FF2B5EF4-FFF2-40B4-BE49-F238E27FC236}">
                  <a16:creationId xmlns:a16="http://schemas.microsoft.com/office/drawing/2014/main" id="{7CE049C4-628D-7684-CB50-1346A17A509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6;p81">
              <a:extLst>
                <a:ext uri="{FF2B5EF4-FFF2-40B4-BE49-F238E27FC236}">
                  <a16:creationId xmlns:a16="http://schemas.microsoft.com/office/drawing/2014/main" id="{F7A845EA-B7F9-493D-348C-5316E1179CC1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7;p81">
              <a:extLst>
                <a:ext uri="{FF2B5EF4-FFF2-40B4-BE49-F238E27FC236}">
                  <a16:creationId xmlns:a16="http://schemas.microsoft.com/office/drawing/2014/main" id="{B564242E-2497-7541-ADC8-483DF790CC2A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8;p81">
              <a:extLst>
                <a:ext uri="{FF2B5EF4-FFF2-40B4-BE49-F238E27FC236}">
                  <a16:creationId xmlns:a16="http://schemas.microsoft.com/office/drawing/2014/main" id="{F76581FF-1F54-40D3-FAE0-EBE0D66AFFD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9;p81">
              <a:extLst>
                <a:ext uri="{FF2B5EF4-FFF2-40B4-BE49-F238E27FC236}">
                  <a16:creationId xmlns:a16="http://schemas.microsoft.com/office/drawing/2014/main" id="{BC8F0880-8D0D-7054-C1A6-FC3164D4063F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00;p81">
              <a:extLst>
                <a:ext uri="{FF2B5EF4-FFF2-40B4-BE49-F238E27FC236}">
                  <a16:creationId xmlns:a16="http://schemas.microsoft.com/office/drawing/2014/main" id="{456BB92C-5337-CB90-0442-29E56C18794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E0CAE-C352-3FEF-A412-393AF4DA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8F37-E38C-185D-9E41-7F340E95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264A-03B6-44A0-BE1D-CA8DBA4A3ABC}" type="slidenum">
              <a:rPr lang="en-US" smtClean="0"/>
              <a:t>11</a:t>
            </a:fld>
            <a:endParaRPr lang="en-US"/>
          </a:p>
        </p:txBody>
      </p:sp>
      <p:sp>
        <p:nvSpPr>
          <p:cNvPr id="7" name="Google Shape;197;p32">
            <a:extLst>
              <a:ext uri="{FF2B5EF4-FFF2-40B4-BE49-F238E27FC236}">
                <a16:creationId xmlns:a16="http://schemas.microsoft.com/office/drawing/2014/main" id="{B2675180-F19D-C5D1-C798-1AEF64AED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961" y="2514361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GOOD LUCK!</a:t>
            </a:r>
            <a:b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</a:br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Any Questions? 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AE07-45A6-49A4-9D9F-487510D0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grpSp>
        <p:nvGrpSpPr>
          <p:cNvPr id="2" name="Google Shape;9716;p77">
            <a:extLst>
              <a:ext uri="{FF2B5EF4-FFF2-40B4-BE49-F238E27FC236}">
                <a16:creationId xmlns:a16="http://schemas.microsoft.com/office/drawing/2014/main" id="{A285638D-E04F-3FA4-8D80-014A2FDEECA1}"/>
              </a:ext>
            </a:extLst>
          </p:cNvPr>
          <p:cNvGrpSpPr/>
          <p:nvPr/>
        </p:nvGrpSpPr>
        <p:grpSpPr>
          <a:xfrm>
            <a:off x="5784138" y="3884172"/>
            <a:ext cx="351315" cy="349486"/>
            <a:chOff x="685475" y="2318350"/>
            <a:chExt cx="297750" cy="296200"/>
          </a:xfrm>
        </p:grpSpPr>
        <p:sp>
          <p:nvSpPr>
            <p:cNvPr id="3" name="Google Shape;9717;p77">
              <a:extLst>
                <a:ext uri="{FF2B5EF4-FFF2-40B4-BE49-F238E27FC236}">
                  <a16:creationId xmlns:a16="http://schemas.microsoft.com/office/drawing/2014/main" id="{0BA4D492-41D9-A195-3C60-13EC2E1BC05B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18;p77">
              <a:extLst>
                <a:ext uri="{FF2B5EF4-FFF2-40B4-BE49-F238E27FC236}">
                  <a16:creationId xmlns:a16="http://schemas.microsoft.com/office/drawing/2014/main" id="{5CED7BA8-118D-5E8D-A93B-0D52C40D9A9F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19;p77">
              <a:extLst>
                <a:ext uri="{FF2B5EF4-FFF2-40B4-BE49-F238E27FC236}">
                  <a16:creationId xmlns:a16="http://schemas.microsoft.com/office/drawing/2014/main" id="{608CC7E4-5C4B-4EB4-9F66-E252FD73342C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29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8"/>
          <p:cNvGrpSpPr/>
          <p:nvPr/>
        </p:nvGrpSpPr>
        <p:grpSpPr>
          <a:xfrm>
            <a:off x="534698" y="3505872"/>
            <a:ext cx="11092300" cy="82119"/>
            <a:chOff x="411223" y="2936436"/>
            <a:chExt cx="8319225" cy="61589"/>
          </a:xfrm>
        </p:grpSpPr>
        <p:sp>
          <p:nvSpPr>
            <p:cNvPr id="220" name="Google Shape;220;p18"/>
            <p:cNvSpPr/>
            <p:nvPr/>
          </p:nvSpPr>
          <p:spPr>
            <a:xfrm>
              <a:off x="411223" y="2939850"/>
              <a:ext cx="8319225" cy="54551"/>
            </a:xfrm>
            <a:custGeom>
              <a:avLst/>
              <a:gdLst/>
              <a:ahLst/>
              <a:cxnLst/>
              <a:rect l="l" t="t" r="r" b="b"/>
              <a:pathLst>
                <a:path w="78788" h="886" extrusionOk="0">
                  <a:moveTo>
                    <a:pt x="78787" y="159"/>
                  </a:moveTo>
                  <a:lnTo>
                    <a:pt x="78787" y="714"/>
                  </a:lnTo>
                  <a:cubicBezTo>
                    <a:pt x="78787" y="806"/>
                    <a:pt x="78721" y="885"/>
                    <a:pt x="78629" y="885"/>
                  </a:cubicBezTo>
                  <a:lnTo>
                    <a:pt x="159" y="885"/>
                  </a:lnTo>
                  <a:cubicBezTo>
                    <a:pt x="66" y="885"/>
                    <a:pt x="0" y="806"/>
                    <a:pt x="0" y="714"/>
                  </a:cubicBezTo>
                  <a:lnTo>
                    <a:pt x="0" y="159"/>
                  </a:lnTo>
                  <a:cubicBezTo>
                    <a:pt x="0" y="67"/>
                    <a:pt x="66" y="1"/>
                    <a:pt x="159" y="1"/>
                  </a:cubicBezTo>
                  <a:lnTo>
                    <a:pt x="78629" y="1"/>
                  </a:lnTo>
                  <a:cubicBezTo>
                    <a:pt x="78721" y="1"/>
                    <a:pt x="78787" y="80"/>
                    <a:pt x="78787" y="15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grpSp>
          <p:nvGrpSpPr>
            <p:cNvPr id="233" name="Google Shape;233;p18"/>
            <p:cNvGrpSpPr/>
            <p:nvPr/>
          </p:nvGrpSpPr>
          <p:grpSpPr>
            <a:xfrm>
              <a:off x="1600429" y="2939849"/>
              <a:ext cx="1510183" cy="54544"/>
              <a:chOff x="1525504" y="2939849"/>
              <a:chExt cx="1510183" cy="54544"/>
            </a:xfrm>
          </p:grpSpPr>
          <p:grpSp>
            <p:nvGrpSpPr>
              <p:cNvPr id="234" name="Google Shape;23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35" name="Google Shape;23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38" name="Google Shape;23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42" name="Google Shape;242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43" name="Google Shape;24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4" name="Google Shape;24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50" name="Google Shape;250;p18"/>
            <p:cNvGrpSpPr/>
            <p:nvPr/>
          </p:nvGrpSpPr>
          <p:grpSpPr>
            <a:xfrm>
              <a:off x="3833442" y="2936436"/>
              <a:ext cx="1510183" cy="54544"/>
              <a:chOff x="1525504" y="2939849"/>
              <a:chExt cx="1510183" cy="54544"/>
            </a:xfrm>
          </p:grpSpPr>
          <p:grpSp>
            <p:nvGrpSpPr>
              <p:cNvPr id="251" name="Google Shape;251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52" name="Google Shape;252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5" name="Google Shape;255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56" name="Google Shape;256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7" name="Google Shape;257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8" name="Google Shape;258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9" name="Google Shape;259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0" name="Google Shape;260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1" name="Google Shape;261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2" name="Google Shape;262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63" name="Google Shape;263;p18"/>
            <p:cNvGrpSpPr/>
            <p:nvPr/>
          </p:nvGrpSpPr>
          <p:grpSpPr>
            <a:xfrm>
              <a:off x="6012742" y="2936436"/>
              <a:ext cx="1719990" cy="61589"/>
              <a:chOff x="1525504" y="2939849"/>
              <a:chExt cx="1719990" cy="61589"/>
            </a:xfrm>
          </p:grpSpPr>
          <p:grpSp>
            <p:nvGrpSpPr>
              <p:cNvPr id="264" name="Google Shape;26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5" name="Google Shape;26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6" name="Google Shape;26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7" name="Google Shape;26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68" name="Google Shape;26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69" name="Google Shape;26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2525203" y="2939849"/>
                <a:ext cx="720291" cy="61589"/>
                <a:chOff x="2997403" y="2939849"/>
                <a:chExt cx="720291" cy="61589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5" name="Google Shape;275;p18"/>
                <p:cNvSpPr/>
                <p:nvPr/>
              </p:nvSpPr>
              <p:spPr>
                <a:xfrm>
                  <a:off x="3707044" y="2946894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</p:grpSp>
      <p:sp>
        <p:nvSpPr>
          <p:cNvPr id="203" name="Google Shape;203;p18"/>
          <p:cNvSpPr txBox="1"/>
          <p:nvPr/>
        </p:nvSpPr>
        <p:spPr>
          <a:xfrm>
            <a:off x="3447855" y="325024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267011" y="3275288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850587" y="3787528"/>
            <a:ext cx="1499880" cy="25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23B9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SIEMENS </a:t>
            </a:r>
            <a:endParaRPr sz="1800" b="1" dirty="0">
              <a:solidFill>
                <a:srgbClr val="23B9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8003390" y="4342076"/>
            <a:ext cx="1650003" cy="5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Scientist and Machine Learning expert in  Cybersecurity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940827" y="2263546"/>
            <a:ext cx="2112864" cy="29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09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MSC DEGREE</a:t>
            </a:r>
            <a:endParaRPr sz="1800" b="1" dirty="0">
              <a:solidFill>
                <a:srgbClr val="1098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5967417" y="2467078"/>
            <a:ext cx="224424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Science at Universidad Politecnica 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Thesis in Machine Learning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applied to COVID-19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399638" y="2628020"/>
            <a:ext cx="1319518" cy="32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82C8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VIENNA</a:t>
            </a:r>
            <a:endParaRPr sz="1800" b="1" dirty="0">
              <a:solidFill>
                <a:srgbClr val="82C8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1503951" y="2974439"/>
            <a:ext cx="1286174" cy="4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First experience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 abroad </a:t>
            </a:r>
          </a:p>
        </p:txBody>
      </p:sp>
      <p:sp>
        <p:nvSpPr>
          <p:cNvPr id="216" name="Google Shape;216;p18"/>
          <p:cNvSpPr txBox="1"/>
          <p:nvPr/>
        </p:nvSpPr>
        <p:spPr>
          <a:xfrm>
            <a:off x="413007" y="3322955"/>
            <a:ext cx="1211600" cy="5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052459" y="4082607"/>
            <a:ext cx="23652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BACHELOR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DEGREE</a:t>
            </a:r>
            <a:endParaRPr sz="1800" b="1" dirty="0">
              <a:solidFill>
                <a:srgbClr val="97D2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047344" y="4410214"/>
            <a:ext cx="1988336" cy="7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Gratued w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ith honors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Statistics and Compuer Science 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– Thesis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Risk Management 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Financial Time Series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3F66E93-5654-4D0C-A4BE-240405ECA6CB}"/>
              </a:ext>
            </a:extLst>
          </p:cNvPr>
          <p:cNvSpPr txBox="1"/>
          <p:nvPr/>
        </p:nvSpPr>
        <p:spPr>
          <a:xfrm>
            <a:off x="141398" y="2733477"/>
            <a:ext cx="1101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Internship 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as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Data Analyst 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10D4A934-01C5-4911-BE52-8DFE3B7D05D8}"/>
              </a:ext>
            </a:extLst>
          </p:cNvPr>
          <p:cNvSpPr txBox="1"/>
          <p:nvPr/>
        </p:nvSpPr>
        <p:spPr>
          <a:xfrm>
            <a:off x="222318" y="2438032"/>
            <a:ext cx="14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AFD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ISTAT</a:t>
            </a:r>
            <a:endParaRPr lang="it-IT" sz="1800" b="1" dirty="0">
              <a:solidFill>
                <a:srgbClr val="AFD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96" name="Google Shape;215;p18">
            <a:extLst>
              <a:ext uri="{FF2B5EF4-FFF2-40B4-BE49-F238E27FC236}">
                <a16:creationId xmlns:a16="http://schemas.microsoft.com/office/drawing/2014/main" id="{29F045C9-73F5-4EDD-A6AC-38A83DFAE929}"/>
              </a:ext>
            </a:extLst>
          </p:cNvPr>
          <p:cNvSpPr/>
          <p:nvPr/>
        </p:nvSpPr>
        <p:spPr>
          <a:xfrm>
            <a:off x="1142952" y="3386540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>
              <a:schemeClr val="bg1"/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7" name="Google Shape;215;p18">
            <a:extLst>
              <a:ext uri="{FF2B5EF4-FFF2-40B4-BE49-F238E27FC236}">
                <a16:creationId xmlns:a16="http://schemas.microsoft.com/office/drawing/2014/main" id="{C6EAEA79-375F-4D8C-A03A-33D19A918CFC}"/>
              </a:ext>
            </a:extLst>
          </p:cNvPr>
          <p:cNvSpPr/>
          <p:nvPr/>
        </p:nvSpPr>
        <p:spPr>
          <a:xfrm rot="10800000">
            <a:off x="2725904" y="361124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/>
              </a:solidFill>
            </a:endParaRPr>
          </a:p>
        </p:txBody>
      </p:sp>
      <p:sp>
        <p:nvSpPr>
          <p:cNvPr id="98" name="Google Shape;215;p18">
            <a:extLst>
              <a:ext uri="{FF2B5EF4-FFF2-40B4-BE49-F238E27FC236}">
                <a16:creationId xmlns:a16="http://schemas.microsoft.com/office/drawing/2014/main" id="{B4393472-720A-4E62-8BC7-26708341893C}"/>
              </a:ext>
            </a:extLst>
          </p:cNvPr>
          <p:cNvSpPr/>
          <p:nvPr/>
        </p:nvSpPr>
        <p:spPr>
          <a:xfrm>
            <a:off x="4058210" y="338200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9" name="Google Shape;215;p18">
            <a:extLst>
              <a:ext uri="{FF2B5EF4-FFF2-40B4-BE49-F238E27FC236}">
                <a16:creationId xmlns:a16="http://schemas.microsoft.com/office/drawing/2014/main" id="{96035F7D-C697-4797-BA16-4E04E9045BFE}"/>
              </a:ext>
            </a:extLst>
          </p:cNvPr>
          <p:cNvSpPr/>
          <p:nvPr/>
        </p:nvSpPr>
        <p:spPr>
          <a:xfrm rot="10800000">
            <a:off x="4617554" y="362009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9351A7B-B250-47F1-9A61-9ED13C595938}"/>
              </a:ext>
            </a:extLst>
          </p:cNvPr>
          <p:cNvSpPr txBox="1"/>
          <p:nvPr/>
        </p:nvSpPr>
        <p:spPr>
          <a:xfrm>
            <a:off x="2761512" y="3658223"/>
            <a:ext cx="1549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6DBD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CAPGEMINI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AAF7205B-125D-4725-BE64-F474492BC4A7}"/>
              </a:ext>
            </a:extLst>
          </p:cNvPr>
          <p:cNvSpPr txBox="1"/>
          <p:nvPr/>
        </p:nvSpPr>
        <p:spPr>
          <a:xfrm>
            <a:off x="2787729" y="3953030"/>
            <a:ext cx="1649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Technical Analyst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Development 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Customization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Microsoft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Dynamics 365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 SQL 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0530C56-7D96-44FA-B460-F5ADE804E958}"/>
              </a:ext>
            </a:extLst>
          </p:cNvPr>
          <p:cNvSpPr txBox="1"/>
          <p:nvPr/>
        </p:nvSpPr>
        <p:spPr>
          <a:xfrm>
            <a:off x="3786994" y="2223331"/>
            <a:ext cx="157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4291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BRUSSELS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565FC465-3B85-4381-8338-DDE75514ECD8}"/>
              </a:ext>
            </a:extLst>
          </p:cNvPr>
          <p:cNvSpPr txBox="1"/>
          <p:nvPr/>
        </p:nvSpPr>
        <p:spPr>
          <a:xfrm>
            <a:off x="3974518" y="2525565"/>
            <a:ext cx="2165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Universite</a:t>
            </a: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’ Libre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 </a:t>
            </a: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Bruxelles</a:t>
            </a:r>
            <a:endParaRPr lang="en-US"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Intermediate English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Beginner Spanish </a:t>
            </a:r>
          </a:p>
        </p:txBody>
      </p:sp>
      <p:sp>
        <p:nvSpPr>
          <p:cNvPr id="112" name="Google Shape;215;p18">
            <a:extLst>
              <a:ext uri="{FF2B5EF4-FFF2-40B4-BE49-F238E27FC236}">
                <a16:creationId xmlns:a16="http://schemas.microsoft.com/office/drawing/2014/main" id="{B8DE02EC-3B67-470C-A5AD-003A058C0B2E}"/>
              </a:ext>
            </a:extLst>
          </p:cNvPr>
          <p:cNvSpPr/>
          <p:nvPr/>
        </p:nvSpPr>
        <p:spPr>
          <a:xfrm>
            <a:off x="6536123" y="3365168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3" name="Google Shape;215;p18">
            <a:extLst>
              <a:ext uri="{FF2B5EF4-FFF2-40B4-BE49-F238E27FC236}">
                <a16:creationId xmlns:a16="http://schemas.microsoft.com/office/drawing/2014/main" id="{212CDAC5-701B-421C-BEE7-4D27BC830E52}"/>
              </a:ext>
            </a:extLst>
          </p:cNvPr>
          <p:cNvSpPr/>
          <p:nvPr/>
        </p:nvSpPr>
        <p:spPr>
          <a:xfrm rot="10800000">
            <a:off x="7003312" y="362062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384AFA-397A-4D32-A779-FBE28E9F0C39}"/>
              </a:ext>
            </a:extLst>
          </p:cNvPr>
          <p:cNvSpPr txBox="1"/>
          <p:nvPr/>
        </p:nvSpPr>
        <p:spPr>
          <a:xfrm>
            <a:off x="4797758" y="3709665"/>
            <a:ext cx="1514063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3D9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MADRID </a:t>
            </a:r>
          </a:p>
          <a:p>
            <a:endParaRPr lang="it-IT" sz="2489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B544019-43E4-4339-BDB4-B2DA2B9B6973}"/>
              </a:ext>
            </a:extLst>
          </p:cNvPr>
          <p:cNvSpPr txBox="1"/>
          <p:nvPr/>
        </p:nvSpPr>
        <p:spPr>
          <a:xfrm>
            <a:off x="4770950" y="3994715"/>
            <a:ext cx="2005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Universidad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Politecnica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MSc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Degree +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Intermediate Spanish</a:t>
            </a:r>
          </a:p>
        </p:txBody>
      </p:sp>
      <p:sp>
        <p:nvSpPr>
          <p:cNvPr id="120" name="Google Shape;215;p18">
            <a:extLst>
              <a:ext uri="{FF2B5EF4-FFF2-40B4-BE49-F238E27FC236}">
                <a16:creationId xmlns:a16="http://schemas.microsoft.com/office/drawing/2014/main" id="{075CD270-236B-4659-BE5D-373C0D7BC6FF}"/>
              </a:ext>
            </a:extLst>
          </p:cNvPr>
          <p:cNvSpPr/>
          <p:nvPr/>
        </p:nvSpPr>
        <p:spPr>
          <a:xfrm rot="10800000">
            <a:off x="9389069" y="362896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21" name="Google Shape;215;p18">
            <a:extLst>
              <a:ext uri="{FF2B5EF4-FFF2-40B4-BE49-F238E27FC236}">
                <a16:creationId xmlns:a16="http://schemas.microsoft.com/office/drawing/2014/main" id="{013AD4BB-7346-4401-98D5-4612404D8339}"/>
              </a:ext>
            </a:extLst>
          </p:cNvPr>
          <p:cNvSpPr/>
          <p:nvPr/>
        </p:nvSpPr>
        <p:spPr>
          <a:xfrm>
            <a:off x="10968396" y="339627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7" name="Google Shape;275;p18">
            <a:extLst>
              <a:ext uri="{FF2B5EF4-FFF2-40B4-BE49-F238E27FC236}">
                <a16:creationId xmlns:a16="http://schemas.microsoft.com/office/drawing/2014/main" id="{7193C7D7-E43A-49D4-B62E-EE0AB98267E3}"/>
              </a:ext>
            </a:extLst>
          </p:cNvPr>
          <p:cNvSpPr/>
          <p:nvPr/>
        </p:nvSpPr>
        <p:spPr>
          <a:xfrm>
            <a:off x="4493528" y="349457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8" name="Google Shape;275;p18">
            <a:extLst>
              <a:ext uri="{FF2B5EF4-FFF2-40B4-BE49-F238E27FC236}">
                <a16:creationId xmlns:a16="http://schemas.microsoft.com/office/drawing/2014/main" id="{E7A84EB4-E3AC-4977-8A00-68A7A9193EC3}"/>
              </a:ext>
            </a:extLst>
          </p:cNvPr>
          <p:cNvSpPr/>
          <p:nvPr/>
        </p:nvSpPr>
        <p:spPr>
          <a:xfrm>
            <a:off x="10670077" y="350245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D0DAB-0FF8-34E0-D20F-9C412F4B61F3}"/>
              </a:ext>
            </a:extLst>
          </p:cNvPr>
          <p:cNvSpPr txBox="1"/>
          <p:nvPr/>
        </p:nvSpPr>
        <p:spPr>
          <a:xfrm>
            <a:off x="8979669" y="2223331"/>
            <a:ext cx="155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3CC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DS SPEAKER</a:t>
            </a:r>
            <a:endParaRPr lang="en-US" dirty="0">
              <a:solidFill>
                <a:srgbClr val="53CCD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3979-ACCA-D2CE-4643-2A1DAB35C865}"/>
              </a:ext>
            </a:extLst>
          </p:cNvPr>
          <p:cNvSpPr txBox="1"/>
          <p:nvPr/>
        </p:nvSpPr>
        <p:spPr>
          <a:xfrm>
            <a:off x="10381048" y="3759441"/>
            <a:ext cx="1540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ADJUNCT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PROFESSOR </a:t>
            </a:r>
            <a:r>
              <a:rPr lang="it-IT" sz="1800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2" name="CasellaDiTesto 92">
            <a:extLst>
              <a:ext uri="{FF2B5EF4-FFF2-40B4-BE49-F238E27FC236}">
                <a16:creationId xmlns:a16="http://schemas.microsoft.com/office/drawing/2014/main" id="{DFEEB70C-16D6-C889-CD6A-21F3AE7FC06F}"/>
              </a:ext>
            </a:extLst>
          </p:cNvPr>
          <p:cNvSpPr txBox="1"/>
          <p:nvPr/>
        </p:nvSpPr>
        <p:spPr>
          <a:xfrm>
            <a:off x="9028546" y="2523801"/>
            <a:ext cx="1336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University Talks and Conference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kern="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Keynote Speaker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3" name="CasellaDiTesto 92">
            <a:extLst>
              <a:ext uri="{FF2B5EF4-FFF2-40B4-BE49-F238E27FC236}">
                <a16:creationId xmlns:a16="http://schemas.microsoft.com/office/drawing/2014/main" id="{44B56A6C-D3E6-C8A0-FFB8-6424AD18D7B9}"/>
              </a:ext>
            </a:extLst>
          </p:cNvPr>
          <p:cNvSpPr txBox="1"/>
          <p:nvPr/>
        </p:nvSpPr>
        <p:spPr>
          <a:xfrm>
            <a:off x="10381048" y="4339785"/>
            <a:ext cx="14125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Intensive ANN course 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4" name="Google Shape;197;p32">
            <a:extLst>
              <a:ext uri="{FF2B5EF4-FFF2-40B4-BE49-F238E27FC236}">
                <a16:creationId xmlns:a16="http://schemas.microsoft.com/office/drawing/2014/main" id="{FFE4CE77-942D-7CA3-7A3F-2ECD71ABA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My Experience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Google Shape;204;p18">
            <a:extLst>
              <a:ext uri="{FF2B5EF4-FFF2-40B4-BE49-F238E27FC236}">
                <a16:creationId xmlns:a16="http://schemas.microsoft.com/office/drawing/2014/main" id="{AA9B6754-452C-C5FB-0920-A70000530159}"/>
              </a:ext>
            </a:extLst>
          </p:cNvPr>
          <p:cNvSpPr txBox="1"/>
          <p:nvPr/>
        </p:nvSpPr>
        <p:spPr>
          <a:xfrm>
            <a:off x="5309420" y="326614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204;p18">
            <a:extLst>
              <a:ext uri="{FF2B5EF4-FFF2-40B4-BE49-F238E27FC236}">
                <a16:creationId xmlns:a16="http://schemas.microsoft.com/office/drawing/2014/main" id="{D9B5393D-F68E-608F-860C-E4F942397EBC}"/>
              </a:ext>
            </a:extLst>
          </p:cNvPr>
          <p:cNvSpPr txBox="1"/>
          <p:nvPr/>
        </p:nvSpPr>
        <p:spPr>
          <a:xfrm>
            <a:off x="8576412" y="328523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204;p18">
            <a:extLst>
              <a:ext uri="{FF2B5EF4-FFF2-40B4-BE49-F238E27FC236}">
                <a16:creationId xmlns:a16="http://schemas.microsoft.com/office/drawing/2014/main" id="{952A06D2-70A3-688C-B3F0-C2832F81F9AF}"/>
              </a:ext>
            </a:extLst>
          </p:cNvPr>
          <p:cNvSpPr txBox="1"/>
          <p:nvPr/>
        </p:nvSpPr>
        <p:spPr>
          <a:xfrm>
            <a:off x="9696994" y="328317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B3FED-605D-7F50-4A98-4E752DB47C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2037D-E552-7E3E-A651-6A3BC09A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>
            <a:extLst>
              <a:ext uri="{FF2B5EF4-FFF2-40B4-BE49-F238E27FC236}">
                <a16:creationId xmlns:a16="http://schemas.microsoft.com/office/drawing/2014/main" id="{228FF052-848F-22B1-595E-640B7895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4" y="1683013"/>
            <a:ext cx="6169068" cy="4546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8463B-7C22-86AE-C7A9-AB4F7FA9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E5B21156-D760-F3CE-D768-D67A6B1709B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AI Fields Comparison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D24E-D525-A0BE-B6FD-0D28D3B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D32C14-9204-4D64-86DA-15D90D81CA36}"/>
              </a:ext>
            </a:extLst>
          </p:cNvPr>
          <p:cNvSpPr txBox="1"/>
          <p:nvPr/>
        </p:nvSpPr>
        <p:spPr>
          <a:xfrm>
            <a:off x="174272" y="-856192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“ A </a:t>
            </a:r>
            <a:r>
              <a:rPr lang="en-US" sz="3000" b="1" spc="-150" dirty="0">
                <a:solidFill>
                  <a:schemeClr val="accent1">
                    <a:lumMod val="50000"/>
                  </a:schemeClr>
                </a:solidFill>
                <a:latin typeface="Constantia"/>
                <a:ea typeface="+mj-ea"/>
                <a:cs typeface="Gill Sans" panose="020B0502020104020203" pitchFamily="34" charset="-79"/>
              </a:rPr>
              <a:t> M</a:t>
            </a:r>
            <a:r>
              <a:rPr kumimoji="0" lang="en-US" sz="30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ultidisciplinary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Approach</a:t>
            </a:r>
            <a:r>
              <a:rPr kumimoji="0" lang="en-US" sz="3000" b="1" i="0" u="none" strike="noStrike" kern="1200" cap="none" spc="-15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”</a:t>
            </a:r>
            <a:r>
              <a:rPr kumimoji="0" lang="en-US" sz="1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3493AD-4180-4E9C-AA2B-8C5EAD9C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83" y="765428"/>
            <a:ext cx="5690234" cy="5712548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49E68E8C-2C2E-4B6A-9F5E-716B8FED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6843" y="5407958"/>
            <a:ext cx="801009" cy="896367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B6BCD759-1D54-4CBF-8E4C-96C53345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405" y="5913706"/>
            <a:ext cx="1578806" cy="553998"/>
          </a:xfrm>
          <a:prstGeom prst="rect">
            <a:avLst/>
          </a:prstGeom>
          <a:effectLst>
            <a:outerShdw blurRad="50800" dist="50800" dir="5400000" sx="71000" sy="7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31CD5A-CCD2-4DC0-9CC0-E3D3D7ED7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6" y="1750147"/>
            <a:ext cx="812491" cy="42534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EA94A4BB-6454-4384-A190-B6D5967BA2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7" b="38140"/>
          <a:stretch/>
        </p:blipFill>
        <p:spPr>
          <a:xfrm>
            <a:off x="2494036" y="954657"/>
            <a:ext cx="1454541" cy="617639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A5BC4132-272C-4BC9-BAE4-ECE9BA4F0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03" y="1473148"/>
            <a:ext cx="1143943" cy="5539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A9471F-3E83-4D6C-8DDC-98C9DC898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" y="1795782"/>
            <a:ext cx="3089358" cy="2307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ED69C-7E0F-C80F-F341-DB0A305F0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B8BDC9-FA05-FA3B-686E-22D9E898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197;p32">
            <a:extLst>
              <a:ext uri="{FF2B5EF4-FFF2-40B4-BE49-F238E27FC236}">
                <a16:creationId xmlns:a16="http://schemas.microsoft.com/office/drawing/2014/main" id="{09EE18EC-EFD5-6A5B-143D-DD3C4AF1E7B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292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21C30C-8DE5-5DEF-6AD4-EF508E06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8" b="3846"/>
          <a:stretch/>
        </p:blipFill>
        <p:spPr bwMode="auto">
          <a:xfrm>
            <a:off x="5543424" y="852756"/>
            <a:ext cx="5820650" cy="57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B0E0D-30D2-30EC-FF62-B2C13A0E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03D2B-5892-3292-091F-F34670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2717" y="6482993"/>
            <a:ext cx="2743200" cy="365125"/>
          </a:xfrm>
        </p:spPr>
        <p:txBody>
          <a:bodyPr/>
          <a:lstStyle/>
          <a:p>
            <a:fld id="{16987916-45B1-41BE-BA57-D93E35AA0F5C}" type="slidenum">
              <a:rPr lang="en-US" smtClean="0"/>
              <a:t>5</a:t>
            </a:fld>
            <a:endParaRPr lang="en-US"/>
          </a:p>
        </p:txBody>
      </p:sp>
      <p:pic>
        <p:nvPicPr>
          <p:cNvPr id="3" name="Immagine 10">
            <a:extLst>
              <a:ext uri="{FF2B5EF4-FFF2-40B4-BE49-F238E27FC236}">
                <a16:creationId xmlns:a16="http://schemas.microsoft.com/office/drawing/2014/main" id="{8807F79F-CDF4-6A79-17C5-6FFDD10CA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" y="1980958"/>
            <a:ext cx="4400370" cy="4019150"/>
          </a:xfrm>
          <a:prstGeom prst="rect">
            <a:avLst/>
          </a:prstGeom>
        </p:spPr>
      </p:pic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5DD6B236-B662-6B9A-F662-5C6C63B6741A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1182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459B2-C4D0-7265-B3F5-C93BE985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E0B60-C532-2B4A-63B5-C5C577D08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94" y="1510302"/>
            <a:ext cx="7892418" cy="4381910"/>
          </a:xfrm>
          <a:prstGeom prst="rect">
            <a:avLst/>
          </a:prstGeom>
        </p:spPr>
      </p:pic>
      <p:sp>
        <p:nvSpPr>
          <p:cNvPr id="8" name="Google Shape;197;p32">
            <a:extLst>
              <a:ext uri="{FF2B5EF4-FFF2-40B4-BE49-F238E27FC236}">
                <a16:creationId xmlns:a16="http://schemas.microsoft.com/office/drawing/2014/main" id="{DA952D4D-C621-C4A3-A597-A1B6A86CEDD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53064-27A6-D865-AA0D-F97FC23E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67CE87E3-B0AC-1BB7-81FD-F3486EA003D6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26127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FA3FE-4209-2ACD-63F1-3B1CCA6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539E-EB01-0669-3703-0FA44EE8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4" name="Picture 2" descr="Differences Between MLOps, ModelOps, AIOps, DataOps - Data Analytics">
            <a:extLst>
              <a:ext uri="{FF2B5EF4-FFF2-40B4-BE49-F238E27FC236}">
                <a16:creationId xmlns:a16="http://schemas.microsoft.com/office/drawing/2014/main" id="{18E44E8C-5C21-124B-44B8-ED3943AC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5" y="1038398"/>
            <a:ext cx="7132491" cy="31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20">
            <a:extLst>
              <a:ext uri="{FF2B5EF4-FFF2-40B4-BE49-F238E27FC236}">
                <a16:creationId xmlns:a16="http://schemas.microsoft.com/office/drawing/2014/main" id="{E87EE0BC-8E78-D4A5-D9BA-F7FE5A1C7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0000" l="10000" r="98400">
                        <a14:foregroundMark x1="13757" y1="13028" x2="9400" y2="25000"/>
                        <a14:foregroundMark x1="9400" y1="25000" x2="8400" y2="47667"/>
                        <a14:foregroundMark x1="8400" y1="47667" x2="24800" y2="83333"/>
                        <a14:foregroundMark x1="24800" y1="83333" x2="35200" y2="90000"/>
                        <a14:foregroundMark x1="35200" y1="90000" x2="48800" y2="91000"/>
                        <a14:foregroundMark x1="48800" y1="91000" x2="60200" y2="69000"/>
                        <a14:foregroundMark x1="60200" y1="69000" x2="87600" y2="64667"/>
                        <a14:foregroundMark x1="87600" y1="64667" x2="98400" y2="59000"/>
                        <a14:foregroundMark x1="98400" y1="59000" x2="96000" y2="41000"/>
                        <a14:foregroundMark x1="71419" y1="35557" x2="67400" y2="34667"/>
                        <a14:foregroundMark x1="72820" y1="35867" x2="72336" y2="35760"/>
                        <a14:foregroundMark x1="96000" y1="41000" x2="90898" y2="39870"/>
                        <a14:foregroundMark x1="67400" y1="34667" x2="64954" y2="23568"/>
                        <a14:foregroundMark x1="94501" y1="40251" x2="98800" y2="43667"/>
                        <a14:foregroundMark x1="98800" y1="43667" x2="92600" y2="72333"/>
                        <a14:foregroundMark x1="92600" y1="72333" x2="81800" y2="64667"/>
                        <a14:foregroundMark x1="81800" y1="64667" x2="81600" y2="65000"/>
                        <a14:foregroundMark x1="94800" y1="44333" x2="95800" y2="59667"/>
                        <a14:foregroundMark x1="90600" y1="52000" x2="90600" y2="52000"/>
                        <a14:foregroundMark x1="72600" y1="37667" x2="88400" y2="36667"/>
                        <a14:foregroundMark x1="88400" y1="36667" x2="98400" y2="47000"/>
                        <a14:foregroundMark x1="98400" y1="47000" x2="95600" y2="73000"/>
                        <a14:foregroundMark x1="95600" y1="73000" x2="68400" y2="79333"/>
                        <a14:foregroundMark x1="68400" y1="79333" x2="58200" y2="73667"/>
                        <a14:foregroundMark x1="58200" y1="73667" x2="58800" y2="73000"/>
                        <a14:foregroundMark x1="77800" y1="50667" x2="77800" y2="50667"/>
                        <a14:backgroundMark x1="74588" y1="32337" x2="71400" y2="32000"/>
                        <a14:backgroundMark x1="89996" y1="33965" x2="89430" y2="33905"/>
                        <a14:backgroundMark x1="99800" y1="35000" x2="94072" y2="34395"/>
                        <a14:backgroundMark x1="71400" y1="32000" x2="57200" y2="5667"/>
                        <a14:backgroundMark x1="57200" y1="5667" x2="25200" y2="2333"/>
                        <a14:backgroundMark x1="25200" y1="2333" x2="0" y2="11333"/>
                        <a14:backgroundMark x1="0" y1="11333" x2="0" y2="11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59" y="3255405"/>
            <a:ext cx="5011158" cy="3006694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F70C7872-5F8F-9387-D076-6445C30AC13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Tasks Comparison</a:t>
            </a:r>
          </a:p>
        </p:txBody>
      </p:sp>
      <p:pic>
        <p:nvPicPr>
          <p:cNvPr id="2050" name="Picture 2" descr="DataOps Explained: How To Not Screw It Up">
            <a:extLst>
              <a:ext uri="{FF2B5EF4-FFF2-40B4-BE49-F238E27FC236}">
                <a16:creationId xmlns:a16="http://schemas.microsoft.com/office/drawing/2014/main" id="{C25CA3A5-AF51-E356-F5A5-BBF87824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1"/>
          <a:stretch/>
        </p:blipFill>
        <p:spPr bwMode="auto">
          <a:xfrm>
            <a:off x="1499417" y="3986627"/>
            <a:ext cx="5209608" cy="27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E9C083-6076-6ECE-23FB-256EE43B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239821"/>
            <a:ext cx="9804127" cy="51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14551-1552-4DB7-A507-6382B0CF53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65AE4-6714-B9ED-D749-C0534D1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8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CFE72530-01A5-9295-E379-793F27527DF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18350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uary Vs Data Scientist">
            <a:extLst>
              <a:ext uri="{FF2B5EF4-FFF2-40B4-BE49-F238E27FC236}">
                <a16:creationId xmlns:a16="http://schemas.microsoft.com/office/drawing/2014/main" id="{6A705852-5112-A19D-2F38-3BA44FDA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3"/>
          <a:stretch/>
        </p:blipFill>
        <p:spPr bwMode="auto">
          <a:xfrm>
            <a:off x="179368" y="809077"/>
            <a:ext cx="6087867" cy="5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FD1A7-4D3E-F487-AF71-637BE301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934C1-FEF5-70D0-38D7-46A62F06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Data Science in Finance - Explore 7 astonishing use cases of finance -  TechVidvan">
            <a:extLst>
              <a:ext uri="{FF2B5EF4-FFF2-40B4-BE49-F238E27FC236}">
                <a16:creationId xmlns:a16="http://schemas.microsoft.com/office/drawing/2014/main" id="{689B3B3B-8478-A6CF-931B-3CE24068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60" y="2031482"/>
            <a:ext cx="5682572" cy="29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F0A1DB92-417A-CA5D-CF7E-66C648AC54AE}"/>
              </a:ext>
            </a:extLst>
          </p:cNvPr>
          <p:cNvSpPr txBox="1">
            <a:spLocks/>
          </p:cNvSpPr>
          <p:nvPr/>
        </p:nvSpPr>
        <p:spPr>
          <a:xfrm>
            <a:off x="0" y="163798"/>
            <a:ext cx="767479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Financial/</a:t>
            </a:r>
            <a:r>
              <a:rPr lang="en-US" sz="4000" dirty="0" err="1">
                <a:solidFill>
                  <a:srgbClr val="4472C4"/>
                </a:solidFill>
                <a:latin typeface="Montserrat" panose="00000500000000000000" pitchFamily="2" charset="0"/>
              </a:rPr>
              <a:t>Ensurance</a:t>
            </a:r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9268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213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Constantia</vt:lpstr>
      <vt:lpstr>Fira Sans Extra Condensed</vt:lpstr>
      <vt:lpstr>Fira Sans Extra Condensed Medium</vt:lpstr>
      <vt:lpstr>Montserrat</vt:lpstr>
      <vt:lpstr>Office Theme</vt:lpstr>
      <vt:lpstr>PowerPoint Presentation</vt:lpstr>
      <vt:lpstr>My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Alderisi, Serena (CYS INF SM)</dc:creator>
  <cp:lastModifiedBy>Alderisi, Serena (CYS INF SM)</cp:lastModifiedBy>
  <cp:revision>8</cp:revision>
  <dcterms:created xsi:type="dcterms:W3CDTF">2023-05-07T22:22:13Z</dcterms:created>
  <dcterms:modified xsi:type="dcterms:W3CDTF">2023-05-09T22:18:53Z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2023-05-09T22:18:53Z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955cc410-d490-4a37-a02d-b7085352f598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