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57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88" autoAdjust="0"/>
  </p:normalViewPr>
  <p:slideViewPr>
    <p:cSldViewPr snapToGrid="0">
      <p:cViewPr>
        <p:scale>
          <a:sx n="75" d="100"/>
          <a:sy n="75" d="100"/>
        </p:scale>
        <p:origin x="32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\Downloads\CO2%20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\Downloads\CO2%20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gio\Downloads\CO2%20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FF0000"/>
                </a:solidFill>
              </a:rPr>
              <a:t>Emisiones</a:t>
            </a:r>
            <a:r>
              <a:rPr lang="en-US" baseline="0" dirty="0"/>
              <a:t> de C02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>
                <a:solidFill>
                  <a:schemeClr val="accent1">
                    <a:lumMod val="50000"/>
                  </a:schemeClr>
                </a:solidFill>
              </a:rPr>
              <a:t>región</a:t>
            </a:r>
            <a:r>
              <a:rPr lang="en-US" baseline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1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en</a:t>
            </a: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sz="11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el</a:t>
            </a: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US" sz="1100" b="1" i="0" u="none" strike="noStrike" kern="1200" spc="0" baseline="0" dirty="0" err="1">
                <a:solidFill>
                  <a:schemeClr val="tx1"/>
                </a:solidFill>
              </a:rPr>
              <a:t>cambio</a:t>
            </a: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 </a:t>
            </a:r>
            <a:r>
              <a:rPr lang="en-US" sz="1100" b="1" i="0" u="none" strike="noStrike" kern="1200" spc="0" baseline="0" dirty="0" err="1">
                <a:solidFill>
                  <a:schemeClr val="tx1"/>
                </a:solidFill>
              </a:rPr>
              <a:t>climático</a:t>
            </a: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 </a:t>
            </a:r>
            <a:r>
              <a:rPr lang="en-US" b="1" baseline="0" dirty="0">
                <a:solidFill>
                  <a:schemeClr val="tx1"/>
                </a:solidFill>
              </a:rPr>
              <a:t>  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'CO2T'!$O$8</c:f>
              <c:strCache>
                <c:ptCount val="1"/>
                <c:pt idx="0">
                  <c:v>Suma de Valor(CO2)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0-4832-A6A5-912C4D07A3F4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99471D22-65F6-4E72-9C1A-0EE2927D5F1B}" type="VALUE">
                      <a:rPr lang="en-US" b="1">
                        <a:solidFill>
                          <a:schemeClr val="tx1"/>
                        </a:solidFill>
                      </a:rPr>
                      <a:pPr/>
                      <a:t>[VALOR]</a:t>
                    </a:fld>
                    <a:endParaRPr lang="es-C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00-4832-A6A5-912C4D07A3F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'CO2T'!$N$9:$N$15</c:f>
              <c:strCache>
                <c:ptCount val="7"/>
                <c:pt idx="0">
                  <c:v>East Asia &amp; Pacific</c:v>
                </c:pt>
                <c:pt idx="1">
                  <c:v>Europe &amp; Central Asia</c:v>
                </c:pt>
                <c:pt idx="2">
                  <c:v>Latin America &amp; Caribbean</c:v>
                </c:pt>
                <c:pt idx="3">
                  <c:v>Middle East &amp; North Africa</c:v>
                </c:pt>
                <c:pt idx="4">
                  <c:v>North America</c:v>
                </c:pt>
                <c:pt idx="5">
                  <c:v>South Asia</c:v>
                </c:pt>
                <c:pt idx="6">
                  <c:v>Sub-Saharan Africa</c:v>
                </c:pt>
              </c:strCache>
            </c:strRef>
          </c:cat>
          <c:val>
            <c:numRef>
              <c:f>'CO2T'!$O$9:$O$15</c:f>
              <c:numCache>
                <c:formatCode>0</c:formatCode>
                <c:ptCount val="7"/>
                <c:pt idx="0">
                  <c:v>238546703.42599908</c:v>
                </c:pt>
                <c:pt idx="1">
                  <c:v>226246294.64200017</c:v>
                </c:pt>
                <c:pt idx="2">
                  <c:v>48493643.779000007</c:v>
                </c:pt>
                <c:pt idx="3">
                  <c:v>48237316.812000029</c:v>
                </c:pt>
                <c:pt idx="4">
                  <c:v>266143812.02599999</c:v>
                </c:pt>
                <c:pt idx="5">
                  <c:v>41392831.976000011</c:v>
                </c:pt>
                <c:pt idx="6">
                  <c:v>21561791.318000041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00-4832-A6A5-912C4D07A3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27791136"/>
        <c:axId val="227788256"/>
      </c:barChart>
      <c:catAx>
        <c:axId val="22779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27788256"/>
        <c:crosses val="autoZero"/>
        <c:auto val="1"/>
        <c:lblAlgn val="ctr"/>
        <c:lblOffset val="100"/>
        <c:noMultiLvlLbl val="0"/>
      </c:catAx>
      <c:valAx>
        <c:axId val="22778825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22779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/>
              <a:t>Emisiones</a:t>
            </a:r>
            <a:r>
              <a:rPr lang="es-CR" baseline="0"/>
              <a:t> históricas de C02  en Norte America en el </a:t>
            </a:r>
            <a:r>
              <a:rPr lang="es-CR" baseline="0">
                <a:solidFill>
                  <a:srgbClr val="FF0000"/>
                </a:solidFill>
              </a:rPr>
              <a:t>cambio climatico  </a:t>
            </a:r>
            <a:endParaRPr lang="es-CR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Pt>
            <c:idx val="45"/>
            <c:marker>
              <c:symbol val="none"/>
            </c:marker>
            <c:bubble3D val="0"/>
            <c:spPr>
              <a:ln w="34925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D1-4C15-9687-9AC77CB2256B}"/>
              </c:ext>
            </c:extLst>
          </c:dPt>
          <c:dPt>
            <c:idx val="46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D1-4C15-9687-9AC77CB2256B}"/>
              </c:ext>
            </c:extLst>
          </c:dPt>
          <c:dPt>
            <c:idx val="47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D1-4C15-9687-9AC77CB2256B}"/>
              </c:ext>
            </c:extLst>
          </c:dPt>
          <c:dPt>
            <c:idx val="48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D1-4C15-9687-9AC77CB2256B}"/>
              </c:ext>
            </c:extLst>
          </c:dPt>
          <c:dPt>
            <c:idx val="49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D1-4C15-9687-9AC77CB2256B}"/>
              </c:ext>
            </c:extLst>
          </c:dPt>
          <c:dPt>
            <c:idx val="50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D1-4C15-9687-9AC77CB2256B}"/>
              </c:ext>
            </c:extLst>
          </c:dPt>
          <c:dPt>
            <c:idx val="5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D1-4C15-9687-9AC77CB2256B}"/>
              </c:ext>
            </c:extLst>
          </c:dPt>
          <c:dLbls>
            <c:dLbl>
              <c:idx val="45"/>
              <c:tx>
                <c:rich>
                  <a:bodyPr/>
                  <a:lstStyle/>
                  <a:p>
                    <a:fld id="{15E3DC68-7E00-4F8A-AD5D-69E4CB02AC8E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[VALOR]</a:t>
                    </a:fld>
                    <a:endParaRPr lang="es-CR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CD1-4C15-9687-9AC77CB225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'CO2T'!$N$27:$N$78</c:f>
              <c:strCache>
                <c:ptCount val="5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</c:strCache>
            </c:strRef>
          </c:cat>
          <c:val>
            <c:numRef>
              <c:f>'CO2T'!$O$27:$O$78</c:f>
              <c:numCache>
                <c:formatCode>0</c:formatCode>
                <c:ptCount val="52"/>
                <c:pt idx="0">
                  <c:v>3083748.9819999998</c:v>
                </c:pt>
                <c:pt idx="1">
                  <c:v>3074863.841</c:v>
                </c:pt>
                <c:pt idx="2">
                  <c:v>3194551.054</c:v>
                </c:pt>
                <c:pt idx="3">
                  <c:v>3330490.4109999998</c:v>
                </c:pt>
                <c:pt idx="4">
                  <c:v>3493998.2739999997</c:v>
                </c:pt>
                <c:pt idx="5">
                  <c:v>3643256.1750000003</c:v>
                </c:pt>
                <c:pt idx="6">
                  <c:v>3821399.0350000001</c:v>
                </c:pt>
                <c:pt idx="7">
                  <c:v>3977818.5870000003</c:v>
                </c:pt>
                <c:pt idx="8">
                  <c:v>4135118.219</c:v>
                </c:pt>
                <c:pt idx="9">
                  <c:v>4332347.8140000002</c:v>
                </c:pt>
                <c:pt idx="10">
                  <c:v>4670617.5630000001</c:v>
                </c:pt>
                <c:pt idx="11">
                  <c:v>4709608.7739999993</c:v>
                </c:pt>
                <c:pt idx="12">
                  <c:v>4946342.96</c:v>
                </c:pt>
                <c:pt idx="13">
                  <c:v>5152241.3430000003</c:v>
                </c:pt>
                <c:pt idx="14">
                  <c:v>4988902.1620000005</c:v>
                </c:pt>
                <c:pt idx="15">
                  <c:v>4803931.3480000002</c:v>
                </c:pt>
                <c:pt idx="16">
                  <c:v>5012888.0089999996</c:v>
                </c:pt>
                <c:pt idx="17">
                  <c:v>5150899.2209999999</c:v>
                </c:pt>
                <c:pt idx="18">
                  <c:v>5307183.0940000005</c:v>
                </c:pt>
                <c:pt idx="19">
                  <c:v>5344326.1370000001</c:v>
                </c:pt>
                <c:pt idx="20">
                  <c:v>5166880.0070000002</c:v>
                </c:pt>
                <c:pt idx="21">
                  <c:v>4966192.4309999999</c:v>
                </c:pt>
                <c:pt idx="22">
                  <c:v>4721955.5630000001</c:v>
                </c:pt>
                <c:pt idx="23">
                  <c:v>4751016.5380000006</c:v>
                </c:pt>
                <c:pt idx="24">
                  <c:v>4901231.5260000005</c:v>
                </c:pt>
                <c:pt idx="25">
                  <c:v>4915085.4520000005</c:v>
                </c:pt>
                <c:pt idx="26">
                  <c:v>4900941.8330000006</c:v>
                </c:pt>
                <c:pt idx="27">
                  <c:v>5120298.1059999997</c:v>
                </c:pt>
                <c:pt idx="28">
                  <c:v>5349228.9160000002</c:v>
                </c:pt>
                <c:pt idx="29">
                  <c:v>5419140.2709999997</c:v>
                </c:pt>
                <c:pt idx="30">
                  <c:v>5259336.0779999997</c:v>
                </c:pt>
                <c:pt idx="31">
                  <c:v>5249673.5330000008</c:v>
                </c:pt>
                <c:pt idx="32">
                  <c:v>5352118.5119999992</c:v>
                </c:pt>
                <c:pt idx="33">
                  <c:v>5479077.3860000009</c:v>
                </c:pt>
                <c:pt idx="34">
                  <c:v>5555904.7029999997</c:v>
                </c:pt>
                <c:pt idx="35">
                  <c:v>5606003.2570000002</c:v>
                </c:pt>
                <c:pt idx="36">
                  <c:v>5740637.1620000005</c:v>
                </c:pt>
                <c:pt idx="37">
                  <c:v>5870313.2829999998</c:v>
                </c:pt>
                <c:pt idx="38">
                  <c:v>5917837.6030000001</c:v>
                </c:pt>
                <c:pt idx="39">
                  <c:v>6026388.1369999992</c:v>
                </c:pt>
                <c:pt idx="40">
                  <c:v>6236807.9309999999</c:v>
                </c:pt>
                <c:pt idx="41">
                  <c:v>6129826.8729999997</c:v>
                </c:pt>
                <c:pt idx="42">
                  <c:v>6168587.0630000001</c:v>
                </c:pt>
                <c:pt idx="43">
                  <c:v>6232917.2440000009</c:v>
                </c:pt>
                <c:pt idx="44">
                  <c:v>6316477.1729999995</c:v>
                </c:pt>
                <c:pt idx="45">
                  <c:v>6358677.0090000005</c:v>
                </c:pt>
                <c:pt idx="46">
                  <c:v>6254625.8839999996</c:v>
                </c:pt>
                <c:pt idx="47">
                  <c:v>6356242.1210000003</c:v>
                </c:pt>
                <c:pt idx="48">
                  <c:v>6166958.9149999991</c:v>
                </c:pt>
                <c:pt idx="49">
                  <c:v>5782022.9240000006</c:v>
                </c:pt>
                <c:pt idx="50">
                  <c:v>5905450.477</c:v>
                </c:pt>
                <c:pt idx="51">
                  <c:v>5791425.1119999997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CD1-4C15-9687-9AC77CB2256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8177791"/>
        <c:axId val="658168191"/>
      </c:lineChart>
      <c:catAx>
        <c:axId val="65817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658168191"/>
        <c:crosses val="autoZero"/>
        <c:auto val="1"/>
        <c:lblAlgn val="ctr"/>
        <c:lblOffset val="100"/>
        <c:noMultiLvlLbl val="0"/>
      </c:catAx>
      <c:valAx>
        <c:axId val="658168191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658177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R" sz="1400" b="0" i="0" u="none" strike="noStrike" baseline="0" dirty="0">
                <a:solidFill>
                  <a:srgbClr val="FF0000"/>
                </a:solidFill>
              </a:rPr>
              <a:t>Emisiones de CO2 </a:t>
            </a:r>
            <a:r>
              <a:rPr lang="es-CR" sz="1400" b="0" i="0" u="none" strike="noStrike" baseline="0" dirty="0"/>
              <a:t>per cápita en </a:t>
            </a:r>
            <a:r>
              <a:rPr lang="es-CR" sz="1400" b="0" i="0" u="none" strike="noStrike" baseline="0" dirty="0">
                <a:solidFill>
                  <a:sysClr val="windowText" lastClr="000000"/>
                </a:solidFill>
              </a:rPr>
              <a:t>los países </a:t>
            </a:r>
            <a:r>
              <a:rPr lang="es-CR" sz="1400" b="0" i="0" u="none" strike="noStrike" baseline="0" dirty="0"/>
              <a:t>con mayor aporte</a:t>
            </a:r>
            <a:endParaRPr lang="es-C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'CO2 per Capita'!$U$11</c:f>
              <c:strCache>
                <c:ptCount val="1"/>
                <c:pt idx="0">
                  <c:v>C02 per Capita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E6-4725-A15F-2675B9A27A63}"/>
              </c:ext>
            </c:extLst>
          </c:dPt>
          <c:dLbls>
            <c:dLbl>
              <c:idx val="2"/>
              <c:layout>
                <c:manualLayout>
                  <c:x val="-1.8452213778921847E-3"/>
                  <c:y val="-2.84368254650653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E6-4725-A15F-2675B9A27A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'CO2 per Capita'!$T$12:$T$18</c:f>
              <c:strCache>
                <c:ptCount val="7"/>
                <c:pt idx="0">
                  <c:v>Qatar</c:v>
                </c:pt>
                <c:pt idx="1">
                  <c:v>United Arab Emirates</c:v>
                </c:pt>
                <c:pt idx="2">
                  <c:v>Luxembourg</c:v>
                </c:pt>
                <c:pt idx="3">
                  <c:v>Kuwait</c:v>
                </c:pt>
                <c:pt idx="4">
                  <c:v>Brunei Darussalam</c:v>
                </c:pt>
                <c:pt idx="5">
                  <c:v>Bahrain</c:v>
                </c:pt>
                <c:pt idx="6">
                  <c:v>United States</c:v>
                </c:pt>
              </c:strCache>
            </c:strRef>
          </c:cat>
          <c:val>
            <c:numRef>
              <c:f>'CO2 per Capita'!$U$12:$U$18</c:f>
              <c:numCache>
                <c:formatCode>0</c:formatCode>
                <c:ptCount val="7"/>
                <c:pt idx="0">
                  <c:v>2830.01371840094</c:v>
                </c:pt>
                <c:pt idx="1">
                  <c:v>1655.9335919804112</c:v>
                </c:pt>
                <c:pt idx="2">
                  <c:v>1466.2184829610301</c:v>
                </c:pt>
                <c:pt idx="3">
                  <c:v>1391.5703059523423</c:v>
                </c:pt>
                <c:pt idx="4">
                  <c:v>1117.8884067808744</c:v>
                </c:pt>
                <c:pt idx="5">
                  <c:v>1033.1294600533004</c:v>
                </c:pt>
                <c:pt idx="6">
                  <c:v>1003.7805683161714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E6-4725-A15F-2675B9A27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7730031"/>
        <c:axId val="77722351"/>
      </c:barChart>
      <c:lineChart>
        <c:grouping val="standard"/>
        <c:varyColors val="0"/>
        <c:ser>
          <c:idx val="1"/>
          <c:order val="1"/>
          <c:tx>
            <c:strRef>
              <c:f>'CO2 per Capita'!$V$11</c:f>
              <c:strCache>
                <c:ptCount val="1"/>
                <c:pt idx="0">
                  <c:v>Frecuencia acumulada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E6-4725-A15F-2675B9A27A6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E6-4725-A15F-2675B9A27A6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3E6-4725-A15F-2675B9A27A6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E6-4725-A15F-2675B9A27A6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3E6-4725-A15F-2675B9A27A6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E6-4725-A15F-2675B9A27A63}"/>
                </c:ext>
              </c:extLst>
            </c:dLbl>
            <c:dLbl>
              <c:idx val="6"/>
              <c:layout>
                <c:manualLayout>
                  <c:x val="-2.7632872144509237E-2"/>
                  <c:y val="0.10770597037640457"/>
                </c:manualLayout>
              </c:layout>
              <c:tx>
                <c:rich>
                  <a:bodyPr/>
                  <a:lstStyle/>
                  <a:p>
                    <a:fld id="{FAC4B2A8-2E22-4C12-8181-37D17EB998AF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[VALOR]</a:t>
                    </a:fld>
                    <a:endParaRPr lang="es-C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03E6-4725-A15F-2675B9A27A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'CO2 per Capita'!$T$12:$T$18</c:f>
              <c:strCache>
                <c:ptCount val="7"/>
                <c:pt idx="0">
                  <c:v>Qatar</c:v>
                </c:pt>
                <c:pt idx="1">
                  <c:v>United Arab Emirates</c:v>
                </c:pt>
                <c:pt idx="2">
                  <c:v>Luxembourg</c:v>
                </c:pt>
                <c:pt idx="3">
                  <c:v>Kuwait</c:v>
                </c:pt>
                <c:pt idx="4">
                  <c:v>Brunei Darussalam</c:v>
                </c:pt>
                <c:pt idx="5">
                  <c:v>Bahrain</c:v>
                </c:pt>
                <c:pt idx="6">
                  <c:v>United States</c:v>
                </c:pt>
              </c:strCache>
            </c:strRef>
          </c:cat>
          <c:val>
            <c:numRef>
              <c:f>'CO2 per Capita'!$V$12:$V$18</c:f>
              <c:numCache>
                <c:formatCode>0%</c:formatCode>
                <c:ptCount val="7"/>
                <c:pt idx="0">
                  <c:v>6.1880470625743048E-2</c:v>
                </c:pt>
                <c:pt idx="1">
                  <c:v>9.8088758002747078E-2</c:v>
                </c:pt>
                <c:pt idx="2">
                  <c:v>0.13014877565420124</c:v>
                </c:pt>
                <c:pt idx="3">
                  <c:v>0.16057655233996093</c:v>
                </c:pt>
                <c:pt idx="4">
                  <c:v>0.18502005954590806</c:v>
                </c:pt>
                <c:pt idx="5">
                  <c:v>0.20761024587247509</c:v>
                </c:pt>
                <c:pt idx="6">
                  <c:v>0.22955869565153744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3E6-4725-A15F-2675B9A27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50671"/>
        <c:axId val="77742031"/>
      </c:lineChart>
      <c:catAx>
        <c:axId val="777300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77722351"/>
        <c:crosses val="autoZero"/>
        <c:auto val="1"/>
        <c:lblAlgn val="ctr"/>
        <c:lblOffset val="100"/>
        <c:noMultiLvlLbl val="0"/>
      </c:catAx>
      <c:valAx>
        <c:axId val="7772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77730031"/>
        <c:crosses val="autoZero"/>
        <c:crossBetween val="between"/>
      </c:valAx>
      <c:valAx>
        <c:axId val="77742031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R"/>
          </a:p>
        </c:txPr>
        <c:crossAx val="77750671"/>
        <c:crosses val="max"/>
        <c:crossBetween val="between"/>
      </c:valAx>
      <c:catAx>
        <c:axId val="77750671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7774203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8CB74-4C8E-4481-926D-5BCBA7A0A242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44CC2-05CF-4475-B057-28AE76E40A2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79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Los datos históricos respecto al cambio climático demuestran el deterioro del medio ambiente y sus variaciones por causa de la gran cantidad de emisiones de C02 que son emitidas a nivel mundial, la fluctuación en el clima genera preocupación para muchos ambientalistas quienes consideraron una reforma como oportuna para la mejora de la sostenibilidad ambiental.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44CC2-05CF-4475-B057-28AE76E40A21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970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La Región de Norte América cuenta con la mayor parte de emisiones contaminantes de Dióxido de carbono que son los principales destructores de la capa de ozono y productores del cambio </a:t>
            </a:r>
            <a:r>
              <a:rPr lang="es-CR" dirty="0" err="1"/>
              <a:t>climatico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44CC2-05CF-4475-B057-28AE76E40A21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596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Son 30% de las emisiones de dióxido de carbono emitidas por norte </a:t>
            </a:r>
            <a:r>
              <a:rPr lang="es-CR" dirty="0" err="1"/>
              <a:t>america</a:t>
            </a:r>
            <a:r>
              <a:rPr lang="es-CR" dirty="0"/>
              <a:t>, las cuales genera un impacto negativo, las principales causas contaminación por industrias, tala indiscriminada, quemas y contaminación del agua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44CC2-05CF-4475-B057-28AE76E40A21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94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En los últimos años se ha medido las </a:t>
            </a:r>
            <a:r>
              <a:rPr lang="es-CR" dirty="0" err="1"/>
              <a:t>emisones</a:t>
            </a:r>
            <a:r>
              <a:rPr lang="es-CR" dirty="0"/>
              <a:t> históricas de CO2 en Norte </a:t>
            </a:r>
            <a:r>
              <a:rPr lang="es-CR" dirty="0" err="1"/>
              <a:t>America</a:t>
            </a:r>
            <a:r>
              <a:rPr lang="es-CR" dirty="0"/>
              <a:t>, en el año 2005 se registró el punto de las emisiones con 6.358.677 que generaron preocupación de las </a:t>
            </a:r>
            <a:r>
              <a:rPr lang="es-CR" dirty="0" err="1"/>
              <a:t>ONG’s</a:t>
            </a:r>
            <a:r>
              <a:rPr lang="es-CR" dirty="0"/>
              <a:t> en Estados Unidos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44CC2-05CF-4475-B057-28AE76E40A21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734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Los países con mayor parte de Emisiones de dióxido de carbono, en el punto más alto se encuentra Qatar con 2830 emisiones.  La suma de los 6 países con mayor emisiones per </a:t>
            </a:r>
            <a:r>
              <a:rPr lang="es-CR" dirty="0" err="1"/>
              <a:t>capita</a:t>
            </a:r>
            <a:r>
              <a:rPr lang="es-CR" dirty="0"/>
              <a:t>, representa un 23% de las emisiones a nivel mundial-</a:t>
            </a:r>
          </a:p>
          <a:p>
            <a:endParaRPr lang="es-CR" dirty="0"/>
          </a:p>
          <a:p>
            <a:r>
              <a:rPr lang="es-CR" dirty="0"/>
              <a:t>Debemos entender la situación y comenzar a generar cambios. Buscar la aplicación </a:t>
            </a:r>
            <a:r>
              <a:rPr lang="es-CR" dirty="0" err="1"/>
              <a:t>politicas</a:t>
            </a:r>
            <a:r>
              <a:rPr lang="es-CR" dirty="0"/>
              <a:t> de sostenibilidad en cada uno de los países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44CC2-05CF-4475-B057-28AE76E40A21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70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579A-603A-0593-4976-23E520A14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80295-DDED-C776-22E8-CD2D9654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20D25-64EC-2653-3E0C-EE3A049E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6315-552A-5779-398A-7143EDC1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2DFE8-CC81-B906-5C68-E2B2F2F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695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5E232-5F4F-2EB2-BA05-B4EE42F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367EDD-C068-3EBC-ACAB-DD6783A37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B5715A-5CA1-D5DF-406F-CBDC65BE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EF92F-1148-C1C8-3667-AEF6B9A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C112D-39C9-D517-E2D7-62E6E3BA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752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E8874D-D0F6-2E07-3093-56EDEF34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8EF269-4E45-64FB-DA0E-204050E3E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5D4DD-F817-0E27-2A70-350B6E4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08E3A-0282-4728-081F-3458011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0B5DF-A0AF-BABC-E017-123FEDCD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97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BBAD4-4A8F-D700-9C73-30C4AB99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C302C-6549-F307-E220-2A82CCCC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8E8A7-AB17-4607-40A3-032013A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66B848-CC26-D3A2-D446-A6F5EE8D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EB2B9-7F23-CDE7-DDF1-ED1ABB7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55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0CE5D-81C7-20F4-E53C-F1C1B9E3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72D5A-FDFA-D26D-56B4-92442119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A6568-BADC-7482-97DF-59612A2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39726-4559-32A2-E644-034DF931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F39ED-0FE2-C22E-7085-5F1755A1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774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39C4-0874-4BAC-346C-8712A62E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B29E7-4F4A-65CF-D266-0E9C80141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60E68-5B12-B336-FD95-FA2F9F83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0260B-35E8-C2D1-2AD7-84ABCB55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4F576-9486-63F5-0500-D296112A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81504A-4386-1C32-8553-0924A96E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174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ADB4-8905-0FF3-5F37-DB3AA0A8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9385F-84BB-ACB9-D0E3-6851460C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5F1EE3-CE52-C9B0-D2F3-CCC7C06E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874CD7-C01D-A42C-73D2-DA09748A2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3BB2C6-5B11-A1F4-171C-48607B10E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D35D6B-0852-0E11-1C75-B89AD65A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9F9B57-59AC-9306-9B42-064CDB83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BD2672-6027-B7E8-D6CC-2626CED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74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9A116-060C-2770-EEB6-0C154339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EDE50-1D65-9383-812D-B1435BA5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D87B49-58F9-0456-104B-3F6A886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34BC40-70C7-2AC5-619B-B0E06FEF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97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BEDF11-4A02-C8D9-3562-E0B68064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2AFF8A-1E96-1D71-F182-3FFD05B0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A191FE-72EF-C6FA-B768-9119FAD2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51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6F421-DEF1-2F55-67B4-75E970F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3F47F-F65D-ED64-F2B3-6376808E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8AAB4-1A8C-A3EE-0C07-52370582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262E5C-A248-D0F3-4931-A131D57A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BE2871-BE09-0D91-6324-E76CF8A3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B63F1-21E3-FE30-C7B8-79ED1BA8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87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B10E4-F51D-28CD-E861-D11234C5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DD3B1E-7AEE-084A-515A-D6D6D8B2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C0BED-8C70-04B6-FD1C-79B9C57C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60069-68B4-77BE-1DF9-6031E8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FA52C-8BDC-E2F7-5D3A-AF43AAB3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35CADC-2598-5137-B6AE-A535BE3E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904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638D8-46FE-4858-9F9E-A62C6140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0C9B2-FC64-D157-27FA-40DD62512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F6408-F8F3-1067-158F-D9C4778C4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F43E5-C772-417D-A4E6-F7DB7704A147}" type="datetimeFigureOut">
              <a:rPr lang="es-CR" smtClean="0"/>
              <a:t>24/10/2024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2E928-B945-27D9-7E2B-0930FE241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D8A3C-2A75-DD86-CF3F-EE2CB12F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0A41D-095A-4674-A856-A7399C591CC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70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anred.org/2023/02/18/cambio-climatico-frio-y-calor-records-en-una-seman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8379AD-232C-07BA-6A01-85B789C60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CR" sz="4800">
                <a:solidFill>
                  <a:srgbClr val="FFFFFF"/>
                </a:solidFill>
              </a:rPr>
              <a:t>Mi primer Data Story telling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6B221-4C03-E232-B6D3-B0E99F02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CR" i="1" dirty="0"/>
              <a:t>Daniel Segura Cruz</a:t>
            </a:r>
            <a:endParaRPr lang="es-CR" i="1"/>
          </a:p>
        </p:txBody>
      </p:sp>
    </p:spTree>
    <p:extLst>
      <p:ext uri="{BB962C8B-B14F-4D97-AF65-F5344CB8AC3E}">
        <p14:creationId xmlns:p14="http://schemas.microsoft.com/office/powerpoint/2010/main" val="40310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2BE17-1E30-1EA9-33DF-3C2F2B5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Guión</a:t>
            </a:r>
            <a:r>
              <a:rPr lang="es-CR" dirty="0"/>
              <a:t> gráfico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C36107-A09C-7101-2C1A-8921BECF542B}"/>
              </a:ext>
            </a:extLst>
          </p:cNvPr>
          <p:cNvSpPr/>
          <p:nvPr/>
        </p:nvSpPr>
        <p:spPr>
          <a:xfrm>
            <a:off x="1029903" y="1809549"/>
            <a:ext cx="2156059" cy="1020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Introducción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98C810-7F91-25B4-61D4-3433EF8A9F14}"/>
              </a:ext>
            </a:extLst>
          </p:cNvPr>
          <p:cNvSpPr/>
          <p:nvPr/>
        </p:nvSpPr>
        <p:spPr>
          <a:xfrm>
            <a:off x="4310513" y="1809549"/>
            <a:ext cx="2156059" cy="1020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Emisiones</a:t>
            </a:r>
            <a:r>
              <a:rPr lang="en-US" baseline="0" dirty="0">
                <a:solidFill>
                  <a:schemeClr val="bg1"/>
                </a:solidFill>
              </a:rPr>
              <a:t> de C02 </a:t>
            </a:r>
            <a:r>
              <a:rPr lang="en-US" baseline="0" dirty="0" err="1">
                <a:solidFill>
                  <a:schemeClr val="bg1"/>
                </a:solidFill>
              </a:rPr>
              <a:t>por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región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sz="1400" b="0" i="0" u="none" strike="noStrike" kern="1200" spc="0" baseline="0" dirty="0" err="1">
                <a:solidFill>
                  <a:schemeClr val="bg1"/>
                </a:solidFill>
              </a:rPr>
              <a:t>en</a:t>
            </a:r>
            <a:r>
              <a:rPr lang="en-US" sz="1400" b="0" i="0" u="none" strike="noStrike" kern="1200" spc="0" baseline="0" dirty="0">
                <a:solidFill>
                  <a:schemeClr val="bg1"/>
                </a:solidFill>
              </a:rPr>
              <a:t> </a:t>
            </a:r>
            <a:r>
              <a:rPr lang="en-US" sz="1400" b="0" i="0" u="none" strike="noStrike" kern="1200" spc="0" baseline="0" dirty="0" err="1">
                <a:solidFill>
                  <a:schemeClr val="bg1"/>
                </a:solidFill>
              </a:rPr>
              <a:t>el</a:t>
            </a:r>
            <a:r>
              <a:rPr lang="en-US" sz="1400" b="0" i="0" u="none" strike="noStrike" kern="1200" spc="0" baseline="0" dirty="0">
                <a:solidFill>
                  <a:schemeClr val="bg1"/>
                </a:solidFill>
              </a:rPr>
              <a:t> </a:t>
            </a:r>
            <a:r>
              <a:rPr lang="en-US" sz="1400" b="1" i="0" u="none" strike="noStrike" kern="1200" spc="0" baseline="0" dirty="0" err="1">
                <a:solidFill>
                  <a:schemeClr val="bg1"/>
                </a:solidFill>
              </a:rPr>
              <a:t>cambio</a:t>
            </a:r>
            <a:r>
              <a:rPr lang="en-US" sz="1400" b="1" i="0" u="none" strike="noStrike" kern="1200" spc="0" baseline="0" dirty="0">
                <a:solidFill>
                  <a:schemeClr val="bg1"/>
                </a:solidFill>
              </a:rPr>
              <a:t> </a:t>
            </a:r>
            <a:r>
              <a:rPr lang="en-US" sz="1400" b="1" i="0" u="none" strike="noStrike" kern="1200" spc="0" baseline="0" dirty="0" err="1">
                <a:solidFill>
                  <a:schemeClr val="bg1"/>
                </a:solidFill>
              </a:rPr>
              <a:t>climático</a:t>
            </a:r>
            <a:r>
              <a:rPr lang="en-US" sz="1400" b="1" i="0" u="none" strike="noStrike" kern="1200" spc="0" baseline="0" dirty="0">
                <a:solidFill>
                  <a:schemeClr val="bg1"/>
                </a:solidFill>
              </a:rPr>
              <a:t> </a:t>
            </a:r>
            <a:r>
              <a:rPr lang="en-US" b="1" baseline="0" dirty="0">
                <a:solidFill>
                  <a:schemeClr val="bg1"/>
                </a:solidFill>
              </a:rPr>
              <a:t>  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689867-012D-96A7-3F6C-8B12DE3845B4}"/>
              </a:ext>
            </a:extLst>
          </p:cNvPr>
          <p:cNvSpPr/>
          <p:nvPr/>
        </p:nvSpPr>
        <p:spPr>
          <a:xfrm>
            <a:off x="8131743" y="1809549"/>
            <a:ext cx="2156059" cy="1020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Impacto de emisiones de carbono en Norte América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C014D1-292D-556A-DE1E-368B5CE3E88B}"/>
              </a:ext>
            </a:extLst>
          </p:cNvPr>
          <p:cNvSpPr/>
          <p:nvPr/>
        </p:nvSpPr>
        <p:spPr>
          <a:xfrm>
            <a:off x="8131743" y="3801982"/>
            <a:ext cx="2156059" cy="1020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Emisiones históricas en Norte </a:t>
            </a:r>
            <a:r>
              <a:rPr lang="es-CR" dirty="0" err="1"/>
              <a:t>America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467AA1-AFD6-A569-0DE2-65F17F110091}"/>
              </a:ext>
            </a:extLst>
          </p:cNvPr>
          <p:cNvSpPr/>
          <p:nvPr/>
        </p:nvSpPr>
        <p:spPr>
          <a:xfrm>
            <a:off x="4310513" y="3801982"/>
            <a:ext cx="2156059" cy="1020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b="0" i="0" u="none" strike="noStrike" baseline="0" dirty="0">
                <a:solidFill>
                  <a:schemeClr val="bg1"/>
                </a:solidFill>
              </a:rPr>
              <a:t>Emisiones de CO2 per cápita en los países con mayor aporte</a:t>
            </a:r>
            <a:endParaRPr lang="es-CR" sz="1400" dirty="0">
              <a:solidFill>
                <a:schemeClr val="bg1"/>
              </a:solidFill>
            </a:endParaRPr>
          </a:p>
          <a:p>
            <a:pPr algn="ctr"/>
            <a:endParaRPr lang="es-CR" dirty="0"/>
          </a:p>
        </p:txBody>
      </p:sp>
      <p:pic>
        <p:nvPicPr>
          <p:cNvPr id="11" name="Gráfico 10" descr="Insignia 1 con relleno sólido">
            <a:extLst>
              <a:ext uri="{FF2B5EF4-FFF2-40B4-BE49-F238E27FC236}">
                <a16:creationId xmlns:a16="http://schemas.microsoft.com/office/drawing/2014/main" id="{5C19207B-9CD2-C4DD-85BC-3BEF294C0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928" y="2829827"/>
            <a:ext cx="914400" cy="914400"/>
          </a:xfrm>
          <a:prstGeom prst="rect">
            <a:avLst/>
          </a:prstGeom>
        </p:spPr>
      </p:pic>
      <p:pic>
        <p:nvPicPr>
          <p:cNvPr id="13" name="Gráfico 12" descr="Insignia con relleno sólido">
            <a:extLst>
              <a:ext uri="{FF2B5EF4-FFF2-40B4-BE49-F238E27FC236}">
                <a16:creationId xmlns:a16="http://schemas.microsoft.com/office/drawing/2014/main" id="{AC6403C8-0551-5D67-AC9D-BC408812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3532" y="2823559"/>
            <a:ext cx="914400" cy="914400"/>
          </a:xfrm>
          <a:prstGeom prst="rect">
            <a:avLst/>
          </a:prstGeom>
        </p:spPr>
      </p:pic>
      <p:pic>
        <p:nvPicPr>
          <p:cNvPr id="15" name="Gráfico 14" descr="Insignia 3 con relleno sólido">
            <a:extLst>
              <a:ext uri="{FF2B5EF4-FFF2-40B4-BE49-F238E27FC236}">
                <a16:creationId xmlns:a16="http://schemas.microsoft.com/office/drawing/2014/main" id="{4579F362-79F4-9E4E-BD35-03F734975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6576" y="2823559"/>
            <a:ext cx="914400" cy="914400"/>
          </a:xfrm>
          <a:prstGeom prst="rect">
            <a:avLst/>
          </a:prstGeom>
        </p:spPr>
      </p:pic>
      <p:pic>
        <p:nvPicPr>
          <p:cNvPr id="17" name="Gráfico 16" descr="Insignia 4 con relleno sólido">
            <a:extLst>
              <a:ext uri="{FF2B5EF4-FFF2-40B4-BE49-F238E27FC236}">
                <a16:creationId xmlns:a16="http://schemas.microsoft.com/office/drawing/2014/main" id="{C49653A9-16F5-CEC3-592D-DA52E8BE7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2572" y="4904078"/>
            <a:ext cx="914400" cy="914400"/>
          </a:xfrm>
          <a:prstGeom prst="rect">
            <a:avLst/>
          </a:prstGeom>
        </p:spPr>
      </p:pic>
      <p:pic>
        <p:nvPicPr>
          <p:cNvPr id="19" name="Gráfico 18" descr="Insignia 5 con relleno sólido">
            <a:extLst>
              <a:ext uri="{FF2B5EF4-FFF2-40B4-BE49-F238E27FC236}">
                <a16:creationId xmlns:a16="http://schemas.microsoft.com/office/drawing/2014/main" id="{CE6C8182-4C4C-E0A7-50E8-DB9D767AC5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3532" y="48862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EF4CBD-BDB9-572D-762C-ACD49BBF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pic>
        <p:nvPicPr>
          <p:cNvPr id="5" name="Marcador de contenido 4" descr="Dibujo digital de una ciudad&#10;&#10;Descripción generada automáticamente con confianza media">
            <a:extLst>
              <a:ext uri="{FF2B5EF4-FFF2-40B4-BE49-F238E27FC236}">
                <a16:creationId xmlns:a16="http://schemas.microsoft.com/office/drawing/2014/main" id="{109807AD-9CF3-F811-2AA9-83086D800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895" r="25643" b="1"/>
          <a:stretch/>
        </p:blipFill>
        <p:spPr>
          <a:xfrm>
            <a:off x="5144542" y="467208"/>
            <a:ext cx="5941519" cy="59235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1435DE-2DC9-3917-AFC5-08A1CCBBCA37}"/>
              </a:ext>
            </a:extLst>
          </p:cNvPr>
          <p:cNvSpPr txBox="1"/>
          <p:nvPr/>
        </p:nvSpPr>
        <p:spPr>
          <a:xfrm>
            <a:off x="8601086" y="6190737"/>
            <a:ext cx="248497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R" sz="700">
                <a:solidFill>
                  <a:srgbClr val="FFFFFF"/>
                </a:solidFill>
                <a:hlinkClick r:id="rId4" tooltip="https://www.anred.org/2023/02/18/cambio-climatico-frio-y-calor-records-en-una-seman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R" sz="700">
                <a:solidFill>
                  <a:srgbClr val="FFFFFF"/>
                </a:solidFill>
              </a:rPr>
              <a:t> de Autor desconocido está bajo licencia </a:t>
            </a:r>
            <a:r>
              <a:rPr lang="es-C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C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1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DE22658-54FA-D46B-2FAE-FDF7A81C9A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634537"/>
              </p:ext>
            </p:extLst>
          </p:nvPr>
        </p:nvGraphicFramePr>
        <p:xfrm>
          <a:off x="221380" y="125128"/>
          <a:ext cx="11608067" cy="602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61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>
            <a:extLst>
              <a:ext uri="{FF2B5EF4-FFF2-40B4-BE49-F238E27FC236}">
                <a16:creationId xmlns:a16="http://schemas.microsoft.com/office/drawing/2014/main" id="{16EE7400-96E6-957A-E187-2826434AD3B4}"/>
              </a:ext>
            </a:extLst>
          </p:cNvPr>
          <p:cNvSpPr txBox="1"/>
          <p:nvPr/>
        </p:nvSpPr>
        <p:spPr>
          <a:xfrm>
            <a:off x="2146433" y="1540043"/>
            <a:ext cx="7613583" cy="2281186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CR" sz="6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30%  </a:t>
            </a:r>
          </a:p>
          <a:p>
            <a:r>
              <a:rPr lang="es-CR" sz="2000" b="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las emisiones de C02 a nivel mundial corresponden a Norte América, que han generan un impacto ambiental negativo</a:t>
            </a:r>
          </a:p>
        </p:txBody>
      </p:sp>
    </p:spTree>
    <p:extLst>
      <p:ext uri="{BB962C8B-B14F-4D97-AF65-F5344CB8AC3E}">
        <p14:creationId xmlns:p14="http://schemas.microsoft.com/office/powerpoint/2010/main" val="7458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23BDBFC-A0D4-83D4-1005-541AE2FB6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671597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206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970D3E2-C37F-1A24-D930-5216F0306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600421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3543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350</Words>
  <Application>Microsoft Office PowerPoint</Application>
  <PresentationFormat>Panorámica</PresentationFormat>
  <Paragraphs>32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Mi primer Data Story telling</vt:lpstr>
      <vt:lpstr>Guión gráfico</vt:lpstr>
      <vt:lpstr>Introducción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SEGURA CRUZ DANIEL</dc:creator>
  <cp:lastModifiedBy>SEGURA CRUZ DANIEL</cp:lastModifiedBy>
  <cp:revision>7</cp:revision>
  <dcterms:created xsi:type="dcterms:W3CDTF">2024-10-24T19:32:20Z</dcterms:created>
  <dcterms:modified xsi:type="dcterms:W3CDTF">2024-10-25T00:50:43Z</dcterms:modified>
</cp:coreProperties>
</file>