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75" d="100"/>
          <a:sy n="75" d="100"/>
        </p:scale>
        <p:origin x="974" y="4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w="19050" cap="flat" cmpd="sng" algn="ctr">
          <a:solidFill>
            <a:schemeClr val="tx1">
              <a:lumMod val="25000"/>
              <a:lumOff val="75000"/>
            </a:schemeClr>
          </a:solidFill>
          <a:round/>
        </a:ln>
        <a:effectLst/>
        <a:sp3d contourW="19050">
          <a:contourClr>
            <a:schemeClr val="tx1">
              <a:lumMod val="25000"/>
              <a:lumOff val="75000"/>
            </a:schemeClr>
          </a:contourClr>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2011071796405198"/>
          <c:y val="0.18154356143900083"/>
          <c:w val="0.85879223562244589"/>
          <c:h val="0.66649637799530048"/>
        </c:manualLayout>
      </c:layout>
      <c:bar3DChart>
        <c:barDir val="col"/>
        <c:grouping val="percentStacked"/>
        <c:varyColors val="0"/>
        <c:ser>
          <c:idx val="0"/>
          <c:order val="0"/>
          <c:tx>
            <c:strRef>
              <c:f>Sheet1!$B$1</c:f>
              <c:strCache>
                <c:ptCount val="1"/>
                <c:pt idx="0">
                  <c:v>Product line</c:v>
                </c:pt>
              </c:strCache>
            </c:strRef>
          </c:tx>
          <c:spPr>
            <a:pattFill prst="ltDnDiag">
              <a:fgClr>
                <a:schemeClr val="accent1"/>
              </a:fgClr>
              <a:bgClr>
                <a:schemeClr val="accent1">
                  <a:lumMod val="20000"/>
                  <a:lumOff val="80000"/>
                </a:schemeClr>
              </a:bgClr>
            </a:pattFill>
            <a:ln>
              <a:solidFill>
                <a:schemeClr val="accent1"/>
              </a:solidFill>
            </a:ln>
            <a:effectLst/>
            <a:sp3d>
              <a:contourClr>
                <a:schemeClr val="accent1"/>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A</c:v>
                </c:pt>
                <c:pt idx="1">
                  <c:v>B</c:v>
                </c:pt>
                <c:pt idx="2">
                  <c:v>C</c:v>
                </c:pt>
              </c:strCache>
            </c:str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0-A308-4AFC-9B1B-B5626E70D056}"/>
            </c:ext>
          </c:extLst>
        </c:ser>
        <c:ser>
          <c:idx val="1"/>
          <c:order val="1"/>
          <c:tx>
            <c:strRef>
              <c:f>Sheet1!$C$1</c:f>
              <c:strCache>
                <c:ptCount val="1"/>
                <c:pt idx="0">
                  <c:v>ProductLineProfit</c:v>
                </c:pt>
              </c:strCache>
            </c:strRef>
          </c:tx>
          <c:spPr>
            <a:pattFill prst="ltDnDiag">
              <a:fgClr>
                <a:schemeClr val="accent2"/>
              </a:fgClr>
              <a:bgClr>
                <a:schemeClr val="accent2">
                  <a:lumMod val="20000"/>
                  <a:lumOff val="80000"/>
                </a:schemeClr>
              </a:bgClr>
            </a:pattFill>
            <a:ln>
              <a:solidFill>
                <a:schemeClr val="accent2"/>
              </a:solidFill>
            </a:ln>
            <a:effectLst/>
            <a:sp3d>
              <a:contourClr>
                <a:schemeClr val="accent2"/>
              </a:contourClr>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A</c:v>
                </c:pt>
                <c:pt idx="1">
                  <c:v>B</c:v>
                </c:pt>
                <c:pt idx="2">
                  <c:v>C</c:v>
                </c:pt>
              </c:strCache>
            </c:strRef>
          </c:cat>
          <c:val>
            <c:numRef>
              <c:f>Sheet1!$C$2:$C$4</c:f>
              <c:numCache>
                <c:formatCode>General</c:formatCode>
                <c:ptCount val="3"/>
                <c:pt idx="0">
                  <c:v>20282</c:v>
                </c:pt>
                <c:pt idx="1">
                  <c:v>18084</c:v>
                </c:pt>
                <c:pt idx="2">
                  <c:v>21503</c:v>
                </c:pt>
              </c:numCache>
            </c:numRef>
          </c:val>
          <c:extLst>
            <c:ext xmlns:c16="http://schemas.microsoft.com/office/drawing/2014/chart" uri="{C3380CC4-5D6E-409C-BE32-E72D297353CC}">
              <c16:uniqueId val="{00000001-A308-4AFC-9B1B-B5626E70D056}"/>
            </c:ext>
          </c:extLst>
        </c:ser>
        <c:dLbls>
          <c:showLegendKey val="0"/>
          <c:showVal val="1"/>
          <c:showCatName val="0"/>
          <c:showSerName val="0"/>
          <c:showPercent val="0"/>
          <c:showBubbleSize val="0"/>
        </c:dLbls>
        <c:gapWidth val="150"/>
        <c:shape val="box"/>
        <c:axId val="2004482144"/>
        <c:axId val="2004480224"/>
        <c:axId val="0"/>
      </c:bar3DChart>
      <c:catAx>
        <c:axId val="2004482144"/>
        <c:scaling>
          <c:orientation val="minMax"/>
        </c:scaling>
        <c:delete val="1"/>
        <c:axPos val="b"/>
        <c:numFmt formatCode="General" sourceLinked="1"/>
        <c:majorTickMark val="none"/>
        <c:minorTickMark val="none"/>
        <c:tickLblPos val="nextTo"/>
        <c:crossAx val="2004480224"/>
        <c:crosses val="autoZero"/>
        <c:auto val="1"/>
        <c:lblAlgn val="ctr"/>
        <c:lblOffset val="100"/>
        <c:noMultiLvlLbl val="0"/>
      </c:catAx>
      <c:valAx>
        <c:axId val="2004480224"/>
        <c:scaling>
          <c:orientation val="minMax"/>
        </c:scaling>
        <c:delete val="1"/>
        <c:axPos val="l"/>
        <c:majorGridlines>
          <c:spPr>
            <a:ln>
              <a:solidFill>
                <a:schemeClr val="tx1">
                  <a:lumMod val="15000"/>
                  <a:lumOff val="85000"/>
                </a:schemeClr>
              </a:solidFill>
            </a:ln>
            <a:effectLst/>
          </c:spPr>
        </c:majorGridlines>
        <c:numFmt formatCode="0%" sourceLinked="1"/>
        <c:majorTickMark val="none"/>
        <c:minorTickMark val="none"/>
        <c:tickLblPos val="nextTo"/>
        <c:crossAx val="20044821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7209302325581394E-3"/>
          <c:y val="0.11140619358234995"/>
          <c:w val="0.58807040835011903"/>
          <c:h val="0.86530869809817235"/>
        </c:manualLayout>
      </c:layout>
      <c:bar3DChart>
        <c:barDir val="col"/>
        <c:grouping val="standard"/>
        <c:varyColors val="0"/>
        <c:ser>
          <c:idx val="0"/>
          <c:order val="0"/>
          <c:tx>
            <c:strRef>
              <c:f>Sheet1!$B$1</c:f>
              <c:strCache>
                <c:ptCount val="1"/>
                <c:pt idx="0">
                  <c:v>AvgSpent</c:v>
                </c:pt>
              </c:strCache>
            </c:strRef>
          </c:tx>
          <c:spPr>
            <a:solidFill>
              <a:schemeClr val="accent1"/>
            </a:solidFill>
            <a:ln>
              <a:noFill/>
            </a:ln>
            <a:effectLst/>
            <a:sp3d/>
          </c:spPr>
          <c:invertIfNegative val="0"/>
          <c:cat>
            <c:numRef>
              <c:f>Sheet1!$A$2:$A$16</c:f>
              <c:numCache>
                <c:formatCode>General</c:formatCode>
                <c:ptCount val="15"/>
                <c:pt idx="0">
                  <c:v>8</c:v>
                </c:pt>
                <c:pt idx="1">
                  <c:v>3</c:v>
                </c:pt>
                <c:pt idx="2">
                  <c:v>2</c:v>
                </c:pt>
                <c:pt idx="3">
                  <c:v>15</c:v>
                </c:pt>
                <c:pt idx="4">
                  <c:v>1</c:v>
                </c:pt>
                <c:pt idx="5">
                  <c:v>12</c:v>
                </c:pt>
                <c:pt idx="6">
                  <c:v>11</c:v>
                </c:pt>
                <c:pt idx="7">
                  <c:v>13</c:v>
                </c:pt>
                <c:pt idx="8">
                  <c:v>14</c:v>
                </c:pt>
                <c:pt idx="9">
                  <c:v>10</c:v>
                </c:pt>
                <c:pt idx="10">
                  <c:v>6</c:v>
                </c:pt>
                <c:pt idx="11">
                  <c:v>7</c:v>
                </c:pt>
                <c:pt idx="12">
                  <c:v>9</c:v>
                </c:pt>
                <c:pt idx="13">
                  <c:v>5</c:v>
                </c:pt>
                <c:pt idx="14">
                  <c:v>4</c:v>
                </c:pt>
              </c:numCache>
            </c:numRef>
          </c:cat>
          <c:val>
            <c:numRef>
              <c:f>Sheet1!$B$2:$B$16</c:f>
              <c:numCache>
                <c:formatCode>General</c:formatCode>
                <c:ptCount val="15"/>
                <c:pt idx="0">
                  <c:v>397.53</c:v>
                </c:pt>
                <c:pt idx="1">
                  <c:v>349.29</c:v>
                </c:pt>
                <c:pt idx="2">
                  <c:v>349.14</c:v>
                </c:pt>
                <c:pt idx="3">
                  <c:v>343.55</c:v>
                </c:pt>
                <c:pt idx="4">
                  <c:v>337.83</c:v>
                </c:pt>
                <c:pt idx="5">
                  <c:v>329.1</c:v>
                </c:pt>
                <c:pt idx="6">
                  <c:v>324.22000000000003</c:v>
                </c:pt>
                <c:pt idx="7">
                  <c:v>319.14999999999998</c:v>
                </c:pt>
                <c:pt idx="8">
                  <c:v>318.93</c:v>
                </c:pt>
                <c:pt idx="9">
                  <c:v>309.31</c:v>
                </c:pt>
                <c:pt idx="10">
                  <c:v>308.87</c:v>
                </c:pt>
                <c:pt idx="11">
                  <c:v>307.88</c:v>
                </c:pt>
                <c:pt idx="12">
                  <c:v>293.45999999999998</c:v>
                </c:pt>
                <c:pt idx="13">
                  <c:v>293.02</c:v>
                </c:pt>
                <c:pt idx="14">
                  <c:v>263.52999999999997</c:v>
                </c:pt>
              </c:numCache>
            </c:numRef>
          </c:val>
          <c:extLst>
            <c:ext xmlns:c16="http://schemas.microsoft.com/office/drawing/2014/chart" uri="{C3380CC4-5D6E-409C-BE32-E72D297353CC}">
              <c16:uniqueId val="{00000000-EEB8-43C4-8C69-A87A1969AE7D}"/>
            </c:ext>
          </c:extLst>
        </c:ser>
        <c:ser>
          <c:idx val="1"/>
          <c:order val="1"/>
          <c:tx>
            <c:strRef>
              <c:f>Sheet1!$C$1</c:f>
              <c:strCache>
                <c:ptCount val="1"/>
                <c:pt idx="0">
                  <c:v>SpendingCategory</c:v>
                </c:pt>
              </c:strCache>
            </c:strRef>
          </c:tx>
          <c:spPr>
            <a:solidFill>
              <a:schemeClr val="accent2"/>
            </a:solidFill>
            <a:ln>
              <a:noFill/>
            </a:ln>
            <a:effectLst/>
            <a:sp3d/>
          </c:spPr>
          <c:invertIfNegative val="0"/>
          <c:cat>
            <c:numRef>
              <c:f>Sheet1!$A$2:$A$16</c:f>
              <c:numCache>
                <c:formatCode>General</c:formatCode>
                <c:ptCount val="15"/>
                <c:pt idx="0">
                  <c:v>8</c:v>
                </c:pt>
                <c:pt idx="1">
                  <c:v>3</c:v>
                </c:pt>
                <c:pt idx="2">
                  <c:v>2</c:v>
                </c:pt>
                <c:pt idx="3">
                  <c:v>15</c:v>
                </c:pt>
                <c:pt idx="4">
                  <c:v>1</c:v>
                </c:pt>
                <c:pt idx="5">
                  <c:v>12</c:v>
                </c:pt>
                <c:pt idx="6">
                  <c:v>11</c:v>
                </c:pt>
                <c:pt idx="7">
                  <c:v>13</c:v>
                </c:pt>
                <c:pt idx="8">
                  <c:v>14</c:v>
                </c:pt>
                <c:pt idx="9">
                  <c:v>10</c:v>
                </c:pt>
                <c:pt idx="10">
                  <c:v>6</c:v>
                </c:pt>
                <c:pt idx="11">
                  <c:v>7</c:v>
                </c:pt>
                <c:pt idx="12">
                  <c:v>9</c:v>
                </c:pt>
                <c:pt idx="13">
                  <c:v>5</c:v>
                </c:pt>
                <c:pt idx="14">
                  <c:v>4</c:v>
                </c:pt>
              </c:numCache>
            </c:numRef>
          </c:cat>
          <c:val>
            <c:numRef>
              <c:f>Sheet1!$C$2:$C$16</c:f>
              <c:numCache>
                <c:formatCode>General</c:formatCode>
                <c:ptCount val="15"/>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numCache>
            </c:numRef>
          </c:val>
          <c:extLst>
            <c:ext xmlns:c16="http://schemas.microsoft.com/office/drawing/2014/chart" uri="{C3380CC4-5D6E-409C-BE32-E72D297353CC}">
              <c16:uniqueId val="{00000001-EEB8-43C4-8C69-A87A1969AE7D}"/>
            </c:ext>
          </c:extLst>
        </c:ser>
        <c:dLbls>
          <c:showLegendKey val="0"/>
          <c:showVal val="0"/>
          <c:showCatName val="0"/>
          <c:showSerName val="0"/>
          <c:showPercent val="0"/>
          <c:showBubbleSize val="0"/>
        </c:dLbls>
        <c:gapWidth val="150"/>
        <c:shape val="box"/>
        <c:axId val="784632016"/>
        <c:axId val="784633936"/>
        <c:axId val="1097727008"/>
      </c:bar3DChart>
      <c:catAx>
        <c:axId val="784632016"/>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4633936"/>
        <c:crosses val="autoZero"/>
        <c:auto val="1"/>
        <c:lblAlgn val="ctr"/>
        <c:lblOffset val="100"/>
        <c:noMultiLvlLbl val="0"/>
      </c:catAx>
      <c:valAx>
        <c:axId val="784633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4632016"/>
        <c:crosses val="autoZero"/>
        <c:crossBetween val="between"/>
      </c:valAx>
      <c:serAx>
        <c:axId val="1097727008"/>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4633936"/>
        <c:crosses val="autoZero"/>
      </c:ser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IN"/>
              <a:t>Popular Payment Method by City</a:t>
            </a:r>
          </a:p>
        </c:rich>
      </c:tx>
      <c:layout>
        <c:manualLayout>
          <c:xMode val="edge"/>
          <c:yMode val="edge"/>
          <c:x val="0.1507053470590381"/>
          <c:y val="2.9220784556700321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Most_Popular_Payment_Method</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Sheet1!$A$2:$A$4</c:f>
              <c:strCache>
                <c:ptCount val="3"/>
                <c:pt idx="0">
                  <c:v>Mandalay</c:v>
                </c:pt>
                <c:pt idx="1">
                  <c:v>Naypyitaw</c:v>
                </c:pt>
                <c:pt idx="2">
                  <c:v>Yangon</c:v>
                </c:pt>
              </c:strCache>
            </c:str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0-027F-43A3-A28F-F872648ACE40}"/>
            </c:ext>
          </c:extLst>
        </c:ser>
        <c:ser>
          <c:idx val="1"/>
          <c:order val="1"/>
          <c:tx>
            <c:strRef>
              <c:f>Sheet1!$C$1</c:f>
              <c:strCache>
                <c:ptCount val="1"/>
                <c:pt idx="0">
                  <c:v>PaymentCount</c:v>
                </c:pt>
              </c:strCache>
            </c:strRef>
          </c:tx>
          <c:spPr>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9525" cap="flat" cmpd="sng" algn="ctr">
              <a:solidFill>
                <a:schemeClr val="accent2">
                  <a:shade val="95000"/>
                </a:schemeClr>
              </a:solidFill>
              <a:round/>
            </a:ln>
            <a:effectLst/>
          </c:spPr>
          <c:invertIfNegative val="0"/>
          <c:cat>
            <c:strRef>
              <c:f>Sheet1!$A$2:$A$4</c:f>
              <c:strCache>
                <c:ptCount val="3"/>
                <c:pt idx="0">
                  <c:v>Mandalay</c:v>
                </c:pt>
                <c:pt idx="1">
                  <c:v>Naypyitaw</c:v>
                </c:pt>
                <c:pt idx="2">
                  <c:v>Yangon</c:v>
                </c:pt>
              </c:strCache>
            </c:strRef>
          </c:cat>
          <c:val>
            <c:numRef>
              <c:f>Sheet1!$C$2:$C$4</c:f>
              <c:numCache>
                <c:formatCode>General</c:formatCode>
                <c:ptCount val="3"/>
                <c:pt idx="0">
                  <c:v>113</c:v>
                </c:pt>
                <c:pt idx="1">
                  <c:v>124</c:v>
                </c:pt>
                <c:pt idx="2">
                  <c:v>126</c:v>
                </c:pt>
              </c:numCache>
            </c:numRef>
          </c:val>
          <c:extLst>
            <c:ext xmlns:c16="http://schemas.microsoft.com/office/drawing/2014/chart" uri="{C3380CC4-5D6E-409C-BE32-E72D297353CC}">
              <c16:uniqueId val="{00000001-027F-43A3-A28F-F872648ACE40}"/>
            </c:ext>
          </c:extLst>
        </c:ser>
        <c:dLbls>
          <c:showLegendKey val="0"/>
          <c:showVal val="0"/>
          <c:showCatName val="0"/>
          <c:showSerName val="0"/>
          <c:showPercent val="0"/>
          <c:showBubbleSize val="0"/>
        </c:dLbls>
        <c:gapWidth val="100"/>
        <c:overlap val="-24"/>
        <c:axId val="1501878944"/>
        <c:axId val="1501873664"/>
      </c:barChart>
      <c:catAx>
        <c:axId val="1501878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01873664"/>
        <c:crosses val="autoZero"/>
        <c:auto val="1"/>
        <c:lblAlgn val="ctr"/>
        <c:lblOffset val="100"/>
        <c:noMultiLvlLbl val="0"/>
      </c:catAx>
      <c:valAx>
        <c:axId val="15018736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1501878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IN"/>
              <a:t>Sales Distribution By Gender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2306942281434"/>
          <c:y val="0.16600585777810173"/>
          <c:w val="0.85420552567967367"/>
          <c:h val="0.48987273959334854"/>
        </c:manualLayout>
      </c:layout>
      <c:barChart>
        <c:barDir val="col"/>
        <c:grouping val="clustered"/>
        <c:varyColors val="0"/>
        <c:ser>
          <c:idx val="1"/>
          <c:order val="1"/>
          <c:tx>
            <c:strRef>
              <c:f>Sheet1!$C$1</c:f>
              <c:strCache>
                <c:ptCount val="1"/>
                <c:pt idx="0">
                  <c:v>TotalSales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6"/>
                <c:pt idx="0">
                  <c:v>2019-01 Female</c:v>
                </c:pt>
                <c:pt idx="1">
                  <c:v>2019-01 Male</c:v>
                </c:pt>
                <c:pt idx="2">
                  <c:v>2019-02 Female</c:v>
                </c:pt>
                <c:pt idx="3">
                  <c:v>2019-02 Male</c:v>
                </c:pt>
                <c:pt idx="4">
                  <c:v>2019-03 Female</c:v>
                </c:pt>
                <c:pt idx="5">
                  <c:v>2019-03 Male</c:v>
                </c:pt>
              </c:strCache>
            </c:strRef>
          </c:cat>
          <c:val>
            <c:numRef>
              <c:f>Sheet1!$C$2:$C$7</c:f>
              <c:numCache>
                <c:formatCode>General</c:formatCode>
                <c:ptCount val="6"/>
                <c:pt idx="0">
                  <c:v>59138.98</c:v>
                </c:pt>
                <c:pt idx="1">
                  <c:v>57152.89</c:v>
                </c:pt>
                <c:pt idx="2">
                  <c:v>56335.56</c:v>
                </c:pt>
                <c:pt idx="3">
                  <c:v>40883.82</c:v>
                </c:pt>
                <c:pt idx="4">
                  <c:v>52408.39</c:v>
                </c:pt>
                <c:pt idx="5">
                  <c:v>57047.12</c:v>
                </c:pt>
              </c:numCache>
            </c:numRef>
          </c:val>
          <c:extLst>
            <c:ext xmlns:c16="http://schemas.microsoft.com/office/drawing/2014/chart" uri="{C3380CC4-5D6E-409C-BE32-E72D297353CC}">
              <c16:uniqueId val="{00000001-4998-4B0B-A8B7-D4AA8578090F}"/>
            </c:ext>
          </c:extLst>
        </c:ser>
        <c:ser>
          <c:idx val="0"/>
          <c:order val="0"/>
          <c:tx>
            <c:strRef>
              <c:f>Sheet1!$B$1</c:f>
              <c:strCache>
                <c:ptCount val="1"/>
                <c:pt idx="0">
                  <c:v>Gender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Sheet1!$A$2:$A$7</c:f>
              <c:strCache>
                <c:ptCount val="6"/>
                <c:pt idx="0">
                  <c:v>2019-01 Female</c:v>
                </c:pt>
                <c:pt idx="1">
                  <c:v>2019-01 Male</c:v>
                </c:pt>
                <c:pt idx="2">
                  <c:v>2019-02 Female</c:v>
                </c:pt>
                <c:pt idx="3">
                  <c:v>2019-02 Male</c:v>
                </c:pt>
                <c:pt idx="4">
                  <c:v>2019-03 Female</c:v>
                </c:pt>
                <c:pt idx="5">
                  <c:v>2019-03 Male</c:v>
                </c:pt>
              </c:strCache>
            </c:strRef>
          </c:cat>
          <c:val>
            <c:numRef>
              <c:f>Sheet1!$B$2:$B$7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0-4998-4B0B-A8B7-D4AA8578090F}"/>
            </c:ext>
          </c:extLst>
        </c:ser>
        <c:dLbls>
          <c:showLegendKey val="0"/>
          <c:showVal val="0"/>
          <c:showCatName val="0"/>
          <c:showSerName val="0"/>
          <c:showPercent val="0"/>
          <c:showBubbleSize val="0"/>
        </c:dLbls>
        <c:gapWidth val="100"/>
        <c:overlap val="-24"/>
        <c:axId val="928181088"/>
        <c:axId val="928181568"/>
      </c:barChart>
      <c:catAx>
        <c:axId val="9281810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8181568"/>
        <c:crosses val="autoZero"/>
        <c:auto val="1"/>
        <c:lblAlgn val="ctr"/>
        <c:lblOffset val="100"/>
        <c:noMultiLvlLbl val="0"/>
      </c:catAx>
      <c:valAx>
        <c:axId val="92818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28181088"/>
        <c:crosses val="autoZero"/>
        <c:crossBetween val="between"/>
      </c:valAx>
      <c:spPr>
        <a:noFill/>
        <a:ln>
          <a:noFill/>
        </a:ln>
        <a:effectLst/>
      </c:spPr>
    </c:plotArea>
    <c:legend>
      <c:legendPos val="r"/>
      <c:layout>
        <c:manualLayout>
          <c:xMode val="edge"/>
          <c:yMode val="edge"/>
          <c:x val="0.30305218387846844"/>
          <c:y val="0.85002976994687696"/>
          <c:w val="0.45268821518720381"/>
          <c:h val="0.1485957206496965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TotalSales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Saturday</c:v>
                </c:pt>
                <c:pt idx="1">
                  <c:v>Tuesday</c:v>
                </c:pt>
                <c:pt idx="2">
                  <c:v>Thursday</c:v>
                </c:pt>
                <c:pt idx="3">
                  <c:v>Sunday</c:v>
                </c:pt>
                <c:pt idx="4">
                  <c:v>Friday</c:v>
                </c:pt>
                <c:pt idx="5">
                  <c:v>Wednesday</c:v>
                </c:pt>
                <c:pt idx="6">
                  <c:v>Monday</c:v>
                </c:pt>
              </c:strCache>
            </c:strRef>
          </c:cat>
          <c:val>
            <c:numRef>
              <c:f>Sheet1!$B$2:$B$8</c:f>
              <c:numCache>
                <c:formatCode>General</c:formatCode>
                <c:ptCount val="7"/>
                <c:pt idx="0">
                  <c:v>56120.81</c:v>
                </c:pt>
                <c:pt idx="1">
                  <c:v>51482.25</c:v>
                </c:pt>
                <c:pt idx="2">
                  <c:v>45349.25</c:v>
                </c:pt>
                <c:pt idx="3">
                  <c:v>44457.89</c:v>
                </c:pt>
                <c:pt idx="4">
                  <c:v>43926.34</c:v>
                </c:pt>
                <c:pt idx="5">
                  <c:v>43731.14</c:v>
                </c:pt>
                <c:pt idx="6">
                  <c:v>37899.08</c:v>
                </c:pt>
              </c:numCache>
            </c:numRef>
          </c:val>
          <c:smooth val="0"/>
          <c:extLst>
            <c:ext xmlns:c16="http://schemas.microsoft.com/office/drawing/2014/chart" uri="{C3380CC4-5D6E-409C-BE32-E72D297353CC}">
              <c16:uniqueId val="{00000000-0CA3-4E85-B81B-08ADD558C50B}"/>
            </c:ext>
          </c:extLst>
        </c:ser>
        <c:dLbls>
          <c:dLblPos val="t"/>
          <c:showLegendKey val="0"/>
          <c:showVal val="1"/>
          <c:showCatName val="0"/>
          <c:showSerName val="0"/>
          <c:showPercent val="0"/>
          <c:showBubbleSize val="0"/>
        </c:dLbls>
        <c:marker val="1"/>
        <c:smooth val="0"/>
        <c:axId val="791439664"/>
        <c:axId val="791449264"/>
      </c:lineChart>
      <c:catAx>
        <c:axId val="791439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449264"/>
        <c:crosses val="autoZero"/>
        <c:auto val="1"/>
        <c:lblAlgn val="ctr"/>
        <c:lblOffset val="100"/>
        <c:noMultiLvlLbl val="0"/>
      </c:catAx>
      <c:valAx>
        <c:axId val="791449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14396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99">
  <cs:axisTitle>
    <cs:lnRef idx="0"/>
    <cs:fillRef idx="0"/>
    <cs:effectRef idx="0"/>
    <cs:fontRef idx="minor">
      <a:schemeClr val="tx1">
        <a:lumMod val="65000"/>
        <a:lumOff val="35000"/>
      </a:schemeClr>
    </cs:fontRef>
    <cs:defRPr sz="1197"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styleClr val="auto"/>
    </cs:lnRef>
    <cs:fillRef idx="0">
      <cs:styleClr val="auto"/>
    </cs:fillRef>
    <cs:effectRef idx="0"/>
    <cs:fontRef idx="minor">
      <a:schemeClr val="tx1"/>
    </cs:fontRef>
    <cs:spPr>
      <a:pattFill prst="ltDnDiag">
        <a:fgClr>
          <a:schemeClr val="phClr"/>
        </a:fgClr>
        <a:bgClr>
          <a:schemeClr val="phClr">
            <a:lumMod val="20000"/>
            <a:lumOff val="80000"/>
          </a:schemeClr>
        </a:bgClr>
      </a:pattFill>
      <a:ln>
        <a:solidFill>
          <a:schemeClr val="phClr"/>
        </a:solidFill>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spPr>
      <a:ln w="19050" cap="flat" cmpd="sng" algn="ctr">
        <a:solidFill>
          <a:schemeClr val="tx1">
            <a:lumMod val="25000"/>
            <a:lumOff val="75000"/>
          </a:schemeClr>
        </a:solidFill>
        <a:round/>
      </a:ln>
    </cs:spPr>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22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5/22/2025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anishadnaan2003@gmail.com" TargetMode="External"/><Relationship Id="rId2" Type="http://schemas.openxmlformats.org/officeDocument/2006/relationships/hyperlink" Target="https://drive.google.com/file/d/1cnfd4ETCxR6_ZRfpO_CJHAjWcH-u8XR8/view?usp=shar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8.xml"/><Relationship Id="rId4"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chart" Target="../charts/chart2.xml"/><Relationship Id="rId4" Type="http://schemas.openxmlformats.org/officeDocument/2006/relationships/image" Target="../media/image18.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8.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68E8A-8D75-272D-ABE8-A70866529A53}"/>
              </a:ext>
            </a:extLst>
          </p:cNvPr>
          <p:cNvSpPr>
            <a:spLocks noGrp="1"/>
          </p:cNvSpPr>
          <p:nvPr>
            <p:ph type="ctrTitle"/>
          </p:nvPr>
        </p:nvSpPr>
        <p:spPr>
          <a:xfrm>
            <a:off x="5625051" y="4617105"/>
            <a:ext cx="6140229" cy="1493520"/>
          </a:xfrm>
        </p:spPr>
        <p:txBody>
          <a:bodyPr/>
          <a:lstStyle/>
          <a:p>
            <a:pPr algn="ctr"/>
            <a:r>
              <a:rPr lang="en-IN" dirty="0"/>
              <a:t>INTERNSHALA PROJECT</a:t>
            </a:r>
            <a:br>
              <a:rPr lang="en-IN" dirty="0"/>
            </a:br>
            <a:r>
              <a:rPr lang="en-IN" sz="1100" dirty="0"/>
              <a:t>TASK 11</a:t>
            </a:r>
            <a:endParaRPr lang="en-IN" dirty="0"/>
          </a:p>
        </p:txBody>
      </p:sp>
      <p:sp>
        <p:nvSpPr>
          <p:cNvPr id="7" name="TextBox 6">
            <a:extLst>
              <a:ext uri="{FF2B5EF4-FFF2-40B4-BE49-F238E27FC236}">
                <a16:creationId xmlns:a16="http://schemas.microsoft.com/office/drawing/2014/main" id="{6FCE10B9-3CAA-0B2F-32DF-6B7C6B547C8E}"/>
              </a:ext>
            </a:extLst>
          </p:cNvPr>
          <p:cNvSpPr txBox="1"/>
          <p:nvPr/>
        </p:nvSpPr>
        <p:spPr>
          <a:xfrm>
            <a:off x="426720" y="5648960"/>
            <a:ext cx="9814560" cy="1200329"/>
          </a:xfrm>
          <a:prstGeom prst="rect">
            <a:avLst/>
          </a:prstGeom>
          <a:noFill/>
        </p:spPr>
        <p:txBody>
          <a:bodyPr wrap="square" rtlCol="0">
            <a:spAutoFit/>
          </a:bodyPr>
          <a:lstStyle/>
          <a:p>
            <a:r>
              <a:rPr lang="en-IN" dirty="0"/>
              <a:t>Mohammed Danish Adnaan</a:t>
            </a:r>
            <a:br>
              <a:rPr lang="en-IN" dirty="0"/>
            </a:br>
            <a:r>
              <a:rPr lang="en-IN" dirty="0"/>
              <a:t>Video Explanation Link : </a:t>
            </a:r>
            <a:r>
              <a:rPr lang="en-IN" dirty="0" err="1">
                <a:hlinkClick r:id="rId2"/>
              </a:rPr>
              <a:t>Internshala</a:t>
            </a:r>
            <a:r>
              <a:rPr lang="en-IN" dirty="0">
                <a:hlinkClick r:id="rId2"/>
              </a:rPr>
              <a:t> SQL Project Explanation</a:t>
            </a:r>
            <a:r>
              <a:rPr lang="en-IN" dirty="0"/>
              <a:t> “link”</a:t>
            </a:r>
            <a:br>
              <a:rPr lang="en-IN" dirty="0"/>
            </a:br>
            <a:r>
              <a:rPr lang="en-IN" dirty="0"/>
              <a:t>Email : </a:t>
            </a:r>
            <a:r>
              <a:rPr lang="en-IN" dirty="0">
                <a:hlinkClick r:id="rId3"/>
              </a:rPr>
              <a:t>danishadnaan2003@gmail.com</a:t>
            </a:r>
            <a:r>
              <a:rPr lang="en-IN" dirty="0"/>
              <a:t> </a:t>
            </a:r>
          </a:p>
          <a:p>
            <a:r>
              <a:rPr lang="en-IN" dirty="0"/>
              <a:t>Drive Link: </a:t>
            </a:r>
          </a:p>
        </p:txBody>
      </p:sp>
      <p:sp>
        <p:nvSpPr>
          <p:cNvPr id="3" name="TextBox 2">
            <a:extLst>
              <a:ext uri="{FF2B5EF4-FFF2-40B4-BE49-F238E27FC236}">
                <a16:creationId xmlns:a16="http://schemas.microsoft.com/office/drawing/2014/main" id="{CC1DD530-8FA8-BA4F-B8D2-8B186E943507}"/>
              </a:ext>
            </a:extLst>
          </p:cNvPr>
          <p:cNvSpPr txBox="1"/>
          <p:nvPr/>
        </p:nvSpPr>
        <p:spPr>
          <a:xfrm>
            <a:off x="1534160" y="6592610"/>
            <a:ext cx="9337040" cy="338554"/>
          </a:xfrm>
          <a:prstGeom prst="rect">
            <a:avLst/>
          </a:prstGeom>
          <a:noFill/>
        </p:spPr>
        <p:txBody>
          <a:bodyPr wrap="square" rtlCol="0">
            <a:spAutoFit/>
          </a:bodyPr>
          <a:lstStyle/>
          <a:p>
            <a:r>
              <a:rPr lang="en-IN" sz="800" dirty="0">
                <a:hlinkClick r:id="rId2"/>
              </a:rPr>
              <a:t>https://drive.google.com/file/d/1cnfd4ETCxR6_ZRfpO_CJHAjWcH-u8XR8/view?usp=sharing</a:t>
            </a:r>
            <a:endParaRPr lang="en-IN" sz="800" dirty="0"/>
          </a:p>
          <a:p>
            <a:endParaRPr lang="en-IN" sz="800" dirty="0"/>
          </a:p>
        </p:txBody>
      </p:sp>
    </p:spTree>
    <p:extLst>
      <p:ext uri="{BB962C8B-B14F-4D97-AF65-F5344CB8AC3E}">
        <p14:creationId xmlns:p14="http://schemas.microsoft.com/office/powerpoint/2010/main" val="18504340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5DD60-EF73-FFE0-0D5E-C6D783DC7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156279-F1DB-9226-6AD1-554F7EE2E46D}"/>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5667CA49-44FC-8F24-EFE6-BDEA2F5A7DAE}"/>
              </a:ext>
            </a:extLst>
          </p:cNvPr>
          <p:cNvSpPr>
            <a:spLocks noGrp="1"/>
          </p:cNvSpPr>
          <p:nvPr>
            <p:ph type="body" idx="1"/>
          </p:nvPr>
        </p:nvSpPr>
        <p:spPr>
          <a:xfrm>
            <a:off x="308293" y="1186306"/>
            <a:ext cx="2722880" cy="351284"/>
          </a:xfrm>
        </p:spPr>
        <p:txBody>
          <a:bodyPr/>
          <a:lstStyle/>
          <a:p>
            <a:r>
              <a:rPr lang="en-US" dirty="0"/>
              <a:t>Task 9:</a:t>
            </a:r>
            <a:endParaRPr lang="en-IN" dirty="0"/>
          </a:p>
        </p:txBody>
      </p:sp>
      <p:sp>
        <p:nvSpPr>
          <p:cNvPr id="6" name="Content Placeholder 5">
            <a:extLst>
              <a:ext uri="{FF2B5EF4-FFF2-40B4-BE49-F238E27FC236}">
                <a16:creationId xmlns:a16="http://schemas.microsoft.com/office/drawing/2014/main" id="{B19250B8-D512-7024-9E9F-9F73A049456F}"/>
              </a:ext>
            </a:extLst>
          </p:cNvPr>
          <p:cNvSpPr>
            <a:spLocks noGrp="1"/>
          </p:cNvSpPr>
          <p:nvPr>
            <p:ph sz="half" idx="15"/>
          </p:nvPr>
        </p:nvSpPr>
        <p:spPr>
          <a:xfrm>
            <a:off x="265058" y="1664025"/>
            <a:ext cx="4098035" cy="1764975"/>
          </a:xfrm>
        </p:spPr>
        <p:txBody>
          <a:bodyPr>
            <a:normAutofit/>
          </a:bodyPr>
          <a:lstStyle/>
          <a:p>
            <a:pPr marL="0" indent="0">
              <a:buNone/>
            </a:pPr>
            <a:r>
              <a:rPr lang="en-US" dirty="0"/>
              <a:t>Finding Top 5 Customers by Sales Volume (6 Marks)</a:t>
            </a:r>
          </a:p>
          <a:p>
            <a:pPr marL="285750" indent="-285750">
              <a:buFont typeface="Arial" panose="020B0604020202020204" pitchFamily="34" charset="0"/>
              <a:buChar char="•"/>
            </a:pPr>
            <a:r>
              <a:rPr lang="en-US" dirty="0"/>
              <a:t>Walmart wants to reward its top 5 customers who have generated the most sales Revenue.</a:t>
            </a:r>
            <a:endParaRPr lang="en-IN" dirty="0"/>
          </a:p>
        </p:txBody>
      </p:sp>
      <p:sp>
        <p:nvSpPr>
          <p:cNvPr id="13" name="TextBox 12">
            <a:extLst>
              <a:ext uri="{FF2B5EF4-FFF2-40B4-BE49-F238E27FC236}">
                <a16:creationId xmlns:a16="http://schemas.microsoft.com/office/drawing/2014/main" id="{70446A90-6E45-864A-72C1-C4756880790C}"/>
              </a:ext>
            </a:extLst>
          </p:cNvPr>
          <p:cNvSpPr txBox="1"/>
          <p:nvPr/>
        </p:nvSpPr>
        <p:spPr>
          <a:xfrm>
            <a:off x="399283" y="3710679"/>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9:</a:t>
            </a:r>
          </a:p>
        </p:txBody>
      </p:sp>
      <p:sp>
        <p:nvSpPr>
          <p:cNvPr id="16" name="TextBox 15">
            <a:extLst>
              <a:ext uri="{FF2B5EF4-FFF2-40B4-BE49-F238E27FC236}">
                <a16:creationId xmlns:a16="http://schemas.microsoft.com/office/drawing/2014/main" id="{01611A10-B36D-B8BC-87C5-585806FF7202}"/>
              </a:ext>
            </a:extLst>
          </p:cNvPr>
          <p:cNvSpPr txBox="1"/>
          <p:nvPr/>
        </p:nvSpPr>
        <p:spPr>
          <a:xfrm>
            <a:off x="4846320" y="147225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5" name="Picture 4">
            <a:extLst>
              <a:ext uri="{FF2B5EF4-FFF2-40B4-BE49-F238E27FC236}">
                <a16:creationId xmlns:a16="http://schemas.microsoft.com/office/drawing/2014/main" id="{FC64428A-B46E-934F-75B9-7E2A1011F908}"/>
              </a:ext>
            </a:extLst>
          </p:cNvPr>
          <p:cNvPicPr>
            <a:picLocks noChangeAspect="1"/>
          </p:cNvPicPr>
          <p:nvPr/>
        </p:nvPicPr>
        <p:blipFill>
          <a:blip r:embed="rId2"/>
          <a:stretch>
            <a:fillRect/>
          </a:stretch>
        </p:blipFill>
        <p:spPr>
          <a:xfrm>
            <a:off x="4846320" y="2096352"/>
            <a:ext cx="4725059" cy="1600423"/>
          </a:xfrm>
          <a:prstGeom prst="rect">
            <a:avLst/>
          </a:prstGeom>
        </p:spPr>
      </p:pic>
      <p:pic>
        <p:nvPicPr>
          <p:cNvPr id="10" name="Picture 9">
            <a:extLst>
              <a:ext uri="{FF2B5EF4-FFF2-40B4-BE49-F238E27FC236}">
                <a16:creationId xmlns:a16="http://schemas.microsoft.com/office/drawing/2014/main" id="{B7261A3B-5CC2-36DB-F964-CB4B900B1158}"/>
              </a:ext>
            </a:extLst>
          </p:cNvPr>
          <p:cNvPicPr>
            <a:picLocks noChangeAspect="1"/>
          </p:cNvPicPr>
          <p:nvPr/>
        </p:nvPicPr>
        <p:blipFill>
          <a:blip r:embed="rId3"/>
          <a:stretch>
            <a:fillRect/>
          </a:stretch>
        </p:blipFill>
        <p:spPr>
          <a:xfrm>
            <a:off x="399283" y="4151902"/>
            <a:ext cx="2456604" cy="1931062"/>
          </a:xfrm>
          <a:prstGeom prst="rect">
            <a:avLst/>
          </a:prstGeom>
        </p:spPr>
      </p:pic>
    </p:spTree>
    <p:extLst>
      <p:ext uri="{BB962C8B-B14F-4D97-AF65-F5344CB8AC3E}">
        <p14:creationId xmlns:p14="http://schemas.microsoft.com/office/powerpoint/2010/main" val="1429121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99514-BF8C-ADE5-CD0A-14EB769AD7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4A85B-72B7-3274-1E95-B84FA150B18B}"/>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64D90601-0B9F-050F-EECE-ADC39E48E674}"/>
              </a:ext>
            </a:extLst>
          </p:cNvPr>
          <p:cNvSpPr>
            <a:spLocks noGrp="1"/>
          </p:cNvSpPr>
          <p:nvPr>
            <p:ph type="body" idx="1"/>
          </p:nvPr>
        </p:nvSpPr>
        <p:spPr>
          <a:xfrm>
            <a:off x="308293" y="1186306"/>
            <a:ext cx="2722880" cy="351284"/>
          </a:xfrm>
        </p:spPr>
        <p:txBody>
          <a:bodyPr/>
          <a:lstStyle/>
          <a:p>
            <a:r>
              <a:rPr lang="en-US" dirty="0"/>
              <a:t>Task 10:</a:t>
            </a:r>
            <a:endParaRPr lang="en-IN" dirty="0"/>
          </a:p>
        </p:txBody>
      </p:sp>
      <p:sp>
        <p:nvSpPr>
          <p:cNvPr id="6" name="Content Placeholder 5">
            <a:extLst>
              <a:ext uri="{FF2B5EF4-FFF2-40B4-BE49-F238E27FC236}">
                <a16:creationId xmlns:a16="http://schemas.microsoft.com/office/drawing/2014/main" id="{0CB6EFC6-35BF-0B7C-CA03-7BBEA1C5CB9E}"/>
              </a:ext>
            </a:extLst>
          </p:cNvPr>
          <p:cNvSpPr>
            <a:spLocks noGrp="1"/>
          </p:cNvSpPr>
          <p:nvPr>
            <p:ph sz="half" idx="15"/>
          </p:nvPr>
        </p:nvSpPr>
        <p:spPr>
          <a:xfrm>
            <a:off x="265058" y="1664025"/>
            <a:ext cx="4098035" cy="1764975"/>
          </a:xfrm>
        </p:spPr>
        <p:txBody>
          <a:bodyPr>
            <a:normAutofit lnSpcReduction="10000"/>
          </a:bodyPr>
          <a:lstStyle/>
          <a:p>
            <a:pPr marL="0" indent="0">
              <a:buNone/>
            </a:pPr>
            <a:r>
              <a:rPr lang="en-US" dirty="0"/>
              <a:t>Analyzing Sales Trends by Day of the Week (6 Marks) </a:t>
            </a:r>
          </a:p>
          <a:p>
            <a:pPr marL="285750" indent="-285750">
              <a:buFont typeface="Arial" panose="020B0604020202020204" pitchFamily="34" charset="0"/>
              <a:buChar char="•"/>
            </a:pPr>
            <a:r>
              <a:rPr lang="en-US" dirty="0"/>
              <a:t>Walmart wants to analyze the sales patterns to determine which day of the week brings the highest sales.</a:t>
            </a:r>
            <a:endParaRPr lang="en-IN" dirty="0"/>
          </a:p>
        </p:txBody>
      </p:sp>
      <p:sp>
        <p:nvSpPr>
          <p:cNvPr id="13" name="TextBox 12">
            <a:extLst>
              <a:ext uri="{FF2B5EF4-FFF2-40B4-BE49-F238E27FC236}">
                <a16:creationId xmlns:a16="http://schemas.microsoft.com/office/drawing/2014/main" id="{52323B19-669C-E1B8-E3AB-92DAB3052B44}"/>
              </a:ext>
            </a:extLst>
          </p:cNvPr>
          <p:cNvSpPr txBox="1"/>
          <p:nvPr/>
        </p:nvSpPr>
        <p:spPr>
          <a:xfrm>
            <a:off x="401738" y="3848488"/>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10:</a:t>
            </a:r>
          </a:p>
        </p:txBody>
      </p:sp>
      <p:sp>
        <p:nvSpPr>
          <p:cNvPr id="16" name="TextBox 15">
            <a:extLst>
              <a:ext uri="{FF2B5EF4-FFF2-40B4-BE49-F238E27FC236}">
                <a16:creationId xmlns:a16="http://schemas.microsoft.com/office/drawing/2014/main" id="{8DAC92D3-6ABC-F3FD-E9A9-6AF5302212C6}"/>
              </a:ext>
            </a:extLst>
          </p:cNvPr>
          <p:cNvSpPr txBox="1"/>
          <p:nvPr/>
        </p:nvSpPr>
        <p:spPr>
          <a:xfrm>
            <a:off x="4846320" y="147225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7" name="Picture 6">
            <a:extLst>
              <a:ext uri="{FF2B5EF4-FFF2-40B4-BE49-F238E27FC236}">
                <a16:creationId xmlns:a16="http://schemas.microsoft.com/office/drawing/2014/main" id="{6EB5B758-08A3-8866-292F-46504A4CFD7B}"/>
              </a:ext>
            </a:extLst>
          </p:cNvPr>
          <p:cNvPicPr>
            <a:picLocks noChangeAspect="1"/>
          </p:cNvPicPr>
          <p:nvPr/>
        </p:nvPicPr>
        <p:blipFill>
          <a:blip r:embed="rId2"/>
          <a:stretch>
            <a:fillRect/>
          </a:stretch>
        </p:blipFill>
        <p:spPr>
          <a:xfrm>
            <a:off x="4846320" y="2092537"/>
            <a:ext cx="5096586" cy="1514686"/>
          </a:xfrm>
          <a:prstGeom prst="rect">
            <a:avLst/>
          </a:prstGeom>
        </p:spPr>
      </p:pic>
      <p:pic>
        <p:nvPicPr>
          <p:cNvPr id="9" name="Picture 8">
            <a:extLst>
              <a:ext uri="{FF2B5EF4-FFF2-40B4-BE49-F238E27FC236}">
                <a16:creationId xmlns:a16="http://schemas.microsoft.com/office/drawing/2014/main" id="{FA03424E-A306-C36D-3B73-67854CAE8F9C}"/>
              </a:ext>
            </a:extLst>
          </p:cNvPr>
          <p:cNvPicPr>
            <a:picLocks noChangeAspect="1"/>
          </p:cNvPicPr>
          <p:nvPr/>
        </p:nvPicPr>
        <p:blipFill>
          <a:blip r:embed="rId3"/>
          <a:stretch>
            <a:fillRect/>
          </a:stretch>
        </p:blipFill>
        <p:spPr>
          <a:xfrm>
            <a:off x="308293" y="4347149"/>
            <a:ext cx="2173468" cy="2314935"/>
          </a:xfrm>
          <a:prstGeom prst="rect">
            <a:avLst/>
          </a:prstGeom>
        </p:spPr>
      </p:pic>
      <p:graphicFrame>
        <p:nvGraphicFramePr>
          <p:cNvPr id="14" name="Chart 13">
            <a:extLst>
              <a:ext uri="{FF2B5EF4-FFF2-40B4-BE49-F238E27FC236}">
                <a16:creationId xmlns:a16="http://schemas.microsoft.com/office/drawing/2014/main" id="{08D2902F-FEB3-A876-DA7A-24ED6C5A74C8}"/>
              </a:ext>
            </a:extLst>
          </p:cNvPr>
          <p:cNvGraphicFramePr/>
          <p:nvPr>
            <p:extLst>
              <p:ext uri="{D42A27DB-BD31-4B8C-83A1-F6EECF244321}">
                <p14:modId xmlns:p14="http://schemas.microsoft.com/office/powerpoint/2010/main" val="1148036555"/>
              </p:ext>
            </p:extLst>
          </p:nvPr>
        </p:nvGraphicFramePr>
        <p:xfrm>
          <a:off x="4590455" y="3718560"/>
          <a:ext cx="6715760" cy="302937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90106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FBC90C-E9E1-0552-F7F3-A2059EE020E9}"/>
              </a:ext>
            </a:extLst>
          </p:cNvPr>
          <p:cNvSpPr>
            <a:spLocks noGrp="1"/>
          </p:cNvSpPr>
          <p:nvPr>
            <p:ph type="title"/>
          </p:nvPr>
        </p:nvSpPr>
        <p:spPr>
          <a:xfrm>
            <a:off x="838200" y="895350"/>
            <a:ext cx="10515599" cy="1024890"/>
          </a:xfrm>
        </p:spPr>
        <p:txBody>
          <a:bodyPr/>
          <a:lstStyle/>
          <a:p>
            <a:r>
              <a:rPr lang="en-US" b="1" dirty="0"/>
              <a:t>Walmart Sales Data Analysis: Key Insights Summary</a:t>
            </a:r>
            <a:br>
              <a:rPr lang="en-US" b="1" dirty="0"/>
            </a:br>
            <a:endParaRPr lang="en-IN" dirty="0"/>
          </a:p>
        </p:txBody>
      </p:sp>
      <p:sp>
        <p:nvSpPr>
          <p:cNvPr id="10" name="TextBox 9">
            <a:extLst>
              <a:ext uri="{FF2B5EF4-FFF2-40B4-BE49-F238E27FC236}">
                <a16:creationId xmlns:a16="http://schemas.microsoft.com/office/drawing/2014/main" id="{760CE7CE-52A0-3B7D-0E3A-7500E31FB014}"/>
              </a:ext>
            </a:extLst>
          </p:cNvPr>
          <p:cNvSpPr txBox="1"/>
          <p:nvPr/>
        </p:nvSpPr>
        <p:spPr>
          <a:xfrm>
            <a:off x="838200" y="1564640"/>
            <a:ext cx="10861040" cy="4524315"/>
          </a:xfrm>
          <a:prstGeom prst="rect">
            <a:avLst/>
          </a:prstGeom>
          <a:noFill/>
        </p:spPr>
        <p:txBody>
          <a:bodyPr wrap="square">
            <a:spAutoFit/>
          </a:bodyPr>
          <a:lstStyle/>
          <a:p>
            <a:pPr rtl="0">
              <a:buNone/>
            </a:pPr>
            <a:r>
              <a:rPr lang="en-US" dirty="0"/>
              <a:t>Advanced SQL analysis of Walmart’s sales data reveals critical insights for strategic decision-making. Branch A leads with the highest </a:t>
            </a:r>
            <a:r>
              <a:rPr lang="en-US" b="1" dirty="0"/>
              <a:t>sales growth rate of 1.11%</a:t>
            </a:r>
            <a:r>
              <a:rPr lang="en-US" dirty="0"/>
              <a:t>, showcasing its potential as a model for others. </a:t>
            </a:r>
            <a:r>
              <a:rPr lang="en-US" b="1" dirty="0"/>
              <a:t>Profitability</a:t>
            </a:r>
            <a:r>
              <a:rPr lang="en-US" dirty="0"/>
              <a:t> varies by branch, with "</a:t>
            </a:r>
            <a:r>
              <a:rPr lang="en-US" b="1" dirty="0"/>
              <a:t>Home and lifestyle</a:t>
            </a:r>
            <a:r>
              <a:rPr lang="en-US" dirty="0"/>
              <a:t>" topping Branch A, "</a:t>
            </a:r>
            <a:r>
              <a:rPr lang="en-US" b="1" dirty="0"/>
              <a:t>Sports and travel</a:t>
            </a:r>
            <a:r>
              <a:rPr lang="en-US" dirty="0"/>
              <a:t>" in Branch B, and "</a:t>
            </a:r>
            <a:r>
              <a:rPr lang="en-US" b="1" dirty="0"/>
              <a:t>Food and beverages</a:t>
            </a:r>
            <a:r>
              <a:rPr lang="en-US" dirty="0"/>
              <a:t>" in Branch C, suggesting branch-specific product strategies. Customer spending segmentation into High, Medium, and Low categories supports targeted marketing, while anomaly detection flags unusual transactions for fraud prevention. Payment preferences differ by city ‘</a:t>
            </a:r>
            <a:r>
              <a:rPr lang="en-US" b="1" dirty="0"/>
              <a:t>E-wallet</a:t>
            </a:r>
            <a:r>
              <a:rPr lang="en-US" dirty="0"/>
              <a:t>’ prevails in </a:t>
            </a:r>
            <a:r>
              <a:rPr lang="en-US" b="1" dirty="0"/>
              <a:t>Mandalay and Yangon</a:t>
            </a:r>
            <a:r>
              <a:rPr lang="en-US" dirty="0"/>
              <a:t>, Cash in Naypyitaw guiding payment system enhancements. Sales remain gender-balanced with monthly fluctuations, and customer types show distinct preferences: Members favor "Food and beverages," Normal customers opt for "Electronic accessories.“</a:t>
            </a:r>
          </a:p>
          <a:p>
            <a:pPr rtl="0">
              <a:buNone/>
            </a:pPr>
            <a:endParaRPr lang="en-US" dirty="0"/>
          </a:p>
          <a:p>
            <a:pPr rtl="0"/>
            <a:r>
              <a:rPr lang="en-US" dirty="0"/>
              <a:t>Additionally, identifying repeat customers and the top 5 spenders (e.g., Customer 8 at $26,634.34) enables tailored loyalty programs. </a:t>
            </a:r>
            <a:r>
              <a:rPr lang="en-US" b="1" dirty="0"/>
              <a:t>Sales peak on Saturdays</a:t>
            </a:r>
            <a:r>
              <a:rPr lang="en-US" dirty="0"/>
              <a:t>, followed by </a:t>
            </a:r>
            <a:r>
              <a:rPr lang="en-US" b="1" dirty="0"/>
              <a:t>Tuesdays</a:t>
            </a:r>
            <a:r>
              <a:rPr lang="en-US" dirty="0"/>
              <a:t>, informing staffing and promotional schedules. Product line popularity by customer type and payment trends by city further refine marketing efforts, while monthly gender-based sales and anomaly insights enhance operational oversight. These findings empower Walmart to optimize sales, boost customer engagement, and streamline operations through data-driven approaches.</a:t>
            </a:r>
          </a:p>
        </p:txBody>
      </p:sp>
    </p:spTree>
    <p:extLst>
      <p:ext uri="{BB962C8B-B14F-4D97-AF65-F5344CB8AC3E}">
        <p14:creationId xmlns:p14="http://schemas.microsoft.com/office/powerpoint/2010/main" val="4005354745"/>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E1D99-B056-1033-F109-0042EC26B263}"/>
              </a:ext>
            </a:extLst>
          </p:cNvPr>
          <p:cNvSpPr>
            <a:spLocks noGrp="1"/>
          </p:cNvSpPr>
          <p:nvPr>
            <p:ph type="ctrTitle"/>
          </p:nvPr>
        </p:nvSpPr>
        <p:spPr>
          <a:xfrm>
            <a:off x="4668520" y="3067804"/>
            <a:ext cx="2854960" cy="722391"/>
          </a:xfrm>
        </p:spPr>
        <p:txBody>
          <a:bodyPr/>
          <a:lstStyle/>
          <a:p>
            <a:r>
              <a:rPr lang="en-IN" dirty="0"/>
              <a:t>THANK YOU</a:t>
            </a:r>
          </a:p>
        </p:txBody>
      </p:sp>
      <p:sp>
        <p:nvSpPr>
          <p:cNvPr id="4" name="Slide Number Placeholder 3">
            <a:extLst>
              <a:ext uri="{FF2B5EF4-FFF2-40B4-BE49-F238E27FC236}">
                <a16:creationId xmlns:a16="http://schemas.microsoft.com/office/drawing/2014/main" id="{34C516F3-1B4F-8EEA-BF15-CB293448DC53}"/>
              </a:ext>
            </a:extLst>
          </p:cNvPr>
          <p:cNvSpPr>
            <a:spLocks noGrp="1"/>
          </p:cNvSpPr>
          <p:nvPr>
            <p:ph type="sldNum" sz="quarter" idx="12"/>
          </p:nvPr>
        </p:nvSpPr>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478947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22DA6-05FC-9830-727F-8F05EAB46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08E23-C24B-C1DD-4C71-7E7725893C77}"/>
              </a:ext>
            </a:extLst>
          </p:cNvPr>
          <p:cNvSpPr>
            <a:spLocks noGrp="1"/>
          </p:cNvSpPr>
          <p:nvPr>
            <p:ph type="title"/>
          </p:nvPr>
        </p:nvSpPr>
        <p:spPr>
          <a:xfrm>
            <a:off x="0" y="-529219"/>
            <a:ext cx="9953308" cy="1780860"/>
          </a:xfrm>
        </p:spPr>
        <p:txBody>
          <a:bodyPr/>
          <a:lstStyle/>
          <a:p>
            <a:r>
              <a:rPr lang="en-IN" dirty="0"/>
              <a:t>INTERNSHALA PROJECT</a:t>
            </a:r>
          </a:p>
        </p:txBody>
      </p:sp>
      <p:sp>
        <p:nvSpPr>
          <p:cNvPr id="3" name="Text Placeholder 2">
            <a:extLst>
              <a:ext uri="{FF2B5EF4-FFF2-40B4-BE49-F238E27FC236}">
                <a16:creationId xmlns:a16="http://schemas.microsoft.com/office/drawing/2014/main" id="{D3CC6BDA-A4D4-D088-4FDE-188208EA6466}"/>
              </a:ext>
            </a:extLst>
          </p:cNvPr>
          <p:cNvSpPr>
            <a:spLocks noGrp="1"/>
          </p:cNvSpPr>
          <p:nvPr>
            <p:ph type="body" idx="1"/>
          </p:nvPr>
        </p:nvSpPr>
        <p:spPr>
          <a:xfrm>
            <a:off x="91054" y="1579333"/>
            <a:ext cx="2722880" cy="351284"/>
          </a:xfrm>
        </p:spPr>
        <p:txBody>
          <a:bodyPr/>
          <a:lstStyle/>
          <a:p>
            <a:r>
              <a:rPr lang="en-US" dirty="0"/>
              <a:t>Task 1:</a:t>
            </a:r>
            <a:endParaRPr lang="en-IN" dirty="0"/>
          </a:p>
        </p:txBody>
      </p:sp>
      <p:sp>
        <p:nvSpPr>
          <p:cNvPr id="6" name="Content Placeholder 5">
            <a:extLst>
              <a:ext uri="{FF2B5EF4-FFF2-40B4-BE49-F238E27FC236}">
                <a16:creationId xmlns:a16="http://schemas.microsoft.com/office/drawing/2014/main" id="{68D86E1C-CF1B-332B-241E-3583F08E2C13}"/>
              </a:ext>
            </a:extLst>
          </p:cNvPr>
          <p:cNvSpPr>
            <a:spLocks noGrp="1"/>
          </p:cNvSpPr>
          <p:nvPr>
            <p:ph sz="half" idx="15"/>
          </p:nvPr>
        </p:nvSpPr>
        <p:spPr>
          <a:xfrm>
            <a:off x="91054" y="2046263"/>
            <a:ext cx="4340506" cy="2907164"/>
          </a:xfrm>
        </p:spPr>
        <p:txBody>
          <a:bodyPr>
            <a:normAutofit/>
          </a:bodyPr>
          <a:lstStyle/>
          <a:p>
            <a:pPr marL="0" indent="0">
              <a:buNone/>
            </a:pPr>
            <a:r>
              <a:rPr lang="en-US" dirty="0"/>
              <a:t>Identifying the Top Branch by Sales Growth Rate (6 Marks)</a:t>
            </a:r>
          </a:p>
          <a:p>
            <a:pPr marL="285750" indent="-285750">
              <a:buFont typeface="Arial" panose="020B0604020202020204" pitchFamily="34" charset="0"/>
              <a:buChar char="•"/>
            </a:pPr>
            <a:r>
              <a:rPr lang="en-US" dirty="0"/>
              <a:t>Walmart wants to identify which branch has exhibited the highest sales growth over time. Analyze the total sales for each branch  and compare the growth rate across months to find the top performer.</a:t>
            </a:r>
            <a:endParaRPr lang="en-IN" dirty="0"/>
          </a:p>
        </p:txBody>
      </p:sp>
      <p:pic>
        <p:nvPicPr>
          <p:cNvPr id="8" name="Content Placeholder 7">
            <a:extLst>
              <a:ext uri="{FF2B5EF4-FFF2-40B4-BE49-F238E27FC236}">
                <a16:creationId xmlns:a16="http://schemas.microsoft.com/office/drawing/2014/main" id="{97ADDD42-9F6E-BB5E-0D06-F78575EB5F0B}"/>
              </a:ext>
            </a:extLst>
          </p:cNvPr>
          <p:cNvPicPr>
            <a:picLocks noGrp="1" noChangeAspect="1"/>
          </p:cNvPicPr>
          <p:nvPr>
            <p:ph sz="half" idx="14"/>
          </p:nvPr>
        </p:nvPicPr>
        <p:blipFill>
          <a:blip r:embed="rId2"/>
          <a:stretch>
            <a:fillRect/>
          </a:stretch>
        </p:blipFill>
        <p:spPr>
          <a:xfrm>
            <a:off x="178218" y="5138093"/>
            <a:ext cx="3444659" cy="847710"/>
          </a:xfrm>
        </p:spPr>
      </p:pic>
      <p:sp>
        <p:nvSpPr>
          <p:cNvPr id="13" name="TextBox 12">
            <a:extLst>
              <a:ext uri="{FF2B5EF4-FFF2-40B4-BE49-F238E27FC236}">
                <a16:creationId xmlns:a16="http://schemas.microsoft.com/office/drawing/2014/main" id="{1F67CD78-3C89-B231-5A56-034D720BA556}"/>
              </a:ext>
            </a:extLst>
          </p:cNvPr>
          <p:cNvSpPr txBox="1"/>
          <p:nvPr/>
        </p:nvSpPr>
        <p:spPr>
          <a:xfrm>
            <a:off x="178218" y="4768761"/>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1:</a:t>
            </a:r>
          </a:p>
        </p:txBody>
      </p:sp>
      <p:pic>
        <p:nvPicPr>
          <p:cNvPr id="15" name="Picture 14">
            <a:extLst>
              <a:ext uri="{FF2B5EF4-FFF2-40B4-BE49-F238E27FC236}">
                <a16:creationId xmlns:a16="http://schemas.microsoft.com/office/drawing/2014/main" id="{8C9775C9-1B2E-918F-6058-A9F21BD50D86}"/>
              </a:ext>
            </a:extLst>
          </p:cNvPr>
          <p:cNvPicPr>
            <a:picLocks noChangeAspect="1"/>
          </p:cNvPicPr>
          <p:nvPr/>
        </p:nvPicPr>
        <p:blipFill>
          <a:blip r:embed="rId3"/>
          <a:stretch>
            <a:fillRect/>
          </a:stretch>
        </p:blipFill>
        <p:spPr>
          <a:xfrm>
            <a:off x="4798638" y="1579333"/>
            <a:ext cx="6912662" cy="4782217"/>
          </a:xfrm>
          <a:prstGeom prst="rect">
            <a:avLst/>
          </a:prstGeom>
        </p:spPr>
      </p:pic>
      <p:sp>
        <p:nvSpPr>
          <p:cNvPr id="16" name="TextBox 15">
            <a:extLst>
              <a:ext uri="{FF2B5EF4-FFF2-40B4-BE49-F238E27FC236}">
                <a16:creationId xmlns:a16="http://schemas.microsoft.com/office/drawing/2014/main" id="{3441B06F-CB29-CF32-0377-CB7040EA625D}"/>
              </a:ext>
            </a:extLst>
          </p:cNvPr>
          <p:cNvSpPr txBox="1"/>
          <p:nvPr/>
        </p:nvSpPr>
        <p:spPr>
          <a:xfrm>
            <a:off x="4798638" y="1059871"/>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spTree>
    <p:extLst>
      <p:ext uri="{BB962C8B-B14F-4D97-AF65-F5344CB8AC3E}">
        <p14:creationId xmlns:p14="http://schemas.microsoft.com/office/powerpoint/2010/main" val="1392137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B610-AC5D-88C0-D5C5-BFA981F28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18331-FE23-9EB2-C052-581EEF654F7F}"/>
              </a:ext>
            </a:extLst>
          </p:cNvPr>
          <p:cNvSpPr>
            <a:spLocks noGrp="1"/>
          </p:cNvSpPr>
          <p:nvPr>
            <p:ph type="title"/>
          </p:nvPr>
        </p:nvSpPr>
        <p:spPr>
          <a:xfrm>
            <a:off x="91054" y="-145679"/>
            <a:ext cx="9282748" cy="1263850"/>
          </a:xfrm>
        </p:spPr>
        <p:txBody>
          <a:bodyPr/>
          <a:lstStyle/>
          <a:p>
            <a:r>
              <a:rPr lang="en-IN" dirty="0"/>
              <a:t>INTERNSHALA PROJECT</a:t>
            </a:r>
          </a:p>
        </p:txBody>
      </p:sp>
      <p:sp>
        <p:nvSpPr>
          <p:cNvPr id="3" name="Text Placeholder 2">
            <a:extLst>
              <a:ext uri="{FF2B5EF4-FFF2-40B4-BE49-F238E27FC236}">
                <a16:creationId xmlns:a16="http://schemas.microsoft.com/office/drawing/2014/main" id="{6925C98F-5032-0864-874C-22D72FBB4621}"/>
              </a:ext>
            </a:extLst>
          </p:cNvPr>
          <p:cNvSpPr>
            <a:spLocks noGrp="1"/>
          </p:cNvSpPr>
          <p:nvPr>
            <p:ph type="body" idx="1"/>
          </p:nvPr>
        </p:nvSpPr>
        <p:spPr>
          <a:xfrm>
            <a:off x="91054" y="1579333"/>
            <a:ext cx="2722880" cy="351284"/>
          </a:xfrm>
        </p:spPr>
        <p:txBody>
          <a:bodyPr/>
          <a:lstStyle/>
          <a:p>
            <a:r>
              <a:rPr lang="en-US" dirty="0"/>
              <a:t>Task 2:</a:t>
            </a:r>
            <a:endParaRPr lang="en-IN" dirty="0"/>
          </a:p>
        </p:txBody>
      </p:sp>
      <p:sp>
        <p:nvSpPr>
          <p:cNvPr id="6" name="Content Placeholder 5">
            <a:extLst>
              <a:ext uri="{FF2B5EF4-FFF2-40B4-BE49-F238E27FC236}">
                <a16:creationId xmlns:a16="http://schemas.microsoft.com/office/drawing/2014/main" id="{0C592A08-EF9E-88DE-8429-A1987C552B4D}"/>
              </a:ext>
            </a:extLst>
          </p:cNvPr>
          <p:cNvSpPr>
            <a:spLocks noGrp="1"/>
          </p:cNvSpPr>
          <p:nvPr>
            <p:ph sz="half" idx="15"/>
          </p:nvPr>
        </p:nvSpPr>
        <p:spPr>
          <a:xfrm>
            <a:off x="91054" y="2046263"/>
            <a:ext cx="4340506" cy="2907164"/>
          </a:xfrm>
        </p:spPr>
        <p:txBody>
          <a:bodyPr>
            <a:normAutofit/>
          </a:bodyPr>
          <a:lstStyle/>
          <a:p>
            <a:pPr marL="0" indent="0">
              <a:buNone/>
            </a:pPr>
            <a:r>
              <a:rPr lang="en-US" dirty="0"/>
              <a:t>Finding the Most Profitable Product Line for Each Branch (6 Marks) </a:t>
            </a:r>
          </a:p>
          <a:p>
            <a:pPr marL="285750" indent="-285750">
              <a:buFont typeface="Arial" panose="020B0604020202020204" pitchFamily="34" charset="0"/>
              <a:buChar char="•"/>
            </a:pPr>
            <a:r>
              <a:rPr lang="en-US" dirty="0"/>
              <a:t>Walmart needs to determine which product line contributes the highest profit to each branch. The profit margin should be calculated based on the difference between the gross income and cost of goods sold.</a:t>
            </a:r>
            <a:endParaRPr lang="en-IN" dirty="0"/>
          </a:p>
        </p:txBody>
      </p:sp>
      <p:sp>
        <p:nvSpPr>
          <p:cNvPr id="13" name="TextBox 12">
            <a:extLst>
              <a:ext uri="{FF2B5EF4-FFF2-40B4-BE49-F238E27FC236}">
                <a16:creationId xmlns:a16="http://schemas.microsoft.com/office/drawing/2014/main" id="{822DA65D-D297-80EF-7E11-B8D8686898A6}"/>
              </a:ext>
            </a:extLst>
          </p:cNvPr>
          <p:cNvSpPr txBox="1"/>
          <p:nvPr/>
        </p:nvSpPr>
        <p:spPr>
          <a:xfrm>
            <a:off x="178218" y="4768761"/>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2:</a:t>
            </a:r>
          </a:p>
        </p:txBody>
      </p:sp>
      <p:sp>
        <p:nvSpPr>
          <p:cNvPr id="16" name="TextBox 15">
            <a:extLst>
              <a:ext uri="{FF2B5EF4-FFF2-40B4-BE49-F238E27FC236}">
                <a16:creationId xmlns:a16="http://schemas.microsoft.com/office/drawing/2014/main" id="{BF38D24C-B2BE-FCD9-F147-E8E9C0DED384}"/>
              </a:ext>
            </a:extLst>
          </p:cNvPr>
          <p:cNvSpPr txBox="1"/>
          <p:nvPr/>
        </p:nvSpPr>
        <p:spPr>
          <a:xfrm>
            <a:off x="4910398" y="137143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5" name="Picture 4">
            <a:extLst>
              <a:ext uri="{FF2B5EF4-FFF2-40B4-BE49-F238E27FC236}">
                <a16:creationId xmlns:a16="http://schemas.microsoft.com/office/drawing/2014/main" id="{ACDB43E5-5983-C4DC-AC2B-D6755366915D}"/>
              </a:ext>
            </a:extLst>
          </p:cNvPr>
          <p:cNvPicPr>
            <a:picLocks noChangeAspect="1"/>
          </p:cNvPicPr>
          <p:nvPr/>
        </p:nvPicPr>
        <p:blipFill>
          <a:blip r:embed="rId2"/>
          <a:srcRect t="51662"/>
          <a:stretch/>
        </p:blipFill>
        <p:spPr>
          <a:xfrm>
            <a:off x="4732428" y="1838959"/>
            <a:ext cx="7135407" cy="2388401"/>
          </a:xfrm>
          <a:prstGeom prst="rect">
            <a:avLst/>
          </a:prstGeom>
        </p:spPr>
      </p:pic>
      <p:pic>
        <p:nvPicPr>
          <p:cNvPr id="11" name="Picture 10">
            <a:extLst>
              <a:ext uri="{FF2B5EF4-FFF2-40B4-BE49-F238E27FC236}">
                <a16:creationId xmlns:a16="http://schemas.microsoft.com/office/drawing/2014/main" id="{9CD830C7-FD3A-65E1-4D84-97D512B91E62}"/>
              </a:ext>
            </a:extLst>
          </p:cNvPr>
          <p:cNvPicPr>
            <a:picLocks noChangeAspect="1"/>
          </p:cNvPicPr>
          <p:nvPr/>
        </p:nvPicPr>
        <p:blipFill>
          <a:blip r:embed="rId3"/>
          <a:stretch>
            <a:fillRect/>
          </a:stretch>
        </p:blipFill>
        <p:spPr>
          <a:xfrm>
            <a:off x="322699" y="5278667"/>
            <a:ext cx="3877216" cy="952633"/>
          </a:xfrm>
          <a:prstGeom prst="rect">
            <a:avLst/>
          </a:prstGeom>
        </p:spPr>
      </p:pic>
      <p:graphicFrame>
        <p:nvGraphicFramePr>
          <p:cNvPr id="17" name="Chart 16">
            <a:extLst>
              <a:ext uri="{FF2B5EF4-FFF2-40B4-BE49-F238E27FC236}">
                <a16:creationId xmlns:a16="http://schemas.microsoft.com/office/drawing/2014/main" id="{8EA8D757-9A69-BA92-16C7-206500844294}"/>
              </a:ext>
            </a:extLst>
          </p:cNvPr>
          <p:cNvGraphicFramePr/>
          <p:nvPr>
            <p:extLst>
              <p:ext uri="{D42A27DB-BD31-4B8C-83A1-F6EECF244321}">
                <p14:modId xmlns:p14="http://schemas.microsoft.com/office/powerpoint/2010/main" val="3225491446"/>
              </p:ext>
            </p:extLst>
          </p:nvPr>
        </p:nvGraphicFramePr>
        <p:xfrm>
          <a:off x="5537200" y="4311345"/>
          <a:ext cx="4815840" cy="254665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6559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ECFF3-9928-07D2-9E5F-B631DD94C0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52A3E-B31A-9346-8295-3BBD3CF2A1E6}"/>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D539DA22-4FCC-B43D-A880-929F80FFB170}"/>
              </a:ext>
            </a:extLst>
          </p:cNvPr>
          <p:cNvSpPr>
            <a:spLocks noGrp="1"/>
          </p:cNvSpPr>
          <p:nvPr>
            <p:ph type="body" idx="1"/>
          </p:nvPr>
        </p:nvSpPr>
        <p:spPr>
          <a:xfrm>
            <a:off x="308293" y="1186306"/>
            <a:ext cx="2722880" cy="351284"/>
          </a:xfrm>
        </p:spPr>
        <p:txBody>
          <a:bodyPr/>
          <a:lstStyle/>
          <a:p>
            <a:r>
              <a:rPr lang="en-US" dirty="0"/>
              <a:t>Task 3:</a:t>
            </a:r>
            <a:endParaRPr lang="en-IN" dirty="0"/>
          </a:p>
        </p:txBody>
      </p:sp>
      <p:sp>
        <p:nvSpPr>
          <p:cNvPr id="6" name="Content Placeholder 5">
            <a:extLst>
              <a:ext uri="{FF2B5EF4-FFF2-40B4-BE49-F238E27FC236}">
                <a16:creationId xmlns:a16="http://schemas.microsoft.com/office/drawing/2014/main" id="{613D3333-96E5-A3AF-BA33-708C3070357E}"/>
              </a:ext>
            </a:extLst>
          </p:cNvPr>
          <p:cNvSpPr>
            <a:spLocks noGrp="1"/>
          </p:cNvSpPr>
          <p:nvPr>
            <p:ph sz="half" idx="15"/>
          </p:nvPr>
        </p:nvSpPr>
        <p:spPr>
          <a:xfrm>
            <a:off x="265059" y="1664025"/>
            <a:ext cx="3301102" cy="2399935"/>
          </a:xfrm>
        </p:spPr>
        <p:txBody>
          <a:bodyPr>
            <a:normAutofit fontScale="85000" lnSpcReduction="10000"/>
          </a:bodyPr>
          <a:lstStyle/>
          <a:p>
            <a:pPr marL="0" indent="0">
              <a:buNone/>
            </a:pPr>
            <a:r>
              <a:rPr lang="en-US" dirty="0"/>
              <a:t>Analyzing Customer Segmentation Based on Spending (6 Marks) </a:t>
            </a:r>
          </a:p>
          <a:p>
            <a:pPr marL="285750" indent="-285750">
              <a:buFont typeface="Arial" panose="020B0604020202020204" pitchFamily="34" charset="0"/>
              <a:buChar char="•"/>
            </a:pPr>
            <a:r>
              <a:rPr lang="en-US" dirty="0"/>
              <a:t>Walmart wants to segment customers based on their average spending behavior. Classify customers into three tiers: High, Medium, and Low spenders based on their total purchase amounts.</a:t>
            </a:r>
            <a:endParaRPr lang="en-IN" dirty="0"/>
          </a:p>
        </p:txBody>
      </p:sp>
      <p:sp>
        <p:nvSpPr>
          <p:cNvPr id="13" name="TextBox 12">
            <a:extLst>
              <a:ext uri="{FF2B5EF4-FFF2-40B4-BE49-F238E27FC236}">
                <a16:creationId xmlns:a16="http://schemas.microsoft.com/office/drawing/2014/main" id="{A8696F09-8F02-EC72-80D3-7F39D5D2BD9D}"/>
              </a:ext>
            </a:extLst>
          </p:cNvPr>
          <p:cNvSpPr txBox="1"/>
          <p:nvPr/>
        </p:nvSpPr>
        <p:spPr>
          <a:xfrm>
            <a:off x="178218" y="3715964"/>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3:</a:t>
            </a:r>
          </a:p>
        </p:txBody>
      </p:sp>
      <p:sp>
        <p:nvSpPr>
          <p:cNvPr id="16" name="TextBox 15">
            <a:extLst>
              <a:ext uri="{FF2B5EF4-FFF2-40B4-BE49-F238E27FC236}">
                <a16:creationId xmlns:a16="http://schemas.microsoft.com/office/drawing/2014/main" id="{E991C945-7D61-CDF1-A792-34989BA8C344}"/>
              </a:ext>
            </a:extLst>
          </p:cNvPr>
          <p:cNvSpPr txBox="1"/>
          <p:nvPr/>
        </p:nvSpPr>
        <p:spPr>
          <a:xfrm>
            <a:off x="4544992" y="719667"/>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7" name="Picture 6">
            <a:extLst>
              <a:ext uri="{FF2B5EF4-FFF2-40B4-BE49-F238E27FC236}">
                <a16:creationId xmlns:a16="http://schemas.microsoft.com/office/drawing/2014/main" id="{B62F70FB-BF8D-A800-A111-4E61CCE48E3D}"/>
              </a:ext>
            </a:extLst>
          </p:cNvPr>
          <p:cNvPicPr>
            <a:picLocks noChangeAspect="1"/>
          </p:cNvPicPr>
          <p:nvPr/>
        </p:nvPicPr>
        <p:blipFill>
          <a:blip r:embed="rId2"/>
          <a:stretch>
            <a:fillRect/>
          </a:stretch>
        </p:blipFill>
        <p:spPr>
          <a:xfrm>
            <a:off x="4388443" y="1059871"/>
            <a:ext cx="7174313" cy="3887820"/>
          </a:xfrm>
          <a:prstGeom prst="rect">
            <a:avLst/>
          </a:prstGeom>
        </p:spPr>
      </p:pic>
      <p:graphicFrame>
        <p:nvGraphicFramePr>
          <p:cNvPr id="19" name="Object 18">
            <a:extLst>
              <a:ext uri="{FF2B5EF4-FFF2-40B4-BE49-F238E27FC236}">
                <a16:creationId xmlns:a16="http://schemas.microsoft.com/office/drawing/2014/main" id="{E5C88D4D-DCC0-3D1E-7E31-E2D64F6B2FE0}"/>
              </a:ext>
            </a:extLst>
          </p:cNvPr>
          <p:cNvGraphicFramePr>
            <a:graphicFrameLocks noChangeAspect="1"/>
          </p:cNvGraphicFramePr>
          <p:nvPr>
            <p:extLst>
              <p:ext uri="{D42A27DB-BD31-4B8C-83A1-F6EECF244321}">
                <p14:modId xmlns:p14="http://schemas.microsoft.com/office/powerpoint/2010/main" val="1779240380"/>
              </p:ext>
            </p:extLst>
          </p:nvPr>
        </p:nvGraphicFramePr>
        <p:xfrm>
          <a:off x="265058" y="4190395"/>
          <a:ext cx="3282545" cy="2550994"/>
        </p:xfrm>
        <a:graphic>
          <a:graphicData uri="http://schemas.openxmlformats.org/presentationml/2006/ole">
            <mc:AlternateContent xmlns:mc="http://schemas.openxmlformats.org/markup-compatibility/2006">
              <mc:Choice xmlns:v="urn:schemas-microsoft-com:vml" Requires="v">
                <p:oleObj name="Worksheet" r:id="rId3" imgW="2423373" imgH="2933810" progId="Excel.Sheet.12">
                  <p:embed/>
                </p:oleObj>
              </mc:Choice>
              <mc:Fallback>
                <p:oleObj name="Worksheet" r:id="rId3" imgW="2423373" imgH="2933810" progId="Excel.Sheet.12">
                  <p:embed/>
                  <p:pic>
                    <p:nvPicPr>
                      <p:cNvPr id="0" name=""/>
                      <p:cNvPicPr/>
                      <p:nvPr/>
                    </p:nvPicPr>
                    <p:blipFill>
                      <a:blip r:embed="rId4"/>
                      <a:stretch>
                        <a:fillRect/>
                      </a:stretch>
                    </p:blipFill>
                    <p:spPr>
                      <a:xfrm>
                        <a:off x="265058" y="4190395"/>
                        <a:ext cx="3282545" cy="2550994"/>
                      </a:xfrm>
                      <a:prstGeom prst="rect">
                        <a:avLst/>
                      </a:prstGeom>
                    </p:spPr>
                  </p:pic>
                </p:oleObj>
              </mc:Fallback>
            </mc:AlternateContent>
          </a:graphicData>
        </a:graphic>
      </p:graphicFrame>
      <p:graphicFrame>
        <p:nvGraphicFramePr>
          <p:cNvPr id="22" name="Chart 21">
            <a:extLst>
              <a:ext uri="{FF2B5EF4-FFF2-40B4-BE49-F238E27FC236}">
                <a16:creationId xmlns:a16="http://schemas.microsoft.com/office/drawing/2014/main" id="{91C514A2-EFA6-1655-D796-42E9816777FC}"/>
              </a:ext>
            </a:extLst>
          </p:cNvPr>
          <p:cNvGraphicFramePr/>
          <p:nvPr>
            <p:extLst>
              <p:ext uri="{D42A27DB-BD31-4B8C-83A1-F6EECF244321}">
                <p14:modId xmlns:p14="http://schemas.microsoft.com/office/powerpoint/2010/main" val="721810777"/>
              </p:ext>
            </p:extLst>
          </p:nvPr>
        </p:nvGraphicFramePr>
        <p:xfrm>
          <a:off x="4699398" y="4783627"/>
          <a:ext cx="5432128" cy="207437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857003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43DF0-E386-80DD-2E7D-5149A9495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33FD50-E873-ABE1-AE33-B3E843FFA016}"/>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8840BA05-EFD5-A276-E2FF-1B664B9D6DE8}"/>
              </a:ext>
            </a:extLst>
          </p:cNvPr>
          <p:cNvSpPr>
            <a:spLocks noGrp="1"/>
          </p:cNvSpPr>
          <p:nvPr>
            <p:ph type="body" idx="1"/>
          </p:nvPr>
        </p:nvSpPr>
        <p:spPr>
          <a:xfrm>
            <a:off x="308293" y="1186306"/>
            <a:ext cx="2722880" cy="351284"/>
          </a:xfrm>
        </p:spPr>
        <p:txBody>
          <a:bodyPr/>
          <a:lstStyle/>
          <a:p>
            <a:r>
              <a:rPr lang="en-US" dirty="0"/>
              <a:t>Task 4:</a:t>
            </a:r>
            <a:endParaRPr lang="en-IN" dirty="0"/>
          </a:p>
        </p:txBody>
      </p:sp>
      <p:sp>
        <p:nvSpPr>
          <p:cNvPr id="6" name="Content Placeholder 5">
            <a:extLst>
              <a:ext uri="{FF2B5EF4-FFF2-40B4-BE49-F238E27FC236}">
                <a16:creationId xmlns:a16="http://schemas.microsoft.com/office/drawing/2014/main" id="{DFF84BCA-A15F-DBE7-70C9-25BF64BF9952}"/>
              </a:ext>
            </a:extLst>
          </p:cNvPr>
          <p:cNvSpPr>
            <a:spLocks noGrp="1"/>
          </p:cNvSpPr>
          <p:nvPr>
            <p:ph sz="half" idx="15"/>
          </p:nvPr>
        </p:nvSpPr>
        <p:spPr>
          <a:xfrm>
            <a:off x="265058" y="1664025"/>
            <a:ext cx="4443313" cy="2399935"/>
          </a:xfrm>
        </p:spPr>
        <p:txBody>
          <a:bodyPr>
            <a:normAutofit/>
          </a:bodyPr>
          <a:lstStyle/>
          <a:p>
            <a:pPr marL="0" indent="0">
              <a:buNone/>
            </a:pPr>
            <a:r>
              <a:rPr lang="en-US" dirty="0"/>
              <a:t>Detecting Anomalies in Sales Transactions (6 Marks)</a:t>
            </a:r>
          </a:p>
          <a:p>
            <a:pPr marL="285750" indent="-285750">
              <a:buFont typeface="Arial" panose="020B0604020202020204" pitchFamily="34" charset="0"/>
              <a:buChar char="•"/>
            </a:pPr>
            <a:r>
              <a:rPr lang="en-US" dirty="0"/>
              <a:t>Walmart suspects that some transactions have unusually high or low sales compared to the average for the product line. Identify these anomalies.</a:t>
            </a:r>
            <a:endParaRPr lang="en-IN" dirty="0"/>
          </a:p>
        </p:txBody>
      </p:sp>
      <p:sp>
        <p:nvSpPr>
          <p:cNvPr id="13" name="TextBox 12">
            <a:extLst>
              <a:ext uri="{FF2B5EF4-FFF2-40B4-BE49-F238E27FC236}">
                <a16:creationId xmlns:a16="http://schemas.microsoft.com/office/drawing/2014/main" id="{8800C258-BC39-F21C-98E6-B4DDF172ACC4}"/>
              </a:ext>
            </a:extLst>
          </p:cNvPr>
          <p:cNvSpPr txBox="1"/>
          <p:nvPr/>
        </p:nvSpPr>
        <p:spPr>
          <a:xfrm>
            <a:off x="6096000" y="420959"/>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4:</a:t>
            </a:r>
          </a:p>
        </p:txBody>
      </p:sp>
      <p:sp>
        <p:nvSpPr>
          <p:cNvPr id="16" name="TextBox 15">
            <a:extLst>
              <a:ext uri="{FF2B5EF4-FFF2-40B4-BE49-F238E27FC236}">
                <a16:creationId xmlns:a16="http://schemas.microsoft.com/office/drawing/2014/main" id="{D3BF32FF-88CA-CF64-D97F-A7A71249F9DB}"/>
              </a:ext>
            </a:extLst>
          </p:cNvPr>
          <p:cNvSpPr txBox="1"/>
          <p:nvPr/>
        </p:nvSpPr>
        <p:spPr>
          <a:xfrm>
            <a:off x="265059" y="380685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5" name="Picture 4">
            <a:extLst>
              <a:ext uri="{FF2B5EF4-FFF2-40B4-BE49-F238E27FC236}">
                <a16:creationId xmlns:a16="http://schemas.microsoft.com/office/drawing/2014/main" id="{B9CD3E86-23BD-2F29-FDF1-D8EDCF3EBDFF}"/>
              </a:ext>
            </a:extLst>
          </p:cNvPr>
          <p:cNvPicPr>
            <a:picLocks noChangeAspect="1"/>
          </p:cNvPicPr>
          <p:nvPr/>
        </p:nvPicPr>
        <p:blipFill>
          <a:blip r:embed="rId2"/>
          <a:srcRect t="17331"/>
          <a:stretch/>
        </p:blipFill>
        <p:spPr>
          <a:xfrm>
            <a:off x="265059" y="4190395"/>
            <a:ext cx="5089261" cy="2439461"/>
          </a:xfrm>
          <a:prstGeom prst="rect">
            <a:avLst/>
          </a:prstGeom>
        </p:spPr>
      </p:pic>
      <p:graphicFrame>
        <p:nvGraphicFramePr>
          <p:cNvPr id="9" name="Object 8">
            <a:extLst>
              <a:ext uri="{FF2B5EF4-FFF2-40B4-BE49-F238E27FC236}">
                <a16:creationId xmlns:a16="http://schemas.microsoft.com/office/drawing/2014/main" id="{30846755-43A4-DA49-9DD5-7BFA53D0A569}"/>
              </a:ext>
            </a:extLst>
          </p:cNvPr>
          <p:cNvGraphicFramePr>
            <a:graphicFrameLocks noChangeAspect="1"/>
          </p:cNvGraphicFramePr>
          <p:nvPr>
            <p:extLst>
              <p:ext uri="{D42A27DB-BD31-4B8C-83A1-F6EECF244321}">
                <p14:modId xmlns:p14="http://schemas.microsoft.com/office/powerpoint/2010/main" val="3823167227"/>
              </p:ext>
            </p:extLst>
          </p:nvPr>
        </p:nvGraphicFramePr>
        <p:xfrm>
          <a:off x="6096000" y="1059871"/>
          <a:ext cx="4443313" cy="5656244"/>
        </p:xfrm>
        <a:graphic>
          <a:graphicData uri="http://schemas.openxmlformats.org/presentationml/2006/ole">
            <mc:AlternateContent xmlns:mc="http://schemas.openxmlformats.org/markup-compatibility/2006">
              <mc:Choice xmlns:v="urn:schemas-microsoft-com:vml" Requires="v">
                <p:oleObj name="Worksheet" r:id="rId3" imgW="4099489" imgH="16466836" progId="Excel.Sheet.12">
                  <p:embed/>
                </p:oleObj>
              </mc:Choice>
              <mc:Fallback>
                <p:oleObj name="Worksheet" r:id="rId3" imgW="4099489" imgH="16466836" progId="Excel.Sheet.12">
                  <p:embed/>
                  <p:pic>
                    <p:nvPicPr>
                      <p:cNvPr id="0" name=""/>
                      <p:cNvPicPr/>
                      <p:nvPr/>
                    </p:nvPicPr>
                    <p:blipFill>
                      <a:blip r:embed="rId4"/>
                      <a:stretch>
                        <a:fillRect/>
                      </a:stretch>
                    </p:blipFill>
                    <p:spPr>
                      <a:xfrm>
                        <a:off x="6096000" y="1059871"/>
                        <a:ext cx="4443313" cy="5656244"/>
                      </a:xfrm>
                      <a:prstGeom prst="rect">
                        <a:avLst/>
                      </a:prstGeom>
                    </p:spPr>
                  </p:pic>
                </p:oleObj>
              </mc:Fallback>
            </mc:AlternateContent>
          </a:graphicData>
        </a:graphic>
      </p:graphicFrame>
    </p:spTree>
    <p:extLst>
      <p:ext uri="{BB962C8B-B14F-4D97-AF65-F5344CB8AC3E}">
        <p14:creationId xmlns:p14="http://schemas.microsoft.com/office/powerpoint/2010/main" val="2212532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1B174-26EB-BC2E-7557-A2B0088A7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6E5EB-DBA1-F2DA-EEDF-E8B5A24470ED}"/>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54902F8D-2B4F-5B9D-4DD0-9DC6A6E29AFE}"/>
              </a:ext>
            </a:extLst>
          </p:cNvPr>
          <p:cNvSpPr>
            <a:spLocks noGrp="1"/>
          </p:cNvSpPr>
          <p:nvPr>
            <p:ph type="body" idx="1"/>
          </p:nvPr>
        </p:nvSpPr>
        <p:spPr>
          <a:xfrm>
            <a:off x="308293" y="1186306"/>
            <a:ext cx="2722880" cy="351284"/>
          </a:xfrm>
        </p:spPr>
        <p:txBody>
          <a:bodyPr/>
          <a:lstStyle/>
          <a:p>
            <a:r>
              <a:rPr lang="en-US" dirty="0"/>
              <a:t>Task 5:</a:t>
            </a:r>
            <a:endParaRPr lang="en-IN" dirty="0"/>
          </a:p>
        </p:txBody>
      </p:sp>
      <p:sp>
        <p:nvSpPr>
          <p:cNvPr id="6" name="Content Placeholder 5">
            <a:extLst>
              <a:ext uri="{FF2B5EF4-FFF2-40B4-BE49-F238E27FC236}">
                <a16:creationId xmlns:a16="http://schemas.microsoft.com/office/drawing/2014/main" id="{C522C0A7-EE34-3378-49AA-5B51AED301BA}"/>
              </a:ext>
            </a:extLst>
          </p:cNvPr>
          <p:cNvSpPr>
            <a:spLocks noGrp="1"/>
          </p:cNvSpPr>
          <p:nvPr>
            <p:ph sz="half" idx="15"/>
          </p:nvPr>
        </p:nvSpPr>
        <p:spPr>
          <a:xfrm>
            <a:off x="265058" y="1664025"/>
            <a:ext cx="3941181" cy="2399935"/>
          </a:xfrm>
        </p:spPr>
        <p:txBody>
          <a:bodyPr>
            <a:normAutofit/>
          </a:bodyPr>
          <a:lstStyle/>
          <a:p>
            <a:pPr marL="0" indent="0">
              <a:buNone/>
            </a:pPr>
            <a:r>
              <a:rPr lang="en-US" dirty="0"/>
              <a:t>Most Popular Payment Method by City (6 Marks)</a:t>
            </a:r>
          </a:p>
          <a:p>
            <a:pPr marL="285750" indent="-285750">
              <a:buFont typeface="Arial" panose="020B0604020202020204" pitchFamily="34" charset="0"/>
              <a:buChar char="•"/>
            </a:pPr>
            <a:r>
              <a:rPr lang="en-US" dirty="0"/>
              <a:t> Walmart needs to determine the most popular payment method in each city to tailor marketing strategies.</a:t>
            </a:r>
            <a:endParaRPr lang="en-IN" dirty="0"/>
          </a:p>
        </p:txBody>
      </p:sp>
      <p:sp>
        <p:nvSpPr>
          <p:cNvPr id="13" name="TextBox 12">
            <a:extLst>
              <a:ext uri="{FF2B5EF4-FFF2-40B4-BE49-F238E27FC236}">
                <a16:creationId xmlns:a16="http://schemas.microsoft.com/office/drawing/2014/main" id="{FA34F780-B6D6-8DFB-D21C-6E22ECF43758}"/>
              </a:ext>
            </a:extLst>
          </p:cNvPr>
          <p:cNvSpPr txBox="1"/>
          <p:nvPr/>
        </p:nvSpPr>
        <p:spPr>
          <a:xfrm>
            <a:off x="411898" y="4668114"/>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5:</a:t>
            </a:r>
          </a:p>
        </p:txBody>
      </p:sp>
      <p:sp>
        <p:nvSpPr>
          <p:cNvPr id="16" name="TextBox 15">
            <a:extLst>
              <a:ext uri="{FF2B5EF4-FFF2-40B4-BE49-F238E27FC236}">
                <a16:creationId xmlns:a16="http://schemas.microsoft.com/office/drawing/2014/main" id="{FE07E212-9944-E6D8-89C1-E3EEC1197505}"/>
              </a:ext>
            </a:extLst>
          </p:cNvPr>
          <p:cNvSpPr txBox="1"/>
          <p:nvPr/>
        </p:nvSpPr>
        <p:spPr>
          <a:xfrm>
            <a:off x="5012352" y="802766"/>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5" name="Picture 4">
            <a:extLst>
              <a:ext uri="{FF2B5EF4-FFF2-40B4-BE49-F238E27FC236}">
                <a16:creationId xmlns:a16="http://schemas.microsoft.com/office/drawing/2014/main" id="{DB91566B-A4C4-B4EA-F814-0C9F426DC708}"/>
              </a:ext>
            </a:extLst>
          </p:cNvPr>
          <p:cNvPicPr>
            <a:picLocks noChangeAspect="1"/>
          </p:cNvPicPr>
          <p:nvPr/>
        </p:nvPicPr>
        <p:blipFill>
          <a:blip r:embed="rId2"/>
          <a:stretch>
            <a:fillRect/>
          </a:stretch>
        </p:blipFill>
        <p:spPr>
          <a:xfrm>
            <a:off x="4778672" y="1156805"/>
            <a:ext cx="6999101" cy="2267266"/>
          </a:xfrm>
          <a:prstGeom prst="rect">
            <a:avLst/>
          </a:prstGeom>
        </p:spPr>
      </p:pic>
      <p:pic>
        <p:nvPicPr>
          <p:cNvPr id="9" name="Picture 8">
            <a:extLst>
              <a:ext uri="{FF2B5EF4-FFF2-40B4-BE49-F238E27FC236}">
                <a16:creationId xmlns:a16="http://schemas.microsoft.com/office/drawing/2014/main" id="{00C6D84A-DCE8-A83F-66C4-F79D0A88D522}"/>
              </a:ext>
            </a:extLst>
          </p:cNvPr>
          <p:cNvPicPr>
            <a:picLocks noChangeAspect="1"/>
          </p:cNvPicPr>
          <p:nvPr/>
        </p:nvPicPr>
        <p:blipFill>
          <a:blip r:embed="rId3"/>
          <a:stretch>
            <a:fillRect/>
          </a:stretch>
        </p:blipFill>
        <p:spPr>
          <a:xfrm>
            <a:off x="308293" y="5228719"/>
            <a:ext cx="3724795" cy="885949"/>
          </a:xfrm>
          <a:prstGeom prst="rect">
            <a:avLst/>
          </a:prstGeom>
        </p:spPr>
      </p:pic>
      <p:graphicFrame>
        <p:nvGraphicFramePr>
          <p:cNvPr id="12" name="Chart 11">
            <a:extLst>
              <a:ext uri="{FF2B5EF4-FFF2-40B4-BE49-F238E27FC236}">
                <a16:creationId xmlns:a16="http://schemas.microsoft.com/office/drawing/2014/main" id="{7A7A0381-61AF-863D-1901-2568C49F42FF}"/>
              </a:ext>
            </a:extLst>
          </p:cNvPr>
          <p:cNvGraphicFramePr/>
          <p:nvPr>
            <p:extLst>
              <p:ext uri="{D42A27DB-BD31-4B8C-83A1-F6EECF244321}">
                <p14:modId xmlns:p14="http://schemas.microsoft.com/office/powerpoint/2010/main" val="355032414"/>
              </p:ext>
            </p:extLst>
          </p:nvPr>
        </p:nvGraphicFramePr>
        <p:xfrm>
          <a:off x="5879970" y="3521005"/>
          <a:ext cx="4468793" cy="304235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2147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181CF-2D97-7D64-4E60-3229AD84E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B2FEE-F07B-EDE0-6DE7-52540CCA61CB}"/>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7CEFA34D-544B-C91F-EF51-91E61ABE260C}"/>
              </a:ext>
            </a:extLst>
          </p:cNvPr>
          <p:cNvSpPr>
            <a:spLocks noGrp="1"/>
          </p:cNvSpPr>
          <p:nvPr>
            <p:ph type="body" idx="1"/>
          </p:nvPr>
        </p:nvSpPr>
        <p:spPr>
          <a:xfrm>
            <a:off x="308293" y="1186306"/>
            <a:ext cx="2722880" cy="351284"/>
          </a:xfrm>
        </p:spPr>
        <p:txBody>
          <a:bodyPr/>
          <a:lstStyle/>
          <a:p>
            <a:r>
              <a:rPr lang="en-US" dirty="0"/>
              <a:t>Task 6:</a:t>
            </a:r>
            <a:endParaRPr lang="en-IN" dirty="0"/>
          </a:p>
        </p:txBody>
      </p:sp>
      <p:sp>
        <p:nvSpPr>
          <p:cNvPr id="6" name="Content Placeholder 5">
            <a:extLst>
              <a:ext uri="{FF2B5EF4-FFF2-40B4-BE49-F238E27FC236}">
                <a16:creationId xmlns:a16="http://schemas.microsoft.com/office/drawing/2014/main" id="{A407AA1F-2B2B-8BAE-09CD-A5CD72DFBCB4}"/>
              </a:ext>
            </a:extLst>
          </p:cNvPr>
          <p:cNvSpPr>
            <a:spLocks noGrp="1"/>
          </p:cNvSpPr>
          <p:nvPr>
            <p:ph sz="half" idx="15"/>
          </p:nvPr>
        </p:nvSpPr>
        <p:spPr>
          <a:xfrm>
            <a:off x="265058" y="1664025"/>
            <a:ext cx="3941181" cy="2115495"/>
          </a:xfrm>
        </p:spPr>
        <p:txBody>
          <a:bodyPr>
            <a:normAutofit/>
          </a:bodyPr>
          <a:lstStyle/>
          <a:p>
            <a:pPr marL="0" indent="0">
              <a:buNone/>
            </a:pPr>
            <a:r>
              <a:rPr lang="en-US" dirty="0"/>
              <a:t>Monthly Sales Distribution by Gender (6 Marks)</a:t>
            </a:r>
          </a:p>
          <a:p>
            <a:pPr marL="285750" indent="-285750">
              <a:buFont typeface="Arial" panose="020B0604020202020204" pitchFamily="34" charset="0"/>
              <a:buChar char="•"/>
            </a:pPr>
            <a:r>
              <a:rPr lang="en-US" dirty="0"/>
              <a:t>Walmart wants to understand the sales distribution between male and female customers on a monthly basis.</a:t>
            </a:r>
            <a:endParaRPr lang="en-IN" dirty="0"/>
          </a:p>
        </p:txBody>
      </p:sp>
      <p:sp>
        <p:nvSpPr>
          <p:cNvPr id="13" name="TextBox 12">
            <a:extLst>
              <a:ext uri="{FF2B5EF4-FFF2-40B4-BE49-F238E27FC236}">
                <a16:creationId xmlns:a16="http://schemas.microsoft.com/office/drawing/2014/main" id="{822C34AD-7E17-8AF1-ACA8-5EB48766769A}"/>
              </a:ext>
            </a:extLst>
          </p:cNvPr>
          <p:cNvSpPr txBox="1"/>
          <p:nvPr/>
        </p:nvSpPr>
        <p:spPr>
          <a:xfrm>
            <a:off x="411898" y="3905955"/>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6:</a:t>
            </a:r>
          </a:p>
        </p:txBody>
      </p:sp>
      <p:sp>
        <p:nvSpPr>
          <p:cNvPr id="16" name="TextBox 15">
            <a:extLst>
              <a:ext uri="{FF2B5EF4-FFF2-40B4-BE49-F238E27FC236}">
                <a16:creationId xmlns:a16="http://schemas.microsoft.com/office/drawing/2014/main" id="{19138F18-1B71-E0DA-C7F6-25D4BDF371AF}"/>
              </a:ext>
            </a:extLst>
          </p:cNvPr>
          <p:cNvSpPr txBox="1"/>
          <p:nvPr/>
        </p:nvSpPr>
        <p:spPr>
          <a:xfrm>
            <a:off x="4799272" y="1112686"/>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7" name="Picture 6">
            <a:extLst>
              <a:ext uri="{FF2B5EF4-FFF2-40B4-BE49-F238E27FC236}">
                <a16:creationId xmlns:a16="http://schemas.microsoft.com/office/drawing/2014/main" id="{2389143C-A419-82FB-3CF2-39A31165CFF3}"/>
              </a:ext>
            </a:extLst>
          </p:cNvPr>
          <p:cNvPicPr>
            <a:picLocks noChangeAspect="1"/>
          </p:cNvPicPr>
          <p:nvPr/>
        </p:nvPicPr>
        <p:blipFill>
          <a:blip r:embed="rId2"/>
          <a:stretch>
            <a:fillRect/>
          </a:stretch>
        </p:blipFill>
        <p:spPr>
          <a:xfrm>
            <a:off x="4799272" y="1507665"/>
            <a:ext cx="6985797" cy="1514837"/>
          </a:xfrm>
          <a:prstGeom prst="rect">
            <a:avLst/>
          </a:prstGeom>
        </p:spPr>
      </p:pic>
      <p:pic>
        <p:nvPicPr>
          <p:cNvPr id="10" name="Picture 9">
            <a:extLst>
              <a:ext uri="{FF2B5EF4-FFF2-40B4-BE49-F238E27FC236}">
                <a16:creationId xmlns:a16="http://schemas.microsoft.com/office/drawing/2014/main" id="{2CB052FF-B637-5B2D-96F4-F8C9E4DE9227}"/>
              </a:ext>
            </a:extLst>
          </p:cNvPr>
          <p:cNvPicPr>
            <a:picLocks noChangeAspect="1"/>
          </p:cNvPicPr>
          <p:nvPr/>
        </p:nvPicPr>
        <p:blipFill>
          <a:blip r:embed="rId3"/>
          <a:stretch>
            <a:fillRect/>
          </a:stretch>
        </p:blipFill>
        <p:spPr>
          <a:xfrm>
            <a:off x="411898" y="4465211"/>
            <a:ext cx="3221636" cy="2115494"/>
          </a:xfrm>
          <a:prstGeom prst="rect">
            <a:avLst/>
          </a:prstGeom>
        </p:spPr>
      </p:pic>
      <p:graphicFrame>
        <p:nvGraphicFramePr>
          <p:cNvPr id="14" name="Chart 13">
            <a:extLst>
              <a:ext uri="{FF2B5EF4-FFF2-40B4-BE49-F238E27FC236}">
                <a16:creationId xmlns:a16="http://schemas.microsoft.com/office/drawing/2014/main" id="{D65E76D9-9B62-9D2C-F5EA-492AF1E9E4ED}"/>
              </a:ext>
            </a:extLst>
          </p:cNvPr>
          <p:cNvGraphicFramePr/>
          <p:nvPr>
            <p:extLst>
              <p:ext uri="{D42A27DB-BD31-4B8C-83A1-F6EECF244321}">
                <p14:modId xmlns:p14="http://schemas.microsoft.com/office/powerpoint/2010/main" val="2073643423"/>
              </p:ext>
            </p:extLst>
          </p:nvPr>
        </p:nvGraphicFramePr>
        <p:xfrm>
          <a:off x="5154872" y="3205578"/>
          <a:ext cx="6031288" cy="345650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5457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4A2A0-3210-CCD0-CBC3-E4B803AE8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9CD1E-99CE-1E0C-40EA-B75058813078}"/>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6DBBF1B3-6258-1B5C-427E-4FFDDBB56280}"/>
              </a:ext>
            </a:extLst>
          </p:cNvPr>
          <p:cNvSpPr>
            <a:spLocks noGrp="1"/>
          </p:cNvSpPr>
          <p:nvPr>
            <p:ph type="body" idx="1"/>
          </p:nvPr>
        </p:nvSpPr>
        <p:spPr>
          <a:xfrm>
            <a:off x="308293" y="1186306"/>
            <a:ext cx="2722880" cy="351284"/>
          </a:xfrm>
        </p:spPr>
        <p:txBody>
          <a:bodyPr/>
          <a:lstStyle/>
          <a:p>
            <a:r>
              <a:rPr lang="en-US" dirty="0"/>
              <a:t>Task 7:</a:t>
            </a:r>
            <a:endParaRPr lang="en-IN" dirty="0"/>
          </a:p>
        </p:txBody>
      </p:sp>
      <p:sp>
        <p:nvSpPr>
          <p:cNvPr id="6" name="Content Placeholder 5">
            <a:extLst>
              <a:ext uri="{FF2B5EF4-FFF2-40B4-BE49-F238E27FC236}">
                <a16:creationId xmlns:a16="http://schemas.microsoft.com/office/drawing/2014/main" id="{9FAEE41C-B680-D788-8E47-B0AE6B93A846}"/>
              </a:ext>
            </a:extLst>
          </p:cNvPr>
          <p:cNvSpPr>
            <a:spLocks noGrp="1"/>
          </p:cNvSpPr>
          <p:nvPr>
            <p:ph sz="half" idx="15"/>
          </p:nvPr>
        </p:nvSpPr>
        <p:spPr>
          <a:xfrm>
            <a:off x="265058" y="1664025"/>
            <a:ext cx="4098035" cy="2115495"/>
          </a:xfrm>
        </p:spPr>
        <p:txBody>
          <a:bodyPr>
            <a:normAutofit/>
          </a:bodyPr>
          <a:lstStyle/>
          <a:p>
            <a:pPr marL="0" indent="0">
              <a:buNone/>
            </a:pPr>
            <a:r>
              <a:rPr lang="en-US" dirty="0"/>
              <a:t>Best Product Line by Customer Type (6 Marks)</a:t>
            </a:r>
          </a:p>
          <a:p>
            <a:pPr marL="285750" indent="-285750">
              <a:buFont typeface="Arial" panose="020B0604020202020204" pitchFamily="34" charset="0"/>
              <a:buChar char="•"/>
            </a:pPr>
            <a:r>
              <a:rPr lang="en-US" dirty="0"/>
              <a:t> Walmart wants to know which product lines are preferred by different customer types(Member vs. Normal).</a:t>
            </a:r>
            <a:endParaRPr lang="en-IN" dirty="0"/>
          </a:p>
        </p:txBody>
      </p:sp>
      <p:sp>
        <p:nvSpPr>
          <p:cNvPr id="13" name="TextBox 12">
            <a:extLst>
              <a:ext uri="{FF2B5EF4-FFF2-40B4-BE49-F238E27FC236}">
                <a16:creationId xmlns:a16="http://schemas.microsoft.com/office/drawing/2014/main" id="{0EC7E287-473E-9A72-7639-29EC660A747D}"/>
              </a:ext>
            </a:extLst>
          </p:cNvPr>
          <p:cNvSpPr txBox="1"/>
          <p:nvPr/>
        </p:nvSpPr>
        <p:spPr>
          <a:xfrm>
            <a:off x="411898" y="4302195"/>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7:</a:t>
            </a:r>
          </a:p>
        </p:txBody>
      </p:sp>
      <p:sp>
        <p:nvSpPr>
          <p:cNvPr id="16" name="TextBox 15">
            <a:extLst>
              <a:ext uri="{FF2B5EF4-FFF2-40B4-BE49-F238E27FC236}">
                <a16:creationId xmlns:a16="http://schemas.microsoft.com/office/drawing/2014/main" id="{57D2EE48-C6E6-97E6-D152-C5A6B3943376}"/>
              </a:ext>
            </a:extLst>
          </p:cNvPr>
          <p:cNvSpPr txBox="1"/>
          <p:nvPr/>
        </p:nvSpPr>
        <p:spPr>
          <a:xfrm>
            <a:off x="4846320" y="147225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5" name="Picture 4">
            <a:extLst>
              <a:ext uri="{FF2B5EF4-FFF2-40B4-BE49-F238E27FC236}">
                <a16:creationId xmlns:a16="http://schemas.microsoft.com/office/drawing/2014/main" id="{74BD12DD-D088-6FE6-5BA9-297B2FEFD9A0}"/>
              </a:ext>
            </a:extLst>
          </p:cNvPr>
          <p:cNvPicPr>
            <a:picLocks noChangeAspect="1"/>
          </p:cNvPicPr>
          <p:nvPr/>
        </p:nvPicPr>
        <p:blipFill>
          <a:blip r:embed="rId2"/>
          <a:stretch>
            <a:fillRect/>
          </a:stretch>
        </p:blipFill>
        <p:spPr>
          <a:xfrm>
            <a:off x="4363093" y="1956723"/>
            <a:ext cx="7563849" cy="2133898"/>
          </a:xfrm>
          <a:prstGeom prst="rect">
            <a:avLst/>
          </a:prstGeom>
        </p:spPr>
      </p:pic>
      <p:pic>
        <p:nvPicPr>
          <p:cNvPr id="9" name="Picture 8">
            <a:extLst>
              <a:ext uri="{FF2B5EF4-FFF2-40B4-BE49-F238E27FC236}">
                <a16:creationId xmlns:a16="http://schemas.microsoft.com/office/drawing/2014/main" id="{916A2B57-FFF5-FD97-91C2-F4F4546D6678}"/>
              </a:ext>
            </a:extLst>
          </p:cNvPr>
          <p:cNvPicPr>
            <a:picLocks noChangeAspect="1"/>
          </p:cNvPicPr>
          <p:nvPr/>
        </p:nvPicPr>
        <p:blipFill>
          <a:blip r:embed="rId3"/>
          <a:stretch>
            <a:fillRect/>
          </a:stretch>
        </p:blipFill>
        <p:spPr>
          <a:xfrm>
            <a:off x="411898" y="4747640"/>
            <a:ext cx="3743847" cy="924054"/>
          </a:xfrm>
          <a:prstGeom prst="rect">
            <a:avLst/>
          </a:prstGeom>
        </p:spPr>
      </p:pic>
    </p:spTree>
    <p:extLst>
      <p:ext uri="{BB962C8B-B14F-4D97-AF65-F5344CB8AC3E}">
        <p14:creationId xmlns:p14="http://schemas.microsoft.com/office/powerpoint/2010/main" val="3687605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2D2E6-6D69-ABB8-8FE3-7D5976A643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BC68E-0FA8-48EB-703B-5A39BA28D7C0}"/>
              </a:ext>
            </a:extLst>
          </p:cNvPr>
          <p:cNvSpPr>
            <a:spLocks noGrp="1"/>
          </p:cNvSpPr>
          <p:nvPr>
            <p:ph type="title"/>
          </p:nvPr>
        </p:nvSpPr>
        <p:spPr>
          <a:xfrm>
            <a:off x="178218" y="195916"/>
            <a:ext cx="9953308" cy="863955"/>
          </a:xfrm>
        </p:spPr>
        <p:txBody>
          <a:bodyPr/>
          <a:lstStyle/>
          <a:p>
            <a:r>
              <a:rPr lang="en-IN" dirty="0"/>
              <a:t>INTERNSHALA PROJECT</a:t>
            </a:r>
          </a:p>
        </p:txBody>
      </p:sp>
      <p:sp>
        <p:nvSpPr>
          <p:cNvPr id="3" name="Text Placeholder 2">
            <a:extLst>
              <a:ext uri="{FF2B5EF4-FFF2-40B4-BE49-F238E27FC236}">
                <a16:creationId xmlns:a16="http://schemas.microsoft.com/office/drawing/2014/main" id="{A6E91E42-BC41-6DA8-51B3-68C2DFAE66F8}"/>
              </a:ext>
            </a:extLst>
          </p:cNvPr>
          <p:cNvSpPr>
            <a:spLocks noGrp="1"/>
          </p:cNvSpPr>
          <p:nvPr>
            <p:ph type="body" idx="1"/>
          </p:nvPr>
        </p:nvSpPr>
        <p:spPr>
          <a:xfrm>
            <a:off x="308293" y="1186306"/>
            <a:ext cx="2722880" cy="351284"/>
          </a:xfrm>
        </p:spPr>
        <p:txBody>
          <a:bodyPr/>
          <a:lstStyle/>
          <a:p>
            <a:r>
              <a:rPr lang="en-US" dirty="0"/>
              <a:t>Task 8:</a:t>
            </a:r>
            <a:endParaRPr lang="en-IN" dirty="0"/>
          </a:p>
        </p:txBody>
      </p:sp>
      <p:sp>
        <p:nvSpPr>
          <p:cNvPr id="6" name="Content Placeholder 5">
            <a:extLst>
              <a:ext uri="{FF2B5EF4-FFF2-40B4-BE49-F238E27FC236}">
                <a16:creationId xmlns:a16="http://schemas.microsoft.com/office/drawing/2014/main" id="{4B7CFC45-5ADE-EB15-B67C-05AD5B1F798C}"/>
              </a:ext>
            </a:extLst>
          </p:cNvPr>
          <p:cNvSpPr>
            <a:spLocks noGrp="1"/>
          </p:cNvSpPr>
          <p:nvPr>
            <p:ph sz="half" idx="15"/>
          </p:nvPr>
        </p:nvSpPr>
        <p:spPr>
          <a:xfrm>
            <a:off x="265058" y="1664025"/>
            <a:ext cx="4098035" cy="2115495"/>
          </a:xfrm>
        </p:spPr>
        <p:txBody>
          <a:bodyPr>
            <a:normAutofit/>
          </a:bodyPr>
          <a:lstStyle/>
          <a:p>
            <a:pPr marL="0" indent="0">
              <a:buNone/>
            </a:pPr>
            <a:r>
              <a:rPr lang="en-US" dirty="0"/>
              <a:t>Identifying Repeat Customers (6 Marks) </a:t>
            </a:r>
          </a:p>
          <a:p>
            <a:pPr marL="285750" indent="-285750">
              <a:buFont typeface="Arial" panose="020B0604020202020204" pitchFamily="34" charset="0"/>
              <a:buChar char="•"/>
            </a:pPr>
            <a:r>
              <a:rPr lang="en-US" dirty="0"/>
              <a:t>Walmart needs to identify customers who made repeat purchases within a specific time frame (e.g., within 30 days).</a:t>
            </a:r>
            <a:endParaRPr lang="en-IN" dirty="0"/>
          </a:p>
        </p:txBody>
      </p:sp>
      <p:sp>
        <p:nvSpPr>
          <p:cNvPr id="13" name="TextBox 12">
            <a:extLst>
              <a:ext uri="{FF2B5EF4-FFF2-40B4-BE49-F238E27FC236}">
                <a16:creationId xmlns:a16="http://schemas.microsoft.com/office/drawing/2014/main" id="{0BC0CB19-E910-2C4A-B65A-39D0B6A2D3CB}"/>
              </a:ext>
            </a:extLst>
          </p:cNvPr>
          <p:cNvSpPr txBox="1"/>
          <p:nvPr/>
        </p:nvSpPr>
        <p:spPr>
          <a:xfrm>
            <a:off x="411898" y="3536623"/>
            <a:ext cx="2173468" cy="369332"/>
          </a:xfrm>
          <a:prstGeom prst="rect">
            <a:avLst/>
          </a:prstGeom>
          <a:noFill/>
        </p:spPr>
        <p:txBody>
          <a:bodyPr wrap="square" rtlCol="0">
            <a:spAutoFit/>
          </a:bodyPr>
          <a:lstStyle/>
          <a:p>
            <a:r>
              <a:rPr lang="en-IN" b="1" spc="50" dirty="0">
                <a:latin typeface="+mj-lt"/>
                <a:ea typeface="+mj-ea"/>
                <a:cs typeface="+mj-cs"/>
              </a:rPr>
              <a:t>Output</a:t>
            </a:r>
            <a:r>
              <a:rPr lang="en-IN" dirty="0"/>
              <a:t> 8:</a:t>
            </a:r>
          </a:p>
        </p:txBody>
      </p:sp>
      <p:sp>
        <p:nvSpPr>
          <p:cNvPr id="16" name="TextBox 15">
            <a:extLst>
              <a:ext uri="{FF2B5EF4-FFF2-40B4-BE49-F238E27FC236}">
                <a16:creationId xmlns:a16="http://schemas.microsoft.com/office/drawing/2014/main" id="{486AFFF5-916A-F2CA-6D3C-14C138D6B417}"/>
              </a:ext>
            </a:extLst>
          </p:cNvPr>
          <p:cNvSpPr txBox="1"/>
          <p:nvPr/>
        </p:nvSpPr>
        <p:spPr>
          <a:xfrm>
            <a:off x="4846320" y="1472255"/>
            <a:ext cx="3102015" cy="383540"/>
          </a:xfrm>
          <a:prstGeom prst="rect">
            <a:avLst/>
          </a:prstGeom>
          <a:noFill/>
        </p:spPr>
        <p:txBody>
          <a:bodyPr wrap="square" rtlCol="0">
            <a:spAutoFit/>
          </a:bodyPr>
          <a:lstStyle/>
          <a:p>
            <a:r>
              <a:rPr lang="en-IN" b="1" spc="50" dirty="0">
                <a:latin typeface="+mj-lt"/>
                <a:ea typeface="+mj-ea"/>
                <a:cs typeface="+mj-cs"/>
              </a:rPr>
              <a:t>Query</a:t>
            </a:r>
            <a:r>
              <a:rPr lang="en-IN" dirty="0"/>
              <a:t>:</a:t>
            </a:r>
          </a:p>
        </p:txBody>
      </p:sp>
      <p:pic>
        <p:nvPicPr>
          <p:cNvPr id="7" name="Picture 6">
            <a:extLst>
              <a:ext uri="{FF2B5EF4-FFF2-40B4-BE49-F238E27FC236}">
                <a16:creationId xmlns:a16="http://schemas.microsoft.com/office/drawing/2014/main" id="{2ABD8470-94F4-F9FC-9C05-47F511E66541}"/>
              </a:ext>
            </a:extLst>
          </p:cNvPr>
          <p:cNvPicPr>
            <a:picLocks noChangeAspect="1"/>
          </p:cNvPicPr>
          <p:nvPr/>
        </p:nvPicPr>
        <p:blipFill>
          <a:blip r:embed="rId2"/>
          <a:stretch>
            <a:fillRect/>
          </a:stretch>
        </p:blipFill>
        <p:spPr>
          <a:xfrm>
            <a:off x="4569425" y="2113279"/>
            <a:ext cx="7622575" cy="2609191"/>
          </a:xfrm>
          <a:prstGeom prst="rect">
            <a:avLst/>
          </a:prstGeom>
        </p:spPr>
      </p:pic>
      <p:pic>
        <p:nvPicPr>
          <p:cNvPr id="10" name="Picture 9">
            <a:extLst>
              <a:ext uri="{FF2B5EF4-FFF2-40B4-BE49-F238E27FC236}">
                <a16:creationId xmlns:a16="http://schemas.microsoft.com/office/drawing/2014/main" id="{EC80AADC-F245-6068-25CA-F4FB44F8A5EF}"/>
              </a:ext>
            </a:extLst>
          </p:cNvPr>
          <p:cNvPicPr>
            <a:picLocks noChangeAspect="1"/>
          </p:cNvPicPr>
          <p:nvPr/>
        </p:nvPicPr>
        <p:blipFill>
          <a:blip r:embed="rId3"/>
          <a:stretch>
            <a:fillRect/>
          </a:stretch>
        </p:blipFill>
        <p:spPr>
          <a:xfrm>
            <a:off x="411898" y="3905955"/>
            <a:ext cx="1654840" cy="2756129"/>
          </a:xfrm>
          <a:prstGeom prst="rect">
            <a:avLst/>
          </a:prstGeom>
        </p:spPr>
      </p:pic>
    </p:spTree>
    <p:extLst>
      <p:ext uri="{BB962C8B-B14F-4D97-AF65-F5344CB8AC3E}">
        <p14:creationId xmlns:p14="http://schemas.microsoft.com/office/powerpoint/2010/main" val="2626360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302</TotalTime>
  <Words>755</Words>
  <Application>Microsoft Office PowerPoint</Application>
  <PresentationFormat>Widescreen</PresentationFormat>
  <Paragraphs>73</Paragraphs>
  <Slides>13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8" baseType="lpstr">
      <vt:lpstr>Arial</vt:lpstr>
      <vt:lpstr>Calibri</vt:lpstr>
      <vt:lpstr>Tenorite</vt:lpstr>
      <vt:lpstr>Custom</vt:lpstr>
      <vt:lpstr>Worksheet</vt:lpstr>
      <vt:lpstr>INTERNSHALA PROJECT TASK 11</vt:lpstr>
      <vt:lpstr>INTERNSHALA PROJECT</vt:lpstr>
      <vt:lpstr>INTERNSHALA PROJECT</vt:lpstr>
      <vt:lpstr>INTERNSHALA PROJECT</vt:lpstr>
      <vt:lpstr>INTERNSHALA PROJECT</vt:lpstr>
      <vt:lpstr>INTERNSHALA PROJECT</vt:lpstr>
      <vt:lpstr>INTERNSHALA PROJECT</vt:lpstr>
      <vt:lpstr>INTERNSHALA PROJECT</vt:lpstr>
      <vt:lpstr>INTERNSHALA PROJECT</vt:lpstr>
      <vt:lpstr>INTERNSHALA PROJECT</vt:lpstr>
      <vt:lpstr>INTERNSHALA PROJECT</vt:lpstr>
      <vt:lpstr>Walmart Sales Data Analysis: Key Insights 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Danish Adnaan</dc:creator>
  <cp:lastModifiedBy>Danish Adnaan</cp:lastModifiedBy>
  <cp:revision>8</cp:revision>
  <dcterms:created xsi:type="dcterms:W3CDTF">2025-05-21T16:43:44Z</dcterms:created>
  <dcterms:modified xsi:type="dcterms:W3CDTF">2025-05-22T15:47:03Z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