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4" r:id="rId9"/>
    <p:sldId id="293" r:id="rId10"/>
    <p:sldId id="295" r:id="rId11"/>
    <p:sldId id="296" r:id="rId12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6EAEE6"/>
    <a:srgbClr val="0088EE"/>
    <a:srgbClr val="0070C0"/>
    <a:srgbClr val="3333CC"/>
    <a:srgbClr val="ABE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8" autoAdjust="0"/>
    <p:restoredTop sz="67762" autoAdjust="0"/>
  </p:normalViewPr>
  <p:slideViewPr>
    <p:cSldViewPr>
      <p:cViewPr varScale="1">
        <p:scale>
          <a:sx n="58" d="100"/>
          <a:sy n="58" d="100"/>
        </p:scale>
        <p:origin x="1493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7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52"/>
    </p:cViewPr>
  </p:sorterViewPr>
  <p:notesViewPr>
    <p:cSldViewPr>
      <p:cViewPr varScale="1">
        <p:scale>
          <a:sx n="78" d="100"/>
          <a:sy n="78" d="100"/>
        </p:scale>
        <p:origin x="-268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F334AE3-AF2B-469D-94DD-880BA4528144}" type="datetimeFigureOut">
              <a:rPr lang="ko-KR" altLang="en-US"/>
              <a:pPr>
                <a:defRPr/>
              </a:pPr>
              <a:t>2016-03-21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4480170-19C3-4AC8-BFFE-C2F0DDAB095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238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86571C4-F192-4EDB-95C9-CF6E01E349B1}" type="datetimeFigureOut">
              <a:rPr lang="ko-KR" altLang="en-US"/>
              <a:pPr>
                <a:defRPr/>
              </a:pPr>
              <a:t>2016-03-21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35B92BD-F86E-4E07-A2C0-DC1271B203C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6215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Hello I’m </a:t>
            </a:r>
            <a:r>
              <a:rPr lang="en-US" altLang="ko-KR" dirty="0" err="1" smtClean="0"/>
              <a:t>Joon-sik</a:t>
            </a:r>
            <a:r>
              <a:rPr lang="en-US" altLang="ko-KR" baseline="0" dirty="0" smtClean="0"/>
              <a:t> Lee from KHOA, Republic of Korea. </a:t>
            </a:r>
          </a:p>
          <a:p>
            <a:r>
              <a:rPr lang="en-US" altLang="ko-KR" baseline="0" dirty="0" smtClean="0"/>
              <a:t>Today, I’d like to present the research results on the concept of DECG Editor and prototype development.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5B92BD-F86E-4E07-A2C0-DC1271B203CE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15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KHOA and research team has studied the concept of DCEG editor to secure the consistency between S-10X DCEG and S-10X feature catalogue.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It’s expected that the concept will support not only the consistency of S-100 PS documents but also a web service development of those contents.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5B92BD-F86E-4E07-A2C0-DC1271B203CE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477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S-101PT1 is invited to note the progress reported in this paper and discuss comments and considerations on the concept of DCEG Editor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5B92BD-F86E-4E07-A2C0-DC1271B203CE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073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last TSMAD meeting discussed an agenda on the comparison results between S-101 DCEG and Feature catalogue and a method of improving consistency of those documents.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refer to the related agenda of last year.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KHOA has studied the method of DCEG Editor and developed a prototype since the meeting.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presentation will introduce the result of prototype development based on the concept of DCEG Editor.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5B92BD-F86E-4E07-A2C0-DC1271B203CE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616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S-100 based product specifications contain the DCEG and Feature Catalogue as an appendix document.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Although the two document should contain same information on binding results between features and attribute type,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many inconsistencies between those documents</a:t>
            </a:r>
          </a:p>
          <a:p>
            <a:endParaRPr lang="ko-KR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previous agenda, it was reported that there are serious inconsistencies between DCEG and Feature Catalogue which were developed in the S-100/S-101 test bed project.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5B92BD-F86E-4E07-A2C0-DC1271B203CE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396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This slide shows how</a:t>
            </a:r>
            <a:r>
              <a:rPr lang="en-US" altLang="ko-KR" baseline="0" dirty="0" smtClean="0"/>
              <a:t> those documents are similar.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5B92BD-F86E-4E07-A2C0-DC1271B203CE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774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slide, Part 1 contains feature name, definition, primitives, binding results between feature and attribute and relationship on feature to feature and feature to information.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part belongs to the feature catalogue.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2 is about encoding guide like UOC(Use Of Catalogue) and S-4.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5B92BD-F86E-4E07-A2C0-DC1271B203CE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311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DCEG and Feature catalogue is quite similar in many parts.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those documents can be developed in an agreed working process from same source,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it’s possible to secure a consistency between DCEG and feature catalogue. 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Regarding the working process, ROK propose to adopt a sequential working process on DCEG and Feature catalogue.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figure describes the process, which the feature catalogue is compiled based on the application schema and DCEG can be developed with the feature catalogue.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5B92BD-F86E-4E07-A2C0-DC1271B203CE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25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This slide</a:t>
            </a:r>
            <a:r>
              <a:rPr lang="en-US" altLang="ko-KR" baseline="0" dirty="0" smtClean="0"/>
              <a:t> shows the working process from FC to DCEG.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S-100 FCB can produce feature catalogue according to the application schema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feature catalogue can be saved into the FC DB or external XML feature catalogue.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DCEG Editor include a function to load the FC DB or FC XML to prepare the part 1 of figure 1 in the DCEG structure.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part of encoding guide in DCEG can be maintained in a separate DB.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5B92BD-F86E-4E07-A2C0-DC1271B203CE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234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ROK has studied the concept of DCEG Editor and developed to implement those.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S-10X feature catalogue can be loaded from FC DB in the DCEG Editor.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part 1 of figure 1 can be built up automatically as a table form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part 2 of figure 2 can be added into the table form.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function to include validation rules of S-58 was also developed.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5B92BD-F86E-4E07-A2C0-DC1271B203CE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760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This is an example of using the DCEG HTML document for the purpose of paper</a:t>
            </a:r>
            <a:r>
              <a:rPr lang="en-US" altLang="ko-KR" baseline="0" dirty="0" smtClean="0"/>
              <a:t> based DCEG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DCEG Editor can export the contents as HTML format, which is available to load and edit in the MS word program. </a:t>
            </a:r>
            <a:endParaRPr lang="ko-KR" altLang="en-US" smtClean="0"/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last TSMAD meeting discussed the need of S-101 DCEG web service.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order to make the DCEG contents be ready for web service,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DCEG HTML files made from the DCEG Editor can be used for the purpose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5B92BD-F86E-4E07-A2C0-DC1271B203CE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74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gi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gif"/><Relationship Id="rId4" Type="http://schemas.openxmlformats.org/officeDocument/2006/relationships/image" Target="../media/image7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45" b="1332"/>
          <a:stretch/>
        </p:blipFill>
        <p:spPr>
          <a:xfrm>
            <a:off x="773" y="4763794"/>
            <a:ext cx="9142675" cy="20942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3"/>
          <a:srcRect l="-1" t="1867" r="483"/>
          <a:stretch/>
        </p:blipFill>
        <p:spPr>
          <a:xfrm>
            <a:off x="2915815" y="7561"/>
            <a:ext cx="6227633" cy="176160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 userDrawn="1"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 userDrawn="1">
            <p:ph type="subTitle" idx="1"/>
          </p:nvPr>
        </p:nvSpPr>
        <p:spPr>
          <a:xfrm>
            <a:off x="1371600" y="3672607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88EE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pic>
        <p:nvPicPr>
          <p:cNvPr id="12" name="그림 11" descr="KHOA-로고-FUTURE2.png"/>
          <p:cNvPicPr>
            <a:picLocks noChangeAspect="1"/>
          </p:cNvPicPr>
          <p:nvPr userDrawn="1"/>
        </p:nvPicPr>
        <p:blipFill>
          <a:blip r:embed="rId4" cstate="print"/>
          <a:srcRect t="29121" b="15067"/>
          <a:stretch>
            <a:fillRect/>
          </a:stretch>
        </p:blipFill>
        <p:spPr>
          <a:xfrm>
            <a:off x="755576" y="214759"/>
            <a:ext cx="936104" cy="368617"/>
          </a:xfrm>
          <a:prstGeom prst="rect">
            <a:avLst/>
          </a:prstGeom>
        </p:spPr>
      </p:pic>
      <p:pic>
        <p:nvPicPr>
          <p:cNvPr id="13" name="그림 12" descr="KHOA-로고-FUTURE1.png"/>
          <p:cNvPicPr>
            <a:picLocks noChangeAspect="1"/>
          </p:cNvPicPr>
          <p:nvPr userDrawn="1"/>
        </p:nvPicPr>
        <p:blipFill>
          <a:blip r:embed="rId5" cstate="print"/>
          <a:srcRect t="2889" r="10424" b="74003"/>
          <a:stretch>
            <a:fillRect/>
          </a:stretch>
        </p:blipFill>
        <p:spPr>
          <a:xfrm>
            <a:off x="107504" y="6330567"/>
            <a:ext cx="2880320" cy="3716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5017"/>
            <a:ext cx="578296" cy="573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23528" y="202630"/>
            <a:ext cx="8424936" cy="529207"/>
          </a:xfrm>
        </p:spPr>
        <p:txBody>
          <a:bodyPr/>
          <a:lstStyle>
            <a:lvl1pPr algn="l">
              <a:defRPr kumimoji="0" lang="en-US" altLang="ko-KR" sz="2400" b="1" kern="1200" dirty="0" smtClean="0">
                <a:solidFill>
                  <a:schemeClr val="accent1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>Master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692696"/>
            <a:ext cx="8496944" cy="5832648"/>
          </a:xfrm>
        </p:spPr>
        <p:txBody>
          <a:bodyPr/>
          <a:lstStyle>
            <a:lvl1pPr marL="342900" indent="-342900" latinLnBrk="0">
              <a:lnSpc>
                <a:spcPct val="150000"/>
              </a:lnSpc>
              <a:buFontTx/>
              <a:buBlip>
                <a:blip r:embed="rId2"/>
              </a:buBlip>
              <a:defRPr sz="2000">
                <a:solidFill>
                  <a:schemeClr val="accent1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 Unicode MS" pitchFamily="50" charset="-127"/>
              </a:defRPr>
            </a:lvl1pPr>
            <a:lvl2pPr marL="542925" indent="-285750" latinLnBrk="0">
              <a:lnSpc>
                <a:spcPts val="2400"/>
              </a:lnSpc>
              <a:spcBef>
                <a:spcPts val="500"/>
              </a:spcBef>
              <a:spcAft>
                <a:spcPts val="500"/>
              </a:spcAft>
              <a:buFontTx/>
              <a:buBlip>
                <a:blip r:embed="rId3"/>
              </a:buBlip>
              <a:defRPr sz="1800">
                <a:solidFill>
                  <a:schemeClr val="accent1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 Unicode MS" pitchFamily="50" charset="-127"/>
              </a:defRPr>
            </a:lvl2pPr>
            <a:lvl3pPr marL="714375" indent="-228600" latinLnBrk="0">
              <a:lnSpc>
                <a:spcPts val="2400"/>
              </a:lnSpc>
              <a:spcBef>
                <a:spcPts val="500"/>
              </a:spcBef>
              <a:spcAft>
                <a:spcPts val="500"/>
              </a:spcAft>
              <a:defRPr sz="1600">
                <a:solidFill>
                  <a:schemeClr val="accent1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 Unicode MS" pitchFamily="50" charset="-127"/>
              </a:defRPr>
            </a:lvl3pPr>
            <a:lvl4pPr marL="990600" indent="-228600" latinLnBrk="0">
              <a:lnSpc>
                <a:spcPts val="2400"/>
              </a:lnSpc>
              <a:spcBef>
                <a:spcPts val="500"/>
              </a:spcBef>
              <a:spcAft>
                <a:spcPts val="500"/>
              </a:spcAft>
              <a:defRPr sz="1400">
                <a:solidFill>
                  <a:schemeClr val="accent1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 Unicode MS" pitchFamily="50" charset="-127"/>
              </a:defRPr>
            </a:lvl4pPr>
            <a:lvl5pPr marL="1162050" indent="-228600" latinLnBrk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◦"/>
              <a:defRPr sz="1200">
                <a:solidFill>
                  <a:schemeClr val="accent1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 Unicode MS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-9873" y="6564321"/>
            <a:ext cx="2082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Copyright </a:t>
            </a:r>
            <a:r>
              <a:rPr lang="en-US" altLang="ko-KR" sz="1100" dirty="0" smtClean="0">
                <a:solidFill>
                  <a:schemeClr val="bg1"/>
                </a:solidFill>
                <a:latin typeface="CordiaUPC" panose="020B0304020202020204" pitchFamily="34" charset="-34"/>
                <a:ea typeface="맑은 고딕" panose="020B0503020000020004" pitchFamily="50" charset="-127"/>
                <a:cs typeface="CordiaUPC" panose="020B0304020202020204" pitchFamily="34" charset="-34"/>
              </a:rPr>
              <a:t>© KRISO, ALL RIGHTS RESERVED.</a:t>
            </a:r>
            <a:endParaRPr lang="ko-KR" altLang="en-US" sz="1100" dirty="0">
              <a:solidFill>
                <a:schemeClr val="bg1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254698"/>
            <a:ext cx="9144000" cy="619245"/>
          </a:xfrm>
          <a:prstGeom prst="rect">
            <a:avLst/>
          </a:prstGeom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32440" y="6520259"/>
            <a:ext cx="621432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pPr>
              <a:defRPr/>
            </a:pPr>
            <a:fld id="{7D5331AF-DDA0-49F6-B265-CBADD3E02B4D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59329" y="6629723"/>
            <a:ext cx="1944216" cy="130805"/>
          </a:xfrm>
          <a:prstGeom prst="rect">
            <a:avLst/>
          </a:prstGeom>
          <a:solidFill>
            <a:srgbClr val="6EAE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-13575" y="6516052"/>
            <a:ext cx="3672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9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Korea Hydrographic &amp; Oceanographic Administration</a:t>
            </a:r>
            <a:r>
              <a:rPr lang="en-US" altLang="ko-KR" sz="900" baseline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9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http://www.khoa.go.kr </a:t>
            </a:r>
            <a:endParaRPr lang="ko-KR" altLang="en-US" sz="9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그림 9" descr="KHOA-로고-FUTURE2.png"/>
          <p:cNvPicPr>
            <a:picLocks noChangeAspect="1"/>
          </p:cNvPicPr>
          <p:nvPr userDrawn="1"/>
        </p:nvPicPr>
        <p:blipFill>
          <a:blip r:embed="rId5" cstate="print"/>
          <a:srcRect t="29121" b="15067"/>
          <a:stretch>
            <a:fillRect/>
          </a:stretch>
        </p:blipFill>
        <p:spPr>
          <a:xfrm>
            <a:off x="8064388" y="266625"/>
            <a:ext cx="936104" cy="36861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316" y="136883"/>
            <a:ext cx="578296" cy="573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4698"/>
            <a:ext cx="9144000" cy="619245"/>
          </a:xfrm>
          <a:prstGeom prst="rect">
            <a:avLst/>
          </a:prstGeom>
        </p:spPr>
      </p:pic>
      <p:sp>
        <p:nvSpPr>
          <p:cNvPr id="1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32440" y="6520259"/>
            <a:ext cx="621432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pPr>
              <a:defRPr/>
            </a:pPr>
            <a:fld id="{7D5331AF-DDA0-49F6-B265-CBADD3E02B4D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3"/>
          </p:nvPr>
        </p:nvSpPr>
        <p:spPr>
          <a:xfrm>
            <a:off x="323528" y="908720"/>
            <a:ext cx="4104456" cy="5217443"/>
          </a:xfr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18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1pPr>
            <a:lvl2pPr marL="542925" indent="-285750">
              <a:lnSpc>
                <a:spcPts val="1920"/>
              </a:lnSpc>
              <a:spcAft>
                <a:spcPts val="384"/>
              </a:spcAft>
              <a:buFontTx/>
              <a:buBlip>
                <a:blip r:embed="rId4"/>
              </a:buBlip>
              <a:defRPr sz="16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2pPr>
            <a:lvl3pPr marL="714375" indent="-228600">
              <a:lnSpc>
                <a:spcPts val="1920"/>
              </a:lnSpc>
              <a:spcAft>
                <a:spcPts val="384"/>
              </a:spcAft>
              <a:defRPr sz="14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3pPr>
            <a:lvl4pPr marL="990600" indent="-228600">
              <a:lnSpc>
                <a:spcPts val="1920"/>
              </a:lnSpc>
              <a:spcAft>
                <a:spcPts val="384"/>
              </a:spcAft>
              <a:defRPr sz="12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4pPr>
            <a:lvl5pPr marL="1162050" indent="-228600">
              <a:lnSpc>
                <a:spcPts val="1920"/>
              </a:lnSpc>
              <a:spcAft>
                <a:spcPts val="384"/>
              </a:spcAft>
              <a:defRPr sz="12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4"/>
          </p:nvPr>
        </p:nvSpPr>
        <p:spPr>
          <a:xfrm>
            <a:off x="4644008" y="908720"/>
            <a:ext cx="4104456" cy="5217443"/>
          </a:xfr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18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1pPr>
            <a:lvl2pPr marL="542925" indent="-285750">
              <a:lnSpc>
                <a:spcPts val="1920"/>
              </a:lnSpc>
              <a:spcAft>
                <a:spcPts val="384"/>
              </a:spcAft>
              <a:buFontTx/>
              <a:buBlip>
                <a:blip r:embed="rId4"/>
              </a:buBlip>
              <a:defRPr sz="16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2pPr>
            <a:lvl3pPr marL="714375" indent="-228600">
              <a:lnSpc>
                <a:spcPts val="1920"/>
              </a:lnSpc>
              <a:spcAft>
                <a:spcPts val="384"/>
              </a:spcAft>
              <a:defRPr sz="14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3pPr>
            <a:lvl4pPr marL="990600" indent="-228600">
              <a:lnSpc>
                <a:spcPts val="1920"/>
              </a:lnSpc>
              <a:spcAft>
                <a:spcPts val="384"/>
              </a:spcAft>
              <a:defRPr sz="12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4pPr>
            <a:lvl5pPr marL="1162050" indent="-228600">
              <a:lnSpc>
                <a:spcPts val="1920"/>
              </a:lnSpc>
              <a:spcAft>
                <a:spcPts val="384"/>
              </a:spcAft>
              <a:defRPr sz="12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3" name="제목 1"/>
          <p:cNvSpPr>
            <a:spLocks noGrp="1"/>
          </p:cNvSpPr>
          <p:nvPr>
            <p:ph type="title" hasCustomPrompt="1"/>
          </p:nvPr>
        </p:nvSpPr>
        <p:spPr>
          <a:xfrm>
            <a:off x="323528" y="202630"/>
            <a:ext cx="7416824" cy="529207"/>
          </a:xfrm>
        </p:spPr>
        <p:txBody>
          <a:bodyPr/>
          <a:lstStyle>
            <a:lvl1pPr algn="l">
              <a:defRPr kumimoji="0" lang="en-US" altLang="ko-KR" sz="2400" b="1" kern="1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ko-KR" dirty="0" smtClean="0"/>
              <a:t>Master Title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4698"/>
            <a:ext cx="9144000" cy="619245"/>
          </a:xfrm>
          <a:prstGeom prst="rect">
            <a:avLst/>
          </a:prstGeom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32440" y="6520259"/>
            <a:ext cx="621432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pPr>
              <a:defRPr/>
            </a:pPr>
            <a:fld id="{7D5331AF-DDA0-49F6-B265-CBADD3E02B4D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323528" y="202630"/>
            <a:ext cx="7416824" cy="529207"/>
          </a:xfrm>
        </p:spPr>
        <p:txBody>
          <a:bodyPr/>
          <a:lstStyle>
            <a:lvl1pPr algn="l">
              <a:defRPr kumimoji="0" lang="en-US" altLang="ko-KR" sz="2400" b="1" kern="1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ko-KR" dirty="0" smtClean="0"/>
              <a:t>Master Title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4698"/>
            <a:ext cx="9144000" cy="619245"/>
          </a:xfrm>
          <a:prstGeom prst="rect">
            <a:avLst/>
          </a:prstGeom>
        </p:spPr>
      </p:pic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32440" y="6520259"/>
            <a:ext cx="621432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pPr>
              <a:defRPr/>
            </a:pPr>
            <a:fld id="{7D5331AF-DDA0-49F6-B265-CBADD3E02B4D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4698"/>
            <a:ext cx="9144000" cy="619245"/>
          </a:xfrm>
          <a:prstGeom prst="rect">
            <a:avLst/>
          </a:prstGeom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395536" y="1052737"/>
            <a:ext cx="8352928" cy="1368152"/>
          </a:xfrm>
        </p:spPr>
        <p:txBody>
          <a:bodyPr/>
          <a:lstStyle>
            <a:lvl1pPr marL="342900" indent="-342900" latinLnBrk="0">
              <a:lnSpc>
                <a:spcPct val="150000"/>
              </a:lnSpc>
              <a:buFontTx/>
              <a:buBlip>
                <a:blip r:embed="rId3"/>
              </a:buBlip>
              <a:defRPr sz="20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1pPr>
            <a:lvl2pPr marL="542925" indent="-285750" latinLnBrk="0">
              <a:lnSpc>
                <a:spcPts val="2400"/>
              </a:lnSpc>
              <a:spcBef>
                <a:spcPts val="500"/>
              </a:spcBef>
              <a:spcAft>
                <a:spcPts val="500"/>
              </a:spcAft>
              <a:buFontTx/>
              <a:buBlip>
                <a:blip r:embed="rId4"/>
              </a:buBlip>
              <a:defRPr sz="18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2pPr>
            <a:lvl3pPr marL="714375" indent="-228600" latinLnBrk="0">
              <a:lnSpc>
                <a:spcPts val="2400"/>
              </a:lnSpc>
              <a:spcBef>
                <a:spcPts val="500"/>
              </a:spcBef>
              <a:spcAft>
                <a:spcPts val="500"/>
              </a:spcAft>
              <a:defRPr sz="16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3pPr>
            <a:lvl4pPr marL="990600" indent="-228600" latinLnBrk="0">
              <a:lnSpc>
                <a:spcPts val="2400"/>
              </a:lnSpc>
              <a:spcBef>
                <a:spcPts val="500"/>
              </a:spcBef>
              <a:spcAft>
                <a:spcPts val="500"/>
              </a:spcAft>
              <a:defRPr sz="14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4pPr>
            <a:lvl5pPr marL="1162050" indent="-228600" latinLnBrk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◦"/>
              <a:defRPr sz="12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32440" y="6520259"/>
            <a:ext cx="621432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pPr>
              <a:defRPr/>
            </a:pPr>
            <a:fld id="{7D5331AF-DDA0-49F6-B265-CBADD3E02B4D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12" name="내용 개체 틀 2"/>
          <p:cNvSpPr>
            <a:spLocks noGrp="1"/>
          </p:cNvSpPr>
          <p:nvPr>
            <p:ph idx="13"/>
          </p:nvPr>
        </p:nvSpPr>
        <p:spPr>
          <a:xfrm>
            <a:off x="395536" y="2420888"/>
            <a:ext cx="3960440" cy="3705275"/>
          </a:xfr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5"/>
              </a:buBlip>
              <a:defRPr sz="18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1pPr>
            <a:lvl2pPr marL="542925" indent="-285750">
              <a:lnSpc>
                <a:spcPts val="1920"/>
              </a:lnSpc>
              <a:spcAft>
                <a:spcPts val="384"/>
              </a:spcAft>
              <a:buFontTx/>
              <a:buBlip>
                <a:blip r:embed="rId4"/>
              </a:buBlip>
              <a:defRPr sz="16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2pPr>
            <a:lvl3pPr marL="714375" indent="-228600">
              <a:lnSpc>
                <a:spcPts val="1920"/>
              </a:lnSpc>
              <a:spcAft>
                <a:spcPts val="384"/>
              </a:spcAft>
              <a:defRPr sz="14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3pPr>
            <a:lvl4pPr marL="990600" indent="-228600">
              <a:lnSpc>
                <a:spcPts val="1920"/>
              </a:lnSpc>
              <a:spcAft>
                <a:spcPts val="384"/>
              </a:spcAft>
              <a:defRPr sz="12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4pPr>
            <a:lvl5pPr marL="1162050" indent="-228600">
              <a:lnSpc>
                <a:spcPts val="1920"/>
              </a:lnSpc>
              <a:spcAft>
                <a:spcPts val="384"/>
              </a:spcAft>
              <a:defRPr sz="12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4"/>
          </p:nvPr>
        </p:nvSpPr>
        <p:spPr>
          <a:xfrm>
            <a:off x="4788024" y="2420888"/>
            <a:ext cx="3960440" cy="3705275"/>
          </a:xfr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5"/>
              </a:buBlip>
              <a:defRPr sz="18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1pPr>
            <a:lvl2pPr marL="542925" indent="-285750">
              <a:lnSpc>
                <a:spcPts val="1920"/>
              </a:lnSpc>
              <a:spcAft>
                <a:spcPts val="384"/>
              </a:spcAft>
              <a:buFontTx/>
              <a:buBlip>
                <a:blip r:embed="rId4"/>
              </a:buBlip>
              <a:defRPr sz="16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2pPr>
            <a:lvl3pPr marL="714375" indent="-228600">
              <a:lnSpc>
                <a:spcPts val="1920"/>
              </a:lnSpc>
              <a:spcAft>
                <a:spcPts val="384"/>
              </a:spcAft>
              <a:defRPr sz="14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3pPr>
            <a:lvl4pPr marL="990600" indent="-228600">
              <a:lnSpc>
                <a:spcPts val="1920"/>
              </a:lnSpc>
              <a:spcAft>
                <a:spcPts val="384"/>
              </a:spcAft>
              <a:defRPr sz="12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4pPr>
            <a:lvl5pPr marL="1162050" indent="-228600">
              <a:lnSpc>
                <a:spcPts val="1920"/>
              </a:lnSpc>
              <a:spcAft>
                <a:spcPts val="384"/>
              </a:spcAft>
              <a:defRPr sz="12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 Unicode MS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323528" y="202630"/>
            <a:ext cx="7416824" cy="529207"/>
          </a:xfrm>
        </p:spPr>
        <p:txBody>
          <a:bodyPr/>
          <a:lstStyle>
            <a:lvl1pPr algn="l">
              <a:defRPr kumimoji="0" lang="en-US" altLang="ko-KR" sz="2400" b="1" kern="1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ko-KR" dirty="0" smtClean="0"/>
              <a:t>Master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495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262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15617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72DF248-CDA6-417A-802D-7558FFAD342B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2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470025"/>
          </a:xfrm>
        </p:spPr>
        <p:txBody>
          <a:bodyPr/>
          <a:lstStyle/>
          <a:p>
            <a:r>
              <a:rPr lang="en-US" altLang="ko-KR" sz="2800" dirty="0"/>
              <a:t>Concept of DCEG E</a:t>
            </a:r>
            <a:r>
              <a:rPr lang="en-US" altLang="ko-KR" sz="2800" dirty="0" smtClean="0"/>
              <a:t>ditor </a:t>
            </a:r>
            <a:r>
              <a:rPr lang="en-US" altLang="ko-KR" sz="2800" dirty="0"/>
              <a:t>and Prototype </a:t>
            </a:r>
            <a:r>
              <a:rPr lang="en-US" altLang="ko-KR" sz="2800" dirty="0" smtClean="0"/>
              <a:t>Development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365104"/>
            <a:ext cx="6400800" cy="1080120"/>
          </a:xfrm>
        </p:spPr>
        <p:txBody>
          <a:bodyPr anchor="ctr" anchorCtr="0"/>
          <a:lstStyle/>
          <a:p>
            <a:r>
              <a:rPr lang="en-US" altLang="ko-KR" sz="2400" dirty="0"/>
              <a:t>Republic of Korea (KHOA)</a:t>
            </a:r>
            <a:endParaRPr lang="ko-KR" altLang="en-US" sz="2400" dirty="0"/>
          </a:p>
        </p:txBody>
      </p:sp>
      <p:sp>
        <p:nvSpPr>
          <p:cNvPr id="4" name="제목 1"/>
          <p:cNvSpPr txBox="1">
            <a:spLocks/>
          </p:cNvSpPr>
          <p:nvPr/>
        </p:nvSpPr>
        <p:spPr bwMode="auto">
          <a:xfrm>
            <a:off x="685800" y="1152315"/>
            <a:ext cx="7772400" cy="692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70C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500" dirty="0" smtClean="0">
                <a:solidFill>
                  <a:schemeClr val="bg1">
                    <a:lumMod val="50000"/>
                  </a:schemeClr>
                </a:solidFill>
              </a:rPr>
              <a:t>NIPWG2</a:t>
            </a:r>
          </a:p>
          <a:p>
            <a:r>
              <a:rPr kumimoji="0"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HB, Monaco</a:t>
            </a:r>
            <a:r>
              <a:rPr kumimoji="0"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(21-24, </a:t>
            </a:r>
            <a:r>
              <a:rPr kumimoji="0" lang="en-US" altLang="ko-KR" sz="1200" dirty="0">
                <a:solidFill>
                  <a:schemeClr val="bg1">
                    <a:lumMod val="50000"/>
                  </a:schemeClr>
                </a:solidFill>
              </a:rPr>
              <a:t>March 2016</a:t>
            </a:r>
            <a:r>
              <a:rPr kumimoji="0"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kumimoji="0"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06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KHOA and research team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has </a:t>
            </a:r>
            <a:r>
              <a:rPr lang="en-US" altLang="ko-KR" dirty="0"/>
              <a:t>studied the concept of DCEG editor to secure the consistency between S-10X DCEG and S-10X feature catalogue.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It’s </a:t>
            </a:r>
            <a:r>
              <a:rPr lang="en-US" altLang="ko-KR" dirty="0"/>
              <a:t>expected that the concept will support not only the consistency of S-100 PS documents but also a web service development of those contents.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5331AF-DDA0-49F6-B265-CBADD3E02B4D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86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Required of </a:t>
            </a:r>
            <a:r>
              <a:rPr lang="en-US" altLang="ko-KR" dirty="0" smtClean="0"/>
              <a:t>NIPWG2/S-101PT1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The </a:t>
            </a:r>
            <a:r>
              <a:rPr lang="en-US" altLang="ko-KR" dirty="0" smtClean="0"/>
              <a:t>NIPWG2/S-101PT1 </a:t>
            </a:r>
            <a:r>
              <a:rPr lang="en-US" altLang="ko-KR" dirty="0"/>
              <a:t>is invited to:</a:t>
            </a:r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note </a:t>
            </a:r>
            <a:r>
              <a:rPr lang="en-US" altLang="ko-KR" dirty="0"/>
              <a:t>the progress reported in this paper.</a:t>
            </a:r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discuss </a:t>
            </a:r>
            <a:r>
              <a:rPr lang="en-US" altLang="ko-KR" dirty="0"/>
              <a:t>comments and considerations on the concept of DCEG Editor.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5331AF-DDA0-49F6-B265-CBADD3E02B4D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494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/ Background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TSMAD29 discussed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Comparison </a:t>
            </a:r>
            <a:r>
              <a:rPr lang="en-US" altLang="ko-KR" dirty="0"/>
              <a:t>results between S-101 DCEG and Feature catalogue and a method of improving consistency of those </a:t>
            </a:r>
            <a:r>
              <a:rPr lang="en-US" altLang="ko-KR" dirty="0" smtClean="0"/>
              <a:t>documents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Refer </a:t>
            </a:r>
            <a:r>
              <a:rPr lang="en-US" altLang="ko-KR" dirty="0"/>
              <a:t>to TSMAD29 10.4A and </a:t>
            </a:r>
            <a:r>
              <a:rPr lang="en-US" altLang="ko-KR" dirty="0" smtClean="0"/>
              <a:t>7-10.7A</a:t>
            </a:r>
          </a:p>
          <a:p>
            <a:r>
              <a:rPr lang="en-US" altLang="ko-KR" dirty="0" smtClean="0"/>
              <a:t>KHOA, ROK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Started the research on the concept of DCEG </a:t>
            </a:r>
            <a:r>
              <a:rPr lang="en-US" altLang="ko-KR" dirty="0"/>
              <a:t>Editor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Developed </a:t>
            </a:r>
            <a:r>
              <a:rPr lang="en-US" altLang="ko-KR" dirty="0"/>
              <a:t>a </a:t>
            </a:r>
            <a:r>
              <a:rPr lang="en-US" altLang="ko-KR" dirty="0" smtClean="0"/>
              <a:t>prototype of those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5331AF-DDA0-49F6-B265-CBADD3E02B4D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237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 between DCEG and Feature Catalogue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S-100 based product specifications including S-101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Contain </a:t>
            </a:r>
            <a:r>
              <a:rPr lang="en-US" altLang="ko-KR" dirty="0"/>
              <a:t>the </a:t>
            </a:r>
            <a:r>
              <a:rPr lang="en-US" altLang="ko-KR" b="1" u="sng" dirty="0">
                <a:solidFill>
                  <a:srgbClr val="FF0000"/>
                </a:solidFill>
              </a:rPr>
              <a:t>DCEG</a:t>
            </a:r>
            <a:r>
              <a:rPr lang="en-US" altLang="ko-KR" dirty="0"/>
              <a:t> and </a:t>
            </a:r>
            <a:r>
              <a:rPr lang="en-US" altLang="ko-KR" b="1" u="sng" dirty="0">
                <a:solidFill>
                  <a:srgbClr val="FF0000"/>
                </a:solidFill>
              </a:rPr>
              <a:t>Feature Catalogue</a:t>
            </a:r>
            <a:r>
              <a:rPr lang="en-US" altLang="ko-KR" dirty="0"/>
              <a:t> as an appendix </a:t>
            </a:r>
            <a:r>
              <a:rPr lang="en-US" altLang="ko-KR" dirty="0" smtClean="0"/>
              <a:t>document</a:t>
            </a:r>
          </a:p>
          <a:p>
            <a:r>
              <a:rPr lang="en-US" altLang="ko-KR" dirty="0" smtClean="0"/>
              <a:t>The </a:t>
            </a:r>
            <a:r>
              <a:rPr lang="en-US" altLang="ko-KR" dirty="0"/>
              <a:t>two </a:t>
            </a:r>
            <a:r>
              <a:rPr lang="en-US" altLang="ko-KR" dirty="0" smtClean="0"/>
              <a:t>document</a:t>
            </a:r>
          </a:p>
          <a:p>
            <a:pPr lvl="1"/>
            <a:r>
              <a:rPr lang="en-US" altLang="ko-KR" dirty="0" smtClean="0"/>
              <a:t>Should contain same </a:t>
            </a:r>
            <a:r>
              <a:rPr lang="en-US" altLang="ko-KR" dirty="0"/>
              <a:t>information on binding results between features and attribute type,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There are many inconsistencies because of the different </a:t>
            </a:r>
            <a:r>
              <a:rPr lang="en-US" altLang="ko-KR" dirty="0"/>
              <a:t>sources and working </a:t>
            </a:r>
            <a:r>
              <a:rPr lang="en-US" altLang="ko-KR" dirty="0" smtClean="0"/>
              <a:t>tools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5331AF-DDA0-49F6-B265-CBADD3E02B4D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789040"/>
            <a:ext cx="864096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4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Similarities between DCEG and Feature catalogue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DCEG and Feature Catalogue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5331AF-DDA0-49F6-B265-CBADD3E02B4D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412776"/>
            <a:ext cx="4104456" cy="47104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1700808"/>
            <a:ext cx="4752529" cy="43924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타원 12"/>
          <p:cNvSpPr/>
          <p:nvPr/>
        </p:nvSpPr>
        <p:spPr>
          <a:xfrm>
            <a:off x="539552" y="2276872"/>
            <a:ext cx="504056" cy="288032"/>
          </a:xfrm>
          <a:prstGeom prst="ellipse">
            <a:avLst/>
          </a:pr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1028700" y="2381250"/>
            <a:ext cx="4257675" cy="3552825"/>
          </a:xfrm>
          <a:custGeom>
            <a:avLst/>
            <a:gdLst>
              <a:gd name="connsiteX0" fmla="*/ 0 w 4257675"/>
              <a:gd name="connsiteY0" fmla="*/ 0 h 3552825"/>
              <a:gd name="connsiteX1" fmla="*/ 2428875 w 4257675"/>
              <a:gd name="connsiteY1" fmla="*/ 619125 h 3552825"/>
              <a:gd name="connsiteX2" fmla="*/ 4257675 w 4257675"/>
              <a:gd name="connsiteY2" fmla="*/ 3552825 h 355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7675" h="3552825">
                <a:moveTo>
                  <a:pt x="0" y="0"/>
                </a:moveTo>
                <a:cubicBezTo>
                  <a:pt x="859631" y="13494"/>
                  <a:pt x="1719263" y="26988"/>
                  <a:pt x="2428875" y="619125"/>
                </a:cubicBezTo>
                <a:cubicBezTo>
                  <a:pt x="3138487" y="1211262"/>
                  <a:pt x="3698081" y="2382043"/>
                  <a:pt x="4257675" y="3552825"/>
                </a:cubicBezTo>
              </a:path>
            </a:pathLst>
          </a:custGeom>
          <a:noFill/>
          <a:ln w="63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99592" y="1988840"/>
            <a:ext cx="1080120" cy="288032"/>
          </a:xfrm>
          <a:prstGeom prst="ellipse">
            <a:avLst/>
          </a:pr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 rot="21365186">
            <a:off x="1983650" y="1873082"/>
            <a:ext cx="2945507" cy="216024"/>
          </a:xfrm>
          <a:custGeom>
            <a:avLst/>
            <a:gdLst>
              <a:gd name="connsiteX0" fmla="*/ 0 w 2857500"/>
              <a:gd name="connsiteY0" fmla="*/ 66876 h 85926"/>
              <a:gd name="connsiteX1" fmla="*/ 1781175 w 2857500"/>
              <a:gd name="connsiteY1" fmla="*/ 201 h 85926"/>
              <a:gd name="connsiteX2" fmla="*/ 2857500 w 2857500"/>
              <a:gd name="connsiteY2" fmla="*/ 85926 h 85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0" h="85926">
                <a:moveTo>
                  <a:pt x="0" y="66876"/>
                </a:moveTo>
                <a:cubicBezTo>
                  <a:pt x="652462" y="31951"/>
                  <a:pt x="1304925" y="-2974"/>
                  <a:pt x="1781175" y="201"/>
                </a:cubicBezTo>
                <a:cubicBezTo>
                  <a:pt x="2257425" y="3376"/>
                  <a:pt x="2557462" y="44651"/>
                  <a:pt x="2857500" y="85926"/>
                </a:cubicBezTo>
              </a:path>
            </a:pathLst>
          </a:custGeom>
          <a:noFill/>
          <a:ln w="63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7504" y="3356992"/>
            <a:ext cx="4032448" cy="1656184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211960" y="2132856"/>
            <a:ext cx="2736304" cy="3600400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2066925" y="2466975"/>
            <a:ext cx="2152650" cy="866775"/>
          </a:xfrm>
          <a:custGeom>
            <a:avLst/>
            <a:gdLst>
              <a:gd name="connsiteX0" fmla="*/ 0 w 2152650"/>
              <a:gd name="connsiteY0" fmla="*/ 866775 h 866775"/>
              <a:gd name="connsiteX1" fmla="*/ 838200 w 2152650"/>
              <a:gd name="connsiteY1" fmla="*/ 247650 h 866775"/>
              <a:gd name="connsiteX2" fmla="*/ 2152650 w 2152650"/>
              <a:gd name="connsiteY2" fmla="*/ 0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2650" h="866775">
                <a:moveTo>
                  <a:pt x="0" y="866775"/>
                </a:moveTo>
                <a:cubicBezTo>
                  <a:pt x="239712" y="629443"/>
                  <a:pt x="479425" y="392112"/>
                  <a:pt x="838200" y="247650"/>
                </a:cubicBezTo>
                <a:cubicBezTo>
                  <a:pt x="1196975" y="103188"/>
                  <a:pt x="1674812" y="51594"/>
                  <a:pt x="2152650" y="0"/>
                </a:cubicBezTo>
              </a:path>
            </a:pathLst>
          </a:custGeom>
          <a:noFill/>
          <a:ln w="63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 bwMode="auto">
          <a:xfrm>
            <a:off x="7020272" y="1268760"/>
            <a:ext cx="2016224" cy="375035"/>
          </a:xfrm>
          <a:prstGeom prst="rect">
            <a:avLst/>
          </a:prstGeom>
          <a:solidFill>
            <a:srgbClr val="FFFFCC"/>
          </a:solidFill>
          <a:ln w="19050">
            <a:solidFill>
              <a:srgbClr val="4F81BD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S-101 Feature Catalogue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187624" y="1268760"/>
            <a:ext cx="2016224" cy="375035"/>
          </a:xfrm>
          <a:prstGeom prst="rect">
            <a:avLst/>
          </a:prstGeom>
          <a:solidFill>
            <a:srgbClr val="FFFFCC"/>
          </a:solidFill>
          <a:ln w="19050">
            <a:solidFill>
              <a:srgbClr val="4F81BD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S-101 DCEG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2581275" y="1422329"/>
            <a:ext cx="3943350" cy="473146"/>
          </a:xfrm>
          <a:custGeom>
            <a:avLst/>
            <a:gdLst>
              <a:gd name="connsiteX0" fmla="*/ 0 w 3943350"/>
              <a:gd name="connsiteY0" fmla="*/ 244546 h 473146"/>
              <a:gd name="connsiteX1" fmla="*/ 1885950 w 3943350"/>
              <a:gd name="connsiteY1" fmla="*/ 6421 h 473146"/>
              <a:gd name="connsiteX2" fmla="*/ 3943350 w 3943350"/>
              <a:gd name="connsiteY2" fmla="*/ 473146 h 4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3350" h="473146">
                <a:moveTo>
                  <a:pt x="0" y="244546"/>
                </a:moveTo>
                <a:cubicBezTo>
                  <a:pt x="614362" y="106433"/>
                  <a:pt x="1228725" y="-31679"/>
                  <a:pt x="1885950" y="6421"/>
                </a:cubicBezTo>
                <a:cubicBezTo>
                  <a:pt x="2543175" y="44521"/>
                  <a:pt x="3243262" y="258833"/>
                  <a:pt x="3943350" y="473146"/>
                </a:cubicBezTo>
              </a:path>
            </a:pathLst>
          </a:custGeom>
          <a:noFill/>
          <a:ln w="63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835696" y="1628800"/>
            <a:ext cx="936104" cy="36004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411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Similarities between DCEG and Feature catalogue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DCEG and Feature Catalogue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5331AF-DDA0-49F6-B265-CBADD3E02B4D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92" y="1421830"/>
            <a:ext cx="5216136" cy="471049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901631" y="1412776"/>
            <a:ext cx="5359651" cy="1140737"/>
          </a:xfrm>
          <a:prstGeom prst="roundRect">
            <a:avLst>
              <a:gd name="adj" fmla="val 7644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01631" y="3096721"/>
            <a:ext cx="5359651" cy="1819747"/>
          </a:xfrm>
          <a:prstGeom prst="roundRect">
            <a:avLst>
              <a:gd name="adj" fmla="val 5399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 bwMode="auto">
          <a:xfrm>
            <a:off x="6938449" y="2887183"/>
            <a:ext cx="1377967" cy="591059"/>
          </a:xfrm>
          <a:prstGeom prst="rect">
            <a:avLst/>
          </a:prstGeom>
          <a:solidFill>
            <a:srgbClr val="FFFFCC"/>
          </a:solidFill>
          <a:ln w="19050">
            <a:solidFill>
              <a:srgbClr val="4F81BD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Part 1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Feature 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Catalogue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901631" y="4970790"/>
            <a:ext cx="5359651" cy="1176950"/>
          </a:xfrm>
          <a:prstGeom prst="roundRect">
            <a:avLst>
              <a:gd name="adj" fmla="val 5399"/>
            </a:avLst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6938449" y="5273279"/>
            <a:ext cx="1377967" cy="591059"/>
          </a:xfrm>
          <a:prstGeom prst="rect">
            <a:avLst/>
          </a:prstGeom>
          <a:solidFill>
            <a:srgbClr val="FFFFCC"/>
          </a:solidFill>
          <a:ln w="19050">
            <a:solidFill>
              <a:srgbClr val="4F81BD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Part 2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Encoding guide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" name="직선 화살표 연결선 10"/>
          <p:cNvCxnSpPr>
            <a:endCxn id="10" idx="1"/>
          </p:cNvCxnSpPr>
          <p:nvPr/>
        </p:nvCxnSpPr>
        <p:spPr>
          <a:xfrm flipV="1">
            <a:off x="6261282" y="5568809"/>
            <a:ext cx="677167" cy="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1"/>
            <a:endCxn id="6" idx="3"/>
          </p:cNvCxnSpPr>
          <p:nvPr/>
        </p:nvCxnSpPr>
        <p:spPr>
          <a:xfrm flipH="1" flipV="1">
            <a:off x="6261282" y="1983145"/>
            <a:ext cx="677167" cy="119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1"/>
            <a:endCxn id="7" idx="3"/>
          </p:cNvCxnSpPr>
          <p:nvPr/>
        </p:nvCxnSpPr>
        <p:spPr>
          <a:xfrm flipH="1">
            <a:off x="6261282" y="3182713"/>
            <a:ext cx="677167" cy="82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62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dirty="0" smtClean="0"/>
              <a:t>Concept </a:t>
            </a:r>
            <a:r>
              <a:rPr lang="en-US" altLang="ko-KR" dirty="0"/>
              <a:t>of DCEG Editor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DCEG and Feature catalogue is quite similar in many </a:t>
            </a:r>
            <a:r>
              <a:rPr lang="en-US" altLang="ko-KR" dirty="0" smtClean="0"/>
              <a:t>parts</a:t>
            </a:r>
          </a:p>
          <a:p>
            <a:r>
              <a:rPr lang="en-US" altLang="ko-KR" dirty="0"/>
              <a:t>If those documents can be developed in an agreed working process from same source, it’s possible to secure a consistency between DCEG and feature catalogue.</a:t>
            </a:r>
          </a:p>
          <a:p>
            <a:r>
              <a:rPr lang="en-US" altLang="ko-KR" dirty="0" smtClean="0"/>
              <a:t>Regarding </a:t>
            </a:r>
            <a:r>
              <a:rPr lang="en-US" altLang="ko-KR" dirty="0"/>
              <a:t>the working process,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it’s </a:t>
            </a:r>
            <a:r>
              <a:rPr lang="en-US" altLang="ko-KR" dirty="0"/>
              <a:t>recommended to adopt a sequential working process on DCEG and Feature catalogue.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5331AF-DDA0-49F6-B265-CBADD3E02B4D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467544" y="4221088"/>
            <a:ext cx="8085861" cy="1829349"/>
            <a:chOff x="806619" y="4439061"/>
            <a:chExt cx="6556989" cy="1323344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1844962" y="4869160"/>
              <a:ext cx="1377967" cy="89324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4F81BD"/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  <a:latin typeface="+mn-ea"/>
                </a:rPr>
                <a:t>Application</a:t>
              </a:r>
              <a:endParaRPr lang="en-US" altLang="ko-KR" sz="16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  <a:latin typeface="+mn-ea"/>
                </a:rPr>
                <a:t>Schema</a:t>
              </a: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3923928" y="4869160"/>
              <a:ext cx="1377967" cy="89324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4F81BD"/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  <a:latin typeface="+mn-ea"/>
                </a:rPr>
                <a:t>Feature Catalogue</a:t>
              </a: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5985641" y="4869160"/>
              <a:ext cx="1377967" cy="89324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4F81BD"/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  <a:latin typeface="+mn-ea"/>
                </a:rPr>
                <a:t>DCEG</a:t>
              </a:r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3441411" y="5175809"/>
              <a:ext cx="276045" cy="3278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5503125" y="5175809"/>
              <a:ext cx="276045" cy="3278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1849404" y="4448683"/>
              <a:ext cx="1350468" cy="3389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  <a:latin typeface="+mn-ea"/>
                </a:rPr>
                <a:t>UML Tool</a:t>
              </a:r>
              <a:endParaRPr lang="en-US" altLang="ko-KR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806619" y="4439061"/>
              <a:ext cx="909509" cy="36004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+mn-ea"/>
                </a:rPr>
                <a:t>Tool</a:t>
              </a:r>
              <a:endParaRPr lang="ko-KR" altLang="en-US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806619" y="4870382"/>
              <a:ext cx="909509" cy="883396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+mn-ea"/>
                </a:rPr>
                <a:t>Output</a:t>
              </a:r>
              <a:endParaRPr lang="ko-KR" altLang="en-US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3919743" y="4448683"/>
              <a:ext cx="1350468" cy="3389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  <a:latin typeface="+mn-ea"/>
                </a:rPr>
                <a:t>S-100 FCB</a:t>
              </a:r>
              <a:endParaRPr lang="en-US" altLang="ko-KR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5972829" y="4448683"/>
              <a:ext cx="1350468" cy="3389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  <a:latin typeface="+mn-ea"/>
                </a:rPr>
                <a:t>DCEG Editor</a:t>
              </a:r>
              <a:endParaRPr lang="en-US" altLang="ko-KR" sz="1600" b="1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48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Concept of DCEG Editor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Working process from FC to DCEG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5331AF-DDA0-49F6-B265-CBADD3E02B4D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827584" y="1196752"/>
            <a:ext cx="8007869" cy="5472608"/>
            <a:chOff x="969926" y="1528654"/>
            <a:chExt cx="6562002" cy="4300636"/>
          </a:xfrm>
        </p:grpSpPr>
        <p:sp>
          <p:nvSpPr>
            <p:cNvPr id="5" name="순서도: 자기 디스크 4"/>
            <p:cNvSpPr/>
            <p:nvPr/>
          </p:nvSpPr>
          <p:spPr bwMode="auto">
            <a:xfrm>
              <a:off x="4015050" y="2089371"/>
              <a:ext cx="1591022" cy="724688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F81BD"/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b="1" smtClean="0">
                  <a:solidFill>
                    <a:schemeClr val="tx1"/>
                  </a:solidFill>
                  <a:latin typeface="+mn-ea"/>
                </a:rPr>
                <a:t>Validation DB</a:t>
              </a:r>
              <a:endParaRPr lang="en-US" altLang="ko-KR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2794018" y="3032727"/>
              <a:ext cx="1087492" cy="82423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4F81BD"/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DCEG Editor</a:t>
              </a: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232638" y="3041353"/>
              <a:ext cx="1087492" cy="82423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4F81BD"/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S-100 FCB</a:t>
              </a:r>
            </a:p>
          </p:txBody>
        </p:sp>
        <p:sp>
          <p:nvSpPr>
            <p:cNvPr id="8" name="순서도: 자기 디스크 7"/>
            <p:cNvSpPr/>
            <p:nvPr/>
          </p:nvSpPr>
          <p:spPr bwMode="auto">
            <a:xfrm>
              <a:off x="969926" y="1813330"/>
              <a:ext cx="1591022" cy="724688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F81BD"/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Feature Catalogue</a:t>
              </a:r>
            </a:p>
            <a:p>
              <a:pPr algn="ctr">
                <a:defRPr/>
              </a:pP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DB</a:t>
              </a:r>
              <a:endParaRPr lang="en-US" altLang="ko-KR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모서리가 접힌 도형 8"/>
            <p:cNvSpPr/>
            <p:nvPr/>
          </p:nvSpPr>
          <p:spPr bwMode="auto">
            <a:xfrm>
              <a:off x="1293600" y="4345900"/>
              <a:ext cx="962372" cy="1153313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F81BD"/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S-10X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Feature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Catalogue</a:t>
              </a:r>
            </a:p>
            <a:p>
              <a:pPr algn="ctr"/>
              <a:endParaRPr lang="en-US" altLang="ko-KR" sz="12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XML</a:t>
              </a:r>
              <a:endParaRPr lang="en-US" altLang="ko-KR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순서도: 자기 디스크 9"/>
            <p:cNvSpPr/>
            <p:nvPr/>
          </p:nvSpPr>
          <p:spPr bwMode="auto">
            <a:xfrm>
              <a:off x="4015050" y="1528654"/>
              <a:ext cx="1591022" cy="724688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F81BD"/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Encoding Guide</a:t>
              </a:r>
            </a:p>
            <a:p>
              <a:pPr algn="ctr">
                <a:defRPr/>
              </a:pP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DB</a:t>
              </a:r>
              <a:endParaRPr lang="en-US" altLang="ko-KR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1" name="꺾인 연결선 10"/>
            <p:cNvCxnSpPr>
              <a:stCxn id="8" idx="4"/>
              <a:endCxn id="6" idx="0"/>
            </p:cNvCxnSpPr>
            <p:nvPr/>
          </p:nvCxnSpPr>
          <p:spPr>
            <a:xfrm>
              <a:off x="2560948" y="2175674"/>
              <a:ext cx="776816" cy="85705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꺾인 연결선 11"/>
            <p:cNvCxnSpPr>
              <a:stCxn id="9" idx="3"/>
              <a:endCxn id="6" idx="2"/>
            </p:cNvCxnSpPr>
            <p:nvPr/>
          </p:nvCxnSpPr>
          <p:spPr>
            <a:xfrm flipV="1">
              <a:off x="2255972" y="3856960"/>
              <a:ext cx="1081792" cy="106559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 12"/>
            <p:cNvSpPr/>
            <p:nvPr/>
          </p:nvSpPr>
          <p:spPr>
            <a:xfrm>
              <a:off x="3510574" y="1933271"/>
              <a:ext cx="491706" cy="1086927"/>
            </a:xfrm>
            <a:custGeom>
              <a:avLst/>
              <a:gdLst>
                <a:gd name="connsiteX0" fmla="*/ 491706 w 491706"/>
                <a:gd name="connsiteY0" fmla="*/ 0 h 491705"/>
                <a:gd name="connsiteX1" fmla="*/ 0 w 491706"/>
                <a:gd name="connsiteY1" fmla="*/ 0 h 491705"/>
                <a:gd name="connsiteX2" fmla="*/ 8627 w 491706"/>
                <a:gd name="connsiteY2" fmla="*/ 491705 h 49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1706" h="491705">
                  <a:moveTo>
                    <a:pt x="491706" y="0"/>
                  </a:moveTo>
                  <a:lnTo>
                    <a:pt x="0" y="0"/>
                  </a:lnTo>
                  <a:lnTo>
                    <a:pt x="8627" y="491705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4" name="직선 화살표 연결선 13"/>
            <p:cNvCxnSpPr>
              <a:stCxn id="7" idx="0"/>
              <a:endCxn id="8" idx="3"/>
            </p:cNvCxnSpPr>
            <p:nvPr/>
          </p:nvCxnSpPr>
          <p:spPr>
            <a:xfrm flipH="1" flipV="1">
              <a:off x="1765437" y="2538018"/>
              <a:ext cx="10947" cy="503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7" idx="2"/>
              <a:endCxn id="9" idx="0"/>
            </p:cNvCxnSpPr>
            <p:nvPr/>
          </p:nvCxnSpPr>
          <p:spPr>
            <a:xfrm flipH="1">
              <a:off x="1774786" y="3865586"/>
              <a:ext cx="1598" cy="4803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자유형 15"/>
            <p:cNvSpPr/>
            <p:nvPr/>
          </p:nvSpPr>
          <p:spPr>
            <a:xfrm>
              <a:off x="3726234" y="2476735"/>
              <a:ext cx="267419" cy="534837"/>
            </a:xfrm>
            <a:custGeom>
              <a:avLst/>
              <a:gdLst>
                <a:gd name="connsiteX0" fmla="*/ 267419 w 267419"/>
                <a:gd name="connsiteY0" fmla="*/ 0 h 534837"/>
                <a:gd name="connsiteX1" fmla="*/ 0 w 267419"/>
                <a:gd name="connsiteY1" fmla="*/ 0 h 534837"/>
                <a:gd name="connsiteX2" fmla="*/ 8626 w 267419"/>
                <a:gd name="connsiteY2" fmla="*/ 534837 h 53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419" h="534837">
                  <a:moveTo>
                    <a:pt x="267419" y="0"/>
                  </a:moveTo>
                  <a:lnTo>
                    <a:pt x="0" y="0"/>
                  </a:lnTo>
                  <a:lnTo>
                    <a:pt x="8626" y="534837"/>
                  </a:ln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9992" y="3140968"/>
              <a:ext cx="2754445" cy="26883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8" name="꺾인 연결선 17"/>
            <p:cNvCxnSpPr>
              <a:stCxn id="6" idx="3"/>
              <a:endCxn id="17" idx="1"/>
            </p:cNvCxnSpPr>
            <p:nvPr/>
          </p:nvCxnSpPr>
          <p:spPr>
            <a:xfrm>
              <a:off x="3881510" y="3444844"/>
              <a:ext cx="618482" cy="10402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863429" y="2797890"/>
              <a:ext cx="1668499" cy="362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HTML format</a:t>
              </a:r>
              <a:endParaRPr lang="ko-KR" altLang="en-US" sz="2400" b="1"/>
            </a:p>
          </p:txBody>
        </p:sp>
      </p:grpSp>
    </p:spTree>
    <p:extLst>
      <p:ext uri="{BB962C8B-B14F-4D97-AF65-F5344CB8AC3E}">
        <p14:creationId xmlns:p14="http://schemas.microsoft.com/office/powerpoint/2010/main" val="378035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Prototype development of DCEG Editor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ROK has studied the concept of DCEG Editor and developed to implement those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5331AF-DDA0-49F6-B265-CBADD3E02B4D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844824"/>
            <a:ext cx="8490995" cy="46085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1002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Prototype development of DCEG Editor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DCEG Editor </a:t>
            </a:r>
            <a:r>
              <a:rPr lang="en-US" altLang="ko-KR" dirty="0" smtClean="0"/>
              <a:t>can </a:t>
            </a:r>
            <a:r>
              <a:rPr lang="en-US" altLang="ko-KR" dirty="0"/>
              <a:t>export the contents as HTML format, which is available to load and edit in the MS word program.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5331AF-DDA0-49F6-B265-CBADD3E02B4D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700808"/>
            <a:ext cx="7416824" cy="50541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111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6395</TotalTime>
  <Words>1017</Words>
  <Application>Microsoft Office PowerPoint</Application>
  <PresentationFormat>화면 슬라이드 쇼(4:3)</PresentationFormat>
  <Paragraphs>129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Arial Unicode MS</vt:lpstr>
      <vt:lpstr>CordiaUPC</vt:lpstr>
      <vt:lpstr>굴림</vt:lpstr>
      <vt:lpstr>맑은 고딕</vt:lpstr>
      <vt:lpstr>휴먼모음T</vt:lpstr>
      <vt:lpstr>Arial</vt:lpstr>
      <vt:lpstr>Office 테마</vt:lpstr>
      <vt:lpstr>Concept of DCEG Editor and Prototype Development</vt:lpstr>
      <vt:lpstr>Introduction / Background</vt:lpstr>
      <vt:lpstr>Comparison between DCEG and Feature Catalogue</vt:lpstr>
      <vt:lpstr>Similarities between DCEG and Feature catalogue</vt:lpstr>
      <vt:lpstr>Similarities between DCEG and Feature catalogue</vt:lpstr>
      <vt:lpstr>The Concept of DCEG Editor</vt:lpstr>
      <vt:lpstr>The Concept of DCEG Editor</vt:lpstr>
      <vt:lpstr>Prototype development of DCEG Editor</vt:lpstr>
      <vt:lpstr>Prototype development of DCEG Editor</vt:lpstr>
      <vt:lpstr>Conclusions</vt:lpstr>
      <vt:lpstr>Action Required of NIPWG2/S-101PT1</vt:lpstr>
    </vt:vector>
  </TitlesOfParts>
  <Company>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KOICA</dc:creator>
  <cp:lastModifiedBy>YONG BAEK</cp:lastModifiedBy>
  <cp:revision>543</cp:revision>
  <dcterms:created xsi:type="dcterms:W3CDTF">2010-08-04T00:52:44Z</dcterms:created>
  <dcterms:modified xsi:type="dcterms:W3CDTF">2016-03-21T08:50:13Z</dcterms:modified>
</cp:coreProperties>
</file>