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EAEE6"/>
    <a:srgbClr val="0088EE"/>
    <a:srgbClr val="0070C0"/>
    <a:srgbClr val="3333CC"/>
    <a:srgbClr val="ABE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8" autoAdjust="0"/>
    <p:restoredTop sz="73016" autoAdjust="0"/>
  </p:normalViewPr>
  <p:slideViewPr>
    <p:cSldViewPr>
      <p:cViewPr varScale="1">
        <p:scale>
          <a:sx n="62" d="100"/>
          <a:sy n="62" d="100"/>
        </p:scale>
        <p:origin x="137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52"/>
    </p:cViewPr>
  </p:sorterViewPr>
  <p:notesViewPr>
    <p:cSldViewPr>
      <p:cViewPr varScale="1">
        <p:scale>
          <a:sx n="60" d="100"/>
          <a:sy n="60" d="100"/>
        </p:scale>
        <p:origin x="2510" y="3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F334AE3-AF2B-469D-94DD-880BA4528144}" type="datetimeFigureOut">
              <a:rPr lang="ko-KR" altLang="en-US"/>
              <a:pPr>
                <a:defRPr/>
              </a:pPr>
              <a:t>2016-03-21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4480170-19C3-4AC8-BFFE-C2F0DDAB09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238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86571C4-F192-4EDB-95C9-CF6E01E349B1}" type="datetimeFigureOut">
              <a:rPr lang="ko-KR" altLang="en-US"/>
              <a:pPr>
                <a:defRPr/>
              </a:pPr>
              <a:t>2016-03-21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35B92BD-F86E-4E07-A2C0-DC1271B203C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1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B92BD-F86E-4E07-A2C0-DC1271B203CE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B92BD-F86E-4E07-A2C0-DC1271B203C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616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KHOA asked the Inland domain to test the S-100 FCB and received comments on the evaluation and revisions. The comments can be summarized as below: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Network: S-100 FCB could not access the S-100 FCB Registry due to the security policy of the user’s organization. (Since the S-100 FCB was not working due to a network problem, a mobile network was used instead of the organization’s network.)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Access: The mobile network made the S-100 FCB very slow due to the time taken for logging in with a user ID and PW, loading the FCD Register DB from the Registry, and loading saved FC from the S-10X FC DB.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 Schema: The existing feature catalogue for Inland ENCs from the Inland domain was not loaded.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Functions: Several errors were found in some parts of the S-100 FCB.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B92BD-F86E-4E07-A2C0-DC1271B203CE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0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gif"/><Relationship Id="rId4" Type="http://schemas.openxmlformats.org/officeDocument/2006/relationships/image" Target="../media/image7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5" b="1332"/>
          <a:stretch/>
        </p:blipFill>
        <p:spPr>
          <a:xfrm>
            <a:off x="773" y="4763794"/>
            <a:ext cx="9142675" cy="2094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/>
          <a:srcRect l="-1" t="1867" r="483"/>
          <a:stretch/>
        </p:blipFill>
        <p:spPr>
          <a:xfrm>
            <a:off x="2915815" y="7561"/>
            <a:ext cx="6227633" cy="17616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 userDrawn="1"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 userDrawn="1">
            <p:ph type="subTitle" idx="1"/>
          </p:nvPr>
        </p:nvSpPr>
        <p:spPr>
          <a:xfrm>
            <a:off x="1371600" y="3672607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88EE"/>
                </a:solidFill>
                <a:latin typeface="Arial Narrow" panose="020B0606020202030204" pitchFamily="34" charset="0"/>
                <a:ea typeface="휴먼모음T" panose="02030504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12" name="그림 11" descr="KHOA-로고-FUTURE2.png"/>
          <p:cNvPicPr>
            <a:picLocks noChangeAspect="1"/>
          </p:cNvPicPr>
          <p:nvPr userDrawn="1"/>
        </p:nvPicPr>
        <p:blipFill>
          <a:blip r:embed="rId4" cstate="print"/>
          <a:srcRect t="29121" b="15067"/>
          <a:stretch>
            <a:fillRect/>
          </a:stretch>
        </p:blipFill>
        <p:spPr>
          <a:xfrm>
            <a:off x="139058" y="171278"/>
            <a:ext cx="936104" cy="368617"/>
          </a:xfrm>
          <a:prstGeom prst="rect">
            <a:avLst/>
          </a:prstGeom>
        </p:spPr>
      </p:pic>
      <p:pic>
        <p:nvPicPr>
          <p:cNvPr id="13" name="그림 12" descr="KHOA-로고-FUTURE1.png"/>
          <p:cNvPicPr>
            <a:picLocks noChangeAspect="1"/>
          </p:cNvPicPr>
          <p:nvPr userDrawn="1"/>
        </p:nvPicPr>
        <p:blipFill>
          <a:blip r:embed="rId5" cstate="print"/>
          <a:srcRect t="2889" r="10424" b="74003"/>
          <a:stretch>
            <a:fillRect/>
          </a:stretch>
        </p:blipFill>
        <p:spPr>
          <a:xfrm>
            <a:off x="107504" y="6330567"/>
            <a:ext cx="2880320" cy="3716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3528" y="202630"/>
            <a:ext cx="8424936" cy="529207"/>
          </a:xfrm>
        </p:spPr>
        <p:txBody>
          <a:bodyPr/>
          <a:lstStyle>
            <a:lvl1pPr algn="l">
              <a:defRPr kumimoji="0" lang="en-US" altLang="ko-KR" sz="2800" b="1" kern="1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Master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129954"/>
          </a:xfrm>
        </p:spPr>
        <p:txBody>
          <a:bodyPr/>
          <a:lstStyle>
            <a:lvl1pPr marL="342900" indent="-342900" latinLnBrk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 Narrow" panose="020B0606020202030204" pitchFamily="34" charset="0"/>
              <a:buChar char="■"/>
              <a:defRPr sz="240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휴먼모음T" panose="02030504000101010101" pitchFamily="18" charset="-127"/>
                <a:cs typeface="Arial Unicode MS" pitchFamily="50" charset="-127"/>
              </a:defRPr>
            </a:lvl1pPr>
            <a:lvl2pPr marL="542925" indent="-285750" latinLnBrk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20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휴먼모음T" panose="02030504000101010101" pitchFamily="18" charset="-127"/>
                <a:cs typeface="Arial Unicode MS" pitchFamily="50" charset="-127"/>
              </a:defRPr>
            </a:lvl2pPr>
            <a:lvl3pPr marL="714375" indent="-228600" latinLnBrk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ü"/>
              <a:defRPr sz="200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휴먼모음T" panose="02030504000101010101" pitchFamily="18" charset="-127"/>
                <a:cs typeface="Arial Unicode MS" pitchFamily="50" charset="-127"/>
              </a:defRPr>
            </a:lvl3pPr>
            <a:lvl4pPr marL="990600" indent="-228600" latinLnBrk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defRPr sz="140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휴먼모음T" panose="02030504000101010101" pitchFamily="18" charset="-127"/>
                <a:cs typeface="Arial Unicode MS" pitchFamily="50" charset="-127"/>
              </a:defRPr>
            </a:lvl4pPr>
            <a:lvl5pPr marL="1162050" indent="-228600" latinLnBrk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◦"/>
              <a:defRPr sz="120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휴먼모음T" panose="02030504000101010101" pitchFamily="18" charset="-127"/>
                <a:cs typeface="Arial Unicode MS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9873" y="6564321"/>
            <a:ext cx="2082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Copyright </a:t>
            </a:r>
            <a:r>
              <a:rPr lang="en-US" altLang="ko-KR" sz="1100" dirty="0" smtClean="0">
                <a:solidFill>
                  <a:schemeClr val="bg1"/>
                </a:solidFill>
                <a:latin typeface="CordiaUPC" panose="020B0304020202020204" pitchFamily="34" charset="-34"/>
                <a:ea typeface="맑은 고딕" panose="020B0503020000020004" pitchFamily="50" charset="-127"/>
                <a:cs typeface="CordiaUPC" panose="020B0304020202020204" pitchFamily="34" charset="-34"/>
              </a:rPr>
              <a:t>© KRISO, ALL RIGHTS RESERVED.</a:t>
            </a:r>
            <a:endParaRPr lang="ko-KR" altLang="en-US" sz="1100" dirty="0">
              <a:solidFill>
                <a:schemeClr val="bg1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4698"/>
            <a:ext cx="9144000" cy="619245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440" y="6520259"/>
            <a:ext cx="621432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59329" y="6629723"/>
            <a:ext cx="1944216" cy="130805"/>
          </a:xfrm>
          <a:prstGeom prst="rect">
            <a:avLst/>
          </a:prstGeom>
          <a:solidFill>
            <a:srgbClr val="6EA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-13575" y="6516052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9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Korea Hydrographic &amp; Oceanographic Agency</a:t>
            </a:r>
            <a:r>
              <a:rPr lang="en-US" altLang="ko-KR" sz="900" baseline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9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http://www.khoa.go.kr </a:t>
            </a:r>
            <a:endParaRPr lang="ko-KR" altLang="en-US" sz="9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그림 9" descr="KHOA-로고-FUTURE2.png"/>
          <p:cNvPicPr>
            <a:picLocks noChangeAspect="1"/>
          </p:cNvPicPr>
          <p:nvPr userDrawn="1"/>
        </p:nvPicPr>
        <p:blipFill>
          <a:blip r:embed="rId3" cstate="print"/>
          <a:srcRect t="29121" b="15067"/>
          <a:stretch>
            <a:fillRect/>
          </a:stretch>
        </p:blipFill>
        <p:spPr>
          <a:xfrm>
            <a:off x="8064388" y="266625"/>
            <a:ext cx="936104" cy="368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4698"/>
            <a:ext cx="9144000" cy="619245"/>
          </a:xfrm>
          <a:prstGeom prst="rect">
            <a:avLst/>
          </a:prstGeom>
        </p:spPr>
      </p:pic>
      <p:sp>
        <p:nvSpPr>
          <p:cNvPr id="1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440" y="6520259"/>
            <a:ext cx="621432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3"/>
          </p:nvPr>
        </p:nvSpPr>
        <p:spPr>
          <a:xfrm>
            <a:off x="323528" y="908720"/>
            <a:ext cx="4104456" cy="5217443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180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+mn-ea"/>
                <a:cs typeface="Arial Unicode MS" pitchFamily="50" charset="-127"/>
              </a:defRPr>
            </a:lvl1pPr>
            <a:lvl2pPr marL="542925" indent="-285750">
              <a:lnSpc>
                <a:spcPts val="1920"/>
              </a:lnSpc>
              <a:spcAft>
                <a:spcPts val="384"/>
              </a:spcAft>
              <a:buFontTx/>
              <a:buBlip>
                <a:blip r:embed="rId4"/>
              </a:buBlip>
              <a:defRPr sz="160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+mn-ea"/>
                <a:cs typeface="Arial Unicode MS" pitchFamily="50" charset="-127"/>
              </a:defRPr>
            </a:lvl2pPr>
            <a:lvl3pPr marL="714375" indent="-228600">
              <a:lnSpc>
                <a:spcPts val="1920"/>
              </a:lnSpc>
              <a:spcAft>
                <a:spcPts val="384"/>
              </a:spcAft>
              <a:defRPr sz="140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+mn-ea"/>
                <a:cs typeface="Arial Unicode MS" pitchFamily="50" charset="-127"/>
              </a:defRPr>
            </a:lvl3pPr>
            <a:lvl4pPr marL="99060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+mn-ea"/>
                <a:cs typeface="Arial Unicode MS" pitchFamily="50" charset="-127"/>
              </a:defRPr>
            </a:lvl4pPr>
            <a:lvl5pPr marL="116205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+mn-ea"/>
                <a:cs typeface="Arial Unicode MS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4"/>
          </p:nvPr>
        </p:nvSpPr>
        <p:spPr>
          <a:xfrm>
            <a:off x="4644008" y="908720"/>
            <a:ext cx="4104456" cy="5217443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18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1pPr>
            <a:lvl2pPr marL="542925" indent="-285750">
              <a:lnSpc>
                <a:spcPts val="1920"/>
              </a:lnSpc>
              <a:spcAft>
                <a:spcPts val="384"/>
              </a:spcAft>
              <a:buFontTx/>
              <a:buBlip>
                <a:blip r:embed="rId4"/>
              </a:buBlip>
              <a:defRPr sz="16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2pPr>
            <a:lvl3pPr marL="714375" indent="-228600">
              <a:lnSpc>
                <a:spcPts val="1920"/>
              </a:lnSpc>
              <a:spcAft>
                <a:spcPts val="384"/>
              </a:spcAft>
              <a:defRPr sz="14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3pPr>
            <a:lvl4pPr marL="99060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4pPr>
            <a:lvl5pPr marL="116205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3528" y="202630"/>
            <a:ext cx="7416824" cy="529207"/>
          </a:xfrm>
        </p:spPr>
        <p:txBody>
          <a:bodyPr/>
          <a:lstStyle>
            <a:lvl1pPr algn="l">
              <a:defRPr kumimoji="0" lang="en-US" altLang="ko-KR" sz="2400" b="1" kern="1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Master Title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4698"/>
            <a:ext cx="9144000" cy="619245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440" y="6520259"/>
            <a:ext cx="621432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23528" y="202630"/>
            <a:ext cx="7416824" cy="529207"/>
          </a:xfrm>
        </p:spPr>
        <p:txBody>
          <a:bodyPr/>
          <a:lstStyle>
            <a:lvl1pPr algn="l">
              <a:defRPr kumimoji="0" lang="en-US" altLang="ko-KR" sz="2400" b="1" kern="1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Master Title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4698"/>
            <a:ext cx="9144000" cy="619245"/>
          </a:xfrm>
          <a:prstGeom prst="rect">
            <a:avLst/>
          </a:prstGeom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440" y="6520259"/>
            <a:ext cx="621432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4698"/>
            <a:ext cx="9144000" cy="619245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95536" y="1052737"/>
            <a:ext cx="8352928" cy="1368152"/>
          </a:xfrm>
        </p:spPr>
        <p:txBody>
          <a:bodyPr/>
          <a:lstStyle>
            <a:lvl1pPr marL="342900" indent="-342900" latinLnBrk="0">
              <a:lnSpc>
                <a:spcPct val="150000"/>
              </a:lnSpc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1pPr>
            <a:lvl2pPr marL="542925" indent="-285750" latinLnBrk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buFontTx/>
              <a:buBlip>
                <a:blip r:embed="rId4"/>
              </a:buBlip>
              <a:defRPr sz="18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2pPr>
            <a:lvl3pPr marL="714375" indent="-228600" latinLnBrk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defRPr sz="16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3pPr>
            <a:lvl4pPr marL="990600" indent="-228600" latinLnBrk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defRPr sz="14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4pPr>
            <a:lvl5pPr marL="1162050" indent="-228600" latinLnBrk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◦"/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440" y="6520259"/>
            <a:ext cx="621432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95536" y="2420888"/>
            <a:ext cx="3960440" cy="3705275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5"/>
              </a:buBlip>
              <a:defRPr sz="18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1pPr>
            <a:lvl2pPr marL="542925" indent="-285750">
              <a:lnSpc>
                <a:spcPts val="1920"/>
              </a:lnSpc>
              <a:spcAft>
                <a:spcPts val="384"/>
              </a:spcAft>
              <a:buFontTx/>
              <a:buBlip>
                <a:blip r:embed="rId4"/>
              </a:buBlip>
              <a:defRPr sz="16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2pPr>
            <a:lvl3pPr marL="714375" indent="-228600">
              <a:lnSpc>
                <a:spcPts val="1920"/>
              </a:lnSpc>
              <a:spcAft>
                <a:spcPts val="384"/>
              </a:spcAft>
              <a:defRPr sz="14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3pPr>
            <a:lvl4pPr marL="99060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4pPr>
            <a:lvl5pPr marL="116205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4788024" y="2420888"/>
            <a:ext cx="3960440" cy="3705275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5"/>
              </a:buBlip>
              <a:defRPr sz="18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1pPr>
            <a:lvl2pPr marL="542925" indent="-285750">
              <a:lnSpc>
                <a:spcPts val="1920"/>
              </a:lnSpc>
              <a:spcAft>
                <a:spcPts val="384"/>
              </a:spcAft>
              <a:buFontTx/>
              <a:buBlip>
                <a:blip r:embed="rId4"/>
              </a:buBlip>
              <a:defRPr sz="16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2pPr>
            <a:lvl3pPr marL="714375" indent="-228600">
              <a:lnSpc>
                <a:spcPts val="1920"/>
              </a:lnSpc>
              <a:spcAft>
                <a:spcPts val="384"/>
              </a:spcAft>
              <a:defRPr sz="14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3pPr>
            <a:lvl4pPr marL="99060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4pPr>
            <a:lvl5pPr marL="116205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323528" y="202630"/>
            <a:ext cx="7416824" cy="529207"/>
          </a:xfrm>
        </p:spPr>
        <p:txBody>
          <a:bodyPr/>
          <a:lstStyle>
            <a:lvl1pPr algn="l">
              <a:defRPr kumimoji="0" lang="en-US" altLang="ko-KR" sz="2400" b="1" kern="1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Master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9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62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15617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72DF248-CDA6-417A-802D-7558FFAD342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2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/>
          <a:lstStyle/>
          <a:p>
            <a:r>
              <a:rPr lang="en-US" altLang="ko-KR" sz="4000" b="1" dirty="0"/>
              <a:t>Update to S-100 FCB v2.0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080120"/>
          </a:xfrm>
        </p:spPr>
        <p:txBody>
          <a:bodyPr anchor="ctr" anchorCtr="0"/>
          <a:lstStyle/>
          <a:p>
            <a:r>
              <a:rPr lang="en-US" altLang="ko-KR" sz="2400" b="1" dirty="0"/>
              <a:t>Republic of Korea (KHOA)</a:t>
            </a:r>
            <a:endParaRPr lang="ko-KR" altLang="en-US" sz="24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671938" y="3676696"/>
            <a:ext cx="7772400" cy="69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sz="2000" b="1" dirty="0"/>
              <a:t>Nautical Information Provision Working Group (</a:t>
            </a:r>
            <a:r>
              <a:rPr lang="en-US" sz="2000" b="1" dirty="0" smtClean="0"/>
              <a:t>NIPWG)</a:t>
            </a:r>
            <a:endParaRPr kumimoji="0" lang="en-US" altLang="ko-KR" sz="20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06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 topics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S-100WG1 is invited to discuss several topics raised in updating the S-100 FCB.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Operating </a:t>
            </a:r>
            <a:r>
              <a:rPr lang="en-US" altLang="ko-KR" dirty="0"/>
              <a:t>FCD Register local DB within S-100 </a:t>
            </a:r>
            <a:r>
              <a:rPr lang="en-US" altLang="ko-KR" dirty="0" smtClean="0"/>
              <a:t>FCB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Manage and save to FC DB by register manager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User </a:t>
            </a:r>
            <a:r>
              <a:rPr lang="en-US" altLang="ko-KR" dirty="0"/>
              <a:t>accounts of S-100 </a:t>
            </a:r>
            <a:r>
              <a:rPr lang="en-US" altLang="ko-KR" dirty="0" smtClean="0"/>
              <a:t>FCB to update local FCD DB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Use </a:t>
            </a:r>
            <a:r>
              <a:rPr lang="en-US" altLang="ko-KR" dirty="0"/>
              <a:t>of registered items depending on </a:t>
            </a:r>
            <a:r>
              <a:rPr lang="en-US" altLang="ko-KR" dirty="0" smtClean="0"/>
              <a:t>status</a:t>
            </a:r>
          </a:p>
          <a:p>
            <a:pPr lvl="2">
              <a:lnSpc>
                <a:spcPct val="100000"/>
              </a:lnSpc>
            </a:pPr>
            <a:r>
              <a:rPr lang="en-AU" dirty="0" smtClean="0"/>
              <a:t>Only valid items in FCD Register BUT need to </a:t>
            </a:r>
            <a:r>
              <a:rPr lang="en-AU" dirty="0"/>
              <a:t>use invalid (proposed) items in the FCD </a:t>
            </a:r>
            <a:r>
              <a:rPr lang="en-AU" dirty="0" smtClean="0"/>
              <a:t>Register ?</a:t>
            </a:r>
          </a:p>
          <a:p>
            <a:pPr lvl="2">
              <a:lnSpc>
                <a:spcPct val="100000"/>
              </a:lnSpc>
            </a:pPr>
            <a:r>
              <a:rPr lang="en-AU" altLang="ko-KR" dirty="0" smtClean="0"/>
              <a:t>Proposed to use both (valid and invalid) items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20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</a:t>
            </a:r>
            <a:r>
              <a:rPr lang="en-US" altLang="ko-KR" dirty="0" smtClean="0"/>
              <a:t>plan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ROK </a:t>
            </a:r>
            <a:r>
              <a:rPr lang="en-US" altLang="ko-KR" dirty="0"/>
              <a:t>planed like below considering the test operation of S-100 Registry: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Test </a:t>
            </a:r>
            <a:r>
              <a:rPr lang="en-US" altLang="ko-KR" dirty="0"/>
              <a:t>between S-100 Registry DB and S-100 FCD in conjunction with the operation of S-100 Registry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Update </a:t>
            </a:r>
            <a:r>
              <a:rPr lang="en-US" altLang="ko-KR" dirty="0"/>
              <a:t>S-101 FC using S-100 </a:t>
            </a:r>
            <a:r>
              <a:rPr lang="en-US" altLang="ko-KR" dirty="0" smtClean="0"/>
              <a:t>FCB v2.0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Provide </a:t>
            </a:r>
            <a:r>
              <a:rPr lang="en-US" altLang="ko-KR" dirty="0"/>
              <a:t>S-100 </a:t>
            </a:r>
            <a:r>
              <a:rPr lang="en-US" altLang="ko-KR" dirty="0" smtClean="0"/>
              <a:t>FCB v2.0 and support </a:t>
            </a:r>
            <a:r>
              <a:rPr lang="en-US" altLang="ko-KR" dirty="0"/>
              <a:t>technical issues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Tutorial </a:t>
            </a:r>
            <a:r>
              <a:rPr lang="en-US" altLang="ko-KR" dirty="0"/>
              <a:t>and manual on S-100 FCB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72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Required of </a:t>
            </a:r>
            <a:r>
              <a:rPr lang="en-US" altLang="ko-KR" dirty="0" smtClean="0"/>
              <a:t>NIPWG2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smtClean="0"/>
              <a:t>NIP</a:t>
            </a:r>
            <a:r>
              <a:rPr lang="en-US" altLang="ko-KR" dirty="0" smtClean="0"/>
              <a:t>WG2 </a:t>
            </a:r>
            <a:r>
              <a:rPr lang="en-US" altLang="ko-KR" dirty="0"/>
              <a:t>is invited to: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note </a:t>
            </a:r>
            <a:r>
              <a:rPr lang="en-US" altLang="ko-KR" dirty="0"/>
              <a:t>the progress reported in this paper.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Provide </a:t>
            </a:r>
            <a:r>
              <a:rPr lang="en-US" altLang="ko-KR" dirty="0"/>
              <a:t>comments on the items raised in discussion topics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2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Contents</a:t>
            </a:r>
            <a:endParaRPr 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altLang="ko-KR" dirty="0"/>
              <a:t>Identification of revisions to the S-100 </a:t>
            </a:r>
            <a:r>
              <a:rPr lang="en-US" altLang="ko-KR" dirty="0" smtClean="0"/>
              <a:t>FCB</a:t>
            </a:r>
          </a:p>
          <a:p>
            <a:r>
              <a:rPr lang="en-US" altLang="ko-KR" dirty="0"/>
              <a:t>Results of the Update to the S-100 </a:t>
            </a:r>
            <a:r>
              <a:rPr lang="en-US" altLang="ko-KR" dirty="0" smtClean="0"/>
              <a:t>FCB</a:t>
            </a:r>
          </a:p>
          <a:p>
            <a:r>
              <a:rPr lang="en-US" altLang="ko-KR" dirty="0" smtClean="0"/>
              <a:t>Discussion</a:t>
            </a:r>
          </a:p>
          <a:p>
            <a:r>
              <a:rPr lang="en-US" altLang="ko-KR" dirty="0"/>
              <a:t>Future plan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53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Introduction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The KHOA </a:t>
            </a:r>
            <a:r>
              <a:rPr lang="en-US" altLang="ko-KR" sz="2400" dirty="0" smtClean="0"/>
              <a:t> has developed the S-100 Feature Catalogue Builder (FCB) </a:t>
            </a:r>
          </a:p>
          <a:p>
            <a:pPr lvl="1"/>
            <a:r>
              <a:rPr lang="en-US" altLang="ko-KR" sz="2200" dirty="0" smtClean="0"/>
              <a:t>S-100 FCB v1.0: 2014 ,       S-100 FCB v1.1: 2015</a:t>
            </a:r>
          </a:p>
          <a:p>
            <a:pPr lvl="1"/>
            <a:r>
              <a:rPr lang="en-US" altLang="ko-KR" sz="2200" dirty="0" smtClean="0"/>
              <a:t>Created S-101 Feature Catalogue (FC)</a:t>
            </a:r>
          </a:p>
          <a:p>
            <a:r>
              <a:rPr lang="en-US" altLang="ko-KR" sz="2400" dirty="0" smtClean="0"/>
              <a:t>Need to update S-100 FCB</a:t>
            </a:r>
          </a:p>
          <a:p>
            <a:pPr lvl="1"/>
            <a:r>
              <a:rPr lang="en-US" altLang="ko-KR" dirty="0" smtClean="0"/>
              <a:t>New version of S-100 (v2.0.0)</a:t>
            </a:r>
          </a:p>
          <a:p>
            <a:pPr lvl="1"/>
            <a:r>
              <a:rPr lang="en-US" altLang="ko-KR" dirty="0" smtClean="0"/>
              <a:t>User requirement / feedback from IEHG</a:t>
            </a:r>
          </a:p>
          <a:p>
            <a:r>
              <a:rPr lang="en-US" altLang="ko-KR" dirty="0" smtClean="0"/>
              <a:t>Report updated on S-100 FCB v2.0 </a:t>
            </a:r>
          </a:p>
          <a:p>
            <a:pPr marL="257175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28" y="3937250"/>
            <a:ext cx="4067944" cy="2215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917027" y="351265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S-100 FCB v2.0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7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Identification of revisions to the S-100 FCB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 operation of the </a:t>
            </a:r>
            <a:r>
              <a:rPr lang="en-US" altLang="ko-KR" dirty="0"/>
              <a:t>S-100 FCB </a:t>
            </a:r>
            <a:r>
              <a:rPr lang="en-US" altLang="ko-KR" dirty="0" smtClean="0"/>
              <a:t>by Inland domain </a:t>
            </a:r>
            <a:endParaRPr lang="en-US" altLang="ko-KR" dirty="0"/>
          </a:p>
          <a:p>
            <a:pPr marL="714375" lvl="1" indent="-457200">
              <a:buFont typeface="+mj-lt"/>
              <a:buAutoNum type="arabicPeriod"/>
            </a:pPr>
            <a:r>
              <a:rPr lang="en-US" altLang="ko-KR" b="1" u="sng" dirty="0" smtClean="0">
                <a:solidFill>
                  <a:schemeClr val="tx1"/>
                </a:solidFill>
              </a:rPr>
              <a:t>Network</a:t>
            </a:r>
            <a:r>
              <a:rPr lang="en-US" altLang="ko-KR" dirty="0"/>
              <a:t>: S-100 FCB could not access the </a:t>
            </a:r>
            <a:r>
              <a:rPr lang="en-US" altLang="ko-KR" dirty="0" smtClean="0"/>
              <a:t>S-100 FCD Register </a:t>
            </a:r>
          </a:p>
          <a:p>
            <a:pPr marL="885825" lvl="2" indent="-457200"/>
            <a:r>
              <a:rPr lang="en-US" altLang="ko-KR" dirty="0" smtClean="0"/>
              <a:t>due </a:t>
            </a:r>
            <a:r>
              <a:rPr lang="en-US" altLang="ko-KR" dirty="0"/>
              <a:t>to the security policy of the user’s organization. </a:t>
            </a:r>
            <a:r>
              <a:rPr lang="en-US" altLang="ko-KR" dirty="0" smtClean="0"/>
              <a:t>(mobile </a:t>
            </a:r>
            <a:r>
              <a:rPr lang="en-US" altLang="ko-KR" dirty="0"/>
              <a:t>network was </a:t>
            </a:r>
            <a:r>
              <a:rPr lang="en-US" altLang="ko-KR" dirty="0" smtClean="0"/>
              <a:t>used)</a:t>
            </a:r>
          </a:p>
          <a:p>
            <a:pPr marL="885825" lvl="2" indent="-457200">
              <a:lnSpc>
                <a:spcPct val="100000"/>
              </a:lnSpc>
            </a:pPr>
            <a:endParaRPr lang="en-US" altLang="ko-KR" sz="1000" dirty="0"/>
          </a:p>
          <a:p>
            <a:pPr marL="714375" lvl="1" indent="-457200">
              <a:buFont typeface="+mj-lt"/>
              <a:buAutoNum type="arabicPeriod"/>
            </a:pPr>
            <a:r>
              <a:rPr lang="en-US" altLang="ko-KR" b="1" u="sng" dirty="0" smtClean="0">
                <a:solidFill>
                  <a:schemeClr val="tx1"/>
                </a:solidFill>
              </a:rPr>
              <a:t>Access</a:t>
            </a:r>
            <a:r>
              <a:rPr lang="en-US" altLang="ko-KR" dirty="0"/>
              <a:t>: </a:t>
            </a:r>
            <a:r>
              <a:rPr lang="en-US" altLang="ko-KR" dirty="0" smtClean="0"/>
              <a:t>S-100 </a:t>
            </a:r>
            <a:r>
              <a:rPr lang="en-US" altLang="ko-KR" dirty="0"/>
              <a:t>FCB very slow due to the time taken for logging in </a:t>
            </a:r>
            <a:r>
              <a:rPr lang="en-US" altLang="ko-KR" dirty="0" smtClean="0"/>
              <a:t>and loading </a:t>
            </a:r>
            <a:r>
              <a:rPr lang="en-US" altLang="ko-KR" dirty="0"/>
              <a:t>the FCD Register DB from the Registry, and loading saved FC from the S-10X FC DB</a:t>
            </a:r>
            <a:r>
              <a:rPr lang="en-US" altLang="ko-KR" dirty="0" smtClean="0"/>
              <a:t>.</a:t>
            </a:r>
          </a:p>
          <a:p>
            <a:pPr marL="714375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ko-KR" sz="1000" dirty="0"/>
          </a:p>
          <a:p>
            <a:pPr marL="714375" lvl="1" indent="-457200">
              <a:buFont typeface="+mj-lt"/>
              <a:buAutoNum type="arabicPeriod"/>
            </a:pPr>
            <a:r>
              <a:rPr lang="en-US" altLang="ko-KR" b="1" u="sng" dirty="0" smtClean="0">
                <a:solidFill>
                  <a:schemeClr val="tx1"/>
                </a:solidFill>
              </a:rPr>
              <a:t>FC </a:t>
            </a:r>
            <a:r>
              <a:rPr lang="en-US" altLang="ko-KR" b="1" u="sng" dirty="0">
                <a:solidFill>
                  <a:schemeClr val="tx1"/>
                </a:solidFill>
              </a:rPr>
              <a:t>Schema</a:t>
            </a:r>
            <a:r>
              <a:rPr lang="en-US" altLang="ko-KR" dirty="0"/>
              <a:t>: The existing feature catalogue for Inland ENCs from the Inland domain was not loaded</a:t>
            </a:r>
            <a:r>
              <a:rPr lang="en-US" altLang="ko-KR" dirty="0" smtClean="0"/>
              <a:t>.</a:t>
            </a:r>
          </a:p>
          <a:p>
            <a:pPr marL="714375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ko-KR" sz="1000" dirty="0"/>
          </a:p>
          <a:p>
            <a:pPr marL="714375" lvl="1" indent="-457200">
              <a:buFont typeface="+mj-lt"/>
              <a:buAutoNum type="arabicPeriod"/>
            </a:pPr>
            <a:r>
              <a:rPr lang="en-US" altLang="ko-KR" b="1" u="sng" dirty="0" smtClean="0">
                <a:solidFill>
                  <a:schemeClr val="tx1"/>
                </a:solidFill>
              </a:rPr>
              <a:t>Functions</a:t>
            </a:r>
            <a:r>
              <a:rPr lang="en-US" altLang="ko-KR" b="1" u="sng" dirty="0">
                <a:solidFill>
                  <a:schemeClr val="tx1"/>
                </a:solidFill>
              </a:rPr>
              <a:t>:</a:t>
            </a:r>
            <a:r>
              <a:rPr lang="en-US" altLang="ko-KR" dirty="0"/>
              <a:t> Several errors were found in some parts of the S-100 FCB.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71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Identification of revisions to the S-100 FCB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Recognized as…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S-100 </a:t>
            </a:r>
            <a:r>
              <a:rPr lang="en-US" altLang="ko-KR" dirty="0"/>
              <a:t>FCB can be largely affected by </a:t>
            </a:r>
            <a:r>
              <a:rPr lang="en-US" altLang="ko-KR" b="1" dirty="0"/>
              <a:t>communication </a:t>
            </a:r>
            <a:r>
              <a:rPr lang="en-US" altLang="ko-KR" b="1" dirty="0" smtClean="0"/>
              <a:t>network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Loading </a:t>
            </a:r>
            <a:r>
              <a:rPr lang="en-US" altLang="ko-KR" dirty="0"/>
              <a:t>FCB Register DB or loading/saving </a:t>
            </a:r>
            <a:r>
              <a:rPr lang="en-US" altLang="ko-KR" dirty="0" smtClean="0"/>
              <a:t>FC in </a:t>
            </a:r>
            <a:r>
              <a:rPr lang="en-US" altLang="ko-KR" dirty="0"/>
              <a:t>FC DB is not a work done frequently when using the S-100 </a:t>
            </a:r>
            <a:r>
              <a:rPr lang="en-US" altLang="ko-KR" dirty="0" smtClean="0"/>
              <a:t>FCB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r>
              <a:rPr lang="en-US" altLang="ko-KR" dirty="0" smtClean="0"/>
              <a:t>Introduce local </a:t>
            </a:r>
            <a:r>
              <a:rPr lang="en-US" altLang="ko-KR" dirty="0"/>
              <a:t>FCD </a:t>
            </a:r>
            <a:r>
              <a:rPr lang="en-US" altLang="ko-KR" dirty="0" smtClean="0"/>
              <a:t>DB</a:t>
            </a:r>
          </a:p>
          <a:p>
            <a:pPr lvl="1"/>
            <a:r>
              <a:rPr lang="en-US" altLang="ko-KR" dirty="0" smtClean="0"/>
              <a:t>Export / import FC XML files without connection to the FCD register</a:t>
            </a:r>
          </a:p>
          <a:p>
            <a:pPr lvl="1"/>
            <a:r>
              <a:rPr lang="en-US" altLang="ko-KR" dirty="0" smtClean="0"/>
              <a:t>Manage FC DB in the registry by the register manager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10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of the Update to the S-100 FCB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</a:t>
            </a:r>
            <a:r>
              <a:rPr lang="en-US" altLang="ko-KR" dirty="0"/>
              <a:t>S-100 FCB </a:t>
            </a:r>
            <a:r>
              <a:rPr lang="en-US" altLang="ko-KR" dirty="0" smtClean="0"/>
              <a:t>v2.0 to </a:t>
            </a:r>
            <a:r>
              <a:rPr lang="en-US" altLang="ko-KR" dirty="0"/>
              <a:t>minimize dependence on the </a:t>
            </a:r>
            <a:r>
              <a:rPr lang="en-US" altLang="ko-KR" dirty="0" smtClean="0"/>
              <a:t>network;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Design and develop the local </a:t>
            </a:r>
            <a:r>
              <a:rPr lang="en-US" altLang="ko-KR" dirty="0"/>
              <a:t>FCD </a:t>
            </a:r>
            <a:r>
              <a:rPr lang="en-US" altLang="ko-KR" dirty="0" smtClean="0"/>
              <a:t>DB </a:t>
            </a:r>
            <a:r>
              <a:rPr lang="en-US" altLang="ko-KR" dirty="0"/>
              <a:t>within S-100 FCB in an XML </a:t>
            </a:r>
            <a:r>
              <a:rPr lang="en-US" altLang="ko-KR" dirty="0" smtClean="0"/>
              <a:t>format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Update procedure of </a:t>
            </a:r>
            <a:r>
              <a:rPr lang="en-US" altLang="ko-KR" dirty="0"/>
              <a:t>the local </a:t>
            </a:r>
            <a:r>
              <a:rPr lang="en-US" altLang="ko-KR" dirty="0" smtClean="0"/>
              <a:t>FCD DB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Improvement </a:t>
            </a:r>
            <a:r>
              <a:rPr lang="en-US" altLang="ko-KR" dirty="0"/>
              <a:t>of the process of FC compilation and uploading the S-10X FC to the FC DB of S-100 Registry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Adjust </a:t>
            </a:r>
            <a:r>
              <a:rPr lang="en-US" altLang="ko-KR" dirty="0"/>
              <a:t>the version number of FCB to the S-100 (S-100 v2.0 </a:t>
            </a:r>
            <a:r>
              <a:rPr lang="en-US" altLang="ko-KR" dirty="0" smtClean="0"/>
              <a:t>= </a:t>
            </a:r>
            <a:r>
              <a:rPr lang="en-US" altLang="ko-KR" dirty="0"/>
              <a:t>FCB v.2.0.x), 0.0.X can be used to indicate an error revision and function improvement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87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of the Update to the S-100 </a:t>
            </a:r>
            <a:r>
              <a:rPr lang="en-US" altLang="ko-KR" dirty="0" smtClean="0"/>
              <a:t>FCB</a:t>
            </a:r>
            <a:r>
              <a:rPr lang="en-US" altLang="ko-KR" sz="2400" dirty="0" smtClean="0"/>
              <a:t>(Cont.)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5129954"/>
          </a:xfrm>
        </p:spPr>
        <p:txBody>
          <a:bodyPr/>
          <a:lstStyle/>
          <a:p>
            <a:r>
              <a:rPr lang="en-US" altLang="ko-KR" dirty="0"/>
              <a:t>Comparison between S-100 FCB 1.1 and S-100 FCB 2.0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3964641" y="3028044"/>
            <a:ext cx="1078829" cy="4183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S-100 Registry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963097" y="3529772"/>
            <a:ext cx="1078829" cy="26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FCD Register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963097" y="3876234"/>
            <a:ext cx="1078829" cy="26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Portrayal Register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963097" y="2115115"/>
            <a:ext cx="1078829" cy="507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Feature Catalogue DB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8" y="1787977"/>
            <a:ext cx="3171882" cy="27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5759228" y="1769469"/>
            <a:ext cx="3266277" cy="2742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107504" y="1403599"/>
            <a:ext cx="1747658" cy="3089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+mn-ea"/>
              </a:rPr>
              <a:t>S-100 FCB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>1.1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288838" y="1403599"/>
            <a:ext cx="1747658" cy="3089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>S-100 FCB 2.0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순서도: 자기 디스크 12"/>
          <p:cNvSpPr/>
          <p:nvPr/>
        </p:nvSpPr>
        <p:spPr bwMode="auto">
          <a:xfrm>
            <a:off x="5982674" y="5064270"/>
            <a:ext cx="1397638" cy="740993"/>
          </a:xfrm>
          <a:prstGeom prst="flowChartMagneticDisk">
            <a:avLst/>
          </a:prstGeom>
          <a:solidFill>
            <a:srgbClr val="FFFFCC"/>
          </a:solidFill>
          <a:ln w="19050">
            <a:solidFill>
              <a:srgbClr val="4F81BD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Local DB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On FCD Register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335621" y="3675391"/>
            <a:ext cx="544379" cy="8174"/>
          </a:xfrm>
          <a:prstGeom prst="straightConnector1">
            <a:avLst/>
          </a:prstGeom>
          <a:ln w="15875" cmpd="sng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접힌 도형 14"/>
          <p:cNvSpPr/>
          <p:nvPr/>
        </p:nvSpPr>
        <p:spPr bwMode="auto">
          <a:xfrm>
            <a:off x="2267744" y="5031575"/>
            <a:ext cx="926189" cy="989713"/>
          </a:xfrm>
          <a:prstGeom prst="foldedCorner">
            <a:avLst/>
          </a:prstGeom>
          <a:solidFill>
            <a:srgbClr val="FFFFCC"/>
          </a:solidFill>
          <a:ln w="19050">
            <a:solidFill>
              <a:srgbClr val="4F81BD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S-10X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Feature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Catalogue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679383" y="4623559"/>
            <a:ext cx="0" cy="3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828528" y="4623559"/>
            <a:ext cx="0" cy="3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6542239" y="4623559"/>
            <a:ext cx="0" cy="3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접힌 도형 18"/>
          <p:cNvSpPr/>
          <p:nvPr/>
        </p:nvSpPr>
        <p:spPr bwMode="auto">
          <a:xfrm>
            <a:off x="7929016" y="5031575"/>
            <a:ext cx="891455" cy="989713"/>
          </a:xfrm>
          <a:prstGeom prst="foldedCorner">
            <a:avLst/>
          </a:prstGeom>
          <a:solidFill>
            <a:srgbClr val="FFFFCC"/>
          </a:solidFill>
          <a:ln w="19050">
            <a:solidFill>
              <a:srgbClr val="4F81BD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S-10X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Feature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Catalogue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167921" y="4623559"/>
            <a:ext cx="0" cy="3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8317066" y="4623559"/>
            <a:ext cx="0" cy="3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343078" y="2277661"/>
            <a:ext cx="551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3335621" y="2432964"/>
            <a:ext cx="544379" cy="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125361" y="2383921"/>
            <a:ext cx="551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5058246" y="3659043"/>
            <a:ext cx="917242" cy="1683815"/>
          </a:xfrm>
          <a:custGeom>
            <a:avLst/>
            <a:gdLst>
              <a:gd name="connsiteX0" fmla="*/ 0 w 1171575"/>
              <a:gd name="connsiteY0" fmla="*/ 0 h 1962150"/>
              <a:gd name="connsiteX1" fmla="*/ 400050 w 1171575"/>
              <a:gd name="connsiteY1" fmla="*/ 0 h 1962150"/>
              <a:gd name="connsiteX2" fmla="*/ 419100 w 1171575"/>
              <a:gd name="connsiteY2" fmla="*/ 1952625 h 1962150"/>
              <a:gd name="connsiteX3" fmla="*/ 1171575 w 1171575"/>
              <a:gd name="connsiteY3" fmla="*/ 19621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575" h="1962150">
                <a:moveTo>
                  <a:pt x="0" y="0"/>
                </a:moveTo>
                <a:lnTo>
                  <a:pt x="400050" y="0"/>
                </a:lnTo>
                <a:lnTo>
                  <a:pt x="419100" y="1952625"/>
                </a:lnTo>
                <a:lnTo>
                  <a:pt x="1171575" y="196215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75856" y="1916832"/>
            <a:ext cx="495530" cy="290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Save</a:t>
            </a:r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3293612" y="2492896"/>
            <a:ext cx="496233" cy="290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Load</a:t>
            </a:r>
            <a:endParaRPr lang="ko-KR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1907704" y="4631733"/>
            <a:ext cx="612698" cy="290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Export</a:t>
            </a:r>
            <a:endParaRPr lang="ko-KR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2858357" y="4631733"/>
            <a:ext cx="496233" cy="290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Load</a:t>
            </a:r>
            <a:endParaRPr lang="ko-KR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7415686" y="4631733"/>
            <a:ext cx="612698" cy="290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Export</a:t>
            </a:r>
            <a:endParaRPr lang="ko-KR" altLang="en-US" sz="1600"/>
          </a:p>
        </p:txBody>
      </p:sp>
      <p:sp>
        <p:nvSpPr>
          <p:cNvPr id="31" name="TextBox 30"/>
          <p:cNvSpPr txBox="1"/>
          <p:nvPr/>
        </p:nvSpPr>
        <p:spPr>
          <a:xfrm>
            <a:off x="8369266" y="4631733"/>
            <a:ext cx="496233" cy="290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Load</a:t>
            </a:r>
            <a:endParaRPr lang="ko-KR" altLang="en-US" sz="1600"/>
          </a:p>
        </p:txBody>
      </p:sp>
      <p:sp>
        <p:nvSpPr>
          <p:cNvPr id="32" name="TextBox 31"/>
          <p:cNvSpPr txBox="1"/>
          <p:nvPr/>
        </p:nvSpPr>
        <p:spPr>
          <a:xfrm>
            <a:off x="6534782" y="4648080"/>
            <a:ext cx="496233" cy="290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Load</a:t>
            </a:r>
            <a:endParaRPr lang="ko-KR" alt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5401280" y="4754340"/>
            <a:ext cx="675348" cy="290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Update</a:t>
            </a:r>
            <a:endParaRPr lang="ko-KR" altLang="en-US" sz="1600"/>
          </a:p>
        </p:txBody>
      </p:sp>
      <p:sp>
        <p:nvSpPr>
          <p:cNvPr id="34" name="TextBox 33"/>
          <p:cNvSpPr txBox="1"/>
          <p:nvPr/>
        </p:nvSpPr>
        <p:spPr>
          <a:xfrm>
            <a:off x="3297267" y="3716260"/>
            <a:ext cx="496233" cy="290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Load</a:t>
            </a:r>
            <a:endParaRPr lang="ko-KR" alt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5093481" y="2392095"/>
            <a:ext cx="496233" cy="290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Load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55694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of the Update to the S-100 FCB</a:t>
            </a:r>
            <a:r>
              <a:rPr lang="en-US" altLang="ko-KR" sz="2400" dirty="0"/>
              <a:t>(Cont.)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820472" cy="51299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Applied to Feature Catalogue Schema updated </a:t>
            </a:r>
            <a:r>
              <a:rPr lang="en-US" altLang="ko-KR" dirty="0"/>
              <a:t>by </a:t>
            </a:r>
            <a:r>
              <a:rPr lang="en-US" altLang="ko-KR" dirty="0" err="1"/>
              <a:t>Jeppesen</a:t>
            </a:r>
            <a:r>
              <a:rPr lang="en-US" altLang="ko-KR" dirty="0"/>
              <a:t> according the feature catalogue model of S-100 ver. 2.0. </a:t>
            </a:r>
            <a:endParaRPr lang="en-US" altLang="ko-KR" dirty="0" smtClean="0"/>
          </a:p>
          <a:p>
            <a:r>
              <a:rPr lang="en-US" altLang="ko-KR" dirty="0" smtClean="0"/>
              <a:t>S-100 </a:t>
            </a:r>
            <a:r>
              <a:rPr lang="en-US" altLang="ko-KR" dirty="0"/>
              <a:t>FCB was </a:t>
            </a:r>
            <a:r>
              <a:rPr lang="en-US" altLang="ko-KR" dirty="0" smtClean="0"/>
              <a:t>improvement </a:t>
            </a:r>
            <a:r>
              <a:rPr lang="en-US" altLang="ko-KR" dirty="0"/>
              <a:t>in terms of function and user interface.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2708920"/>
            <a:ext cx="7200800" cy="3284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461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of the Update to the S-100 FCB</a:t>
            </a:r>
            <a:r>
              <a:rPr lang="en-US" altLang="ko-KR" sz="2400" dirty="0"/>
              <a:t>(Cont.)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34597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S-10X </a:t>
            </a:r>
            <a:r>
              <a:rPr lang="en-US" altLang="ko-KR" dirty="0"/>
              <a:t>PS </a:t>
            </a:r>
            <a:r>
              <a:rPr lang="en-US" altLang="ko-KR" dirty="0" smtClean="0"/>
              <a:t>developers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Registry </a:t>
            </a:r>
            <a:r>
              <a:rPr lang="en-US" altLang="ko-KR" dirty="0"/>
              <a:t>Manager or Register </a:t>
            </a:r>
            <a:r>
              <a:rPr lang="en-US" altLang="ko-KR" dirty="0" smtClean="0"/>
              <a:t>Manager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3687600" y="3053320"/>
            <a:ext cx="1078829" cy="4183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S-100 Registry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686056" y="3555048"/>
            <a:ext cx="1078829" cy="26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FCD Register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686056" y="3901510"/>
            <a:ext cx="1078829" cy="26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Portrayal Register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686056" y="2140391"/>
            <a:ext cx="1078829" cy="507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Feature Catalogue DB</a:t>
            </a:r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5482187" y="1794745"/>
            <a:ext cx="3266277" cy="2742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7011797" y="1428875"/>
            <a:ext cx="1747658" cy="3089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>S-100 FCB 2.0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순서도: 자기 디스크 11"/>
          <p:cNvSpPr/>
          <p:nvPr/>
        </p:nvSpPr>
        <p:spPr bwMode="auto">
          <a:xfrm>
            <a:off x="5705633" y="5089546"/>
            <a:ext cx="1397638" cy="740993"/>
          </a:xfrm>
          <a:prstGeom prst="flowChartMagneticDisk">
            <a:avLst/>
          </a:prstGeom>
          <a:solidFill>
            <a:srgbClr val="FFFFCC"/>
          </a:solidFill>
          <a:ln w="19050">
            <a:solidFill>
              <a:srgbClr val="4F81BD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Local DB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On FCD Register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6265198" y="4648835"/>
            <a:ext cx="0" cy="3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접힌 도형 13"/>
          <p:cNvSpPr/>
          <p:nvPr/>
        </p:nvSpPr>
        <p:spPr bwMode="auto">
          <a:xfrm>
            <a:off x="7651975" y="5056851"/>
            <a:ext cx="891455" cy="989713"/>
          </a:xfrm>
          <a:prstGeom prst="foldedCorner">
            <a:avLst/>
          </a:prstGeom>
          <a:solidFill>
            <a:srgbClr val="FFFFCC"/>
          </a:solidFill>
          <a:ln w="19050">
            <a:solidFill>
              <a:srgbClr val="4F81BD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S-10X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Feature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Catalogue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890880" y="4648835"/>
            <a:ext cx="0" cy="3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8040025" y="4648835"/>
            <a:ext cx="0" cy="3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848320" y="2409197"/>
            <a:ext cx="551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>
            <a:off x="4781205" y="3684319"/>
            <a:ext cx="917242" cy="1683815"/>
          </a:xfrm>
          <a:custGeom>
            <a:avLst/>
            <a:gdLst>
              <a:gd name="connsiteX0" fmla="*/ 0 w 1171575"/>
              <a:gd name="connsiteY0" fmla="*/ 0 h 1962150"/>
              <a:gd name="connsiteX1" fmla="*/ 400050 w 1171575"/>
              <a:gd name="connsiteY1" fmla="*/ 0 h 1962150"/>
              <a:gd name="connsiteX2" fmla="*/ 419100 w 1171575"/>
              <a:gd name="connsiteY2" fmla="*/ 1952625 h 1962150"/>
              <a:gd name="connsiteX3" fmla="*/ 1171575 w 1171575"/>
              <a:gd name="connsiteY3" fmla="*/ 19621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575" h="1962150">
                <a:moveTo>
                  <a:pt x="0" y="0"/>
                </a:moveTo>
                <a:lnTo>
                  <a:pt x="400050" y="0"/>
                </a:lnTo>
                <a:lnTo>
                  <a:pt x="419100" y="1952625"/>
                </a:lnTo>
                <a:lnTo>
                  <a:pt x="1171575" y="196215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138645" y="4657009"/>
            <a:ext cx="612698" cy="290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Export</a:t>
            </a:r>
            <a:endParaRPr lang="ko-KR" alt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8092225" y="4657009"/>
            <a:ext cx="496233" cy="290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Load</a:t>
            </a:r>
            <a:endParaRPr lang="ko-KR" alt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6257741" y="4673356"/>
            <a:ext cx="496233" cy="290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Load</a:t>
            </a:r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5124239" y="4779616"/>
            <a:ext cx="675348" cy="290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Update</a:t>
            </a:r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4816440" y="2417371"/>
            <a:ext cx="496233" cy="290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Load</a:t>
            </a:r>
            <a:endParaRPr lang="ko-KR" altLang="en-US" sz="160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848320" y="2276872"/>
            <a:ext cx="63386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7" name="그림 46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2197518"/>
            <a:ext cx="3109530" cy="15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6605</TotalTime>
  <Words>695</Words>
  <Application>Microsoft Office PowerPoint</Application>
  <PresentationFormat>화면 슬라이드 쇼(4:3)</PresentationFormat>
  <Paragraphs>127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Arial Unicode MS</vt:lpstr>
      <vt:lpstr>CordiaUPC</vt:lpstr>
      <vt:lpstr>굴림</vt:lpstr>
      <vt:lpstr>맑은 고딕</vt:lpstr>
      <vt:lpstr>휴먼모음T</vt:lpstr>
      <vt:lpstr>Arial</vt:lpstr>
      <vt:lpstr>Arial Narrow</vt:lpstr>
      <vt:lpstr>Wingdings</vt:lpstr>
      <vt:lpstr>Office 테마</vt:lpstr>
      <vt:lpstr>Update to S-100 FCB v2.0</vt:lpstr>
      <vt:lpstr>Contents</vt:lpstr>
      <vt:lpstr>Introduction</vt:lpstr>
      <vt:lpstr>Identification of revisions to the S-100 FCB</vt:lpstr>
      <vt:lpstr>Identification of revisions to the S-100 FCB</vt:lpstr>
      <vt:lpstr>Results of the Update to the S-100 FCB</vt:lpstr>
      <vt:lpstr>Results of the Update to the S-100 FCB(Cont.)</vt:lpstr>
      <vt:lpstr>Results of the Update to the S-100 FCB(Cont.)</vt:lpstr>
      <vt:lpstr>Results of the Update to the S-100 FCB(Cont.)</vt:lpstr>
      <vt:lpstr>Discussion topics</vt:lpstr>
      <vt:lpstr>Future plan</vt:lpstr>
      <vt:lpstr>Action Required of NIPWG2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KOICA</dc:creator>
  <cp:lastModifiedBy>YONG BAEK</cp:lastModifiedBy>
  <cp:revision>577</cp:revision>
  <dcterms:created xsi:type="dcterms:W3CDTF">2010-08-04T00:52:44Z</dcterms:created>
  <dcterms:modified xsi:type="dcterms:W3CDTF">2016-03-21T08:13:01Z</dcterms:modified>
</cp:coreProperties>
</file>