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303" r:id="rId2"/>
    <p:sldId id="295" r:id="rId3"/>
    <p:sldId id="289" r:id="rId4"/>
    <p:sldId id="262" r:id="rId5"/>
    <p:sldId id="292" r:id="rId6"/>
    <p:sldId id="293" r:id="rId7"/>
    <p:sldId id="278" r:id="rId8"/>
    <p:sldId id="277" r:id="rId9"/>
    <p:sldId id="284" r:id="rId10"/>
    <p:sldId id="294" r:id="rId11"/>
    <p:sldId id="283" r:id="rId12"/>
    <p:sldId id="276" r:id="rId13"/>
    <p:sldId id="313" r:id="rId14"/>
    <p:sldId id="279" r:id="rId15"/>
    <p:sldId id="312" r:id="rId16"/>
    <p:sldId id="304" r:id="rId17"/>
    <p:sldId id="298" r:id="rId18"/>
    <p:sldId id="305" r:id="rId19"/>
    <p:sldId id="306" r:id="rId20"/>
    <p:sldId id="299" r:id="rId21"/>
    <p:sldId id="269" r:id="rId22"/>
    <p:sldId id="307" r:id="rId23"/>
    <p:sldId id="275" r:id="rId24"/>
    <p:sldId id="308" r:id="rId25"/>
    <p:sldId id="311" r:id="rId26"/>
    <p:sldId id="309" r:id="rId27"/>
    <p:sldId id="301" r:id="rId28"/>
    <p:sldId id="288" r:id="rId29"/>
    <p:sldId id="310" r:id="rId30"/>
    <p:sldId id="302" r:id="rId31"/>
  </p:sldIdLst>
  <p:sldSz cx="9144000" cy="6858000" type="screen4x3"/>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2457" autoAdjust="0"/>
  </p:normalViewPr>
  <p:slideViewPr>
    <p:cSldViewPr>
      <p:cViewPr>
        <p:scale>
          <a:sx n="75" d="100"/>
          <a:sy n="75" d="100"/>
        </p:scale>
        <p:origin x="-123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en-GB"/>
          </a:p>
        </p:txBody>
      </p:sp>
      <p:sp>
        <p:nvSpPr>
          <p:cNvPr id="3" name="Tijdelijke aanduiding voor datum 2"/>
          <p:cNvSpPr>
            <a:spLocks noGrp="1"/>
          </p:cNvSpPr>
          <p:nvPr>
            <p:ph type="dt" idx="1"/>
          </p:nvPr>
        </p:nvSpPr>
        <p:spPr>
          <a:xfrm>
            <a:off x="3849688" y="0"/>
            <a:ext cx="2946400" cy="496888"/>
          </a:xfrm>
          <a:prstGeom prst="rect">
            <a:avLst/>
          </a:prstGeom>
        </p:spPr>
        <p:txBody>
          <a:bodyPr vert="horz" lIns="91440" tIns="45720" rIns="91440" bIns="45720" rtlCol="0"/>
          <a:lstStyle>
            <a:lvl1pPr algn="r">
              <a:defRPr sz="1200"/>
            </a:lvl1pPr>
          </a:lstStyle>
          <a:p>
            <a:fld id="{96E29FDB-B9A9-46ED-8751-1E342ABECB96}" type="datetimeFigureOut">
              <a:rPr lang="en-GB" smtClean="0"/>
              <a:t>21/03/2016</a:t>
            </a:fld>
            <a:endParaRPr lang="en-GB"/>
          </a:p>
        </p:txBody>
      </p:sp>
      <p:sp>
        <p:nvSpPr>
          <p:cNvPr id="4" name="Tijdelijke aanduiding voor dia-afbeelding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en-GB"/>
          </a:p>
        </p:txBody>
      </p:sp>
      <p:sp>
        <p:nvSpPr>
          <p:cNvPr id="5" name="Tijdelijke aanduiding voor notities 4"/>
          <p:cNvSpPr>
            <a:spLocks noGrp="1"/>
          </p:cNvSpPr>
          <p:nvPr>
            <p:ph type="body" sz="quarter" idx="3"/>
          </p:nvPr>
        </p:nvSpPr>
        <p:spPr>
          <a:xfrm>
            <a:off x="679450" y="4714875"/>
            <a:ext cx="5438775" cy="4467225"/>
          </a:xfrm>
          <a:prstGeom prst="rect">
            <a:avLst/>
          </a:prstGeom>
        </p:spPr>
        <p:txBody>
          <a:bodyPr vert="horz" lIns="91440" tIns="45720" rIns="91440" bIns="45720" rtlCol="0"/>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GB"/>
          </a:p>
        </p:txBody>
      </p:sp>
      <p:sp>
        <p:nvSpPr>
          <p:cNvPr id="6" name="Tijdelijke aanduiding voor voettekst 5"/>
          <p:cNvSpPr>
            <a:spLocks noGrp="1"/>
          </p:cNvSpPr>
          <p:nvPr>
            <p:ph type="ftr" sz="quarter" idx="4"/>
          </p:nvPr>
        </p:nvSpPr>
        <p:spPr>
          <a:xfrm>
            <a:off x="0" y="9428163"/>
            <a:ext cx="2946400" cy="496887"/>
          </a:xfrm>
          <a:prstGeom prst="rect">
            <a:avLst/>
          </a:prstGeom>
        </p:spPr>
        <p:txBody>
          <a:bodyPr vert="horz" lIns="91440" tIns="45720" rIns="91440" bIns="45720" rtlCol="0" anchor="b"/>
          <a:lstStyle>
            <a:lvl1pPr algn="l">
              <a:defRPr sz="1200"/>
            </a:lvl1pPr>
          </a:lstStyle>
          <a:p>
            <a:endParaRPr lang="en-GB"/>
          </a:p>
        </p:txBody>
      </p:sp>
      <p:sp>
        <p:nvSpPr>
          <p:cNvPr id="7" name="Tijdelijke aanduiding voor dianummer 6"/>
          <p:cNvSpPr>
            <a:spLocks noGrp="1"/>
          </p:cNvSpPr>
          <p:nvPr>
            <p:ph type="sldNum" sz="quarter" idx="5"/>
          </p:nvPr>
        </p:nvSpPr>
        <p:spPr>
          <a:xfrm>
            <a:off x="3849688" y="9428163"/>
            <a:ext cx="2946400" cy="496887"/>
          </a:xfrm>
          <a:prstGeom prst="rect">
            <a:avLst/>
          </a:prstGeom>
        </p:spPr>
        <p:txBody>
          <a:bodyPr vert="horz" lIns="91440" tIns="45720" rIns="91440" bIns="45720" rtlCol="0" anchor="b"/>
          <a:lstStyle>
            <a:lvl1pPr algn="r">
              <a:defRPr sz="1200"/>
            </a:lvl1pPr>
          </a:lstStyle>
          <a:p>
            <a:fld id="{BC4FB5AA-D398-41CF-A103-24635B787066}" type="slidenum">
              <a:rPr lang="en-GB" smtClean="0"/>
              <a:t>‹nr.›</a:t>
            </a:fld>
            <a:endParaRPr lang="en-GB"/>
          </a:p>
        </p:txBody>
      </p:sp>
    </p:spTree>
    <p:extLst>
      <p:ext uri="{BB962C8B-B14F-4D97-AF65-F5344CB8AC3E}">
        <p14:creationId xmlns:p14="http://schemas.microsoft.com/office/powerpoint/2010/main" val="19305973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GB"/>
          </a:p>
        </p:txBody>
      </p:sp>
      <p:sp>
        <p:nvSpPr>
          <p:cNvPr id="4" name="Tijdelijke aanduiding voor dianummer 3"/>
          <p:cNvSpPr>
            <a:spLocks noGrp="1"/>
          </p:cNvSpPr>
          <p:nvPr>
            <p:ph type="sldNum" sz="quarter" idx="10"/>
          </p:nvPr>
        </p:nvSpPr>
        <p:spPr/>
        <p:txBody>
          <a:bodyPr/>
          <a:lstStyle/>
          <a:p>
            <a:fld id="{BC4FB5AA-D398-41CF-A103-24635B787066}" type="slidenum">
              <a:rPr lang="en-GB" smtClean="0"/>
              <a:t>1</a:t>
            </a:fld>
            <a:endParaRPr lang="en-GB"/>
          </a:p>
        </p:txBody>
      </p:sp>
    </p:spTree>
    <p:extLst>
      <p:ext uri="{BB962C8B-B14F-4D97-AF65-F5344CB8AC3E}">
        <p14:creationId xmlns:p14="http://schemas.microsoft.com/office/powerpoint/2010/main" val="33076165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According ISO 9000:</a:t>
            </a:r>
          </a:p>
          <a:p>
            <a:pPr marL="228600" indent="-228600">
              <a:buAutoNum type="arabicParenR"/>
            </a:pPr>
            <a:r>
              <a:rPr lang="nl-NL" dirty="0" err="1" smtClean="0"/>
              <a:t>Consistency</a:t>
            </a:r>
            <a:endParaRPr lang="nl-NL" dirty="0" smtClean="0"/>
          </a:p>
          <a:p>
            <a:pPr marL="228600" indent="-228600">
              <a:buAutoNum type="arabicParenR"/>
            </a:pPr>
            <a:r>
              <a:rPr lang="nl-NL" dirty="0" err="1" smtClean="0"/>
              <a:t>Accuracy</a:t>
            </a:r>
            <a:endParaRPr lang="nl-NL" dirty="0" smtClean="0"/>
          </a:p>
          <a:p>
            <a:pPr marL="228600" indent="-228600">
              <a:buAutoNum type="arabicParenR"/>
            </a:pPr>
            <a:r>
              <a:rPr lang="nl-NL" dirty="0" err="1" smtClean="0"/>
              <a:t>Validity</a:t>
            </a:r>
            <a:endParaRPr lang="nl-NL" dirty="0" smtClean="0"/>
          </a:p>
          <a:p>
            <a:pPr marL="228600" indent="-228600">
              <a:buAutoNum type="arabicParenR"/>
            </a:pPr>
            <a:r>
              <a:rPr lang="nl-NL" dirty="0" err="1" smtClean="0"/>
              <a:t>Completeness</a:t>
            </a:r>
            <a:endParaRPr lang="nl-NL" dirty="0" smtClean="0"/>
          </a:p>
          <a:p>
            <a:pPr marL="228600" indent="-228600">
              <a:buAutoNum type="arabicParenR"/>
            </a:pPr>
            <a:r>
              <a:rPr lang="nl-NL" dirty="0" smtClean="0"/>
              <a:t>Availability</a:t>
            </a:r>
          </a:p>
          <a:p>
            <a:pPr marL="228600" indent="-228600">
              <a:buAutoNum type="arabicParenR"/>
            </a:pPr>
            <a:r>
              <a:rPr lang="nl-NL" dirty="0" err="1" smtClean="0"/>
              <a:t>Timeliness</a:t>
            </a:r>
            <a:endParaRPr lang="en-GB" dirty="0" smtClean="0"/>
          </a:p>
          <a:p>
            <a:endParaRPr lang="en-GB" dirty="0"/>
          </a:p>
        </p:txBody>
      </p:sp>
      <p:sp>
        <p:nvSpPr>
          <p:cNvPr id="4" name="Tijdelijke aanduiding voor dianummer 3"/>
          <p:cNvSpPr>
            <a:spLocks noGrp="1"/>
          </p:cNvSpPr>
          <p:nvPr>
            <p:ph type="sldNum" sz="quarter" idx="10"/>
          </p:nvPr>
        </p:nvSpPr>
        <p:spPr/>
        <p:txBody>
          <a:bodyPr/>
          <a:lstStyle/>
          <a:p>
            <a:fld id="{BC4FB5AA-D398-41CF-A103-24635B787066}" type="slidenum">
              <a:rPr lang="en-GB" smtClean="0"/>
              <a:t>10</a:t>
            </a:fld>
            <a:endParaRPr lang="en-GB"/>
          </a:p>
        </p:txBody>
      </p:sp>
    </p:spTree>
    <p:extLst>
      <p:ext uri="{BB962C8B-B14F-4D97-AF65-F5344CB8AC3E}">
        <p14:creationId xmlns:p14="http://schemas.microsoft.com/office/powerpoint/2010/main" val="34716547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noProof="0" dirty="0" smtClean="0"/>
              <a:t>Quality data starts with standards.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noProof="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noProof="0" dirty="0" smtClean="0"/>
              <a:t>A big pitfall is that we think information in shipping is well defined. It isn’t. </a:t>
            </a:r>
          </a:p>
          <a:p>
            <a:pPr marL="0" marR="0" indent="0" algn="l" defTabSz="914400" rtl="0" eaLnBrk="1" fontAlgn="auto" latinLnBrk="0" hangingPunct="1">
              <a:lnSpc>
                <a:spcPct val="100000"/>
              </a:lnSpc>
              <a:spcBef>
                <a:spcPts val="0"/>
              </a:spcBef>
              <a:spcAft>
                <a:spcPts val="0"/>
              </a:spcAft>
              <a:buClrTx/>
              <a:buSzTx/>
              <a:buFontTx/>
              <a:buNone/>
              <a:tabLst/>
              <a:defRPr/>
            </a:pPr>
            <a:r>
              <a:rPr lang="en-US" noProof="0" dirty="0" smtClean="0"/>
              <a:t>By data mapping of the ports who completed the Avanti web application, we learned that even when the structure of the information</a:t>
            </a:r>
            <a:r>
              <a:rPr lang="en-US" baseline="0" noProof="0" dirty="0" smtClean="0"/>
              <a:t> is the same, one still completes the template in a different fashion, as the information was not defined.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noProof="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noProof="0" dirty="0" smtClean="0"/>
              <a:t>One should develop definitions first and then start building the application.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noProof="0" dirty="0" smtClean="0"/>
              <a:t>Definitions are key to have a clear understanding between:</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baseline="0" noProof="0" dirty="0" smtClean="0"/>
              <a:t>ports and shipping</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baseline="0" noProof="0" dirty="0" smtClean="0"/>
              <a:t>shipping and shipping</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baseline="0" noProof="0" dirty="0" smtClean="0"/>
              <a:t>shipping and publishers</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baseline="0" noProof="0" dirty="0" smtClean="0"/>
              <a:t>port and the publisher of the port information</a:t>
            </a:r>
            <a:endParaRPr lang="en-US" noProof="0" dirty="0" smtClean="0"/>
          </a:p>
          <a:p>
            <a:endParaRPr lang="en-US" noProof="0" dirty="0" smtClean="0"/>
          </a:p>
          <a:p>
            <a:endParaRPr lang="en-US" baseline="0" noProof="0" dirty="0" smtClean="0"/>
          </a:p>
          <a:p>
            <a:endParaRPr lang="nl-NL" baseline="0" dirty="0" smtClean="0"/>
          </a:p>
          <a:p>
            <a:endParaRPr lang="en-GB" dirty="0"/>
          </a:p>
        </p:txBody>
      </p:sp>
      <p:sp>
        <p:nvSpPr>
          <p:cNvPr id="4" name="Tijdelijke aanduiding voor dianummer 3"/>
          <p:cNvSpPr>
            <a:spLocks noGrp="1"/>
          </p:cNvSpPr>
          <p:nvPr>
            <p:ph type="sldNum" sz="quarter" idx="10"/>
          </p:nvPr>
        </p:nvSpPr>
        <p:spPr/>
        <p:txBody>
          <a:bodyPr/>
          <a:lstStyle/>
          <a:p>
            <a:fld id="{BC4FB5AA-D398-41CF-A103-24635B787066}" type="slidenum">
              <a:rPr lang="en-GB" smtClean="0"/>
              <a:t>11</a:t>
            </a:fld>
            <a:endParaRPr lang="en-GB"/>
          </a:p>
        </p:txBody>
      </p:sp>
    </p:spTree>
    <p:extLst>
      <p:ext uri="{BB962C8B-B14F-4D97-AF65-F5344CB8AC3E}">
        <p14:creationId xmlns:p14="http://schemas.microsoft.com/office/powerpoint/2010/main" val="25763773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noProof="0" dirty="0" smtClean="0"/>
              <a:t>The approach to come to definitions</a:t>
            </a:r>
            <a:r>
              <a:rPr lang="en-US" baseline="0" noProof="0" dirty="0" smtClean="0"/>
              <a:t> was:</a:t>
            </a:r>
            <a:endParaRPr lang="en-US" noProof="0" dirty="0" smtClean="0"/>
          </a:p>
          <a:p>
            <a:pPr marL="228600" indent="-228600">
              <a:buAutoNum type="arabicParenR"/>
            </a:pPr>
            <a:r>
              <a:rPr lang="en-US" noProof="0" dirty="0" smtClean="0"/>
              <a:t>Are there already definitions from IHO,</a:t>
            </a:r>
            <a:r>
              <a:rPr lang="en-US" baseline="0" noProof="0" dirty="0" smtClean="0"/>
              <a:t> WMO, </a:t>
            </a:r>
            <a:r>
              <a:rPr lang="en-US" baseline="0" noProof="0" dirty="0" err="1" smtClean="0"/>
              <a:t>etc</a:t>
            </a:r>
            <a:r>
              <a:rPr lang="en-US" baseline="0" noProof="0" dirty="0" smtClean="0"/>
              <a:t>?</a:t>
            </a:r>
          </a:p>
          <a:p>
            <a:pPr marL="228600" indent="-228600">
              <a:buAutoNum type="arabicParenR"/>
            </a:pPr>
            <a:r>
              <a:rPr lang="en-US" baseline="0" noProof="0" dirty="0" smtClean="0"/>
              <a:t>If yes, we copy them</a:t>
            </a:r>
          </a:p>
          <a:p>
            <a:pPr marL="228600" indent="-228600">
              <a:buAutoNum type="arabicParenR"/>
            </a:pPr>
            <a:r>
              <a:rPr lang="en-US" baseline="0" noProof="0" dirty="0" smtClean="0"/>
              <a:t>If no, we:</a:t>
            </a:r>
          </a:p>
          <a:p>
            <a:pPr marL="685800" lvl="1" indent="-228600">
              <a:buFont typeface="Wingdings" panose="05000000000000000000" pitchFamily="2" charset="2"/>
              <a:buChar char="Ø"/>
            </a:pPr>
            <a:r>
              <a:rPr lang="en-US" baseline="0" noProof="0" dirty="0" smtClean="0"/>
              <a:t>Ask the industry for a proposal</a:t>
            </a:r>
          </a:p>
          <a:p>
            <a:pPr marL="685800" lvl="1" indent="-228600">
              <a:buFont typeface="Wingdings" panose="05000000000000000000" pitchFamily="2" charset="2"/>
              <a:buChar char="Ø"/>
            </a:pPr>
            <a:r>
              <a:rPr lang="en-US" baseline="0" noProof="0" dirty="0" smtClean="0"/>
              <a:t>Cross check the proposal with existing standards</a:t>
            </a:r>
          </a:p>
          <a:p>
            <a:pPr marL="685800" lvl="1" indent="-228600">
              <a:buFont typeface="Wingdings" panose="05000000000000000000" pitchFamily="2" charset="2"/>
              <a:buChar char="Ø"/>
            </a:pPr>
            <a:r>
              <a:rPr lang="en-US" baseline="0" noProof="0" dirty="0" smtClean="0"/>
              <a:t>Cross check if it can work for every port, every trade, in real time</a:t>
            </a:r>
          </a:p>
          <a:p>
            <a:pPr marL="685800" lvl="1" indent="-228600">
              <a:buFont typeface="Wingdings" panose="05000000000000000000" pitchFamily="2" charset="2"/>
              <a:buChar char="Ø"/>
            </a:pPr>
            <a:r>
              <a:rPr lang="en-US" baseline="0" noProof="0" dirty="0" smtClean="0"/>
              <a:t>Publish the definition</a:t>
            </a:r>
          </a:p>
          <a:p>
            <a:r>
              <a:rPr lang="en-US" baseline="0" noProof="0" dirty="0" smtClean="0"/>
              <a:t>Good example is the definition related to depths, published in NP100 in March 2015.</a:t>
            </a:r>
          </a:p>
          <a:p>
            <a:r>
              <a:rPr lang="en-US" baseline="0" noProof="0" dirty="0" smtClean="0"/>
              <a:t>Next edition is due November 2016 with definitions re. restrictions.</a:t>
            </a:r>
          </a:p>
          <a:p>
            <a:endParaRPr lang="en-US" baseline="0" noProof="0" dirty="0" smtClean="0"/>
          </a:p>
          <a:p>
            <a:r>
              <a:rPr lang="en-US" baseline="0" noProof="0" dirty="0" smtClean="0"/>
              <a:t>As this is such an important issue, we therefore recommend to purchase the Mariners Handbook, so both mariners on board vessels, but also ship agents, terminal operators, pilots, VTS, traders etc. etc. all speak the same language.</a:t>
            </a:r>
          </a:p>
          <a:p>
            <a:endParaRPr lang="en-US" noProof="0" dirty="0"/>
          </a:p>
        </p:txBody>
      </p:sp>
      <p:sp>
        <p:nvSpPr>
          <p:cNvPr id="4" name="Tijdelijke aanduiding voor dianummer 3"/>
          <p:cNvSpPr>
            <a:spLocks noGrp="1"/>
          </p:cNvSpPr>
          <p:nvPr>
            <p:ph type="sldNum" sz="quarter" idx="10"/>
          </p:nvPr>
        </p:nvSpPr>
        <p:spPr/>
        <p:txBody>
          <a:bodyPr/>
          <a:lstStyle/>
          <a:p>
            <a:fld id="{BC4FB5AA-D398-41CF-A103-24635B787066}" type="slidenum">
              <a:rPr lang="en-GB" smtClean="0"/>
              <a:t>12</a:t>
            </a:fld>
            <a:endParaRPr lang="en-GB"/>
          </a:p>
        </p:txBody>
      </p:sp>
    </p:spTree>
    <p:extLst>
      <p:ext uri="{BB962C8B-B14F-4D97-AF65-F5344CB8AC3E}">
        <p14:creationId xmlns:p14="http://schemas.microsoft.com/office/powerpoint/2010/main" val="23205857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noProof="0" dirty="0" smtClean="0"/>
              <a:t>One department or authority should be responsible</a:t>
            </a:r>
            <a:r>
              <a:rPr lang="en-US" baseline="0" noProof="0" dirty="0" smtClean="0"/>
              <a:t> for the information, leading to one source of information</a:t>
            </a:r>
          </a:p>
          <a:p>
            <a:r>
              <a:rPr lang="en-US" baseline="0" noProof="0" dirty="0" smtClean="0"/>
              <a:t>And only he/she should has access to change it.</a:t>
            </a:r>
          </a:p>
          <a:p>
            <a:endParaRPr lang="en-GB" dirty="0"/>
          </a:p>
        </p:txBody>
      </p:sp>
      <p:sp>
        <p:nvSpPr>
          <p:cNvPr id="4" name="Tijdelijke aanduiding voor dianummer 3"/>
          <p:cNvSpPr>
            <a:spLocks noGrp="1"/>
          </p:cNvSpPr>
          <p:nvPr>
            <p:ph type="sldNum" sz="quarter" idx="10"/>
          </p:nvPr>
        </p:nvSpPr>
        <p:spPr/>
        <p:txBody>
          <a:bodyPr/>
          <a:lstStyle/>
          <a:p>
            <a:fld id="{BC4FB5AA-D398-41CF-A103-24635B787066}" type="slidenum">
              <a:rPr lang="en-GB" smtClean="0"/>
              <a:t>14</a:t>
            </a:fld>
            <a:endParaRPr lang="en-GB"/>
          </a:p>
        </p:txBody>
      </p:sp>
    </p:spTree>
    <p:extLst>
      <p:ext uri="{BB962C8B-B14F-4D97-AF65-F5344CB8AC3E}">
        <p14:creationId xmlns:p14="http://schemas.microsoft.com/office/powerpoint/2010/main" val="13629272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GB" dirty="0"/>
          </a:p>
        </p:txBody>
      </p:sp>
      <p:sp>
        <p:nvSpPr>
          <p:cNvPr id="4" name="Tijdelijke aanduiding voor dianummer 3"/>
          <p:cNvSpPr>
            <a:spLocks noGrp="1"/>
          </p:cNvSpPr>
          <p:nvPr>
            <p:ph type="sldNum" sz="quarter" idx="10"/>
          </p:nvPr>
        </p:nvSpPr>
        <p:spPr/>
        <p:txBody>
          <a:bodyPr/>
          <a:lstStyle/>
          <a:p>
            <a:fld id="{BC4FB5AA-D398-41CF-A103-24635B787066}" type="slidenum">
              <a:rPr lang="en-GB" smtClean="0"/>
              <a:t>16</a:t>
            </a:fld>
            <a:endParaRPr lang="en-GB"/>
          </a:p>
        </p:txBody>
      </p:sp>
    </p:spTree>
    <p:extLst>
      <p:ext uri="{BB962C8B-B14F-4D97-AF65-F5344CB8AC3E}">
        <p14:creationId xmlns:p14="http://schemas.microsoft.com/office/powerpoint/2010/main" val="42693659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noProof="0" dirty="0" smtClean="0"/>
              <a:t>Too much</a:t>
            </a:r>
            <a:r>
              <a:rPr lang="en-US" baseline="0" noProof="0" dirty="0" smtClean="0"/>
              <a:t> human interface will reduce the accuracy of the data.</a:t>
            </a:r>
          </a:p>
          <a:p>
            <a:pPr marL="0" marR="0" indent="0" algn="l" defTabSz="914400" rtl="0" eaLnBrk="1" fontAlgn="auto" latinLnBrk="0" hangingPunct="1">
              <a:lnSpc>
                <a:spcPct val="100000"/>
              </a:lnSpc>
              <a:spcBef>
                <a:spcPts val="0"/>
              </a:spcBef>
              <a:spcAft>
                <a:spcPts val="0"/>
              </a:spcAft>
              <a:buClrTx/>
              <a:buSzTx/>
              <a:buFontTx/>
              <a:buNone/>
              <a:tabLst/>
              <a:defRPr/>
            </a:pPr>
            <a:r>
              <a:rPr lang="nl-NL" dirty="0" err="1" smtClean="0"/>
              <a:t>Having</a:t>
            </a:r>
            <a:r>
              <a:rPr lang="nl-NL" baseline="0" dirty="0" smtClean="0"/>
              <a:t> information re. e.g. </a:t>
            </a:r>
            <a:r>
              <a:rPr lang="nl-NL" baseline="0" dirty="0" err="1" smtClean="0"/>
              <a:t>the</a:t>
            </a:r>
            <a:r>
              <a:rPr lang="nl-NL" baseline="0" dirty="0" smtClean="0"/>
              <a:t> </a:t>
            </a:r>
            <a:r>
              <a:rPr lang="nl-NL" baseline="0" dirty="0" err="1" smtClean="0"/>
              <a:t>accuracy</a:t>
            </a:r>
            <a:r>
              <a:rPr lang="nl-NL" baseline="0" dirty="0" smtClean="0"/>
              <a:t> of </a:t>
            </a:r>
            <a:r>
              <a:rPr lang="nl-NL" baseline="0" dirty="0" err="1" smtClean="0"/>
              <a:t>the</a:t>
            </a:r>
            <a:r>
              <a:rPr lang="nl-NL" baseline="0" dirty="0" smtClean="0"/>
              <a:t> </a:t>
            </a:r>
            <a:r>
              <a:rPr lang="nl-NL" baseline="0" dirty="0" err="1" smtClean="0"/>
              <a:t>sounding</a:t>
            </a:r>
            <a:r>
              <a:rPr lang="nl-NL" baseline="0" dirty="0" smtClean="0"/>
              <a:t> equipment </a:t>
            </a:r>
            <a:r>
              <a:rPr lang="nl-NL" baseline="0" dirty="0" err="1" smtClean="0"/>
              <a:t>available</a:t>
            </a:r>
            <a:r>
              <a:rPr lang="nl-NL" baseline="0" dirty="0" smtClean="0"/>
              <a:t>, is </a:t>
            </a:r>
            <a:r>
              <a:rPr lang="nl-NL" baseline="0" dirty="0" err="1" smtClean="0"/>
              <a:t>very</a:t>
            </a:r>
            <a:r>
              <a:rPr lang="nl-NL" baseline="0" dirty="0" smtClean="0"/>
              <a:t> </a:t>
            </a:r>
            <a:r>
              <a:rPr lang="nl-NL" baseline="0" dirty="0" err="1" smtClean="0"/>
              <a:t>helpful</a:t>
            </a:r>
            <a:r>
              <a:rPr lang="nl-NL" baseline="0" dirty="0" smtClean="0"/>
              <a:t>.</a:t>
            </a:r>
            <a:endParaRPr lang="en-GB" dirty="0" smtClean="0"/>
          </a:p>
          <a:p>
            <a:endParaRPr lang="en-US" baseline="0" noProof="0" dirty="0" smtClean="0"/>
          </a:p>
          <a:p>
            <a:endParaRPr lang="en-US" noProof="0" dirty="0"/>
          </a:p>
        </p:txBody>
      </p:sp>
      <p:sp>
        <p:nvSpPr>
          <p:cNvPr id="4" name="Tijdelijke aanduiding voor dianummer 3"/>
          <p:cNvSpPr>
            <a:spLocks noGrp="1"/>
          </p:cNvSpPr>
          <p:nvPr>
            <p:ph type="sldNum" sz="quarter" idx="10"/>
          </p:nvPr>
        </p:nvSpPr>
        <p:spPr/>
        <p:txBody>
          <a:bodyPr/>
          <a:lstStyle/>
          <a:p>
            <a:fld id="{BC4FB5AA-D398-41CF-A103-24635B787066}" type="slidenum">
              <a:rPr lang="en-GB" smtClean="0"/>
              <a:t>17</a:t>
            </a:fld>
            <a:endParaRPr lang="en-GB"/>
          </a:p>
        </p:txBody>
      </p:sp>
    </p:spTree>
    <p:extLst>
      <p:ext uri="{BB962C8B-B14F-4D97-AF65-F5344CB8AC3E}">
        <p14:creationId xmlns:p14="http://schemas.microsoft.com/office/powerpoint/2010/main" val="755415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Cross</a:t>
            </a:r>
            <a:r>
              <a:rPr lang="nl-NL" baseline="0" dirty="0" smtClean="0"/>
              <a:t> </a:t>
            </a:r>
            <a:r>
              <a:rPr lang="nl-NL" baseline="0" dirty="0" err="1" smtClean="0"/>
              <a:t>checking</a:t>
            </a:r>
            <a:r>
              <a:rPr lang="nl-NL" baseline="0" dirty="0" smtClean="0"/>
              <a:t> </a:t>
            </a:r>
            <a:r>
              <a:rPr lang="nl-NL" baseline="0" dirty="0" err="1" smtClean="0"/>
              <a:t>the</a:t>
            </a:r>
            <a:r>
              <a:rPr lang="nl-NL" baseline="0" dirty="0" smtClean="0"/>
              <a:t> information.</a:t>
            </a:r>
          </a:p>
          <a:p>
            <a:r>
              <a:rPr lang="nl-NL" baseline="0" dirty="0" smtClean="0"/>
              <a:t>Tracking </a:t>
            </a:r>
            <a:r>
              <a:rPr lang="nl-NL" baseline="0" dirty="0" err="1" smtClean="0"/>
              <a:t>and</a:t>
            </a:r>
            <a:r>
              <a:rPr lang="nl-NL" baseline="0" dirty="0" smtClean="0"/>
              <a:t> </a:t>
            </a:r>
            <a:r>
              <a:rPr lang="nl-NL" baseline="0" dirty="0" err="1" smtClean="0"/>
              <a:t>tracing</a:t>
            </a:r>
            <a:r>
              <a:rPr lang="nl-NL" baseline="0" dirty="0" smtClean="0"/>
              <a:t> of changes. </a:t>
            </a:r>
          </a:p>
          <a:p>
            <a:r>
              <a:rPr lang="nl-NL" baseline="0" dirty="0" err="1" smtClean="0"/>
              <a:t>Process</a:t>
            </a:r>
            <a:r>
              <a:rPr lang="nl-NL" baseline="0" dirty="0" smtClean="0"/>
              <a:t> </a:t>
            </a:r>
            <a:r>
              <a:rPr lang="nl-NL" baseline="0" dirty="0" err="1" smtClean="0"/>
              <a:t>to</a:t>
            </a:r>
            <a:r>
              <a:rPr lang="nl-NL" baseline="0" dirty="0" smtClean="0"/>
              <a:t> </a:t>
            </a:r>
            <a:r>
              <a:rPr lang="nl-NL" baseline="0" dirty="0" err="1" smtClean="0"/>
              <a:t>be</a:t>
            </a:r>
            <a:r>
              <a:rPr lang="nl-NL" baseline="0" dirty="0" smtClean="0"/>
              <a:t> </a:t>
            </a:r>
            <a:r>
              <a:rPr lang="nl-NL" baseline="0" dirty="0" err="1" smtClean="0"/>
              <a:t>verified</a:t>
            </a:r>
            <a:r>
              <a:rPr lang="nl-NL" baseline="0" dirty="0" smtClean="0"/>
              <a:t> </a:t>
            </a:r>
            <a:r>
              <a:rPr lang="nl-NL" baseline="0" dirty="0" err="1" smtClean="0"/>
              <a:t>by</a:t>
            </a:r>
            <a:r>
              <a:rPr lang="nl-NL" baseline="0" dirty="0" smtClean="0"/>
              <a:t> e.g. Class</a:t>
            </a:r>
            <a:endParaRPr lang="en-GB" dirty="0"/>
          </a:p>
        </p:txBody>
      </p:sp>
      <p:sp>
        <p:nvSpPr>
          <p:cNvPr id="4" name="Tijdelijke aanduiding voor dianummer 3"/>
          <p:cNvSpPr>
            <a:spLocks noGrp="1"/>
          </p:cNvSpPr>
          <p:nvPr>
            <p:ph type="sldNum" sz="quarter" idx="10"/>
          </p:nvPr>
        </p:nvSpPr>
        <p:spPr/>
        <p:txBody>
          <a:bodyPr/>
          <a:lstStyle/>
          <a:p>
            <a:fld id="{BC4FB5AA-D398-41CF-A103-24635B787066}" type="slidenum">
              <a:rPr lang="en-GB" smtClean="0"/>
              <a:t>18</a:t>
            </a:fld>
            <a:endParaRPr lang="en-GB"/>
          </a:p>
        </p:txBody>
      </p:sp>
    </p:spTree>
    <p:extLst>
      <p:ext uri="{BB962C8B-B14F-4D97-AF65-F5344CB8AC3E}">
        <p14:creationId xmlns:p14="http://schemas.microsoft.com/office/powerpoint/2010/main" val="37570833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GB"/>
          </a:p>
        </p:txBody>
      </p:sp>
      <p:sp>
        <p:nvSpPr>
          <p:cNvPr id="4" name="Tijdelijke aanduiding voor dianummer 3"/>
          <p:cNvSpPr>
            <a:spLocks noGrp="1"/>
          </p:cNvSpPr>
          <p:nvPr>
            <p:ph type="sldNum" sz="quarter" idx="10"/>
          </p:nvPr>
        </p:nvSpPr>
        <p:spPr/>
        <p:txBody>
          <a:bodyPr/>
          <a:lstStyle/>
          <a:p>
            <a:fld id="{BC4FB5AA-D398-41CF-A103-24635B787066}" type="slidenum">
              <a:rPr lang="en-GB" smtClean="0"/>
              <a:t>19</a:t>
            </a:fld>
            <a:endParaRPr lang="en-GB"/>
          </a:p>
        </p:txBody>
      </p:sp>
    </p:spTree>
    <p:extLst>
      <p:ext uri="{BB962C8B-B14F-4D97-AF65-F5344CB8AC3E}">
        <p14:creationId xmlns:p14="http://schemas.microsoft.com/office/powerpoint/2010/main" val="4395801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GB" noProof="0" dirty="0" smtClean="0"/>
              <a:t>As every vessel normally</a:t>
            </a:r>
            <a:r>
              <a:rPr lang="en-GB" baseline="0" noProof="0" dirty="0" smtClean="0"/>
              <a:t> sails only to one or two berths, and in order to present the Captain with only the minimum amount of information, capturing information per section and per type of vessel is important.</a:t>
            </a:r>
          </a:p>
          <a:p>
            <a:r>
              <a:rPr lang="en-GB" baseline="0" noProof="0" dirty="0" smtClean="0"/>
              <a:t>So he or she only needs to read the sections that applies to that berth and for that vessel.</a:t>
            </a:r>
          </a:p>
          <a:p>
            <a:endParaRPr lang="en-GB" baseline="0" noProof="0" dirty="0" smtClean="0"/>
          </a:p>
          <a:p>
            <a:endParaRPr lang="en-GB" dirty="0"/>
          </a:p>
        </p:txBody>
      </p:sp>
      <p:sp>
        <p:nvSpPr>
          <p:cNvPr id="4" name="Tijdelijke aanduiding voor dianummer 3"/>
          <p:cNvSpPr>
            <a:spLocks noGrp="1"/>
          </p:cNvSpPr>
          <p:nvPr>
            <p:ph type="sldNum" sz="quarter" idx="10"/>
          </p:nvPr>
        </p:nvSpPr>
        <p:spPr/>
        <p:txBody>
          <a:bodyPr/>
          <a:lstStyle/>
          <a:p>
            <a:fld id="{BC4FB5AA-D398-41CF-A103-24635B787066}" type="slidenum">
              <a:rPr lang="en-GB" smtClean="0"/>
              <a:t>20</a:t>
            </a:fld>
            <a:endParaRPr lang="en-GB"/>
          </a:p>
        </p:txBody>
      </p:sp>
    </p:spTree>
    <p:extLst>
      <p:ext uri="{BB962C8B-B14F-4D97-AF65-F5344CB8AC3E}">
        <p14:creationId xmlns:p14="http://schemas.microsoft.com/office/powerpoint/2010/main" val="21889745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noProof="0" dirty="0" smtClean="0"/>
              <a:t>From</a:t>
            </a:r>
            <a:r>
              <a:rPr lang="en-US" baseline="0" noProof="0" dirty="0" smtClean="0"/>
              <a:t> A to B</a:t>
            </a:r>
          </a:p>
          <a:p>
            <a:r>
              <a:rPr lang="en-US" baseline="0" noProof="0" dirty="0" smtClean="0"/>
              <a:t>Per vessel type</a:t>
            </a:r>
          </a:p>
          <a:p>
            <a:r>
              <a:rPr lang="en-US" baseline="0" noProof="0" dirty="0" smtClean="0"/>
              <a:t>Per vessel size</a:t>
            </a:r>
          </a:p>
          <a:p>
            <a:endParaRPr lang="en-US" baseline="0" noProof="0" dirty="0" smtClean="0"/>
          </a:p>
          <a:p>
            <a:r>
              <a:rPr lang="en-US" baseline="0" noProof="0" dirty="0" smtClean="0"/>
              <a:t>Selected by typing vessel number and berth number</a:t>
            </a:r>
            <a:endParaRPr lang="en-US" noProof="0" dirty="0"/>
          </a:p>
        </p:txBody>
      </p:sp>
      <p:sp>
        <p:nvSpPr>
          <p:cNvPr id="4" name="Tijdelijke aanduiding voor dianummer 3"/>
          <p:cNvSpPr>
            <a:spLocks noGrp="1"/>
          </p:cNvSpPr>
          <p:nvPr>
            <p:ph type="sldNum" sz="quarter" idx="10"/>
          </p:nvPr>
        </p:nvSpPr>
        <p:spPr/>
        <p:txBody>
          <a:bodyPr/>
          <a:lstStyle/>
          <a:p>
            <a:fld id="{BC4FB5AA-D398-41CF-A103-24635B787066}" type="slidenum">
              <a:rPr lang="en-GB" smtClean="0"/>
              <a:t>21</a:t>
            </a:fld>
            <a:endParaRPr lang="en-GB"/>
          </a:p>
        </p:txBody>
      </p:sp>
    </p:spTree>
    <p:extLst>
      <p:ext uri="{BB962C8B-B14F-4D97-AF65-F5344CB8AC3E}">
        <p14:creationId xmlns:p14="http://schemas.microsoft.com/office/powerpoint/2010/main" val="13836863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noProof="0" dirty="0" smtClean="0"/>
              <a:t>Avanti stands</a:t>
            </a:r>
            <a:r>
              <a:rPr lang="en-US" baseline="0" noProof="0" dirty="0" smtClean="0"/>
              <a:t> for Access to Validated Nautical Information.</a:t>
            </a:r>
            <a:endParaRPr lang="en-US" noProof="0" dirty="0" smtClean="0"/>
          </a:p>
          <a:p>
            <a:endParaRPr lang="en-US" noProof="0" dirty="0" smtClean="0"/>
          </a:p>
          <a:p>
            <a:r>
              <a:rPr lang="en-US" noProof="0" dirty="0" smtClean="0"/>
              <a:t>Avanti is an on-line web based application that provides validated nautical information</a:t>
            </a:r>
            <a:r>
              <a:rPr lang="en-US" baseline="0" noProof="0" dirty="0" smtClean="0"/>
              <a:t> for port users. Avanti helps </a:t>
            </a:r>
            <a:r>
              <a:rPr lang="en-US" baseline="0" noProof="0" dirty="0" err="1" smtClean="0"/>
              <a:t>Harbour</a:t>
            </a:r>
            <a:r>
              <a:rPr lang="en-US" baseline="0" noProof="0" dirty="0" smtClean="0"/>
              <a:t> Masters to manage their nautical port information so that this information is always available, up-to-date and accessible to all port users.</a:t>
            </a:r>
          </a:p>
          <a:p>
            <a:endParaRPr lang="en-US" baseline="0" noProof="0" dirty="0" smtClean="0"/>
          </a:p>
          <a:p>
            <a:r>
              <a:rPr lang="en-US" baseline="0" noProof="0" dirty="0" smtClean="0"/>
              <a:t>One international format, as opposed to numerous different local solutions, will best serve port data users.</a:t>
            </a:r>
          </a:p>
          <a:p>
            <a:r>
              <a:rPr lang="en-US" baseline="0" noProof="0" dirty="0" smtClean="0"/>
              <a:t>Port data users vary from hydrographic offices, shipping lines, local agents, terminals, traders, ship brokers, pilots, VTS systems, etc. etc. </a:t>
            </a:r>
          </a:p>
          <a:p>
            <a:r>
              <a:rPr lang="en-US" baseline="0" noProof="0" dirty="0" smtClean="0"/>
              <a:t>With this in mind the Avanti proof of concept system has been built by UKHO and with the IHMA and others is developing an internationally agreed standard definitions. This serves shipping that needs to work from port to port worldwide while preferably using common standards.</a:t>
            </a:r>
            <a:endParaRPr lang="en-US" noProof="0" dirty="0"/>
          </a:p>
        </p:txBody>
      </p:sp>
      <p:sp>
        <p:nvSpPr>
          <p:cNvPr id="4" name="Tijdelijke aanduiding voor dianummer 3"/>
          <p:cNvSpPr>
            <a:spLocks noGrp="1"/>
          </p:cNvSpPr>
          <p:nvPr>
            <p:ph type="sldNum" sz="quarter" idx="10"/>
          </p:nvPr>
        </p:nvSpPr>
        <p:spPr/>
        <p:txBody>
          <a:bodyPr/>
          <a:lstStyle/>
          <a:p>
            <a:fld id="{BC4FB5AA-D398-41CF-A103-24635B787066}" type="slidenum">
              <a:rPr lang="en-GB" smtClean="0"/>
              <a:t>2</a:t>
            </a:fld>
            <a:endParaRPr lang="en-GB"/>
          </a:p>
        </p:txBody>
      </p:sp>
    </p:spTree>
    <p:extLst>
      <p:ext uri="{BB962C8B-B14F-4D97-AF65-F5344CB8AC3E}">
        <p14:creationId xmlns:p14="http://schemas.microsoft.com/office/powerpoint/2010/main" val="14790699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GB"/>
          </a:p>
        </p:txBody>
      </p:sp>
      <p:sp>
        <p:nvSpPr>
          <p:cNvPr id="4" name="Tijdelijke aanduiding voor dianummer 3"/>
          <p:cNvSpPr>
            <a:spLocks noGrp="1"/>
          </p:cNvSpPr>
          <p:nvPr>
            <p:ph type="sldNum" sz="quarter" idx="10"/>
          </p:nvPr>
        </p:nvSpPr>
        <p:spPr/>
        <p:txBody>
          <a:bodyPr/>
          <a:lstStyle/>
          <a:p>
            <a:fld id="{BC4FB5AA-D398-41CF-A103-24635B787066}" type="slidenum">
              <a:rPr lang="en-GB" smtClean="0"/>
              <a:t>22</a:t>
            </a:fld>
            <a:endParaRPr lang="en-GB"/>
          </a:p>
        </p:txBody>
      </p:sp>
    </p:spTree>
    <p:extLst>
      <p:ext uri="{BB962C8B-B14F-4D97-AF65-F5344CB8AC3E}">
        <p14:creationId xmlns:p14="http://schemas.microsoft.com/office/powerpoint/2010/main" val="22502158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noProof="0" dirty="0" smtClean="0"/>
              <a:t>The</a:t>
            </a:r>
            <a:r>
              <a:rPr lang="en-US" baseline="0" noProof="0" dirty="0" smtClean="0"/>
              <a:t> port has many different users of information.</a:t>
            </a:r>
          </a:p>
          <a:p>
            <a:r>
              <a:rPr lang="en-US" baseline="0" noProof="0" dirty="0" smtClean="0"/>
              <a:t>If one of them has different information, the discussions start again.</a:t>
            </a:r>
          </a:p>
          <a:p>
            <a:r>
              <a:rPr lang="en-US" baseline="0" noProof="0" dirty="0" smtClean="0"/>
              <a:t>So it’s very important that all parties in the nautical chain are connected to the same information:</a:t>
            </a:r>
          </a:p>
          <a:p>
            <a:pPr marL="228600" indent="-228600">
              <a:buFont typeface="+mj-lt"/>
              <a:buAutoNum type="arabicPeriod"/>
            </a:pPr>
            <a:r>
              <a:rPr lang="en-US" noProof="0" dirty="0" smtClean="0"/>
              <a:t>Hydrographic offices for publishing</a:t>
            </a:r>
            <a:r>
              <a:rPr lang="en-US" baseline="0" noProof="0" dirty="0" smtClean="0"/>
              <a:t> charts and books</a:t>
            </a:r>
          </a:p>
          <a:p>
            <a:pPr marL="228600" indent="-228600">
              <a:buFont typeface="+mj-lt"/>
              <a:buAutoNum type="arabicPeriod"/>
            </a:pPr>
            <a:r>
              <a:rPr lang="en-US" baseline="0" noProof="0" dirty="0" smtClean="0"/>
              <a:t>Private publishers such as LMIU, </a:t>
            </a:r>
            <a:r>
              <a:rPr lang="en-US" baseline="0" noProof="0" dirty="0" err="1" smtClean="0"/>
              <a:t>Bimco</a:t>
            </a:r>
            <a:endParaRPr lang="en-US" baseline="0" noProof="0" dirty="0" smtClean="0"/>
          </a:p>
          <a:p>
            <a:pPr marL="228600" indent="-228600">
              <a:buFont typeface="+mj-lt"/>
              <a:buAutoNum type="arabicPeriod"/>
            </a:pPr>
            <a:r>
              <a:rPr lang="en-US" baseline="0" noProof="0" dirty="0" smtClean="0"/>
              <a:t>Data bases of shipping lines for planning of vessels</a:t>
            </a:r>
          </a:p>
          <a:p>
            <a:pPr marL="228600" indent="-228600">
              <a:buFont typeface="+mj-lt"/>
              <a:buAutoNum type="arabicPeriod"/>
            </a:pPr>
            <a:r>
              <a:rPr lang="en-US" baseline="0" noProof="0" dirty="0" smtClean="0"/>
              <a:t>Data bases of traders, brokers, agents for buying and selling cargo, for chartering vessels</a:t>
            </a:r>
          </a:p>
          <a:p>
            <a:pPr marL="228600" indent="-228600">
              <a:buFont typeface="+mj-lt"/>
              <a:buAutoNum type="arabicPeriod"/>
            </a:pPr>
            <a:r>
              <a:rPr lang="en-US" baseline="0" noProof="0" dirty="0" smtClean="0"/>
              <a:t>Terminals for terminal clearance</a:t>
            </a:r>
          </a:p>
          <a:p>
            <a:pPr marL="228600" indent="-228600">
              <a:buFont typeface="+mj-lt"/>
              <a:buAutoNum type="arabicPeriod"/>
            </a:pPr>
            <a:r>
              <a:rPr lang="en-US" baseline="0" noProof="0" dirty="0" smtClean="0"/>
              <a:t>Agent, for advising their principals</a:t>
            </a:r>
          </a:p>
          <a:p>
            <a:pPr marL="228600" indent="-228600">
              <a:buFont typeface="+mj-lt"/>
              <a:buAutoNum type="arabicPeriod"/>
            </a:pPr>
            <a:r>
              <a:rPr lang="en-US" baseline="0" noProof="0" dirty="0" smtClean="0"/>
              <a:t>VTS, for port clearance</a:t>
            </a:r>
          </a:p>
          <a:p>
            <a:pPr marL="228600" indent="-228600">
              <a:buFont typeface="+mj-lt"/>
              <a:buAutoNum type="arabicPeriod"/>
            </a:pPr>
            <a:r>
              <a:rPr lang="en-US" baseline="0" noProof="0" dirty="0" smtClean="0"/>
              <a:t>Pilots, for their PPU</a:t>
            </a:r>
          </a:p>
          <a:p>
            <a:pPr marL="228600" indent="-228600">
              <a:buFont typeface="+mj-lt"/>
              <a:buAutoNum type="arabicPeriod"/>
            </a:pPr>
            <a:r>
              <a:rPr lang="en-US" baseline="0" noProof="0" dirty="0" smtClean="0"/>
              <a:t>Etc.</a:t>
            </a:r>
          </a:p>
          <a:p>
            <a:pPr marL="228600" indent="-228600">
              <a:buFont typeface="+mj-lt"/>
              <a:buAutoNum type="arabicPeriod"/>
            </a:pPr>
            <a:endParaRPr lang="nl-NL" baseline="0" noProof="0" dirty="0" smtClean="0"/>
          </a:p>
          <a:p>
            <a:pPr marL="228600" indent="-228600">
              <a:buFont typeface="+mj-lt"/>
              <a:buAutoNum type="arabicPeriod"/>
            </a:pPr>
            <a:endParaRPr lang="en-GB" baseline="0" noProof="0" dirty="0" smtClean="0"/>
          </a:p>
          <a:p>
            <a:endParaRPr lang="en-GB" dirty="0"/>
          </a:p>
        </p:txBody>
      </p:sp>
      <p:sp>
        <p:nvSpPr>
          <p:cNvPr id="4" name="Tijdelijke aanduiding voor dianummer 3"/>
          <p:cNvSpPr>
            <a:spLocks noGrp="1"/>
          </p:cNvSpPr>
          <p:nvPr>
            <p:ph type="sldNum" sz="quarter" idx="10"/>
          </p:nvPr>
        </p:nvSpPr>
        <p:spPr/>
        <p:txBody>
          <a:bodyPr/>
          <a:lstStyle/>
          <a:p>
            <a:fld id="{BC4FB5AA-D398-41CF-A103-24635B787066}" type="slidenum">
              <a:rPr lang="en-GB" smtClean="0"/>
              <a:t>23</a:t>
            </a:fld>
            <a:endParaRPr lang="en-GB"/>
          </a:p>
        </p:txBody>
      </p:sp>
    </p:spTree>
    <p:extLst>
      <p:ext uri="{BB962C8B-B14F-4D97-AF65-F5344CB8AC3E}">
        <p14:creationId xmlns:p14="http://schemas.microsoft.com/office/powerpoint/2010/main" val="2561532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GB" baseline="0" noProof="0" dirty="0" smtClean="0"/>
              <a:t>So connectivity of data is important.</a:t>
            </a:r>
          </a:p>
          <a:p>
            <a:r>
              <a:rPr lang="nl-NL" baseline="0" noProof="0" dirty="0" smtClean="0"/>
              <a:t>On top of </a:t>
            </a:r>
            <a:r>
              <a:rPr lang="nl-NL" baseline="0" noProof="0" dirty="0" err="1" smtClean="0"/>
              <a:t>this</a:t>
            </a:r>
            <a:r>
              <a:rPr lang="nl-NL" baseline="0" noProof="0" dirty="0" smtClean="0"/>
              <a:t>, </a:t>
            </a:r>
            <a:r>
              <a:rPr lang="nl-NL" baseline="0" noProof="0" dirty="0" err="1" smtClean="0"/>
              <a:t>ports</a:t>
            </a:r>
            <a:r>
              <a:rPr lang="nl-NL" baseline="0" noProof="0" dirty="0" smtClean="0"/>
              <a:t> like </a:t>
            </a:r>
            <a:r>
              <a:rPr lang="nl-NL" baseline="0" noProof="0" dirty="0" err="1" smtClean="0"/>
              <a:t>to</a:t>
            </a:r>
            <a:r>
              <a:rPr lang="nl-NL" baseline="0" noProof="0" dirty="0" smtClean="0"/>
              <a:t> </a:t>
            </a:r>
            <a:r>
              <a:rPr lang="nl-NL" baseline="0" noProof="0" dirty="0" err="1" smtClean="0"/>
              <a:t>maintain</a:t>
            </a:r>
            <a:r>
              <a:rPr lang="nl-NL" baseline="0" noProof="0" dirty="0" smtClean="0"/>
              <a:t> </a:t>
            </a:r>
            <a:r>
              <a:rPr lang="nl-NL" baseline="0" noProof="0" dirty="0" err="1" smtClean="0"/>
              <a:t>the</a:t>
            </a:r>
            <a:r>
              <a:rPr lang="nl-NL" baseline="0" noProof="0" dirty="0" smtClean="0"/>
              <a:t> data in </a:t>
            </a:r>
            <a:r>
              <a:rPr lang="nl-NL" baseline="0" noProof="0" dirty="0" err="1" smtClean="0"/>
              <a:t>their</a:t>
            </a:r>
            <a:r>
              <a:rPr lang="nl-NL" baseline="0" noProof="0" dirty="0" smtClean="0"/>
              <a:t> </a:t>
            </a:r>
            <a:r>
              <a:rPr lang="nl-NL" baseline="0" noProof="0" dirty="0" err="1" smtClean="0"/>
              <a:t>own</a:t>
            </a:r>
            <a:r>
              <a:rPr lang="nl-NL" baseline="0" noProof="0" dirty="0" smtClean="0"/>
              <a:t> data base, </a:t>
            </a:r>
            <a:r>
              <a:rPr lang="nl-NL" baseline="0" noProof="0" dirty="0" err="1" smtClean="0"/>
              <a:t>so</a:t>
            </a:r>
            <a:r>
              <a:rPr lang="nl-NL" baseline="0" noProof="0" dirty="0" smtClean="0"/>
              <a:t> </a:t>
            </a:r>
            <a:r>
              <a:rPr lang="nl-NL" baseline="0" noProof="0" dirty="0" err="1" smtClean="0"/>
              <a:t>they</a:t>
            </a:r>
            <a:r>
              <a:rPr lang="nl-NL" baseline="0" noProof="0" dirty="0" smtClean="0"/>
              <a:t> </a:t>
            </a:r>
            <a:r>
              <a:rPr lang="nl-NL" baseline="0" noProof="0" dirty="0" err="1" smtClean="0"/>
              <a:t>can</a:t>
            </a:r>
            <a:r>
              <a:rPr lang="nl-NL" baseline="0" noProof="0" dirty="0" smtClean="0"/>
              <a:t> re-</a:t>
            </a:r>
            <a:r>
              <a:rPr lang="nl-NL" baseline="0" noProof="0" dirty="0" err="1" smtClean="0"/>
              <a:t>use</a:t>
            </a:r>
            <a:r>
              <a:rPr lang="nl-NL" baseline="0" noProof="0" dirty="0" smtClean="0"/>
              <a:t> </a:t>
            </a:r>
            <a:r>
              <a:rPr lang="nl-NL" baseline="0" noProof="0" dirty="0" err="1" smtClean="0"/>
              <a:t>the</a:t>
            </a:r>
            <a:r>
              <a:rPr lang="nl-NL" baseline="0" noProof="0" dirty="0" smtClean="0"/>
              <a:t> </a:t>
            </a:r>
            <a:r>
              <a:rPr lang="en-GB" baseline="0" noProof="0" dirty="0" smtClean="0"/>
              <a:t>information for other purposes.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noProof="0" dirty="0" smtClean="0"/>
              <a:t>One source of data, that can be exchanged via an open standard is the way forward.</a:t>
            </a:r>
            <a:endParaRPr lang="en-US" noProof="0" dirty="0"/>
          </a:p>
        </p:txBody>
      </p:sp>
      <p:sp>
        <p:nvSpPr>
          <p:cNvPr id="4" name="Tijdelijke aanduiding voor dianummer 3"/>
          <p:cNvSpPr>
            <a:spLocks noGrp="1"/>
          </p:cNvSpPr>
          <p:nvPr>
            <p:ph type="sldNum" sz="quarter" idx="10"/>
          </p:nvPr>
        </p:nvSpPr>
        <p:spPr/>
        <p:txBody>
          <a:bodyPr/>
          <a:lstStyle/>
          <a:p>
            <a:fld id="{BC4FB5AA-D398-41CF-A103-24635B787066}" type="slidenum">
              <a:rPr lang="en-GB" smtClean="0"/>
              <a:t>24</a:t>
            </a:fld>
            <a:endParaRPr lang="en-GB"/>
          </a:p>
        </p:txBody>
      </p:sp>
    </p:spTree>
    <p:extLst>
      <p:ext uri="{BB962C8B-B14F-4D97-AF65-F5344CB8AC3E}">
        <p14:creationId xmlns:p14="http://schemas.microsoft.com/office/powerpoint/2010/main" val="3444249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GB"/>
          </a:p>
        </p:txBody>
      </p:sp>
      <p:sp>
        <p:nvSpPr>
          <p:cNvPr id="4" name="Tijdelijke aanduiding voor dianummer 3"/>
          <p:cNvSpPr>
            <a:spLocks noGrp="1"/>
          </p:cNvSpPr>
          <p:nvPr>
            <p:ph type="sldNum" sz="quarter" idx="10"/>
          </p:nvPr>
        </p:nvSpPr>
        <p:spPr/>
        <p:txBody>
          <a:bodyPr/>
          <a:lstStyle/>
          <a:p>
            <a:fld id="{BC4FB5AA-D398-41CF-A103-24635B787066}" type="slidenum">
              <a:rPr lang="en-GB" smtClean="0"/>
              <a:t>26</a:t>
            </a:fld>
            <a:endParaRPr lang="en-GB"/>
          </a:p>
        </p:txBody>
      </p:sp>
    </p:spTree>
    <p:extLst>
      <p:ext uri="{BB962C8B-B14F-4D97-AF65-F5344CB8AC3E}">
        <p14:creationId xmlns:p14="http://schemas.microsoft.com/office/powerpoint/2010/main" val="38372766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noProof="0" dirty="0" smtClean="0"/>
              <a:t>If data has changed,</a:t>
            </a:r>
            <a:r>
              <a:rPr lang="en-US" baseline="0" noProof="0" dirty="0" smtClean="0"/>
              <a:t> the shipping line likes to be informed immediately. </a:t>
            </a:r>
          </a:p>
          <a:p>
            <a:r>
              <a:rPr lang="en-US" baseline="0" noProof="0" dirty="0" smtClean="0"/>
              <a:t>Again, the impact of this information is much more than we think it is.</a:t>
            </a:r>
            <a:endParaRPr lang="en-US" noProof="0" dirty="0" smtClean="0"/>
          </a:p>
          <a:p>
            <a:r>
              <a:rPr lang="en-US" noProof="0" dirty="0" smtClean="0"/>
              <a:t>So </a:t>
            </a:r>
            <a:r>
              <a:rPr lang="en-US" baseline="0" noProof="0" dirty="0" smtClean="0"/>
              <a:t>a</a:t>
            </a:r>
            <a:r>
              <a:rPr lang="en-US" noProof="0" dirty="0" smtClean="0"/>
              <a:t>lerts if data has changed,</a:t>
            </a:r>
            <a:r>
              <a:rPr lang="en-US" baseline="0" noProof="0" dirty="0" smtClean="0"/>
              <a:t> how it changed, when it changed, where it changed, is important.</a:t>
            </a:r>
            <a:endParaRPr lang="en-US" noProof="0" dirty="0"/>
          </a:p>
        </p:txBody>
      </p:sp>
      <p:sp>
        <p:nvSpPr>
          <p:cNvPr id="4" name="Tijdelijke aanduiding voor dianummer 3"/>
          <p:cNvSpPr>
            <a:spLocks noGrp="1"/>
          </p:cNvSpPr>
          <p:nvPr>
            <p:ph type="sldNum" sz="quarter" idx="10"/>
          </p:nvPr>
        </p:nvSpPr>
        <p:spPr/>
        <p:txBody>
          <a:bodyPr/>
          <a:lstStyle/>
          <a:p>
            <a:fld id="{BC4FB5AA-D398-41CF-A103-24635B787066}" type="slidenum">
              <a:rPr lang="en-GB" smtClean="0"/>
              <a:t>27</a:t>
            </a:fld>
            <a:endParaRPr lang="en-GB"/>
          </a:p>
        </p:txBody>
      </p:sp>
    </p:spTree>
    <p:extLst>
      <p:ext uri="{BB962C8B-B14F-4D97-AF65-F5344CB8AC3E}">
        <p14:creationId xmlns:p14="http://schemas.microsoft.com/office/powerpoint/2010/main" val="12212382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noProof="0" dirty="0" smtClean="0"/>
              <a:t>Port Information Guide word template</a:t>
            </a:r>
            <a:r>
              <a:rPr lang="en-US" baseline="0" noProof="0" dirty="0" smtClean="0"/>
              <a:t> has been improved re:</a:t>
            </a:r>
          </a:p>
          <a:p>
            <a:pPr marL="228600" indent="-228600">
              <a:buAutoNum type="arabicParenR"/>
            </a:pPr>
            <a:r>
              <a:rPr lang="en-US" baseline="0" noProof="0" dirty="0" smtClean="0"/>
              <a:t>Web version versus word template</a:t>
            </a:r>
          </a:p>
          <a:p>
            <a:pPr marL="228600" indent="-228600">
              <a:buAutoNum type="arabicParenR"/>
            </a:pPr>
            <a:r>
              <a:rPr lang="en-US" baseline="0" noProof="0" dirty="0" smtClean="0"/>
              <a:t>Lay out re. sequence of information</a:t>
            </a:r>
          </a:p>
          <a:p>
            <a:pPr marL="228600" indent="-228600">
              <a:buAutoNum type="arabicParenR"/>
            </a:pPr>
            <a:r>
              <a:rPr lang="en-US" baseline="0" noProof="0" dirty="0" smtClean="0"/>
              <a:t>Lay out re. rich test editors etc.</a:t>
            </a:r>
          </a:p>
          <a:p>
            <a:pPr marL="228600" indent="-228600">
              <a:buAutoNum type="arabicParenR"/>
            </a:pPr>
            <a:r>
              <a:rPr lang="en-US" baseline="0" noProof="0" dirty="0" smtClean="0"/>
              <a:t>Definitions</a:t>
            </a:r>
          </a:p>
          <a:p>
            <a:pPr marL="228600" indent="-228600">
              <a:buAutoNum type="arabicParenR"/>
            </a:pPr>
            <a:r>
              <a:rPr lang="en-US" baseline="0" noProof="0" dirty="0" smtClean="0"/>
              <a:t>Robust enough to handle all ports that have already completed their Port Information Guide, up to 20 ports</a:t>
            </a:r>
          </a:p>
          <a:p>
            <a:pPr marL="228600" indent="-228600">
              <a:buAutoNum type="arabicParenR"/>
            </a:pPr>
            <a:r>
              <a:rPr lang="en-US" baseline="0" noProof="0" dirty="0" smtClean="0"/>
              <a:t>Built and supported by UKHO</a:t>
            </a:r>
          </a:p>
          <a:p>
            <a:pPr marL="228600" indent="-228600">
              <a:buAutoNum type="arabicParenR"/>
            </a:pPr>
            <a:r>
              <a:rPr lang="en-US" baseline="0" noProof="0" dirty="0" smtClean="0"/>
              <a:t>Quick production of your own Port Information Guide and link the Port’s website to your on line guide</a:t>
            </a:r>
          </a:p>
          <a:p>
            <a:pPr marL="0" indent="0">
              <a:buNone/>
            </a:pPr>
            <a:endParaRPr lang="en-US" baseline="0" noProof="0" dirty="0" smtClean="0"/>
          </a:p>
          <a:p>
            <a:pPr marL="0" indent="0">
              <a:buNone/>
            </a:pPr>
            <a:r>
              <a:rPr lang="en-US" baseline="0" noProof="0" dirty="0" smtClean="0"/>
              <a:t>Parallel to this we have identified:</a:t>
            </a:r>
          </a:p>
          <a:p>
            <a:pPr marL="228600" indent="-228600">
              <a:buAutoNum type="arabicParenR"/>
            </a:pPr>
            <a:r>
              <a:rPr lang="en-US" baseline="0" noProof="0" dirty="0" smtClean="0"/>
              <a:t>The needs of ports that need to maintain a lot of data. </a:t>
            </a:r>
          </a:p>
          <a:p>
            <a:pPr marL="228600" indent="-228600">
              <a:buAutoNum type="arabicParenR"/>
            </a:pPr>
            <a:r>
              <a:rPr lang="en-US" baseline="0" noProof="0" dirty="0" smtClean="0"/>
              <a:t>The need of customers that data quality is very important</a:t>
            </a:r>
          </a:p>
          <a:p>
            <a:pPr marL="228600" indent="-228600">
              <a:buAutoNum type="arabicParenR"/>
            </a:pPr>
            <a:endParaRPr lang="en-US" baseline="0" noProof="0" dirty="0" smtClean="0"/>
          </a:p>
          <a:p>
            <a:pPr marL="0" indent="0">
              <a:buNone/>
            </a:pPr>
            <a:r>
              <a:rPr lang="en-US" baseline="0" noProof="0" dirty="0" smtClean="0"/>
              <a:t>Therefore we continue to work together on an exchange format that will address both issues: allow the port to maintain it’s own data and take care of data quality at the same time.</a:t>
            </a:r>
          </a:p>
        </p:txBody>
      </p:sp>
      <p:sp>
        <p:nvSpPr>
          <p:cNvPr id="4" name="Tijdelijke aanduiding voor dianummer 3"/>
          <p:cNvSpPr>
            <a:spLocks noGrp="1"/>
          </p:cNvSpPr>
          <p:nvPr>
            <p:ph type="sldNum" sz="quarter" idx="10"/>
          </p:nvPr>
        </p:nvSpPr>
        <p:spPr/>
        <p:txBody>
          <a:bodyPr/>
          <a:lstStyle/>
          <a:p>
            <a:fld id="{BC4FB5AA-D398-41CF-A103-24635B787066}" type="slidenum">
              <a:rPr lang="en-GB" smtClean="0"/>
              <a:t>28</a:t>
            </a:fld>
            <a:endParaRPr lang="en-GB"/>
          </a:p>
        </p:txBody>
      </p:sp>
    </p:spTree>
    <p:extLst>
      <p:ext uri="{BB962C8B-B14F-4D97-AF65-F5344CB8AC3E}">
        <p14:creationId xmlns:p14="http://schemas.microsoft.com/office/powerpoint/2010/main" val="29065335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err="1" smtClean="0"/>
              <a:t>EfficienSea</a:t>
            </a:r>
            <a:r>
              <a:rPr lang="nl-NL" baseline="0" dirty="0" smtClean="0"/>
              <a:t> is </a:t>
            </a:r>
            <a:r>
              <a:rPr lang="nl-NL" baseline="0" dirty="0" err="1" smtClean="0"/>
              <a:t>working</a:t>
            </a:r>
            <a:r>
              <a:rPr lang="nl-NL" baseline="0" dirty="0" smtClean="0"/>
              <a:t> on uniform exchange of information. </a:t>
            </a:r>
          </a:p>
          <a:p>
            <a:r>
              <a:rPr lang="nl-NL" baseline="0" dirty="0" smtClean="0"/>
              <a:t>IHMA is </a:t>
            </a:r>
            <a:r>
              <a:rPr lang="nl-NL" baseline="0" dirty="0" err="1" smtClean="0"/>
              <a:t>connected</a:t>
            </a:r>
            <a:r>
              <a:rPr lang="nl-NL" baseline="0" dirty="0" smtClean="0"/>
              <a:t> via BIMCO </a:t>
            </a:r>
            <a:r>
              <a:rPr lang="nl-NL" baseline="0" dirty="0" err="1" smtClean="0"/>
              <a:t>with</a:t>
            </a:r>
            <a:r>
              <a:rPr lang="nl-NL" baseline="0" dirty="0" smtClean="0"/>
              <a:t> </a:t>
            </a:r>
            <a:r>
              <a:rPr lang="nl-NL" baseline="0" dirty="0" err="1" smtClean="0"/>
              <a:t>this</a:t>
            </a:r>
            <a:r>
              <a:rPr lang="nl-NL" baseline="0" dirty="0" smtClean="0"/>
              <a:t> project.</a:t>
            </a:r>
          </a:p>
          <a:p>
            <a:endParaRPr lang="nl-NL" baseline="0" dirty="0" smtClean="0"/>
          </a:p>
          <a:p>
            <a:r>
              <a:rPr lang="nl-NL" baseline="0" dirty="0" smtClean="0"/>
              <a:t>E-</a:t>
            </a:r>
            <a:r>
              <a:rPr lang="nl-NL" baseline="0" dirty="0" err="1" smtClean="0"/>
              <a:t>nav</a:t>
            </a:r>
            <a:r>
              <a:rPr lang="nl-NL" baseline="0" dirty="0" smtClean="0"/>
              <a:t> of IMO is </a:t>
            </a:r>
            <a:r>
              <a:rPr lang="nl-NL" baseline="0" dirty="0" err="1" smtClean="0"/>
              <a:t>working</a:t>
            </a:r>
            <a:r>
              <a:rPr lang="nl-NL" baseline="0" dirty="0" smtClean="0"/>
              <a:t> on </a:t>
            </a:r>
            <a:r>
              <a:rPr lang="nl-NL" baseline="0" dirty="0" err="1" smtClean="0"/>
              <a:t>the</a:t>
            </a:r>
            <a:r>
              <a:rPr lang="nl-NL" baseline="0" dirty="0" smtClean="0"/>
              <a:t> </a:t>
            </a:r>
            <a:r>
              <a:rPr lang="nl-NL" baseline="0" dirty="0" err="1" smtClean="0"/>
              <a:t>same</a:t>
            </a:r>
            <a:r>
              <a:rPr lang="nl-NL" baseline="0" dirty="0" smtClean="0"/>
              <a:t> issues.</a:t>
            </a:r>
          </a:p>
          <a:p>
            <a:r>
              <a:rPr lang="nl-NL" baseline="0" dirty="0" err="1" smtClean="0"/>
              <a:t>Also</a:t>
            </a:r>
            <a:r>
              <a:rPr lang="nl-NL" baseline="0" dirty="0" smtClean="0"/>
              <a:t> via </a:t>
            </a:r>
            <a:r>
              <a:rPr lang="nl-NL" baseline="0" dirty="0" err="1" smtClean="0"/>
              <a:t>EfficienSea</a:t>
            </a:r>
            <a:r>
              <a:rPr lang="nl-NL" baseline="0" dirty="0" smtClean="0"/>
              <a:t> </a:t>
            </a:r>
            <a:r>
              <a:rPr lang="nl-NL" baseline="0" dirty="0" err="1" smtClean="0"/>
              <a:t>we’re</a:t>
            </a:r>
            <a:r>
              <a:rPr lang="nl-NL" baseline="0" dirty="0" smtClean="0"/>
              <a:t> </a:t>
            </a:r>
            <a:r>
              <a:rPr lang="nl-NL" baseline="0" dirty="0" err="1" smtClean="0"/>
              <a:t>connected</a:t>
            </a:r>
            <a:r>
              <a:rPr lang="nl-NL" baseline="0" dirty="0" smtClean="0"/>
              <a:t>.</a:t>
            </a:r>
          </a:p>
          <a:p>
            <a:endParaRPr lang="nl-NL" baseline="0" dirty="0" smtClean="0"/>
          </a:p>
          <a:p>
            <a:r>
              <a:rPr lang="nl-NL" baseline="0" dirty="0" smtClean="0"/>
              <a:t>In </a:t>
            </a:r>
            <a:r>
              <a:rPr lang="nl-NL" baseline="0" dirty="0" err="1" smtClean="0"/>
              <a:t>the</a:t>
            </a:r>
            <a:r>
              <a:rPr lang="nl-NL" baseline="0" dirty="0" smtClean="0"/>
              <a:t> end </a:t>
            </a:r>
            <a:r>
              <a:rPr lang="nl-NL" baseline="0" dirty="0" err="1" smtClean="0"/>
              <a:t>everybody</a:t>
            </a:r>
            <a:r>
              <a:rPr lang="nl-NL" baseline="0" dirty="0" smtClean="0"/>
              <a:t> is </a:t>
            </a:r>
            <a:r>
              <a:rPr lang="nl-NL" baseline="0" dirty="0" err="1" smtClean="0"/>
              <a:t>looking</a:t>
            </a:r>
            <a:r>
              <a:rPr lang="nl-NL" baseline="0" dirty="0" smtClean="0"/>
              <a:t> </a:t>
            </a:r>
            <a:r>
              <a:rPr lang="nl-NL" baseline="0" dirty="0" err="1" smtClean="0"/>
              <a:t>for</a:t>
            </a:r>
            <a:r>
              <a:rPr lang="nl-NL" baseline="0" dirty="0" smtClean="0"/>
              <a:t> a </a:t>
            </a:r>
            <a:r>
              <a:rPr lang="nl-NL" baseline="0" dirty="0" err="1" smtClean="0"/>
              <a:t>one</a:t>
            </a:r>
            <a:r>
              <a:rPr lang="nl-NL" baseline="0" dirty="0" smtClean="0"/>
              <a:t> stop shop </a:t>
            </a:r>
            <a:r>
              <a:rPr lang="nl-NL" baseline="0" dirty="0" err="1" smtClean="0"/>
              <a:t>for</a:t>
            </a:r>
            <a:r>
              <a:rPr lang="nl-NL" baseline="0" dirty="0" smtClean="0"/>
              <a:t> </a:t>
            </a:r>
            <a:r>
              <a:rPr lang="nl-NL" baseline="0" dirty="0" err="1" smtClean="0"/>
              <a:t>all</a:t>
            </a:r>
            <a:r>
              <a:rPr lang="nl-NL" baseline="0" dirty="0" smtClean="0"/>
              <a:t> </a:t>
            </a:r>
            <a:r>
              <a:rPr lang="nl-NL" baseline="0" smtClean="0"/>
              <a:t>port information.</a:t>
            </a:r>
          </a:p>
          <a:p>
            <a:endParaRPr lang="en-GB"/>
          </a:p>
        </p:txBody>
      </p:sp>
      <p:sp>
        <p:nvSpPr>
          <p:cNvPr id="4" name="Tijdelijke aanduiding voor dianummer 3"/>
          <p:cNvSpPr>
            <a:spLocks noGrp="1"/>
          </p:cNvSpPr>
          <p:nvPr>
            <p:ph type="sldNum" sz="quarter" idx="10"/>
          </p:nvPr>
        </p:nvSpPr>
        <p:spPr/>
        <p:txBody>
          <a:bodyPr/>
          <a:lstStyle/>
          <a:p>
            <a:fld id="{BC4FB5AA-D398-41CF-A103-24635B787066}" type="slidenum">
              <a:rPr lang="en-GB" smtClean="0"/>
              <a:t>29</a:t>
            </a:fld>
            <a:endParaRPr lang="en-GB"/>
          </a:p>
        </p:txBody>
      </p:sp>
    </p:spTree>
    <p:extLst>
      <p:ext uri="{BB962C8B-B14F-4D97-AF65-F5344CB8AC3E}">
        <p14:creationId xmlns:p14="http://schemas.microsoft.com/office/powerpoint/2010/main" val="40734256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GB" dirty="0"/>
          </a:p>
        </p:txBody>
      </p:sp>
      <p:sp>
        <p:nvSpPr>
          <p:cNvPr id="4" name="Tijdelijke aanduiding voor dianummer 3"/>
          <p:cNvSpPr>
            <a:spLocks noGrp="1"/>
          </p:cNvSpPr>
          <p:nvPr>
            <p:ph type="sldNum" sz="quarter" idx="10"/>
          </p:nvPr>
        </p:nvSpPr>
        <p:spPr/>
        <p:txBody>
          <a:bodyPr/>
          <a:lstStyle/>
          <a:p>
            <a:fld id="{BC4FB5AA-D398-41CF-A103-24635B787066}" type="slidenum">
              <a:rPr lang="en-GB" smtClean="0"/>
              <a:t>30</a:t>
            </a:fld>
            <a:endParaRPr lang="en-GB"/>
          </a:p>
        </p:txBody>
      </p:sp>
    </p:spTree>
    <p:extLst>
      <p:ext uri="{BB962C8B-B14F-4D97-AF65-F5344CB8AC3E}">
        <p14:creationId xmlns:p14="http://schemas.microsoft.com/office/powerpoint/2010/main" val="30146698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noProof="0" dirty="0" smtClean="0"/>
              <a:t>Industry</a:t>
            </a:r>
            <a:r>
              <a:rPr lang="en-US" baseline="0" noProof="0" dirty="0" smtClean="0"/>
              <a:t> consultation learned:</a:t>
            </a:r>
          </a:p>
          <a:p>
            <a:pPr marL="228600" indent="-228600">
              <a:buAutoNum type="arabicParenR"/>
            </a:pPr>
            <a:r>
              <a:rPr lang="en-US" baseline="0" noProof="0" dirty="0" smtClean="0"/>
              <a:t>Good nautical port information is the foundation of safe, efficient port use in the most environmentally sensitive and collaborative manner</a:t>
            </a:r>
          </a:p>
          <a:p>
            <a:pPr marL="228600" indent="-228600">
              <a:buAutoNum type="arabicParenR"/>
            </a:pPr>
            <a:r>
              <a:rPr lang="en-US" baseline="0" noProof="0" dirty="0" smtClean="0"/>
              <a:t>Berth to Berth passage planning is compulsory according IMO</a:t>
            </a:r>
          </a:p>
          <a:p>
            <a:pPr marL="228600" indent="-228600">
              <a:buAutoNum type="arabicParenR"/>
            </a:pPr>
            <a:r>
              <a:rPr lang="en-US" baseline="0" noProof="0" dirty="0" smtClean="0"/>
              <a:t>It is likely that the number of qualified mariners in the port-industry will decrease. Therefore it is important to create a standard that allows all parties to understand one another by having clear definitions, published in an authorized book such as the Mariners Handbook</a:t>
            </a:r>
          </a:p>
          <a:p>
            <a:pPr marL="228600" indent="-228600">
              <a:buAutoNum type="arabicParenR"/>
            </a:pPr>
            <a:r>
              <a:rPr lang="en-US" baseline="0" noProof="0" dirty="0" smtClean="0"/>
              <a:t>Ships will grow even bigger in size, as a result safety margins are getting smaller. E.g. due to larger draughts, the Under Keel Clearance is getting smaller, and therefore the need for precise depth information is increasing.</a:t>
            </a:r>
          </a:p>
          <a:p>
            <a:pPr marL="228600" indent="-228600">
              <a:buAutoNum type="arabicParenR"/>
            </a:pPr>
            <a:r>
              <a:rPr lang="en-US" baseline="0" noProof="0" dirty="0" smtClean="0"/>
              <a:t>With the increasing number of digital charts and publications, the frequency of updating rises dramatically</a:t>
            </a:r>
          </a:p>
          <a:p>
            <a:pPr marL="228600" indent="-228600">
              <a:buAutoNum type="arabicParenR"/>
            </a:pPr>
            <a:r>
              <a:rPr lang="en-US" baseline="0" noProof="0" dirty="0" smtClean="0"/>
              <a:t>Ships have been fitted with more satellite communication systems, increasing the need for digital port information</a:t>
            </a:r>
          </a:p>
          <a:p>
            <a:endParaRPr lang="nl-NL" dirty="0" smtClean="0"/>
          </a:p>
          <a:p>
            <a:endParaRPr lang="en-GB" dirty="0"/>
          </a:p>
        </p:txBody>
      </p:sp>
      <p:sp>
        <p:nvSpPr>
          <p:cNvPr id="4" name="Tijdelijke aanduiding voor dianummer 3"/>
          <p:cNvSpPr>
            <a:spLocks noGrp="1"/>
          </p:cNvSpPr>
          <p:nvPr>
            <p:ph type="sldNum" sz="quarter" idx="10"/>
          </p:nvPr>
        </p:nvSpPr>
        <p:spPr/>
        <p:txBody>
          <a:bodyPr/>
          <a:lstStyle/>
          <a:p>
            <a:fld id="{BC4FB5AA-D398-41CF-A103-24635B787066}" type="slidenum">
              <a:rPr lang="en-GB" smtClean="0"/>
              <a:t>3</a:t>
            </a:fld>
            <a:endParaRPr lang="en-GB"/>
          </a:p>
        </p:txBody>
      </p:sp>
    </p:spTree>
    <p:extLst>
      <p:ext uri="{BB962C8B-B14F-4D97-AF65-F5344CB8AC3E}">
        <p14:creationId xmlns:p14="http://schemas.microsoft.com/office/powerpoint/2010/main" val="32271846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noProof="0" dirty="0" smtClean="0"/>
              <a:t>2006 Malta – Bjarne </a:t>
            </a:r>
            <a:r>
              <a:rPr lang="en-US" noProof="0" dirty="0" err="1" smtClean="0"/>
              <a:t>Foldager</a:t>
            </a:r>
            <a:endParaRPr lang="en-US" noProof="0" dirty="0" smtClean="0"/>
          </a:p>
          <a:p>
            <a:r>
              <a:rPr lang="en-US" noProof="0" dirty="0" smtClean="0"/>
              <a:t>2008 St Petersburg</a:t>
            </a:r>
            <a:r>
              <a:rPr lang="en-US" baseline="0" noProof="0" dirty="0" smtClean="0"/>
              <a:t> – BP Shipping presentation, LMIU and UKHO investment</a:t>
            </a:r>
          </a:p>
          <a:p>
            <a:r>
              <a:rPr lang="en-US" baseline="0" noProof="0" dirty="0" smtClean="0"/>
              <a:t>2012 Cork – UKHO Avanti investment</a:t>
            </a:r>
          </a:p>
          <a:p>
            <a:r>
              <a:rPr lang="en-US" baseline="0" noProof="0" dirty="0" smtClean="0"/>
              <a:t>2014 Gent – Shell Shipping presentation, highlighting that nautical port information is necessary for their shipping business process</a:t>
            </a:r>
          </a:p>
          <a:p>
            <a:r>
              <a:rPr lang="en-US" baseline="0" noProof="0" dirty="0" smtClean="0"/>
              <a:t>2016 Vancouver – Industry Taskforce pushing Avanti, consisting out of leading shipping departments of both the bulk and container industry</a:t>
            </a:r>
            <a:endParaRPr lang="en-US" noProof="0" dirty="0"/>
          </a:p>
        </p:txBody>
      </p:sp>
      <p:sp>
        <p:nvSpPr>
          <p:cNvPr id="4" name="Tijdelijke aanduiding voor dianummer 3"/>
          <p:cNvSpPr>
            <a:spLocks noGrp="1"/>
          </p:cNvSpPr>
          <p:nvPr>
            <p:ph type="sldNum" sz="quarter" idx="10"/>
          </p:nvPr>
        </p:nvSpPr>
        <p:spPr/>
        <p:txBody>
          <a:bodyPr/>
          <a:lstStyle/>
          <a:p>
            <a:fld id="{BC4FB5AA-D398-41CF-A103-24635B787066}" type="slidenum">
              <a:rPr lang="en-GB" smtClean="0"/>
              <a:t>4</a:t>
            </a:fld>
            <a:endParaRPr lang="en-GB"/>
          </a:p>
        </p:txBody>
      </p:sp>
    </p:spTree>
    <p:extLst>
      <p:ext uri="{BB962C8B-B14F-4D97-AF65-F5344CB8AC3E}">
        <p14:creationId xmlns:p14="http://schemas.microsoft.com/office/powerpoint/2010/main" val="41710229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GB" baseline="0" noProof="0" dirty="0" smtClean="0"/>
              <a:t>There is an increased need to improve the port call.</a:t>
            </a:r>
          </a:p>
          <a:p>
            <a:r>
              <a:rPr lang="en-GB" baseline="0" noProof="0" dirty="0" smtClean="0"/>
              <a:t>Sailing port to port has reached the optimum in terms of scale optimization and speed optimization.</a:t>
            </a:r>
          </a:p>
          <a:p>
            <a:r>
              <a:rPr lang="en-GB" baseline="0" noProof="0" dirty="0" smtClean="0"/>
              <a:t>Next step is port call optimization: realizing maximum amount of cargo on board, most efficient speed to the port, and minimum hours in the port.</a:t>
            </a:r>
          </a:p>
          <a:p>
            <a:r>
              <a:rPr lang="en-GB" baseline="0" noProof="0" dirty="0" smtClean="0"/>
              <a:t>However this requires nautical port information.</a:t>
            </a:r>
          </a:p>
          <a:p>
            <a:endParaRPr lang="en-GB" dirty="0"/>
          </a:p>
        </p:txBody>
      </p:sp>
      <p:sp>
        <p:nvSpPr>
          <p:cNvPr id="4" name="Tijdelijke aanduiding voor dianummer 3"/>
          <p:cNvSpPr>
            <a:spLocks noGrp="1"/>
          </p:cNvSpPr>
          <p:nvPr>
            <p:ph type="sldNum" sz="quarter" idx="10"/>
          </p:nvPr>
        </p:nvSpPr>
        <p:spPr/>
        <p:txBody>
          <a:bodyPr/>
          <a:lstStyle/>
          <a:p>
            <a:fld id="{BC4FB5AA-D398-41CF-A103-24635B787066}" type="slidenum">
              <a:rPr lang="en-GB" smtClean="0"/>
              <a:t>5</a:t>
            </a:fld>
            <a:endParaRPr lang="en-GB"/>
          </a:p>
        </p:txBody>
      </p:sp>
    </p:spTree>
    <p:extLst>
      <p:ext uri="{BB962C8B-B14F-4D97-AF65-F5344CB8AC3E}">
        <p14:creationId xmlns:p14="http://schemas.microsoft.com/office/powerpoint/2010/main" val="21467308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GB" noProof="0" dirty="0" smtClean="0"/>
              <a:t>Shipping lines,</a:t>
            </a:r>
            <a:r>
              <a:rPr lang="en-GB" baseline="0" noProof="0" dirty="0" smtClean="0"/>
              <a:t> especially in the container branches, have more alliances and mergers than ever before.</a:t>
            </a:r>
          </a:p>
          <a:p>
            <a:r>
              <a:rPr lang="en-GB" baseline="0" noProof="0" dirty="0" smtClean="0"/>
              <a:t>Exchanging port data has become a nightmare, as all databases have different formats, definitions and values.</a:t>
            </a:r>
          </a:p>
          <a:p>
            <a:r>
              <a:rPr lang="en-GB" baseline="0" noProof="0" dirty="0" smtClean="0"/>
              <a:t>Impossible to make it one database.</a:t>
            </a:r>
          </a:p>
          <a:p>
            <a:endParaRPr lang="nl-NL" baseline="0" noProof="0" dirty="0" smtClean="0"/>
          </a:p>
          <a:p>
            <a:endParaRPr lang="en-GB" noProof="0" dirty="0" smtClean="0"/>
          </a:p>
          <a:p>
            <a:endParaRPr lang="en-GB" dirty="0"/>
          </a:p>
        </p:txBody>
      </p:sp>
      <p:sp>
        <p:nvSpPr>
          <p:cNvPr id="4" name="Tijdelijke aanduiding voor dianummer 3"/>
          <p:cNvSpPr>
            <a:spLocks noGrp="1"/>
          </p:cNvSpPr>
          <p:nvPr>
            <p:ph type="sldNum" sz="quarter" idx="10"/>
          </p:nvPr>
        </p:nvSpPr>
        <p:spPr/>
        <p:txBody>
          <a:bodyPr/>
          <a:lstStyle/>
          <a:p>
            <a:fld id="{BC4FB5AA-D398-41CF-A103-24635B787066}" type="slidenum">
              <a:rPr lang="en-GB" smtClean="0"/>
              <a:t>6</a:t>
            </a:fld>
            <a:endParaRPr lang="en-GB"/>
          </a:p>
        </p:txBody>
      </p:sp>
    </p:spTree>
    <p:extLst>
      <p:ext uri="{BB962C8B-B14F-4D97-AF65-F5344CB8AC3E}">
        <p14:creationId xmlns:p14="http://schemas.microsoft.com/office/powerpoint/2010/main" val="33623351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noProof="0" dirty="0" smtClean="0"/>
              <a:t>It started with an industry consultation in 2006</a:t>
            </a:r>
          </a:p>
          <a:p>
            <a:endParaRPr lang="en-US" noProof="0" dirty="0"/>
          </a:p>
        </p:txBody>
      </p:sp>
      <p:sp>
        <p:nvSpPr>
          <p:cNvPr id="4" name="Tijdelijke aanduiding voor dianummer 3"/>
          <p:cNvSpPr>
            <a:spLocks noGrp="1"/>
          </p:cNvSpPr>
          <p:nvPr>
            <p:ph type="sldNum" sz="quarter" idx="10"/>
          </p:nvPr>
        </p:nvSpPr>
        <p:spPr/>
        <p:txBody>
          <a:bodyPr/>
          <a:lstStyle/>
          <a:p>
            <a:fld id="{BC4FB5AA-D398-41CF-A103-24635B787066}" type="slidenum">
              <a:rPr lang="en-GB" smtClean="0"/>
              <a:t>7</a:t>
            </a:fld>
            <a:endParaRPr lang="en-GB"/>
          </a:p>
        </p:txBody>
      </p:sp>
    </p:spTree>
    <p:extLst>
      <p:ext uri="{BB962C8B-B14F-4D97-AF65-F5344CB8AC3E}">
        <p14:creationId xmlns:p14="http://schemas.microsoft.com/office/powerpoint/2010/main" val="20635403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noProof="0" dirty="0" smtClean="0"/>
              <a:t>Followed by the first Port Information Guide in 2008, based on a word template.</a:t>
            </a:r>
          </a:p>
          <a:p>
            <a:r>
              <a:rPr lang="en-US" noProof="0" dirty="0" smtClean="0"/>
              <a:t>Followed</a:t>
            </a:r>
            <a:r>
              <a:rPr lang="en-US" baseline="0" noProof="0" dirty="0" smtClean="0"/>
              <a:t> by the first Port Sections Guide in 2010</a:t>
            </a:r>
          </a:p>
          <a:p>
            <a:r>
              <a:rPr lang="en-US" baseline="0" noProof="0" dirty="0" smtClean="0"/>
              <a:t>And based on both templates the first web application in 2012</a:t>
            </a:r>
          </a:p>
          <a:p>
            <a:r>
              <a:rPr lang="en-US" baseline="0" noProof="0" dirty="0" smtClean="0"/>
              <a:t>Based on those experiences the standardization process started in 2014</a:t>
            </a:r>
            <a:endParaRPr lang="en-US" noProof="0" dirty="0" smtClean="0"/>
          </a:p>
          <a:p>
            <a:endParaRPr lang="en-GB" noProof="0" dirty="0"/>
          </a:p>
        </p:txBody>
      </p:sp>
      <p:sp>
        <p:nvSpPr>
          <p:cNvPr id="4" name="Tijdelijke aanduiding voor dianummer 3"/>
          <p:cNvSpPr>
            <a:spLocks noGrp="1"/>
          </p:cNvSpPr>
          <p:nvPr>
            <p:ph type="sldNum" sz="quarter" idx="10"/>
          </p:nvPr>
        </p:nvSpPr>
        <p:spPr/>
        <p:txBody>
          <a:bodyPr/>
          <a:lstStyle/>
          <a:p>
            <a:fld id="{BC4FB5AA-D398-41CF-A103-24635B787066}" type="slidenum">
              <a:rPr lang="en-GB" smtClean="0"/>
              <a:t>8</a:t>
            </a:fld>
            <a:endParaRPr lang="en-GB"/>
          </a:p>
        </p:txBody>
      </p:sp>
    </p:spTree>
    <p:extLst>
      <p:ext uri="{BB962C8B-B14F-4D97-AF65-F5344CB8AC3E}">
        <p14:creationId xmlns:p14="http://schemas.microsoft.com/office/powerpoint/2010/main" val="25450013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228600" indent="-228600">
              <a:buAutoNum type="arabicParenR"/>
            </a:pPr>
            <a:r>
              <a:rPr lang="nl-NL" dirty="0" err="1" smtClean="0"/>
              <a:t>Customers</a:t>
            </a:r>
            <a:r>
              <a:rPr lang="nl-NL" dirty="0" smtClean="0"/>
              <a:t> </a:t>
            </a:r>
            <a:r>
              <a:rPr lang="nl-NL" dirty="0" err="1" smtClean="0"/>
              <a:t>request</a:t>
            </a:r>
            <a:r>
              <a:rPr lang="nl-NL" baseline="0" dirty="0" smtClean="0"/>
              <a:t> </a:t>
            </a:r>
            <a:r>
              <a:rPr lang="nl-NL" baseline="0" dirty="0" err="1" smtClean="0"/>
              <a:t>quality</a:t>
            </a:r>
            <a:r>
              <a:rPr lang="nl-NL" baseline="0" dirty="0" smtClean="0"/>
              <a:t> </a:t>
            </a:r>
            <a:r>
              <a:rPr lang="nl-NL" baseline="0" dirty="0" err="1" smtClean="0"/>
              <a:t>informaiton</a:t>
            </a:r>
            <a:r>
              <a:rPr lang="nl-NL" baseline="0" dirty="0" smtClean="0"/>
              <a:t>. </a:t>
            </a:r>
            <a:r>
              <a:rPr lang="en-GB" noProof="0" dirty="0" smtClean="0"/>
              <a:t>Our customers</a:t>
            </a:r>
            <a:r>
              <a:rPr lang="en-GB" baseline="0" noProof="0" dirty="0" smtClean="0"/>
              <a:t> have repeatedly indicated that the quality of the information is leading. If they base their decisions on the information, they need an indication of the quality first</a:t>
            </a:r>
            <a:r>
              <a:rPr lang="nl-NL" baseline="0" dirty="0" smtClean="0"/>
              <a:t>.</a:t>
            </a:r>
          </a:p>
          <a:p>
            <a:pPr marL="228600" indent="-228600">
              <a:buAutoNum type="arabicParenR"/>
            </a:pPr>
            <a:r>
              <a:rPr lang="nl-NL" baseline="0" dirty="0" smtClean="0"/>
              <a:t>Port </a:t>
            </a:r>
            <a:r>
              <a:rPr lang="nl-NL" baseline="0" dirty="0" err="1" smtClean="0"/>
              <a:t>that</a:t>
            </a:r>
            <a:r>
              <a:rPr lang="nl-NL" baseline="0" dirty="0" smtClean="0"/>
              <a:t> </a:t>
            </a:r>
            <a:r>
              <a:rPr lang="nl-NL" baseline="0" dirty="0" err="1" smtClean="0"/>
              <a:t>maintain</a:t>
            </a:r>
            <a:r>
              <a:rPr lang="nl-NL" baseline="0" dirty="0" smtClean="0"/>
              <a:t> a lot of data, like </a:t>
            </a:r>
            <a:r>
              <a:rPr lang="nl-NL" baseline="0" dirty="0" err="1" smtClean="0"/>
              <a:t>to</a:t>
            </a:r>
            <a:r>
              <a:rPr lang="nl-NL" baseline="0" dirty="0" smtClean="0"/>
              <a:t> manage </a:t>
            </a:r>
            <a:r>
              <a:rPr lang="nl-NL" baseline="0" dirty="0" err="1" smtClean="0"/>
              <a:t>the</a:t>
            </a:r>
            <a:r>
              <a:rPr lang="nl-NL" baseline="0" dirty="0" smtClean="0"/>
              <a:t> information in </a:t>
            </a:r>
            <a:r>
              <a:rPr lang="nl-NL" baseline="0" dirty="0" err="1" smtClean="0"/>
              <a:t>their</a:t>
            </a:r>
            <a:r>
              <a:rPr lang="nl-NL" baseline="0" dirty="0" smtClean="0"/>
              <a:t> </a:t>
            </a:r>
            <a:r>
              <a:rPr lang="nl-NL" baseline="0" dirty="0" err="1" smtClean="0"/>
              <a:t>own</a:t>
            </a:r>
            <a:r>
              <a:rPr lang="nl-NL" baseline="0" dirty="0" smtClean="0"/>
              <a:t> data base</a:t>
            </a:r>
          </a:p>
          <a:p>
            <a:pPr marL="228600" indent="-228600">
              <a:buAutoNum type="arabicParenR"/>
            </a:pPr>
            <a:endParaRPr lang="nl-NL" baseline="0" dirty="0" smtClean="0"/>
          </a:p>
          <a:p>
            <a:pPr marL="0" indent="0">
              <a:buNone/>
            </a:pPr>
            <a:r>
              <a:rPr lang="nl-NL" baseline="0" dirty="0" smtClean="0"/>
              <a:t>The </a:t>
            </a:r>
            <a:r>
              <a:rPr lang="nl-NL" baseline="0" dirty="0" err="1" smtClean="0"/>
              <a:t>good</a:t>
            </a:r>
            <a:r>
              <a:rPr lang="nl-NL" baseline="0" dirty="0" smtClean="0"/>
              <a:t> </a:t>
            </a:r>
            <a:r>
              <a:rPr lang="nl-NL" baseline="0" dirty="0" err="1" smtClean="0"/>
              <a:t>news</a:t>
            </a:r>
            <a:r>
              <a:rPr lang="nl-NL" baseline="0" dirty="0" smtClean="0"/>
              <a:t> is </a:t>
            </a:r>
            <a:r>
              <a:rPr lang="nl-NL" baseline="0" dirty="0" err="1" smtClean="0"/>
              <a:t>that</a:t>
            </a:r>
            <a:r>
              <a:rPr lang="nl-NL" baseline="0" dirty="0" smtClean="0"/>
              <a:t> </a:t>
            </a:r>
            <a:r>
              <a:rPr lang="nl-NL" baseline="0" dirty="0" err="1" smtClean="0"/>
              <a:t>both</a:t>
            </a:r>
            <a:r>
              <a:rPr lang="nl-NL" baseline="0" dirty="0" smtClean="0"/>
              <a:t> issues are </a:t>
            </a:r>
            <a:r>
              <a:rPr lang="nl-NL" baseline="0" dirty="0" err="1" smtClean="0"/>
              <a:t>related</a:t>
            </a:r>
            <a:r>
              <a:rPr lang="nl-NL" baseline="0" dirty="0" smtClean="0"/>
              <a:t>.</a:t>
            </a:r>
            <a:endParaRPr lang="en-GB" dirty="0"/>
          </a:p>
        </p:txBody>
      </p:sp>
      <p:sp>
        <p:nvSpPr>
          <p:cNvPr id="4" name="Tijdelijke aanduiding voor dianummer 3"/>
          <p:cNvSpPr>
            <a:spLocks noGrp="1"/>
          </p:cNvSpPr>
          <p:nvPr>
            <p:ph type="sldNum" sz="quarter" idx="10"/>
          </p:nvPr>
        </p:nvSpPr>
        <p:spPr/>
        <p:txBody>
          <a:bodyPr/>
          <a:lstStyle/>
          <a:p>
            <a:fld id="{BC4FB5AA-D398-41CF-A103-24635B787066}" type="slidenum">
              <a:rPr lang="en-GB" smtClean="0"/>
              <a:t>9</a:t>
            </a:fld>
            <a:endParaRPr lang="en-GB"/>
          </a:p>
        </p:txBody>
      </p:sp>
    </p:spTree>
    <p:extLst>
      <p:ext uri="{BB962C8B-B14F-4D97-AF65-F5344CB8AC3E}">
        <p14:creationId xmlns:p14="http://schemas.microsoft.com/office/powerpoint/2010/main" val="40076846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nl-NL" smtClean="0"/>
              <a:t>Klik om de stijl te bewerken</a:t>
            </a:r>
            <a:endParaRPr lang="en-GB"/>
          </a:p>
        </p:txBody>
      </p:sp>
      <p:sp>
        <p:nvSpPr>
          <p:cNvPr id="3" name="Onderti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smtClean="0"/>
              <a:t>Klik om de ondertitelstijl van het model te bewerken</a:t>
            </a:r>
            <a:endParaRPr lang="en-GB"/>
          </a:p>
        </p:txBody>
      </p:sp>
      <p:sp>
        <p:nvSpPr>
          <p:cNvPr id="4" name="Tijdelijke aanduiding voor datum 3"/>
          <p:cNvSpPr>
            <a:spLocks noGrp="1"/>
          </p:cNvSpPr>
          <p:nvPr>
            <p:ph type="dt" sz="half" idx="10"/>
          </p:nvPr>
        </p:nvSpPr>
        <p:spPr/>
        <p:txBody>
          <a:bodyPr/>
          <a:lstStyle/>
          <a:p>
            <a:fld id="{B0E9AF34-C6AF-4E14-A4BB-34EA7F59E06C}" type="datetimeFigureOut">
              <a:rPr lang="en-GB" smtClean="0"/>
              <a:t>21/03/2016</a:t>
            </a:fld>
            <a:endParaRPr lang="en-GB"/>
          </a:p>
        </p:txBody>
      </p:sp>
      <p:sp>
        <p:nvSpPr>
          <p:cNvPr id="5" name="Tijdelijke aanduiding voor voettekst 4"/>
          <p:cNvSpPr>
            <a:spLocks noGrp="1"/>
          </p:cNvSpPr>
          <p:nvPr>
            <p:ph type="ftr" sz="quarter" idx="11"/>
          </p:nvPr>
        </p:nvSpPr>
        <p:spPr/>
        <p:txBody>
          <a:bodyPr/>
          <a:lstStyle/>
          <a:p>
            <a:endParaRPr lang="en-GB"/>
          </a:p>
        </p:txBody>
      </p:sp>
      <p:sp>
        <p:nvSpPr>
          <p:cNvPr id="6" name="Tijdelijke aanduiding voor dianummer 5"/>
          <p:cNvSpPr>
            <a:spLocks noGrp="1"/>
          </p:cNvSpPr>
          <p:nvPr>
            <p:ph type="sldNum" sz="quarter" idx="12"/>
          </p:nvPr>
        </p:nvSpPr>
        <p:spPr/>
        <p:txBody>
          <a:bodyPr/>
          <a:lstStyle/>
          <a:p>
            <a:fld id="{DF9D89BD-D053-4547-BA10-E40A1357FAED}" type="slidenum">
              <a:rPr lang="en-GB" smtClean="0"/>
              <a:t>‹nr.›</a:t>
            </a:fld>
            <a:endParaRPr lang="en-GB"/>
          </a:p>
        </p:txBody>
      </p:sp>
    </p:spTree>
    <p:extLst>
      <p:ext uri="{BB962C8B-B14F-4D97-AF65-F5344CB8AC3E}">
        <p14:creationId xmlns:p14="http://schemas.microsoft.com/office/powerpoint/2010/main" val="29725745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en-GB"/>
          </a:p>
        </p:txBody>
      </p:sp>
      <p:sp>
        <p:nvSpPr>
          <p:cNvPr id="3" name="Tijdelijke aanduiding voor verticale tekst 2"/>
          <p:cNvSpPr>
            <a:spLocks noGrp="1"/>
          </p:cNvSpPr>
          <p:nvPr>
            <p:ph type="body" orient="vert" idx="1"/>
          </p:nvPr>
        </p:nvSpPr>
        <p:spPr/>
        <p:txBody>
          <a:bodyPr vert="eaVe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GB"/>
          </a:p>
        </p:txBody>
      </p:sp>
      <p:sp>
        <p:nvSpPr>
          <p:cNvPr id="4" name="Tijdelijke aanduiding voor datum 3"/>
          <p:cNvSpPr>
            <a:spLocks noGrp="1"/>
          </p:cNvSpPr>
          <p:nvPr>
            <p:ph type="dt" sz="half" idx="10"/>
          </p:nvPr>
        </p:nvSpPr>
        <p:spPr/>
        <p:txBody>
          <a:bodyPr/>
          <a:lstStyle/>
          <a:p>
            <a:fld id="{B0E9AF34-C6AF-4E14-A4BB-34EA7F59E06C}" type="datetimeFigureOut">
              <a:rPr lang="en-GB" smtClean="0"/>
              <a:t>21/03/2016</a:t>
            </a:fld>
            <a:endParaRPr lang="en-GB"/>
          </a:p>
        </p:txBody>
      </p:sp>
      <p:sp>
        <p:nvSpPr>
          <p:cNvPr id="5" name="Tijdelijke aanduiding voor voettekst 4"/>
          <p:cNvSpPr>
            <a:spLocks noGrp="1"/>
          </p:cNvSpPr>
          <p:nvPr>
            <p:ph type="ftr" sz="quarter" idx="11"/>
          </p:nvPr>
        </p:nvSpPr>
        <p:spPr/>
        <p:txBody>
          <a:bodyPr/>
          <a:lstStyle/>
          <a:p>
            <a:endParaRPr lang="en-GB"/>
          </a:p>
        </p:txBody>
      </p:sp>
      <p:sp>
        <p:nvSpPr>
          <p:cNvPr id="6" name="Tijdelijke aanduiding voor dianummer 5"/>
          <p:cNvSpPr>
            <a:spLocks noGrp="1"/>
          </p:cNvSpPr>
          <p:nvPr>
            <p:ph type="sldNum" sz="quarter" idx="12"/>
          </p:nvPr>
        </p:nvSpPr>
        <p:spPr/>
        <p:txBody>
          <a:bodyPr/>
          <a:lstStyle/>
          <a:p>
            <a:fld id="{DF9D89BD-D053-4547-BA10-E40A1357FAED}" type="slidenum">
              <a:rPr lang="en-GB" smtClean="0"/>
              <a:t>‹nr.›</a:t>
            </a:fld>
            <a:endParaRPr lang="en-GB"/>
          </a:p>
        </p:txBody>
      </p:sp>
    </p:spTree>
    <p:extLst>
      <p:ext uri="{BB962C8B-B14F-4D97-AF65-F5344CB8AC3E}">
        <p14:creationId xmlns:p14="http://schemas.microsoft.com/office/powerpoint/2010/main" val="35760418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6629400" y="274638"/>
            <a:ext cx="2057400" cy="5851525"/>
          </a:xfrm>
        </p:spPr>
        <p:txBody>
          <a:bodyPr vert="eaVert"/>
          <a:lstStyle/>
          <a:p>
            <a:r>
              <a:rPr lang="nl-NL" smtClean="0"/>
              <a:t>Klik om de stijl te bewerken</a:t>
            </a:r>
            <a:endParaRPr lang="en-GB"/>
          </a:p>
        </p:txBody>
      </p:sp>
      <p:sp>
        <p:nvSpPr>
          <p:cNvPr id="3" name="Tijdelijke aanduiding voor verticale tekst 2"/>
          <p:cNvSpPr>
            <a:spLocks noGrp="1"/>
          </p:cNvSpPr>
          <p:nvPr>
            <p:ph type="body" orient="vert" idx="1"/>
          </p:nvPr>
        </p:nvSpPr>
        <p:spPr>
          <a:xfrm>
            <a:off x="457200" y="274638"/>
            <a:ext cx="6019800" cy="5851525"/>
          </a:xfrm>
        </p:spPr>
        <p:txBody>
          <a:bodyPr vert="eaVe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GB"/>
          </a:p>
        </p:txBody>
      </p:sp>
      <p:sp>
        <p:nvSpPr>
          <p:cNvPr id="4" name="Tijdelijke aanduiding voor datum 3"/>
          <p:cNvSpPr>
            <a:spLocks noGrp="1"/>
          </p:cNvSpPr>
          <p:nvPr>
            <p:ph type="dt" sz="half" idx="10"/>
          </p:nvPr>
        </p:nvSpPr>
        <p:spPr/>
        <p:txBody>
          <a:bodyPr/>
          <a:lstStyle/>
          <a:p>
            <a:fld id="{B0E9AF34-C6AF-4E14-A4BB-34EA7F59E06C}" type="datetimeFigureOut">
              <a:rPr lang="en-GB" smtClean="0"/>
              <a:t>21/03/2016</a:t>
            </a:fld>
            <a:endParaRPr lang="en-GB"/>
          </a:p>
        </p:txBody>
      </p:sp>
      <p:sp>
        <p:nvSpPr>
          <p:cNvPr id="5" name="Tijdelijke aanduiding voor voettekst 4"/>
          <p:cNvSpPr>
            <a:spLocks noGrp="1"/>
          </p:cNvSpPr>
          <p:nvPr>
            <p:ph type="ftr" sz="quarter" idx="11"/>
          </p:nvPr>
        </p:nvSpPr>
        <p:spPr/>
        <p:txBody>
          <a:bodyPr/>
          <a:lstStyle/>
          <a:p>
            <a:endParaRPr lang="en-GB"/>
          </a:p>
        </p:txBody>
      </p:sp>
      <p:sp>
        <p:nvSpPr>
          <p:cNvPr id="6" name="Tijdelijke aanduiding voor dianummer 5"/>
          <p:cNvSpPr>
            <a:spLocks noGrp="1"/>
          </p:cNvSpPr>
          <p:nvPr>
            <p:ph type="sldNum" sz="quarter" idx="12"/>
          </p:nvPr>
        </p:nvSpPr>
        <p:spPr/>
        <p:txBody>
          <a:bodyPr/>
          <a:lstStyle/>
          <a:p>
            <a:fld id="{DF9D89BD-D053-4547-BA10-E40A1357FAED}" type="slidenum">
              <a:rPr lang="en-GB" smtClean="0"/>
              <a:t>‹nr.›</a:t>
            </a:fld>
            <a:endParaRPr lang="en-GB"/>
          </a:p>
        </p:txBody>
      </p:sp>
    </p:spTree>
    <p:extLst>
      <p:ext uri="{BB962C8B-B14F-4D97-AF65-F5344CB8AC3E}">
        <p14:creationId xmlns:p14="http://schemas.microsoft.com/office/powerpoint/2010/main" val="37575560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en-GB"/>
          </a:p>
        </p:txBody>
      </p:sp>
      <p:sp>
        <p:nvSpPr>
          <p:cNvPr id="3" name="Tijdelijke aanduiding voor inhoud 2"/>
          <p:cNvSpPr>
            <a:spLocks noGrp="1"/>
          </p:cNvSpPr>
          <p:nvPr>
            <p:ph idx="1"/>
          </p:nvPr>
        </p:nvSpPr>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GB"/>
          </a:p>
        </p:txBody>
      </p:sp>
      <p:sp>
        <p:nvSpPr>
          <p:cNvPr id="4" name="Tijdelijke aanduiding voor datum 3"/>
          <p:cNvSpPr>
            <a:spLocks noGrp="1"/>
          </p:cNvSpPr>
          <p:nvPr>
            <p:ph type="dt" sz="half" idx="10"/>
          </p:nvPr>
        </p:nvSpPr>
        <p:spPr/>
        <p:txBody>
          <a:bodyPr/>
          <a:lstStyle/>
          <a:p>
            <a:fld id="{B0E9AF34-C6AF-4E14-A4BB-34EA7F59E06C}" type="datetimeFigureOut">
              <a:rPr lang="en-GB" smtClean="0"/>
              <a:t>21/03/2016</a:t>
            </a:fld>
            <a:endParaRPr lang="en-GB"/>
          </a:p>
        </p:txBody>
      </p:sp>
      <p:sp>
        <p:nvSpPr>
          <p:cNvPr id="5" name="Tijdelijke aanduiding voor voettekst 4"/>
          <p:cNvSpPr>
            <a:spLocks noGrp="1"/>
          </p:cNvSpPr>
          <p:nvPr>
            <p:ph type="ftr" sz="quarter" idx="11"/>
          </p:nvPr>
        </p:nvSpPr>
        <p:spPr/>
        <p:txBody>
          <a:bodyPr/>
          <a:lstStyle/>
          <a:p>
            <a:endParaRPr lang="en-GB"/>
          </a:p>
        </p:txBody>
      </p:sp>
      <p:sp>
        <p:nvSpPr>
          <p:cNvPr id="6" name="Tijdelijke aanduiding voor dianummer 5"/>
          <p:cNvSpPr>
            <a:spLocks noGrp="1"/>
          </p:cNvSpPr>
          <p:nvPr>
            <p:ph type="sldNum" sz="quarter" idx="12"/>
          </p:nvPr>
        </p:nvSpPr>
        <p:spPr/>
        <p:txBody>
          <a:bodyPr/>
          <a:lstStyle/>
          <a:p>
            <a:fld id="{DF9D89BD-D053-4547-BA10-E40A1357FAED}" type="slidenum">
              <a:rPr lang="en-GB" smtClean="0"/>
              <a:t>‹nr.›</a:t>
            </a:fld>
            <a:endParaRPr lang="en-GB"/>
          </a:p>
        </p:txBody>
      </p:sp>
    </p:spTree>
    <p:extLst>
      <p:ext uri="{BB962C8B-B14F-4D97-AF65-F5344CB8AC3E}">
        <p14:creationId xmlns:p14="http://schemas.microsoft.com/office/powerpoint/2010/main" val="2262008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nl-NL" smtClean="0"/>
              <a:t>Klik om de stijl te bewerken</a:t>
            </a:r>
            <a:endParaRPr lang="en-GB"/>
          </a:p>
        </p:txBody>
      </p:sp>
      <p:sp>
        <p:nvSpPr>
          <p:cNvPr id="3" name="Tijdelijke aanduiding voor tekst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smtClean="0"/>
              <a:t>Klik om de modelstijlen te bewerken</a:t>
            </a:r>
          </a:p>
        </p:txBody>
      </p:sp>
      <p:sp>
        <p:nvSpPr>
          <p:cNvPr id="4" name="Tijdelijke aanduiding voor datum 3"/>
          <p:cNvSpPr>
            <a:spLocks noGrp="1"/>
          </p:cNvSpPr>
          <p:nvPr>
            <p:ph type="dt" sz="half" idx="10"/>
          </p:nvPr>
        </p:nvSpPr>
        <p:spPr/>
        <p:txBody>
          <a:bodyPr/>
          <a:lstStyle/>
          <a:p>
            <a:fld id="{B0E9AF34-C6AF-4E14-A4BB-34EA7F59E06C}" type="datetimeFigureOut">
              <a:rPr lang="en-GB" smtClean="0"/>
              <a:t>21/03/2016</a:t>
            </a:fld>
            <a:endParaRPr lang="en-GB"/>
          </a:p>
        </p:txBody>
      </p:sp>
      <p:sp>
        <p:nvSpPr>
          <p:cNvPr id="5" name="Tijdelijke aanduiding voor voettekst 4"/>
          <p:cNvSpPr>
            <a:spLocks noGrp="1"/>
          </p:cNvSpPr>
          <p:nvPr>
            <p:ph type="ftr" sz="quarter" idx="11"/>
          </p:nvPr>
        </p:nvSpPr>
        <p:spPr/>
        <p:txBody>
          <a:bodyPr/>
          <a:lstStyle/>
          <a:p>
            <a:endParaRPr lang="en-GB"/>
          </a:p>
        </p:txBody>
      </p:sp>
      <p:sp>
        <p:nvSpPr>
          <p:cNvPr id="6" name="Tijdelijke aanduiding voor dianummer 5"/>
          <p:cNvSpPr>
            <a:spLocks noGrp="1"/>
          </p:cNvSpPr>
          <p:nvPr>
            <p:ph type="sldNum" sz="quarter" idx="12"/>
          </p:nvPr>
        </p:nvSpPr>
        <p:spPr/>
        <p:txBody>
          <a:bodyPr/>
          <a:lstStyle/>
          <a:p>
            <a:fld id="{DF9D89BD-D053-4547-BA10-E40A1357FAED}" type="slidenum">
              <a:rPr lang="en-GB" smtClean="0"/>
              <a:t>‹nr.›</a:t>
            </a:fld>
            <a:endParaRPr lang="en-GB"/>
          </a:p>
        </p:txBody>
      </p:sp>
    </p:spTree>
    <p:extLst>
      <p:ext uri="{BB962C8B-B14F-4D97-AF65-F5344CB8AC3E}">
        <p14:creationId xmlns:p14="http://schemas.microsoft.com/office/powerpoint/2010/main" val="261786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en-GB"/>
          </a:p>
        </p:txBody>
      </p:sp>
      <p:sp>
        <p:nvSpPr>
          <p:cNvPr id="3" name="Tijdelijke aanduiding voor inhoud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GB"/>
          </a:p>
        </p:txBody>
      </p:sp>
      <p:sp>
        <p:nvSpPr>
          <p:cNvPr id="4" name="Tijdelijke aanduiding voor inhoud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GB"/>
          </a:p>
        </p:txBody>
      </p:sp>
      <p:sp>
        <p:nvSpPr>
          <p:cNvPr id="5" name="Tijdelijke aanduiding voor datum 4"/>
          <p:cNvSpPr>
            <a:spLocks noGrp="1"/>
          </p:cNvSpPr>
          <p:nvPr>
            <p:ph type="dt" sz="half" idx="10"/>
          </p:nvPr>
        </p:nvSpPr>
        <p:spPr/>
        <p:txBody>
          <a:bodyPr/>
          <a:lstStyle/>
          <a:p>
            <a:fld id="{B0E9AF34-C6AF-4E14-A4BB-34EA7F59E06C}" type="datetimeFigureOut">
              <a:rPr lang="en-GB" smtClean="0"/>
              <a:t>21/03/2016</a:t>
            </a:fld>
            <a:endParaRPr lang="en-GB"/>
          </a:p>
        </p:txBody>
      </p:sp>
      <p:sp>
        <p:nvSpPr>
          <p:cNvPr id="6" name="Tijdelijke aanduiding voor voettekst 5"/>
          <p:cNvSpPr>
            <a:spLocks noGrp="1"/>
          </p:cNvSpPr>
          <p:nvPr>
            <p:ph type="ftr" sz="quarter" idx="11"/>
          </p:nvPr>
        </p:nvSpPr>
        <p:spPr/>
        <p:txBody>
          <a:bodyPr/>
          <a:lstStyle/>
          <a:p>
            <a:endParaRPr lang="en-GB"/>
          </a:p>
        </p:txBody>
      </p:sp>
      <p:sp>
        <p:nvSpPr>
          <p:cNvPr id="7" name="Tijdelijke aanduiding voor dianummer 6"/>
          <p:cNvSpPr>
            <a:spLocks noGrp="1"/>
          </p:cNvSpPr>
          <p:nvPr>
            <p:ph type="sldNum" sz="quarter" idx="12"/>
          </p:nvPr>
        </p:nvSpPr>
        <p:spPr/>
        <p:txBody>
          <a:bodyPr/>
          <a:lstStyle/>
          <a:p>
            <a:fld id="{DF9D89BD-D053-4547-BA10-E40A1357FAED}" type="slidenum">
              <a:rPr lang="en-GB" smtClean="0"/>
              <a:t>‹nr.›</a:t>
            </a:fld>
            <a:endParaRPr lang="en-GB"/>
          </a:p>
        </p:txBody>
      </p:sp>
    </p:spTree>
    <p:extLst>
      <p:ext uri="{BB962C8B-B14F-4D97-AF65-F5344CB8AC3E}">
        <p14:creationId xmlns:p14="http://schemas.microsoft.com/office/powerpoint/2010/main" val="17964216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nl-NL" smtClean="0"/>
              <a:t>Klik om de stijl te bewerken</a:t>
            </a:r>
            <a:endParaRPr lang="en-GB"/>
          </a:p>
        </p:txBody>
      </p:sp>
      <p:sp>
        <p:nvSpPr>
          <p:cNvPr id="3" name="Tijdelijke aanduiding voor tekst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4" name="Tijdelijke aanduiding voor inhoud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GB"/>
          </a:p>
        </p:txBody>
      </p:sp>
      <p:sp>
        <p:nvSpPr>
          <p:cNvPr id="5" name="Tijdelijke aanduiding voor tekst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6" name="Tijdelijke aanduiding voor inhoud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GB"/>
          </a:p>
        </p:txBody>
      </p:sp>
      <p:sp>
        <p:nvSpPr>
          <p:cNvPr id="7" name="Tijdelijke aanduiding voor datum 6"/>
          <p:cNvSpPr>
            <a:spLocks noGrp="1"/>
          </p:cNvSpPr>
          <p:nvPr>
            <p:ph type="dt" sz="half" idx="10"/>
          </p:nvPr>
        </p:nvSpPr>
        <p:spPr/>
        <p:txBody>
          <a:bodyPr/>
          <a:lstStyle/>
          <a:p>
            <a:fld id="{B0E9AF34-C6AF-4E14-A4BB-34EA7F59E06C}" type="datetimeFigureOut">
              <a:rPr lang="en-GB" smtClean="0"/>
              <a:t>21/03/2016</a:t>
            </a:fld>
            <a:endParaRPr lang="en-GB"/>
          </a:p>
        </p:txBody>
      </p:sp>
      <p:sp>
        <p:nvSpPr>
          <p:cNvPr id="8" name="Tijdelijke aanduiding voor voettekst 7"/>
          <p:cNvSpPr>
            <a:spLocks noGrp="1"/>
          </p:cNvSpPr>
          <p:nvPr>
            <p:ph type="ftr" sz="quarter" idx="11"/>
          </p:nvPr>
        </p:nvSpPr>
        <p:spPr/>
        <p:txBody>
          <a:bodyPr/>
          <a:lstStyle/>
          <a:p>
            <a:endParaRPr lang="en-GB"/>
          </a:p>
        </p:txBody>
      </p:sp>
      <p:sp>
        <p:nvSpPr>
          <p:cNvPr id="9" name="Tijdelijke aanduiding voor dianummer 8"/>
          <p:cNvSpPr>
            <a:spLocks noGrp="1"/>
          </p:cNvSpPr>
          <p:nvPr>
            <p:ph type="sldNum" sz="quarter" idx="12"/>
          </p:nvPr>
        </p:nvSpPr>
        <p:spPr/>
        <p:txBody>
          <a:bodyPr/>
          <a:lstStyle/>
          <a:p>
            <a:fld id="{DF9D89BD-D053-4547-BA10-E40A1357FAED}" type="slidenum">
              <a:rPr lang="en-GB" smtClean="0"/>
              <a:t>‹nr.›</a:t>
            </a:fld>
            <a:endParaRPr lang="en-GB"/>
          </a:p>
        </p:txBody>
      </p:sp>
    </p:spTree>
    <p:extLst>
      <p:ext uri="{BB962C8B-B14F-4D97-AF65-F5344CB8AC3E}">
        <p14:creationId xmlns:p14="http://schemas.microsoft.com/office/powerpoint/2010/main" val="32340036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en-GB"/>
          </a:p>
        </p:txBody>
      </p:sp>
      <p:sp>
        <p:nvSpPr>
          <p:cNvPr id="3" name="Tijdelijke aanduiding voor datum 2"/>
          <p:cNvSpPr>
            <a:spLocks noGrp="1"/>
          </p:cNvSpPr>
          <p:nvPr>
            <p:ph type="dt" sz="half" idx="10"/>
          </p:nvPr>
        </p:nvSpPr>
        <p:spPr/>
        <p:txBody>
          <a:bodyPr/>
          <a:lstStyle/>
          <a:p>
            <a:fld id="{B0E9AF34-C6AF-4E14-A4BB-34EA7F59E06C}" type="datetimeFigureOut">
              <a:rPr lang="en-GB" smtClean="0"/>
              <a:t>21/03/2016</a:t>
            </a:fld>
            <a:endParaRPr lang="en-GB"/>
          </a:p>
        </p:txBody>
      </p:sp>
      <p:sp>
        <p:nvSpPr>
          <p:cNvPr id="4" name="Tijdelijke aanduiding voor voettekst 3"/>
          <p:cNvSpPr>
            <a:spLocks noGrp="1"/>
          </p:cNvSpPr>
          <p:nvPr>
            <p:ph type="ftr" sz="quarter" idx="11"/>
          </p:nvPr>
        </p:nvSpPr>
        <p:spPr/>
        <p:txBody>
          <a:bodyPr/>
          <a:lstStyle/>
          <a:p>
            <a:endParaRPr lang="en-GB"/>
          </a:p>
        </p:txBody>
      </p:sp>
      <p:sp>
        <p:nvSpPr>
          <p:cNvPr id="5" name="Tijdelijke aanduiding voor dianummer 4"/>
          <p:cNvSpPr>
            <a:spLocks noGrp="1"/>
          </p:cNvSpPr>
          <p:nvPr>
            <p:ph type="sldNum" sz="quarter" idx="12"/>
          </p:nvPr>
        </p:nvSpPr>
        <p:spPr/>
        <p:txBody>
          <a:bodyPr/>
          <a:lstStyle/>
          <a:p>
            <a:fld id="{DF9D89BD-D053-4547-BA10-E40A1357FAED}" type="slidenum">
              <a:rPr lang="en-GB" smtClean="0"/>
              <a:t>‹nr.›</a:t>
            </a:fld>
            <a:endParaRPr lang="en-GB"/>
          </a:p>
        </p:txBody>
      </p:sp>
    </p:spTree>
    <p:extLst>
      <p:ext uri="{BB962C8B-B14F-4D97-AF65-F5344CB8AC3E}">
        <p14:creationId xmlns:p14="http://schemas.microsoft.com/office/powerpoint/2010/main" val="2492440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fld id="{B0E9AF34-C6AF-4E14-A4BB-34EA7F59E06C}" type="datetimeFigureOut">
              <a:rPr lang="en-GB" smtClean="0"/>
              <a:t>21/03/2016</a:t>
            </a:fld>
            <a:endParaRPr lang="en-GB"/>
          </a:p>
        </p:txBody>
      </p:sp>
      <p:sp>
        <p:nvSpPr>
          <p:cNvPr id="3" name="Tijdelijke aanduiding voor voettekst 2"/>
          <p:cNvSpPr>
            <a:spLocks noGrp="1"/>
          </p:cNvSpPr>
          <p:nvPr>
            <p:ph type="ftr" sz="quarter" idx="11"/>
          </p:nvPr>
        </p:nvSpPr>
        <p:spPr/>
        <p:txBody>
          <a:bodyPr/>
          <a:lstStyle/>
          <a:p>
            <a:endParaRPr lang="en-GB"/>
          </a:p>
        </p:txBody>
      </p:sp>
      <p:sp>
        <p:nvSpPr>
          <p:cNvPr id="4" name="Tijdelijke aanduiding voor dianummer 3"/>
          <p:cNvSpPr>
            <a:spLocks noGrp="1"/>
          </p:cNvSpPr>
          <p:nvPr>
            <p:ph type="sldNum" sz="quarter" idx="12"/>
          </p:nvPr>
        </p:nvSpPr>
        <p:spPr/>
        <p:txBody>
          <a:bodyPr/>
          <a:lstStyle/>
          <a:p>
            <a:fld id="{DF9D89BD-D053-4547-BA10-E40A1357FAED}" type="slidenum">
              <a:rPr lang="en-GB" smtClean="0"/>
              <a:t>‹nr.›</a:t>
            </a:fld>
            <a:endParaRPr lang="en-GB"/>
          </a:p>
        </p:txBody>
      </p:sp>
    </p:spTree>
    <p:extLst>
      <p:ext uri="{BB962C8B-B14F-4D97-AF65-F5344CB8AC3E}">
        <p14:creationId xmlns:p14="http://schemas.microsoft.com/office/powerpoint/2010/main" val="311083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nl-NL" smtClean="0"/>
              <a:t>Klik om de stijl te bewerken</a:t>
            </a:r>
            <a:endParaRPr lang="en-GB"/>
          </a:p>
        </p:txBody>
      </p:sp>
      <p:sp>
        <p:nvSpPr>
          <p:cNvPr id="3" name="Tijdelijke aanduiding voor inhoud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GB"/>
          </a:p>
        </p:txBody>
      </p:sp>
      <p:sp>
        <p:nvSpPr>
          <p:cNvPr id="4" name="Tijdelijke aanduiding voor tekst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5" name="Tijdelijke aanduiding voor datum 4"/>
          <p:cNvSpPr>
            <a:spLocks noGrp="1"/>
          </p:cNvSpPr>
          <p:nvPr>
            <p:ph type="dt" sz="half" idx="10"/>
          </p:nvPr>
        </p:nvSpPr>
        <p:spPr/>
        <p:txBody>
          <a:bodyPr/>
          <a:lstStyle/>
          <a:p>
            <a:fld id="{B0E9AF34-C6AF-4E14-A4BB-34EA7F59E06C}" type="datetimeFigureOut">
              <a:rPr lang="en-GB" smtClean="0"/>
              <a:t>21/03/2016</a:t>
            </a:fld>
            <a:endParaRPr lang="en-GB"/>
          </a:p>
        </p:txBody>
      </p:sp>
      <p:sp>
        <p:nvSpPr>
          <p:cNvPr id="6" name="Tijdelijke aanduiding voor voettekst 5"/>
          <p:cNvSpPr>
            <a:spLocks noGrp="1"/>
          </p:cNvSpPr>
          <p:nvPr>
            <p:ph type="ftr" sz="quarter" idx="11"/>
          </p:nvPr>
        </p:nvSpPr>
        <p:spPr/>
        <p:txBody>
          <a:bodyPr/>
          <a:lstStyle/>
          <a:p>
            <a:endParaRPr lang="en-GB"/>
          </a:p>
        </p:txBody>
      </p:sp>
      <p:sp>
        <p:nvSpPr>
          <p:cNvPr id="7" name="Tijdelijke aanduiding voor dianummer 6"/>
          <p:cNvSpPr>
            <a:spLocks noGrp="1"/>
          </p:cNvSpPr>
          <p:nvPr>
            <p:ph type="sldNum" sz="quarter" idx="12"/>
          </p:nvPr>
        </p:nvSpPr>
        <p:spPr/>
        <p:txBody>
          <a:bodyPr/>
          <a:lstStyle/>
          <a:p>
            <a:fld id="{DF9D89BD-D053-4547-BA10-E40A1357FAED}" type="slidenum">
              <a:rPr lang="en-GB" smtClean="0"/>
              <a:t>‹nr.›</a:t>
            </a:fld>
            <a:endParaRPr lang="en-GB"/>
          </a:p>
        </p:txBody>
      </p:sp>
    </p:spTree>
    <p:extLst>
      <p:ext uri="{BB962C8B-B14F-4D97-AF65-F5344CB8AC3E}">
        <p14:creationId xmlns:p14="http://schemas.microsoft.com/office/powerpoint/2010/main" val="10604778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nl-NL" smtClean="0"/>
              <a:t>Klik om de stijl te bewerken</a:t>
            </a:r>
            <a:endParaRPr lang="en-GB"/>
          </a:p>
        </p:txBody>
      </p:sp>
      <p:sp>
        <p:nvSpPr>
          <p:cNvPr id="3" name="Tijdelijke aanduiding voor afbeelding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ijdelijke aanduiding voor tekst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5" name="Tijdelijke aanduiding voor datum 4"/>
          <p:cNvSpPr>
            <a:spLocks noGrp="1"/>
          </p:cNvSpPr>
          <p:nvPr>
            <p:ph type="dt" sz="half" idx="10"/>
          </p:nvPr>
        </p:nvSpPr>
        <p:spPr/>
        <p:txBody>
          <a:bodyPr/>
          <a:lstStyle/>
          <a:p>
            <a:fld id="{B0E9AF34-C6AF-4E14-A4BB-34EA7F59E06C}" type="datetimeFigureOut">
              <a:rPr lang="en-GB" smtClean="0"/>
              <a:t>21/03/2016</a:t>
            </a:fld>
            <a:endParaRPr lang="en-GB"/>
          </a:p>
        </p:txBody>
      </p:sp>
      <p:sp>
        <p:nvSpPr>
          <p:cNvPr id="6" name="Tijdelijke aanduiding voor voettekst 5"/>
          <p:cNvSpPr>
            <a:spLocks noGrp="1"/>
          </p:cNvSpPr>
          <p:nvPr>
            <p:ph type="ftr" sz="quarter" idx="11"/>
          </p:nvPr>
        </p:nvSpPr>
        <p:spPr/>
        <p:txBody>
          <a:bodyPr/>
          <a:lstStyle/>
          <a:p>
            <a:endParaRPr lang="en-GB"/>
          </a:p>
        </p:txBody>
      </p:sp>
      <p:sp>
        <p:nvSpPr>
          <p:cNvPr id="7" name="Tijdelijke aanduiding voor dianummer 6"/>
          <p:cNvSpPr>
            <a:spLocks noGrp="1"/>
          </p:cNvSpPr>
          <p:nvPr>
            <p:ph type="sldNum" sz="quarter" idx="12"/>
          </p:nvPr>
        </p:nvSpPr>
        <p:spPr/>
        <p:txBody>
          <a:bodyPr/>
          <a:lstStyle/>
          <a:p>
            <a:fld id="{DF9D89BD-D053-4547-BA10-E40A1357FAED}" type="slidenum">
              <a:rPr lang="en-GB" smtClean="0"/>
              <a:t>‹nr.›</a:t>
            </a:fld>
            <a:endParaRPr lang="en-GB"/>
          </a:p>
        </p:txBody>
      </p:sp>
    </p:spTree>
    <p:extLst>
      <p:ext uri="{BB962C8B-B14F-4D97-AF65-F5344CB8AC3E}">
        <p14:creationId xmlns:p14="http://schemas.microsoft.com/office/powerpoint/2010/main" val="2929034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nl-NL" smtClean="0"/>
              <a:t>Klik om de stijl te bewerken</a:t>
            </a:r>
            <a:endParaRPr lang="en-GB"/>
          </a:p>
        </p:txBody>
      </p:sp>
      <p:sp>
        <p:nvSpPr>
          <p:cNvPr id="3" name="Tijdelijke aanduiding voor tekst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GB"/>
          </a:p>
        </p:txBody>
      </p:sp>
      <p:sp>
        <p:nvSpPr>
          <p:cNvPr id="4" name="Tijdelijke aanduiding voor datum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E9AF34-C6AF-4E14-A4BB-34EA7F59E06C}" type="datetimeFigureOut">
              <a:rPr lang="en-GB" smtClean="0"/>
              <a:t>21/03/2016</a:t>
            </a:fld>
            <a:endParaRPr lang="en-GB"/>
          </a:p>
        </p:txBody>
      </p:sp>
      <p:sp>
        <p:nvSpPr>
          <p:cNvPr id="5" name="Tijdelijke aanduiding voor voettekst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Tijdelijke aanduiding voor dianumm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9D89BD-D053-4547-BA10-E40A1357FAED}" type="slidenum">
              <a:rPr lang="en-GB" smtClean="0"/>
              <a:t>‹nr.›</a:t>
            </a:fld>
            <a:endParaRPr lang="en-GB"/>
          </a:p>
        </p:txBody>
      </p:sp>
    </p:spTree>
    <p:extLst>
      <p:ext uri="{BB962C8B-B14F-4D97-AF65-F5344CB8AC3E}">
        <p14:creationId xmlns:p14="http://schemas.microsoft.com/office/powerpoint/2010/main" val="34622160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normAutofit/>
          </a:bodyPr>
          <a:lstStyle/>
          <a:p>
            <a:r>
              <a:rPr lang="nl-NL" dirty="0" err="1" smtClean="0"/>
              <a:t>From</a:t>
            </a:r>
            <a:r>
              <a:rPr lang="nl-NL" dirty="0" smtClean="0"/>
              <a:t> Port Information Guide </a:t>
            </a:r>
            <a:br>
              <a:rPr lang="nl-NL" dirty="0" smtClean="0"/>
            </a:br>
            <a:r>
              <a:rPr lang="nl-NL" dirty="0" err="1" smtClean="0"/>
              <a:t>to</a:t>
            </a:r>
            <a:r>
              <a:rPr lang="nl-NL" dirty="0" smtClean="0"/>
              <a:t> Avanti</a:t>
            </a:r>
            <a:endParaRPr lang="en-GB" dirty="0"/>
          </a:p>
        </p:txBody>
      </p:sp>
      <p:sp>
        <p:nvSpPr>
          <p:cNvPr id="3" name="Ondertitel 2"/>
          <p:cNvSpPr>
            <a:spLocks noGrp="1"/>
          </p:cNvSpPr>
          <p:nvPr>
            <p:ph type="subTitle" idx="1"/>
          </p:nvPr>
        </p:nvSpPr>
        <p:spPr/>
        <p:txBody>
          <a:bodyPr/>
          <a:lstStyle/>
          <a:p>
            <a:r>
              <a:rPr lang="en-US" dirty="0" smtClean="0"/>
              <a:t>An interesting journey</a:t>
            </a:r>
            <a:endParaRPr lang="en-US" dirty="0"/>
          </a:p>
        </p:txBody>
      </p:sp>
    </p:spTree>
    <p:extLst>
      <p:ext uri="{BB962C8B-B14F-4D97-AF65-F5344CB8AC3E}">
        <p14:creationId xmlns:p14="http://schemas.microsoft.com/office/powerpoint/2010/main" val="27740429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What</a:t>
            </a:r>
            <a:r>
              <a:rPr lang="nl-NL" dirty="0" smtClean="0"/>
              <a:t> is </a:t>
            </a:r>
            <a:r>
              <a:rPr lang="nl-NL" dirty="0" err="1" smtClean="0"/>
              <a:t>quality</a:t>
            </a:r>
            <a:r>
              <a:rPr lang="nl-NL" dirty="0" smtClean="0"/>
              <a:t> data?</a:t>
            </a:r>
            <a:endParaRPr lang="en-GB" dirty="0"/>
          </a:p>
        </p:txBody>
      </p:sp>
      <p:pic>
        <p:nvPicPr>
          <p:cNvPr id="5" name="Tijdelijke aanduiding voor inhoud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427984" y="1700808"/>
            <a:ext cx="4570402" cy="3349302"/>
          </a:xfrm>
        </p:spPr>
      </p:pic>
      <p:sp>
        <p:nvSpPr>
          <p:cNvPr id="4" name="Tijdelijke aanduiding voor tekst 3"/>
          <p:cNvSpPr>
            <a:spLocks noGrp="1"/>
          </p:cNvSpPr>
          <p:nvPr>
            <p:ph type="body" sz="half" idx="2"/>
          </p:nvPr>
        </p:nvSpPr>
        <p:spPr/>
        <p:txBody>
          <a:bodyPr/>
          <a:lstStyle/>
          <a:p>
            <a:endParaRPr lang="en-GB"/>
          </a:p>
        </p:txBody>
      </p:sp>
    </p:spTree>
    <p:extLst>
      <p:ext uri="{BB962C8B-B14F-4D97-AF65-F5344CB8AC3E}">
        <p14:creationId xmlns:p14="http://schemas.microsoft.com/office/powerpoint/2010/main" val="28046476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1) </a:t>
            </a:r>
            <a:r>
              <a:rPr lang="nl-NL" dirty="0" err="1" smtClean="0"/>
              <a:t>Consistency</a:t>
            </a:r>
            <a:endParaRPr lang="en-GB" dirty="0"/>
          </a:p>
        </p:txBody>
      </p:sp>
      <p:sp>
        <p:nvSpPr>
          <p:cNvPr id="4" name="Tijdelijke aanduiding voor tekst 3"/>
          <p:cNvSpPr>
            <a:spLocks noGrp="1"/>
          </p:cNvSpPr>
          <p:nvPr>
            <p:ph type="body" sz="half" idx="2"/>
          </p:nvPr>
        </p:nvSpPr>
        <p:spPr/>
        <p:txBody>
          <a:bodyPr/>
          <a:lstStyle/>
          <a:p>
            <a:endParaRPr lang="en-GB"/>
          </a:p>
        </p:txBody>
      </p:sp>
      <p:pic>
        <p:nvPicPr>
          <p:cNvPr id="6" name="Tijdelijke aanduiding voor inhoud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779912" y="1844824"/>
            <a:ext cx="4777893" cy="2994595"/>
          </a:xfrm>
        </p:spPr>
      </p:pic>
    </p:spTree>
    <p:extLst>
      <p:ext uri="{BB962C8B-B14F-4D97-AF65-F5344CB8AC3E}">
        <p14:creationId xmlns:p14="http://schemas.microsoft.com/office/powerpoint/2010/main" val="40490871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en-GB" dirty="0"/>
          </a:p>
        </p:txBody>
      </p:sp>
      <p:sp>
        <p:nvSpPr>
          <p:cNvPr id="4" name="Tijdelijke aanduiding voor tekst 3"/>
          <p:cNvSpPr>
            <a:spLocks noGrp="1"/>
          </p:cNvSpPr>
          <p:nvPr>
            <p:ph type="body" sz="half" idx="2"/>
          </p:nvPr>
        </p:nvSpPr>
        <p:spPr/>
        <p:txBody>
          <a:bodyPr/>
          <a:lstStyle/>
          <a:p>
            <a:r>
              <a:rPr lang="nl-NL" dirty="0" err="1" smtClean="0"/>
              <a:t>One</a:t>
            </a:r>
            <a:r>
              <a:rPr lang="nl-NL" dirty="0" smtClean="0"/>
              <a:t> standard</a:t>
            </a:r>
            <a:endParaRPr lang="en-GB" dirty="0"/>
          </a:p>
        </p:txBody>
      </p:sp>
      <p:pic>
        <p:nvPicPr>
          <p:cNvPr id="7" name="Tijdelijke aanduiding voor inhoud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644008" y="1052736"/>
            <a:ext cx="3329037" cy="4743878"/>
          </a:xfrm>
        </p:spPr>
      </p:pic>
    </p:spTree>
    <p:extLst>
      <p:ext uri="{BB962C8B-B14F-4D97-AF65-F5344CB8AC3E}">
        <p14:creationId xmlns:p14="http://schemas.microsoft.com/office/powerpoint/2010/main" val="8201734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One</a:t>
            </a:r>
            <a:r>
              <a:rPr lang="nl-NL" dirty="0" smtClean="0"/>
              <a:t> information </a:t>
            </a:r>
            <a:r>
              <a:rPr lang="nl-NL" dirty="0" err="1" smtClean="0"/>
              <a:t>owner</a:t>
            </a:r>
            <a:endParaRPr lang="en-GB" dirty="0"/>
          </a:p>
        </p:txBody>
      </p:sp>
      <p:pic>
        <p:nvPicPr>
          <p:cNvPr id="5" name="Tijdelijke aanduiding voor inhoud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83968" y="836712"/>
            <a:ext cx="3998213" cy="3593331"/>
          </a:xfrm>
        </p:spPr>
      </p:pic>
      <p:sp>
        <p:nvSpPr>
          <p:cNvPr id="4" name="Tijdelijke aanduiding voor tekst 3"/>
          <p:cNvSpPr>
            <a:spLocks noGrp="1"/>
          </p:cNvSpPr>
          <p:nvPr>
            <p:ph type="body" sz="half" idx="2"/>
          </p:nvPr>
        </p:nvSpPr>
        <p:spPr/>
        <p:txBody>
          <a:bodyPr/>
          <a:lstStyle/>
          <a:p>
            <a:endParaRPr lang="en-GB"/>
          </a:p>
        </p:txBody>
      </p:sp>
    </p:spTree>
    <p:extLst>
      <p:ext uri="{BB962C8B-B14F-4D97-AF65-F5344CB8AC3E}">
        <p14:creationId xmlns:p14="http://schemas.microsoft.com/office/powerpoint/2010/main" val="30839856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One</a:t>
            </a:r>
            <a:r>
              <a:rPr lang="nl-NL" dirty="0" smtClean="0"/>
              <a:t> </a:t>
            </a:r>
            <a:r>
              <a:rPr lang="nl-NL" dirty="0" err="1" smtClean="0"/>
              <a:t>section</a:t>
            </a:r>
            <a:endParaRPr lang="en-GB" dirty="0"/>
          </a:p>
        </p:txBody>
      </p:sp>
      <p:sp>
        <p:nvSpPr>
          <p:cNvPr id="4" name="Tijdelijke aanduiding voor tekst 3"/>
          <p:cNvSpPr>
            <a:spLocks noGrp="1"/>
          </p:cNvSpPr>
          <p:nvPr>
            <p:ph type="body" sz="half" idx="2"/>
          </p:nvPr>
        </p:nvSpPr>
        <p:spPr/>
        <p:txBody>
          <a:bodyPr/>
          <a:lstStyle/>
          <a:p>
            <a:r>
              <a:rPr lang="nl-NL" dirty="0" err="1" smtClean="0"/>
              <a:t>One</a:t>
            </a:r>
            <a:r>
              <a:rPr lang="nl-NL" dirty="0" smtClean="0"/>
              <a:t> information </a:t>
            </a:r>
            <a:r>
              <a:rPr lang="nl-NL" dirty="0" err="1" smtClean="0"/>
              <a:t>owner</a:t>
            </a:r>
            <a:endParaRPr lang="en-GB" dirty="0"/>
          </a:p>
        </p:txBody>
      </p:sp>
      <p:pic>
        <p:nvPicPr>
          <p:cNvPr id="6" name="Tijdelijke aanduiding voor inhoud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860032" y="692696"/>
            <a:ext cx="3227280" cy="3299966"/>
          </a:xfrm>
        </p:spPr>
      </p:pic>
    </p:spTree>
    <p:extLst>
      <p:ext uri="{BB962C8B-B14F-4D97-AF65-F5344CB8AC3E}">
        <p14:creationId xmlns:p14="http://schemas.microsoft.com/office/powerpoint/2010/main" val="21350507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One</a:t>
            </a:r>
            <a:r>
              <a:rPr lang="nl-NL" dirty="0" smtClean="0"/>
              <a:t> </a:t>
            </a:r>
            <a:r>
              <a:rPr lang="nl-NL" dirty="0" err="1" smtClean="0"/>
              <a:t>unique</a:t>
            </a:r>
            <a:r>
              <a:rPr lang="nl-NL" dirty="0" smtClean="0"/>
              <a:t> </a:t>
            </a:r>
            <a:r>
              <a:rPr lang="nl-NL" dirty="0" err="1" smtClean="0"/>
              <a:t>identifier</a:t>
            </a:r>
            <a:endParaRPr lang="en-GB" dirty="0"/>
          </a:p>
        </p:txBody>
      </p:sp>
      <p:pic>
        <p:nvPicPr>
          <p:cNvPr id="5" name="Tijdelijke aanduiding voor inhoud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16475" y="2328069"/>
            <a:ext cx="2628900" cy="1743075"/>
          </a:xfrm>
        </p:spPr>
      </p:pic>
      <p:sp>
        <p:nvSpPr>
          <p:cNvPr id="4" name="Tijdelijke aanduiding voor tekst 3"/>
          <p:cNvSpPr>
            <a:spLocks noGrp="1"/>
          </p:cNvSpPr>
          <p:nvPr>
            <p:ph type="body" sz="half" idx="2"/>
          </p:nvPr>
        </p:nvSpPr>
        <p:spPr/>
        <p:txBody>
          <a:bodyPr/>
          <a:lstStyle/>
          <a:p>
            <a:endParaRPr lang="en-GB"/>
          </a:p>
        </p:txBody>
      </p:sp>
    </p:spTree>
    <p:extLst>
      <p:ext uri="{BB962C8B-B14F-4D97-AF65-F5344CB8AC3E}">
        <p14:creationId xmlns:p14="http://schemas.microsoft.com/office/powerpoint/2010/main" val="10926672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2) </a:t>
            </a:r>
            <a:r>
              <a:rPr lang="nl-NL" dirty="0" err="1" smtClean="0"/>
              <a:t>Accuracy</a:t>
            </a:r>
            <a:endParaRPr lang="en-GB" dirty="0"/>
          </a:p>
        </p:txBody>
      </p:sp>
      <p:pic>
        <p:nvPicPr>
          <p:cNvPr id="5" name="Tijdelijke aanduiding voor inhoud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211960" y="1772816"/>
            <a:ext cx="3872532" cy="2900661"/>
          </a:xfrm>
        </p:spPr>
      </p:pic>
      <p:sp>
        <p:nvSpPr>
          <p:cNvPr id="4" name="Tijdelijke aanduiding voor tekst 3"/>
          <p:cNvSpPr>
            <a:spLocks noGrp="1"/>
          </p:cNvSpPr>
          <p:nvPr>
            <p:ph type="body" sz="half" idx="2"/>
          </p:nvPr>
        </p:nvSpPr>
        <p:spPr/>
        <p:txBody>
          <a:bodyPr/>
          <a:lstStyle/>
          <a:p>
            <a:endParaRPr lang="en-GB"/>
          </a:p>
        </p:txBody>
      </p:sp>
    </p:spTree>
    <p:extLst>
      <p:ext uri="{BB962C8B-B14F-4D97-AF65-F5344CB8AC3E}">
        <p14:creationId xmlns:p14="http://schemas.microsoft.com/office/powerpoint/2010/main" val="26305266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en-GB" dirty="0"/>
          </a:p>
        </p:txBody>
      </p:sp>
      <p:pic>
        <p:nvPicPr>
          <p:cNvPr id="5" name="Tijdelijke aanduiding voor inhoud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707904" y="1556792"/>
            <a:ext cx="5211183" cy="3460551"/>
          </a:xfrm>
        </p:spPr>
      </p:pic>
      <p:sp>
        <p:nvSpPr>
          <p:cNvPr id="4" name="Tijdelijke aanduiding voor tekst 3"/>
          <p:cNvSpPr>
            <a:spLocks noGrp="1"/>
          </p:cNvSpPr>
          <p:nvPr>
            <p:ph type="body" sz="half" idx="2"/>
          </p:nvPr>
        </p:nvSpPr>
        <p:spPr/>
        <p:txBody>
          <a:bodyPr/>
          <a:lstStyle/>
          <a:p>
            <a:endParaRPr lang="en-GB"/>
          </a:p>
        </p:txBody>
      </p:sp>
    </p:spTree>
    <p:extLst>
      <p:ext uri="{BB962C8B-B14F-4D97-AF65-F5344CB8AC3E}">
        <p14:creationId xmlns:p14="http://schemas.microsoft.com/office/powerpoint/2010/main" val="1187506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3) </a:t>
            </a:r>
            <a:r>
              <a:rPr lang="nl-NL" dirty="0" err="1" smtClean="0"/>
              <a:t>Validity</a:t>
            </a:r>
            <a:endParaRPr lang="en-GB" dirty="0"/>
          </a:p>
        </p:txBody>
      </p:sp>
      <p:pic>
        <p:nvPicPr>
          <p:cNvPr id="5" name="Tijdelijke aanduiding voor inhoud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635896" y="1916832"/>
            <a:ext cx="5103193" cy="2746375"/>
          </a:xfrm>
        </p:spPr>
      </p:pic>
      <p:sp>
        <p:nvSpPr>
          <p:cNvPr id="4" name="Tijdelijke aanduiding voor tekst 3"/>
          <p:cNvSpPr>
            <a:spLocks noGrp="1"/>
          </p:cNvSpPr>
          <p:nvPr>
            <p:ph type="body" sz="half" idx="2"/>
          </p:nvPr>
        </p:nvSpPr>
        <p:spPr/>
        <p:txBody>
          <a:bodyPr/>
          <a:lstStyle/>
          <a:p>
            <a:endParaRPr lang="en-GB" dirty="0"/>
          </a:p>
        </p:txBody>
      </p:sp>
    </p:spTree>
    <p:extLst>
      <p:ext uri="{BB962C8B-B14F-4D97-AF65-F5344CB8AC3E}">
        <p14:creationId xmlns:p14="http://schemas.microsoft.com/office/powerpoint/2010/main" val="20602317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4) </a:t>
            </a:r>
            <a:r>
              <a:rPr lang="nl-NL" dirty="0" err="1" smtClean="0"/>
              <a:t>Completeness</a:t>
            </a:r>
            <a:endParaRPr lang="en-GB" dirty="0"/>
          </a:p>
        </p:txBody>
      </p:sp>
      <p:pic>
        <p:nvPicPr>
          <p:cNvPr id="5" name="Tijdelijke aanduiding voor inhoud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355976" y="1772816"/>
            <a:ext cx="4003535" cy="2998787"/>
          </a:xfrm>
        </p:spPr>
      </p:pic>
      <p:sp>
        <p:nvSpPr>
          <p:cNvPr id="4" name="Tijdelijke aanduiding voor tekst 3"/>
          <p:cNvSpPr>
            <a:spLocks noGrp="1"/>
          </p:cNvSpPr>
          <p:nvPr>
            <p:ph type="body" sz="half" idx="2"/>
          </p:nvPr>
        </p:nvSpPr>
        <p:spPr/>
        <p:txBody>
          <a:bodyPr/>
          <a:lstStyle/>
          <a:p>
            <a:endParaRPr lang="en-GB"/>
          </a:p>
        </p:txBody>
      </p:sp>
    </p:spTree>
    <p:extLst>
      <p:ext uri="{BB962C8B-B14F-4D97-AF65-F5344CB8AC3E}">
        <p14:creationId xmlns:p14="http://schemas.microsoft.com/office/powerpoint/2010/main" val="14742637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What</a:t>
            </a:r>
            <a:r>
              <a:rPr lang="nl-NL" dirty="0" smtClean="0"/>
              <a:t> is Avanti</a:t>
            </a:r>
            <a:endParaRPr lang="en-GB" dirty="0"/>
          </a:p>
        </p:txBody>
      </p:sp>
      <p:pic>
        <p:nvPicPr>
          <p:cNvPr id="5" name="Tijdelijke aanduiding voor inhoud 4"/>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4259262" y="575469"/>
            <a:ext cx="3743325" cy="5248275"/>
          </a:xfrm>
        </p:spPr>
      </p:pic>
      <p:sp>
        <p:nvSpPr>
          <p:cNvPr id="4" name="Tijdelijke aanduiding voor tekst 3"/>
          <p:cNvSpPr>
            <a:spLocks noGrp="1"/>
          </p:cNvSpPr>
          <p:nvPr>
            <p:ph type="body" sz="half" idx="2"/>
          </p:nvPr>
        </p:nvSpPr>
        <p:spPr/>
        <p:txBody>
          <a:bodyPr/>
          <a:lstStyle/>
          <a:p>
            <a:endParaRPr lang="en-GB"/>
          </a:p>
        </p:txBody>
      </p:sp>
    </p:spTree>
    <p:extLst>
      <p:ext uri="{BB962C8B-B14F-4D97-AF65-F5344CB8AC3E}">
        <p14:creationId xmlns:p14="http://schemas.microsoft.com/office/powerpoint/2010/main" val="26279308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en-GB" dirty="0"/>
          </a:p>
        </p:txBody>
      </p:sp>
      <p:pic>
        <p:nvPicPr>
          <p:cNvPr id="5" name="Tijdelijke aanduiding voor inhoud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575050" y="1281146"/>
            <a:ext cx="5111750" cy="3836921"/>
          </a:xfrm>
        </p:spPr>
      </p:pic>
      <p:sp>
        <p:nvSpPr>
          <p:cNvPr id="4" name="Tijdelijke aanduiding voor tekst 3"/>
          <p:cNvSpPr>
            <a:spLocks noGrp="1"/>
          </p:cNvSpPr>
          <p:nvPr>
            <p:ph type="body" sz="half" idx="2"/>
          </p:nvPr>
        </p:nvSpPr>
        <p:spPr/>
        <p:txBody>
          <a:bodyPr/>
          <a:lstStyle/>
          <a:p>
            <a:r>
              <a:rPr lang="nl-NL" dirty="0" err="1" smtClean="0"/>
              <a:t>Not</a:t>
            </a:r>
            <a:r>
              <a:rPr lang="nl-NL" dirty="0" smtClean="0"/>
              <a:t> </a:t>
            </a:r>
            <a:r>
              <a:rPr lang="nl-NL" dirty="0" err="1" smtClean="0"/>
              <a:t>too</a:t>
            </a:r>
            <a:r>
              <a:rPr lang="nl-NL" dirty="0" smtClean="0"/>
              <a:t> </a:t>
            </a:r>
            <a:r>
              <a:rPr lang="nl-NL" dirty="0" err="1" smtClean="0"/>
              <a:t>much</a:t>
            </a:r>
            <a:endParaRPr lang="en-GB" dirty="0"/>
          </a:p>
        </p:txBody>
      </p:sp>
    </p:spTree>
    <p:extLst>
      <p:ext uri="{BB962C8B-B14F-4D97-AF65-F5344CB8AC3E}">
        <p14:creationId xmlns:p14="http://schemas.microsoft.com/office/powerpoint/2010/main" val="26216072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en-GB" dirty="0"/>
          </a:p>
        </p:txBody>
      </p:sp>
      <p:sp>
        <p:nvSpPr>
          <p:cNvPr id="4" name="Tijdelijke aanduiding voor tekst 3"/>
          <p:cNvSpPr>
            <a:spLocks noGrp="1"/>
          </p:cNvSpPr>
          <p:nvPr>
            <p:ph type="body" sz="half" idx="2"/>
          </p:nvPr>
        </p:nvSpPr>
        <p:spPr/>
        <p:txBody>
          <a:bodyPr/>
          <a:lstStyle/>
          <a:p>
            <a:pPr marL="285750" indent="-285750">
              <a:buFont typeface="Arial" panose="020B0604020202020204" pitchFamily="34" charset="0"/>
              <a:buChar char="•"/>
            </a:pPr>
            <a:endParaRPr lang="nl-NL" dirty="0" smtClean="0"/>
          </a:p>
          <a:p>
            <a:r>
              <a:rPr lang="nl-NL" dirty="0" smtClean="0"/>
              <a:t>But complete</a:t>
            </a:r>
            <a:endParaRPr lang="en-GB" dirty="0"/>
          </a:p>
        </p:txBody>
      </p:sp>
      <p:pic>
        <p:nvPicPr>
          <p:cNvPr id="8" name="Tijdelijke aanduiding voor inhoud 7"/>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3575050" y="1760715"/>
            <a:ext cx="5111750" cy="2877782"/>
          </a:xfrm>
        </p:spPr>
      </p:pic>
    </p:spTree>
    <p:extLst>
      <p:ext uri="{BB962C8B-B14F-4D97-AF65-F5344CB8AC3E}">
        <p14:creationId xmlns:p14="http://schemas.microsoft.com/office/powerpoint/2010/main" val="31428643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5) Availability</a:t>
            </a:r>
            <a:endParaRPr lang="en-GB" dirty="0"/>
          </a:p>
        </p:txBody>
      </p:sp>
      <p:sp>
        <p:nvSpPr>
          <p:cNvPr id="4" name="Tijdelijke aanduiding voor tekst 3"/>
          <p:cNvSpPr>
            <a:spLocks noGrp="1"/>
          </p:cNvSpPr>
          <p:nvPr>
            <p:ph type="body" sz="half" idx="2"/>
          </p:nvPr>
        </p:nvSpPr>
        <p:spPr/>
        <p:txBody>
          <a:bodyPr/>
          <a:lstStyle/>
          <a:p>
            <a:endParaRPr lang="en-GB"/>
          </a:p>
        </p:txBody>
      </p:sp>
      <p:pic>
        <p:nvPicPr>
          <p:cNvPr id="7" name="Tijdelijke aanduiding voor inhoud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067944" y="1412776"/>
            <a:ext cx="4436715" cy="3916932"/>
          </a:xfrm>
        </p:spPr>
      </p:pic>
    </p:spTree>
    <p:extLst>
      <p:ext uri="{BB962C8B-B14F-4D97-AF65-F5344CB8AC3E}">
        <p14:creationId xmlns:p14="http://schemas.microsoft.com/office/powerpoint/2010/main" val="24071520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en-GB" dirty="0"/>
          </a:p>
        </p:txBody>
      </p:sp>
      <p:sp>
        <p:nvSpPr>
          <p:cNvPr id="4" name="Tijdelijke aanduiding voor tekst 3"/>
          <p:cNvSpPr>
            <a:spLocks noGrp="1"/>
          </p:cNvSpPr>
          <p:nvPr>
            <p:ph type="body" sz="half" idx="2"/>
          </p:nvPr>
        </p:nvSpPr>
        <p:spPr/>
        <p:txBody>
          <a:bodyPr/>
          <a:lstStyle/>
          <a:p>
            <a:r>
              <a:rPr lang="nl-NL" dirty="0" smtClean="0"/>
              <a:t>The port has </a:t>
            </a:r>
            <a:r>
              <a:rPr lang="nl-NL" dirty="0" err="1" smtClean="0"/>
              <a:t>many</a:t>
            </a:r>
            <a:r>
              <a:rPr lang="nl-NL" dirty="0" smtClean="0"/>
              <a:t> port data users</a:t>
            </a:r>
            <a:endParaRPr lang="en-GB" dirty="0"/>
          </a:p>
        </p:txBody>
      </p:sp>
      <p:pic>
        <p:nvPicPr>
          <p:cNvPr id="6" name="Tijdelijke aanduiding voor inhoud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499992" y="1916832"/>
            <a:ext cx="3606544" cy="2888109"/>
          </a:xfrm>
        </p:spPr>
      </p:pic>
    </p:spTree>
    <p:extLst>
      <p:ext uri="{BB962C8B-B14F-4D97-AF65-F5344CB8AC3E}">
        <p14:creationId xmlns:p14="http://schemas.microsoft.com/office/powerpoint/2010/main" val="7747616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en-GB" dirty="0"/>
          </a:p>
        </p:txBody>
      </p:sp>
      <p:pic>
        <p:nvPicPr>
          <p:cNvPr id="5" name="Tijdelijke aanduiding voor inhoud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067944" y="1628800"/>
            <a:ext cx="4072083" cy="3161853"/>
          </a:xfrm>
        </p:spPr>
      </p:pic>
      <p:sp>
        <p:nvSpPr>
          <p:cNvPr id="4" name="Tijdelijke aanduiding voor tekst 3"/>
          <p:cNvSpPr>
            <a:spLocks noGrp="1"/>
          </p:cNvSpPr>
          <p:nvPr>
            <p:ph type="body" sz="half" idx="2"/>
          </p:nvPr>
        </p:nvSpPr>
        <p:spPr/>
        <p:txBody>
          <a:bodyPr/>
          <a:lstStyle/>
          <a:p>
            <a:r>
              <a:rPr lang="nl-NL" dirty="0" err="1" smtClean="0"/>
              <a:t>All</a:t>
            </a:r>
            <a:r>
              <a:rPr lang="nl-NL" dirty="0" smtClean="0"/>
              <a:t> of </a:t>
            </a:r>
            <a:r>
              <a:rPr lang="nl-NL" dirty="0" err="1" smtClean="0"/>
              <a:t>them</a:t>
            </a:r>
            <a:r>
              <a:rPr lang="nl-NL" dirty="0" smtClean="0"/>
              <a:t> </a:t>
            </a:r>
            <a:r>
              <a:rPr lang="nl-NL" dirty="0" err="1" smtClean="0"/>
              <a:t>need</a:t>
            </a:r>
            <a:r>
              <a:rPr lang="nl-NL" dirty="0" smtClean="0"/>
              <a:t> </a:t>
            </a:r>
            <a:r>
              <a:rPr lang="nl-NL" dirty="0" err="1" smtClean="0"/>
              <a:t>to</a:t>
            </a:r>
            <a:r>
              <a:rPr lang="nl-NL" dirty="0" smtClean="0"/>
              <a:t> </a:t>
            </a:r>
            <a:r>
              <a:rPr lang="nl-NL" dirty="0" err="1" smtClean="0"/>
              <a:t>be</a:t>
            </a:r>
            <a:r>
              <a:rPr lang="nl-NL" dirty="0" smtClean="0"/>
              <a:t> </a:t>
            </a:r>
            <a:r>
              <a:rPr lang="nl-NL" dirty="0" err="1" smtClean="0"/>
              <a:t>connected</a:t>
            </a:r>
            <a:endParaRPr lang="en-GB" dirty="0"/>
          </a:p>
        </p:txBody>
      </p:sp>
    </p:spTree>
    <p:extLst>
      <p:ext uri="{BB962C8B-B14F-4D97-AF65-F5344CB8AC3E}">
        <p14:creationId xmlns:p14="http://schemas.microsoft.com/office/powerpoint/2010/main" val="29192528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en-GB"/>
          </a:p>
        </p:txBody>
      </p:sp>
      <p:pic>
        <p:nvPicPr>
          <p:cNvPr id="5" name="Tijdelijke aanduiding voor inhoud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75050" y="1245804"/>
            <a:ext cx="5111750" cy="3907604"/>
          </a:xfrm>
        </p:spPr>
      </p:pic>
      <p:sp>
        <p:nvSpPr>
          <p:cNvPr id="4" name="Tijdelijke aanduiding voor tekst 3"/>
          <p:cNvSpPr>
            <a:spLocks noGrp="1"/>
          </p:cNvSpPr>
          <p:nvPr>
            <p:ph type="body" sz="half" idx="2"/>
          </p:nvPr>
        </p:nvSpPr>
        <p:spPr/>
        <p:txBody>
          <a:bodyPr/>
          <a:lstStyle/>
          <a:p>
            <a:endParaRPr lang="en-GB"/>
          </a:p>
        </p:txBody>
      </p:sp>
    </p:spTree>
    <p:extLst>
      <p:ext uri="{BB962C8B-B14F-4D97-AF65-F5344CB8AC3E}">
        <p14:creationId xmlns:p14="http://schemas.microsoft.com/office/powerpoint/2010/main" val="3987722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6) </a:t>
            </a:r>
            <a:r>
              <a:rPr lang="nl-NL" dirty="0" err="1" smtClean="0"/>
              <a:t>Timeliness</a:t>
            </a:r>
            <a:endParaRPr lang="en-GB" dirty="0"/>
          </a:p>
        </p:txBody>
      </p:sp>
      <p:pic>
        <p:nvPicPr>
          <p:cNvPr id="5" name="Tijdelijke aanduiding voor inhoud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72000" y="1700808"/>
            <a:ext cx="3206551" cy="3192300"/>
          </a:xfrm>
        </p:spPr>
      </p:pic>
      <p:sp>
        <p:nvSpPr>
          <p:cNvPr id="4" name="Tijdelijke aanduiding voor tekst 3"/>
          <p:cNvSpPr>
            <a:spLocks noGrp="1"/>
          </p:cNvSpPr>
          <p:nvPr>
            <p:ph type="body" sz="half" idx="2"/>
          </p:nvPr>
        </p:nvSpPr>
        <p:spPr/>
        <p:txBody>
          <a:bodyPr/>
          <a:lstStyle/>
          <a:p>
            <a:endParaRPr lang="en-GB"/>
          </a:p>
        </p:txBody>
      </p:sp>
    </p:spTree>
    <p:extLst>
      <p:ext uri="{BB962C8B-B14F-4D97-AF65-F5344CB8AC3E}">
        <p14:creationId xmlns:p14="http://schemas.microsoft.com/office/powerpoint/2010/main" val="9255695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en-GB"/>
          </a:p>
        </p:txBody>
      </p:sp>
      <p:pic>
        <p:nvPicPr>
          <p:cNvPr id="5" name="Tijdelijke aanduiding voor inhoud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067944" y="1556792"/>
            <a:ext cx="3950424" cy="3176141"/>
          </a:xfrm>
        </p:spPr>
      </p:pic>
      <p:sp>
        <p:nvSpPr>
          <p:cNvPr id="4" name="Tijdelijke aanduiding voor tekst 3"/>
          <p:cNvSpPr>
            <a:spLocks noGrp="1"/>
          </p:cNvSpPr>
          <p:nvPr>
            <p:ph type="body" sz="half" idx="2"/>
          </p:nvPr>
        </p:nvSpPr>
        <p:spPr/>
        <p:txBody>
          <a:bodyPr/>
          <a:lstStyle/>
          <a:p>
            <a:r>
              <a:rPr lang="nl-NL" dirty="0" smtClean="0"/>
              <a:t>Alerts</a:t>
            </a:r>
            <a:endParaRPr lang="en-GB" dirty="0"/>
          </a:p>
        </p:txBody>
      </p:sp>
    </p:spTree>
    <p:extLst>
      <p:ext uri="{BB962C8B-B14F-4D97-AF65-F5344CB8AC3E}">
        <p14:creationId xmlns:p14="http://schemas.microsoft.com/office/powerpoint/2010/main" val="23947382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Summary</a:t>
            </a:r>
            <a:endParaRPr lang="en-GB" dirty="0"/>
          </a:p>
        </p:txBody>
      </p:sp>
      <p:pic>
        <p:nvPicPr>
          <p:cNvPr id="5" name="Tijdelijke aanduiding voor inhoud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860032" y="1700808"/>
            <a:ext cx="3332362" cy="3062833"/>
          </a:xfrm>
        </p:spPr>
      </p:pic>
      <p:sp>
        <p:nvSpPr>
          <p:cNvPr id="4" name="Tijdelijke aanduiding voor tekst 3"/>
          <p:cNvSpPr>
            <a:spLocks noGrp="1"/>
          </p:cNvSpPr>
          <p:nvPr>
            <p:ph type="body" sz="half" idx="2"/>
          </p:nvPr>
        </p:nvSpPr>
        <p:spPr/>
        <p:txBody>
          <a:bodyPr/>
          <a:lstStyle/>
          <a:p>
            <a:endParaRPr lang="en-GB" dirty="0"/>
          </a:p>
        </p:txBody>
      </p:sp>
    </p:spTree>
    <p:extLst>
      <p:ext uri="{BB962C8B-B14F-4D97-AF65-F5344CB8AC3E}">
        <p14:creationId xmlns:p14="http://schemas.microsoft.com/office/powerpoint/2010/main" val="8576057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Other</a:t>
            </a:r>
            <a:r>
              <a:rPr lang="nl-NL" dirty="0" smtClean="0"/>
              <a:t> </a:t>
            </a:r>
            <a:r>
              <a:rPr lang="nl-NL" dirty="0" err="1" smtClean="0"/>
              <a:t>projects</a:t>
            </a:r>
            <a:endParaRPr lang="en-GB" dirty="0"/>
          </a:p>
        </p:txBody>
      </p:sp>
      <p:pic>
        <p:nvPicPr>
          <p:cNvPr id="5" name="Tijdelijke aanduiding voor inhoud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779912" y="1844824"/>
            <a:ext cx="4886410" cy="3251684"/>
          </a:xfrm>
        </p:spPr>
      </p:pic>
      <p:sp>
        <p:nvSpPr>
          <p:cNvPr id="4" name="Tijdelijke aanduiding voor tekst 3"/>
          <p:cNvSpPr>
            <a:spLocks noGrp="1"/>
          </p:cNvSpPr>
          <p:nvPr>
            <p:ph type="body" sz="half" idx="2"/>
          </p:nvPr>
        </p:nvSpPr>
        <p:spPr/>
        <p:txBody>
          <a:bodyPr/>
          <a:lstStyle/>
          <a:p>
            <a:endParaRPr lang="en-GB"/>
          </a:p>
        </p:txBody>
      </p:sp>
    </p:spTree>
    <p:extLst>
      <p:ext uri="{BB962C8B-B14F-4D97-AF65-F5344CB8AC3E}">
        <p14:creationId xmlns:p14="http://schemas.microsoft.com/office/powerpoint/2010/main" val="1591396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Why</a:t>
            </a:r>
            <a:r>
              <a:rPr lang="nl-NL" dirty="0" smtClean="0"/>
              <a:t>?</a:t>
            </a:r>
            <a:endParaRPr lang="en-GB" dirty="0"/>
          </a:p>
        </p:txBody>
      </p:sp>
      <p:pic>
        <p:nvPicPr>
          <p:cNvPr id="5" name="Tijdelijke aanduiding voor inhoud 4"/>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4259262" y="575469"/>
            <a:ext cx="3743325" cy="5248275"/>
          </a:xfrm>
        </p:spPr>
      </p:pic>
      <p:sp>
        <p:nvSpPr>
          <p:cNvPr id="4" name="Tijdelijke aanduiding voor tekst 3"/>
          <p:cNvSpPr>
            <a:spLocks noGrp="1"/>
          </p:cNvSpPr>
          <p:nvPr>
            <p:ph type="body" sz="half" idx="2"/>
          </p:nvPr>
        </p:nvSpPr>
        <p:spPr/>
        <p:txBody>
          <a:bodyPr/>
          <a:lstStyle/>
          <a:p>
            <a:endParaRPr lang="en-GB"/>
          </a:p>
        </p:txBody>
      </p:sp>
    </p:spTree>
    <p:extLst>
      <p:ext uri="{BB962C8B-B14F-4D97-AF65-F5344CB8AC3E}">
        <p14:creationId xmlns:p14="http://schemas.microsoft.com/office/powerpoint/2010/main" val="9784690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en-GB"/>
          </a:p>
        </p:txBody>
      </p:sp>
      <p:pic>
        <p:nvPicPr>
          <p:cNvPr id="5" name="Tijdelijke aanduiding voor inhoud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47864" y="1700808"/>
            <a:ext cx="5564974" cy="3235002"/>
          </a:xfrm>
        </p:spPr>
      </p:pic>
      <p:sp>
        <p:nvSpPr>
          <p:cNvPr id="4" name="Tijdelijke aanduiding voor tekst 3"/>
          <p:cNvSpPr>
            <a:spLocks noGrp="1"/>
          </p:cNvSpPr>
          <p:nvPr>
            <p:ph type="body" sz="half" idx="2"/>
          </p:nvPr>
        </p:nvSpPr>
        <p:spPr/>
        <p:txBody>
          <a:bodyPr/>
          <a:lstStyle/>
          <a:p>
            <a:endParaRPr lang="en-GB"/>
          </a:p>
        </p:txBody>
      </p:sp>
    </p:spTree>
    <p:extLst>
      <p:ext uri="{BB962C8B-B14F-4D97-AF65-F5344CB8AC3E}">
        <p14:creationId xmlns:p14="http://schemas.microsoft.com/office/powerpoint/2010/main" val="21892457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nl-NL" dirty="0" err="1" smtClean="0"/>
              <a:t>Request</a:t>
            </a:r>
            <a:r>
              <a:rPr lang="nl-NL" dirty="0" smtClean="0"/>
              <a:t> </a:t>
            </a:r>
            <a:r>
              <a:rPr lang="nl-NL" dirty="0" err="1" smtClean="0"/>
              <a:t>from</a:t>
            </a:r>
            <a:r>
              <a:rPr lang="nl-NL" dirty="0" smtClean="0"/>
              <a:t> </a:t>
            </a:r>
            <a:r>
              <a:rPr lang="nl-NL" dirty="0" err="1" smtClean="0"/>
              <a:t>industry</a:t>
            </a:r>
            <a:endParaRPr lang="en-GB" dirty="0"/>
          </a:p>
        </p:txBody>
      </p:sp>
      <p:sp>
        <p:nvSpPr>
          <p:cNvPr id="6" name="Tijdelijke aanduiding voor tekst 5"/>
          <p:cNvSpPr>
            <a:spLocks noGrp="1"/>
          </p:cNvSpPr>
          <p:nvPr>
            <p:ph type="body" sz="half" idx="2"/>
          </p:nvPr>
        </p:nvSpPr>
        <p:spPr>
          <a:xfrm>
            <a:off x="457200" y="1435100"/>
            <a:ext cx="3394720" cy="4691063"/>
          </a:xfrm>
        </p:spPr>
        <p:txBody>
          <a:bodyPr>
            <a:normAutofit/>
          </a:bodyPr>
          <a:lstStyle/>
          <a:p>
            <a:endParaRPr lang="en-GB" dirty="0"/>
          </a:p>
        </p:txBody>
      </p:sp>
      <p:pic>
        <p:nvPicPr>
          <p:cNvPr id="3" name="Tijdelijke aanduiding voor inhoud 2"/>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575050" y="1420492"/>
            <a:ext cx="5111750" cy="3558229"/>
          </a:xfrm>
        </p:spPr>
      </p:pic>
    </p:spTree>
    <p:extLst>
      <p:ext uri="{BB962C8B-B14F-4D97-AF65-F5344CB8AC3E}">
        <p14:creationId xmlns:p14="http://schemas.microsoft.com/office/powerpoint/2010/main" val="29646210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Fleet</a:t>
            </a:r>
            <a:r>
              <a:rPr lang="nl-NL" dirty="0" smtClean="0"/>
              <a:t> efficiency</a:t>
            </a:r>
            <a:endParaRPr lang="en-GB" dirty="0"/>
          </a:p>
        </p:txBody>
      </p:sp>
      <p:pic>
        <p:nvPicPr>
          <p:cNvPr id="5" name="Tijdelijke aanduiding voor inhoud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821237" y="2023269"/>
            <a:ext cx="2619375" cy="2352675"/>
          </a:xfrm>
        </p:spPr>
      </p:pic>
      <p:sp>
        <p:nvSpPr>
          <p:cNvPr id="4" name="Tijdelijke aanduiding voor tekst 3"/>
          <p:cNvSpPr>
            <a:spLocks noGrp="1"/>
          </p:cNvSpPr>
          <p:nvPr>
            <p:ph type="body" sz="half" idx="2"/>
          </p:nvPr>
        </p:nvSpPr>
        <p:spPr/>
        <p:txBody>
          <a:bodyPr/>
          <a:lstStyle/>
          <a:p>
            <a:endParaRPr lang="en-GB"/>
          </a:p>
        </p:txBody>
      </p:sp>
    </p:spTree>
    <p:extLst>
      <p:ext uri="{BB962C8B-B14F-4D97-AF65-F5344CB8AC3E}">
        <p14:creationId xmlns:p14="http://schemas.microsoft.com/office/powerpoint/2010/main" val="29264092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Fleet interoperability</a:t>
            </a:r>
            <a:endParaRPr lang="en-US" dirty="0"/>
          </a:p>
        </p:txBody>
      </p:sp>
      <p:pic>
        <p:nvPicPr>
          <p:cNvPr id="5" name="Tijdelijke aanduiding voor inhoud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059362" y="2132806"/>
            <a:ext cx="2143125" cy="2133600"/>
          </a:xfrm>
        </p:spPr>
      </p:pic>
      <p:sp>
        <p:nvSpPr>
          <p:cNvPr id="4" name="Tijdelijke aanduiding voor tekst 3"/>
          <p:cNvSpPr>
            <a:spLocks noGrp="1"/>
          </p:cNvSpPr>
          <p:nvPr>
            <p:ph type="body" sz="half" idx="2"/>
          </p:nvPr>
        </p:nvSpPr>
        <p:spPr/>
        <p:txBody>
          <a:bodyPr/>
          <a:lstStyle/>
          <a:p>
            <a:endParaRPr lang="en-GB" dirty="0"/>
          </a:p>
        </p:txBody>
      </p:sp>
    </p:spTree>
    <p:extLst>
      <p:ext uri="{BB962C8B-B14F-4D97-AF65-F5344CB8AC3E}">
        <p14:creationId xmlns:p14="http://schemas.microsoft.com/office/powerpoint/2010/main" val="11538283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Start 2006</a:t>
            </a:r>
            <a:endParaRPr lang="en-GB" dirty="0"/>
          </a:p>
        </p:txBody>
      </p:sp>
      <p:pic>
        <p:nvPicPr>
          <p:cNvPr id="5" name="Tijdelijke aanduiding voor inhoud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952490" y="273050"/>
            <a:ext cx="4356869" cy="5853113"/>
          </a:xfrm>
        </p:spPr>
      </p:pic>
      <p:sp>
        <p:nvSpPr>
          <p:cNvPr id="4" name="Tijdelijke aanduiding voor tekst 3"/>
          <p:cNvSpPr>
            <a:spLocks noGrp="1"/>
          </p:cNvSpPr>
          <p:nvPr>
            <p:ph type="body" sz="half" idx="2"/>
          </p:nvPr>
        </p:nvSpPr>
        <p:spPr/>
        <p:txBody>
          <a:bodyPr/>
          <a:lstStyle/>
          <a:p>
            <a:endParaRPr lang="en-GB"/>
          </a:p>
        </p:txBody>
      </p:sp>
    </p:spTree>
    <p:extLst>
      <p:ext uri="{BB962C8B-B14F-4D97-AF65-F5344CB8AC3E}">
        <p14:creationId xmlns:p14="http://schemas.microsoft.com/office/powerpoint/2010/main" val="33155074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Status 2016</a:t>
            </a:r>
            <a:endParaRPr lang="en-GB" dirty="0"/>
          </a:p>
        </p:txBody>
      </p:sp>
      <p:sp>
        <p:nvSpPr>
          <p:cNvPr id="4" name="Tijdelijke aanduiding voor tekst 3"/>
          <p:cNvSpPr>
            <a:spLocks noGrp="1"/>
          </p:cNvSpPr>
          <p:nvPr>
            <p:ph type="body" sz="half" idx="2"/>
          </p:nvPr>
        </p:nvSpPr>
        <p:spPr/>
        <p:txBody>
          <a:bodyPr/>
          <a:lstStyle/>
          <a:p>
            <a:endParaRPr lang="en-GB"/>
          </a:p>
        </p:txBody>
      </p:sp>
      <p:pic>
        <p:nvPicPr>
          <p:cNvPr id="7" name="Tijdelijke aanduiding voor inhoud 6"/>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4080854" y="273050"/>
            <a:ext cx="4100141" cy="5853113"/>
          </a:xfrm>
        </p:spPr>
      </p:pic>
    </p:spTree>
    <p:extLst>
      <p:ext uri="{BB962C8B-B14F-4D97-AF65-F5344CB8AC3E}">
        <p14:creationId xmlns:p14="http://schemas.microsoft.com/office/powerpoint/2010/main" val="27179751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What</a:t>
            </a:r>
            <a:r>
              <a:rPr lang="nl-NL" dirty="0" smtClean="0"/>
              <a:t> have we </a:t>
            </a:r>
            <a:r>
              <a:rPr lang="nl-NL" dirty="0" err="1" smtClean="0"/>
              <a:t>learned</a:t>
            </a:r>
            <a:r>
              <a:rPr lang="nl-NL" dirty="0" smtClean="0"/>
              <a:t>?</a:t>
            </a:r>
            <a:endParaRPr lang="en-GB" dirty="0"/>
          </a:p>
        </p:txBody>
      </p:sp>
      <p:pic>
        <p:nvPicPr>
          <p:cNvPr id="5" name="Tijdelijke aanduiding voor inhoud 4"/>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4259262" y="575469"/>
            <a:ext cx="3743325" cy="5248275"/>
          </a:xfrm>
        </p:spPr>
      </p:pic>
      <p:sp>
        <p:nvSpPr>
          <p:cNvPr id="4" name="Tijdelijke aanduiding voor tekst 3"/>
          <p:cNvSpPr>
            <a:spLocks noGrp="1"/>
          </p:cNvSpPr>
          <p:nvPr>
            <p:ph type="body" sz="half" idx="2"/>
          </p:nvPr>
        </p:nvSpPr>
        <p:spPr/>
        <p:txBody>
          <a:bodyPr/>
          <a:lstStyle/>
          <a:p>
            <a:endParaRPr lang="en-GB"/>
          </a:p>
        </p:txBody>
      </p:sp>
    </p:spTree>
    <p:extLst>
      <p:ext uri="{BB962C8B-B14F-4D97-AF65-F5344CB8AC3E}">
        <p14:creationId xmlns:p14="http://schemas.microsoft.com/office/powerpoint/2010/main" val="1203195552"/>
      </p:ext>
    </p:extLst>
  </p:cSld>
  <p:clrMapOvr>
    <a:masterClrMapping/>
  </p:clrMapOvr>
</p:sld>
</file>

<file path=ppt/theme/theme1.xml><?xml version="1.0" encoding="utf-8"?>
<a:theme xmlns:a="http://schemas.openxmlformats.org/drawingml/2006/main" name="Kantoorthema">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Kantoorthema">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386</TotalTime>
  <Words>1508</Words>
  <Application>Microsoft Office PowerPoint</Application>
  <PresentationFormat>Diavoorstelling (4:3)</PresentationFormat>
  <Paragraphs>179</Paragraphs>
  <Slides>30</Slides>
  <Notes>27</Notes>
  <HiddenSlides>0</HiddenSlides>
  <MMClips>0</MMClips>
  <ScaleCrop>false</ScaleCrop>
  <HeadingPairs>
    <vt:vector size="4" baseType="variant">
      <vt:variant>
        <vt:lpstr>Thema</vt:lpstr>
      </vt:variant>
      <vt:variant>
        <vt:i4>1</vt:i4>
      </vt:variant>
      <vt:variant>
        <vt:lpstr>Diatitels</vt:lpstr>
      </vt:variant>
      <vt:variant>
        <vt:i4>30</vt:i4>
      </vt:variant>
    </vt:vector>
  </HeadingPairs>
  <TitlesOfParts>
    <vt:vector size="31" baseType="lpstr">
      <vt:lpstr>Kantoorthema</vt:lpstr>
      <vt:lpstr>From Port Information Guide  to Avanti</vt:lpstr>
      <vt:lpstr>What is Avanti</vt:lpstr>
      <vt:lpstr>Why?</vt:lpstr>
      <vt:lpstr>Request from industry</vt:lpstr>
      <vt:lpstr>Fleet efficiency</vt:lpstr>
      <vt:lpstr>Fleet interoperability</vt:lpstr>
      <vt:lpstr>Start 2006</vt:lpstr>
      <vt:lpstr>Status 2016</vt:lpstr>
      <vt:lpstr>What have we learned?</vt:lpstr>
      <vt:lpstr>What is quality data?</vt:lpstr>
      <vt:lpstr>1) Consistency</vt:lpstr>
      <vt:lpstr>PowerPoint-presentatie</vt:lpstr>
      <vt:lpstr>One information owner</vt:lpstr>
      <vt:lpstr>One section</vt:lpstr>
      <vt:lpstr>One unique identifier</vt:lpstr>
      <vt:lpstr>2) Accuracy</vt:lpstr>
      <vt:lpstr>PowerPoint-presentatie</vt:lpstr>
      <vt:lpstr>3) Validity</vt:lpstr>
      <vt:lpstr>4) Completeness</vt:lpstr>
      <vt:lpstr>PowerPoint-presentatie</vt:lpstr>
      <vt:lpstr>PowerPoint-presentatie</vt:lpstr>
      <vt:lpstr>5) Availability</vt:lpstr>
      <vt:lpstr>PowerPoint-presentatie</vt:lpstr>
      <vt:lpstr>PowerPoint-presentatie</vt:lpstr>
      <vt:lpstr>PowerPoint-presentatie</vt:lpstr>
      <vt:lpstr>6) Timeliness</vt:lpstr>
      <vt:lpstr>PowerPoint-presentatie</vt:lpstr>
      <vt:lpstr>Summary</vt:lpstr>
      <vt:lpstr>Other projects</vt:lpstr>
      <vt:lpstr>PowerPoint-presentatie</vt:lpstr>
    </vt:vector>
  </TitlesOfParts>
  <Company>Havenbedrijf Rotterdam N.V.</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can we help to improve the productivity of your vessel?</dc:title>
  <dc:creator>Ben Scherpenzeel</dc:creator>
  <cp:lastModifiedBy>Ben Scherpenzeel</cp:lastModifiedBy>
  <cp:revision>68</cp:revision>
  <cp:lastPrinted>2016-03-07T08:45:54Z</cp:lastPrinted>
  <dcterms:created xsi:type="dcterms:W3CDTF">2015-06-29T06:49:20Z</dcterms:created>
  <dcterms:modified xsi:type="dcterms:W3CDTF">2016-03-21T05:54:28Z</dcterms:modified>
</cp:coreProperties>
</file>