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327" r:id="rId2"/>
    <p:sldId id="361" r:id="rId3"/>
    <p:sldId id="373" r:id="rId4"/>
    <p:sldId id="374" r:id="rId5"/>
    <p:sldId id="383" r:id="rId6"/>
    <p:sldId id="382" r:id="rId7"/>
    <p:sldId id="370" r:id="rId8"/>
    <p:sldId id="371" r:id="rId9"/>
    <p:sldId id="380" r:id="rId10"/>
    <p:sldId id="329" r:id="rId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CC3399"/>
    <a:srgbClr val="6666FF"/>
    <a:srgbClr val="993366"/>
    <a:srgbClr val="FFFF00"/>
    <a:srgbClr val="CC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9" autoAdjust="0"/>
    <p:restoredTop sz="96624" autoAdjust="0"/>
  </p:normalViewPr>
  <p:slideViewPr>
    <p:cSldViewPr>
      <p:cViewPr>
        <p:scale>
          <a:sx n="77" d="100"/>
          <a:sy n="77" d="100"/>
        </p:scale>
        <p:origin x="1194" y="402"/>
      </p:cViewPr>
      <p:guideLst>
        <p:guide orient="horz" pos="2160"/>
        <p:guide pos="2880"/>
      </p:guideLst>
    </p:cSldViewPr>
  </p:slideViewPr>
  <p:outlineViewPr>
    <p:cViewPr>
      <p:scale>
        <a:sx n="33" d="100"/>
        <a:sy n="33" d="100"/>
      </p:scale>
      <p:origin x="0" y="2748"/>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22" y="5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7628" cy="464184"/>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defRPr sz="1200" smtClean="0"/>
            </a:lvl1pPr>
          </a:lstStyle>
          <a:p>
            <a:pPr>
              <a:defRPr/>
            </a:pPr>
            <a:endParaRPr lang="en-US"/>
          </a:p>
        </p:txBody>
      </p:sp>
      <p:sp>
        <p:nvSpPr>
          <p:cNvPr id="78851" name="Rectangle 3"/>
          <p:cNvSpPr>
            <a:spLocks noGrp="1" noChangeArrowheads="1"/>
          </p:cNvSpPr>
          <p:nvPr>
            <p:ph type="dt" sz="quarter" idx="1"/>
          </p:nvPr>
        </p:nvSpPr>
        <p:spPr bwMode="auto">
          <a:xfrm>
            <a:off x="3971183" y="0"/>
            <a:ext cx="3037628" cy="464184"/>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defRPr sz="1200" smtClean="0"/>
            </a:lvl1pPr>
          </a:lstStyle>
          <a:p>
            <a:pPr>
              <a:defRPr/>
            </a:pPr>
            <a:endParaRPr lang="en-US"/>
          </a:p>
        </p:txBody>
      </p:sp>
      <p:sp>
        <p:nvSpPr>
          <p:cNvPr id="78852" name="Rectangle 4"/>
          <p:cNvSpPr>
            <a:spLocks noGrp="1" noChangeArrowheads="1"/>
          </p:cNvSpPr>
          <p:nvPr>
            <p:ph type="ftr" sz="quarter" idx="2"/>
          </p:nvPr>
        </p:nvSpPr>
        <p:spPr bwMode="auto">
          <a:xfrm>
            <a:off x="0" y="8830627"/>
            <a:ext cx="3037628" cy="464184"/>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defRPr sz="1200" smtClean="0"/>
            </a:lvl1pPr>
          </a:lstStyle>
          <a:p>
            <a:pPr>
              <a:defRPr/>
            </a:pPr>
            <a:endParaRPr lang="en-US"/>
          </a:p>
        </p:txBody>
      </p:sp>
      <p:sp>
        <p:nvSpPr>
          <p:cNvPr id="78853" name="Rectangle 5"/>
          <p:cNvSpPr>
            <a:spLocks noGrp="1" noChangeArrowheads="1"/>
          </p:cNvSpPr>
          <p:nvPr>
            <p:ph type="sldNum" sz="quarter" idx="3"/>
          </p:nvPr>
        </p:nvSpPr>
        <p:spPr bwMode="auto">
          <a:xfrm>
            <a:off x="3971183" y="8830627"/>
            <a:ext cx="3037628" cy="464184"/>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defRPr sz="1200" smtClean="0"/>
            </a:lvl1pPr>
          </a:lstStyle>
          <a:p>
            <a:pPr>
              <a:defRPr/>
            </a:pPr>
            <a:fld id="{600A34BA-EC66-4467-9548-E134E21A2002}" type="slidenum">
              <a:rPr lang="en-US"/>
              <a:pPr>
                <a:defRPr/>
              </a:pPr>
              <a:t>‹#›</a:t>
            </a:fld>
            <a:endParaRPr lang="en-US"/>
          </a:p>
        </p:txBody>
      </p:sp>
    </p:spTree>
    <p:extLst>
      <p:ext uri="{BB962C8B-B14F-4D97-AF65-F5344CB8AC3E}">
        <p14:creationId xmlns:p14="http://schemas.microsoft.com/office/powerpoint/2010/main" val="3760909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7628" cy="464184"/>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defTabSz="931670">
              <a:defRPr sz="1200" smtClean="0"/>
            </a:lvl1pPr>
          </a:lstStyle>
          <a:p>
            <a:pPr>
              <a:defRPr/>
            </a:pPr>
            <a:endParaRPr lang="en-US"/>
          </a:p>
        </p:txBody>
      </p:sp>
      <p:sp>
        <p:nvSpPr>
          <p:cNvPr id="31747" name="Rectangle 3"/>
          <p:cNvSpPr>
            <a:spLocks noGrp="1" noChangeArrowheads="1"/>
          </p:cNvSpPr>
          <p:nvPr>
            <p:ph type="dt" idx="1"/>
          </p:nvPr>
        </p:nvSpPr>
        <p:spPr bwMode="auto">
          <a:xfrm>
            <a:off x="3971183" y="0"/>
            <a:ext cx="3037628" cy="464184"/>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lvl1pPr algn="r" defTabSz="931670">
              <a:defRPr sz="1200" smtClean="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82688" y="698500"/>
            <a:ext cx="4648200" cy="348615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701359" y="4416108"/>
            <a:ext cx="5607684" cy="4182427"/>
          </a:xfrm>
          <a:prstGeom prst="rect">
            <a:avLst/>
          </a:prstGeom>
          <a:noFill/>
          <a:ln w="9525">
            <a:noFill/>
            <a:miter lim="800000"/>
            <a:headEnd/>
            <a:tailEnd/>
          </a:ln>
          <a:effectLst/>
        </p:spPr>
        <p:txBody>
          <a:bodyPr vert="horz" wrap="square" lIns="93097" tIns="46549" rIns="93097" bIns="465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830627"/>
            <a:ext cx="3037628" cy="464184"/>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defTabSz="931670">
              <a:defRPr sz="1200" smtClean="0"/>
            </a:lvl1pPr>
          </a:lstStyle>
          <a:p>
            <a:pPr>
              <a:defRPr/>
            </a:pPr>
            <a:endParaRPr lang="en-US"/>
          </a:p>
        </p:txBody>
      </p:sp>
      <p:sp>
        <p:nvSpPr>
          <p:cNvPr id="31751" name="Rectangle 7"/>
          <p:cNvSpPr>
            <a:spLocks noGrp="1" noChangeArrowheads="1"/>
          </p:cNvSpPr>
          <p:nvPr>
            <p:ph type="sldNum" sz="quarter" idx="5"/>
          </p:nvPr>
        </p:nvSpPr>
        <p:spPr bwMode="auto">
          <a:xfrm>
            <a:off x="3971183" y="8830627"/>
            <a:ext cx="3037628" cy="464184"/>
          </a:xfrm>
          <a:prstGeom prst="rect">
            <a:avLst/>
          </a:prstGeom>
          <a:noFill/>
          <a:ln w="9525">
            <a:noFill/>
            <a:miter lim="800000"/>
            <a:headEnd/>
            <a:tailEnd/>
          </a:ln>
          <a:effectLst/>
        </p:spPr>
        <p:txBody>
          <a:bodyPr vert="horz" wrap="square" lIns="93097" tIns="46549" rIns="93097" bIns="46549" numCol="1" anchor="b" anchorCtr="0" compatLnSpc="1">
            <a:prstTxWarp prst="textNoShape">
              <a:avLst/>
            </a:prstTxWarp>
          </a:bodyPr>
          <a:lstStyle>
            <a:lvl1pPr algn="r" defTabSz="931670">
              <a:defRPr sz="1200" smtClean="0"/>
            </a:lvl1pPr>
          </a:lstStyle>
          <a:p>
            <a:pPr>
              <a:defRPr/>
            </a:pPr>
            <a:fld id="{38C9AC5A-DB1D-4E05-AF30-3141A790804E}" type="slidenum">
              <a:rPr lang="en-US"/>
              <a:pPr>
                <a:defRPr/>
              </a:pPr>
              <a:t>‹#›</a:t>
            </a:fld>
            <a:endParaRPr lang="en-US"/>
          </a:p>
        </p:txBody>
      </p:sp>
    </p:spTree>
    <p:extLst>
      <p:ext uri="{BB962C8B-B14F-4D97-AF65-F5344CB8AC3E}">
        <p14:creationId xmlns:p14="http://schemas.microsoft.com/office/powerpoint/2010/main" val="6575772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defTabSz="911002"/>
            <a:fld id="{DCEC66D7-37F0-4848-BC6B-EB5ECE93DD34}" type="slidenum">
              <a:rPr lang="en-US"/>
              <a:pPr defTabSz="911002"/>
              <a:t>1</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pPr eaLnBrk="1" hangingPunct="1"/>
            <a:endParaRPr lang="en-US" smtClean="0"/>
          </a:p>
        </p:txBody>
      </p:sp>
      <p:sp>
        <p:nvSpPr>
          <p:cNvPr id="8197" name="Footer Placeholder 5"/>
          <p:cNvSpPr>
            <a:spLocks noGrp="1"/>
          </p:cNvSpPr>
          <p:nvPr>
            <p:ph type="ftr" sz="quarter" idx="4"/>
          </p:nvPr>
        </p:nvSpPr>
        <p:spPr>
          <a:noFill/>
        </p:spPr>
        <p:txBody>
          <a:bodyPr/>
          <a:lstStyle/>
          <a:p>
            <a:r>
              <a:rPr lang="de-DE"/>
              <a:t>Version 8; 28 Feb 2011; 4:15 PM</a:t>
            </a:r>
            <a:endParaRPr lang="en-US"/>
          </a:p>
        </p:txBody>
      </p:sp>
    </p:spTree>
    <p:extLst>
      <p:ext uri="{BB962C8B-B14F-4D97-AF65-F5344CB8AC3E}">
        <p14:creationId xmlns:p14="http://schemas.microsoft.com/office/powerpoint/2010/main" val="142544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AACG_Title_Header_Shape"/>
          <p:cNvSpPr txBox="1"/>
          <p:nvPr userDrawn="1"/>
        </p:nvSpPr>
        <p:spPr>
          <a:xfrm>
            <a:off x="0" y="0"/>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
        <p:nvSpPr>
          <p:cNvPr id="5" name="AACG_Title_Footer_Shape"/>
          <p:cNvSpPr txBox="1"/>
          <p:nvPr userDrawn="1"/>
        </p:nvSpPr>
        <p:spPr>
          <a:xfrm>
            <a:off x="0" y="-276999"/>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0"/>
            <a:ext cx="2057400" cy="5135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0600"/>
            <a:ext cx="6019800" cy="5135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0"/>
            <a:ext cx="82296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362200"/>
            <a:ext cx="40386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362200"/>
            <a:ext cx="40386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75"/>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1145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7543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1145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543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24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8524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145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054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175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6721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457200" y="990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4"/>
          <p:cNvSpPr>
            <a:spLocks noGrp="1" noChangeArrowheads="1"/>
          </p:cNvSpPr>
          <p:nvPr>
            <p:ph type="body" idx="1"/>
          </p:nvPr>
        </p:nvSpPr>
        <p:spPr bwMode="auto">
          <a:xfrm>
            <a:off x="457200" y="2362200"/>
            <a:ext cx="8229600" cy="3763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pg2banner.jpg"/>
          <p:cNvPicPr>
            <a:picLocks noChangeAspect="1"/>
          </p:cNvPicPr>
          <p:nvPr/>
        </p:nvPicPr>
        <p:blipFill>
          <a:blip r:embed="rId16" cstate="print"/>
          <a:srcRect/>
          <a:stretch>
            <a:fillRect/>
          </a:stretch>
        </p:blipFill>
        <p:spPr bwMode="auto">
          <a:xfrm>
            <a:off x="0" y="0"/>
            <a:ext cx="9144000" cy="792163"/>
          </a:xfrm>
          <a:prstGeom prst="rect">
            <a:avLst/>
          </a:prstGeom>
          <a:noFill/>
          <a:ln w="9525">
            <a:noFill/>
            <a:miter lim="800000"/>
            <a:headEnd/>
            <a:tailEnd/>
          </a:ln>
        </p:spPr>
      </p:pic>
      <p:sp>
        <p:nvSpPr>
          <p:cNvPr id="5"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2" name="AACG_Header_Shape"/>
          <p:cNvSpPr txBox="1"/>
          <p:nvPr userDrawn="1"/>
        </p:nvSpPr>
        <p:spPr>
          <a:xfrm>
            <a:off x="0" y="0"/>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
        <p:nvSpPr>
          <p:cNvPr id="3" name="AACG_Footer_Shape"/>
          <p:cNvSpPr txBox="1"/>
          <p:nvPr userDrawn="1"/>
        </p:nvSpPr>
        <p:spPr>
          <a:xfrm>
            <a:off x="0" y="-276999"/>
            <a:ext cx="9144000" cy="276999"/>
          </a:xfrm>
          <a:prstGeom prst="rect">
            <a:avLst/>
          </a:prstGeom>
        </p:spPr>
        <p:txBody>
          <a:bodyPr vert="horz"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kern="1200" cap="none" spc="0" normalizeH="0" baseline="0" noProof="0" dirty="0" smtClean="0">
                <a:ln>
                  <a:noFill/>
                </a:ln>
                <a:solidFill>
                  <a:srgbClr val="000000"/>
                </a:solidFill>
                <a:effectLst/>
                <a:uLnTx/>
                <a:uFillTx/>
                <a:latin typeface="Calibri"/>
                <a:ea typeface="+mn-ea"/>
                <a:cs typeface="Arial" charset="0"/>
              </a:rPr>
              <a:t>UNCLASSIFIED</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over_FINAL.jpg"/>
          <p:cNvPicPr>
            <a:picLocks noChangeAspect="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0" name="Title 1"/>
          <p:cNvSpPr txBox="1">
            <a:spLocks/>
          </p:cNvSpPr>
          <p:nvPr/>
        </p:nvSpPr>
        <p:spPr>
          <a:xfrm>
            <a:off x="1828800" y="1763713"/>
            <a:ext cx="7162800" cy="1436687"/>
          </a:xfrm>
          <a:prstGeom prst="rect">
            <a:avLst/>
          </a:prstGeom>
        </p:spPr>
        <p:txBody>
          <a:bodyPr/>
          <a:lstStyle/>
          <a:p>
            <a:pPr>
              <a:defRPr/>
            </a:pPr>
            <a:r>
              <a:rPr lang="en-US" sz="3000" b="1" kern="0" dirty="0" smtClean="0">
                <a:solidFill>
                  <a:srgbClr val="5379A0"/>
                </a:solidFill>
                <a:latin typeface="+mn-lt"/>
                <a:ea typeface="+mj-ea"/>
                <a:cs typeface="Angsana New" pitchFamily="18" charset="-34"/>
              </a:rPr>
              <a:t>Traffic Management Test Data Set—Preliminary Mapping and Assignment of Geometries (S-127)</a:t>
            </a:r>
            <a:endParaRPr lang="en-US" sz="2400" kern="0" dirty="0">
              <a:solidFill>
                <a:srgbClr val="5379A0"/>
              </a:solidFill>
              <a:latin typeface="+mn-lt"/>
              <a:ea typeface="+mj-ea"/>
              <a:cs typeface="+mj-cs"/>
            </a:endParaRPr>
          </a:p>
        </p:txBody>
      </p:sp>
      <p:sp>
        <p:nvSpPr>
          <p:cNvPr id="14" name="Subtitle 2"/>
          <p:cNvSpPr txBox="1">
            <a:spLocks/>
          </p:cNvSpPr>
          <p:nvPr/>
        </p:nvSpPr>
        <p:spPr>
          <a:xfrm>
            <a:off x="1828801" y="3429000"/>
            <a:ext cx="6667500" cy="762000"/>
          </a:xfrm>
          <a:prstGeom prst="rect">
            <a:avLst/>
          </a:prstGeom>
        </p:spPr>
        <p:txBody>
          <a:bodyPr>
            <a:normAutofit lnSpcReduction="10000"/>
          </a:bodyPr>
          <a:lstStyle/>
          <a:p>
            <a:pPr marL="342900" indent="-342900">
              <a:spcBef>
                <a:spcPct val="20000"/>
              </a:spcBef>
              <a:defRPr/>
            </a:pPr>
            <a:r>
              <a:rPr lang="en-US" sz="2400" kern="0" dirty="0" smtClean="0">
                <a:solidFill>
                  <a:srgbClr val="5379A0"/>
                </a:solidFill>
                <a:latin typeface="+mn-lt"/>
                <a:cs typeface="+mn-cs"/>
              </a:rPr>
              <a:t>Michael </a:t>
            </a:r>
            <a:r>
              <a:rPr lang="en-US" sz="2400" kern="0" dirty="0" smtClean="0">
                <a:solidFill>
                  <a:srgbClr val="5379A0"/>
                </a:solidFill>
                <a:latin typeface="+mn-lt"/>
                <a:cs typeface="+mn-cs"/>
              </a:rPr>
              <a:t>Kushla (NGA)</a:t>
            </a:r>
            <a:endParaRPr lang="en-US" sz="2400" kern="0" dirty="0">
              <a:solidFill>
                <a:srgbClr val="5379A0"/>
              </a:solidFill>
              <a:latin typeface="+mn-lt"/>
              <a:cs typeface="+mn-cs"/>
            </a:endParaRPr>
          </a:p>
          <a:p>
            <a:pPr marL="342900" indent="-342900">
              <a:spcBef>
                <a:spcPct val="20000"/>
              </a:spcBef>
              <a:defRPr/>
            </a:pPr>
            <a:r>
              <a:rPr lang="en-US" kern="0" dirty="0">
                <a:solidFill>
                  <a:srgbClr val="5379A0"/>
                </a:solidFill>
                <a:latin typeface="+mn-lt"/>
                <a:cs typeface="+mn-cs"/>
              </a:rPr>
              <a:t>6</a:t>
            </a:r>
            <a:r>
              <a:rPr lang="en-US" kern="0" dirty="0" smtClean="0">
                <a:solidFill>
                  <a:srgbClr val="5379A0"/>
                </a:solidFill>
                <a:latin typeface="+mn-lt"/>
                <a:cs typeface="+mn-cs"/>
              </a:rPr>
              <a:t> December 2016</a:t>
            </a:r>
            <a:endParaRPr lang="en-US" kern="0" dirty="0">
              <a:solidFill>
                <a:srgbClr val="5379A0"/>
              </a:solidFill>
              <a:latin typeface="+mn-lt"/>
              <a:cs typeface="+mn-cs"/>
            </a:endParaRPr>
          </a:p>
        </p:txBody>
      </p:sp>
      <p:sp>
        <p:nvSpPr>
          <p:cNvPr id="15" name="Subtitle 2"/>
          <p:cNvSpPr txBox="1">
            <a:spLocks/>
          </p:cNvSpPr>
          <p:nvPr/>
        </p:nvSpPr>
        <p:spPr>
          <a:xfrm>
            <a:off x="5486400" y="5257800"/>
            <a:ext cx="2895600" cy="1143000"/>
          </a:xfrm>
          <a:prstGeom prst="rect">
            <a:avLst/>
          </a:prstGeom>
        </p:spPr>
        <p:txBody>
          <a:bodyPr lIns="101882" tIns="50941" rIns="101882" bIns="50941">
            <a:noAutofit/>
          </a:bodyPr>
          <a:lstStyle/>
          <a:p>
            <a:pPr algn="r" defTabSz="1018824" fontAlgn="auto">
              <a:spcBef>
                <a:spcPct val="20000"/>
              </a:spcBef>
              <a:spcAft>
                <a:spcPts val="0"/>
              </a:spcAft>
              <a:buFont typeface="Arial" pitchFamily="34" charset="0"/>
              <a:buNone/>
              <a:defRPr/>
            </a:pPr>
            <a:r>
              <a:rPr lang="en-US" sz="1400" b="1" dirty="0" smtClean="0">
                <a:solidFill>
                  <a:srgbClr val="384863"/>
                </a:solidFill>
                <a:latin typeface="+mn-lt"/>
                <a:cs typeface="+mn-cs"/>
              </a:rPr>
              <a:t>UNCLASSIFIED</a:t>
            </a:r>
            <a:endParaRPr lang="en-US" sz="1400" b="1" dirty="0">
              <a:solidFill>
                <a:srgbClr val="384863"/>
              </a:solidFill>
              <a:latin typeface="+mn-lt"/>
              <a:cs typeface="+mn-cs"/>
            </a:endParaRPr>
          </a:p>
        </p:txBody>
      </p:sp>
      <p:sp>
        <p:nvSpPr>
          <p:cNvPr id="9"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back_FINAL.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146" name="Text Box 4"/>
          <p:cNvSpPr txBox="1">
            <a:spLocks noChangeArrowheads="1"/>
          </p:cNvSpPr>
          <p:nvPr/>
        </p:nvSpPr>
        <p:spPr bwMode="auto">
          <a:xfrm>
            <a:off x="127000" y="6597650"/>
            <a:ext cx="3073400" cy="184150"/>
          </a:xfrm>
          <a:prstGeom prst="rect">
            <a:avLst/>
          </a:prstGeom>
          <a:noFill/>
          <a:ln w="9525">
            <a:noFill/>
            <a:miter lim="800000"/>
            <a:headEnd/>
            <a:tailEnd/>
          </a:ln>
        </p:spPr>
        <p:txBody>
          <a:bodyPr lIns="0" tIns="0" rIns="0" bIns="0">
            <a:spAutoFit/>
          </a:bodyPr>
          <a:lstStyle/>
          <a:p>
            <a:r>
              <a:rPr lang="en-US" sz="1200" b="1" dirty="0"/>
              <a:t>UNCLASSIFIED</a:t>
            </a:r>
            <a:endParaRPr lang="en-US" sz="1200" b="1" dirty="0">
              <a:solidFill>
                <a:schemeClr val="bg1"/>
              </a:solidFill>
            </a:endParaRPr>
          </a:p>
        </p:txBody>
      </p:sp>
      <p:sp>
        <p:nvSpPr>
          <p:cNvPr id="5" name="Text Box 3"/>
          <p:cNvSpPr txBox="1">
            <a:spLocks noChangeArrowheads="1"/>
          </p:cNvSpPr>
          <p:nvPr/>
        </p:nvSpPr>
        <p:spPr bwMode="auto">
          <a:xfrm>
            <a:off x="6670675" y="152400"/>
            <a:ext cx="2320925" cy="184150"/>
          </a:xfrm>
          <a:prstGeom prst="rect">
            <a:avLst/>
          </a:prstGeom>
          <a:noFill/>
          <a:ln w="9525">
            <a:noFill/>
            <a:miter lim="800000"/>
            <a:headEnd/>
            <a:tailEnd/>
          </a:ln>
          <a:effectLst>
            <a:outerShdw dist="12700" dir="5400000" algn="ctr" rotWithShape="0">
              <a:schemeClr val="bg1"/>
            </a:outerShdw>
          </a:effectLst>
        </p:spPr>
        <p:txBody>
          <a:bodyPr lIns="0" tIns="0" rIns="0" bIns="0">
            <a:spAutoFit/>
          </a:bodyPr>
          <a:lstStyle/>
          <a:p>
            <a:pPr algn="r">
              <a:defRPr/>
            </a:pPr>
            <a:r>
              <a:rPr lang="en-US" sz="1200" b="1" dirty="0"/>
              <a:t>UNCLASSIFIED</a:t>
            </a:r>
          </a:p>
        </p:txBody>
      </p:sp>
      <p:sp>
        <p:nvSpPr>
          <p:cNvPr id="6" name="Slide Number Placeholder 8"/>
          <p:cNvSpPr txBox="1">
            <a:spLocks/>
          </p:cNvSpPr>
          <p:nvPr/>
        </p:nvSpPr>
        <p:spPr>
          <a:xfrm>
            <a:off x="6934200" y="6305550"/>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131B01-86AB-4538-A4F6-E4FF6F3C2714}" type="slidenum">
              <a:rPr kumimoji="0" lang="en-US"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4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Timeline</a:t>
            </a:r>
            <a:endParaRPr lang="en-US" dirty="0"/>
          </a:p>
        </p:txBody>
      </p:sp>
      <p:sp>
        <p:nvSpPr>
          <p:cNvPr id="3" name="Content Placeholder 2"/>
          <p:cNvSpPr>
            <a:spLocks noGrp="1"/>
          </p:cNvSpPr>
          <p:nvPr>
            <p:ph idx="1"/>
          </p:nvPr>
        </p:nvSpPr>
        <p:spPr/>
        <p:txBody>
          <a:bodyPr/>
          <a:lstStyle/>
          <a:p>
            <a:r>
              <a:rPr lang="en-US" sz="1700" b="1" dirty="0" smtClean="0"/>
              <a:t>Pre-SNPWG 16</a:t>
            </a:r>
            <a:r>
              <a:rPr lang="en-US" sz="1700" dirty="0" smtClean="0"/>
              <a:t>—Survey to experienced mariners and ECDIS training facilities.</a:t>
            </a:r>
            <a:endParaRPr lang="en-US" sz="1700" dirty="0" smtClean="0"/>
          </a:p>
          <a:p>
            <a:r>
              <a:rPr lang="en-US" sz="1700" b="1" dirty="0" smtClean="0"/>
              <a:t>SNPWG 16</a:t>
            </a:r>
            <a:r>
              <a:rPr lang="en-US" sz="1700" dirty="0" smtClean="0"/>
              <a:t>--</a:t>
            </a:r>
            <a:r>
              <a:rPr lang="en-AU" sz="1700" dirty="0" smtClean="0"/>
              <a:t>Develop </a:t>
            </a:r>
            <a:r>
              <a:rPr lang="en-AU" sz="1700" dirty="0"/>
              <a:t>the </a:t>
            </a:r>
            <a:r>
              <a:rPr lang="en-AU" sz="1700" dirty="0" smtClean="0"/>
              <a:t>Traffic </a:t>
            </a:r>
            <a:r>
              <a:rPr lang="en-AU" sz="1700" dirty="0"/>
              <a:t>Management </a:t>
            </a:r>
            <a:r>
              <a:rPr lang="en-AU" sz="1700" dirty="0" smtClean="0"/>
              <a:t>Test Data Set and present at SNPWG 17 (Silver Spring)</a:t>
            </a:r>
            <a:r>
              <a:rPr lang="en-US" sz="1700" dirty="0" smtClean="0"/>
              <a:t>.</a:t>
            </a:r>
          </a:p>
          <a:p>
            <a:r>
              <a:rPr lang="en-US" sz="1700" b="1" dirty="0" smtClean="0"/>
              <a:t>SNPWG 17</a:t>
            </a:r>
            <a:r>
              <a:rPr lang="en-US" sz="1700" dirty="0" smtClean="0"/>
              <a:t>—Presented first draft of test data set. Prepare and present second draft at SNPWG 18 (Rostock).</a:t>
            </a:r>
            <a:endParaRPr lang="en-US" sz="1700" dirty="0" smtClean="0"/>
          </a:p>
          <a:p>
            <a:r>
              <a:rPr lang="en-US" sz="1700" b="1" dirty="0" smtClean="0"/>
              <a:t>SNPWG 18</a:t>
            </a:r>
            <a:r>
              <a:rPr lang="en-US" sz="1700" dirty="0" smtClean="0"/>
              <a:t>—Presented second draft of test data set. Prepare and present third draft at NIPWG 1 (Cadiz).</a:t>
            </a:r>
          </a:p>
          <a:p>
            <a:r>
              <a:rPr lang="en-US" sz="1700" b="1" dirty="0" smtClean="0"/>
              <a:t>NIPWG 1</a:t>
            </a:r>
            <a:r>
              <a:rPr lang="en-US" sz="1700" dirty="0" smtClean="0"/>
              <a:t>—Presented third draft of test data set. Determined to be stable and ready for preliminary mapping (Monaco).</a:t>
            </a:r>
          </a:p>
          <a:p>
            <a:r>
              <a:rPr lang="en-US" sz="1700" b="1" dirty="0" smtClean="0"/>
              <a:t>NIPWG 2</a:t>
            </a:r>
            <a:r>
              <a:rPr lang="en-US" sz="1700" dirty="0" smtClean="0"/>
              <a:t>—Prepare preliminary mapping and assign geometries (Monaco).</a:t>
            </a:r>
          </a:p>
          <a:p>
            <a:r>
              <a:rPr lang="en-US" sz="1700" b="1" dirty="0" smtClean="0"/>
              <a:t>NIPWG 3</a:t>
            </a:r>
            <a:r>
              <a:rPr lang="en-US" sz="1700" dirty="0" smtClean="0"/>
              <a:t>—Presentation of preliminary mapping of the test data set and the assigned geometries (Busan).</a:t>
            </a:r>
            <a:endParaRPr lang="en-US" sz="1700" dirty="0"/>
          </a:p>
          <a:p>
            <a:pPr marL="457200" lvl="1" indent="0">
              <a:buNone/>
            </a:pPr>
            <a:endParaRPr lang="en-US" sz="1600" dirty="0"/>
          </a:p>
        </p:txBody>
      </p:sp>
    </p:spTree>
    <p:extLst>
      <p:ext uri="{BB962C8B-B14F-4D97-AF65-F5344CB8AC3E}">
        <p14:creationId xmlns:p14="http://schemas.microsoft.com/office/powerpoint/2010/main" val="1390956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pPr marL="685800"/>
            <a:r>
              <a:rPr lang="en-US" sz="2400" dirty="0" smtClean="0"/>
              <a:t>Text </a:t>
            </a:r>
            <a:r>
              <a:rPr lang="en-US" sz="2400" dirty="0"/>
              <a:t>divided into smaller discrete blocks of text for easier </a:t>
            </a:r>
            <a:r>
              <a:rPr lang="en-US" sz="2400" dirty="0" smtClean="0"/>
              <a:t>analysis.</a:t>
            </a:r>
            <a:endParaRPr lang="en-US" sz="2400" dirty="0"/>
          </a:p>
          <a:p>
            <a:pPr marL="685800"/>
            <a:r>
              <a:rPr lang="en-US" sz="2400" dirty="0" smtClean="0"/>
              <a:t>Total of 236 Features and Attributes from IHO NIPWG Wiki Feature Catalog:</a:t>
            </a:r>
          </a:p>
          <a:p>
            <a:pPr marL="1085850" lvl="1"/>
            <a:r>
              <a:rPr lang="en-US" sz="2000" dirty="0" smtClean="0"/>
              <a:t>Information Features—10 items.</a:t>
            </a:r>
            <a:endParaRPr lang="en-US" sz="2000" dirty="0" smtClean="0"/>
          </a:p>
          <a:p>
            <a:pPr marL="1085850" lvl="1"/>
            <a:r>
              <a:rPr lang="en-US" sz="2000" dirty="0" smtClean="0"/>
              <a:t>Geographic Features—32 items.</a:t>
            </a:r>
            <a:endParaRPr lang="en-US" sz="2000" dirty="0" smtClean="0"/>
          </a:p>
          <a:p>
            <a:pPr marL="1085850" lvl="1"/>
            <a:r>
              <a:rPr lang="en-US" sz="2000" dirty="0" smtClean="0"/>
              <a:t>Simple Attributes—166 items.</a:t>
            </a:r>
            <a:endParaRPr lang="en-US" sz="2000" dirty="0" smtClean="0"/>
          </a:p>
          <a:p>
            <a:pPr marL="1085850" lvl="1"/>
            <a:r>
              <a:rPr lang="en-US" sz="2000" dirty="0" smtClean="0"/>
              <a:t>Complex Attributes—29 items.</a:t>
            </a:r>
            <a:endParaRPr lang="en-US" sz="2000" dirty="0" smtClean="0"/>
          </a:p>
        </p:txBody>
      </p:sp>
    </p:spTree>
    <p:extLst>
      <p:ext uri="{BB962C8B-B14F-4D97-AF65-F5344CB8AC3E}">
        <p14:creationId xmlns:p14="http://schemas.microsoft.com/office/powerpoint/2010/main" val="1072204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Mapped Extract from Annex A of NIPWG 3-24.1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8745179"/>
              </p:ext>
            </p:extLst>
          </p:nvPr>
        </p:nvGraphicFramePr>
        <p:xfrm>
          <a:off x="1555750" y="2362201"/>
          <a:ext cx="6032500" cy="2590800"/>
        </p:xfrm>
        <a:graphic>
          <a:graphicData uri="http://schemas.openxmlformats.org/drawingml/2006/table">
            <a:tbl>
              <a:tblPr firstRow="1" firstCol="1" bandRow="1">
                <a:tableStyleId>{5C22544A-7EE6-4342-B048-85BDC9FD1C3A}</a:tableStyleId>
              </a:tblPr>
              <a:tblGrid>
                <a:gridCol w="3016250"/>
                <a:gridCol w="3016250"/>
              </a:tblGrid>
              <a:tr h="191911">
                <a:tc gridSpan="2">
                  <a:txBody>
                    <a:bodyPr/>
                    <a:lstStyle/>
                    <a:p>
                      <a:pPr marL="0" marR="0" algn="ctr">
                        <a:spcBef>
                          <a:spcPts val="0"/>
                        </a:spcBef>
                        <a:spcAft>
                          <a:spcPts val="0"/>
                        </a:spcAft>
                      </a:pPr>
                      <a:r>
                        <a:rPr lang="en-US" sz="1200" u="sng" dirty="0">
                          <a:solidFill>
                            <a:schemeClr val="tx1"/>
                          </a:solidFill>
                          <a:effectLst/>
                        </a:rPr>
                        <a:t>2.2.2 Areas to be Avoided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a:p>
                  </a:txBody>
                  <a:tcPr/>
                </a:tc>
              </a:tr>
              <a:tr h="2398889">
                <a:tc>
                  <a:txBody>
                    <a:bodyPr/>
                    <a:lstStyle/>
                    <a:p>
                      <a:pPr marL="0" marR="0" indent="171450" algn="just">
                        <a:spcBef>
                          <a:spcPts val="0"/>
                        </a:spcBef>
                        <a:spcAft>
                          <a:spcPts val="0"/>
                        </a:spcAft>
                      </a:pPr>
                      <a:r>
                        <a:rPr lang="en-US" sz="1000" b="0" dirty="0">
                          <a:solidFill>
                            <a:schemeClr val="tx1"/>
                          </a:solidFill>
                          <a:effectLst/>
                        </a:rPr>
                        <a:t>An IMO-adopted Area to be Avoided is bounded by lines joining the following positions:</a:t>
                      </a:r>
                      <a:endParaRPr lang="en-US" sz="1200" b="0" dirty="0">
                        <a:solidFill>
                          <a:schemeClr val="tx1"/>
                        </a:solidFill>
                        <a:effectLst/>
                      </a:endParaRPr>
                    </a:p>
                    <a:p>
                      <a:pPr marL="0" marR="0" lvl="0" indent="0" algn="just">
                        <a:spcBef>
                          <a:spcPts val="0"/>
                        </a:spcBef>
                        <a:spcAft>
                          <a:spcPts val="0"/>
                        </a:spcAft>
                        <a:buFont typeface="+mj-lt"/>
                        <a:buNone/>
                        <a:tabLst>
                          <a:tab pos="628650" algn="l"/>
                        </a:tabLst>
                      </a:pPr>
                      <a:r>
                        <a:rPr lang="en-US" sz="1000" b="0" dirty="0" smtClean="0">
                          <a:solidFill>
                            <a:schemeClr val="tx1"/>
                          </a:solidFill>
                          <a:effectLst/>
                        </a:rPr>
                        <a:t>     a.</a:t>
                      </a:r>
                      <a:r>
                        <a:rPr lang="en-US" sz="1000" b="0" baseline="0" dirty="0" smtClean="0">
                          <a:solidFill>
                            <a:schemeClr val="tx1"/>
                          </a:solidFill>
                          <a:effectLst/>
                        </a:rPr>
                        <a:t> </a:t>
                      </a:r>
                      <a:r>
                        <a:rPr lang="en-US" sz="1000" b="0" dirty="0" smtClean="0">
                          <a:solidFill>
                            <a:schemeClr val="tx1"/>
                          </a:solidFill>
                          <a:effectLst/>
                        </a:rPr>
                        <a:t>30°50.0´S</a:t>
                      </a:r>
                      <a:r>
                        <a:rPr lang="en-US" sz="1000" b="0" dirty="0">
                          <a:solidFill>
                            <a:schemeClr val="tx1"/>
                          </a:solidFill>
                          <a:effectLst/>
                        </a:rPr>
                        <a:t>, 060°55.9´E.</a:t>
                      </a:r>
                      <a:endParaRPr lang="en-US" sz="1200" b="0" dirty="0">
                        <a:solidFill>
                          <a:schemeClr val="tx1"/>
                        </a:solidFill>
                        <a:effectLst/>
                      </a:endParaRPr>
                    </a:p>
                    <a:p>
                      <a:pPr marL="0" marR="0" lvl="0" indent="0" algn="just">
                        <a:spcBef>
                          <a:spcPts val="0"/>
                        </a:spcBef>
                        <a:spcAft>
                          <a:spcPts val="0"/>
                        </a:spcAft>
                        <a:buFont typeface="+mj-lt"/>
                        <a:buNone/>
                        <a:tabLst>
                          <a:tab pos="628650" algn="l"/>
                        </a:tabLst>
                      </a:pPr>
                      <a:r>
                        <a:rPr lang="en-US" sz="1000" b="0" baseline="0" dirty="0" smtClean="0">
                          <a:solidFill>
                            <a:schemeClr val="tx1"/>
                          </a:solidFill>
                          <a:effectLst/>
                        </a:rPr>
                        <a:t>     b. </a:t>
                      </a:r>
                      <a:r>
                        <a:rPr lang="en-US" sz="1000" b="0" dirty="0" smtClean="0">
                          <a:solidFill>
                            <a:schemeClr val="tx1"/>
                          </a:solidFill>
                          <a:effectLst/>
                        </a:rPr>
                        <a:t>30°50.0´S</a:t>
                      </a:r>
                      <a:r>
                        <a:rPr lang="en-US" sz="1000" b="0" dirty="0">
                          <a:solidFill>
                            <a:schemeClr val="tx1"/>
                          </a:solidFill>
                          <a:effectLst/>
                        </a:rPr>
                        <a:t>, 061°02.0´E.</a:t>
                      </a:r>
                      <a:endParaRPr lang="en-US" sz="1200" b="0" dirty="0">
                        <a:solidFill>
                          <a:schemeClr val="tx1"/>
                        </a:solidFill>
                        <a:effectLst/>
                      </a:endParaRPr>
                    </a:p>
                    <a:p>
                      <a:pPr marL="0" marR="0" lvl="0" indent="0" algn="just">
                        <a:spcBef>
                          <a:spcPts val="0"/>
                        </a:spcBef>
                        <a:spcAft>
                          <a:spcPts val="0"/>
                        </a:spcAft>
                        <a:buFont typeface="+mj-lt"/>
                        <a:buNone/>
                        <a:tabLst>
                          <a:tab pos="628650" algn="l"/>
                        </a:tabLst>
                      </a:pPr>
                      <a:r>
                        <a:rPr lang="en-US" sz="1000" b="0" dirty="0" smtClean="0">
                          <a:solidFill>
                            <a:schemeClr val="tx1"/>
                          </a:solidFill>
                          <a:effectLst/>
                        </a:rPr>
                        <a:t>     c.</a:t>
                      </a:r>
                      <a:r>
                        <a:rPr lang="en-US" sz="1000" b="0" baseline="0" dirty="0" smtClean="0">
                          <a:solidFill>
                            <a:schemeClr val="tx1"/>
                          </a:solidFill>
                          <a:effectLst/>
                        </a:rPr>
                        <a:t> </a:t>
                      </a:r>
                      <a:r>
                        <a:rPr lang="en-US" sz="1000" b="0" dirty="0" smtClean="0">
                          <a:solidFill>
                            <a:schemeClr val="tx1"/>
                          </a:solidFill>
                          <a:effectLst/>
                        </a:rPr>
                        <a:t>30°55.0´S</a:t>
                      </a:r>
                      <a:r>
                        <a:rPr lang="en-US" sz="1000" b="0" dirty="0">
                          <a:solidFill>
                            <a:schemeClr val="tx1"/>
                          </a:solidFill>
                          <a:effectLst/>
                        </a:rPr>
                        <a:t>, 061°05.0´E.</a:t>
                      </a:r>
                      <a:endParaRPr lang="en-US" sz="1200" b="0" dirty="0">
                        <a:solidFill>
                          <a:schemeClr val="tx1"/>
                        </a:solidFill>
                        <a:effectLst/>
                      </a:endParaRPr>
                    </a:p>
                    <a:p>
                      <a:pPr marL="0" marR="0" lvl="0" indent="0" algn="just">
                        <a:spcBef>
                          <a:spcPts val="0"/>
                        </a:spcBef>
                        <a:spcAft>
                          <a:spcPts val="0"/>
                        </a:spcAft>
                        <a:buFont typeface="+mj-lt"/>
                        <a:buNone/>
                        <a:tabLst>
                          <a:tab pos="628650" algn="l"/>
                        </a:tabLst>
                      </a:pPr>
                      <a:r>
                        <a:rPr lang="en-US" sz="1000" b="0" dirty="0" smtClean="0">
                          <a:solidFill>
                            <a:schemeClr val="tx1"/>
                          </a:solidFill>
                          <a:effectLst/>
                        </a:rPr>
                        <a:t>     d. 30°58.0´S</a:t>
                      </a:r>
                      <a:r>
                        <a:rPr lang="en-US" sz="1000" b="0" dirty="0">
                          <a:solidFill>
                            <a:schemeClr val="tx1"/>
                          </a:solidFill>
                          <a:effectLst/>
                        </a:rPr>
                        <a:t>, 061°03.0´E.</a:t>
                      </a:r>
                      <a:endParaRPr lang="en-US" sz="1200" b="0" dirty="0">
                        <a:solidFill>
                          <a:schemeClr val="tx1"/>
                        </a:solidFill>
                        <a:effectLst/>
                      </a:endParaRPr>
                    </a:p>
                    <a:p>
                      <a:pPr marL="0" marR="0" lvl="0" indent="0" algn="just">
                        <a:spcBef>
                          <a:spcPts val="0"/>
                        </a:spcBef>
                        <a:spcAft>
                          <a:spcPts val="0"/>
                        </a:spcAft>
                        <a:buFont typeface="+mj-lt"/>
                        <a:buNone/>
                        <a:tabLst>
                          <a:tab pos="628650" algn="l"/>
                        </a:tabLst>
                      </a:pPr>
                      <a:r>
                        <a:rPr lang="en-US" sz="1000" b="0" dirty="0" smtClean="0">
                          <a:solidFill>
                            <a:schemeClr val="tx1"/>
                          </a:solidFill>
                          <a:effectLst/>
                        </a:rPr>
                        <a:t>     e. 30°58.0´S</a:t>
                      </a:r>
                      <a:r>
                        <a:rPr lang="en-US" sz="1000" b="0" dirty="0">
                          <a:solidFill>
                            <a:schemeClr val="tx1"/>
                          </a:solidFill>
                          <a:effectLst/>
                        </a:rPr>
                        <a:t>, 060°57.4´E.</a:t>
                      </a:r>
                      <a:endParaRPr lang="en-US" sz="1200" b="0" dirty="0">
                        <a:solidFill>
                          <a:schemeClr val="tx1"/>
                        </a:solidFill>
                        <a:effectLst/>
                      </a:endParaRPr>
                    </a:p>
                    <a:p>
                      <a:pPr marL="0" marR="0" indent="171450" algn="just">
                        <a:spcBef>
                          <a:spcPts val="0"/>
                        </a:spcBef>
                        <a:spcAft>
                          <a:spcPts val="0"/>
                        </a:spcAft>
                      </a:pPr>
                      <a:r>
                        <a:rPr lang="en-US" sz="1000" b="0" dirty="0">
                          <a:solidFill>
                            <a:schemeClr val="tx1"/>
                          </a:solidFill>
                          <a:effectLst/>
                        </a:rPr>
                        <a:t>This area is located within the boundaries of the </a:t>
                      </a:r>
                      <a:r>
                        <a:rPr lang="en-US" sz="1000" b="0" dirty="0" err="1">
                          <a:solidFill>
                            <a:schemeClr val="tx1"/>
                          </a:solidFill>
                          <a:effectLst/>
                        </a:rPr>
                        <a:t>Jussland</a:t>
                      </a:r>
                      <a:r>
                        <a:rPr lang="en-US" sz="1000" b="0" dirty="0">
                          <a:solidFill>
                            <a:schemeClr val="tx1"/>
                          </a:solidFill>
                          <a:effectLst/>
                        </a:rPr>
                        <a:t> Right Whale Ship Reporting System. This area protects the nursing grounds of the </a:t>
                      </a:r>
                      <a:r>
                        <a:rPr lang="en-US" sz="1000" b="0" dirty="0" err="1">
                          <a:solidFill>
                            <a:schemeClr val="tx1"/>
                          </a:solidFill>
                          <a:effectLst/>
                        </a:rPr>
                        <a:t>Jussland</a:t>
                      </a:r>
                      <a:r>
                        <a:rPr lang="en-US" sz="1000" b="0" dirty="0">
                          <a:solidFill>
                            <a:schemeClr val="tx1"/>
                          </a:solidFill>
                          <a:effectLst/>
                        </a:rPr>
                        <a:t> Right Whale. In order to protect these animals from being interfered with during their nursing activities, vessels are prohibited from entering in or transiting through this area. For further information, see the </a:t>
                      </a:r>
                      <a:r>
                        <a:rPr lang="en-US" sz="1000" b="0" dirty="0" err="1">
                          <a:solidFill>
                            <a:schemeClr val="tx1"/>
                          </a:solidFill>
                          <a:effectLst/>
                        </a:rPr>
                        <a:t>Jussland</a:t>
                      </a:r>
                      <a:r>
                        <a:rPr lang="en-US" sz="1000" b="0" dirty="0">
                          <a:solidFill>
                            <a:schemeClr val="tx1"/>
                          </a:solidFill>
                          <a:effectLst/>
                        </a:rPr>
                        <a:t> Right Whale Reporting System</a:t>
                      </a:r>
                      <a:r>
                        <a:rPr lang="en-US" sz="1000" b="0" dirty="0">
                          <a:effectLst/>
                        </a:rPr>
                        <a:t>.</a:t>
                      </a:r>
                      <a:endParaRPr lang="en-US" sz="12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L="0" marR="0">
                        <a:spcBef>
                          <a:spcPts val="0"/>
                        </a:spcBef>
                        <a:spcAft>
                          <a:spcPts val="0"/>
                        </a:spcAft>
                      </a:pPr>
                      <a:r>
                        <a:rPr lang="en-US" sz="1200" b="1" dirty="0">
                          <a:effectLst/>
                        </a:rPr>
                        <a:t>WATARE (Waterway area) </a:t>
                      </a:r>
                    </a:p>
                    <a:p>
                      <a:pPr marL="0" marR="0" indent="184150">
                        <a:spcBef>
                          <a:spcPts val="0"/>
                        </a:spcBef>
                        <a:spcAft>
                          <a:spcPts val="0"/>
                        </a:spcAft>
                      </a:pPr>
                      <a:r>
                        <a:rPr lang="en-US" sz="1200" dirty="0">
                          <a:effectLst/>
                        </a:rPr>
                        <a:t>TEXCON (Text content)</a:t>
                      </a:r>
                    </a:p>
                    <a:p>
                      <a:pPr marL="0" marR="0">
                        <a:spcBef>
                          <a:spcPts val="0"/>
                        </a:spcBef>
                        <a:spcAft>
                          <a:spcPts val="0"/>
                        </a:spcAft>
                      </a:pPr>
                      <a:r>
                        <a:rPr lang="en-US" sz="1200" dirty="0">
                          <a:effectLst/>
                        </a:rPr>
                        <a:t> </a:t>
                      </a:r>
                    </a:p>
                    <a:p>
                      <a:pPr marL="0" marR="0">
                        <a:spcBef>
                          <a:spcPts val="0"/>
                        </a:spcBef>
                        <a:spcAft>
                          <a:spcPts val="0"/>
                        </a:spcAft>
                      </a:pPr>
                      <a:r>
                        <a:rPr lang="en-US" sz="1200" b="1" dirty="0">
                          <a:effectLst/>
                        </a:rPr>
                        <a:t>NATINF (Nautical information) </a:t>
                      </a:r>
                    </a:p>
                    <a:p>
                      <a:pPr marL="0" marR="0" indent="184150">
                        <a:spcBef>
                          <a:spcPts val="0"/>
                        </a:spcBef>
                        <a:spcAft>
                          <a:spcPts val="0"/>
                        </a:spcAft>
                      </a:pPr>
                      <a:r>
                        <a:rPr lang="en-US" sz="1200" dirty="0">
                          <a:effectLst/>
                        </a:rPr>
                        <a:t>TEXCON (Text content)</a:t>
                      </a:r>
                    </a:p>
                    <a:p>
                      <a:pPr marL="0" marR="0">
                        <a:spcBef>
                          <a:spcPts val="0"/>
                        </a:spcBef>
                        <a:spcAft>
                          <a:spcPts val="0"/>
                        </a:spcAft>
                      </a:pPr>
                      <a:r>
                        <a:rPr lang="en-US" sz="1200" dirty="0">
                          <a:effectLst/>
                        </a:rPr>
                        <a:t> </a:t>
                      </a:r>
                    </a:p>
                    <a:p>
                      <a:pPr marL="0" marR="0">
                        <a:spcBef>
                          <a:spcPts val="0"/>
                        </a:spcBef>
                        <a:spcAft>
                          <a:spcPts val="0"/>
                        </a:spcAft>
                      </a:pPr>
                      <a:r>
                        <a:rPr lang="en-US" sz="1200" b="1" dirty="0">
                          <a:effectLst/>
                        </a:rPr>
                        <a:t>RESDES (Restrictions)</a:t>
                      </a:r>
                    </a:p>
                    <a:p>
                      <a:pPr marL="0" marR="0" indent="184150">
                        <a:spcBef>
                          <a:spcPts val="0"/>
                        </a:spcBef>
                        <a:spcAft>
                          <a:spcPts val="0"/>
                        </a:spcAft>
                      </a:pPr>
                      <a:r>
                        <a:rPr lang="en-US" sz="1200" dirty="0">
                          <a:effectLst/>
                        </a:rPr>
                        <a:t>CATAUT (Category of Authority) </a:t>
                      </a:r>
                    </a:p>
                    <a:p>
                      <a:pPr marL="0" marR="0" indent="184150">
                        <a:spcBef>
                          <a:spcPts val="0"/>
                        </a:spcBef>
                        <a:spcAft>
                          <a:spcPts val="0"/>
                        </a:spcAft>
                      </a:pPr>
                      <a:r>
                        <a:rPr lang="en-US" sz="1200" dirty="0">
                          <a:effectLst/>
                        </a:rPr>
                        <a:t>TEXCON (Text content)</a:t>
                      </a:r>
                    </a:p>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555750" y="3009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3745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Geometries to the Test Data Set</a:t>
            </a:r>
            <a:endParaRPr lang="en-US" dirty="0"/>
          </a:p>
        </p:txBody>
      </p:sp>
      <p:sp>
        <p:nvSpPr>
          <p:cNvPr id="3" name="Content Placeholder 2"/>
          <p:cNvSpPr>
            <a:spLocks noGrp="1"/>
          </p:cNvSpPr>
          <p:nvPr>
            <p:ph idx="1"/>
          </p:nvPr>
        </p:nvSpPr>
        <p:spPr>
          <a:xfrm>
            <a:off x="457200" y="2362200"/>
            <a:ext cx="8229600" cy="3886200"/>
          </a:xfrm>
        </p:spPr>
        <p:txBody>
          <a:bodyPr/>
          <a:lstStyle/>
          <a:p>
            <a:r>
              <a:rPr lang="en-AU" sz="2000" dirty="0"/>
              <a:t>The Traffic Management Test Data Set consists of the following:</a:t>
            </a:r>
            <a:endParaRPr lang="en-US" sz="2000" dirty="0"/>
          </a:p>
          <a:p>
            <a:pPr lvl="1"/>
            <a:r>
              <a:rPr lang="en-AU" sz="1400" dirty="0"/>
              <a:t>Ship Reporting Systems—Two voluntary systems, two mandatory systems, and two seasonal </a:t>
            </a:r>
            <a:r>
              <a:rPr lang="en-AU" sz="1400" dirty="0" smtClean="0"/>
              <a:t>systems.</a:t>
            </a:r>
            <a:endParaRPr lang="en-US" sz="1400" dirty="0"/>
          </a:p>
          <a:p>
            <a:pPr lvl="1"/>
            <a:r>
              <a:rPr lang="en-AU" sz="1400" dirty="0"/>
              <a:t>Traffic Control Services—Interactive traffic control (two items), passive traffic control (four items), and traffic control signals (two items).</a:t>
            </a:r>
          </a:p>
          <a:p>
            <a:pPr lvl="1"/>
            <a:r>
              <a:rPr lang="en-AU" sz="1400" dirty="0"/>
              <a:t>Regulatory Reporting Requirements—Six items</a:t>
            </a:r>
            <a:r>
              <a:rPr lang="en-AU" sz="1400" dirty="0" smtClean="0"/>
              <a:t>.</a:t>
            </a:r>
            <a:endParaRPr lang="en-US" sz="1400" dirty="0"/>
          </a:p>
          <a:p>
            <a:r>
              <a:rPr lang="en-AU" sz="2000" dirty="0" smtClean="0"/>
              <a:t>Each </a:t>
            </a:r>
            <a:r>
              <a:rPr lang="en-AU" sz="2000" dirty="0"/>
              <a:t>system and </a:t>
            </a:r>
            <a:r>
              <a:rPr lang="en-AU" sz="2000" dirty="0" smtClean="0"/>
              <a:t>item </a:t>
            </a:r>
            <a:r>
              <a:rPr lang="en-AU" sz="2000" dirty="0"/>
              <a:t>above was assigned a particular geometry after a visual inspection of each system or item:</a:t>
            </a:r>
            <a:endParaRPr lang="en-US" sz="2000" dirty="0"/>
          </a:p>
          <a:p>
            <a:pPr lvl="1"/>
            <a:r>
              <a:rPr lang="en-AU" sz="1400" dirty="0"/>
              <a:t>Worldwide coverage with no defined geometry.</a:t>
            </a:r>
            <a:endParaRPr lang="en-US" sz="1400" dirty="0"/>
          </a:p>
          <a:p>
            <a:pPr lvl="1"/>
            <a:r>
              <a:rPr lang="en-AU" sz="1400" dirty="0"/>
              <a:t>Point.</a:t>
            </a:r>
            <a:endParaRPr lang="en-US" sz="1400" dirty="0"/>
          </a:p>
          <a:p>
            <a:pPr lvl="1"/>
            <a:r>
              <a:rPr lang="en-AU" sz="1400" dirty="0"/>
              <a:t>Line.</a:t>
            </a:r>
            <a:endParaRPr lang="en-US" sz="1400" dirty="0"/>
          </a:p>
          <a:p>
            <a:pPr lvl="1"/>
            <a:r>
              <a:rPr lang="en-AU" sz="1400" dirty="0"/>
              <a:t>Arc.</a:t>
            </a:r>
            <a:endParaRPr lang="en-US" sz="1400" dirty="0"/>
          </a:p>
          <a:p>
            <a:pPr lvl="1"/>
            <a:r>
              <a:rPr lang="en-AU" sz="1400" dirty="0"/>
              <a:t>Circle.</a:t>
            </a:r>
            <a:endParaRPr lang="en-US" sz="1400" dirty="0"/>
          </a:p>
          <a:p>
            <a:pPr lvl="1"/>
            <a:r>
              <a:rPr lang="en-AU" sz="1400" dirty="0"/>
              <a:t>Polygon.</a:t>
            </a:r>
            <a:endParaRPr lang="en-US" sz="1400" dirty="0"/>
          </a:p>
          <a:p>
            <a:endParaRPr lang="en-US" dirty="0"/>
          </a:p>
        </p:txBody>
      </p:sp>
    </p:spTree>
    <p:extLst>
      <p:ext uri="{BB962C8B-B14F-4D97-AF65-F5344CB8AC3E}">
        <p14:creationId xmlns:p14="http://schemas.microsoft.com/office/powerpoint/2010/main" val="4249680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dirty="0" smtClean="0"/>
              <a:t>Assigned Geometries from </a:t>
            </a:r>
            <a:r>
              <a:rPr lang="en-US" dirty="0"/>
              <a:t>Annex </a:t>
            </a:r>
            <a:r>
              <a:rPr lang="en-US" dirty="0" smtClean="0"/>
              <a:t>B </a:t>
            </a:r>
            <a:r>
              <a:rPr lang="en-US" dirty="0"/>
              <a:t>of NIPWG 3-24.1</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08009433"/>
              </p:ext>
            </p:extLst>
          </p:nvPr>
        </p:nvGraphicFramePr>
        <p:xfrm>
          <a:off x="1603375" y="2882455"/>
          <a:ext cx="5937250" cy="3008442"/>
        </p:xfrm>
        <a:graphic>
          <a:graphicData uri="http://schemas.openxmlformats.org/drawingml/2006/table">
            <a:tbl>
              <a:tblPr firstRow="1" firstCol="1" bandRow="1">
                <a:tableStyleId>{5C22544A-7EE6-4342-B048-85BDC9FD1C3A}</a:tableStyleId>
              </a:tblPr>
              <a:tblGrid>
                <a:gridCol w="2968625"/>
                <a:gridCol w="2968625"/>
              </a:tblGrid>
              <a:tr h="0">
                <a:tc gridSpan="2">
                  <a:txBody>
                    <a:bodyPr/>
                    <a:lstStyle/>
                    <a:p>
                      <a:pPr marL="0" marR="0" algn="ctr">
                        <a:lnSpc>
                          <a:spcPct val="107000"/>
                        </a:lnSpc>
                        <a:spcBef>
                          <a:spcPts val="0"/>
                        </a:spcBef>
                        <a:spcAft>
                          <a:spcPts val="0"/>
                        </a:spcAft>
                      </a:pPr>
                      <a:r>
                        <a:rPr lang="en-US" sz="1200" dirty="0">
                          <a:solidFill>
                            <a:schemeClr val="tx1"/>
                          </a:solidFill>
                          <a:effectLst/>
                        </a:rPr>
                        <a:t>Interactive Traffic Control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0">
                <a:tc>
                  <a:txBody>
                    <a:bodyPr/>
                    <a:lstStyle/>
                    <a:p>
                      <a:pPr marL="0" marR="0">
                        <a:lnSpc>
                          <a:spcPct val="107000"/>
                        </a:lnSpc>
                        <a:spcBef>
                          <a:spcPts val="0"/>
                        </a:spcBef>
                        <a:spcAft>
                          <a:spcPts val="0"/>
                        </a:spcAft>
                      </a:pPr>
                      <a:r>
                        <a:rPr lang="en-US" sz="1000" dirty="0" err="1">
                          <a:solidFill>
                            <a:schemeClr val="tx1"/>
                          </a:solidFill>
                          <a:effectLst/>
                        </a:rPr>
                        <a:t>Micklefirth</a:t>
                      </a:r>
                      <a:r>
                        <a:rPr lang="en-US" sz="1000" dirty="0">
                          <a:solidFill>
                            <a:schemeClr val="tx1"/>
                          </a:solidFill>
                          <a:effectLst/>
                        </a:rPr>
                        <a:t> Vessel Traffic Service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Polygon. Coast and lines joining indicated positions.</a:t>
                      </a:r>
                    </a:p>
                    <a:p>
                      <a:pPr marL="0" marR="0">
                        <a:lnSpc>
                          <a:spcPct val="107000"/>
                        </a:lnSpc>
                        <a:spcBef>
                          <a:spcPts val="0"/>
                        </a:spcBef>
                        <a:spcAft>
                          <a:spcPts val="0"/>
                        </a:spcAft>
                      </a:pPr>
                      <a:r>
                        <a:rPr lang="en-US" sz="1100">
                          <a:effectLst/>
                        </a:rPr>
                        <a:t>Arc by center point and radius (ISO 19136).</a:t>
                      </a:r>
                    </a:p>
                    <a:p>
                      <a:pPr marL="0" marR="0">
                        <a:lnSpc>
                          <a:spcPct val="107000"/>
                        </a:lnSpc>
                        <a:spcBef>
                          <a:spcPts val="0"/>
                        </a:spcBef>
                        <a:spcAft>
                          <a:spcPts val="0"/>
                        </a:spcAft>
                      </a:pPr>
                      <a:r>
                        <a:rPr lang="en-US" sz="1100">
                          <a:effectLst/>
                        </a:rPr>
                        <a:t>Point.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000" dirty="0" err="1">
                          <a:solidFill>
                            <a:schemeClr val="tx1"/>
                          </a:solidFill>
                          <a:effectLst/>
                        </a:rPr>
                        <a:t>Micklefirth</a:t>
                      </a:r>
                      <a:r>
                        <a:rPr lang="en-US" sz="1000" dirty="0">
                          <a:solidFill>
                            <a:schemeClr val="tx1"/>
                          </a:solidFill>
                          <a:effectLst/>
                        </a:rPr>
                        <a:t> Pilotage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Lines.</a:t>
                      </a:r>
                    </a:p>
                    <a:p>
                      <a:pPr marL="0" marR="0">
                        <a:lnSpc>
                          <a:spcPct val="107000"/>
                        </a:lnSpc>
                        <a:spcBef>
                          <a:spcPts val="0"/>
                        </a:spcBef>
                        <a:spcAft>
                          <a:spcPts val="0"/>
                        </a:spcAft>
                      </a:pPr>
                      <a:r>
                        <a:rPr lang="en-US" sz="1100">
                          <a:effectLst/>
                        </a:rPr>
                        <a:t>Arc by center point and radius (ISO 19136).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gridSpan="2">
                  <a:txBody>
                    <a:bodyPr/>
                    <a:lstStyle/>
                    <a:p>
                      <a:pPr marL="0" marR="0" algn="ctr">
                        <a:lnSpc>
                          <a:spcPct val="107000"/>
                        </a:lnSpc>
                        <a:spcBef>
                          <a:spcPts val="0"/>
                        </a:spcBef>
                        <a:spcAft>
                          <a:spcPts val="0"/>
                        </a:spcAft>
                      </a:pPr>
                      <a:r>
                        <a:rPr lang="en-US" sz="1200" dirty="0">
                          <a:solidFill>
                            <a:schemeClr val="tx1"/>
                          </a:solidFill>
                          <a:effectLst/>
                        </a:rPr>
                        <a:t>Passive Traffic Control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0">
                <a:tc>
                  <a:txBody>
                    <a:bodyPr/>
                    <a:lstStyle/>
                    <a:p>
                      <a:pPr marL="0" marR="0">
                        <a:lnSpc>
                          <a:spcPct val="107000"/>
                        </a:lnSpc>
                        <a:spcBef>
                          <a:spcPts val="0"/>
                        </a:spcBef>
                        <a:spcAft>
                          <a:spcPts val="0"/>
                        </a:spcAft>
                      </a:pPr>
                      <a:r>
                        <a:rPr lang="en-US" sz="1000" dirty="0">
                          <a:solidFill>
                            <a:schemeClr val="tx1"/>
                          </a:solidFill>
                          <a:effectLst/>
                        </a:rPr>
                        <a:t>Firing and Exercise Areas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Polygon. Lines joining indicated positions.</a:t>
                      </a:r>
                    </a:p>
                    <a:p>
                      <a:pPr marL="0" marR="0">
                        <a:lnSpc>
                          <a:spcPct val="107000"/>
                        </a:lnSpc>
                        <a:spcBef>
                          <a:spcPts val="0"/>
                        </a:spcBef>
                        <a:spcAft>
                          <a:spcPts val="0"/>
                        </a:spcAft>
                      </a:pPr>
                      <a:r>
                        <a:rPr lang="en-US" sz="1100">
                          <a:effectLst/>
                        </a:rPr>
                        <a:t>Sector by center point and radius (ISO 19107).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000" dirty="0">
                          <a:solidFill>
                            <a:schemeClr val="tx1"/>
                          </a:solidFill>
                          <a:effectLst/>
                        </a:rPr>
                        <a:t>Areas to be Avoided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Polygon. Lines joining indicated positions.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000" dirty="0">
                          <a:solidFill>
                            <a:schemeClr val="tx1"/>
                          </a:solidFill>
                          <a:effectLst/>
                        </a:rPr>
                        <a:t>Mined Areas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Circle by center point and radius (ISO 19136).</a:t>
                      </a:r>
                    </a:p>
                    <a:p>
                      <a:pPr marL="0" marR="0">
                        <a:lnSpc>
                          <a:spcPct val="107000"/>
                        </a:lnSpc>
                        <a:spcBef>
                          <a:spcPts val="0"/>
                        </a:spcBef>
                        <a:spcAft>
                          <a:spcPts val="0"/>
                        </a:spcAft>
                      </a:pPr>
                      <a:r>
                        <a:rPr lang="en-US" sz="1100">
                          <a:effectLst/>
                        </a:rPr>
                        <a:t>Polygon. Coast and lines joining indicated positions.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000" dirty="0">
                          <a:solidFill>
                            <a:schemeClr val="tx1"/>
                          </a:solidFill>
                          <a:effectLst/>
                        </a:rPr>
                        <a:t>Tracks and Routes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7745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sz="2000" dirty="0" smtClean="0"/>
              <a:t>NIPWG test data sets are very text oriented as opposed to the symbol-oriented ENCs.</a:t>
            </a:r>
            <a:endParaRPr lang="en-US" sz="2000" dirty="0"/>
          </a:p>
          <a:p>
            <a:r>
              <a:rPr lang="en-US" sz="2000" dirty="0" smtClean="0"/>
              <a:t>Difficult to select proper Features and corresponding Attributes, if any.</a:t>
            </a:r>
            <a:endParaRPr lang="en-US" sz="2000" dirty="0"/>
          </a:p>
          <a:p>
            <a:r>
              <a:rPr lang="en-US" sz="2000" dirty="0" smtClean="0"/>
              <a:t>In many cases, existing Attributes did not accurately convey the test data set information.</a:t>
            </a:r>
            <a:endParaRPr lang="en-US" sz="2000" dirty="0"/>
          </a:p>
          <a:p>
            <a:pPr marL="0" indent="0">
              <a:buNone/>
            </a:pPr>
            <a:endParaRPr lang="en-US" sz="2000" dirty="0" smtClean="0"/>
          </a:p>
          <a:p>
            <a:endParaRPr lang="en-US" sz="600" dirty="0" smtClean="0"/>
          </a:p>
          <a:p>
            <a:pPr marL="0" indent="0">
              <a:buNone/>
            </a:pPr>
            <a:endParaRPr lang="en-US" sz="600" dirty="0" smtClean="0"/>
          </a:p>
          <a:p>
            <a:pPr marL="0" indent="0">
              <a:buNone/>
            </a:pPr>
            <a:endParaRPr lang="en-US" sz="2000" dirty="0"/>
          </a:p>
        </p:txBody>
      </p:sp>
    </p:spTree>
    <p:extLst>
      <p:ext uri="{BB962C8B-B14F-4D97-AF65-F5344CB8AC3E}">
        <p14:creationId xmlns:p14="http://schemas.microsoft.com/office/powerpoint/2010/main" val="3691929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444" y="838200"/>
            <a:ext cx="8229600" cy="533400"/>
          </a:xfrm>
        </p:spPr>
        <p:txBody>
          <a:bodyPr/>
          <a:lstStyle/>
          <a:p>
            <a:r>
              <a:rPr lang="en-US" dirty="0" smtClean="0"/>
              <a:t>Recommendations</a:t>
            </a:r>
            <a:endParaRPr lang="en-US" dirty="0"/>
          </a:p>
        </p:txBody>
      </p:sp>
      <p:sp>
        <p:nvSpPr>
          <p:cNvPr id="3" name="Content Placeholder 2"/>
          <p:cNvSpPr>
            <a:spLocks noGrp="1"/>
          </p:cNvSpPr>
          <p:nvPr>
            <p:ph idx="1"/>
          </p:nvPr>
        </p:nvSpPr>
        <p:spPr>
          <a:xfrm>
            <a:off x="457200" y="1600200"/>
            <a:ext cx="8229600" cy="4525963"/>
          </a:xfrm>
        </p:spPr>
        <p:txBody>
          <a:bodyPr/>
          <a:lstStyle/>
          <a:p>
            <a:pPr marL="457200" lvl="1" indent="0">
              <a:buNone/>
            </a:pPr>
            <a:r>
              <a:rPr lang="en-US" dirty="0"/>
              <a:t>Need to develop, at a minimum, new </a:t>
            </a:r>
            <a:r>
              <a:rPr lang="en-US" dirty="0" smtClean="0"/>
              <a:t>features and Attributes </a:t>
            </a:r>
            <a:r>
              <a:rPr lang="en-US" dirty="0"/>
              <a:t>in the Wiki Feature Catalog  for better modeling.</a:t>
            </a:r>
          </a:p>
          <a:p>
            <a:pPr marL="457200" lvl="1"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462123640"/>
              </p:ext>
            </p:extLst>
          </p:nvPr>
        </p:nvGraphicFramePr>
        <p:xfrm>
          <a:off x="1690687" y="3002279"/>
          <a:ext cx="5853114" cy="3017520"/>
        </p:xfrm>
        <a:graphic>
          <a:graphicData uri="http://schemas.openxmlformats.org/drawingml/2006/table">
            <a:tbl>
              <a:tblPr firstRow="1" firstCol="1" bandRow="1">
                <a:tableStyleId>{5C22544A-7EE6-4342-B048-85BDC9FD1C3A}</a:tableStyleId>
              </a:tblPr>
              <a:tblGrid>
                <a:gridCol w="1951038"/>
                <a:gridCol w="1951038"/>
                <a:gridCol w="1951038"/>
              </a:tblGrid>
              <a:tr h="157074">
                <a:tc>
                  <a:txBody>
                    <a:bodyPr/>
                    <a:lstStyle/>
                    <a:p>
                      <a:pPr marL="0" marR="0" algn="ctr">
                        <a:spcBef>
                          <a:spcPts val="0"/>
                        </a:spcBef>
                        <a:spcAft>
                          <a:spcPts val="0"/>
                        </a:spcAft>
                      </a:pPr>
                      <a:r>
                        <a:rPr lang="en-AU" sz="1100" b="1" dirty="0">
                          <a:solidFill>
                            <a:schemeClr val="tx1"/>
                          </a:solidFill>
                          <a:effectLst/>
                        </a:rPr>
                        <a:t>Feature</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AU" sz="1100" b="1" dirty="0">
                          <a:solidFill>
                            <a:schemeClr val="tx1"/>
                          </a:solidFill>
                          <a:effectLst/>
                        </a:rPr>
                        <a:t>Attributes</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r>
              <a:tr h="157074">
                <a:tc rowSpan="5">
                  <a:txBody>
                    <a:bodyPr/>
                    <a:lstStyle/>
                    <a:p>
                      <a:pPr marL="0" marR="0">
                        <a:spcBef>
                          <a:spcPts val="0"/>
                        </a:spcBef>
                        <a:spcAft>
                          <a:spcPts val="0"/>
                        </a:spcAft>
                      </a:pPr>
                      <a:r>
                        <a:rPr lang="en-AU" sz="1100" dirty="0">
                          <a:solidFill>
                            <a:schemeClr val="tx1"/>
                          </a:solidFill>
                          <a:effectLst/>
                        </a:rPr>
                        <a:t>Overhead Obstructions</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Bascule bridge</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Swing bridge</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Fixed bridge</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Vertical lift bridge (closed)</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Pipeline</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Vertical lift bridge (open)</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a:effectLst/>
                        </a:rPr>
                        <a:t>Pontoon bridge</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Vertical clearance</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Power line</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Horizontal clearance</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rowSpan="3">
                  <a:txBody>
                    <a:bodyPr/>
                    <a:lstStyle/>
                    <a:p>
                      <a:pPr marL="0" marR="0">
                        <a:spcBef>
                          <a:spcPts val="0"/>
                        </a:spcBef>
                        <a:spcAft>
                          <a:spcPts val="0"/>
                        </a:spcAft>
                      </a:pPr>
                      <a:r>
                        <a:rPr lang="en-US" sz="1100" dirty="0">
                          <a:solidFill>
                            <a:schemeClr val="tx1"/>
                          </a:solidFill>
                          <a:effectLst/>
                        </a:rPr>
                        <a:t>Dredged Channels</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Length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Dredged depth</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Depth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Maintained depth</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Project depth</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 </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rowSpan="9">
                  <a:txBody>
                    <a:bodyPr/>
                    <a:lstStyle/>
                    <a:p>
                      <a:pPr marL="0" marR="0" indent="-14605">
                        <a:spcBef>
                          <a:spcPts val="0"/>
                        </a:spcBef>
                        <a:spcAft>
                          <a:spcPts val="0"/>
                        </a:spcAft>
                      </a:pPr>
                      <a:r>
                        <a:rPr lang="en-US" sz="1100" dirty="0">
                          <a:solidFill>
                            <a:schemeClr val="tx1"/>
                          </a:solidFill>
                          <a:effectLst/>
                        </a:rPr>
                        <a:t>Vessel Type</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Barge</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a:effectLst/>
                        </a:rPr>
                        <a:t>General cargo</a:t>
                      </a:r>
                      <a:endParaRPr lang="en-US" sz="12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Break bulk</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Hydrofoil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Bulk liquid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Livestock carrier</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Bulk solid</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LNG</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Chain ferry</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LPG</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Chemical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Project cargo</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Container</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Ro-</a:t>
                      </a:r>
                      <a:r>
                        <a:rPr lang="en-AU" sz="1100" dirty="0" err="1">
                          <a:effectLst/>
                        </a:rPr>
                        <a:t>ro</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Cruise ship</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Tug</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157074">
                <a:tc vMerge="1">
                  <a:txBody>
                    <a:bodyPr/>
                    <a:lstStyle/>
                    <a:p>
                      <a:endParaRPr lang="en-US"/>
                    </a:p>
                  </a:txBody>
                  <a:tcPr/>
                </a:tc>
                <a:tc>
                  <a:txBody>
                    <a:bodyPr/>
                    <a:lstStyle/>
                    <a:p>
                      <a:pPr marL="0" marR="0">
                        <a:spcBef>
                          <a:spcPts val="0"/>
                        </a:spcBef>
                        <a:spcAft>
                          <a:spcPts val="0"/>
                        </a:spcAft>
                      </a:pPr>
                      <a:r>
                        <a:rPr lang="en-AU" sz="1100" dirty="0">
                          <a:effectLst/>
                        </a:rPr>
                        <a:t>Ferry</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100" dirty="0">
                          <a:effectLst/>
                        </a:rPr>
                        <a:t> </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1690688" y="27352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2368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(continued)</a:t>
            </a:r>
            <a:endParaRPr lang="en-US" dirty="0"/>
          </a:p>
        </p:txBody>
      </p:sp>
      <p:sp>
        <p:nvSpPr>
          <p:cNvPr id="3" name="Content Placeholder 2"/>
          <p:cNvSpPr>
            <a:spLocks noGrp="1"/>
          </p:cNvSpPr>
          <p:nvPr>
            <p:ph idx="1"/>
          </p:nvPr>
        </p:nvSpPr>
        <p:spPr/>
        <p:txBody>
          <a:bodyPr/>
          <a:lstStyle/>
          <a:p>
            <a:r>
              <a:rPr lang="en-US" sz="2000" dirty="0"/>
              <a:t>Have the group review the mapping and determine what has been mapped correctly, what has been mapped incorrectly, and how the mapping can be </a:t>
            </a:r>
            <a:r>
              <a:rPr lang="en-US" sz="2000" dirty="0" smtClean="0"/>
              <a:t>improved.</a:t>
            </a:r>
            <a:endParaRPr lang="en-US" sz="2000" dirty="0"/>
          </a:p>
          <a:p>
            <a:r>
              <a:rPr lang="en-US" sz="2000" dirty="0"/>
              <a:t>Share this with the S-100 WG and the Nautical Cartography WG.</a:t>
            </a:r>
            <a:endParaRPr lang="en-US" sz="1600" dirty="0" smtClean="0"/>
          </a:p>
          <a:p>
            <a:endParaRPr lang="en-US" sz="2000" dirty="0" smtClean="0"/>
          </a:p>
          <a:p>
            <a:pPr lvl="1"/>
            <a:endParaRPr lang="en-US" sz="1600" dirty="0"/>
          </a:p>
          <a:p>
            <a:pPr marL="457200" lvl="1" indent="0">
              <a:buNone/>
            </a:pPr>
            <a:endParaRPr lang="en-US" sz="1600" dirty="0" smtClean="0"/>
          </a:p>
        </p:txBody>
      </p:sp>
    </p:spTree>
    <p:extLst>
      <p:ext uri="{BB962C8B-B14F-4D97-AF65-F5344CB8AC3E}">
        <p14:creationId xmlns:p14="http://schemas.microsoft.com/office/powerpoint/2010/main" val="3791542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01RostockSNPWG">
  <a:themeElements>
    <a:clrScheme name="New_white_vers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_white_vers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0" marR="0" indent="0" algn="r" defTabSz="914400" rtl="0" eaLnBrk="1" fontAlgn="base" latinLnBrk="0" hangingPunct="1">
          <a:lnSpc>
            <a:spcPct val="100000"/>
          </a:lnSpc>
          <a:spcBef>
            <a:spcPct val="0"/>
          </a:spcBef>
          <a:spcAft>
            <a:spcPct val="0"/>
          </a:spcAft>
          <a:buClrTx/>
          <a:buSzTx/>
          <a:buFontTx/>
          <a:buNone/>
          <a:tabLst/>
          <a:defRPr kumimoji="0" sz="1400" b="0" i="0" u="none" strike="noStrike" kern="1200" cap="none" spc="0" normalizeH="0" baseline="0" noProof="0" smtClean="0">
            <a:ln>
              <a:noFill/>
            </a:ln>
            <a:solidFill>
              <a:schemeClr val="tx1"/>
            </a:solidFill>
            <a:effectLst/>
            <a:uLnTx/>
            <a:uFillTx/>
            <a:latin typeface="Arial" charset="0"/>
            <a:ea typeface="+mn-ea"/>
            <a:cs typeface="Arial" charset="0"/>
          </a:defRPr>
        </a:defPPr>
      </a:lstStyle>
    </a:txDef>
  </a:objectDefaults>
  <a:extraClrSchemeLst>
    <a:extraClrScheme>
      <a:clrScheme name="New_white_vers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_white_vers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_white_vers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_white_vers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_white_vers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_white_vers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_white_vers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_white_vers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_white_vers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_white_vers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_white_vers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_white_vers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01RostockSNPWG</Template>
  <TotalTime>1249</TotalTime>
  <Words>728</Words>
  <Application>Microsoft Office PowerPoint</Application>
  <PresentationFormat>On-screen Show (4:3)</PresentationFormat>
  <Paragraphs>127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Angsana New</vt:lpstr>
      <vt:lpstr>Arial</vt:lpstr>
      <vt:lpstr>Calibri</vt:lpstr>
      <vt:lpstr>Times New Roman</vt:lpstr>
      <vt:lpstr>01RostockSNPWG</vt:lpstr>
      <vt:lpstr>PowerPoint Presentation</vt:lpstr>
      <vt:lpstr>Work Timeline</vt:lpstr>
      <vt:lpstr>Analysis</vt:lpstr>
      <vt:lpstr>Sample Mapped Extract from Annex A of NIPWG 3-24.1</vt:lpstr>
      <vt:lpstr>Assigning Geometries to the Test Data Set</vt:lpstr>
      <vt:lpstr>Sample Assigned Geometries from Annex B of NIPWG 3-24.1</vt:lpstr>
      <vt:lpstr>Conclusions</vt:lpstr>
      <vt:lpstr>Recommendations</vt:lpstr>
      <vt:lpstr>Recommendations (continued)</vt:lpstr>
      <vt:lpstr>PowerPoint Presentation</vt:lpstr>
    </vt:vector>
  </TitlesOfParts>
  <Company>NGA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kushlams</dc:creator>
  <cp:lastModifiedBy>Kushla Michael S Mr NGA-SHGB USA CIV</cp:lastModifiedBy>
  <cp:revision>191</cp:revision>
  <cp:lastPrinted>2015-06-08T14:22:00Z</cp:lastPrinted>
  <dcterms:created xsi:type="dcterms:W3CDTF">2014-05-20T19:39:03Z</dcterms:created>
  <dcterms:modified xsi:type="dcterms:W3CDTF">2016-10-13T19:21:03Z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AACG_NonInt_Other">
    <vt:lpwstr/>
  </property>
</Properties>
</file>