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7" r:id="rId5"/>
    <p:sldId id="369" r:id="rId6"/>
    <p:sldId id="373" r:id="rId7"/>
    <p:sldId id="371" r:id="rId8"/>
    <p:sldId id="350" r:id="rId9"/>
    <p:sldId id="370" r:id="rId10"/>
    <p:sldId id="355" r:id="rId11"/>
    <p:sldId id="362" r:id="rId12"/>
    <p:sldId id="329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CC3399"/>
    <a:srgbClr val="6666FF"/>
    <a:srgbClr val="993366"/>
    <a:srgbClr val="FFFF00"/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3" autoAdjust="0"/>
    <p:restoredTop sz="96643" autoAdjust="0"/>
  </p:normalViewPr>
  <p:slideViewPr>
    <p:cSldViewPr>
      <p:cViewPr varScale="1">
        <p:scale>
          <a:sx n="107" d="100"/>
          <a:sy n="107" d="100"/>
        </p:scale>
        <p:origin x="720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22" y="55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00A34BA-EC66-4467-9548-E134E21A2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 smtClean="0"/>
            </a:lvl1pPr>
          </a:lstStyle>
          <a:p>
            <a:pPr>
              <a:defRPr/>
            </a:pPr>
            <a:fld id="{38C9AC5A-DB1D-4E05-AF30-3141A7908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7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002"/>
            <a:fld id="{DCEC66D7-37F0-4848-BC6B-EB5ECE93DD34}" type="slidenum">
              <a:rPr lang="en-US"/>
              <a:pPr defTabSz="911002"/>
              <a:t>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/>
              <a:t>Version 8; 28 Feb 2011; 4:15 PM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AACG_Title_Header_Shape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  <p:sp>
        <p:nvSpPr>
          <p:cNvPr id="5" name="AACG_Title_Footer_Shape"/>
          <p:cNvSpPr txBox="1"/>
          <p:nvPr userDrawn="1"/>
        </p:nvSpPr>
        <p:spPr>
          <a:xfrm>
            <a:off x="0" y="-276999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0386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45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3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145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543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4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24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45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75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2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229600" cy="37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6" descr="pg2banner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AACG_Header_Shape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  <p:sp>
        <p:nvSpPr>
          <p:cNvPr id="3" name="AACG_Footer_Shape"/>
          <p:cNvSpPr txBox="1"/>
          <p:nvPr userDrawn="1"/>
        </p:nvSpPr>
        <p:spPr>
          <a:xfrm>
            <a:off x="0" y="-276999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over_FIN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209800" y="1763713"/>
            <a:ext cx="6781800" cy="17414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b="1" kern="0" dirty="0" smtClean="0">
                <a:solidFill>
                  <a:srgbClr val="5379A0"/>
                </a:solidFill>
                <a:latin typeface="+mn-lt"/>
                <a:ea typeface="+mj-ea"/>
                <a:cs typeface="Angsana New" pitchFamily="18" charset="-34"/>
              </a:rPr>
              <a:t>Polar Ice Sources (NIPWG Action Item 2-11)</a:t>
            </a:r>
          </a:p>
          <a:p>
            <a:pPr>
              <a:defRPr/>
            </a:pPr>
            <a:r>
              <a:rPr lang="en-US" sz="2400" kern="0" dirty="0" smtClean="0">
                <a:solidFill>
                  <a:srgbClr val="5379A0"/>
                </a:solidFill>
                <a:latin typeface="+mn-lt"/>
                <a:ea typeface="+mj-ea"/>
                <a:cs typeface="+mj-cs"/>
              </a:rPr>
              <a:t>Michael Kushla (NGA)/Ludovico Sturla</a:t>
            </a:r>
            <a:r>
              <a:rPr lang="en-US" sz="2400" kern="0" dirty="0" smtClean="0">
                <a:latin typeface="+mn-lt"/>
                <a:ea typeface="+mj-ea"/>
                <a:cs typeface="+mj-cs"/>
              </a:rPr>
              <a:t> </a:t>
            </a:r>
            <a:r>
              <a:rPr lang="en-US" sz="2400" kern="0" dirty="0" smtClean="0">
                <a:solidFill>
                  <a:srgbClr val="5379A0"/>
                </a:solidFill>
                <a:latin typeface="+mn-lt"/>
                <a:ea typeface="+mj-ea"/>
                <a:cs typeface="+mj-cs"/>
              </a:rPr>
              <a:t>(IHI)</a:t>
            </a:r>
            <a:endParaRPr lang="en-US" sz="2400" kern="0" dirty="0">
              <a:solidFill>
                <a:srgbClr val="5379A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209800" y="3505200"/>
            <a:ext cx="6262687" cy="3810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kern="0" dirty="0">
              <a:solidFill>
                <a:srgbClr val="5379A0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7400" kern="0" smtClean="0">
                <a:solidFill>
                  <a:srgbClr val="5379A0"/>
                </a:solidFill>
                <a:latin typeface="+mn-lt"/>
                <a:cs typeface="+mn-cs"/>
              </a:rPr>
              <a:t>7 December </a:t>
            </a:r>
            <a:r>
              <a:rPr lang="en-US" sz="7400" kern="0" dirty="0" smtClean="0">
                <a:solidFill>
                  <a:srgbClr val="5379A0"/>
                </a:solidFill>
                <a:latin typeface="+mn-lt"/>
                <a:cs typeface="+mn-cs"/>
              </a:rPr>
              <a:t>2016</a:t>
            </a:r>
            <a:endParaRPr lang="en-US" sz="7400" kern="0" dirty="0">
              <a:solidFill>
                <a:srgbClr val="5379A0"/>
              </a:solidFill>
              <a:latin typeface="+mn-lt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486400" y="5257800"/>
            <a:ext cx="2895600" cy="1143000"/>
          </a:xfrm>
          <a:prstGeom prst="rect">
            <a:avLst/>
          </a:prstGeom>
        </p:spPr>
        <p:txBody>
          <a:bodyPr lIns="101882" tIns="50941" rIns="101882" bIns="50941">
            <a:noAutofit/>
          </a:bodyPr>
          <a:lstStyle/>
          <a:p>
            <a:pPr algn="r" defTabSz="1018824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>
              <a:solidFill>
                <a:srgbClr val="384863"/>
              </a:solidFill>
              <a:latin typeface="+mn-lt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3581400"/>
          </a:xfrm>
        </p:spPr>
        <p:txBody>
          <a:bodyPr anchor="t"/>
          <a:lstStyle/>
          <a:p>
            <a:pPr marL="0" indent="0">
              <a:buNone/>
            </a:pPr>
            <a:r>
              <a:rPr lang="en-US" sz="2800" dirty="0" smtClean="0"/>
              <a:t>The National Geospatial-Intelligence Agency (NGA) and the Italian Hydrographic Institute (IHI) </a:t>
            </a:r>
            <a:r>
              <a:rPr lang="en-US" sz="2800" dirty="0"/>
              <a:t>were tasked to research </a:t>
            </a:r>
            <a:r>
              <a:rPr lang="en-AU" sz="2800" dirty="0"/>
              <a:t>availability of ice information from countries bordering the polar regions or with a significant scientific or commercial presence in the Arctic and Antarctic </a:t>
            </a:r>
            <a:r>
              <a:rPr lang="en-AU" sz="2800" dirty="0" smtClean="0"/>
              <a:t>regions </a:t>
            </a:r>
            <a:r>
              <a:rPr lang="en-US" sz="2800" dirty="0" smtClean="0"/>
              <a:t>and whether this information would be relevant to NIPWG test </a:t>
            </a:r>
            <a:r>
              <a:rPr lang="en-US" sz="2800" dirty="0"/>
              <a:t>data </a:t>
            </a:r>
            <a:r>
              <a:rPr lang="en-US" sz="2800" dirty="0" smtClean="0"/>
              <a:t>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398463" indent="0" algn="just">
              <a:buNone/>
              <a:tabLst>
                <a:tab pos="744538" algn="l"/>
              </a:tabLst>
            </a:pPr>
            <a:endParaRPr lang="en-US" sz="2000" dirty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3624649" cy="335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" y="5181600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We concentrated on researching information from Australia, Canada, Denmark/Greenland, Germany, Iceland, Norway, Russia, the United Kingdom, and the United States.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71600"/>
            <a:ext cx="3124200" cy="333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733800"/>
          </a:xfrm>
        </p:spPr>
        <p:txBody>
          <a:bodyPr anchor="t"/>
          <a:lstStyle/>
          <a:p>
            <a:pPr marL="0" indent="0">
              <a:buNone/>
            </a:pPr>
            <a:r>
              <a:rPr lang="en-AU" sz="2400" dirty="0" smtClean="0"/>
              <a:t>The initial research effort was divided into two topics:</a:t>
            </a:r>
          </a:p>
          <a:p>
            <a:pPr marL="0" indent="0">
              <a:buNone/>
            </a:pPr>
            <a:endParaRPr lang="en-US" sz="1000" dirty="0"/>
          </a:p>
          <a:p>
            <a:pPr marL="573088" lvl="0">
              <a:buFont typeface="+mj-lt"/>
              <a:buAutoNum type="arabicPeriod"/>
            </a:pPr>
            <a:r>
              <a:rPr lang="en-AU" sz="1800" b="1" dirty="0" smtClean="0"/>
              <a:t>Historical information</a:t>
            </a:r>
            <a:r>
              <a:rPr lang="en-AU" sz="1800" dirty="0" smtClean="0"/>
              <a:t>—A </a:t>
            </a:r>
            <a:r>
              <a:rPr lang="en-AU" sz="1800" dirty="0"/>
              <a:t>summary of data collected over a period of time</a:t>
            </a:r>
            <a:r>
              <a:rPr lang="en-AU" sz="1800" dirty="0" smtClean="0"/>
              <a:t>. Can </a:t>
            </a:r>
            <a:r>
              <a:rPr lang="en-AU" sz="1800" dirty="0"/>
              <a:t>be obtained from both hard copy hydrographic office sailing directions and pilots as well as from hydrographic office, scientific, educational, and commercial web sites on the </a:t>
            </a:r>
            <a:r>
              <a:rPr lang="en-AU" sz="1800" dirty="0" smtClean="0"/>
              <a:t>internet.</a:t>
            </a:r>
          </a:p>
          <a:p>
            <a:pPr marL="573088" lvl="0">
              <a:buFont typeface="+mj-lt"/>
              <a:buAutoNum type="arabicPeriod"/>
            </a:pPr>
            <a:endParaRPr lang="en-US" sz="1800" dirty="0"/>
          </a:p>
          <a:p>
            <a:pPr marL="573088" lvl="0">
              <a:buFont typeface="+mj-lt"/>
              <a:buAutoNum type="arabicPeriod"/>
            </a:pPr>
            <a:r>
              <a:rPr lang="en-AU" sz="1800" b="1" dirty="0" smtClean="0"/>
              <a:t>Real-time information</a:t>
            </a:r>
            <a:r>
              <a:rPr lang="en-AU" sz="1800" dirty="0" smtClean="0"/>
              <a:t>—</a:t>
            </a:r>
            <a:r>
              <a:rPr lang="en-AU" sz="1800" dirty="0"/>
              <a:t>D</a:t>
            </a:r>
            <a:r>
              <a:rPr lang="en-AU" sz="1800" dirty="0" smtClean="0"/>
              <a:t>ata </a:t>
            </a:r>
            <a:r>
              <a:rPr lang="en-AU" sz="1800" dirty="0"/>
              <a:t>reflecting what is happening at the current time and predictions for the short-term </a:t>
            </a:r>
            <a:r>
              <a:rPr lang="en-AU" sz="1800" dirty="0" smtClean="0"/>
              <a:t>future. </a:t>
            </a:r>
            <a:r>
              <a:rPr lang="en-AU" sz="1800" dirty="0"/>
              <a:t>C</a:t>
            </a:r>
            <a:r>
              <a:rPr lang="en-AU" sz="1800" dirty="0" smtClean="0"/>
              <a:t>an </a:t>
            </a:r>
            <a:r>
              <a:rPr lang="en-AU" sz="1800" dirty="0"/>
              <a:t>be obtained from hydrographic office, scientific, educational, and commercial web sites on the internet as well as through telephone, facsimile, and e-mail requests </a:t>
            </a:r>
            <a:r>
              <a:rPr lang="en-AU" sz="1800" dirty="0" smtClean="0"/>
              <a:t>through </a:t>
            </a:r>
            <a:r>
              <a:rPr lang="en-AU" sz="1800" dirty="0"/>
              <a:t>these same web </a:t>
            </a:r>
            <a:r>
              <a:rPr lang="en-AU" sz="1800" dirty="0" smtClean="0"/>
              <a:t>sites.</a:t>
            </a:r>
            <a:endParaRPr lang="en-US" sz="1800" dirty="0"/>
          </a:p>
          <a:p>
            <a:pPr marL="0" indent="0" algn="just">
              <a:buNone/>
            </a:pPr>
            <a:endParaRPr lang="en-US" sz="2800" dirty="0"/>
          </a:p>
          <a:p>
            <a:pPr marL="398463" indent="0" algn="just">
              <a:buNone/>
              <a:tabLst>
                <a:tab pos="744538" algn="l"/>
              </a:tabLst>
            </a:pPr>
            <a:endParaRPr lang="en-US" sz="2000" dirty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724400"/>
          </a:xfrm>
        </p:spPr>
        <p:txBody>
          <a:bodyPr anchor="t"/>
          <a:lstStyle/>
          <a:p>
            <a:pPr marL="0" indent="0">
              <a:buNone/>
            </a:pPr>
            <a:r>
              <a:rPr lang="en-AU" sz="2400" dirty="0"/>
              <a:t>A significant number of sources </a:t>
            </a:r>
            <a:r>
              <a:rPr lang="en-AU" sz="2400" dirty="0" smtClean="0"/>
              <a:t>(almost 50) are </a:t>
            </a:r>
            <a:r>
              <a:rPr lang="en-AU" sz="2400" dirty="0"/>
              <a:t>available, </a:t>
            </a:r>
            <a:r>
              <a:rPr lang="en-AU" sz="2400" dirty="0" smtClean="0"/>
              <a:t>either in </a:t>
            </a:r>
            <a:r>
              <a:rPr lang="en-AU" sz="2400" dirty="0"/>
              <a:t>hard-copy format or via the internet, covering historical and real-time data regarding ice information </a:t>
            </a:r>
            <a:r>
              <a:rPr lang="en-AU" sz="2400" dirty="0" smtClean="0"/>
              <a:t>in </a:t>
            </a:r>
            <a:r>
              <a:rPr lang="en-AU" sz="2400" dirty="0"/>
              <a:t>the Arctic and the Antarctic polar regions</a:t>
            </a:r>
            <a:r>
              <a:rPr lang="en-AU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AU" sz="2400" dirty="0" smtClean="0"/>
              <a:t>The </a:t>
            </a:r>
            <a:r>
              <a:rPr lang="en-AU" sz="2400" dirty="0"/>
              <a:t>breakdown of this information can be summarized, as follows:</a:t>
            </a:r>
            <a:endParaRPr lang="en-US" sz="2400" dirty="0"/>
          </a:p>
          <a:p>
            <a:pPr marL="0" indent="0">
              <a:buNone/>
            </a:pPr>
            <a:endParaRPr lang="en-US" sz="1000" dirty="0"/>
          </a:p>
          <a:p>
            <a:pPr marL="573088">
              <a:buFont typeface="+mj-lt"/>
              <a:buAutoNum type="arabicPeriod"/>
            </a:pPr>
            <a:r>
              <a:rPr lang="en-AU" sz="1800" dirty="0"/>
              <a:t>Historical information vs. real-time information.</a:t>
            </a:r>
          </a:p>
          <a:p>
            <a:pPr marL="573088" lvl="0">
              <a:buFont typeface="+mj-lt"/>
              <a:buAutoNum type="arabicPeriod"/>
            </a:pPr>
            <a:endParaRPr lang="en-US" sz="1800" dirty="0"/>
          </a:p>
          <a:p>
            <a:pPr marL="573088" lvl="0">
              <a:buFont typeface="+mj-lt"/>
              <a:buAutoNum type="arabicPeriod"/>
            </a:pPr>
            <a:r>
              <a:rPr lang="en-AU" sz="1800" dirty="0"/>
              <a:t>Arctic region vs. Antarctic </a:t>
            </a:r>
            <a:r>
              <a:rPr lang="en-AU" sz="1800" dirty="0" smtClean="0"/>
              <a:t>region</a:t>
            </a:r>
            <a:r>
              <a:rPr lang="en-AU" sz="1800" dirty="0"/>
              <a:t>.</a:t>
            </a:r>
            <a:endParaRPr lang="en-US" sz="1800" dirty="0"/>
          </a:p>
          <a:p>
            <a:pPr marL="573088" lvl="0">
              <a:buFont typeface="+mj-lt"/>
              <a:buAutoNum type="arabicPeriod"/>
            </a:pPr>
            <a:endParaRPr lang="en-AU" sz="1800" dirty="0"/>
          </a:p>
          <a:p>
            <a:pPr marL="573088">
              <a:buFont typeface="+mj-lt"/>
              <a:buAutoNum type="arabicPeriod"/>
            </a:pPr>
            <a:r>
              <a:rPr lang="en-AU" sz="1800" dirty="0"/>
              <a:t>Hard copy availability vs. internet availability.</a:t>
            </a:r>
            <a:endParaRPr lang="en-US" sz="1800" dirty="0"/>
          </a:p>
          <a:p>
            <a:pPr lvl="0"/>
            <a:endParaRPr lang="en-US" sz="1800" dirty="0"/>
          </a:p>
          <a:p>
            <a:pPr marL="573088" lvl="0">
              <a:buFont typeface="+mj-lt"/>
              <a:buAutoNum type="arabicPeriod"/>
            </a:pPr>
            <a:endParaRPr lang="en-AU" sz="1800" dirty="0"/>
          </a:p>
          <a:p>
            <a:pPr marL="573088" lvl="0">
              <a:buFont typeface="+mj-lt"/>
              <a:buAutoNum type="arabicPeriod"/>
            </a:pPr>
            <a:endParaRPr lang="en-US" sz="1800" dirty="0"/>
          </a:p>
          <a:p>
            <a:pPr marL="0" indent="0" algn="just">
              <a:buNone/>
            </a:pPr>
            <a:endParaRPr lang="en-US" sz="2800" dirty="0"/>
          </a:p>
          <a:p>
            <a:pPr marL="398463" indent="0" algn="just">
              <a:buNone/>
              <a:tabLst>
                <a:tab pos="744538" algn="l"/>
              </a:tabLst>
            </a:pPr>
            <a:endParaRPr lang="en-US" sz="2000" dirty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02793"/>
              </p:ext>
            </p:extLst>
          </p:nvPr>
        </p:nvGraphicFramePr>
        <p:xfrm>
          <a:off x="457200" y="1447800"/>
          <a:ext cx="7955280" cy="4935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820"/>
                <a:gridCol w="1988820"/>
                <a:gridCol w="1988820"/>
                <a:gridCol w="1988820"/>
              </a:tblGrid>
              <a:tr h="35872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Summary of Historical 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72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Source Country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Arctic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Antarctic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Internet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Hard Copy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Hard Copy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Australia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Canada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Denmark (Greenland)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Germany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Iceland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Norway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Russia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United Kingdom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United States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 Sources</a:t>
                      </a:r>
                      <a:endParaRPr lang="en-US" sz="16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531935"/>
              </p:ext>
            </p:extLst>
          </p:nvPr>
        </p:nvGraphicFramePr>
        <p:xfrm>
          <a:off x="2133600" y="1371600"/>
          <a:ext cx="4724400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1158240"/>
                <a:gridCol w="13716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Summary of Real-time Sources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Source Country</a:t>
                      </a:r>
                      <a:endParaRPr lang="en-US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Arctic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Antarctic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Internet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Internet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Australia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Canada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Denmark (Greenland)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Germany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Iceland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Norway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Russia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United Kingdom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United States</a:t>
                      </a:r>
                      <a:endParaRPr lang="en-US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 Sources</a:t>
                      </a:r>
                      <a:endParaRPr lang="en-US" sz="16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4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/>
          <a:lstStyle/>
          <a:p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819400"/>
          </a:xfrm>
        </p:spPr>
        <p:txBody>
          <a:bodyPr/>
          <a:lstStyle/>
          <a:p>
            <a:r>
              <a:rPr lang="en-AU" sz="1800" dirty="0" smtClean="0"/>
              <a:t>Annex A lists sources, available in hard copy format and on the internet, for historical ice information for the Arctic and the Antarctic.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AU" sz="1800" dirty="0" smtClean="0"/>
              <a:t>Annex B lists internet sources which provide real-time ice information for the Arctic and </a:t>
            </a:r>
            <a:r>
              <a:rPr lang="en-AU" sz="1800" smtClean="0"/>
              <a:t>the Antarctic.</a:t>
            </a:r>
            <a:endParaRPr lang="en-AU" sz="1800" dirty="0" smtClean="0"/>
          </a:p>
          <a:p>
            <a:endParaRPr lang="en-AU" sz="1800" dirty="0"/>
          </a:p>
          <a:p>
            <a:r>
              <a:rPr lang="en-AU" sz="1800" dirty="0" smtClean="0"/>
              <a:t>This paper should be reviewed by Wilfred den Toom for possible inclusion in the Physical Environment Test Data Set.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04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ack_FINA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70675" y="152400"/>
            <a:ext cx="2320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1"/>
            </a:outerShdw>
          </a:effectLst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200" b="1" dirty="0"/>
              <a:t>UNCLASSIFIED</a:t>
            </a:r>
          </a:p>
        </p:txBody>
      </p:sp>
      <p:sp>
        <p:nvSpPr>
          <p:cNvPr id="6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RostockSNPWG">
  <a:themeElements>
    <a:clrScheme name="New_white_vers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_white_vers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charset="0"/>
            <a:ea typeface="+mn-ea"/>
            <a:cs typeface="Arial" charset="0"/>
          </a:defRPr>
        </a:defPPr>
      </a:lstStyle>
    </a:txDef>
  </a:objectDefaults>
  <a:extraClrSchemeLst>
    <a:extraClrScheme>
      <a:clrScheme name="New_white_vers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14437AA5E91C4DB2D9BF41B7DF3222" ma:contentTypeVersion="0" ma:contentTypeDescription="Create a new document." ma:contentTypeScope="" ma:versionID="a93050dfe1d15c467c7c45893f2fc7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B06FF5-8E6A-4992-BC9F-998DC55566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916B34-1A37-4FE8-BA89-9C212858B9E5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2E08460-C90D-4004-B625-F9C050A18C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01RostockSNPWG</Template>
  <TotalTime>1161</TotalTime>
  <Words>456</Words>
  <Application>Microsoft Office PowerPoint</Application>
  <PresentationFormat>On-screen Show (4:3)</PresentationFormat>
  <Paragraphs>107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Angsana New</vt:lpstr>
      <vt:lpstr>Arial</vt:lpstr>
      <vt:lpstr>Calibri</vt:lpstr>
      <vt:lpstr>Times New Roman</vt:lpstr>
      <vt:lpstr>01RostockSNPWG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>NGA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kushlams</dc:creator>
  <cp:lastModifiedBy>Kushla Michael S Mr NGA-SHGB USA CIV</cp:lastModifiedBy>
  <cp:revision>180</cp:revision>
  <cp:lastPrinted>2016-03-03T15:46:14Z</cp:lastPrinted>
  <dcterms:created xsi:type="dcterms:W3CDTF">2014-05-20T19:39:03Z</dcterms:created>
  <dcterms:modified xsi:type="dcterms:W3CDTF">2016-09-12T19:25:40Z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AACG_NonInt_Other">
    <vt:lpwstr/>
  </property>
  <property fmtid="{D5CDD505-2E9C-101B-9397-08002B2CF9AE}" pid="15" name="ContentTypeId">
    <vt:lpwstr>0x010100D414437AA5E91C4DB2D9BF41B7DF3222</vt:lpwstr>
  </property>
</Properties>
</file>