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27" r:id="rId5"/>
    <p:sldId id="328" r:id="rId6"/>
    <p:sldId id="332" r:id="rId7"/>
    <p:sldId id="354" r:id="rId8"/>
    <p:sldId id="366" r:id="rId9"/>
    <p:sldId id="355" r:id="rId10"/>
    <p:sldId id="360" r:id="rId11"/>
    <p:sldId id="361" r:id="rId12"/>
    <p:sldId id="362" r:id="rId13"/>
    <p:sldId id="363" r:id="rId14"/>
    <p:sldId id="364" r:id="rId15"/>
    <p:sldId id="365" r:id="rId16"/>
    <p:sldId id="350" r:id="rId17"/>
    <p:sldId id="357" r:id="rId18"/>
    <p:sldId id="358" r:id="rId19"/>
    <p:sldId id="329"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CC3399"/>
    <a:srgbClr val="6666FF"/>
    <a:srgbClr val="993366"/>
    <a:srgbClr val="FFFF00"/>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4" autoAdjust="0"/>
    <p:restoredTop sz="95399" autoAdjust="0"/>
  </p:normalViewPr>
  <p:slideViewPr>
    <p:cSldViewPr>
      <p:cViewPr varScale="1">
        <p:scale>
          <a:sx n="87" d="100"/>
          <a:sy n="87" d="100"/>
        </p:scale>
        <p:origin x="1782" y="222"/>
      </p:cViewPr>
      <p:guideLst>
        <p:guide orient="horz" pos="2160"/>
        <p:guide pos="2880"/>
      </p:guideLst>
    </p:cSldViewPr>
  </p:slideViewPr>
  <p:outlineViewPr>
    <p:cViewPr>
      <p:scale>
        <a:sx n="33" d="100"/>
        <a:sy n="33" d="100"/>
      </p:scale>
      <p:origin x="0" y="-6996"/>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22" y="5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smtClean="0"/>
            </a:lvl1pPr>
          </a:lstStyle>
          <a:p>
            <a:pPr>
              <a:defRPr/>
            </a:pPr>
            <a:endParaRPr lang="en-US"/>
          </a:p>
        </p:txBody>
      </p:sp>
      <p:sp>
        <p:nvSpPr>
          <p:cNvPr id="78851" name="Rectangle 3"/>
          <p:cNvSpPr>
            <a:spLocks noGrp="1" noChangeArrowheads="1"/>
          </p:cNvSpPr>
          <p:nvPr>
            <p:ph type="dt" sz="quarter" idx="1"/>
          </p:nvPr>
        </p:nvSpPr>
        <p:spPr bwMode="auto">
          <a:xfrm>
            <a:off x="3971183"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smtClean="0"/>
            </a:lvl1pPr>
          </a:lstStyle>
          <a:p>
            <a:pPr>
              <a:defRPr/>
            </a:pPr>
            <a:endParaRPr lang="en-US"/>
          </a:p>
        </p:txBody>
      </p:sp>
      <p:sp>
        <p:nvSpPr>
          <p:cNvPr id="78852" name="Rectangle 4"/>
          <p:cNvSpPr>
            <a:spLocks noGrp="1" noChangeArrowheads="1"/>
          </p:cNvSpPr>
          <p:nvPr>
            <p:ph type="ftr" sz="quarter" idx="2"/>
          </p:nvPr>
        </p:nvSpPr>
        <p:spPr bwMode="auto">
          <a:xfrm>
            <a:off x="0"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smtClean="0"/>
            </a:lvl1pPr>
          </a:lstStyle>
          <a:p>
            <a:pPr>
              <a:defRPr/>
            </a:pPr>
            <a:endParaRPr lang="en-US"/>
          </a:p>
        </p:txBody>
      </p:sp>
      <p:sp>
        <p:nvSpPr>
          <p:cNvPr id="78853" name="Rectangle 5"/>
          <p:cNvSpPr>
            <a:spLocks noGrp="1" noChangeArrowheads="1"/>
          </p:cNvSpPr>
          <p:nvPr>
            <p:ph type="sldNum" sz="quarter" idx="3"/>
          </p:nvPr>
        </p:nvSpPr>
        <p:spPr bwMode="auto">
          <a:xfrm>
            <a:off x="3971183"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smtClean="0"/>
            </a:lvl1pPr>
          </a:lstStyle>
          <a:p>
            <a:pPr>
              <a:defRPr/>
            </a:pPr>
            <a:fld id="{600A34BA-EC66-4467-9548-E134E21A2002}" type="slidenum">
              <a:rPr lang="en-US"/>
              <a:pPr>
                <a:defRPr/>
              </a:pPr>
              <a:t>‹#›</a:t>
            </a:fld>
            <a:endParaRPr lang="en-US"/>
          </a:p>
        </p:txBody>
      </p:sp>
    </p:spTree>
    <p:extLst>
      <p:ext uri="{BB962C8B-B14F-4D97-AF65-F5344CB8AC3E}">
        <p14:creationId xmlns:p14="http://schemas.microsoft.com/office/powerpoint/2010/main" val="376090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670">
              <a:defRPr sz="1200" smtClean="0"/>
            </a:lvl1pPr>
          </a:lstStyle>
          <a:p>
            <a:pPr>
              <a:defRPr/>
            </a:pPr>
            <a:endParaRPr lang="en-US"/>
          </a:p>
        </p:txBody>
      </p:sp>
      <p:sp>
        <p:nvSpPr>
          <p:cNvPr id="31747" name="Rectangle 3"/>
          <p:cNvSpPr>
            <a:spLocks noGrp="1" noChangeArrowheads="1"/>
          </p:cNvSpPr>
          <p:nvPr>
            <p:ph type="dt" idx="1"/>
          </p:nvPr>
        </p:nvSpPr>
        <p:spPr bwMode="auto">
          <a:xfrm>
            <a:off x="3971183"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670">
              <a:defRPr sz="1200" smtClean="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359" y="4416108"/>
            <a:ext cx="5607684" cy="4182427"/>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670">
              <a:defRPr sz="1200" smtClean="0"/>
            </a:lvl1pPr>
          </a:lstStyle>
          <a:p>
            <a:pPr>
              <a:defRPr/>
            </a:pPr>
            <a:endParaRPr lang="en-US"/>
          </a:p>
        </p:txBody>
      </p:sp>
      <p:sp>
        <p:nvSpPr>
          <p:cNvPr id="31751" name="Rectangle 7"/>
          <p:cNvSpPr>
            <a:spLocks noGrp="1" noChangeArrowheads="1"/>
          </p:cNvSpPr>
          <p:nvPr>
            <p:ph type="sldNum" sz="quarter" idx="5"/>
          </p:nvPr>
        </p:nvSpPr>
        <p:spPr bwMode="auto">
          <a:xfrm>
            <a:off x="3971183"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670">
              <a:defRPr sz="1200" smtClean="0"/>
            </a:lvl1pPr>
          </a:lstStyle>
          <a:p>
            <a:pPr>
              <a:defRPr/>
            </a:pPr>
            <a:fld id="{38C9AC5A-DB1D-4E05-AF30-3141A790804E}" type="slidenum">
              <a:rPr lang="en-US"/>
              <a:pPr>
                <a:defRPr/>
              </a:pPr>
              <a:t>‹#›</a:t>
            </a:fld>
            <a:endParaRPr lang="en-US"/>
          </a:p>
        </p:txBody>
      </p:sp>
    </p:spTree>
    <p:extLst>
      <p:ext uri="{BB962C8B-B14F-4D97-AF65-F5344CB8AC3E}">
        <p14:creationId xmlns:p14="http://schemas.microsoft.com/office/powerpoint/2010/main" val="657577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defTabSz="911002"/>
            <a:fld id="{DCEC66D7-37F0-4848-BC6B-EB5ECE93DD34}" type="slidenum">
              <a:rPr lang="en-US"/>
              <a:pPr defTabSz="911002"/>
              <a:t>1</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
        <p:nvSpPr>
          <p:cNvPr id="8197" name="Footer Placeholder 5"/>
          <p:cNvSpPr>
            <a:spLocks noGrp="1"/>
          </p:cNvSpPr>
          <p:nvPr>
            <p:ph type="ftr" sz="quarter" idx="4"/>
          </p:nvPr>
        </p:nvSpPr>
        <p:spPr>
          <a:noFill/>
        </p:spPr>
        <p:txBody>
          <a:bodyPr/>
          <a:lstStyle/>
          <a:p>
            <a:r>
              <a:rPr lang="de-DE"/>
              <a:t>Version 8; 28 Feb 2011; 4:15 PM</a:t>
            </a:r>
            <a:endParaRPr lang="en-US"/>
          </a:p>
        </p:txBody>
      </p:sp>
    </p:spTree>
    <p:extLst>
      <p:ext uri="{BB962C8B-B14F-4D97-AF65-F5344CB8AC3E}">
        <p14:creationId xmlns:p14="http://schemas.microsoft.com/office/powerpoint/2010/main" val="337552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C9AC5A-DB1D-4E05-AF30-3141A790804E}" type="slidenum">
              <a:rPr lang="en-US" smtClean="0"/>
              <a:pPr>
                <a:defRPr/>
              </a:pPr>
              <a:t>14</a:t>
            </a:fld>
            <a:endParaRPr lang="en-US"/>
          </a:p>
        </p:txBody>
      </p:sp>
    </p:spTree>
    <p:extLst>
      <p:ext uri="{BB962C8B-B14F-4D97-AF65-F5344CB8AC3E}">
        <p14:creationId xmlns:p14="http://schemas.microsoft.com/office/powerpoint/2010/main" val="191603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AACG_Title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5" name="AACG_Title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0"/>
            <a:ext cx="2057400" cy="5135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19800" cy="5135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75"/>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145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543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145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543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24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524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145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54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17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6721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457200" y="990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4"/>
          <p:cNvSpPr>
            <a:spLocks noGrp="1" noChangeArrowheads="1"/>
          </p:cNvSpPr>
          <p:nvPr>
            <p:ph type="body" idx="1"/>
          </p:nvPr>
        </p:nvSpPr>
        <p:spPr bwMode="auto">
          <a:xfrm>
            <a:off x="457200" y="2362200"/>
            <a:ext cx="8229600" cy="376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pg2banner.jpg"/>
          <p:cNvPicPr>
            <a:picLocks noChangeAspect="1"/>
          </p:cNvPicPr>
          <p:nvPr/>
        </p:nvPicPr>
        <p:blipFill>
          <a:blip r:embed="rId16" cstate="print"/>
          <a:srcRect/>
          <a:stretch>
            <a:fillRect/>
          </a:stretch>
        </p:blipFill>
        <p:spPr bwMode="auto">
          <a:xfrm>
            <a:off x="0" y="0"/>
            <a:ext cx="9144000" cy="792163"/>
          </a:xfrm>
          <a:prstGeom prst="rect">
            <a:avLst/>
          </a:prstGeom>
          <a:noFill/>
          <a:ln w="9525">
            <a:noFill/>
            <a:miter lim="800000"/>
            <a:headEnd/>
            <a:tailEnd/>
          </a:ln>
        </p:spPr>
      </p:pic>
      <p:sp>
        <p:nvSpPr>
          <p:cNvPr id="5"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2" name="AACG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3" name="AACG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over_FINAL.jpg"/>
          <p:cNvPicPr>
            <a:picLocks noChangeAspect="1"/>
          </p:cNvPicPr>
          <p:nvPr/>
        </p:nvPicPr>
        <p:blipFill>
          <a:blip r:embed="rId3" cstate="print"/>
          <a:srcRect/>
          <a:stretch>
            <a:fillRect/>
          </a:stretch>
        </p:blipFill>
        <p:spPr bwMode="auto">
          <a:xfrm>
            <a:off x="-76200" y="0"/>
            <a:ext cx="9144000" cy="6858000"/>
          </a:xfrm>
          <a:prstGeom prst="rect">
            <a:avLst/>
          </a:prstGeom>
          <a:noFill/>
          <a:ln w="9525">
            <a:noFill/>
            <a:miter lim="800000"/>
            <a:headEnd/>
            <a:tailEnd/>
          </a:ln>
        </p:spPr>
      </p:pic>
      <p:sp>
        <p:nvSpPr>
          <p:cNvPr id="10" name="Title 1"/>
          <p:cNvSpPr txBox="1">
            <a:spLocks/>
          </p:cNvSpPr>
          <p:nvPr/>
        </p:nvSpPr>
        <p:spPr>
          <a:xfrm>
            <a:off x="2209800" y="1763713"/>
            <a:ext cx="6781800" cy="1055687"/>
          </a:xfrm>
          <a:prstGeom prst="rect">
            <a:avLst/>
          </a:prstGeom>
        </p:spPr>
        <p:txBody>
          <a:bodyPr/>
          <a:lstStyle/>
          <a:p>
            <a:pPr>
              <a:defRPr/>
            </a:pPr>
            <a:r>
              <a:rPr lang="en-US" sz="3000" b="1" kern="0" dirty="0" smtClean="0">
                <a:solidFill>
                  <a:srgbClr val="5379A0"/>
                </a:solidFill>
                <a:latin typeface="+mn-lt"/>
                <a:ea typeface="+mj-ea"/>
                <a:cs typeface="Angsana New" pitchFamily="18" charset="-34"/>
              </a:rPr>
              <a:t>IALA/IHO Interaction on the IMO Maritime Service Portfolio Program</a:t>
            </a:r>
            <a:endParaRPr lang="en-US" sz="3000" b="1" kern="0" dirty="0">
              <a:solidFill>
                <a:srgbClr val="5379A0"/>
              </a:solidFill>
              <a:latin typeface="+mn-lt"/>
              <a:ea typeface="+mj-ea"/>
              <a:cs typeface="Angsana New" pitchFamily="18" charset="-34"/>
            </a:endParaRPr>
          </a:p>
          <a:p>
            <a:pPr>
              <a:defRPr/>
            </a:pPr>
            <a:r>
              <a:rPr lang="en-US" sz="3200" b="1" kern="0" dirty="0">
                <a:solidFill>
                  <a:srgbClr val="5379A0"/>
                </a:solidFill>
                <a:latin typeface="+mn-lt"/>
                <a:ea typeface="+mj-ea"/>
                <a:cs typeface="+mj-cs"/>
              </a:rPr>
              <a:t/>
            </a:r>
            <a:br>
              <a:rPr lang="en-US" sz="3200" b="1" kern="0" dirty="0">
                <a:solidFill>
                  <a:srgbClr val="5379A0"/>
                </a:solidFill>
                <a:latin typeface="+mn-lt"/>
                <a:ea typeface="+mj-ea"/>
                <a:cs typeface="+mj-cs"/>
              </a:rPr>
            </a:br>
            <a:r>
              <a:rPr lang="en-US" sz="2400" kern="0" dirty="0" smtClean="0">
                <a:solidFill>
                  <a:srgbClr val="5379A0"/>
                </a:solidFill>
                <a:latin typeface="+mn-lt"/>
                <a:ea typeface="+mj-ea"/>
                <a:cs typeface="+mj-cs"/>
              </a:rPr>
              <a:t>Michael </a:t>
            </a:r>
            <a:r>
              <a:rPr lang="en-US" sz="2400" kern="0" dirty="0" smtClean="0">
                <a:solidFill>
                  <a:srgbClr val="5379A0"/>
                </a:solidFill>
                <a:latin typeface="+mn-lt"/>
                <a:ea typeface="+mj-ea"/>
                <a:cs typeface="+mj-cs"/>
              </a:rPr>
              <a:t>Kushla (NGA)</a:t>
            </a:r>
            <a:endParaRPr lang="en-US" sz="2400" kern="0" dirty="0">
              <a:solidFill>
                <a:srgbClr val="5379A0"/>
              </a:solidFill>
              <a:latin typeface="+mn-lt"/>
              <a:ea typeface="+mj-ea"/>
              <a:cs typeface="+mj-cs"/>
            </a:endParaRPr>
          </a:p>
        </p:txBody>
      </p:sp>
      <p:sp>
        <p:nvSpPr>
          <p:cNvPr id="14" name="Subtitle 2"/>
          <p:cNvSpPr txBox="1">
            <a:spLocks/>
          </p:cNvSpPr>
          <p:nvPr/>
        </p:nvSpPr>
        <p:spPr>
          <a:xfrm>
            <a:off x="2233613" y="3200400"/>
            <a:ext cx="6262687" cy="685800"/>
          </a:xfrm>
          <a:prstGeom prst="rect">
            <a:avLst/>
          </a:prstGeom>
        </p:spPr>
        <p:txBody>
          <a:bodyPr>
            <a:normAutofit lnSpcReduction="10000"/>
          </a:bodyPr>
          <a:lstStyle/>
          <a:p>
            <a:pPr marL="342900" indent="-342900">
              <a:spcBef>
                <a:spcPct val="20000"/>
              </a:spcBef>
              <a:defRPr/>
            </a:pPr>
            <a:endParaRPr lang="en-US" kern="0" dirty="0">
              <a:solidFill>
                <a:srgbClr val="5379A0"/>
              </a:solidFill>
              <a:latin typeface="+mn-lt"/>
              <a:cs typeface="+mn-cs"/>
            </a:endParaRPr>
          </a:p>
          <a:p>
            <a:pPr marL="342900" indent="-342900">
              <a:spcBef>
                <a:spcPct val="20000"/>
              </a:spcBef>
              <a:defRPr/>
            </a:pPr>
            <a:r>
              <a:rPr lang="en-US" kern="0" dirty="0" smtClean="0">
                <a:solidFill>
                  <a:srgbClr val="5379A0"/>
                </a:solidFill>
                <a:latin typeface="+mn-lt"/>
                <a:cs typeface="+mn-cs"/>
              </a:rPr>
              <a:t>8 December </a:t>
            </a:r>
            <a:r>
              <a:rPr lang="en-US" kern="0" dirty="0" smtClean="0">
                <a:solidFill>
                  <a:srgbClr val="5379A0"/>
                </a:solidFill>
                <a:latin typeface="+mn-lt"/>
                <a:cs typeface="+mn-cs"/>
              </a:rPr>
              <a:t>2016</a:t>
            </a:r>
            <a:endParaRPr lang="en-US" kern="0" dirty="0">
              <a:solidFill>
                <a:srgbClr val="5379A0"/>
              </a:solidFill>
              <a:latin typeface="+mn-lt"/>
              <a:cs typeface="+mn-cs"/>
            </a:endParaRPr>
          </a:p>
        </p:txBody>
      </p:sp>
      <p:sp>
        <p:nvSpPr>
          <p:cNvPr id="15" name="Subtitle 2"/>
          <p:cNvSpPr txBox="1">
            <a:spLocks/>
          </p:cNvSpPr>
          <p:nvPr/>
        </p:nvSpPr>
        <p:spPr>
          <a:xfrm>
            <a:off x="5486400" y="5257800"/>
            <a:ext cx="2895600" cy="1143000"/>
          </a:xfrm>
          <a:prstGeom prst="rect">
            <a:avLst/>
          </a:prstGeom>
        </p:spPr>
        <p:txBody>
          <a:bodyPr lIns="101882" tIns="50941" rIns="101882" bIns="50941">
            <a:noAutofit/>
          </a:bodyPr>
          <a:lstStyle/>
          <a:p>
            <a:pPr algn="r" defTabSz="1018824" fontAlgn="auto">
              <a:spcBef>
                <a:spcPct val="20000"/>
              </a:spcBef>
              <a:spcAft>
                <a:spcPts val="0"/>
              </a:spcAft>
              <a:buFont typeface="Arial" pitchFamily="34" charset="0"/>
              <a:buNone/>
              <a:defRPr/>
            </a:pPr>
            <a:r>
              <a:rPr lang="en-US" sz="1400" b="1" dirty="0" smtClean="0">
                <a:solidFill>
                  <a:srgbClr val="384863"/>
                </a:solidFill>
                <a:latin typeface="+mn-lt"/>
                <a:cs typeface="+mn-cs"/>
              </a:rPr>
              <a:t>UNCLASSIFIED</a:t>
            </a:r>
            <a:endParaRPr lang="en-US" sz="1400" b="1" dirty="0">
              <a:solidFill>
                <a:srgbClr val="384863"/>
              </a:solidFill>
              <a:latin typeface="+mn-lt"/>
              <a:cs typeface="+mn-cs"/>
            </a:endParaRPr>
          </a:p>
        </p:txBody>
      </p:sp>
      <p:sp>
        <p:nvSpPr>
          <p:cNvPr id="9"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What </a:t>
            </a:r>
            <a:r>
              <a:rPr lang="en-AU" sz="2000" dirty="0"/>
              <a:t>Responsible Authority must be contacted?</a:t>
            </a:r>
            <a:endParaRPr lang="en-US" sz="2000" dirty="0"/>
          </a:p>
          <a:p>
            <a:pPr marL="0" lvl="0" indent="231775">
              <a:buNone/>
              <a:tabLst>
                <a:tab pos="8053388" algn="l"/>
              </a:tabLst>
            </a:pPr>
            <a:r>
              <a:rPr lang="en-AU" sz="2000" dirty="0" smtClean="0"/>
              <a:t>3. What </a:t>
            </a:r>
            <a:r>
              <a:rPr lang="en-AU" sz="2000" dirty="0"/>
              <a:t>are the boundaries defining the area where the Responsible Authority is authorized to operate?</a:t>
            </a:r>
            <a:endParaRPr lang="en-US" sz="2000" dirty="0"/>
          </a:p>
          <a:p>
            <a:pPr marL="0" lvl="0" indent="231775">
              <a:buNone/>
              <a:tabLst>
                <a:tab pos="8053388" algn="l"/>
              </a:tabLst>
            </a:pPr>
            <a:r>
              <a:rPr lang="en-AU" sz="2000" dirty="0" smtClean="0"/>
              <a:t>4. When </a:t>
            </a:r>
            <a:r>
              <a:rPr lang="en-AU" sz="2000" dirty="0"/>
              <a:t>(time before arrival) and/or where (reporting point, reporting line, etc.) must the Responsible Authority be contacted?</a:t>
            </a:r>
            <a:endParaRPr lang="en-US" sz="2000" dirty="0"/>
          </a:p>
          <a:p>
            <a:pPr marL="0" lvl="0" indent="231775">
              <a:buNone/>
              <a:tabLst>
                <a:tab pos="8053388" algn="l"/>
              </a:tabLst>
            </a:pPr>
            <a:r>
              <a:rPr lang="en-AU" sz="2000" dirty="0" smtClean="0"/>
              <a:t>5. </a:t>
            </a:r>
            <a:r>
              <a:rPr lang="en-AU" sz="2000" b="1" dirty="0" smtClean="0"/>
              <a:t>How </a:t>
            </a:r>
            <a:r>
              <a:rPr lang="en-AU" sz="2000" b="1" dirty="0"/>
              <a:t>is the Responsible Authority contacted (VHF, telephone, facsimile, e-mail, web interface, etc</a:t>
            </a:r>
            <a:r>
              <a:rPr lang="en-AU" sz="2000" b="1" dirty="0" smtClean="0"/>
              <a:t>.)?</a:t>
            </a: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1568871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What </a:t>
            </a:r>
            <a:r>
              <a:rPr lang="en-AU" sz="2000" dirty="0"/>
              <a:t>Responsible Authority must be contacted?</a:t>
            </a:r>
            <a:endParaRPr lang="en-US" sz="2000" dirty="0"/>
          </a:p>
          <a:p>
            <a:pPr marL="0" lvl="0" indent="231775">
              <a:buNone/>
              <a:tabLst>
                <a:tab pos="8053388" algn="l"/>
              </a:tabLst>
            </a:pPr>
            <a:r>
              <a:rPr lang="en-AU" sz="2000" dirty="0" smtClean="0"/>
              <a:t>3. What </a:t>
            </a:r>
            <a:r>
              <a:rPr lang="en-AU" sz="2000" dirty="0"/>
              <a:t>are the boundaries defining the area where the Responsible Authority is authorized to operate?</a:t>
            </a:r>
            <a:endParaRPr lang="en-US" sz="2000" dirty="0"/>
          </a:p>
          <a:p>
            <a:pPr marL="0" lvl="0" indent="231775">
              <a:buNone/>
              <a:tabLst>
                <a:tab pos="8053388" algn="l"/>
              </a:tabLst>
            </a:pPr>
            <a:r>
              <a:rPr lang="en-AU" sz="2000" dirty="0" smtClean="0"/>
              <a:t>4. When </a:t>
            </a:r>
            <a:r>
              <a:rPr lang="en-AU" sz="2000" dirty="0"/>
              <a:t>(time before arrival) and/or where (reporting point, reporting line, etc.) must the Responsible Authority be contacted?</a:t>
            </a:r>
            <a:endParaRPr lang="en-US" sz="2000" dirty="0"/>
          </a:p>
          <a:p>
            <a:pPr marL="0" lvl="0" indent="231775">
              <a:buNone/>
              <a:tabLst>
                <a:tab pos="8053388" algn="l"/>
              </a:tabLst>
            </a:pPr>
            <a:r>
              <a:rPr lang="en-AU" sz="2000" dirty="0" smtClean="0"/>
              <a:t>5. How </a:t>
            </a:r>
            <a:r>
              <a:rPr lang="en-AU" sz="2000" dirty="0"/>
              <a:t>is the Responsible Authority contacted (VHF, telephone, facsimile, e-mail, web interface, etc.)?</a:t>
            </a:r>
            <a:endParaRPr lang="en-US" sz="2000" dirty="0"/>
          </a:p>
          <a:p>
            <a:pPr marL="0" lvl="0" indent="231775">
              <a:buNone/>
              <a:tabLst>
                <a:tab pos="8053388" algn="l"/>
              </a:tabLst>
            </a:pPr>
            <a:r>
              <a:rPr lang="en-AU" sz="2000" dirty="0" smtClean="0"/>
              <a:t>6. </a:t>
            </a:r>
            <a:r>
              <a:rPr lang="en-AU" sz="2000" b="1" dirty="0" smtClean="0"/>
              <a:t>What </a:t>
            </a:r>
            <a:r>
              <a:rPr lang="en-AU" sz="2000" b="1" dirty="0"/>
              <a:t>information is the vessel required to provide to the Responsible Authority</a:t>
            </a:r>
            <a:r>
              <a:rPr lang="en-AU" sz="2000" b="1" dirty="0" smtClean="0"/>
              <a:t>?</a:t>
            </a: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141722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What </a:t>
            </a:r>
            <a:r>
              <a:rPr lang="en-AU" sz="2000" dirty="0"/>
              <a:t>Responsible Authority must be contacted?</a:t>
            </a:r>
            <a:endParaRPr lang="en-US" sz="2000" dirty="0"/>
          </a:p>
          <a:p>
            <a:pPr marL="0" lvl="0" indent="231775">
              <a:buNone/>
              <a:tabLst>
                <a:tab pos="8053388" algn="l"/>
              </a:tabLst>
            </a:pPr>
            <a:r>
              <a:rPr lang="en-AU" sz="2000" dirty="0" smtClean="0"/>
              <a:t>3. What </a:t>
            </a:r>
            <a:r>
              <a:rPr lang="en-AU" sz="2000" dirty="0"/>
              <a:t>are the boundaries defining the area where the Responsible Authority is authorized to operate?</a:t>
            </a:r>
            <a:endParaRPr lang="en-US" sz="2000" dirty="0"/>
          </a:p>
          <a:p>
            <a:pPr marL="0" lvl="0" indent="231775">
              <a:buNone/>
              <a:tabLst>
                <a:tab pos="8053388" algn="l"/>
              </a:tabLst>
            </a:pPr>
            <a:r>
              <a:rPr lang="en-AU" sz="2000" dirty="0" smtClean="0"/>
              <a:t>4. When </a:t>
            </a:r>
            <a:r>
              <a:rPr lang="en-AU" sz="2000" dirty="0"/>
              <a:t>(time before arrival) and/or where (reporting point, reporting line, etc.) must the Responsible Authority be contacted?</a:t>
            </a:r>
            <a:endParaRPr lang="en-US" sz="2000" dirty="0"/>
          </a:p>
          <a:p>
            <a:pPr marL="0" lvl="0" indent="231775">
              <a:buNone/>
              <a:tabLst>
                <a:tab pos="8053388" algn="l"/>
              </a:tabLst>
            </a:pPr>
            <a:r>
              <a:rPr lang="en-AU" sz="2000" dirty="0" smtClean="0"/>
              <a:t>5. How </a:t>
            </a:r>
            <a:r>
              <a:rPr lang="en-AU" sz="2000" dirty="0"/>
              <a:t>is the Responsible Authority contacted (VHF, telephone, facsimile, e-mail, web interface, etc.)?</a:t>
            </a:r>
            <a:endParaRPr lang="en-US" sz="2000" dirty="0"/>
          </a:p>
          <a:p>
            <a:pPr marL="0" lvl="0" indent="231775">
              <a:buNone/>
              <a:tabLst>
                <a:tab pos="8053388" algn="l"/>
              </a:tabLst>
            </a:pPr>
            <a:r>
              <a:rPr lang="en-AU" sz="2000" dirty="0" smtClean="0"/>
              <a:t>6. What </a:t>
            </a:r>
            <a:r>
              <a:rPr lang="en-AU" sz="2000" dirty="0"/>
              <a:t>information is the vessel required to provide to the Responsible Authority?</a:t>
            </a:r>
            <a:endParaRPr lang="en-US" sz="2000" dirty="0"/>
          </a:p>
          <a:p>
            <a:pPr marL="0" lvl="0" indent="231775">
              <a:buNone/>
              <a:tabLst>
                <a:tab pos="8053388" algn="l"/>
              </a:tabLst>
            </a:pPr>
            <a:r>
              <a:rPr lang="en-AU" sz="2000" dirty="0" smtClean="0"/>
              <a:t>7. </a:t>
            </a:r>
            <a:r>
              <a:rPr lang="en-AU" sz="2000" b="1" dirty="0" smtClean="0"/>
              <a:t>What </a:t>
            </a:r>
            <a:r>
              <a:rPr lang="en-AU" sz="2000" b="1" dirty="0"/>
              <a:t>information does the Responsible Authority provide to the vessel?</a:t>
            </a:r>
            <a:endParaRPr lang="en-US" sz="2000" b="1" dirty="0"/>
          </a:p>
          <a:p>
            <a:pPr marL="0" indent="0">
              <a:buNone/>
              <a:tabLst>
                <a:tab pos="576263" algn="l"/>
              </a:tabLst>
            </a:pP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2348569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33400" y="1143000"/>
            <a:ext cx="8229600" cy="5257799"/>
          </a:xfrm>
        </p:spPr>
        <p:txBody>
          <a:bodyPr/>
          <a:lstStyle/>
          <a:p>
            <a:r>
              <a:rPr lang="en-AU" sz="2800" dirty="0"/>
              <a:t>The only apparent difference among the MSPs is the information provided (No. 7 above) by the Responsible Authority to the </a:t>
            </a:r>
            <a:r>
              <a:rPr lang="en-AU" sz="2800" dirty="0" smtClean="0"/>
              <a:t>vessel.</a:t>
            </a:r>
          </a:p>
          <a:p>
            <a:r>
              <a:rPr lang="en-AU" sz="2800" dirty="0" smtClean="0"/>
              <a:t>Is </a:t>
            </a:r>
            <a:r>
              <a:rPr lang="en-AU" sz="2800" dirty="0"/>
              <a:t>it necessary to have four MSPs for such a small </a:t>
            </a:r>
            <a:r>
              <a:rPr lang="en-AU" sz="2800" dirty="0" smtClean="0"/>
              <a:t>difference?</a:t>
            </a:r>
          </a:p>
          <a:p>
            <a:r>
              <a:rPr lang="en-AU" sz="2800" dirty="0" smtClean="0"/>
              <a:t>Can </a:t>
            </a:r>
            <a:r>
              <a:rPr lang="en-AU" sz="2800" dirty="0"/>
              <a:t>we treat </a:t>
            </a:r>
            <a:r>
              <a:rPr lang="en-AU" sz="2800" dirty="0" smtClean="0"/>
              <a:t>Vessel </a:t>
            </a:r>
            <a:r>
              <a:rPr lang="en-AU" sz="2800" dirty="0"/>
              <a:t>Traffic Service as the equivalent of a Feature with the IS, NAS, TOS, and LPS treated as the equivalent of </a:t>
            </a:r>
            <a:r>
              <a:rPr lang="en-AU" sz="2800" dirty="0" smtClean="0"/>
              <a:t>Attributes, thereby reducing </a:t>
            </a:r>
            <a:r>
              <a:rPr lang="en-AU" sz="2800" dirty="0"/>
              <a:t>the number of </a:t>
            </a:r>
            <a:r>
              <a:rPr lang="en-AU" sz="2800" dirty="0" smtClean="0"/>
              <a:t>Vessel Traffic Service MSPs from four to one?</a:t>
            </a:r>
            <a:endParaRPr lang="en-US" sz="2800" dirty="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498353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33400" y="1143000"/>
            <a:ext cx="8229600" cy="5257799"/>
          </a:xfrm>
        </p:spPr>
        <p:txBody>
          <a:bodyPr/>
          <a:lstStyle/>
          <a:p>
            <a:pPr marL="0" indent="0" algn="ctr">
              <a:buNone/>
            </a:pPr>
            <a:r>
              <a:rPr lang="en-US" sz="2400" b="1" dirty="0" smtClean="0"/>
              <a:t>IMO Input and Control of the MSP and Effects on the Work of IALA and the IHO</a:t>
            </a:r>
          </a:p>
          <a:p>
            <a:pPr marL="0" indent="0" algn="ctr">
              <a:buNone/>
            </a:pPr>
            <a:endParaRPr lang="en-US" sz="800" b="1" dirty="0" smtClean="0"/>
          </a:p>
          <a:p>
            <a:pPr marL="0" lvl="0" indent="231775">
              <a:buNone/>
            </a:pPr>
            <a:r>
              <a:rPr lang="en-US" sz="1500" dirty="0" smtClean="0"/>
              <a:t>1. Who </a:t>
            </a:r>
            <a:r>
              <a:rPr lang="en-US" sz="1500" dirty="0"/>
              <a:t>is driving the boat on the MSP project?  Is there some sort of a chain-of-command in this process? Is there a consensus about who is in charge?</a:t>
            </a:r>
          </a:p>
          <a:p>
            <a:pPr marL="0" lvl="0" indent="231775">
              <a:buNone/>
            </a:pPr>
            <a:r>
              <a:rPr lang="en-US" sz="1500" dirty="0" smtClean="0"/>
              <a:t>2. What </a:t>
            </a:r>
            <a:r>
              <a:rPr lang="en-US" sz="1500" dirty="0"/>
              <a:t>is actually/will be in a portfolio? Will they be web site links, actual data files of some sort (pdf, html, XML, etc.), libraries of hard copy items that need to be in a vessel’s library, etc.?</a:t>
            </a:r>
          </a:p>
          <a:p>
            <a:pPr marL="0" lvl="0" indent="231775">
              <a:buNone/>
            </a:pPr>
            <a:r>
              <a:rPr lang="en-US" sz="1500" dirty="0" smtClean="0"/>
              <a:t>3. Who </a:t>
            </a:r>
            <a:r>
              <a:rPr lang="en-US" sz="1500" dirty="0"/>
              <a:t>is actually populating the portfolios? Did the IMO come up with the MSP idea, expecting other organizations to populate the portfolios or are they going to adopt information currently existing or under development by other organizations?</a:t>
            </a:r>
          </a:p>
          <a:p>
            <a:pPr marL="0" lvl="0" indent="231775">
              <a:buNone/>
            </a:pPr>
            <a:r>
              <a:rPr lang="en-US" sz="1500" dirty="0" smtClean="0"/>
              <a:t>4. Who </a:t>
            </a:r>
            <a:r>
              <a:rPr lang="en-US" sz="1500" dirty="0"/>
              <a:t>will be responsible for maintaining the MSPs?</a:t>
            </a:r>
          </a:p>
          <a:p>
            <a:pPr marL="0" lvl="0" indent="231775">
              <a:buNone/>
            </a:pPr>
            <a:r>
              <a:rPr lang="en-US" sz="1500" dirty="0" smtClean="0"/>
              <a:t>5. Is </a:t>
            </a:r>
            <a:r>
              <a:rPr lang="en-US" sz="1500" dirty="0"/>
              <a:t>the IHO (via the WGs) doing this at the request of the IMO or has the IHO gone to the IMO with a “request” for guidance about the direction of the MSPs (with the IMO kicking the ball back saying “Why don’t you tell us what we need?”)?</a:t>
            </a:r>
          </a:p>
          <a:p>
            <a:pPr marL="0" lvl="0" indent="231775">
              <a:buNone/>
            </a:pPr>
            <a:r>
              <a:rPr lang="en-US" sz="1500" dirty="0" smtClean="0"/>
              <a:t>6. What </a:t>
            </a:r>
            <a:r>
              <a:rPr lang="en-US" sz="1500" dirty="0"/>
              <a:t>function will the MSPs serve in the future? How will they affect the work of the IHO (and by extension, the WGs)?</a:t>
            </a:r>
          </a:p>
          <a:p>
            <a:pPr marL="0" lvl="0" indent="231775">
              <a:buNone/>
            </a:pPr>
            <a:r>
              <a:rPr lang="en-US" sz="1500" dirty="0" smtClean="0"/>
              <a:t>7. Will </a:t>
            </a:r>
            <a:r>
              <a:rPr lang="en-US" sz="1500" dirty="0"/>
              <a:t>this be required information or just "nice to have information" to make the mariner's life easier?  If it is required, it needs to be advertised and codified so regulated vessels can comply with the new rules during an inspection.</a:t>
            </a:r>
          </a:p>
          <a:p>
            <a:pPr marL="346075" indent="0" algn="just">
              <a:buNone/>
              <a:tabLst>
                <a:tab pos="914400" algn="l"/>
              </a:tabLst>
            </a:pPr>
            <a:endParaRPr lang="en-US" sz="1800" b="1"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3238943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685800" y="2133600"/>
            <a:ext cx="8305800" cy="3962400"/>
          </a:xfrm>
        </p:spPr>
        <p:txBody>
          <a:bodyPr/>
          <a:lstStyle/>
          <a:p>
            <a:pPr lvl="0"/>
            <a:r>
              <a:rPr lang="en-AU" sz="2400" dirty="0"/>
              <a:t>NIPWG </a:t>
            </a:r>
            <a:r>
              <a:rPr lang="en-AU" sz="2400" dirty="0" smtClean="0"/>
              <a:t>and the </a:t>
            </a:r>
            <a:r>
              <a:rPr lang="en-AU" sz="2400" dirty="0"/>
              <a:t>IALA ENAV </a:t>
            </a:r>
            <a:r>
              <a:rPr lang="en-AU" sz="2400" dirty="0" smtClean="0"/>
              <a:t>Committee </a:t>
            </a:r>
            <a:r>
              <a:rPr lang="en-AU" sz="2400" dirty="0"/>
              <a:t>should maintain a close liaison</a:t>
            </a:r>
            <a:r>
              <a:rPr lang="en-AU" sz="2400" dirty="0" smtClean="0"/>
              <a:t> </a:t>
            </a:r>
            <a:r>
              <a:rPr lang="en-AU" sz="2400" dirty="0"/>
              <a:t>to ensure consistency and accuracy between IHO and IALA MSP responsibilities.</a:t>
            </a:r>
            <a:endParaRPr lang="en-US" sz="2400" dirty="0"/>
          </a:p>
          <a:p>
            <a:pPr lvl="0"/>
            <a:r>
              <a:rPr lang="en-AU" sz="2400" dirty="0" smtClean="0"/>
              <a:t>Reduce the number of Vessel </a:t>
            </a:r>
            <a:r>
              <a:rPr lang="en-AU" sz="2400" dirty="0"/>
              <a:t>Traffic Service </a:t>
            </a:r>
            <a:r>
              <a:rPr lang="en-AU" sz="2400" dirty="0" smtClean="0"/>
              <a:t>MSPs </a:t>
            </a:r>
            <a:r>
              <a:rPr lang="en-AU" sz="2400" dirty="0"/>
              <a:t>from four to one.</a:t>
            </a:r>
            <a:endParaRPr lang="en-US" sz="2400" dirty="0"/>
          </a:p>
          <a:p>
            <a:pPr lvl="0"/>
            <a:r>
              <a:rPr lang="en-AU" sz="2400" dirty="0"/>
              <a:t>Ensure the S-127 (Traffic Management) Product Specifications are included in </a:t>
            </a:r>
            <a:r>
              <a:rPr lang="en-AU" sz="2400" dirty="0" smtClean="0"/>
              <a:t>any Vessel </a:t>
            </a:r>
            <a:r>
              <a:rPr lang="en-AU" sz="2400" dirty="0"/>
              <a:t>Traffic </a:t>
            </a:r>
            <a:r>
              <a:rPr lang="en-AU" sz="2400" dirty="0" smtClean="0"/>
              <a:t>Service </a:t>
            </a:r>
            <a:r>
              <a:rPr lang="en-AU" sz="2400" dirty="0"/>
              <a:t>MSP.</a:t>
            </a:r>
            <a:endParaRPr lang="en-US" sz="2400" dirty="0"/>
          </a:p>
          <a:p>
            <a:pPr lvl="0"/>
            <a:r>
              <a:rPr lang="en-AU" sz="2400" dirty="0"/>
              <a:t>Submit this paper to the IALA ENAV Committee for their input and comment</a:t>
            </a:r>
            <a:r>
              <a:rPr lang="en-AU" sz="2400" dirty="0" smtClean="0"/>
              <a:t>.</a:t>
            </a:r>
            <a:endParaRPr lang="en-US" sz="2400" dirty="0"/>
          </a:p>
        </p:txBody>
      </p:sp>
    </p:spTree>
    <p:extLst>
      <p:ext uri="{BB962C8B-B14F-4D97-AF65-F5344CB8AC3E}">
        <p14:creationId xmlns:p14="http://schemas.microsoft.com/office/powerpoint/2010/main" val="1264589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back_FINAL.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6"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endParaRPr lang="en-US" sz="1200" b="1" dirty="0">
              <a:solidFill>
                <a:schemeClr val="bg1"/>
              </a:solidFill>
            </a:endParaRPr>
          </a:p>
        </p:txBody>
      </p:sp>
      <p:sp>
        <p:nvSpPr>
          <p:cNvPr id="5" name="Text Box 3"/>
          <p:cNvSpPr txBox="1">
            <a:spLocks noChangeArrowheads="1"/>
          </p:cNvSpPr>
          <p:nvPr/>
        </p:nvSpPr>
        <p:spPr bwMode="auto">
          <a:xfrm>
            <a:off x="6670675" y="152400"/>
            <a:ext cx="2320925" cy="184150"/>
          </a:xfrm>
          <a:prstGeom prst="rect">
            <a:avLst/>
          </a:prstGeom>
          <a:noFill/>
          <a:ln w="9525">
            <a:noFill/>
            <a:miter lim="800000"/>
            <a:headEnd/>
            <a:tailEnd/>
          </a:ln>
          <a:effectLst>
            <a:outerShdw dist="12700" dir="5400000" algn="ctr" rotWithShape="0">
              <a:schemeClr val="bg1"/>
            </a:outerShdw>
          </a:effectLst>
        </p:spPr>
        <p:txBody>
          <a:bodyPr lIns="0" tIns="0" rIns="0" bIns="0">
            <a:spAutoFit/>
          </a:bodyPr>
          <a:lstStyle/>
          <a:p>
            <a:pPr algn="r">
              <a:defRPr/>
            </a:pPr>
            <a:r>
              <a:rPr lang="en-US" sz="1200" b="1" dirty="0"/>
              <a:t>UNCLASSIFIED</a:t>
            </a:r>
          </a:p>
        </p:txBody>
      </p:sp>
      <p:sp>
        <p:nvSpPr>
          <p:cNvPr id="6"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143000"/>
            <a:ext cx="8229600" cy="838200"/>
          </a:xfrm>
        </p:spPr>
        <p:txBody>
          <a:bodyPr/>
          <a:lstStyle/>
          <a:p>
            <a:endParaRPr lang="en-US" sz="2400" dirty="0" smtClean="0"/>
          </a:p>
        </p:txBody>
      </p:sp>
      <p:sp>
        <p:nvSpPr>
          <p:cNvPr id="5123" name="Content Placeholder 2"/>
          <p:cNvSpPr>
            <a:spLocks noGrp="1"/>
          </p:cNvSpPr>
          <p:nvPr>
            <p:ph idx="1"/>
          </p:nvPr>
        </p:nvSpPr>
        <p:spPr>
          <a:xfrm>
            <a:off x="685800" y="2003425"/>
            <a:ext cx="8001000" cy="3482975"/>
          </a:xfrm>
        </p:spPr>
        <p:txBody>
          <a:bodyPr/>
          <a:lstStyle/>
          <a:p>
            <a:pPr marL="231775" indent="0">
              <a:buNone/>
            </a:pPr>
            <a:r>
              <a:rPr lang="en-US" dirty="0" smtClean="0"/>
              <a:t>The International Maritime Organization has designated 16 Maritime Service Portfolios (MSP) to assist in the future provision of digital ship-to-shore and shore-to-ship information. Service Providers have been designated for each MSP.</a:t>
            </a:r>
            <a:endParaRPr lang="en-US" dirty="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smtClean="0"/>
              <a:t>UNCLASSIFIED</a:t>
            </a:r>
            <a:endParaRPr lang="en-US" sz="1200" b="1" dirty="0"/>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143000"/>
            <a:ext cx="8229600" cy="4983163"/>
          </a:xfrm>
        </p:spPr>
        <p:txBody>
          <a:bodyPr/>
          <a:lstStyle/>
          <a:p>
            <a:pPr marL="0" indent="0">
              <a:buNone/>
            </a:pPr>
            <a:r>
              <a:rPr lang="en-AU" sz="2800" dirty="0"/>
              <a:t>The following MSPs fall within the scope of IHO responsibilities:</a:t>
            </a:r>
            <a:endParaRPr lang="en-US" sz="2800" dirty="0"/>
          </a:p>
          <a:p>
            <a:pPr marL="682625" lvl="0"/>
            <a:r>
              <a:rPr lang="en-AU" sz="2800" dirty="0"/>
              <a:t>MSP 5—Maritime Safety Information (MSI) Service.</a:t>
            </a:r>
            <a:endParaRPr lang="en-US" sz="2800" dirty="0"/>
          </a:p>
          <a:p>
            <a:pPr marL="682625" lvl="0"/>
            <a:r>
              <a:rPr lang="en-AU" sz="2800" dirty="0"/>
              <a:t>MSP 11—Nautical Chart Service.</a:t>
            </a:r>
            <a:endParaRPr lang="en-US" sz="2800" dirty="0"/>
          </a:p>
          <a:p>
            <a:pPr marL="682625" lvl="0"/>
            <a:r>
              <a:rPr lang="en-AU" sz="2800" dirty="0"/>
              <a:t>MSP 12—Nautical Publications Service.</a:t>
            </a:r>
            <a:endParaRPr lang="en-US" sz="2800" dirty="0"/>
          </a:p>
          <a:p>
            <a:pPr marL="682625" lvl="0"/>
            <a:r>
              <a:rPr lang="en-AU" sz="2800" dirty="0"/>
              <a:t>MSP 13—Ice Navigation Service.</a:t>
            </a:r>
            <a:endParaRPr lang="en-US" sz="2800" dirty="0"/>
          </a:p>
          <a:p>
            <a:pPr marL="682625" lvl="0"/>
            <a:r>
              <a:rPr lang="en-AU" sz="2800" dirty="0"/>
              <a:t>MSP 15—Real-time Hydrographic and Environmental Service.</a:t>
            </a:r>
            <a:endParaRPr lang="en-US" sz="2800" dirty="0"/>
          </a:p>
          <a:p>
            <a:pPr marL="0" indent="0" algn="ctr">
              <a:buNone/>
            </a:pPr>
            <a:endParaRPr lang="en-US" dirty="0">
              <a:solidFill>
                <a:srgbClr val="FF0000"/>
              </a:solidFill>
            </a:endParaRPr>
          </a:p>
          <a:p>
            <a:pPr marL="0" indent="0" algn="ctr">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2905946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lvl="0">
              <a:buFontTx/>
              <a:buAutoNum type="arabicPeriod"/>
              <a:tabLst>
                <a:tab pos="576263" algn="l"/>
              </a:tabLst>
            </a:pPr>
            <a:endParaRPr lang="en-US" sz="800" dirty="0" smtClean="0"/>
          </a:p>
          <a:p>
            <a:pPr marL="0" indent="0">
              <a:buNone/>
            </a:pPr>
            <a:r>
              <a:rPr lang="en-AU" sz="2800" dirty="0"/>
              <a:t>The following MSPs fall within the scope of IALA responsibilities:</a:t>
            </a:r>
            <a:endParaRPr lang="en-US" sz="2800" dirty="0"/>
          </a:p>
          <a:p>
            <a:pPr marL="682625" lvl="0"/>
            <a:r>
              <a:rPr lang="en-AU" sz="2800" dirty="0"/>
              <a:t>MSP 1—VTS Information Service (IS).</a:t>
            </a:r>
            <a:endParaRPr lang="en-US" sz="2800" dirty="0"/>
          </a:p>
          <a:p>
            <a:pPr marL="682625" lvl="0"/>
            <a:r>
              <a:rPr lang="en-AU" sz="2800" dirty="0"/>
              <a:t>MSP 2—Navigational Assistance Service (NAS).</a:t>
            </a:r>
            <a:endParaRPr lang="en-US" sz="2800" dirty="0"/>
          </a:p>
          <a:p>
            <a:pPr marL="682625" lvl="0"/>
            <a:r>
              <a:rPr lang="en-AU" sz="2800" dirty="0"/>
              <a:t>MSP 3—Traffic Organization Service (TOS).</a:t>
            </a:r>
            <a:endParaRPr lang="en-US" sz="2800" dirty="0"/>
          </a:p>
          <a:p>
            <a:pPr marL="682625" lvl="0"/>
            <a:r>
              <a:rPr lang="en-AU" sz="2800" dirty="0"/>
              <a:t>MSP 4—Local Port Service (LPS).</a:t>
            </a:r>
            <a:endParaRPr lang="en-US" sz="2800" dirty="0"/>
          </a:p>
          <a:p>
            <a:pPr marL="0" indent="0">
              <a:buNone/>
              <a:tabLst>
                <a:tab pos="576263" algn="l"/>
              </a:tabLst>
            </a:pPr>
            <a:endParaRPr lang="en-US" sz="18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3469984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33400" y="2133600"/>
            <a:ext cx="8077200" cy="2971800"/>
          </a:xfrm>
        </p:spPr>
        <p:txBody>
          <a:bodyPr/>
          <a:lstStyle/>
          <a:p>
            <a:pPr marL="0" lvl="0" indent="0" algn="ctr">
              <a:buNone/>
              <a:tabLst>
                <a:tab pos="576263" algn="l"/>
              </a:tabLst>
            </a:pPr>
            <a:r>
              <a:rPr lang="en-US" b="1" u="sng" dirty="0" smtClean="0"/>
              <a:t>IHO/IALA Cooperation</a:t>
            </a:r>
          </a:p>
          <a:p>
            <a:pPr marL="0" lvl="0" indent="0" algn="ctr">
              <a:buNone/>
              <a:tabLst>
                <a:tab pos="576263" algn="l"/>
              </a:tabLst>
            </a:pPr>
            <a:endParaRPr lang="en-US" sz="1000" b="1" u="sng" dirty="0" smtClean="0"/>
          </a:p>
          <a:p>
            <a:pPr marL="0" indent="0">
              <a:buNone/>
            </a:pPr>
            <a:r>
              <a:rPr lang="en-AU" sz="2800" dirty="0" smtClean="0"/>
              <a:t>“…</a:t>
            </a:r>
            <a:r>
              <a:rPr lang="en-AU" sz="2800" dirty="0"/>
              <a:t>the IHO (is invited) to provide comments on the IALA draft guidelines and consider how the two organisations can use this as a basis for further development and coordination of MSPs.” </a:t>
            </a:r>
            <a:endParaRPr lang="en-US" sz="1800" dirty="0"/>
          </a:p>
          <a:p>
            <a:pPr marL="0" lvl="0" indent="231775">
              <a:buNone/>
              <a:tabLst>
                <a:tab pos="576263" algn="l"/>
              </a:tabLst>
            </a:pPr>
            <a:r>
              <a:rPr lang="en-AU" sz="2000" dirty="0" smtClean="0"/>
              <a:t>(IALA </a:t>
            </a:r>
            <a:r>
              <a:rPr lang="en-AU" sz="2000" i="1" dirty="0"/>
              <a:t>Liaison Note to IHO</a:t>
            </a:r>
            <a:r>
              <a:rPr lang="en-AU" sz="2000" dirty="0"/>
              <a:t> </a:t>
            </a:r>
            <a:r>
              <a:rPr lang="en-AU" sz="2000" dirty="0" smtClean="0"/>
              <a:t>[ENAV 19-14.1.21])</a:t>
            </a:r>
            <a:endParaRPr lang="en-US" sz="20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83455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a:t>
            </a:r>
            <a:r>
              <a:rPr lang="en-AU" sz="2000" b="1" dirty="0" smtClean="0"/>
              <a:t>What </a:t>
            </a:r>
            <a:r>
              <a:rPr lang="en-AU" sz="2000" b="1" dirty="0"/>
              <a:t>vessels are required to participate in the Vessel Traffic Service</a:t>
            </a:r>
            <a:r>
              <a:rPr lang="en-AU" sz="2000" b="1" dirty="0" smtClean="0"/>
              <a:t>?</a:t>
            </a: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1947364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a:t>
            </a:r>
            <a:r>
              <a:rPr lang="en-AU" sz="2000" b="1" dirty="0" smtClean="0"/>
              <a:t>What </a:t>
            </a:r>
            <a:r>
              <a:rPr lang="en-AU" sz="2000" b="1" dirty="0"/>
              <a:t>Responsible Authority must be contacted</a:t>
            </a:r>
            <a:r>
              <a:rPr lang="en-AU" sz="2000" b="1" dirty="0" smtClean="0"/>
              <a:t>?</a:t>
            </a: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2837789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What </a:t>
            </a:r>
            <a:r>
              <a:rPr lang="en-AU" sz="2000" dirty="0"/>
              <a:t>Responsible Authority must be contacted?</a:t>
            </a:r>
            <a:endParaRPr lang="en-US" sz="2000" dirty="0"/>
          </a:p>
          <a:p>
            <a:pPr marL="0" lvl="0" indent="231775">
              <a:buNone/>
              <a:tabLst>
                <a:tab pos="8053388" algn="l"/>
              </a:tabLst>
            </a:pPr>
            <a:r>
              <a:rPr lang="en-AU" sz="2000" dirty="0" smtClean="0"/>
              <a:t>3. </a:t>
            </a:r>
            <a:r>
              <a:rPr lang="en-AU" sz="2000" b="1" dirty="0" smtClean="0"/>
              <a:t>What </a:t>
            </a:r>
            <a:r>
              <a:rPr lang="en-AU" sz="2000" b="1" dirty="0"/>
              <a:t>are the boundaries defining the area where the Responsible Authority is authorized to operate?</a:t>
            </a:r>
            <a:endParaRPr lang="en-US" sz="2000" b="1" dirty="0"/>
          </a:p>
          <a:p>
            <a:pPr marL="0" indent="0">
              <a:buNone/>
              <a:tabLst>
                <a:tab pos="576263" algn="l"/>
              </a:tabLst>
            </a:pP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176843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990600"/>
            <a:ext cx="8229600" cy="5135563"/>
          </a:xfrm>
        </p:spPr>
        <p:txBody>
          <a:bodyPr/>
          <a:lstStyle/>
          <a:p>
            <a:pPr marL="0" lvl="0" indent="0" algn="ctr">
              <a:buNone/>
              <a:tabLst>
                <a:tab pos="576263" algn="l"/>
              </a:tabLst>
            </a:pPr>
            <a:r>
              <a:rPr lang="en-US" sz="2400" b="1" dirty="0" smtClean="0"/>
              <a:t>What does the Mariner Expect from a Vessel Traffic Service?</a:t>
            </a:r>
            <a:endParaRPr lang="en-US" sz="2400" b="1" dirty="0" smtClean="0"/>
          </a:p>
          <a:p>
            <a:pPr marL="0" lvl="0" indent="231775">
              <a:buNone/>
              <a:tabLst>
                <a:tab pos="8053388" algn="l"/>
              </a:tabLst>
            </a:pPr>
            <a:r>
              <a:rPr lang="en-AU" sz="2000" dirty="0" smtClean="0"/>
              <a:t>1. What </a:t>
            </a:r>
            <a:r>
              <a:rPr lang="en-AU" sz="2000" dirty="0"/>
              <a:t>vessels are required to participate in the Vessel Traffic Service?</a:t>
            </a:r>
            <a:endParaRPr lang="en-US" sz="2000" dirty="0"/>
          </a:p>
          <a:p>
            <a:pPr marL="0" lvl="0" indent="231775">
              <a:buNone/>
              <a:tabLst>
                <a:tab pos="8053388" algn="l"/>
              </a:tabLst>
            </a:pPr>
            <a:r>
              <a:rPr lang="en-AU" sz="2000" dirty="0" smtClean="0"/>
              <a:t>2. What </a:t>
            </a:r>
            <a:r>
              <a:rPr lang="en-AU" sz="2000" dirty="0"/>
              <a:t>Responsible Authority must be contacted?</a:t>
            </a:r>
            <a:endParaRPr lang="en-US" sz="2000" dirty="0"/>
          </a:p>
          <a:p>
            <a:pPr marL="0" lvl="0" indent="231775">
              <a:buNone/>
              <a:tabLst>
                <a:tab pos="8053388" algn="l"/>
              </a:tabLst>
            </a:pPr>
            <a:r>
              <a:rPr lang="en-AU" sz="2000" dirty="0" smtClean="0"/>
              <a:t>3. What </a:t>
            </a:r>
            <a:r>
              <a:rPr lang="en-AU" sz="2000" dirty="0"/>
              <a:t>are the boundaries defining the area where the Responsible Authority is authorized to operate?</a:t>
            </a:r>
            <a:endParaRPr lang="en-US" sz="2000" dirty="0"/>
          </a:p>
          <a:p>
            <a:pPr marL="0" lvl="0" indent="231775">
              <a:buNone/>
              <a:tabLst>
                <a:tab pos="8053388" algn="l"/>
              </a:tabLst>
            </a:pPr>
            <a:r>
              <a:rPr lang="en-AU" sz="2000" dirty="0" smtClean="0"/>
              <a:t>4. </a:t>
            </a:r>
            <a:r>
              <a:rPr lang="en-AU" sz="2000" b="1" dirty="0" smtClean="0"/>
              <a:t>When </a:t>
            </a:r>
            <a:r>
              <a:rPr lang="en-AU" sz="2000" b="1" dirty="0"/>
              <a:t>(time before arrival) and/or where (reporting point, reporting line, etc.) must the Responsible Authority be contacted</a:t>
            </a:r>
            <a:r>
              <a:rPr lang="en-AU" sz="2000" b="1" dirty="0" smtClean="0"/>
              <a:t>?</a:t>
            </a:r>
            <a:endParaRPr lang="en-US" sz="2000" dirty="0"/>
          </a:p>
          <a:p>
            <a:pPr lvl="0">
              <a:buFontTx/>
              <a:buAutoNum type="arabicPeriod"/>
              <a:tabLst>
                <a:tab pos="576263" algn="l"/>
              </a:tabLst>
            </a:pPr>
            <a:endParaRPr lang="en-US" sz="1800" dirty="0"/>
          </a:p>
          <a:p>
            <a:pPr>
              <a:buFontTx/>
              <a:buAutoNum type="arabicPeriod"/>
              <a:tabLst>
                <a:tab pos="576263" algn="l"/>
              </a:tabLst>
            </a:pPr>
            <a:endParaRPr lang="en-US" sz="1800" dirty="0"/>
          </a:p>
          <a:p>
            <a:pPr>
              <a:buAutoNum type="arabicPeriod"/>
              <a:tabLst>
                <a:tab pos="576263" algn="l"/>
              </a:tabLst>
            </a:pPr>
            <a:endParaRPr lang="en-US" sz="1800" dirty="0" smtClean="0"/>
          </a:p>
          <a:p>
            <a:pPr>
              <a:buAutoNum type="arabicPeriod"/>
              <a:tabLst>
                <a:tab pos="576263" algn="l"/>
              </a:tabLst>
            </a:pPr>
            <a:endParaRPr lang="en-US" sz="1800" dirty="0" smtClean="0"/>
          </a:p>
          <a:p>
            <a:pPr marL="0" indent="0">
              <a:buNone/>
              <a:tabLst>
                <a:tab pos="576263" algn="l"/>
              </a:tabLst>
            </a:pPr>
            <a:endParaRPr lang="en-US" sz="1800" dirty="0"/>
          </a:p>
          <a:p>
            <a:pPr marL="0" indent="0">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4138423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RostockSNPWG">
  <a:themeElements>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_white_vers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smtClean="0">
            <a:ln>
              <a:noFill/>
            </a:ln>
            <a:solidFill>
              <a:schemeClr val="tx1"/>
            </a:solidFill>
            <a:effectLst/>
            <a:uLnTx/>
            <a:uFillTx/>
            <a:latin typeface="Arial" charset="0"/>
            <a:ea typeface="+mn-ea"/>
            <a:cs typeface="Arial" charset="0"/>
          </a:defRPr>
        </a:defPPr>
      </a:lstStyle>
    </a:txDef>
  </a:objectDefaults>
  <a:extraClrSchemeLst>
    <a:extraClrScheme>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_white_vers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_white_vers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_white_vers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_white_vers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_white_vers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_white_vers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_white_vers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_white_vers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_white_vers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_white_vers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_white_vers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14437AA5E91C4DB2D9BF41B7DF3222" ma:contentTypeVersion="0" ma:contentTypeDescription="Create a new document." ma:contentTypeScope="" ma:versionID="a93050dfe1d15c467c7c45893f2fc7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7BFD23-C8E8-4C2C-9FB9-707D290A3035}">
  <ds:schemaRefs>
    <ds:schemaRef ds:uri="http://schemas.microsoft.com/sharepoint/v3/contenttype/forms"/>
  </ds:schemaRefs>
</ds:datastoreItem>
</file>

<file path=customXml/itemProps2.xml><?xml version="1.0" encoding="utf-8"?>
<ds:datastoreItem xmlns:ds="http://schemas.openxmlformats.org/officeDocument/2006/customXml" ds:itemID="{BFBEDCB9-01DD-484E-B741-427A46D11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E6AA12D-A4D5-4306-BC71-CBB0DCE37CF2}">
  <ds:schemaRefs>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01RostockSNPWG</Template>
  <TotalTime>951</TotalTime>
  <Words>1197</Words>
  <Application>Microsoft Office PowerPoint</Application>
  <PresentationFormat>On-screen Show (4:3)</PresentationFormat>
  <Paragraphs>158</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Angsana New</vt:lpstr>
      <vt:lpstr>Arial</vt:lpstr>
      <vt:lpstr>Calibri</vt:lpstr>
      <vt:lpstr>01RostockSNPWG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NGA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kushlams</dc:creator>
  <cp:lastModifiedBy>Kushla Michael S Mr NGA-SHGB USA CIV</cp:lastModifiedBy>
  <cp:revision>157</cp:revision>
  <cp:lastPrinted>2015-04-29T19:15:16Z</cp:lastPrinted>
  <dcterms:created xsi:type="dcterms:W3CDTF">2014-05-20T19:39:03Z</dcterms:created>
  <dcterms:modified xsi:type="dcterms:W3CDTF">2016-11-16T14:09:21Z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AACG_NonInt_Other">
    <vt:lpwstr/>
  </property>
  <property fmtid="{D5CDD505-2E9C-101B-9397-08002B2CF9AE}" pid="15" name="ContentTypeId">
    <vt:lpwstr>0x010100D414437AA5E91C4DB2D9BF41B7DF3222</vt:lpwstr>
  </property>
</Properties>
</file>