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handoutMasterIdLst>
    <p:handoutMasterId r:id="rId16"/>
  </p:handoutMasterIdLst>
  <p:sldIdLst>
    <p:sldId id="327" r:id="rId5"/>
    <p:sldId id="368" r:id="rId6"/>
    <p:sldId id="366" r:id="rId7"/>
    <p:sldId id="332" r:id="rId8"/>
    <p:sldId id="350" r:id="rId9"/>
    <p:sldId id="355" r:id="rId10"/>
    <p:sldId id="356" r:id="rId11"/>
    <p:sldId id="367" r:id="rId12"/>
    <p:sldId id="362" r:id="rId13"/>
    <p:sldId id="329" r:id="rId1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CC3399"/>
    <a:srgbClr val="6666FF"/>
    <a:srgbClr val="993366"/>
    <a:srgbClr val="FFFF00"/>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3" autoAdjust="0"/>
    <p:restoredTop sz="96643" autoAdjust="0"/>
  </p:normalViewPr>
  <p:slideViewPr>
    <p:cSldViewPr>
      <p:cViewPr varScale="1">
        <p:scale>
          <a:sx n="107" d="100"/>
          <a:sy n="107" d="100"/>
        </p:scale>
        <p:origin x="720" y="27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22" y="5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smtClean="0"/>
            </a:lvl1pPr>
          </a:lstStyle>
          <a:p>
            <a:pPr>
              <a:defRPr/>
            </a:pPr>
            <a:endParaRPr lang="en-US"/>
          </a:p>
        </p:txBody>
      </p:sp>
      <p:sp>
        <p:nvSpPr>
          <p:cNvPr id="78851" name="Rectangle 3"/>
          <p:cNvSpPr>
            <a:spLocks noGrp="1" noChangeArrowheads="1"/>
          </p:cNvSpPr>
          <p:nvPr>
            <p:ph type="dt" sz="quarter" idx="1"/>
          </p:nvPr>
        </p:nvSpPr>
        <p:spPr bwMode="auto">
          <a:xfrm>
            <a:off x="3971183"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smtClean="0"/>
            </a:lvl1pPr>
          </a:lstStyle>
          <a:p>
            <a:pPr>
              <a:defRPr/>
            </a:pPr>
            <a:endParaRPr lang="en-US"/>
          </a:p>
        </p:txBody>
      </p:sp>
      <p:sp>
        <p:nvSpPr>
          <p:cNvPr id="78852" name="Rectangle 4"/>
          <p:cNvSpPr>
            <a:spLocks noGrp="1" noChangeArrowheads="1"/>
          </p:cNvSpPr>
          <p:nvPr>
            <p:ph type="ftr" sz="quarter" idx="2"/>
          </p:nvPr>
        </p:nvSpPr>
        <p:spPr bwMode="auto">
          <a:xfrm>
            <a:off x="0"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smtClean="0"/>
            </a:lvl1pPr>
          </a:lstStyle>
          <a:p>
            <a:pPr>
              <a:defRPr/>
            </a:pPr>
            <a:endParaRPr lang="en-US"/>
          </a:p>
        </p:txBody>
      </p:sp>
      <p:sp>
        <p:nvSpPr>
          <p:cNvPr id="78853" name="Rectangle 5"/>
          <p:cNvSpPr>
            <a:spLocks noGrp="1" noChangeArrowheads="1"/>
          </p:cNvSpPr>
          <p:nvPr>
            <p:ph type="sldNum" sz="quarter" idx="3"/>
          </p:nvPr>
        </p:nvSpPr>
        <p:spPr bwMode="auto">
          <a:xfrm>
            <a:off x="3971183"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smtClean="0"/>
            </a:lvl1pPr>
          </a:lstStyle>
          <a:p>
            <a:pPr>
              <a:defRPr/>
            </a:pPr>
            <a:fld id="{600A34BA-EC66-4467-9548-E134E21A2002}" type="slidenum">
              <a:rPr lang="en-US"/>
              <a:pPr>
                <a:defRPr/>
              </a:pPr>
              <a:t>‹#›</a:t>
            </a:fld>
            <a:endParaRPr lang="en-US"/>
          </a:p>
        </p:txBody>
      </p:sp>
    </p:spTree>
    <p:extLst>
      <p:ext uri="{BB962C8B-B14F-4D97-AF65-F5344CB8AC3E}">
        <p14:creationId xmlns:p14="http://schemas.microsoft.com/office/powerpoint/2010/main" val="376090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defTabSz="931670">
              <a:defRPr sz="1200" smtClean="0"/>
            </a:lvl1pPr>
          </a:lstStyle>
          <a:p>
            <a:pPr>
              <a:defRPr/>
            </a:pPr>
            <a:endParaRPr lang="en-US"/>
          </a:p>
        </p:txBody>
      </p:sp>
      <p:sp>
        <p:nvSpPr>
          <p:cNvPr id="31747" name="Rectangle 3"/>
          <p:cNvSpPr>
            <a:spLocks noGrp="1" noChangeArrowheads="1"/>
          </p:cNvSpPr>
          <p:nvPr>
            <p:ph type="dt" idx="1"/>
          </p:nvPr>
        </p:nvSpPr>
        <p:spPr bwMode="auto">
          <a:xfrm>
            <a:off x="3971183"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algn="r" defTabSz="931670">
              <a:defRPr sz="1200" smtClean="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82688" y="698500"/>
            <a:ext cx="4648200" cy="34861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359" y="4416108"/>
            <a:ext cx="5607684" cy="4182427"/>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defTabSz="931670">
              <a:defRPr sz="1200" smtClean="0"/>
            </a:lvl1pPr>
          </a:lstStyle>
          <a:p>
            <a:pPr>
              <a:defRPr/>
            </a:pPr>
            <a:endParaRPr lang="en-US"/>
          </a:p>
        </p:txBody>
      </p:sp>
      <p:sp>
        <p:nvSpPr>
          <p:cNvPr id="31751" name="Rectangle 7"/>
          <p:cNvSpPr>
            <a:spLocks noGrp="1" noChangeArrowheads="1"/>
          </p:cNvSpPr>
          <p:nvPr>
            <p:ph type="sldNum" sz="quarter" idx="5"/>
          </p:nvPr>
        </p:nvSpPr>
        <p:spPr bwMode="auto">
          <a:xfrm>
            <a:off x="3971183"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algn="r" defTabSz="931670">
              <a:defRPr sz="1200" smtClean="0"/>
            </a:lvl1pPr>
          </a:lstStyle>
          <a:p>
            <a:pPr>
              <a:defRPr/>
            </a:pPr>
            <a:fld id="{38C9AC5A-DB1D-4E05-AF30-3141A790804E}" type="slidenum">
              <a:rPr lang="en-US"/>
              <a:pPr>
                <a:defRPr/>
              </a:pPr>
              <a:t>‹#›</a:t>
            </a:fld>
            <a:endParaRPr lang="en-US"/>
          </a:p>
        </p:txBody>
      </p:sp>
    </p:spTree>
    <p:extLst>
      <p:ext uri="{BB962C8B-B14F-4D97-AF65-F5344CB8AC3E}">
        <p14:creationId xmlns:p14="http://schemas.microsoft.com/office/powerpoint/2010/main" val="657577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defTabSz="911002"/>
            <a:fld id="{DCEC66D7-37F0-4848-BC6B-EB5ECE93DD34}" type="slidenum">
              <a:rPr lang="en-US"/>
              <a:pPr defTabSz="911002"/>
              <a:t>1</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
        <p:nvSpPr>
          <p:cNvPr id="8197" name="Footer Placeholder 5"/>
          <p:cNvSpPr>
            <a:spLocks noGrp="1"/>
          </p:cNvSpPr>
          <p:nvPr>
            <p:ph type="ftr" sz="quarter" idx="4"/>
          </p:nvPr>
        </p:nvSpPr>
        <p:spPr>
          <a:noFill/>
        </p:spPr>
        <p:txBody>
          <a:bodyPr/>
          <a:lstStyle/>
          <a:p>
            <a:r>
              <a:rPr lang="de-DE"/>
              <a:t>Version 8; 28 Feb 2011; 4:15 PM</a:t>
            </a:r>
            <a:endParaRPr lang="en-US"/>
          </a:p>
        </p:txBody>
      </p:sp>
    </p:spTree>
    <p:extLst>
      <p:ext uri="{BB962C8B-B14F-4D97-AF65-F5344CB8AC3E}">
        <p14:creationId xmlns:p14="http://schemas.microsoft.com/office/powerpoint/2010/main" val="298044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AACG_Title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5" name="AACG_Title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0"/>
            <a:ext cx="2057400" cy="5135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019800" cy="5135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75"/>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145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543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1145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543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24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524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145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54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175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6721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457200" y="990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4"/>
          <p:cNvSpPr>
            <a:spLocks noGrp="1" noChangeArrowheads="1"/>
          </p:cNvSpPr>
          <p:nvPr>
            <p:ph type="body" idx="1"/>
          </p:nvPr>
        </p:nvSpPr>
        <p:spPr bwMode="auto">
          <a:xfrm>
            <a:off x="457200" y="2362200"/>
            <a:ext cx="8229600" cy="376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pg2banner.jpg"/>
          <p:cNvPicPr>
            <a:picLocks noChangeAspect="1"/>
          </p:cNvPicPr>
          <p:nvPr/>
        </p:nvPicPr>
        <p:blipFill>
          <a:blip r:embed="rId16" cstate="print"/>
          <a:srcRect/>
          <a:stretch>
            <a:fillRect/>
          </a:stretch>
        </p:blipFill>
        <p:spPr bwMode="auto">
          <a:xfrm>
            <a:off x="0" y="0"/>
            <a:ext cx="9144000" cy="792163"/>
          </a:xfrm>
          <a:prstGeom prst="rect">
            <a:avLst/>
          </a:prstGeom>
          <a:noFill/>
          <a:ln w="9525">
            <a:noFill/>
            <a:miter lim="800000"/>
            <a:headEnd/>
            <a:tailEnd/>
          </a:ln>
        </p:spPr>
      </p:pic>
      <p:sp>
        <p:nvSpPr>
          <p:cNvPr id="5"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2" name="AACG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3" name="AACG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over_FINAL.jpg"/>
          <p:cNvPicPr>
            <a:picLocks noChangeAspect="1"/>
          </p:cNvPicPr>
          <p:nvPr/>
        </p:nvPicPr>
        <p:blipFill>
          <a:blip r:embed="rId3" cstate="print"/>
          <a:srcRect/>
          <a:stretch>
            <a:fillRect/>
          </a:stretch>
        </p:blipFill>
        <p:spPr bwMode="auto">
          <a:xfrm>
            <a:off x="152400" y="0"/>
            <a:ext cx="9144000" cy="6858000"/>
          </a:xfrm>
          <a:prstGeom prst="rect">
            <a:avLst/>
          </a:prstGeom>
          <a:noFill/>
          <a:ln w="9525">
            <a:noFill/>
            <a:miter lim="800000"/>
            <a:headEnd/>
            <a:tailEnd/>
          </a:ln>
        </p:spPr>
      </p:pic>
      <p:sp>
        <p:nvSpPr>
          <p:cNvPr id="10" name="Title 1"/>
          <p:cNvSpPr txBox="1">
            <a:spLocks/>
          </p:cNvSpPr>
          <p:nvPr/>
        </p:nvSpPr>
        <p:spPr>
          <a:xfrm>
            <a:off x="2209800" y="1763713"/>
            <a:ext cx="6781800" cy="1741487"/>
          </a:xfrm>
          <a:prstGeom prst="rect">
            <a:avLst/>
          </a:prstGeom>
        </p:spPr>
        <p:txBody>
          <a:bodyPr/>
          <a:lstStyle/>
          <a:p>
            <a:pPr>
              <a:defRPr/>
            </a:pPr>
            <a:r>
              <a:rPr lang="en-US" sz="3000" b="1" kern="0" dirty="0" smtClean="0">
                <a:solidFill>
                  <a:srgbClr val="5379A0"/>
                </a:solidFill>
                <a:latin typeface="+mn-lt"/>
                <a:ea typeface="+mj-ea"/>
                <a:cs typeface="Angsana New" pitchFamily="18" charset="-34"/>
              </a:rPr>
              <a:t>Proposal for Submarine Cables Text Box (NIPWG Action Item 2-20)</a:t>
            </a:r>
          </a:p>
          <a:p>
            <a:pPr>
              <a:defRPr/>
            </a:pPr>
            <a:r>
              <a:rPr lang="en-US" sz="2400" kern="0" dirty="0" smtClean="0">
                <a:solidFill>
                  <a:srgbClr val="5379A0"/>
                </a:solidFill>
                <a:latin typeface="+mn-lt"/>
                <a:ea typeface="+mj-ea"/>
                <a:cs typeface="+mj-cs"/>
              </a:rPr>
              <a:t>Michael Kushla (NGA)/Ludovico Sturla</a:t>
            </a:r>
            <a:r>
              <a:rPr lang="en-US" sz="2400" kern="0" dirty="0" smtClean="0">
                <a:latin typeface="+mn-lt"/>
                <a:ea typeface="+mj-ea"/>
                <a:cs typeface="+mj-cs"/>
              </a:rPr>
              <a:t> </a:t>
            </a:r>
            <a:r>
              <a:rPr lang="en-US" sz="2400" kern="0" dirty="0" smtClean="0">
                <a:solidFill>
                  <a:srgbClr val="5379A0"/>
                </a:solidFill>
                <a:latin typeface="+mn-lt"/>
                <a:ea typeface="+mj-ea"/>
                <a:cs typeface="+mj-cs"/>
              </a:rPr>
              <a:t>(IHI)/ Alain Rouault (SHOM)</a:t>
            </a:r>
            <a:endParaRPr lang="en-US" sz="2400" kern="0" dirty="0">
              <a:solidFill>
                <a:srgbClr val="5379A0"/>
              </a:solidFill>
              <a:latin typeface="+mn-lt"/>
              <a:ea typeface="+mj-ea"/>
              <a:cs typeface="+mj-cs"/>
            </a:endParaRPr>
          </a:p>
        </p:txBody>
      </p:sp>
      <p:sp>
        <p:nvSpPr>
          <p:cNvPr id="14" name="Subtitle 2"/>
          <p:cNvSpPr txBox="1">
            <a:spLocks/>
          </p:cNvSpPr>
          <p:nvPr/>
        </p:nvSpPr>
        <p:spPr>
          <a:xfrm>
            <a:off x="2233613" y="3505200"/>
            <a:ext cx="6262687" cy="381000"/>
          </a:xfrm>
          <a:prstGeom prst="rect">
            <a:avLst/>
          </a:prstGeom>
        </p:spPr>
        <p:txBody>
          <a:bodyPr>
            <a:normAutofit fontScale="25000" lnSpcReduction="20000"/>
          </a:bodyPr>
          <a:lstStyle/>
          <a:p>
            <a:pPr marL="342900" indent="-342900">
              <a:spcBef>
                <a:spcPct val="20000"/>
              </a:spcBef>
              <a:defRPr/>
            </a:pPr>
            <a:endParaRPr lang="en-US" kern="0" dirty="0">
              <a:solidFill>
                <a:srgbClr val="5379A0"/>
              </a:solidFill>
              <a:latin typeface="+mn-lt"/>
              <a:cs typeface="+mn-cs"/>
            </a:endParaRPr>
          </a:p>
          <a:p>
            <a:pPr marL="342900" indent="-342900">
              <a:spcBef>
                <a:spcPct val="20000"/>
              </a:spcBef>
              <a:defRPr/>
            </a:pPr>
            <a:r>
              <a:rPr lang="en-US" sz="7400" kern="0" smtClean="0">
                <a:solidFill>
                  <a:srgbClr val="5379A0"/>
                </a:solidFill>
                <a:latin typeface="+mn-lt"/>
                <a:cs typeface="+mn-cs"/>
              </a:rPr>
              <a:t>8 December </a:t>
            </a:r>
            <a:r>
              <a:rPr lang="en-US" sz="7400" kern="0" dirty="0" smtClean="0">
                <a:solidFill>
                  <a:srgbClr val="5379A0"/>
                </a:solidFill>
                <a:latin typeface="+mn-lt"/>
                <a:cs typeface="+mn-cs"/>
              </a:rPr>
              <a:t>2016</a:t>
            </a:r>
            <a:endParaRPr lang="en-US" sz="7400" kern="0" dirty="0">
              <a:solidFill>
                <a:srgbClr val="5379A0"/>
              </a:solidFill>
              <a:latin typeface="+mn-lt"/>
              <a:cs typeface="+mn-cs"/>
            </a:endParaRPr>
          </a:p>
        </p:txBody>
      </p:sp>
      <p:sp>
        <p:nvSpPr>
          <p:cNvPr id="15" name="Subtitle 2"/>
          <p:cNvSpPr txBox="1">
            <a:spLocks/>
          </p:cNvSpPr>
          <p:nvPr/>
        </p:nvSpPr>
        <p:spPr>
          <a:xfrm>
            <a:off x="5486400" y="5257800"/>
            <a:ext cx="2895600" cy="1143000"/>
          </a:xfrm>
          <a:prstGeom prst="rect">
            <a:avLst/>
          </a:prstGeom>
        </p:spPr>
        <p:txBody>
          <a:bodyPr lIns="101882" tIns="50941" rIns="101882" bIns="50941">
            <a:noAutofit/>
          </a:bodyPr>
          <a:lstStyle/>
          <a:p>
            <a:pPr algn="r" defTabSz="1018824" fontAlgn="auto">
              <a:spcBef>
                <a:spcPct val="20000"/>
              </a:spcBef>
              <a:spcAft>
                <a:spcPts val="0"/>
              </a:spcAft>
              <a:buFont typeface="Arial" pitchFamily="34" charset="0"/>
              <a:buNone/>
              <a:defRPr/>
            </a:pPr>
            <a:endParaRPr lang="en-US" sz="1400" b="1" dirty="0">
              <a:solidFill>
                <a:srgbClr val="384863"/>
              </a:solidFill>
              <a:latin typeface="+mn-lt"/>
              <a:cs typeface="+mn-cs"/>
            </a:endParaRPr>
          </a:p>
        </p:txBody>
      </p:sp>
      <p:sp>
        <p:nvSpPr>
          <p:cNvPr id="9"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back_FINAL.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6"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endParaRPr lang="en-US" sz="1200" b="1" dirty="0">
              <a:solidFill>
                <a:schemeClr val="bg1"/>
              </a:solidFill>
            </a:endParaRPr>
          </a:p>
        </p:txBody>
      </p:sp>
      <p:sp>
        <p:nvSpPr>
          <p:cNvPr id="5" name="Text Box 3"/>
          <p:cNvSpPr txBox="1">
            <a:spLocks noChangeArrowheads="1"/>
          </p:cNvSpPr>
          <p:nvPr/>
        </p:nvSpPr>
        <p:spPr bwMode="auto">
          <a:xfrm>
            <a:off x="6670675" y="152400"/>
            <a:ext cx="2320925" cy="184150"/>
          </a:xfrm>
          <a:prstGeom prst="rect">
            <a:avLst/>
          </a:prstGeom>
          <a:noFill/>
          <a:ln w="9525">
            <a:noFill/>
            <a:miter lim="800000"/>
            <a:headEnd/>
            <a:tailEnd/>
          </a:ln>
          <a:effectLst>
            <a:outerShdw dist="12700" dir="5400000" algn="ctr" rotWithShape="0">
              <a:schemeClr val="bg1"/>
            </a:outerShdw>
          </a:effectLst>
        </p:spPr>
        <p:txBody>
          <a:bodyPr lIns="0" tIns="0" rIns="0" bIns="0">
            <a:spAutoFit/>
          </a:bodyPr>
          <a:lstStyle/>
          <a:p>
            <a:pPr algn="r">
              <a:defRPr/>
            </a:pPr>
            <a:r>
              <a:rPr lang="en-US" sz="1200" b="1" dirty="0"/>
              <a:t>UNCLASSIFIED</a:t>
            </a:r>
          </a:p>
        </p:txBody>
      </p:sp>
      <p:sp>
        <p:nvSpPr>
          <p:cNvPr id="6"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05800" cy="1219200"/>
          </a:xfrm>
        </p:spPr>
        <p:txBody>
          <a:bodyPr/>
          <a:lstStyle/>
          <a:p>
            <a:r>
              <a:rPr lang="en-US" sz="2400" b="1" u="sng" dirty="0" smtClean="0"/>
              <a:t>International Hydrographic Organization (IHO)/International Cable Protections Committee (ICPC) </a:t>
            </a:r>
            <a:r>
              <a:rPr lang="en-US" sz="2400" b="1" u="sng" dirty="0"/>
              <a:t>Memorandum of </a:t>
            </a:r>
            <a:r>
              <a:rPr lang="en-US" sz="2400" b="1" u="sng" dirty="0" smtClean="0"/>
              <a:t>Understanding (</a:t>
            </a:r>
            <a:r>
              <a:rPr lang="en-US" sz="2400" b="1" u="sng" dirty="0" err="1" smtClean="0"/>
              <a:t>MoU</a:t>
            </a:r>
            <a:r>
              <a:rPr lang="en-US" sz="2400" b="1" u="sng" dirty="0" smtClean="0"/>
              <a:t>)</a:t>
            </a:r>
            <a:endParaRPr lang="en-US" sz="2400" dirty="0"/>
          </a:p>
        </p:txBody>
      </p:sp>
      <p:sp>
        <p:nvSpPr>
          <p:cNvPr id="3" name="Content Placeholder 2"/>
          <p:cNvSpPr>
            <a:spLocks noGrp="1"/>
          </p:cNvSpPr>
          <p:nvPr>
            <p:ph idx="1"/>
          </p:nvPr>
        </p:nvSpPr>
        <p:spPr>
          <a:xfrm>
            <a:off x="457200" y="2438400"/>
            <a:ext cx="8229600" cy="3687763"/>
          </a:xfrm>
        </p:spPr>
        <p:txBody>
          <a:bodyPr/>
          <a:lstStyle/>
          <a:p>
            <a:endParaRPr lang="en-AU" sz="2400" dirty="0" smtClean="0"/>
          </a:p>
          <a:p>
            <a:pPr marL="0" indent="0">
              <a:buNone/>
            </a:pPr>
            <a:endParaRPr lang="en-AU" sz="2400" dirty="0" smtClean="0"/>
          </a:p>
          <a:p>
            <a:endParaRPr lang="en-AU" sz="2400" dirty="0"/>
          </a:p>
          <a:p>
            <a:endParaRPr lang="en-AU" sz="2400" dirty="0" smtClean="0"/>
          </a:p>
          <a:p>
            <a:endParaRPr lang="en-AU" sz="2400" dirty="0"/>
          </a:p>
          <a:p>
            <a:r>
              <a:rPr lang="en-AU" sz="2400" dirty="0" smtClean="0"/>
              <a:t>Signed </a:t>
            </a:r>
            <a:r>
              <a:rPr lang="en-AU" sz="2400" dirty="0"/>
              <a:t>on 18 April 2016</a:t>
            </a:r>
            <a:r>
              <a:rPr lang="en-AU" sz="2400" dirty="0" smtClean="0"/>
              <a:t>.</a:t>
            </a:r>
          </a:p>
          <a:p>
            <a:endParaRPr lang="en-AU" sz="1000" dirty="0" smtClean="0"/>
          </a:p>
          <a:p>
            <a:r>
              <a:rPr lang="en-AU" sz="2400" dirty="0"/>
              <a:t>Specifies the scope of cooperation between the IHO and the ICPC</a:t>
            </a:r>
            <a:r>
              <a:rPr lang="en-AU" sz="2400" dirty="0" smtClean="0"/>
              <a:t>.</a:t>
            </a:r>
          </a:p>
          <a:p>
            <a:endParaRPr lang="en-AU" sz="1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286000"/>
            <a:ext cx="2362200" cy="2362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447365"/>
            <a:ext cx="1447988" cy="1975644"/>
          </a:xfrm>
          <a:prstGeom prst="rect">
            <a:avLst/>
          </a:prstGeom>
        </p:spPr>
      </p:pic>
    </p:spTree>
    <p:extLst>
      <p:ext uri="{BB962C8B-B14F-4D97-AF65-F5344CB8AC3E}">
        <p14:creationId xmlns:p14="http://schemas.microsoft.com/office/powerpoint/2010/main" val="2400966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305800" cy="1219200"/>
          </a:xfrm>
        </p:spPr>
        <p:txBody>
          <a:bodyPr/>
          <a:lstStyle/>
          <a:p>
            <a:r>
              <a:rPr lang="en-US" sz="2400" b="1" u="sng" dirty="0" smtClean="0"/>
              <a:t>International Hydrographic Organization (IHO)/International Cable Protections Committee (ICPC) </a:t>
            </a:r>
            <a:r>
              <a:rPr lang="en-US" sz="2400" b="1" u="sng" dirty="0"/>
              <a:t>Memorandum of </a:t>
            </a:r>
            <a:r>
              <a:rPr lang="en-US" sz="2400" b="1" u="sng" dirty="0" smtClean="0"/>
              <a:t>Understanding (</a:t>
            </a:r>
            <a:r>
              <a:rPr lang="en-US" sz="2400" b="1" u="sng" dirty="0" err="1" smtClean="0"/>
              <a:t>MoU</a:t>
            </a:r>
            <a:r>
              <a:rPr lang="en-US" sz="2400" b="1" u="sng" dirty="0" smtClean="0"/>
              <a:t>)</a:t>
            </a:r>
            <a:endParaRPr lang="en-US" sz="2400" dirty="0"/>
          </a:p>
        </p:txBody>
      </p:sp>
      <p:sp>
        <p:nvSpPr>
          <p:cNvPr id="3" name="Content Placeholder 2"/>
          <p:cNvSpPr>
            <a:spLocks noGrp="1"/>
          </p:cNvSpPr>
          <p:nvPr>
            <p:ph idx="1"/>
          </p:nvPr>
        </p:nvSpPr>
        <p:spPr>
          <a:xfrm>
            <a:off x="457200" y="2438400"/>
            <a:ext cx="8229600" cy="3687763"/>
          </a:xfrm>
        </p:spPr>
        <p:txBody>
          <a:bodyPr/>
          <a:lstStyle/>
          <a:p>
            <a:pPr marL="0" indent="0">
              <a:buNone/>
            </a:pPr>
            <a:endParaRPr lang="en-AU" sz="1000" dirty="0" smtClean="0"/>
          </a:p>
          <a:p>
            <a:r>
              <a:rPr lang="en-AU" sz="2400" dirty="0"/>
              <a:t>Merges the following interests</a:t>
            </a:r>
            <a:r>
              <a:rPr lang="en-AU" sz="2400" dirty="0" smtClean="0"/>
              <a:t>:</a:t>
            </a:r>
            <a:r>
              <a:rPr lang="en-AU" sz="2400" dirty="0"/>
              <a:t/>
            </a:r>
            <a:br>
              <a:rPr lang="en-AU" sz="2400" dirty="0"/>
            </a:br>
            <a:r>
              <a:rPr lang="en-AU" sz="2400" dirty="0" smtClean="0"/>
              <a:t>  </a:t>
            </a:r>
            <a:r>
              <a:rPr lang="en-AU" sz="2000" dirty="0" smtClean="0"/>
              <a:t>1. IHO </a:t>
            </a:r>
            <a:r>
              <a:rPr lang="en-AU" sz="2000" dirty="0"/>
              <a:t>interest in </a:t>
            </a:r>
            <a:r>
              <a:rPr lang="en-AU" sz="2000" dirty="0" smtClean="0"/>
              <a:t>the uniformity </a:t>
            </a:r>
            <a:r>
              <a:rPr lang="en-AU" sz="2000" dirty="0"/>
              <a:t>of nautical charts, charting standards, safety at sea, and protection of the marine environment.</a:t>
            </a:r>
            <a:br>
              <a:rPr lang="en-AU" sz="2000" dirty="0"/>
            </a:br>
            <a:r>
              <a:rPr lang="en-AU" sz="2000" dirty="0" smtClean="0"/>
              <a:t>  2. ICPC </a:t>
            </a:r>
            <a:r>
              <a:rPr lang="en-AU" sz="2000" dirty="0"/>
              <a:t>interest in protecting submarine cable infrastructure and ensuring these protective measures have a minimal impact on the marine environment.</a:t>
            </a:r>
            <a:endParaRPr lang="en-US" sz="2000" dirty="0"/>
          </a:p>
        </p:txBody>
      </p:sp>
    </p:spTree>
    <p:extLst>
      <p:ext uri="{BB962C8B-B14F-4D97-AF65-F5344CB8AC3E}">
        <p14:creationId xmlns:p14="http://schemas.microsoft.com/office/powerpoint/2010/main" val="1242519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143000"/>
            <a:ext cx="8229600" cy="4983163"/>
          </a:xfrm>
        </p:spPr>
        <p:txBody>
          <a:bodyPr/>
          <a:lstStyle/>
          <a:p>
            <a:pPr marL="0" indent="0">
              <a:buNone/>
            </a:pPr>
            <a:r>
              <a:rPr lang="en-US" sz="2800" dirty="0" smtClean="0"/>
              <a:t>One section of the </a:t>
            </a:r>
            <a:r>
              <a:rPr lang="en-US" sz="2800" dirty="0" err="1" smtClean="0"/>
              <a:t>MoU</a:t>
            </a:r>
            <a:r>
              <a:rPr lang="en-US" sz="2800" dirty="0" smtClean="0"/>
              <a:t> had the potential to affect NIPWG work.</a:t>
            </a:r>
          </a:p>
          <a:p>
            <a:pPr marL="0" indent="0">
              <a:buNone/>
            </a:pPr>
            <a:endParaRPr lang="en-US" sz="2800" dirty="0" smtClean="0"/>
          </a:p>
          <a:p>
            <a:pPr marL="0" indent="0" algn="ctr">
              <a:buNone/>
            </a:pPr>
            <a:r>
              <a:rPr lang="en-US" sz="2400" u="sng" dirty="0" smtClean="0"/>
              <a:t>From IHO Circular Letter 18/2016 of 18 April 2016</a:t>
            </a:r>
          </a:p>
          <a:p>
            <a:pPr marL="0" indent="0" algn="ctr">
              <a:buNone/>
            </a:pPr>
            <a:endParaRPr lang="en-US" sz="1000" u="sng" dirty="0" smtClean="0"/>
          </a:p>
          <a:p>
            <a:pPr marL="0" indent="0" algn="ctr">
              <a:buNone/>
            </a:pPr>
            <a:r>
              <a:rPr lang="en-AU" sz="2000" dirty="0"/>
              <a:t>“The development of standard information in nautical publications drawing the mariners’ attention to the necessity to protect cables against damage caused by ship operations.”</a:t>
            </a:r>
            <a:endParaRPr lang="en-US" sz="2000" dirty="0"/>
          </a:p>
          <a:p>
            <a:pPr marL="0" indent="0" algn="just">
              <a:buNone/>
            </a:pPr>
            <a:endParaRPr lang="en-US" dirty="0">
              <a:solidFill>
                <a:srgbClr val="FF0000"/>
              </a:solidFill>
            </a:endParaRPr>
          </a:p>
          <a:p>
            <a:pPr marL="0" indent="0" algn="ctr">
              <a:buNone/>
            </a:pPr>
            <a:endParaRPr lang="en-US" dirty="0" smtClean="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2905946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533400" y="1143000"/>
            <a:ext cx="8229600" cy="5257799"/>
          </a:xfrm>
        </p:spPr>
        <p:txBody>
          <a:bodyPr anchor="t"/>
          <a:lstStyle/>
          <a:p>
            <a:pPr marL="0" indent="0">
              <a:buNone/>
            </a:pPr>
            <a:r>
              <a:rPr lang="en-AU" sz="2400" dirty="0" smtClean="0"/>
              <a:t>Hydrographic </a:t>
            </a:r>
            <a:r>
              <a:rPr lang="en-AU" sz="2400" dirty="0"/>
              <a:t>Office sources </a:t>
            </a:r>
            <a:r>
              <a:rPr lang="en-AU" sz="2400" dirty="0" smtClean="0"/>
              <a:t>consulted </a:t>
            </a:r>
            <a:r>
              <a:rPr lang="en-AU" sz="2400" dirty="0"/>
              <a:t>to </a:t>
            </a:r>
            <a:r>
              <a:rPr lang="en-AU" sz="2400" dirty="0" smtClean="0"/>
              <a:t>develop the text box for </a:t>
            </a:r>
            <a:r>
              <a:rPr lang="en-AU" sz="2400" dirty="0"/>
              <a:t>Submarine Cable Protection </a:t>
            </a:r>
            <a:r>
              <a:rPr lang="en-AU" sz="2400" dirty="0" smtClean="0"/>
              <a:t>Information:</a:t>
            </a:r>
          </a:p>
          <a:p>
            <a:pPr marL="0" indent="0">
              <a:buNone/>
            </a:pPr>
            <a:endParaRPr lang="en-US" sz="1000" dirty="0"/>
          </a:p>
          <a:p>
            <a:pPr marL="573088" lvl="0"/>
            <a:r>
              <a:rPr lang="en-AU" sz="1800" dirty="0"/>
              <a:t>Australia—Annual Notice No. 14 of 2015.</a:t>
            </a:r>
            <a:endParaRPr lang="en-US" sz="1800" dirty="0"/>
          </a:p>
          <a:p>
            <a:pPr marL="573088" lvl="0"/>
            <a:r>
              <a:rPr lang="en-AU" sz="1800" dirty="0"/>
              <a:t>Belgium—Annual Notice No. 1/30 of 2016.</a:t>
            </a:r>
            <a:endParaRPr lang="en-US" sz="1800" dirty="0"/>
          </a:p>
          <a:p>
            <a:pPr marL="573088" lvl="0"/>
            <a:r>
              <a:rPr lang="en-AU" sz="1800" dirty="0"/>
              <a:t>Italy—Annual Notice No. 8 of 2016.</a:t>
            </a:r>
            <a:endParaRPr lang="en-US" sz="1800" dirty="0"/>
          </a:p>
          <a:p>
            <a:pPr marL="573088" lvl="0"/>
            <a:r>
              <a:rPr lang="en-AU" sz="1800" dirty="0"/>
              <a:t>Japan—Pub. 304 (Part 1, Chapter 7, Page 21).</a:t>
            </a:r>
            <a:endParaRPr lang="en-US" sz="1800" dirty="0"/>
          </a:p>
          <a:p>
            <a:pPr marL="573088" lvl="0"/>
            <a:r>
              <a:rPr lang="en-AU" sz="1800" dirty="0"/>
              <a:t>South Africa—Annual Notice No. 23 of 2015.</a:t>
            </a:r>
            <a:endParaRPr lang="en-US" sz="1800" dirty="0"/>
          </a:p>
          <a:p>
            <a:pPr marL="573088" lvl="0"/>
            <a:r>
              <a:rPr lang="en-AU" sz="1800" dirty="0"/>
              <a:t>United Kingdom—BA NP 100, Mariners Handbook (paragraph 9.43).</a:t>
            </a:r>
            <a:endParaRPr lang="en-US" sz="1800" dirty="0"/>
          </a:p>
          <a:p>
            <a:pPr marL="573088" lvl="0"/>
            <a:r>
              <a:rPr lang="en-AU" sz="1800" dirty="0"/>
              <a:t>United States (NGA)—Special Paragraph No. 13 from Notice to Mariners 1/2016.</a:t>
            </a:r>
            <a:endParaRPr lang="en-US" sz="1800" dirty="0"/>
          </a:p>
          <a:p>
            <a:pPr marL="573088" lvl="0"/>
            <a:r>
              <a:rPr lang="en-AU" sz="1800" dirty="0"/>
              <a:t>United States (NOS)—Coast Pilot 1 (Chapter 1, paragraphs 1.20 to 1.25).</a:t>
            </a:r>
            <a:endParaRPr lang="en-US" sz="1800" dirty="0"/>
          </a:p>
          <a:p>
            <a:pPr marL="0" indent="0" algn="just">
              <a:buNone/>
            </a:pPr>
            <a:endParaRPr lang="en-US" sz="2800" dirty="0"/>
          </a:p>
          <a:p>
            <a:pPr marL="398463" indent="0" algn="just">
              <a:buNone/>
              <a:tabLst>
                <a:tab pos="744538" algn="l"/>
              </a:tabLst>
            </a:pPr>
            <a:endParaRPr lang="en-US" sz="2000" dirty="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r>
              <a:rPr lang="en-US" sz="1200" b="1" dirty="0"/>
              <a:t>UNCLASSIFIED</a:t>
            </a:r>
            <a:endParaRPr lang="en-US" sz="1200" b="1" dirty="0">
              <a:solidFill>
                <a:schemeClr val="bg1"/>
              </a:solidFill>
            </a:endParaRPr>
          </a:p>
        </p:txBody>
      </p:sp>
    </p:spTree>
    <p:extLst>
      <p:ext uri="{BB962C8B-B14F-4D97-AF65-F5344CB8AC3E}">
        <p14:creationId xmlns:p14="http://schemas.microsoft.com/office/powerpoint/2010/main" val="498353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946678860"/>
              </p:ext>
            </p:extLst>
          </p:nvPr>
        </p:nvGraphicFramePr>
        <p:xfrm>
          <a:off x="990600" y="1371600"/>
          <a:ext cx="7132320" cy="4556760"/>
        </p:xfrm>
        <a:graphic>
          <a:graphicData uri="http://schemas.openxmlformats.org/drawingml/2006/table">
            <a:tbl>
              <a:tblPr firstRow="1" bandRow="1">
                <a:tableStyleId>{5C22544A-7EE6-4342-B048-85BDC9FD1C3A}</a:tableStyleId>
              </a:tblPr>
              <a:tblGrid>
                <a:gridCol w="5761662"/>
                <a:gridCol w="1370658"/>
              </a:tblGrid>
              <a:tr h="370840">
                <a:tc gridSpan="2">
                  <a:txBody>
                    <a:bodyPr/>
                    <a:lstStyle/>
                    <a:p>
                      <a:pPr algn="ctr"/>
                      <a:r>
                        <a:rPr lang="en-US" sz="2400" b="1" u="none" dirty="0" smtClean="0">
                          <a:solidFill>
                            <a:schemeClr val="tx1"/>
                          </a:solidFill>
                        </a:rPr>
                        <a:t>Cable Protection Information from Hydrographic Office Sources</a:t>
                      </a:r>
                      <a:endParaRPr lang="en-US" sz="2400" b="1" u="none"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sz="2000" b="1" u="sng" dirty="0">
                        <a:solidFill>
                          <a:schemeClr val="tx1"/>
                        </a:solidFill>
                      </a:endParaRPr>
                    </a:p>
                  </a:txBody>
                  <a:tcPr/>
                </a:tc>
              </a:tr>
              <a:tr h="370840">
                <a:tc>
                  <a:txBody>
                    <a:bodyPr/>
                    <a:lstStyle/>
                    <a:p>
                      <a:pPr algn="ctr"/>
                      <a:r>
                        <a:rPr lang="en-US" sz="2000" b="1" u="none" dirty="0" smtClean="0">
                          <a:solidFill>
                            <a:schemeClr val="tx1"/>
                          </a:solidFill>
                        </a:rPr>
                        <a:t>Topic</a:t>
                      </a:r>
                      <a:endParaRPr lang="en-US" sz="2000" b="1" u="none" dirty="0">
                        <a:solidFill>
                          <a:schemeClr val="tx1"/>
                        </a:solidFill>
                      </a:endParaRP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2000" b="1" u="none" dirty="0" smtClean="0">
                          <a:solidFill>
                            <a:schemeClr val="tx1"/>
                          </a:solidFill>
                        </a:rPr>
                        <a:t>Instances</a:t>
                      </a:r>
                      <a:endParaRPr lang="en-US" sz="2000" b="1" u="none" dirty="0">
                        <a:solidFill>
                          <a:schemeClr val="tx1"/>
                        </a:solidFill>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r>
              <a:tr h="370840">
                <a:tc>
                  <a:txBody>
                    <a:bodyPr/>
                    <a:lstStyle/>
                    <a:p>
                      <a:r>
                        <a:rPr lang="en-US" dirty="0" smtClean="0"/>
                        <a:t>Consequences of cable damage</a:t>
                      </a:r>
                      <a:endParaRPr lang="en-US"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dirty="0" smtClean="0"/>
                        <a:t>7</a:t>
                      </a:r>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370840">
                <a:tc>
                  <a:txBody>
                    <a:bodyPr/>
                    <a:lstStyle/>
                    <a:p>
                      <a:r>
                        <a:rPr lang="en-US" dirty="0" smtClean="0"/>
                        <a:t>What to do in case of fouling</a:t>
                      </a:r>
                      <a:r>
                        <a:rPr lang="en-US" baseline="0" dirty="0" smtClean="0"/>
                        <a:t> a cable</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6</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Warning regarding operations near a submarine cable</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5</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Possible depth changes and exposure of a cable</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Lowering a fouled cable to the seabed</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Existence of protected area around cable</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Reporting requirements</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2</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Posted warning signs</a:t>
                      </a:r>
                      <a:endParaRPr lang="en-US" dirty="0"/>
                    </a:p>
                  </a:txBody>
                  <a:tcPr>
                    <a:lnL w="38100" cap="flat" cmpd="sng" algn="ctr">
                      <a:solidFill>
                        <a:schemeClr val="tx1"/>
                      </a:solidFill>
                      <a:prstDash val="solid"/>
                      <a:round/>
                      <a:headEnd type="none" w="med" len="med"/>
                      <a:tailEnd type="none" w="med" len="med"/>
                    </a:lnL>
                  </a:tcPr>
                </a:tc>
                <a:tc>
                  <a:txBody>
                    <a:bodyPr/>
                    <a:lstStyle/>
                    <a:p>
                      <a:pPr algn="ctr"/>
                      <a:r>
                        <a:rPr lang="en-US" dirty="0" smtClean="0"/>
                        <a:t>1</a:t>
                      </a:r>
                      <a:endParaRPr lang="en-US" dirty="0"/>
                    </a:p>
                  </a:txBody>
                  <a:tcPr>
                    <a:lnR w="38100" cap="flat" cmpd="sng" algn="ctr">
                      <a:solidFill>
                        <a:schemeClr val="tx1"/>
                      </a:solidFill>
                      <a:prstDash val="solid"/>
                      <a:round/>
                      <a:headEnd type="none" w="med" len="med"/>
                      <a:tailEnd type="none" w="med" len="med"/>
                    </a:lnR>
                  </a:tcPr>
                </a:tc>
              </a:tr>
              <a:tr h="370840">
                <a:tc>
                  <a:txBody>
                    <a:bodyPr/>
                    <a:lstStyle/>
                    <a:p>
                      <a:r>
                        <a:rPr lang="en-US" dirty="0" smtClean="0"/>
                        <a:t>Potential for natural disaster or fines</a:t>
                      </a:r>
                      <a:endParaRPr lang="en-US"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430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32" y="762000"/>
            <a:ext cx="8229600" cy="609600"/>
          </a:xfrm>
        </p:spPr>
        <p:txBody>
          <a:bodyPr/>
          <a:lstStyle/>
          <a:p>
            <a:r>
              <a:rPr lang="en-US" sz="2800" dirty="0" smtClean="0"/>
              <a:t>Proposed Submarine Cable Text Box Information</a:t>
            </a:r>
            <a:endParaRPr lang="en-US" dirty="0"/>
          </a:p>
        </p:txBody>
      </p:sp>
      <p:sp>
        <p:nvSpPr>
          <p:cNvPr id="3" name="Content Placeholder 2"/>
          <p:cNvSpPr>
            <a:spLocks noGrp="1"/>
          </p:cNvSpPr>
          <p:nvPr>
            <p:ph idx="1"/>
          </p:nvPr>
        </p:nvSpPr>
        <p:spPr>
          <a:xfrm>
            <a:off x="424132" y="1362635"/>
            <a:ext cx="7924800" cy="5029200"/>
          </a:xfrm>
        </p:spPr>
        <p:txBody>
          <a:bodyPr/>
          <a:lstStyle/>
          <a:p>
            <a:pPr marL="0" indent="287338">
              <a:buNone/>
            </a:pPr>
            <a:r>
              <a:rPr lang="en-US" sz="1600" dirty="0" smtClean="0"/>
              <a:t>Certain </a:t>
            </a:r>
            <a:r>
              <a:rPr lang="en-US" sz="1600" dirty="0"/>
              <a:t>submarine cables are used for telecommunications functions while others carry high voltage. Damaging or severing a submarine cable, whether a telecommunications cable or a power cable, could rate as a national disaster and very severe criminal penalties may apply. Electrocution, with injury or loss of life, could occur if power cables are broached. Telecommunication cable damage may result in loss of voice, data transfer, or internet connectivity.</a:t>
            </a:r>
          </a:p>
          <a:p>
            <a:pPr marL="0" indent="287338">
              <a:buNone/>
            </a:pPr>
            <a:r>
              <a:rPr lang="en-US" sz="1600" dirty="0"/>
              <a:t>In view of the serious consequences resulting from damage to submarine cables, vessel operators should take special care when anchoring, fishing, mining, dredging, or engaging in underwater operations near areas where these cables may exist or have been reported to exist.</a:t>
            </a:r>
          </a:p>
          <a:p>
            <a:pPr marL="0" indent="287338">
              <a:buNone/>
            </a:pPr>
            <a:r>
              <a:rPr lang="en-US" sz="1600" dirty="0"/>
              <a:t>Mariners are also warned that the areas where cables were originally buried may have changed and they may be exposed; extreme caution should be used when operating vessels in depths of water comparable to the vessel’s draft.</a:t>
            </a:r>
          </a:p>
          <a:p>
            <a:pPr marL="0" indent="287338">
              <a:buNone/>
            </a:pPr>
            <a:r>
              <a:rPr lang="en-US" sz="1600" dirty="0"/>
              <a:t>Vessels fouling a submarine cable should attempt to clear without undue strain. Anchors or gear that cannot be cleared should be slipped, but no attempt should be made to cut a cable. Before any attempt to slip or cut gear from the cable is made, the cable should first be lowered to the seabed.</a:t>
            </a:r>
          </a:p>
          <a:p>
            <a:pPr marL="0" indent="287338">
              <a:buNone/>
            </a:pPr>
            <a:r>
              <a:rPr lang="en-US" sz="1600" dirty="0"/>
              <a:t>In inland areas or along the coast, warning signs or marker beacons are often erected to warn the mariners of </a:t>
            </a:r>
            <a:r>
              <a:rPr lang="en-US" sz="1600" dirty="0" smtClean="0"/>
              <a:t>the existence of submarine cables.</a:t>
            </a:r>
            <a:endParaRPr lang="en-US" sz="1600" dirty="0"/>
          </a:p>
          <a:p>
            <a:pPr marL="398463" indent="0">
              <a:buNone/>
              <a:tabLst>
                <a:tab pos="744538" algn="l"/>
              </a:tabLst>
            </a:pPr>
            <a:endParaRPr lang="en-US" sz="1600" dirty="0"/>
          </a:p>
        </p:txBody>
      </p:sp>
    </p:spTree>
    <p:extLst>
      <p:ext uri="{BB962C8B-B14F-4D97-AF65-F5344CB8AC3E}">
        <p14:creationId xmlns:p14="http://schemas.microsoft.com/office/powerpoint/2010/main" val="3001855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72732" cy="914400"/>
          </a:xfrm>
        </p:spPr>
        <p:txBody>
          <a:bodyPr/>
          <a:lstStyle/>
          <a:p>
            <a:r>
              <a:rPr lang="en-US" sz="2800" dirty="0" smtClean="0"/>
              <a:t>Proposed Submarine Cable Text Box Information (continued)</a:t>
            </a:r>
            <a:endParaRPr lang="en-US" dirty="0"/>
          </a:p>
        </p:txBody>
      </p:sp>
      <p:sp>
        <p:nvSpPr>
          <p:cNvPr id="3" name="Content Placeholder 2"/>
          <p:cNvSpPr>
            <a:spLocks noGrp="1"/>
          </p:cNvSpPr>
          <p:nvPr>
            <p:ph idx="1"/>
          </p:nvPr>
        </p:nvSpPr>
        <p:spPr>
          <a:xfrm>
            <a:off x="728932" y="2057400"/>
            <a:ext cx="7924800" cy="3810000"/>
          </a:xfrm>
        </p:spPr>
        <p:txBody>
          <a:bodyPr/>
          <a:lstStyle/>
          <a:p>
            <a:pPr marL="0" indent="287338">
              <a:buNone/>
            </a:pPr>
            <a:r>
              <a:rPr lang="en-US" sz="1600" dirty="0" smtClean="0"/>
              <a:t>In </a:t>
            </a:r>
            <a:r>
              <a:rPr lang="en-US" sz="1600" dirty="0"/>
              <a:t>order to avoid </a:t>
            </a:r>
            <a:r>
              <a:rPr lang="en-US" sz="1600" dirty="0" smtClean="0"/>
              <a:t>the </a:t>
            </a:r>
            <a:r>
              <a:rPr lang="en-US" sz="1600" dirty="0"/>
              <a:t>risk of damaging </a:t>
            </a:r>
            <a:r>
              <a:rPr lang="en-US" sz="1600" dirty="0" smtClean="0"/>
              <a:t>submarine </a:t>
            </a:r>
            <a:r>
              <a:rPr lang="en-US" sz="1600" dirty="0"/>
              <a:t>cables as much as possible, a 0.25-mile wide protected </a:t>
            </a:r>
            <a:r>
              <a:rPr lang="en-US" sz="1600" dirty="0" smtClean="0"/>
              <a:t>area</a:t>
            </a:r>
            <a:r>
              <a:rPr lang="en-US" sz="1600" baseline="30000" dirty="0" smtClean="0"/>
              <a:t>1</a:t>
            </a:r>
            <a:r>
              <a:rPr lang="en-US" sz="1600" dirty="0" smtClean="0"/>
              <a:t> </a:t>
            </a:r>
            <a:r>
              <a:rPr lang="en-US" sz="1600" dirty="0"/>
              <a:t>exists on either side of the cable. Anchoring is prohibited within this area, even when there is no specific prohibition on the chart.</a:t>
            </a:r>
          </a:p>
          <a:p>
            <a:pPr marL="0" indent="287338">
              <a:buNone/>
            </a:pPr>
            <a:r>
              <a:rPr lang="en-US" sz="1600" dirty="0"/>
              <a:t>Incidents involving the fouling of submarine cables should be reported </a:t>
            </a:r>
            <a:r>
              <a:rPr lang="en-US" sz="1600" dirty="0" smtClean="0"/>
              <a:t>immediately</a:t>
            </a:r>
            <a:r>
              <a:rPr lang="en-US" sz="1600" baseline="30000" dirty="0" smtClean="0"/>
              <a:t>2</a:t>
            </a:r>
            <a:r>
              <a:rPr lang="en-US" sz="1600" dirty="0" smtClean="0"/>
              <a:t> </a:t>
            </a:r>
            <a:r>
              <a:rPr lang="en-US" sz="1600" dirty="0"/>
              <a:t>to the appropriate </a:t>
            </a:r>
            <a:r>
              <a:rPr lang="en-US" sz="1600" dirty="0" smtClean="0"/>
              <a:t>authorities</a:t>
            </a:r>
            <a:r>
              <a:rPr lang="en-US" sz="1600" baseline="30000" dirty="0" smtClean="0"/>
              <a:t>3</a:t>
            </a:r>
            <a:r>
              <a:rPr lang="en-US" sz="1600" dirty="0" smtClean="0"/>
              <a:t> </a:t>
            </a:r>
            <a:r>
              <a:rPr lang="en-US" sz="1600" dirty="0"/>
              <a:t>who should be advised as to the nature of the problem and the position of the vessel</a:t>
            </a:r>
            <a:r>
              <a:rPr lang="en-US" sz="1600" dirty="0" smtClean="0"/>
              <a:t>.</a:t>
            </a:r>
          </a:p>
          <a:p>
            <a:pPr marL="0" indent="0" algn="ctr">
              <a:buNone/>
            </a:pPr>
            <a:endParaRPr lang="en-US" sz="1600" dirty="0"/>
          </a:p>
          <a:p>
            <a:pPr marL="0" indent="0" algn="ctr">
              <a:buNone/>
            </a:pPr>
            <a:r>
              <a:rPr lang="en-US" sz="1600" b="1" u="sng" dirty="0"/>
              <a:t>Notes</a:t>
            </a:r>
            <a:r>
              <a:rPr lang="en-US" sz="1600" b="1" u="sng" dirty="0" smtClean="0"/>
              <a:t>:</a:t>
            </a:r>
            <a:r>
              <a:rPr lang="en-US" sz="1600" b="1" dirty="0"/>
              <a:t> </a:t>
            </a:r>
            <a:endParaRPr lang="en-US" sz="1600" dirty="0"/>
          </a:p>
          <a:p>
            <a:pPr marL="0" indent="287338">
              <a:buNone/>
            </a:pPr>
            <a:r>
              <a:rPr lang="en-US" sz="1600" baseline="30000" dirty="0" smtClean="0"/>
              <a:t>1 </a:t>
            </a:r>
            <a:r>
              <a:rPr lang="en-US" sz="1600" dirty="0" smtClean="0"/>
              <a:t>Each </a:t>
            </a:r>
            <a:r>
              <a:rPr lang="en-US" sz="1600" dirty="0"/>
              <a:t>hydrographic authority can set this distance to a value they feel is appropriate.</a:t>
            </a:r>
          </a:p>
          <a:p>
            <a:pPr marL="0" indent="287338">
              <a:buNone/>
            </a:pPr>
            <a:r>
              <a:rPr lang="en-US" sz="1600" baseline="30000" dirty="0" smtClean="0"/>
              <a:t>2 </a:t>
            </a:r>
            <a:r>
              <a:rPr lang="en-US" sz="1600" dirty="0" smtClean="0"/>
              <a:t>Each </a:t>
            </a:r>
            <a:r>
              <a:rPr lang="en-US" sz="1600" dirty="0"/>
              <a:t>hydrographic authority can set the reporting time to a value they feel is appropriate.</a:t>
            </a:r>
          </a:p>
          <a:p>
            <a:pPr marL="0" indent="287338">
              <a:buNone/>
            </a:pPr>
            <a:r>
              <a:rPr lang="en-US" sz="1600" baseline="30000" dirty="0" smtClean="0"/>
              <a:t>3 </a:t>
            </a:r>
            <a:r>
              <a:rPr lang="en-US" sz="1600" dirty="0" smtClean="0"/>
              <a:t>The </a:t>
            </a:r>
            <a:r>
              <a:rPr lang="en-US" sz="1600" dirty="0"/>
              <a:t>appropriate authorities can be listed here, as well as contact methods (telephone, facsimile, VHF, e-mail, internet, etc.) and required information.</a:t>
            </a:r>
          </a:p>
          <a:p>
            <a:pPr marL="398463" indent="0">
              <a:buNone/>
              <a:tabLst>
                <a:tab pos="744538" algn="l"/>
              </a:tabLst>
            </a:pPr>
            <a:endParaRPr lang="en-US" sz="1600" dirty="0"/>
          </a:p>
        </p:txBody>
      </p:sp>
    </p:spTree>
    <p:extLst>
      <p:ext uri="{BB962C8B-B14F-4D97-AF65-F5344CB8AC3E}">
        <p14:creationId xmlns:p14="http://schemas.microsoft.com/office/powerpoint/2010/main" val="3027937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09600"/>
          </a:xfrm>
        </p:spPr>
        <p:txBody>
          <a:bodyPr/>
          <a:lstStyle/>
          <a:p>
            <a:r>
              <a:rPr lang="en-US" sz="2800" dirty="0" smtClean="0"/>
              <a:t>Conclusions</a:t>
            </a:r>
            <a:endParaRPr lang="en-US" sz="2800" dirty="0"/>
          </a:p>
        </p:txBody>
      </p:sp>
      <p:sp>
        <p:nvSpPr>
          <p:cNvPr id="3" name="Content Placeholder 2"/>
          <p:cNvSpPr>
            <a:spLocks noGrp="1"/>
          </p:cNvSpPr>
          <p:nvPr>
            <p:ph idx="1"/>
          </p:nvPr>
        </p:nvSpPr>
        <p:spPr>
          <a:xfrm>
            <a:off x="457200" y="2133600"/>
            <a:ext cx="8229600" cy="2819400"/>
          </a:xfrm>
        </p:spPr>
        <p:txBody>
          <a:bodyPr/>
          <a:lstStyle/>
          <a:p>
            <a:r>
              <a:rPr lang="en-AU" sz="1800" dirty="0"/>
              <a:t>The </a:t>
            </a:r>
            <a:r>
              <a:rPr lang="en-AU" sz="1800" dirty="0" smtClean="0"/>
              <a:t>proposed Text </a:t>
            </a:r>
            <a:r>
              <a:rPr lang="en-AU" sz="1800" dirty="0"/>
              <a:t>Box for Submarine Cable Protection </a:t>
            </a:r>
            <a:r>
              <a:rPr lang="en-AU" sz="1800" dirty="0" smtClean="0"/>
              <a:t>Information </a:t>
            </a:r>
            <a:r>
              <a:rPr lang="en-AU" sz="1800" dirty="0"/>
              <a:t>would meet the IHO/ICPC </a:t>
            </a:r>
            <a:r>
              <a:rPr lang="en-AU" sz="1800" dirty="0" err="1"/>
              <a:t>MoU</a:t>
            </a:r>
            <a:r>
              <a:rPr lang="en-AU" sz="1800" dirty="0"/>
              <a:t> requirement to develop a standard for the display of Submarine Cable Protection Information, whether </a:t>
            </a:r>
            <a:r>
              <a:rPr lang="en-AU" sz="1800" dirty="0" smtClean="0"/>
              <a:t>incorporated </a:t>
            </a:r>
            <a:r>
              <a:rPr lang="en-AU" sz="1800" dirty="0" smtClean="0"/>
              <a:t>in </a:t>
            </a:r>
            <a:r>
              <a:rPr lang="en-AU" sz="1800" smtClean="0"/>
              <a:t>an ECDIS </a:t>
            </a:r>
            <a:r>
              <a:rPr lang="en-AU" sz="1800" smtClean="0"/>
              <a:t>or </a:t>
            </a:r>
            <a:r>
              <a:rPr lang="en-AU" sz="1800" dirty="0" smtClean="0"/>
              <a:t>printed on a hard copy chart.</a:t>
            </a:r>
            <a:endParaRPr lang="en-AU" sz="1800" dirty="0" smtClean="0"/>
          </a:p>
          <a:p>
            <a:pPr marL="0" indent="0">
              <a:buNone/>
            </a:pPr>
            <a:endParaRPr lang="en-US" sz="1800" dirty="0"/>
          </a:p>
          <a:p>
            <a:r>
              <a:rPr lang="en-AU" sz="1800" dirty="0" smtClean="0"/>
              <a:t>NIPWG should consider submitting this paper to </a:t>
            </a:r>
            <a:r>
              <a:rPr lang="en-AU" sz="1800" dirty="0"/>
              <a:t>the next meeting of the Nautical Charting Working Group (NCWG). The information concerning the display of Submarine Cable Protection Information is also appropriate for display on a nautical chart</a:t>
            </a:r>
            <a:r>
              <a:rPr lang="en-AU" sz="1800" dirty="0" smtClean="0"/>
              <a:t>.</a:t>
            </a:r>
            <a:endParaRPr lang="en-US" sz="1800" dirty="0"/>
          </a:p>
        </p:txBody>
      </p:sp>
    </p:spTree>
    <p:extLst>
      <p:ext uri="{BB962C8B-B14F-4D97-AF65-F5344CB8AC3E}">
        <p14:creationId xmlns:p14="http://schemas.microsoft.com/office/powerpoint/2010/main" val="940438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01RostockSNPWG">
  <a:themeElements>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_white_vers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smtClean="0">
            <a:ln>
              <a:noFill/>
            </a:ln>
            <a:solidFill>
              <a:schemeClr val="tx1"/>
            </a:solidFill>
            <a:effectLst/>
            <a:uLnTx/>
            <a:uFillTx/>
            <a:latin typeface="Arial" charset="0"/>
            <a:ea typeface="+mn-ea"/>
            <a:cs typeface="Arial" charset="0"/>
          </a:defRPr>
        </a:defPPr>
      </a:lstStyle>
    </a:txDef>
  </a:objectDefaults>
  <a:extraClrSchemeLst>
    <a:extraClrScheme>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_white_vers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_white_vers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_white_vers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_white_vers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_white_vers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_white_vers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_white_vers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_white_vers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_white_vers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_white_vers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_white_vers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14437AA5E91C4DB2D9BF41B7DF3222" ma:contentTypeVersion="0" ma:contentTypeDescription="Create a new document." ma:contentTypeScope="" ma:versionID="a93050dfe1d15c467c7c45893f2fc7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B06FF5-8E6A-4992-BC9F-998DC55566C7}">
  <ds:schemaRefs>
    <ds:schemaRef ds:uri="http://schemas.microsoft.com/sharepoint/v3/contenttype/forms"/>
  </ds:schemaRefs>
</ds:datastoreItem>
</file>

<file path=customXml/itemProps2.xml><?xml version="1.0" encoding="utf-8"?>
<ds:datastoreItem xmlns:ds="http://schemas.openxmlformats.org/officeDocument/2006/customXml" ds:itemID="{82E08460-C90D-4004-B625-F9C050A18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6916B34-1A37-4FE8-BA89-9C212858B9E5}">
  <ds:schemaRef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01RostockSNPWG</Template>
  <TotalTime>928</TotalTime>
  <Words>762</Words>
  <Application>Microsoft Office PowerPoint</Application>
  <PresentationFormat>On-screen Show (4:3)</PresentationFormat>
  <Paragraphs>82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Angsana New</vt:lpstr>
      <vt:lpstr>Arial</vt:lpstr>
      <vt:lpstr>Calibri</vt:lpstr>
      <vt:lpstr>01RostockSNPWG</vt:lpstr>
      <vt:lpstr>PowerPoint Presentation</vt:lpstr>
      <vt:lpstr>International Hydrographic Organization (IHO)/International Cable Protections Committee (ICPC) Memorandum of Understanding (MoU)</vt:lpstr>
      <vt:lpstr>International Hydrographic Organization (IHO)/International Cable Protections Committee (ICPC) Memorandum of Understanding (MoU)</vt:lpstr>
      <vt:lpstr>PowerPoint Presentation</vt:lpstr>
      <vt:lpstr>PowerPoint Presentation</vt:lpstr>
      <vt:lpstr>PowerPoint Presentation</vt:lpstr>
      <vt:lpstr>Proposed Submarine Cable Text Box Information</vt:lpstr>
      <vt:lpstr>Proposed Submarine Cable Text Box Information (continued)</vt:lpstr>
      <vt:lpstr>Conclusions</vt:lpstr>
      <vt:lpstr>PowerPoint Presentation</vt:lpstr>
    </vt:vector>
  </TitlesOfParts>
  <Company>NGA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kushlams</dc:creator>
  <cp:lastModifiedBy>Kushla Michael S Mr NGA-SHGB USA CIV</cp:lastModifiedBy>
  <cp:revision>154</cp:revision>
  <cp:lastPrinted>2016-03-03T15:46:14Z</cp:lastPrinted>
  <dcterms:created xsi:type="dcterms:W3CDTF">2014-05-20T19:39:03Z</dcterms:created>
  <dcterms:modified xsi:type="dcterms:W3CDTF">2016-09-12T12:04:28Z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AACG_NonInt_Other">
    <vt:lpwstr/>
  </property>
  <property fmtid="{D5CDD505-2E9C-101B-9397-08002B2CF9AE}" pid="15" name="ContentTypeId">
    <vt:lpwstr>0x010100D414437AA5E91C4DB2D9BF41B7DF3222</vt:lpwstr>
  </property>
</Properties>
</file>