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7" r:id="rId5"/>
    <p:sldId id="332" r:id="rId6"/>
    <p:sldId id="367" r:id="rId7"/>
    <p:sldId id="354" r:id="rId8"/>
    <p:sldId id="32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CC3399"/>
    <a:srgbClr val="6666FF"/>
    <a:srgbClr val="993366"/>
    <a:srgbClr val="FFFF00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4" autoAdjust="0"/>
    <p:restoredTop sz="95399" autoAdjust="0"/>
  </p:normalViewPr>
  <p:slideViewPr>
    <p:cSldViewPr>
      <p:cViewPr varScale="1">
        <p:scale>
          <a:sx n="87" d="100"/>
          <a:sy n="87" d="100"/>
        </p:scale>
        <p:origin x="17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22" y="55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0A34BA-EC66-4467-9548-E134E21A2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830627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 smtClean="0"/>
            </a:lvl1pPr>
          </a:lstStyle>
          <a:p>
            <a:pPr>
              <a:defRPr/>
            </a:pPr>
            <a:fld id="{38C9AC5A-DB1D-4E05-AF30-3141A7908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7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002"/>
            <a:fld id="{DCEC66D7-37F0-4848-BC6B-EB5ECE93DD34}" type="slidenum">
              <a:rPr lang="en-US"/>
              <a:pPr defTabSz="911002"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/>
              <a:t>Version 8; 28 Feb 2011; 4:15 PM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AACG_Title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5" name="AACG_Title_Footer_Shape"/>
          <p:cNvSpPr txBox="1"/>
          <p:nvPr userDrawn="1"/>
        </p:nvSpPr>
        <p:spPr>
          <a:xfrm>
            <a:off x="0" y="-276999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45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3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145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543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4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24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45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75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2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6" descr="pg2banner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AACG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3" name="AACG_Footer_Shape"/>
          <p:cNvSpPr txBox="1"/>
          <p:nvPr userDrawn="1"/>
        </p:nvSpPr>
        <p:spPr>
          <a:xfrm>
            <a:off x="0" y="-276999"/>
            <a:ext cx="9144000" cy="27699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UNCLASSIFIED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over_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5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76400" y="1763714"/>
            <a:ext cx="7315200" cy="140363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000" b="1" kern="0" dirty="0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Addition of Shore-based </a:t>
            </a:r>
            <a:r>
              <a:rPr lang="en-US" sz="3000" b="1" kern="0" dirty="0" err="1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Underkeel</a:t>
            </a:r>
            <a:r>
              <a:rPr lang="en-US" sz="3000" b="1" kern="0" dirty="0" smtClean="0">
                <a:solidFill>
                  <a:srgbClr val="5379A0"/>
                </a:solidFill>
                <a:latin typeface="+mn-lt"/>
                <a:ea typeface="+mj-ea"/>
                <a:cs typeface="Angsana New" pitchFamily="18" charset="-34"/>
              </a:rPr>
              <a:t> Clearance Management System to the Traffic Management Test Data Set</a:t>
            </a:r>
            <a:endParaRPr lang="en-US" sz="3000" b="1" kern="0" dirty="0">
              <a:solidFill>
                <a:srgbClr val="5379A0"/>
              </a:solidFill>
              <a:latin typeface="+mn-lt"/>
              <a:ea typeface="+mj-ea"/>
              <a:cs typeface="Angsana New" pitchFamily="18" charset="-34"/>
            </a:endParaRPr>
          </a:p>
          <a:p>
            <a:pPr>
              <a:defRPr/>
            </a:pPr>
            <a:r>
              <a:rPr lang="en-US" sz="2400" kern="0" dirty="0" smtClean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>25 May 2017</a:t>
            </a:r>
            <a:r>
              <a:rPr lang="en-US" sz="3200" b="1" kern="0" dirty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3200" b="1" kern="0" dirty="0">
                <a:solidFill>
                  <a:srgbClr val="5379A0"/>
                </a:solidFill>
                <a:latin typeface="+mn-lt"/>
                <a:ea typeface="+mj-ea"/>
                <a:cs typeface="+mj-cs"/>
              </a:rPr>
            </a:br>
            <a:r>
              <a:rPr lang="en-US" sz="2400" kern="0" dirty="0" smtClean="0">
                <a:solidFill>
                  <a:srgbClr val="5379A0"/>
                </a:solidFill>
                <a:latin typeface="+mn-lt"/>
                <a:ea typeface="+mj-ea"/>
                <a:cs typeface="+mj-cs"/>
              </a:rPr>
              <a:t>Michael Kushla (NGA)</a:t>
            </a:r>
            <a:endParaRPr lang="en-US" sz="2400" kern="0" dirty="0">
              <a:solidFill>
                <a:srgbClr val="5379A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286000" y="3657600"/>
            <a:ext cx="6331743" cy="4516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kern="0" dirty="0">
              <a:solidFill>
                <a:srgbClr val="5379A0"/>
              </a:solidFill>
              <a:latin typeface="+mn-lt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486400" y="5257800"/>
            <a:ext cx="2895600" cy="1143000"/>
          </a:xfrm>
          <a:prstGeom prst="rect">
            <a:avLst/>
          </a:prstGeom>
        </p:spPr>
        <p:txBody>
          <a:bodyPr lIns="101882" tIns="50941" rIns="101882" bIns="50941">
            <a:noAutofit/>
          </a:bodyPr>
          <a:lstStyle/>
          <a:p>
            <a:pPr algn="r" defTabSz="1018824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rgbClr val="384863"/>
                </a:solidFill>
                <a:latin typeface="+mn-lt"/>
                <a:cs typeface="+mn-cs"/>
              </a:rPr>
              <a:t>UNCLASSIFIED</a:t>
            </a:r>
            <a:endParaRPr lang="en-US" sz="1400" b="1" dirty="0">
              <a:solidFill>
                <a:srgbClr val="384863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00600"/>
          </a:xfrm>
        </p:spPr>
        <p:txBody>
          <a:bodyPr/>
          <a:lstStyle/>
          <a:p>
            <a:pPr marL="231775" indent="0">
              <a:buNone/>
            </a:pPr>
            <a:r>
              <a:rPr lang="en-US" sz="2800" dirty="0"/>
              <a:t>The </a:t>
            </a:r>
            <a:r>
              <a:rPr lang="en-US" sz="2800" dirty="0" err="1"/>
              <a:t>Underkeel</a:t>
            </a:r>
            <a:r>
              <a:rPr lang="en-US" sz="2800" dirty="0"/>
              <a:t> Clearance Management (UKCM) Project Team submitted a paper (NIPWG 3-48.1) at NIPWG 3 requesting information on shore-based UKCM Systems be included in nautical publications.</a:t>
            </a:r>
          </a:p>
          <a:p>
            <a:pPr marL="231775" indent="0">
              <a:buNone/>
            </a:pPr>
            <a:endParaRPr lang="en-US" sz="1600" dirty="0"/>
          </a:p>
          <a:p>
            <a:pPr marL="231775" indent="0">
              <a:buNone/>
            </a:pPr>
            <a:r>
              <a:rPr lang="en-US" sz="2800" b="1" dirty="0"/>
              <a:t>Reasoning—</a:t>
            </a:r>
            <a:r>
              <a:rPr lang="en-US" sz="2800" dirty="0"/>
              <a:t>Information on the Torres Strait UKCM System only found in the </a:t>
            </a:r>
            <a:r>
              <a:rPr lang="en-US" sz="2800" i="1" dirty="0" smtClean="0"/>
              <a:t>Seafarers Handbook for Australian Waters</a:t>
            </a:r>
            <a:r>
              <a:rPr lang="en-US" sz="2800" dirty="0" smtClean="0"/>
              <a:t>, </a:t>
            </a:r>
            <a:r>
              <a:rPr lang="en-US" sz="2800" dirty="0"/>
              <a:t>a non-SOLAS publication not required to be carried </a:t>
            </a:r>
            <a:r>
              <a:rPr lang="en-US" sz="2800" dirty="0" smtClean="0"/>
              <a:t>on SOLAS </a:t>
            </a:r>
            <a:r>
              <a:rPr lang="en-US" sz="2800" dirty="0"/>
              <a:t>vessels.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dirty="0" err="1"/>
              <a:t>Underkeel</a:t>
            </a:r>
            <a:r>
              <a:rPr lang="en-US" sz="2800" dirty="0"/>
              <a:t> Clearance Management (UKCM) Project Team </a:t>
            </a:r>
            <a:r>
              <a:rPr lang="en-US" sz="2800" dirty="0" smtClean="0"/>
              <a:t>requested the following concerns be taken into account</a:t>
            </a:r>
            <a:r>
              <a:rPr lang="en-AU" sz="2800" dirty="0" smtClean="0"/>
              <a:t>:</a:t>
            </a:r>
            <a:endParaRPr lang="en-US" sz="2800" dirty="0"/>
          </a:p>
          <a:p>
            <a:pPr marL="682625" lvl="0"/>
            <a:r>
              <a:rPr lang="en-AU" sz="2400" dirty="0"/>
              <a:t>The appropriateness of including shore-based UKCM System information in nautical </a:t>
            </a:r>
            <a:r>
              <a:rPr lang="en-AU" sz="2400" dirty="0" smtClean="0"/>
              <a:t>publications. </a:t>
            </a:r>
          </a:p>
          <a:p>
            <a:pPr marL="682625" lvl="0"/>
            <a:r>
              <a:rPr lang="en-AU" sz="2400" dirty="0"/>
              <a:t>Agree that shore-based UKCM System information should be included in nautical </a:t>
            </a:r>
            <a:r>
              <a:rPr lang="en-AU" sz="2400" dirty="0" smtClean="0"/>
              <a:t>publications.</a:t>
            </a:r>
          </a:p>
          <a:p>
            <a:pPr marL="682625"/>
            <a:r>
              <a:rPr lang="en-AU" sz="2400" dirty="0"/>
              <a:t>Decide which nautical publications are appropriate for the inclusion of UKCM Systems information</a:t>
            </a:r>
            <a:r>
              <a:rPr lang="en-AU" sz="2400" dirty="0" smtClean="0"/>
              <a:t>.</a:t>
            </a:r>
          </a:p>
          <a:p>
            <a:pPr marL="682625"/>
            <a:r>
              <a:rPr lang="en-AU" sz="2400" dirty="0"/>
              <a:t>Agree to include the UKCM Systems information as listed in the Analysis section of NIPWG </a:t>
            </a:r>
            <a:r>
              <a:rPr lang="en-AU" sz="2400" dirty="0" smtClean="0"/>
              <a:t>3-48.1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>
              <a:buFontTx/>
              <a:buAutoNum type="arabicPeriod"/>
              <a:tabLst>
                <a:tab pos="576263" algn="l"/>
              </a:tabLst>
            </a:pPr>
            <a:endParaRPr lang="en-US" sz="800" dirty="0" smtClean="0"/>
          </a:p>
          <a:p>
            <a:pPr marL="0" indent="0">
              <a:buNone/>
            </a:pPr>
            <a:r>
              <a:rPr lang="en-AU" sz="2800" dirty="0" smtClean="0"/>
              <a:t>The </a:t>
            </a:r>
            <a:r>
              <a:rPr lang="en-AU" sz="2800" dirty="0" err="1" smtClean="0"/>
              <a:t>Jussland</a:t>
            </a:r>
            <a:r>
              <a:rPr lang="en-AU" sz="2800" dirty="0" smtClean="0"/>
              <a:t> </a:t>
            </a:r>
            <a:r>
              <a:rPr lang="en-AU" sz="2800" dirty="0" err="1" smtClean="0"/>
              <a:t>Underkeel</a:t>
            </a:r>
            <a:r>
              <a:rPr lang="en-AU" sz="2800" dirty="0" smtClean="0"/>
              <a:t> Clearance Management System will be included in the Traffic Management Test Data Set and describes the following:</a:t>
            </a:r>
            <a:endParaRPr lang="en-US" sz="2800" dirty="0"/>
          </a:p>
          <a:p>
            <a:pPr marL="682625" lvl="0"/>
            <a:r>
              <a:rPr lang="en-AU" sz="2400" dirty="0" smtClean="0"/>
              <a:t>Operational authority.</a:t>
            </a:r>
          </a:p>
          <a:p>
            <a:pPr marL="682625" lvl="0"/>
            <a:r>
              <a:rPr lang="en-AU" sz="2400" dirty="0" smtClean="0"/>
              <a:t>System responsibilities.</a:t>
            </a:r>
            <a:endParaRPr lang="en-US" sz="2400" dirty="0"/>
          </a:p>
          <a:p>
            <a:pPr marL="682625" lvl="0"/>
            <a:r>
              <a:rPr lang="en-US" sz="2400" dirty="0" smtClean="0"/>
              <a:t>Area of operations.</a:t>
            </a:r>
            <a:endParaRPr lang="en-US" sz="2400" dirty="0"/>
          </a:p>
          <a:p>
            <a:pPr marL="682625" lvl="0"/>
            <a:r>
              <a:rPr lang="en-US" sz="2400" dirty="0" smtClean="0"/>
              <a:t>Conditions of mandatory vessel participation.</a:t>
            </a:r>
            <a:endParaRPr lang="en-US" sz="2400" dirty="0"/>
          </a:p>
          <a:p>
            <a:pPr marL="682625" lvl="0"/>
            <a:r>
              <a:rPr lang="en-US" sz="2400" dirty="0" smtClean="0"/>
              <a:t>Pre-registration requirements.</a:t>
            </a:r>
          </a:p>
          <a:p>
            <a:pPr marL="682625" lvl="0"/>
            <a:r>
              <a:rPr lang="en-US" sz="2400" dirty="0" smtClean="0"/>
              <a:t>Reporting requirements, including required information to be provided by vessels.</a:t>
            </a:r>
          </a:p>
          <a:p>
            <a:pPr marL="682625" lvl="0"/>
            <a:r>
              <a:rPr lang="en-US" sz="2400" dirty="0" smtClean="0"/>
              <a:t>System contact information.</a:t>
            </a:r>
            <a:endParaRPr lang="en-US" sz="2400" dirty="0"/>
          </a:p>
          <a:p>
            <a:pPr marL="0" indent="0">
              <a:buNone/>
              <a:tabLst>
                <a:tab pos="576263" algn="l"/>
              </a:tabLst>
            </a:pPr>
            <a:endParaRPr lang="en-US" sz="1800" dirty="0"/>
          </a:p>
          <a:p>
            <a:pPr lvl="0">
              <a:buFontTx/>
              <a:buAutoNum type="arabicPeriod"/>
              <a:tabLst>
                <a:tab pos="576263" algn="l"/>
              </a:tabLst>
            </a:pPr>
            <a:endParaRPr lang="en-US" sz="1800" dirty="0"/>
          </a:p>
          <a:p>
            <a:pPr>
              <a:buFontTx/>
              <a:buAutoNum type="arabicPeriod"/>
              <a:tabLst>
                <a:tab pos="576263" algn="l"/>
              </a:tabLst>
            </a:pPr>
            <a:endParaRPr lang="en-US" sz="1800" dirty="0"/>
          </a:p>
          <a:p>
            <a:pPr>
              <a:buAutoNum type="arabicPeriod"/>
              <a:tabLst>
                <a:tab pos="576263" algn="l"/>
              </a:tabLst>
            </a:pPr>
            <a:endParaRPr lang="en-US" sz="1800" dirty="0" smtClean="0"/>
          </a:p>
          <a:p>
            <a:pPr>
              <a:buAutoNum type="arabicPeriod"/>
              <a:tabLst>
                <a:tab pos="576263" algn="l"/>
              </a:tabLst>
            </a:pPr>
            <a:endParaRPr lang="en-US" sz="1800" dirty="0" smtClean="0"/>
          </a:p>
          <a:p>
            <a:pPr marL="0" indent="0">
              <a:buNone/>
              <a:tabLst>
                <a:tab pos="576263" algn="l"/>
              </a:tabLst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94400" y="120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ack_FINA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27000" y="6597650"/>
            <a:ext cx="3073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200" b="1" dirty="0"/>
              <a:t>UNCLASSIFIED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70675" y="152400"/>
            <a:ext cx="2320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1"/>
            </a:outerShdw>
          </a:effectLst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200" b="1" dirty="0"/>
              <a:t>UNCLASSIFIED</a:t>
            </a:r>
          </a:p>
        </p:txBody>
      </p:sp>
      <p:sp>
        <p:nvSpPr>
          <p:cNvPr id="6" name="Slide Number Placeholder 8"/>
          <p:cNvSpPr txBox="1">
            <a:spLocks/>
          </p:cNvSpPr>
          <p:nvPr/>
        </p:nvSpPr>
        <p:spPr>
          <a:xfrm>
            <a:off x="6934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131B01-86AB-4538-A4F6-E4FF6F3C27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RostockSNPWG">
  <a:themeElements>
    <a:clrScheme name="New_white_vers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_white_vers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charset="0"/>
            <a:ea typeface="+mn-ea"/>
            <a:cs typeface="Arial" charset="0"/>
          </a:defRPr>
        </a:defPPr>
      </a:lstStyle>
    </a:txDef>
  </a:objectDefaults>
  <a:extraClrSchemeLst>
    <a:extraClrScheme>
      <a:clrScheme name="New_white_vers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_white_vers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_white_vers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4437AA5E91C4DB2D9BF41B7DF3222" ma:contentTypeVersion="0" ma:contentTypeDescription="Create a new document." ma:contentTypeScope="" ma:versionID="a93050dfe1d15c467c7c45893f2fc7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6AA12D-A4D5-4306-BC71-CBB0DCE37CF2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D7BFD23-C8E8-4C2C-9FB9-707D290A30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EDCB9-01DD-484E-B741-427A46D11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01RostockSNPWG</Template>
  <TotalTime>1008</TotalTime>
  <Words>231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Angsana New</vt:lpstr>
      <vt:lpstr>Arial</vt:lpstr>
      <vt:lpstr>Calibri</vt:lpstr>
      <vt:lpstr>01RostockSNPWG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NGA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kushlams</dc:creator>
  <cp:lastModifiedBy>Kushla Michael S Mr NGA-SHGB USA CIV</cp:lastModifiedBy>
  <cp:revision>168</cp:revision>
  <cp:lastPrinted>2015-04-29T19:15:16Z</cp:lastPrinted>
  <dcterms:created xsi:type="dcterms:W3CDTF">2014-05-20T19:39:03Z</dcterms:created>
  <dcterms:modified xsi:type="dcterms:W3CDTF">2017-03-22T17:46:13Z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ContentTypeId">
    <vt:lpwstr>0x010100D414437AA5E91C4DB2D9BF41B7DF3222</vt:lpwstr>
  </property>
</Properties>
</file>