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327" r:id="rId5"/>
    <p:sldId id="394" r:id="rId6"/>
    <p:sldId id="328" r:id="rId7"/>
    <p:sldId id="379" r:id="rId8"/>
    <p:sldId id="397" r:id="rId9"/>
    <p:sldId id="391" r:id="rId10"/>
    <p:sldId id="381" r:id="rId11"/>
    <p:sldId id="382" r:id="rId12"/>
    <p:sldId id="383" r:id="rId13"/>
    <p:sldId id="384" r:id="rId14"/>
    <p:sldId id="393" r:id="rId15"/>
    <p:sldId id="396" r:id="rId16"/>
    <p:sldId id="385" r:id="rId17"/>
    <p:sldId id="387" r:id="rId18"/>
    <p:sldId id="386" r:id="rId19"/>
    <p:sldId id="389" r:id="rId20"/>
    <p:sldId id="390" r:id="rId21"/>
    <p:sldId id="395" r:id="rId22"/>
    <p:sldId id="392" r:id="rId23"/>
    <p:sldId id="329" r:id="rId2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CC3399"/>
    <a:srgbClr val="6666FF"/>
    <a:srgbClr val="993366"/>
    <a:srgbClr val="FFFF00"/>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4" autoAdjust="0"/>
    <p:restoredTop sz="95399" autoAdjust="0"/>
  </p:normalViewPr>
  <p:slideViewPr>
    <p:cSldViewPr>
      <p:cViewPr varScale="1">
        <p:scale>
          <a:sx n="59" d="100"/>
          <a:sy n="59" d="100"/>
        </p:scale>
        <p:origin x="1194" y="108"/>
      </p:cViewPr>
      <p:guideLst>
        <p:guide orient="horz" pos="2160"/>
        <p:guide pos="2880"/>
      </p:guideLst>
    </p:cSldViewPr>
  </p:slideViewPr>
  <p:outlineViewPr>
    <p:cViewPr>
      <p:scale>
        <a:sx n="33" d="100"/>
        <a:sy n="33" d="100"/>
      </p:scale>
      <p:origin x="0" y="-6996"/>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22" y="5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7628" cy="46418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smtClean="0"/>
            </a:lvl1pPr>
          </a:lstStyle>
          <a:p>
            <a:pPr>
              <a:defRPr/>
            </a:pPr>
            <a:endParaRPr lang="en-US"/>
          </a:p>
        </p:txBody>
      </p:sp>
      <p:sp>
        <p:nvSpPr>
          <p:cNvPr id="78851" name="Rectangle 3"/>
          <p:cNvSpPr>
            <a:spLocks noGrp="1" noChangeArrowheads="1"/>
          </p:cNvSpPr>
          <p:nvPr>
            <p:ph type="dt" sz="quarter" idx="1"/>
          </p:nvPr>
        </p:nvSpPr>
        <p:spPr bwMode="auto">
          <a:xfrm>
            <a:off x="3971183" y="0"/>
            <a:ext cx="3037628" cy="46418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smtClean="0"/>
            </a:lvl1pPr>
          </a:lstStyle>
          <a:p>
            <a:pPr>
              <a:defRPr/>
            </a:pPr>
            <a:endParaRPr lang="en-US"/>
          </a:p>
        </p:txBody>
      </p:sp>
      <p:sp>
        <p:nvSpPr>
          <p:cNvPr id="78852" name="Rectangle 4"/>
          <p:cNvSpPr>
            <a:spLocks noGrp="1" noChangeArrowheads="1"/>
          </p:cNvSpPr>
          <p:nvPr>
            <p:ph type="ftr" sz="quarter" idx="2"/>
          </p:nvPr>
        </p:nvSpPr>
        <p:spPr bwMode="auto">
          <a:xfrm>
            <a:off x="0" y="8830627"/>
            <a:ext cx="3037628" cy="464184"/>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smtClean="0"/>
            </a:lvl1pPr>
          </a:lstStyle>
          <a:p>
            <a:pPr>
              <a:defRPr/>
            </a:pPr>
            <a:endParaRPr lang="en-US"/>
          </a:p>
        </p:txBody>
      </p:sp>
      <p:sp>
        <p:nvSpPr>
          <p:cNvPr id="78853" name="Rectangle 5"/>
          <p:cNvSpPr>
            <a:spLocks noGrp="1" noChangeArrowheads="1"/>
          </p:cNvSpPr>
          <p:nvPr>
            <p:ph type="sldNum" sz="quarter" idx="3"/>
          </p:nvPr>
        </p:nvSpPr>
        <p:spPr bwMode="auto">
          <a:xfrm>
            <a:off x="3971183" y="8830627"/>
            <a:ext cx="3037628" cy="464184"/>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smtClean="0"/>
            </a:lvl1pPr>
          </a:lstStyle>
          <a:p>
            <a:pPr>
              <a:defRPr/>
            </a:pPr>
            <a:fld id="{600A34BA-EC66-4467-9548-E134E21A2002}" type="slidenum">
              <a:rPr lang="en-US"/>
              <a:pPr>
                <a:defRPr/>
              </a:pPr>
              <a:t>‹#›</a:t>
            </a:fld>
            <a:endParaRPr lang="en-US"/>
          </a:p>
        </p:txBody>
      </p:sp>
    </p:spTree>
    <p:extLst>
      <p:ext uri="{BB962C8B-B14F-4D97-AF65-F5344CB8AC3E}">
        <p14:creationId xmlns:p14="http://schemas.microsoft.com/office/powerpoint/2010/main" val="376090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7628" cy="464184"/>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defTabSz="931670">
              <a:defRPr sz="1200" smtClean="0"/>
            </a:lvl1pPr>
          </a:lstStyle>
          <a:p>
            <a:pPr>
              <a:defRPr/>
            </a:pPr>
            <a:endParaRPr lang="en-US"/>
          </a:p>
        </p:txBody>
      </p:sp>
      <p:sp>
        <p:nvSpPr>
          <p:cNvPr id="31747" name="Rectangle 3"/>
          <p:cNvSpPr>
            <a:spLocks noGrp="1" noChangeArrowheads="1"/>
          </p:cNvSpPr>
          <p:nvPr>
            <p:ph type="dt" idx="1"/>
          </p:nvPr>
        </p:nvSpPr>
        <p:spPr bwMode="auto">
          <a:xfrm>
            <a:off x="3971183" y="0"/>
            <a:ext cx="3037628" cy="464184"/>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algn="r" defTabSz="931670">
              <a:defRPr sz="1200" smtClean="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82688" y="698500"/>
            <a:ext cx="4648200" cy="34861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701359" y="4416108"/>
            <a:ext cx="5607684" cy="4182427"/>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830627"/>
            <a:ext cx="3037628" cy="464184"/>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defTabSz="931670">
              <a:defRPr sz="1200" smtClean="0"/>
            </a:lvl1pPr>
          </a:lstStyle>
          <a:p>
            <a:pPr>
              <a:defRPr/>
            </a:pPr>
            <a:endParaRPr lang="en-US"/>
          </a:p>
        </p:txBody>
      </p:sp>
      <p:sp>
        <p:nvSpPr>
          <p:cNvPr id="31751" name="Rectangle 7"/>
          <p:cNvSpPr>
            <a:spLocks noGrp="1" noChangeArrowheads="1"/>
          </p:cNvSpPr>
          <p:nvPr>
            <p:ph type="sldNum" sz="quarter" idx="5"/>
          </p:nvPr>
        </p:nvSpPr>
        <p:spPr bwMode="auto">
          <a:xfrm>
            <a:off x="3971183" y="8830627"/>
            <a:ext cx="3037628" cy="464184"/>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algn="r" defTabSz="931670">
              <a:defRPr sz="1200" smtClean="0"/>
            </a:lvl1pPr>
          </a:lstStyle>
          <a:p>
            <a:pPr>
              <a:defRPr/>
            </a:pPr>
            <a:fld id="{38C9AC5A-DB1D-4E05-AF30-3141A790804E}" type="slidenum">
              <a:rPr lang="en-US"/>
              <a:pPr>
                <a:defRPr/>
              </a:pPr>
              <a:t>‹#›</a:t>
            </a:fld>
            <a:endParaRPr lang="en-US"/>
          </a:p>
        </p:txBody>
      </p:sp>
    </p:spTree>
    <p:extLst>
      <p:ext uri="{BB962C8B-B14F-4D97-AF65-F5344CB8AC3E}">
        <p14:creationId xmlns:p14="http://schemas.microsoft.com/office/powerpoint/2010/main" val="657577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defTabSz="911002"/>
            <a:fld id="{DCEC66D7-37F0-4848-BC6B-EB5ECE93DD34}" type="slidenum">
              <a:rPr lang="en-US"/>
              <a:pPr defTabSz="911002"/>
              <a:t>1</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smtClean="0"/>
          </a:p>
        </p:txBody>
      </p:sp>
      <p:sp>
        <p:nvSpPr>
          <p:cNvPr id="8197" name="Footer Placeholder 5"/>
          <p:cNvSpPr>
            <a:spLocks noGrp="1"/>
          </p:cNvSpPr>
          <p:nvPr>
            <p:ph type="ftr" sz="quarter" idx="4"/>
          </p:nvPr>
        </p:nvSpPr>
        <p:spPr>
          <a:noFill/>
        </p:spPr>
        <p:txBody>
          <a:bodyPr/>
          <a:lstStyle/>
          <a:p>
            <a:r>
              <a:rPr lang="de-DE"/>
              <a:t>Version 8; 28 Feb 2011; 4:15 PM</a:t>
            </a:r>
            <a:endParaRPr lang="en-US"/>
          </a:p>
        </p:txBody>
      </p:sp>
    </p:spTree>
    <p:extLst>
      <p:ext uri="{BB962C8B-B14F-4D97-AF65-F5344CB8AC3E}">
        <p14:creationId xmlns:p14="http://schemas.microsoft.com/office/powerpoint/2010/main" val="337552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AACG_Title_Header_Shape"/>
          <p:cNvSpPr txBox="1"/>
          <p:nvPr userDrawn="1"/>
        </p:nvSpPr>
        <p:spPr>
          <a:xfrm>
            <a:off x="0" y="0"/>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
        <p:nvSpPr>
          <p:cNvPr id="5" name="AACG_Title_Footer_Shape"/>
          <p:cNvSpPr txBox="1"/>
          <p:nvPr userDrawn="1"/>
        </p:nvSpPr>
        <p:spPr>
          <a:xfrm>
            <a:off x="0" y="-276999"/>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0"/>
            <a:ext cx="2057400" cy="5135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0"/>
            <a:ext cx="6019800" cy="5135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2296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362200"/>
            <a:ext cx="403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62200"/>
            <a:ext cx="403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75"/>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1145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7543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1145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543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24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524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145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054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175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6721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457200" y="990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4"/>
          <p:cNvSpPr>
            <a:spLocks noGrp="1" noChangeArrowheads="1"/>
          </p:cNvSpPr>
          <p:nvPr>
            <p:ph type="body" idx="1"/>
          </p:nvPr>
        </p:nvSpPr>
        <p:spPr bwMode="auto">
          <a:xfrm>
            <a:off x="457200" y="2362200"/>
            <a:ext cx="8229600" cy="3763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pg2banner.jpg"/>
          <p:cNvPicPr>
            <a:picLocks noChangeAspect="1"/>
          </p:cNvPicPr>
          <p:nvPr/>
        </p:nvPicPr>
        <p:blipFill>
          <a:blip r:embed="rId16" cstate="print"/>
          <a:srcRect/>
          <a:stretch>
            <a:fillRect/>
          </a:stretch>
        </p:blipFill>
        <p:spPr bwMode="auto">
          <a:xfrm>
            <a:off x="0" y="0"/>
            <a:ext cx="9144000" cy="792163"/>
          </a:xfrm>
          <a:prstGeom prst="rect">
            <a:avLst/>
          </a:prstGeom>
          <a:noFill/>
          <a:ln w="9525">
            <a:noFill/>
            <a:miter lim="800000"/>
            <a:headEnd/>
            <a:tailEnd/>
          </a:ln>
        </p:spPr>
      </p:pic>
      <p:sp>
        <p:nvSpPr>
          <p:cNvPr id="5"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2" name="AACG_Header_Shape"/>
          <p:cNvSpPr txBox="1"/>
          <p:nvPr userDrawn="1"/>
        </p:nvSpPr>
        <p:spPr>
          <a:xfrm>
            <a:off x="0" y="0"/>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
        <p:nvSpPr>
          <p:cNvPr id="3" name="AACG_Footer_Shape"/>
          <p:cNvSpPr txBox="1"/>
          <p:nvPr userDrawn="1"/>
        </p:nvSpPr>
        <p:spPr>
          <a:xfrm>
            <a:off x="0" y="-276999"/>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ukcm.amsa.gov.au/security/regist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greatlakes-seaway.com/en/commercial/transiting/draft_info.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iho.int/mtg_docs/com_wg/S-100WG/UKCMPT/Annex%20D.pdf" TargetMode="External"/><Relationship Id="rId2" Type="http://schemas.openxmlformats.org/officeDocument/2006/relationships/hyperlink" Target="https://www.iho.int/mtg_docs/com_wg/S-100WG/UKCMPT/AMSA%20UKCM%20Presentation%20-%20AMPTC%20Feb%20'17.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over_FINAL.jpg"/>
          <p:cNvPicPr>
            <a:picLocks noChangeAspect="1"/>
          </p:cNvPicPr>
          <p:nvPr/>
        </p:nvPicPr>
        <p:blipFill>
          <a:blip r:embed="rId3" cstate="print"/>
          <a:srcRect/>
          <a:stretch>
            <a:fillRect/>
          </a:stretch>
        </p:blipFill>
        <p:spPr bwMode="auto">
          <a:xfrm>
            <a:off x="-152400" y="0"/>
            <a:ext cx="9144000" cy="6858000"/>
          </a:xfrm>
          <a:prstGeom prst="rect">
            <a:avLst/>
          </a:prstGeom>
          <a:noFill/>
          <a:ln w="9525">
            <a:noFill/>
            <a:miter lim="800000"/>
            <a:headEnd/>
            <a:tailEnd/>
          </a:ln>
        </p:spPr>
      </p:pic>
      <p:sp>
        <p:nvSpPr>
          <p:cNvPr id="10" name="Title 1"/>
          <p:cNvSpPr txBox="1">
            <a:spLocks/>
          </p:cNvSpPr>
          <p:nvPr/>
        </p:nvSpPr>
        <p:spPr>
          <a:xfrm>
            <a:off x="1974056" y="2057400"/>
            <a:ext cx="6781800" cy="1276350"/>
          </a:xfrm>
          <a:prstGeom prst="rect">
            <a:avLst/>
          </a:prstGeom>
        </p:spPr>
        <p:txBody>
          <a:bodyPr/>
          <a:lstStyle/>
          <a:p>
            <a:pPr>
              <a:defRPr/>
            </a:pPr>
            <a:r>
              <a:rPr lang="en-US" sz="3000" b="1" kern="0" dirty="0" smtClean="0">
                <a:solidFill>
                  <a:srgbClr val="5379A0"/>
                </a:solidFill>
                <a:latin typeface="+mn-lt"/>
                <a:ea typeface="+mj-ea"/>
                <a:cs typeface="Angsana New" pitchFamily="18" charset="-34"/>
              </a:rPr>
              <a:t>Global </a:t>
            </a:r>
            <a:r>
              <a:rPr lang="en-US" sz="3000" b="1" kern="0" dirty="0" err="1" smtClean="0">
                <a:solidFill>
                  <a:srgbClr val="5379A0"/>
                </a:solidFill>
                <a:latin typeface="+mn-lt"/>
                <a:ea typeface="+mj-ea"/>
                <a:cs typeface="Angsana New" pitchFamily="18" charset="-34"/>
              </a:rPr>
              <a:t>Underkeel</a:t>
            </a:r>
            <a:r>
              <a:rPr lang="en-US" sz="3000" b="1" kern="0" dirty="0" smtClean="0">
                <a:solidFill>
                  <a:srgbClr val="5379A0"/>
                </a:solidFill>
                <a:latin typeface="+mn-lt"/>
                <a:ea typeface="+mj-ea"/>
                <a:cs typeface="Angsana New" pitchFamily="18" charset="-34"/>
              </a:rPr>
              <a:t> Clearance Management (UKCM) Systems</a:t>
            </a:r>
            <a:r>
              <a:rPr lang="en-US" sz="3200" b="1" kern="0" dirty="0">
                <a:solidFill>
                  <a:srgbClr val="5379A0"/>
                </a:solidFill>
                <a:latin typeface="+mn-lt"/>
                <a:ea typeface="+mj-ea"/>
                <a:cs typeface="+mj-cs"/>
              </a:rPr>
              <a:t/>
            </a:r>
            <a:br>
              <a:rPr lang="en-US" sz="3200" b="1" kern="0" dirty="0">
                <a:solidFill>
                  <a:srgbClr val="5379A0"/>
                </a:solidFill>
                <a:latin typeface="+mn-lt"/>
                <a:ea typeface="+mj-ea"/>
                <a:cs typeface="+mj-cs"/>
              </a:rPr>
            </a:br>
            <a:endParaRPr lang="en-US" sz="2400" kern="0" dirty="0">
              <a:solidFill>
                <a:srgbClr val="5379A0"/>
              </a:solidFill>
              <a:latin typeface="+mn-lt"/>
              <a:ea typeface="+mj-ea"/>
              <a:cs typeface="+mj-cs"/>
            </a:endParaRPr>
          </a:p>
        </p:txBody>
      </p:sp>
      <p:sp>
        <p:nvSpPr>
          <p:cNvPr id="14" name="Subtitle 2"/>
          <p:cNvSpPr txBox="1">
            <a:spLocks/>
          </p:cNvSpPr>
          <p:nvPr/>
        </p:nvSpPr>
        <p:spPr>
          <a:xfrm>
            <a:off x="2233613" y="3333750"/>
            <a:ext cx="6262687" cy="933450"/>
          </a:xfrm>
          <a:prstGeom prst="rect">
            <a:avLst/>
          </a:prstGeom>
        </p:spPr>
        <p:txBody>
          <a:bodyPr>
            <a:normAutofit lnSpcReduction="10000"/>
          </a:bodyPr>
          <a:lstStyle/>
          <a:p>
            <a:pPr marL="342900" indent="-342900">
              <a:spcBef>
                <a:spcPct val="20000"/>
              </a:spcBef>
              <a:defRPr/>
            </a:pPr>
            <a:r>
              <a:rPr lang="en-US" sz="2600" kern="0" dirty="0" smtClean="0">
                <a:solidFill>
                  <a:srgbClr val="5379A0"/>
                </a:solidFill>
                <a:latin typeface="+mn-lt"/>
                <a:cs typeface="+mn-cs"/>
              </a:rPr>
              <a:t>Michael Kushla</a:t>
            </a:r>
          </a:p>
          <a:p>
            <a:pPr marL="342900" indent="-342900">
              <a:spcBef>
                <a:spcPct val="20000"/>
              </a:spcBef>
              <a:defRPr/>
            </a:pPr>
            <a:r>
              <a:rPr lang="en-US" sz="2600" kern="0" dirty="0" smtClean="0">
                <a:solidFill>
                  <a:srgbClr val="5379A0"/>
                </a:solidFill>
              </a:rPr>
              <a:t>13 March 2018</a:t>
            </a:r>
            <a:endParaRPr lang="en-US" sz="2600" kern="0" dirty="0">
              <a:solidFill>
                <a:srgbClr val="5379A0"/>
              </a:solidFill>
            </a:endParaRPr>
          </a:p>
          <a:p>
            <a:pPr marL="342900" indent="-342900">
              <a:spcBef>
                <a:spcPct val="20000"/>
              </a:spcBef>
              <a:defRPr/>
            </a:pPr>
            <a:endParaRPr lang="en-US" sz="2000" kern="0" dirty="0">
              <a:solidFill>
                <a:srgbClr val="FF0000"/>
              </a:solidFill>
              <a:latin typeface="+mn-lt"/>
              <a:cs typeface="+mn-cs"/>
            </a:endParaRPr>
          </a:p>
        </p:txBody>
      </p:sp>
      <p:sp>
        <p:nvSpPr>
          <p:cNvPr id="15" name="Subtitle 2"/>
          <p:cNvSpPr txBox="1">
            <a:spLocks/>
          </p:cNvSpPr>
          <p:nvPr/>
        </p:nvSpPr>
        <p:spPr>
          <a:xfrm>
            <a:off x="5486400" y="5257800"/>
            <a:ext cx="2895600" cy="1143000"/>
          </a:xfrm>
          <a:prstGeom prst="rect">
            <a:avLst/>
          </a:prstGeom>
        </p:spPr>
        <p:txBody>
          <a:bodyPr lIns="101882" tIns="50941" rIns="101882" bIns="50941">
            <a:noAutofit/>
          </a:bodyPr>
          <a:lstStyle/>
          <a:p>
            <a:pPr algn="r" defTabSz="1018824" fontAlgn="auto">
              <a:spcBef>
                <a:spcPct val="20000"/>
              </a:spcBef>
              <a:spcAft>
                <a:spcPts val="0"/>
              </a:spcAft>
              <a:buFont typeface="Arial" pitchFamily="34" charset="0"/>
              <a:buNone/>
              <a:defRPr/>
            </a:pPr>
            <a:endParaRPr lang="en-US" sz="1400" b="1" dirty="0">
              <a:solidFill>
                <a:srgbClr val="384863"/>
              </a:solidFill>
              <a:latin typeface="+mn-lt"/>
              <a:cs typeface="+mn-cs"/>
            </a:endParaRPr>
          </a:p>
        </p:txBody>
      </p:sp>
      <p:sp>
        <p:nvSpPr>
          <p:cNvPr id="9"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3124200" cy="1143000"/>
          </a:xfrm>
        </p:spPr>
        <p:txBody>
          <a:bodyPr/>
          <a:lstStyle/>
          <a:p>
            <a:r>
              <a:rPr lang="en-US" sz="2800" b="1" u="sng" dirty="0" smtClean="0"/>
              <a:t>Static Systems (continued)</a:t>
            </a:r>
            <a:endParaRPr lang="en-US" sz="2800" b="1" u="sng" dirty="0"/>
          </a:p>
        </p:txBody>
      </p:sp>
      <p:sp>
        <p:nvSpPr>
          <p:cNvPr id="3" name="Content Placeholder 2"/>
          <p:cNvSpPr>
            <a:spLocks noGrp="1"/>
          </p:cNvSpPr>
          <p:nvPr>
            <p:ph idx="1"/>
          </p:nvPr>
        </p:nvSpPr>
        <p:spPr>
          <a:xfrm>
            <a:off x="457200" y="2133600"/>
            <a:ext cx="3124200" cy="4191000"/>
          </a:xfrm>
        </p:spPr>
        <p:txBody>
          <a:bodyPr/>
          <a:lstStyle/>
          <a:p>
            <a:pPr marL="0" indent="0">
              <a:buNone/>
            </a:pPr>
            <a:r>
              <a:rPr lang="en-US" sz="2000" b="1" dirty="0"/>
              <a:t>St. Lawrence River—Quebec to Montreal (Canada)—</a:t>
            </a:r>
            <a:r>
              <a:rPr lang="en-US" sz="2000" dirty="0"/>
              <a:t>A complex set of calculations based on vessel type, beam, and speed. These parameters are pre-calculated and disseminated in tabular </a:t>
            </a:r>
            <a:r>
              <a:rPr lang="en-US" sz="2000" dirty="0" smtClean="0"/>
              <a:t>format. </a:t>
            </a:r>
            <a:r>
              <a:rPr lang="en-US" sz="2000" dirty="0"/>
              <a:t>Vessels use this information to determine their </a:t>
            </a:r>
            <a:r>
              <a:rPr lang="en-US" sz="2000" dirty="0" err="1"/>
              <a:t>underkeel</a:t>
            </a:r>
            <a:r>
              <a:rPr lang="en-US" sz="2000" dirty="0"/>
              <a:t> clearance requirements, estimated squat, and safety </a:t>
            </a:r>
            <a:r>
              <a:rPr lang="en-US" sz="2000" dirty="0" smtClean="0"/>
              <a:t>margin. </a:t>
            </a:r>
            <a:endParaRPr lang="en-US" sz="2000" dirty="0"/>
          </a:p>
        </p:txBody>
      </p:sp>
      <p:pic>
        <p:nvPicPr>
          <p:cNvPr id="5" name="Picture 4" descr="\\gold\home\nde_users_46\kushlam\Profile\Desktop\UKCM graphics\St. Law. UKC Tabl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7705" y="789940"/>
            <a:ext cx="5334000" cy="6068060"/>
          </a:xfrm>
          <a:prstGeom prst="rect">
            <a:avLst/>
          </a:prstGeom>
          <a:noFill/>
          <a:ln>
            <a:noFill/>
          </a:ln>
        </p:spPr>
      </p:pic>
    </p:spTree>
    <p:extLst>
      <p:ext uri="{BB962C8B-B14F-4D97-AF65-F5344CB8AC3E}">
        <p14:creationId xmlns:p14="http://schemas.microsoft.com/office/powerpoint/2010/main" val="1127610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153400" cy="1143000"/>
          </a:xfrm>
        </p:spPr>
        <p:txBody>
          <a:bodyPr/>
          <a:lstStyle/>
          <a:p>
            <a:r>
              <a:rPr lang="en-US" b="1" dirty="0"/>
              <a:t/>
            </a:r>
            <a:br>
              <a:rPr lang="en-US" b="1" dirty="0"/>
            </a:br>
            <a:endParaRPr lang="en-US" dirty="0"/>
          </a:p>
        </p:txBody>
      </p:sp>
      <p:pic>
        <p:nvPicPr>
          <p:cNvPr id="4" name="Content Placeholder 3" descr="img_small"/>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28800" y="2604196"/>
            <a:ext cx="5512956" cy="37901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90600" y="1219201"/>
            <a:ext cx="6934200" cy="1384995"/>
          </a:xfrm>
          <a:prstGeom prst="rect">
            <a:avLst/>
          </a:prstGeom>
        </p:spPr>
        <p:txBody>
          <a:bodyPr wrap="square">
            <a:spAutoFit/>
          </a:bodyPr>
          <a:lstStyle/>
          <a:p>
            <a:pPr algn="ctr"/>
            <a:r>
              <a:rPr lang="en-US" sz="2800" b="1" u="sng" dirty="0" smtClean="0"/>
              <a:t>Dynamic Systems</a:t>
            </a:r>
          </a:p>
          <a:p>
            <a:pPr algn="ctr"/>
            <a:r>
              <a:rPr lang="en-US" sz="2800" b="1" dirty="0" err="1" smtClean="0"/>
              <a:t>Underkeel</a:t>
            </a:r>
            <a:r>
              <a:rPr lang="en-US" b="1" dirty="0" smtClean="0"/>
              <a:t> </a:t>
            </a:r>
            <a:r>
              <a:rPr lang="en-US" sz="2800" b="1" dirty="0"/>
              <a:t>Clearance Management System in the Torres Strait (Australia)</a:t>
            </a:r>
            <a:endParaRPr lang="en-US" sz="2800" dirty="0"/>
          </a:p>
        </p:txBody>
      </p:sp>
    </p:spTree>
    <p:extLst>
      <p:ext uri="{BB962C8B-B14F-4D97-AF65-F5344CB8AC3E}">
        <p14:creationId xmlns:p14="http://schemas.microsoft.com/office/powerpoint/2010/main" val="1974554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lstStyle/>
          <a:p>
            <a:r>
              <a:rPr lang="en-US" sz="2800" b="1" u="sng" dirty="0" smtClean="0"/>
              <a:t>Dynamic Systems (continued)</a:t>
            </a:r>
            <a:endParaRPr lang="en-US" sz="2800" b="1" u="sng" dirty="0"/>
          </a:p>
        </p:txBody>
      </p:sp>
      <p:sp>
        <p:nvSpPr>
          <p:cNvPr id="3" name="Content Placeholder 2"/>
          <p:cNvSpPr>
            <a:spLocks noGrp="1"/>
          </p:cNvSpPr>
          <p:nvPr>
            <p:ph idx="1"/>
          </p:nvPr>
        </p:nvSpPr>
        <p:spPr>
          <a:xfrm>
            <a:off x="685800" y="1828800"/>
            <a:ext cx="8077200" cy="4648200"/>
          </a:xfrm>
        </p:spPr>
        <p:txBody>
          <a:bodyPr/>
          <a:lstStyle/>
          <a:p>
            <a:pPr marL="0" indent="0" algn="ctr">
              <a:buNone/>
            </a:pPr>
            <a:r>
              <a:rPr lang="en-US" sz="2000" b="1" dirty="0" err="1"/>
              <a:t>Underkeel</a:t>
            </a:r>
            <a:r>
              <a:rPr lang="en-US" sz="2000" b="1" dirty="0"/>
              <a:t> Clearance Management System in the Torres Strait (</a:t>
            </a:r>
            <a:r>
              <a:rPr lang="en-US" sz="2000" b="1" dirty="0" smtClean="0"/>
              <a:t>Australia)</a:t>
            </a:r>
          </a:p>
          <a:p>
            <a:pPr marL="0" indent="0" algn="ctr">
              <a:buNone/>
            </a:pPr>
            <a:endParaRPr lang="en-US" sz="800" b="1" dirty="0" smtClean="0"/>
          </a:p>
          <a:p>
            <a:pPr marL="514350" indent="-346075"/>
            <a:r>
              <a:rPr lang="en-US" sz="2000" dirty="0" smtClean="0"/>
              <a:t>Provides real-time </a:t>
            </a:r>
            <a:r>
              <a:rPr lang="en-US" sz="2000" dirty="0" err="1" smtClean="0"/>
              <a:t>underkeel</a:t>
            </a:r>
            <a:r>
              <a:rPr lang="en-US" sz="2000" dirty="0" smtClean="0"/>
              <a:t> </a:t>
            </a:r>
            <a:r>
              <a:rPr lang="en-US" sz="2000" dirty="0"/>
              <a:t>guidance for vessels transiting Prince of Wales Channel, </a:t>
            </a:r>
            <a:r>
              <a:rPr lang="en-US" sz="2000" dirty="0" err="1"/>
              <a:t>Varzin</a:t>
            </a:r>
            <a:r>
              <a:rPr lang="en-US" sz="2000" dirty="0"/>
              <a:t> Passage, and Gannet </a:t>
            </a:r>
            <a:r>
              <a:rPr lang="en-US" sz="2000" dirty="0" smtClean="0"/>
              <a:t>Passage.</a:t>
            </a:r>
          </a:p>
          <a:p>
            <a:pPr marL="514350" indent="-346075"/>
            <a:r>
              <a:rPr lang="en-US" sz="2000" dirty="0" smtClean="0"/>
              <a:t>Enhances navigation safety through the Torres Strait, as follows:</a:t>
            </a:r>
            <a:endParaRPr lang="en-AU" sz="2000" dirty="0" smtClean="0"/>
          </a:p>
          <a:p>
            <a:pPr marL="966788" indent="-452438">
              <a:buFont typeface="Wingdings" panose="05000000000000000000" pitchFamily="2" charset="2"/>
              <a:buChar char="v"/>
            </a:pPr>
            <a:r>
              <a:rPr lang="en-AU" sz="1400" dirty="0" smtClean="0"/>
              <a:t>Establishing </a:t>
            </a:r>
            <a:r>
              <a:rPr lang="en-AU" sz="1400" dirty="0"/>
              <a:t>mandatory arrangements for the transits of vessels 8m draft or </a:t>
            </a:r>
            <a:r>
              <a:rPr lang="en-AU" sz="1400" dirty="0" smtClean="0"/>
              <a:t>greater and all oil tankers.</a:t>
            </a:r>
          </a:p>
          <a:p>
            <a:pPr marL="966788" indent="-452438">
              <a:buFont typeface="Wingdings" panose="05000000000000000000" pitchFamily="2" charset="2"/>
              <a:buChar char="v"/>
            </a:pPr>
            <a:r>
              <a:rPr lang="en-AU" sz="1400" dirty="0" smtClean="0"/>
              <a:t>Validating </a:t>
            </a:r>
            <a:r>
              <a:rPr lang="en-AU" sz="1400" dirty="0"/>
              <a:t>the existing safety margin prescribed by Australian Law (minimum UKC of 1.0m or 10% of draft in Prince of Wales Channel).</a:t>
            </a:r>
            <a:endParaRPr lang="en-US" sz="1400" dirty="0"/>
          </a:p>
          <a:p>
            <a:pPr marL="966788" indent="-452438">
              <a:buFont typeface="Wingdings" panose="05000000000000000000" pitchFamily="2" charset="2"/>
              <a:buChar char="v"/>
            </a:pPr>
            <a:r>
              <a:rPr lang="en-AU" sz="1400" dirty="0" smtClean="0"/>
              <a:t>Evaluating </a:t>
            </a:r>
            <a:r>
              <a:rPr lang="en-AU" sz="1400" dirty="0"/>
              <a:t>the appropriateness of the current draft regime (maximum draft of 12.2m</a:t>
            </a:r>
            <a:r>
              <a:rPr lang="en-AU" sz="1400" dirty="0" smtClean="0"/>
              <a:t>).</a:t>
            </a:r>
          </a:p>
          <a:p>
            <a:pPr marL="966788" indent="-452438">
              <a:buFont typeface="Wingdings" panose="05000000000000000000" pitchFamily="2" charset="2"/>
              <a:buChar char="v"/>
            </a:pPr>
            <a:r>
              <a:rPr lang="en-AU" sz="1400" dirty="0" smtClean="0"/>
              <a:t>Provides </a:t>
            </a:r>
            <a:r>
              <a:rPr lang="en-AU" sz="1400" dirty="0"/>
              <a:t>a mechanism to </a:t>
            </a:r>
            <a:r>
              <a:rPr lang="en-AU" sz="1400" dirty="0" smtClean="0"/>
              <a:t>consider </a:t>
            </a:r>
            <a:r>
              <a:rPr lang="en-AU" sz="1400" dirty="0"/>
              <a:t>adopting a dynamic UKC regime (i.e. requiring a minimum UKC without a draft restriction</a:t>
            </a:r>
            <a:r>
              <a:rPr lang="en-AU" sz="1400" dirty="0" smtClean="0"/>
              <a:t>).</a:t>
            </a:r>
            <a:endParaRPr lang="en-US" sz="1400" dirty="0"/>
          </a:p>
          <a:p>
            <a:pPr marL="514350" indent="-346075"/>
            <a:r>
              <a:rPr lang="en-US" sz="2000" dirty="0" smtClean="0"/>
              <a:t>Vessels </a:t>
            </a:r>
            <a:r>
              <a:rPr lang="en-US" sz="2000" dirty="0"/>
              <a:t>must pre-register through the AMSA web site (</a:t>
            </a:r>
            <a:r>
              <a:rPr lang="en-US" sz="2000" u="sng" dirty="0">
                <a:hlinkClick r:id="rId2"/>
              </a:rPr>
              <a:t>https://ukcm.amsa.gov.au/security/register</a:t>
            </a:r>
            <a:r>
              <a:rPr lang="en-US" sz="2000" dirty="0"/>
              <a:t>) to access the system. </a:t>
            </a:r>
          </a:p>
        </p:txBody>
      </p:sp>
    </p:spTree>
    <p:extLst>
      <p:ext uri="{BB962C8B-B14F-4D97-AF65-F5344CB8AC3E}">
        <p14:creationId xmlns:p14="http://schemas.microsoft.com/office/powerpoint/2010/main" val="812317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Dynamic Systems (continued)</a:t>
            </a:r>
            <a:endParaRPr lang="en-US" sz="2800" b="1" u="sng" dirty="0"/>
          </a:p>
        </p:txBody>
      </p:sp>
      <p:sp>
        <p:nvSpPr>
          <p:cNvPr id="3" name="Content Placeholder 2"/>
          <p:cNvSpPr>
            <a:spLocks noGrp="1"/>
          </p:cNvSpPr>
          <p:nvPr>
            <p:ph idx="1"/>
          </p:nvPr>
        </p:nvSpPr>
        <p:spPr>
          <a:xfrm>
            <a:off x="685800" y="2057400"/>
            <a:ext cx="8077200" cy="4419600"/>
          </a:xfrm>
        </p:spPr>
        <p:txBody>
          <a:bodyPr/>
          <a:lstStyle/>
          <a:p>
            <a:pPr marL="0" indent="0" algn="ctr">
              <a:buNone/>
            </a:pPr>
            <a:r>
              <a:rPr lang="en-US" sz="2000" b="1" dirty="0" err="1"/>
              <a:t>Underkeel</a:t>
            </a:r>
            <a:r>
              <a:rPr lang="en-US" sz="2000" b="1" dirty="0"/>
              <a:t> Clearance Management System in the Torres Strait (</a:t>
            </a:r>
            <a:r>
              <a:rPr lang="en-US" sz="2000" b="1" dirty="0" smtClean="0"/>
              <a:t>Australia)</a:t>
            </a:r>
          </a:p>
          <a:p>
            <a:pPr marL="0" indent="0" algn="ctr">
              <a:buNone/>
            </a:pPr>
            <a:endParaRPr lang="en-US" sz="800" b="1" dirty="0" smtClean="0"/>
          </a:p>
          <a:p>
            <a:pPr marL="514350" indent="-346075"/>
            <a:r>
              <a:rPr lang="en-US" sz="2000" dirty="0" smtClean="0"/>
              <a:t>Major components systems of the UKCM System are, as follows</a:t>
            </a:r>
            <a:r>
              <a:rPr lang="en-US" sz="1800" dirty="0" smtClean="0"/>
              <a:t>:</a:t>
            </a:r>
          </a:p>
          <a:p>
            <a:pPr marL="971550" lvl="4" indent="-285750">
              <a:buFont typeface="Wingdings" panose="05000000000000000000" pitchFamily="2" charset="2"/>
              <a:buChar char="v"/>
            </a:pPr>
            <a:r>
              <a:rPr lang="en-US" sz="1400" b="1" dirty="0" smtClean="0"/>
              <a:t>Vessel Service—</a:t>
            </a:r>
            <a:r>
              <a:rPr lang="en-US" sz="1400" dirty="0" smtClean="0"/>
              <a:t>Input of vessel parameters and particulars.</a:t>
            </a:r>
          </a:p>
          <a:p>
            <a:pPr marL="971550" lvl="4" indent="-285750">
              <a:buFont typeface="Wingdings" panose="05000000000000000000" pitchFamily="2" charset="2"/>
              <a:buChar char="v"/>
            </a:pPr>
            <a:r>
              <a:rPr lang="en-US" sz="1400" b="1" dirty="0" smtClean="0"/>
              <a:t>Voyage </a:t>
            </a:r>
            <a:r>
              <a:rPr lang="en-US" sz="1400" b="1" dirty="0"/>
              <a:t>Planning </a:t>
            </a:r>
            <a:r>
              <a:rPr lang="en-US" sz="1400" b="1" dirty="0" smtClean="0"/>
              <a:t>Service—</a:t>
            </a:r>
            <a:r>
              <a:rPr lang="en-US" sz="1400" dirty="0" smtClean="0"/>
              <a:t>Support </a:t>
            </a:r>
            <a:r>
              <a:rPr lang="en-US" sz="1400" dirty="0"/>
              <a:t>long-term planning of transits through the strait, including determining the maximum safe draft for a transit and </a:t>
            </a:r>
            <a:r>
              <a:rPr lang="en-US" sz="1400" dirty="0" smtClean="0"/>
              <a:t>tidal windows </a:t>
            </a:r>
            <a:r>
              <a:rPr lang="en-AU" sz="1400" dirty="0" smtClean="0"/>
              <a:t>for </a:t>
            </a:r>
            <a:r>
              <a:rPr lang="en-AU" sz="1400" dirty="0"/>
              <a:t>any 7-day period, up to 1 year in advance.</a:t>
            </a:r>
            <a:endParaRPr lang="en-US" sz="1400" dirty="0"/>
          </a:p>
          <a:p>
            <a:pPr marL="971550" lvl="4" indent="-285750">
              <a:buFont typeface="Wingdings" panose="05000000000000000000" pitchFamily="2" charset="2"/>
              <a:buChar char="v"/>
            </a:pPr>
            <a:r>
              <a:rPr lang="en-US" sz="1400" b="1" dirty="0"/>
              <a:t>Transit Planning </a:t>
            </a:r>
            <a:r>
              <a:rPr lang="en-US" sz="1400" b="1" dirty="0" smtClean="0"/>
              <a:t>Service—</a:t>
            </a:r>
            <a:r>
              <a:rPr lang="en-US" sz="1400" dirty="0" smtClean="0"/>
              <a:t>Support </a:t>
            </a:r>
            <a:r>
              <a:rPr lang="en-US" sz="1400" dirty="0"/>
              <a:t>transit planning through the strait, including determining the maximum transit draft, times at key way points (and speed to </a:t>
            </a:r>
            <a:r>
              <a:rPr lang="en-US" sz="1400" dirty="0" smtClean="0"/>
              <a:t>arrive at the </a:t>
            </a:r>
            <a:r>
              <a:rPr lang="en-US" sz="1400" dirty="0"/>
              <a:t>way points on time), and the net </a:t>
            </a:r>
            <a:r>
              <a:rPr lang="en-US" sz="1400" dirty="0" err="1"/>
              <a:t>underkeel</a:t>
            </a:r>
            <a:r>
              <a:rPr lang="en-US" sz="1400" dirty="0"/>
              <a:t> clearance throughout the </a:t>
            </a:r>
            <a:r>
              <a:rPr lang="en-US" sz="1400" dirty="0" smtClean="0"/>
              <a:t>transit.</a:t>
            </a:r>
            <a:r>
              <a:rPr lang="en-AU" sz="1400" dirty="0"/>
              <a:t> P</a:t>
            </a:r>
            <a:r>
              <a:rPr lang="en-AU" sz="1400" dirty="0" smtClean="0"/>
              <a:t>rovides </a:t>
            </a:r>
            <a:r>
              <a:rPr lang="en-AU" sz="1400" dirty="0"/>
              <a:t>short-term calculations (&lt; 5 days) of tidal windows for vessel transits.</a:t>
            </a:r>
            <a:endParaRPr lang="en-US" sz="1400" dirty="0"/>
          </a:p>
          <a:p>
            <a:pPr marL="971550" lvl="4" indent="-285750">
              <a:buFont typeface="Wingdings" panose="05000000000000000000" pitchFamily="2" charset="2"/>
              <a:buChar char="v"/>
            </a:pPr>
            <a:r>
              <a:rPr lang="en-AU" sz="1400" b="1" dirty="0"/>
              <a:t>Transit Monitoring </a:t>
            </a:r>
            <a:r>
              <a:rPr lang="en-AU" sz="1400" b="1" dirty="0" smtClean="0"/>
              <a:t>Service—</a:t>
            </a:r>
            <a:r>
              <a:rPr lang="en-AU" sz="1400" dirty="0" smtClean="0"/>
              <a:t>Provide </a:t>
            </a:r>
            <a:r>
              <a:rPr lang="en-AU" sz="1400" dirty="0"/>
              <a:t>a surface picture and real-time information about all vessels transiting the UKCM Monitoring Area</a:t>
            </a:r>
            <a:r>
              <a:rPr lang="en-AU" sz="1400" dirty="0" smtClean="0"/>
              <a:t>.</a:t>
            </a:r>
          </a:p>
          <a:p>
            <a:pPr marL="971550" lvl="4" indent="-285750">
              <a:buFont typeface="Wingdings" panose="05000000000000000000" pitchFamily="2" charset="2"/>
              <a:buChar char="v"/>
            </a:pPr>
            <a:r>
              <a:rPr lang="en-AU" sz="1400" b="1" dirty="0"/>
              <a:t>Met Ocean </a:t>
            </a:r>
            <a:r>
              <a:rPr lang="en-AU" sz="1400" b="1" dirty="0" smtClean="0"/>
              <a:t>Service—</a:t>
            </a:r>
            <a:r>
              <a:rPr lang="en-AU" sz="1400" dirty="0" smtClean="0"/>
              <a:t>Provides </a:t>
            </a:r>
            <a:r>
              <a:rPr lang="en-AU" sz="1400" dirty="0"/>
              <a:t>“real-time” data received from all UKCM System sensors (tide gauges, a current meter, a weather station, and directional wave-rider buoys) including tide, wave, tidal current, wind, and meteorological information.</a:t>
            </a:r>
            <a:endParaRPr lang="en-US" sz="1400" dirty="0"/>
          </a:p>
          <a:p>
            <a:pPr marL="971550" lvl="4" indent="-285750">
              <a:buFont typeface="Wingdings" panose="05000000000000000000" pitchFamily="2" charset="2"/>
              <a:buChar char="v"/>
            </a:pPr>
            <a:endParaRPr lang="en-US" sz="1400" dirty="0" smtClean="0"/>
          </a:p>
        </p:txBody>
      </p:sp>
    </p:spTree>
    <p:extLst>
      <p:ext uri="{BB962C8B-B14F-4D97-AF65-F5344CB8AC3E}">
        <p14:creationId xmlns:p14="http://schemas.microsoft.com/office/powerpoint/2010/main" val="2997862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Dynamic Systems</a:t>
            </a:r>
            <a:r>
              <a:rPr lang="en-US" sz="2800" b="1" dirty="0" smtClean="0"/>
              <a:t/>
            </a:r>
            <a:br>
              <a:rPr lang="en-US" sz="2800" b="1" dirty="0" smtClean="0"/>
            </a:br>
            <a:r>
              <a:rPr lang="en-US" sz="2800" b="1" dirty="0" smtClean="0"/>
              <a:t>St</a:t>
            </a:r>
            <a:r>
              <a:rPr lang="en-US" sz="2800" b="1" dirty="0"/>
              <a:t>. Lawrence Seaway Draft Information System</a:t>
            </a:r>
            <a:endParaRPr lang="en-US" sz="2800" dirty="0"/>
          </a:p>
        </p:txBody>
      </p:sp>
      <p:pic>
        <p:nvPicPr>
          <p:cNvPr id="5" name="Content Placeholder 4"/>
          <p:cNvPicPr>
            <a:picLocks noGrp="1" noChangeAspect="1"/>
          </p:cNvPicPr>
          <p:nvPr>
            <p:ph idx="1"/>
          </p:nvPr>
        </p:nvPicPr>
        <p:blipFill>
          <a:blip r:embed="rId2"/>
          <a:stretch>
            <a:fillRect/>
          </a:stretch>
        </p:blipFill>
        <p:spPr>
          <a:xfrm>
            <a:off x="1536546" y="2362200"/>
            <a:ext cx="6070907" cy="3763963"/>
          </a:xfrm>
          <a:prstGeom prst="rect">
            <a:avLst/>
          </a:prstGeom>
        </p:spPr>
      </p:pic>
    </p:spTree>
    <p:extLst>
      <p:ext uri="{BB962C8B-B14F-4D97-AF65-F5344CB8AC3E}">
        <p14:creationId xmlns:p14="http://schemas.microsoft.com/office/powerpoint/2010/main" val="2760927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Dynamic Systems (continued)</a:t>
            </a:r>
            <a:endParaRPr lang="en-US" sz="2800" b="1" u="sng" dirty="0"/>
          </a:p>
        </p:txBody>
      </p:sp>
      <p:sp>
        <p:nvSpPr>
          <p:cNvPr id="3" name="Content Placeholder 2"/>
          <p:cNvSpPr>
            <a:spLocks noGrp="1"/>
          </p:cNvSpPr>
          <p:nvPr>
            <p:ph idx="1"/>
          </p:nvPr>
        </p:nvSpPr>
        <p:spPr>
          <a:xfrm>
            <a:off x="685800" y="2057400"/>
            <a:ext cx="8077200" cy="4343400"/>
          </a:xfrm>
        </p:spPr>
        <p:txBody>
          <a:bodyPr/>
          <a:lstStyle/>
          <a:p>
            <a:pPr marL="0" indent="0" algn="ctr">
              <a:buNone/>
            </a:pPr>
            <a:r>
              <a:rPr lang="en-US" sz="2000" b="1" dirty="0"/>
              <a:t>St. Lawrence Seaway Draft Information System (DIS) (Canada</a:t>
            </a:r>
            <a:r>
              <a:rPr lang="en-US" sz="2000" b="1" dirty="0" smtClean="0"/>
              <a:t>)</a:t>
            </a:r>
          </a:p>
          <a:p>
            <a:pPr marL="0" indent="0">
              <a:buNone/>
            </a:pPr>
            <a:endParaRPr lang="en-US" sz="1200" b="1" dirty="0" smtClean="0"/>
          </a:p>
          <a:p>
            <a:pPr marL="514350"/>
            <a:r>
              <a:rPr lang="en-US" sz="2000" dirty="0" smtClean="0"/>
              <a:t>Vessels purchase and install an approved DIS on board.</a:t>
            </a:r>
          </a:p>
          <a:p>
            <a:pPr marL="514350"/>
            <a:r>
              <a:rPr lang="en-US" sz="2000" dirty="0" smtClean="0"/>
              <a:t>DIS </a:t>
            </a:r>
            <a:r>
              <a:rPr lang="en-US" sz="2000" dirty="0"/>
              <a:t>has been tested and certified to conform to the Implementation Specifications developed by the St. Lawrence Seaway Management Corporation and the St. Lawrence Seaway Development </a:t>
            </a:r>
            <a:r>
              <a:rPr lang="en-US" sz="2000" dirty="0" smtClean="0"/>
              <a:t>Corporation.</a:t>
            </a:r>
          </a:p>
          <a:p>
            <a:pPr marL="514350"/>
            <a:r>
              <a:rPr lang="en-US" sz="2000" dirty="0" smtClean="0"/>
              <a:t>DIS verified </a:t>
            </a:r>
            <a:r>
              <a:rPr lang="en-US" sz="2000" dirty="0"/>
              <a:t>to be in compliance by a member of the International </a:t>
            </a:r>
            <a:r>
              <a:rPr lang="en-US" sz="2000" dirty="0" smtClean="0"/>
              <a:t>Association </a:t>
            </a:r>
            <a:r>
              <a:rPr lang="en-US" sz="2000" dirty="0"/>
              <a:t>of Classification Societies (IACS</a:t>
            </a:r>
            <a:r>
              <a:rPr lang="en-US" sz="2000"/>
              <a:t>). </a:t>
            </a:r>
            <a:endParaRPr lang="en-US" sz="2000" dirty="0"/>
          </a:p>
          <a:p>
            <a:pPr marL="514350"/>
            <a:r>
              <a:rPr lang="en-US" sz="2000" smtClean="0"/>
              <a:t>Vessel </a:t>
            </a:r>
            <a:r>
              <a:rPr lang="en-US" sz="2000" dirty="0"/>
              <a:t>operator performs initial loading of vessel </a:t>
            </a:r>
            <a:r>
              <a:rPr lang="en-US" sz="2000" dirty="0" smtClean="0"/>
              <a:t>parameters (including the vessel’s deepest draft and the specified </a:t>
            </a:r>
            <a:r>
              <a:rPr lang="en-US" sz="2000" dirty="0" err="1" smtClean="0"/>
              <a:t>underkeel</a:t>
            </a:r>
            <a:r>
              <a:rPr lang="en-US" sz="2000" dirty="0" smtClean="0"/>
              <a:t> clearance), </a:t>
            </a:r>
            <a:r>
              <a:rPr lang="en-US" sz="2000" dirty="0"/>
              <a:t>the required electronic Canadian charts, and any newer editions of Canadian electronic charts.</a:t>
            </a:r>
          </a:p>
          <a:p>
            <a:pPr marL="514350"/>
            <a:endParaRPr lang="en-US" sz="2000" dirty="0" smtClean="0"/>
          </a:p>
        </p:txBody>
      </p:sp>
    </p:spTree>
    <p:extLst>
      <p:ext uri="{BB962C8B-B14F-4D97-AF65-F5344CB8AC3E}">
        <p14:creationId xmlns:p14="http://schemas.microsoft.com/office/powerpoint/2010/main" val="2663446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Dynamic Systems (continued)</a:t>
            </a:r>
            <a:endParaRPr lang="en-US" sz="2800" b="1" u="sng" dirty="0"/>
          </a:p>
        </p:txBody>
      </p:sp>
      <p:sp>
        <p:nvSpPr>
          <p:cNvPr id="3" name="Content Placeholder 2"/>
          <p:cNvSpPr>
            <a:spLocks noGrp="1"/>
          </p:cNvSpPr>
          <p:nvPr>
            <p:ph idx="1"/>
          </p:nvPr>
        </p:nvSpPr>
        <p:spPr>
          <a:xfrm>
            <a:off x="685800" y="2057400"/>
            <a:ext cx="8077200" cy="4191000"/>
          </a:xfrm>
        </p:spPr>
        <p:txBody>
          <a:bodyPr/>
          <a:lstStyle/>
          <a:p>
            <a:pPr marL="0" indent="0" algn="ctr">
              <a:buNone/>
            </a:pPr>
            <a:r>
              <a:rPr lang="en-US" sz="2000" b="1" dirty="0"/>
              <a:t>St. Lawrence Seaway Draft Information System (DIS) (</a:t>
            </a:r>
            <a:r>
              <a:rPr lang="en-US" sz="2000" b="1" dirty="0" smtClean="0"/>
              <a:t>Canada)</a:t>
            </a:r>
          </a:p>
          <a:p>
            <a:pPr marL="168275" indent="0">
              <a:buNone/>
            </a:pPr>
            <a:endParaRPr lang="en-US" sz="1200" dirty="0"/>
          </a:p>
          <a:p>
            <a:pPr marL="514350" indent="-346075"/>
            <a:r>
              <a:rPr lang="en-US" sz="2000" dirty="0" smtClean="0"/>
              <a:t>Vessel master certifies personnel </a:t>
            </a:r>
            <a:r>
              <a:rPr lang="en-US" sz="2000" dirty="0"/>
              <a:t>training has been completed and the equipment is properly configured and working properly</a:t>
            </a:r>
            <a:r>
              <a:rPr lang="en-US" sz="2000" dirty="0" smtClean="0"/>
              <a:t>.</a:t>
            </a:r>
          </a:p>
          <a:p>
            <a:pPr marL="514350" indent="-346075"/>
            <a:endParaRPr lang="en-US" sz="800" dirty="0" smtClean="0"/>
          </a:p>
          <a:p>
            <a:pPr marL="514350"/>
            <a:r>
              <a:rPr lang="en-US" sz="2000" dirty="0" smtClean="0"/>
              <a:t>Vessel required to submit a </a:t>
            </a:r>
            <a:r>
              <a:rPr lang="en-US" sz="2000" dirty="0"/>
              <a:t>DIS operational self-assessment checklist </a:t>
            </a:r>
            <a:r>
              <a:rPr lang="en-US" sz="2000" dirty="0" smtClean="0"/>
              <a:t>to the Seaway Authority prior </a:t>
            </a:r>
            <a:r>
              <a:rPr lang="en-US" sz="2000" dirty="0"/>
              <a:t>to their first transit of the season of the St. Lawrence Seaway and the </a:t>
            </a:r>
            <a:r>
              <a:rPr lang="en-US" sz="2000" dirty="0" err="1"/>
              <a:t>Welland</a:t>
            </a:r>
            <a:r>
              <a:rPr lang="en-US" sz="2000" dirty="0"/>
              <a:t> Canal. </a:t>
            </a:r>
            <a:endParaRPr lang="en-US" sz="2000" dirty="0" smtClean="0"/>
          </a:p>
          <a:p>
            <a:pPr marL="514350"/>
            <a:endParaRPr lang="en-US" sz="800" dirty="0" smtClean="0"/>
          </a:p>
          <a:p>
            <a:pPr marL="514350"/>
            <a:r>
              <a:rPr lang="en-US" sz="2000" dirty="0"/>
              <a:t>Information on </a:t>
            </a:r>
            <a:r>
              <a:rPr lang="en-US" sz="2000" dirty="0" smtClean="0"/>
              <a:t>real-time </a:t>
            </a:r>
            <a:r>
              <a:rPr lang="en-US" sz="2000" dirty="0"/>
              <a:t>projected </a:t>
            </a:r>
            <a:r>
              <a:rPr lang="en-US" sz="2000" dirty="0" err="1"/>
              <a:t>underkeel</a:t>
            </a:r>
            <a:r>
              <a:rPr lang="en-US" sz="2000" dirty="0"/>
              <a:t> clearance is integrated electronically with chart data, high-resolution bathymetry, and other navigational readings such as water level measurements, vessel speeds, and squat.</a:t>
            </a:r>
          </a:p>
          <a:p>
            <a:pPr marL="514350"/>
            <a:endParaRPr lang="en-US" sz="2000" dirty="0" smtClean="0"/>
          </a:p>
          <a:p>
            <a:pPr marL="514350"/>
            <a:endParaRPr lang="en-US" sz="2000" dirty="0"/>
          </a:p>
        </p:txBody>
      </p:sp>
    </p:spTree>
    <p:extLst>
      <p:ext uri="{BB962C8B-B14F-4D97-AF65-F5344CB8AC3E}">
        <p14:creationId xmlns:p14="http://schemas.microsoft.com/office/powerpoint/2010/main" val="52561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Dynamic Systems (continued)</a:t>
            </a:r>
            <a:endParaRPr lang="en-US" sz="2800" b="1" u="sng" dirty="0"/>
          </a:p>
        </p:txBody>
      </p:sp>
      <p:sp>
        <p:nvSpPr>
          <p:cNvPr id="3" name="Content Placeholder 2"/>
          <p:cNvSpPr>
            <a:spLocks noGrp="1"/>
          </p:cNvSpPr>
          <p:nvPr>
            <p:ph idx="1"/>
          </p:nvPr>
        </p:nvSpPr>
        <p:spPr>
          <a:xfrm>
            <a:off x="685800" y="2057400"/>
            <a:ext cx="8077200" cy="3886200"/>
          </a:xfrm>
        </p:spPr>
        <p:txBody>
          <a:bodyPr/>
          <a:lstStyle/>
          <a:p>
            <a:pPr marL="0" indent="0" algn="ctr">
              <a:buNone/>
            </a:pPr>
            <a:r>
              <a:rPr lang="en-US" sz="2000" b="1" dirty="0"/>
              <a:t>St. Lawrence Seaway Draft Information System (DIS) (Canada</a:t>
            </a:r>
            <a:r>
              <a:rPr lang="en-US" sz="2000" b="1" dirty="0" smtClean="0"/>
              <a:t>)</a:t>
            </a:r>
          </a:p>
          <a:p>
            <a:pPr marL="0" indent="0">
              <a:buNone/>
            </a:pPr>
            <a:endParaRPr lang="en-US" sz="1200" dirty="0"/>
          </a:p>
          <a:p>
            <a:r>
              <a:rPr lang="en-US" sz="2000" dirty="0" smtClean="0"/>
              <a:t>Real-time </a:t>
            </a:r>
            <a:r>
              <a:rPr lang="en-US" sz="2000" dirty="0"/>
              <a:t>water levels and lock gate status are obtained, from water level gauges and coastal AIS stations along the Seaway</a:t>
            </a:r>
            <a:r>
              <a:rPr lang="en-US" sz="2000" dirty="0" smtClean="0"/>
              <a:t>.</a:t>
            </a:r>
          </a:p>
          <a:p>
            <a:r>
              <a:rPr lang="en-US" sz="2000" dirty="0" smtClean="0"/>
              <a:t>Use of the DIS is optional.</a:t>
            </a:r>
            <a:endParaRPr lang="en-US" sz="800" dirty="0" smtClean="0"/>
          </a:p>
          <a:p>
            <a:r>
              <a:rPr lang="en-US" sz="2000" dirty="0"/>
              <a:t>Further information on the DIS, including the DIS Confirmation Checklist, the list of required Canadian electronic charts, and the Implementation Specification can be obtained from the Great Lakes St. Lawrence Seaway System web site: (</a:t>
            </a:r>
            <a:r>
              <a:rPr lang="en-US" sz="2000" u="sng" dirty="0">
                <a:hlinkClick r:id="rId2"/>
              </a:rPr>
              <a:t>http://www.greatlakes-seaway.com/en/commercial/transiting/draft_info.html</a:t>
            </a:r>
            <a:r>
              <a:rPr lang="en-US" sz="2000" dirty="0" smtClean="0"/>
              <a:t>).</a:t>
            </a:r>
          </a:p>
          <a:p>
            <a:pPr marL="0" indent="0">
              <a:buNone/>
            </a:pPr>
            <a:endParaRPr lang="en-US" sz="2000" dirty="0"/>
          </a:p>
        </p:txBody>
      </p:sp>
    </p:spTree>
    <p:extLst>
      <p:ext uri="{BB962C8B-B14F-4D97-AF65-F5344CB8AC3E}">
        <p14:creationId xmlns:p14="http://schemas.microsoft.com/office/powerpoint/2010/main" val="3963073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688975"/>
          </a:xfrm>
        </p:spPr>
        <p:txBody>
          <a:bodyPr/>
          <a:lstStyle/>
          <a:p>
            <a:r>
              <a:rPr lang="en-US" sz="2800" u="sng" dirty="0" smtClean="0"/>
              <a:t>Recommendations</a:t>
            </a:r>
            <a:endParaRPr lang="en-US" sz="2800" u="sng" dirty="0"/>
          </a:p>
        </p:txBody>
      </p:sp>
      <p:sp>
        <p:nvSpPr>
          <p:cNvPr id="3" name="Subtitle 2"/>
          <p:cNvSpPr>
            <a:spLocks noGrp="1"/>
          </p:cNvSpPr>
          <p:nvPr>
            <p:ph type="subTitle" idx="1"/>
          </p:nvPr>
        </p:nvSpPr>
        <p:spPr>
          <a:xfrm>
            <a:off x="914400" y="2286000"/>
            <a:ext cx="7315200" cy="3733800"/>
          </a:xfrm>
        </p:spPr>
        <p:txBody>
          <a:bodyPr/>
          <a:lstStyle/>
          <a:p>
            <a:pPr marL="342900" lvl="0" indent="-342900" algn="just">
              <a:buFont typeface="Arial" panose="020B0604020202020204" pitchFamily="34" charset="0"/>
              <a:buChar char="•"/>
            </a:pPr>
            <a:r>
              <a:rPr lang="en-AU" sz="2000" b="1" dirty="0"/>
              <a:t>Static Systems—</a:t>
            </a:r>
            <a:r>
              <a:rPr lang="en-AU" sz="2000" dirty="0"/>
              <a:t>Model the </a:t>
            </a:r>
            <a:r>
              <a:rPr lang="en-AU" sz="2000" dirty="0" smtClean="0"/>
              <a:t>static information (vessel parameters, location, </a:t>
            </a:r>
            <a:r>
              <a:rPr lang="en-AU" sz="2000" dirty="0" err="1" smtClean="0"/>
              <a:t>underkeel</a:t>
            </a:r>
            <a:r>
              <a:rPr lang="en-AU" sz="2000" dirty="0" smtClean="0"/>
              <a:t> variables, etc.) as given.</a:t>
            </a:r>
            <a:endParaRPr lang="en-US" sz="2000" dirty="0"/>
          </a:p>
          <a:p>
            <a:pPr marL="342900" lvl="0" indent="-342900" algn="just">
              <a:buFont typeface="Arial" panose="020B0604020202020204" pitchFamily="34" charset="0"/>
              <a:buChar char="•"/>
            </a:pPr>
            <a:r>
              <a:rPr lang="en-AU" sz="2000" b="1" dirty="0"/>
              <a:t>Dynamic Systems—</a:t>
            </a:r>
            <a:r>
              <a:rPr lang="en-AU" sz="2000" dirty="0"/>
              <a:t>Model only that information which gets the vessel to the ”front door” of the system.</a:t>
            </a:r>
            <a:endParaRPr lang="en-US" sz="2000" dirty="0"/>
          </a:p>
          <a:p>
            <a:pPr marL="342900" lvl="0" indent="-342900" algn="just">
              <a:buFont typeface="Arial" panose="020B0604020202020204" pitchFamily="34" charset="0"/>
              <a:buChar char="•"/>
            </a:pPr>
            <a:r>
              <a:rPr lang="en-US" sz="2000" dirty="0"/>
              <a:t>Monitor the development of the Product Specification for </a:t>
            </a:r>
            <a:r>
              <a:rPr lang="en-US" sz="2000" dirty="0" err="1"/>
              <a:t>Underkeel</a:t>
            </a:r>
            <a:r>
              <a:rPr lang="en-US" sz="2000" dirty="0"/>
              <a:t> Clearance Management Systems (S-129) by the UKCMPT and adapt their work for possible inclusion in the Product Specification for Traffic Management (S-127).</a:t>
            </a:r>
          </a:p>
          <a:p>
            <a:pPr marL="342900" lvl="0" indent="-342900" algn="just">
              <a:buFont typeface="Arial" panose="020B0604020202020204" pitchFamily="34" charset="0"/>
              <a:buChar char="•"/>
            </a:pPr>
            <a:r>
              <a:rPr lang="en-US" sz="2000" dirty="0"/>
              <a:t>Monitor the development of the </a:t>
            </a:r>
            <a:r>
              <a:rPr lang="en-US" sz="2000" dirty="0" err="1"/>
              <a:t>WaterLevel</a:t>
            </a:r>
            <a:r>
              <a:rPr lang="en-US" sz="2000" dirty="0"/>
              <a:t> Feature in the Product Specification for Water Level Information for Surface Navigation (S-104) by the TWLCWG.</a:t>
            </a:r>
          </a:p>
          <a:p>
            <a:pPr algn="just"/>
            <a:endParaRPr lang="en-US" dirty="0"/>
          </a:p>
        </p:txBody>
      </p:sp>
    </p:spTree>
    <p:extLst>
      <p:ext uri="{BB962C8B-B14F-4D97-AF65-F5344CB8AC3E}">
        <p14:creationId xmlns:p14="http://schemas.microsoft.com/office/powerpoint/2010/main" val="3749176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Presentations Made at UKC Project Team Meetings</a:t>
            </a:r>
            <a:endParaRPr lang="en-US" sz="2800" b="1" dirty="0"/>
          </a:p>
        </p:txBody>
      </p:sp>
      <p:sp>
        <p:nvSpPr>
          <p:cNvPr id="3" name="Content Placeholder 2"/>
          <p:cNvSpPr>
            <a:spLocks noGrp="1"/>
          </p:cNvSpPr>
          <p:nvPr>
            <p:ph idx="1"/>
          </p:nvPr>
        </p:nvSpPr>
        <p:spPr/>
        <p:txBody>
          <a:bodyPr/>
          <a:lstStyle/>
          <a:p>
            <a:pPr marL="0" indent="0" algn="ctr">
              <a:buNone/>
            </a:pPr>
            <a:r>
              <a:rPr lang="en-US" sz="2000" b="1" u="sng" dirty="0" smtClean="0"/>
              <a:t>AMSA </a:t>
            </a:r>
            <a:r>
              <a:rPr lang="en-US" sz="2000" b="1" u="sng" dirty="0" err="1" smtClean="0"/>
              <a:t>Underkeel</a:t>
            </a:r>
            <a:r>
              <a:rPr lang="en-US" sz="2000" b="1" u="sng" dirty="0" smtClean="0"/>
              <a:t> Clearance Management</a:t>
            </a:r>
          </a:p>
          <a:p>
            <a:pPr marL="0" indent="0" algn="ctr">
              <a:buNone/>
            </a:pPr>
            <a:r>
              <a:rPr lang="en-US" sz="2000" b="1" u="sng" dirty="0" smtClean="0"/>
              <a:t>Presentation (Document No. UKCPT2-5)</a:t>
            </a:r>
          </a:p>
          <a:p>
            <a:pPr marL="0" indent="0" algn="ctr">
              <a:buNone/>
            </a:pPr>
            <a:r>
              <a:rPr lang="en-US" sz="2000" b="1" u="sng" dirty="0" smtClean="0"/>
              <a:t>Presented at UKCPT 2—March 2017</a:t>
            </a:r>
          </a:p>
          <a:p>
            <a:pPr marL="0" indent="0" algn="ctr">
              <a:buNone/>
            </a:pPr>
            <a:endParaRPr lang="en-US" sz="1000" b="1" u="sng" dirty="0" smtClean="0"/>
          </a:p>
          <a:p>
            <a:pPr marL="0" indent="0" algn="ctr">
              <a:buNone/>
            </a:pPr>
            <a:r>
              <a:rPr lang="en-US" sz="1400" dirty="0">
                <a:hlinkClick r:id="rId2"/>
              </a:rPr>
              <a:t>https://www.iho.int/mtg_docs/com_wg/S-100WG/UKCMPT/AMSA%20UKCM%20Presentation%20-%</a:t>
            </a:r>
            <a:r>
              <a:rPr lang="en-US" sz="1400" dirty="0" smtClean="0">
                <a:hlinkClick r:id="rId2"/>
              </a:rPr>
              <a:t>20AMPTC%20Feb%20'17.pptx</a:t>
            </a:r>
            <a:r>
              <a:rPr lang="en-US" sz="1400" dirty="0" smtClean="0"/>
              <a:t> </a:t>
            </a:r>
            <a:endParaRPr lang="en-US" sz="1400" dirty="0"/>
          </a:p>
          <a:p>
            <a:pPr marL="0" indent="0" algn="ctr">
              <a:buNone/>
            </a:pPr>
            <a:endParaRPr lang="en-US" sz="2000" b="1" u="sng" dirty="0" smtClean="0"/>
          </a:p>
          <a:p>
            <a:pPr marL="0" indent="0" algn="ctr">
              <a:buNone/>
            </a:pPr>
            <a:r>
              <a:rPr lang="en-US" sz="2000" b="1" u="sng" dirty="0" smtClean="0"/>
              <a:t>UKC Management System at St. Lawrence Seaway (Annex D)</a:t>
            </a:r>
          </a:p>
          <a:p>
            <a:pPr marL="0" indent="0" algn="ctr">
              <a:buNone/>
            </a:pPr>
            <a:r>
              <a:rPr lang="en-US" sz="2000" b="1" u="sng" dirty="0" smtClean="0"/>
              <a:t>Presented at UKCPT 1—September 2016</a:t>
            </a:r>
            <a:endParaRPr lang="en-US" sz="2000" b="1" u="sng" dirty="0"/>
          </a:p>
          <a:p>
            <a:pPr marL="0" indent="0" algn="ctr">
              <a:buNone/>
            </a:pPr>
            <a:endParaRPr lang="en-US" sz="1000" dirty="0" smtClean="0"/>
          </a:p>
          <a:p>
            <a:pPr marL="0" indent="0" algn="ctr">
              <a:buNone/>
            </a:pPr>
            <a:r>
              <a:rPr lang="en-US" sz="1400" dirty="0">
                <a:hlinkClick r:id="rId3"/>
              </a:rPr>
              <a:t>https://</a:t>
            </a:r>
            <a:r>
              <a:rPr lang="en-US" sz="1400" dirty="0" smtClean="0">
                <a:hlinkClick r:id="rId3"/>
              </a:rPr>
              <a:t>www.iho.int/mtg_docs/com_wg/S-100WG/UKCMPT/Annex%20D.pdf</a:t>
            </a:r>
            <a:r>
              <a:rPr lang="en-US" sz="1400" dirty="0" smtClean="0"/>
              <a:t> </a:t>
            </a:r>
            <a:endParaRPr lang="en-US" sz="1400" dirty="0"/>
          </a:p>
        </p:txBody>
      </p:sp>
    </p:spTree>
    <p:extLst>
      <p:ext uri="{BB962C8B-B14F-4D97-AF65-F5344CB8AC3E}">
        <p14:creationId xmlns:p14="http://schemas.microsoft.com/office/powerpoint/2010/main" val="3131879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371600"/>
            <a:ext cx="3733800" cy="536575"/>
          </a:xfrm>
        </p:spPr>
        <p:txBody>
          <a:bodyPr/>
          <a:lstStyle/>
          <a:p>
            <a:r>
              <a:rPr lang="en-US" sz="2800" b="1" u="sng" dirty="0" smtClean="0"/>
              <a:t>Agenda</a:t>
            </a:r>
            <a:endParaRPr lang="en-US" sz="2800" b="1" u="sng" dirty="0"/>
          </a:p>
        </p:txBody>
      </p:sp>
      <p:sp>
        <p:nvSpPr>
          <p:cNvPr id="3" name="Subtitle 2"/>
          <p:cNvSpPr>
            <a:spLocks noGrp="1"/>
          </p:cNvSpPr>
          <p:nvPr>
            <p:ph type="subTitle" idx="1"/>
          </p:nvPr>
        </p:nvSpPr>
        <p:spPr>
          <a:xfrm>
            <a:off x="1371600" y="2057400"/>
            <a:ext cx="6400800" cy="3810000"/>
          </a:xfrm>
        </p:spPr>
        <p:txBody>
          <a:bodyPr/>
          <a:lstStyle/>
          <a:p>
            <a:pPr marL="342900" indent="-342900" algn="l">
              <a:buFont typeface="Arial" panose="020B0604020202020204" pitchFamily="34" charset="0"/>
              <a:buChar char="•"/>
            </a:pPr>
            <a:r>
              <a:rPr lang="en-US" sz="2000" dirty="0" smtClean="0"/>
              <a:t>Timeline</a:t>
            </a:r>
          </a:p>
          <a:p>
            <a:pPr marL="342900" indent="-342900" algn="l">
              <a:buFont typeface="Arial" panose="020B0604020202020204" pitchFamily="34" charset="0"/>
              <a:buChar char="•"/>
            </a:pPr>
            <a:r>
              <a:rPr lang="en-US" sz="2000" dirty="0" smtClean="0"/>
              <a:t>Definition/Concepts</a:t>
            </a:r>
          </a:p>
          <a:p>
            <a:pPr marL="342900" indent="-342900" algn="l">
              <a:buFont typeface="Arial" panose="020B0604020202020204" pitchFamily="34" charset="0"/>
              <a:buChar char="•"/>
            </a:pPr>
            <a:r>
              <a:rPr lang="en-US" sz="2000" dirty="0" smtClean="0"/>
              <a:t>Static Systems</a:t>
            </a:r>
          </a:p>
          <a:p>
            <a:pPr marL="630238" indent="-342900" algn="l">
              <a:buFont typeface="Wingdings" panose="05000000000000000000" pitchFamily="2" charset="2"/>
              <a:buChar char="v"/>
            </a:pPr>
            <a:r>
              <a:rPr lang="en-US" sz="1400" dirty="0" smtClean="0"/>
              <a:t>Prince Rupert, British Columbia (Canada)</a:t>
            </a:r>
          </a:p>
          <a:p>
            <a:pPr marL="630238" indent="-342900" algn="l">
              <a:buFont typeface="Wingdings" panose="05000000000000000000" pitchFamily="2" charset="2"/>
              <a:buChar char="v"/>
            </a:pPr>
            <a:r>
              <a:rPr lang="en-US" sz="1400" dirty="0" err="1" smtClean="0"/>
              <a:t>Qalhat</a:t>
            </a:r>
            <a:r>
              <a:rPr lang="en-US" sz="1400" dirty="0" smtClean="0"/>
              <a:t> Terminal (Oman)</a:t>
            </a:r>
          </a:p>
          <a:p>
            <a:pPr marL="630238" indent="-342900" algn="l">
              <a:buFont typeface="Wingdings" panose="05000000000000000000" pitchFamily="2" charset="2"/>
              <a:buChar char="v"/>
            </a:pPr>
            <a:r>
              <a:rPr lang="en-US" sz="1400" dirty="0" smtClean="0"/>
              <a:t>Vancouver, British Columbia (Canada)</a:t>
            </a:r>
          </a:p>
          <a:p>
            <a:pPr marL="630238" indent="-342900" algn="l">
              <a:buFont typeface="Wingdings" panose="05000000000000000000" pitchFamily="2" charset="2"/>
              <a:buChar char="v"/>
            </a:pPr>
            <a:r>
              <a:rPr lang="en-US" sz="1400" dirty="0" smtClean="0"/>
              <a:t>St. Lawrence River (Canada)</a:t>
            </a:r>
          </a:p>
          <a:p>
            <a:pPr marL="342900" indent="-342900" algn="l">
              <a:buFont typeface="Arial" panose="020B0604020202020204" pitchFamily="34" charset="0"/>
              <a:buChar char="•"/>
            </a:pPr>
            <a:r>
              <a:rPr lang="en-US" sz="2000" dirty="0" smtClean="0"/>
              <a:t>Dynamic Systems</a:t>
            </a:r>
          </a:p>
          <a:p>
            <a:pPr marL="630238" indent="-346075" algn="l">
              <a:buFont typeface="Wingdings" panose="05000000000000000000" pitchFamily="2" charset="2"/>
              <a:buChar char="v"/>
            </a:pPr>
            <a:r>
              <a:rPr lang="en-US" sz="1400" dirty="0" smtClean="0"/>
              <a:t>Torres Strait (Australia)</a:t>
            </a:r>
          </a:p>
          <a:p>
            <a:pPr marL="630238" indent="-346075" algn="l">
              <a:buFont typeface="Wingdings" panose="05000000000000000000" pitchFamily="2" charset="2"/>
              <a:buChar char="v"/>
            </a:pPr>
            <a:r>
              <a:rPr lang="en-US" sz="1400" dirty="0" smtClean="0"/>
              <a:t>St. Lawrence Seaway (Canada)</a:t>
            </a:r>
          </a:p>
          <a:p>
            <a:pPr marL="342900" indent="-342900" algn="l">
              <a:buFont typeface="Arial" panose="020B0604020202020204" pitchFamily="34" charset="0"/>
              <a:buChar char="•"/>
            </a:pPr>
            <a:r>
              <a:rPr lang="en-US" sz="2000" dirty="0" smtClean="0"/>
              <a:t>Recommendations</a:t>
            </a:r>
          </a:p>
          <a:p>
            <a:pPr marL="342900" indent="-342900" algn="l">
              <a:buFont typeface="Arial" panose="020B0604020202020204" pitchFamily="34" charset="0"/>
              <a:buChar char="•"/>
            </a:pPr>
            <a:r>
              <a:rPr lang="en-US" sz="2000" dirty="0" smtClean="0"/>
              <a:t>Links to UKC Project Team Presentations</a:t>
            </a:r>
          </a:p>
        </p:txBody>
      </p:sp>
    </p:spTree>
    <p:extLst>
      <p:ext uri="{BB962C8B-B14F-4D97-AF65-F5344CB8AC3E}">
        <p14:creationId xmlns:p14="http://schemas.microsoft.com/office/powerpoint/2010/main" val="3264905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back_FINAL.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146"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endParaRPr lang="en-US" sz="1200" b="1" dirty="0">
              <a:solidFill>
                <a:schemeClr val="bg1"/>
              </a:solidFill>
            </a:endParaRPr>
          </a:p>
        </p:txBody>
      </p:sp>
      <p:sp>
        <p:nvSpPr>
          <p:cNvPr id="5" name="Text Box 3"/>
          <p:cNvSpPr txBox="1">
            <a:spLocks noChangeArrowheads="1"/>
          </p:cNvSpPr>
          <p:nvPr/>
        </p:nvSpPr>
        <p:spPr bwMode="auto">
          <a:xfrm>
            <a:off x="6670675" y="152400"/>
            <a:ext cx="2320925" cy="184150"/>
          </a:xfrm>
          <a:prstGeom prst="rect">
            <a:avLst/>
          </a:prstGeom>
          <a:noFill/>
          <a:ln w="9525">
            <a:noFill/>
            <a:miter lim="800000"/>
            <a:headEnd/>
            <a:tailEnd/>
          </a:ln>
          <a:effectLst>
            <a:outerShdw dist="12700" dir="5400000" algn="ctr" rotWithShape="0">
              <a:schemeClr val="bg1"/>
            </a:outerShdw>
          </a:effectLst>
        </p:spPr>
        <p:txBody>
          <a:bodyPr lIns="0" tIns="0" rIns="0" bIns="0">
            <a:spAutoFit/>
          </a:bodyPr>
          <a:lstStyle/>
          <a:p>
            <a:pPr algn="r">
              <a:defRPr/>
            </a:pPr>
            <a:r>
              <a:rPr lang="en-US" sz="1200" b="1" dirty="0"/>
              <a:t>UNCLASSIFIED</a:t>
            </a:r>
          </a:p>
        </p:txBody>
      </p:sp>
      <p:sp>
        <p:nvSpPr>
          <p:cNvPr id="6"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143000"/>
            <a:ext cx="8229600" cy="838200"/>
          </a:xfrm>
        </p:spPr>
        <p:txBody>
          <a:bodyPr/>
          <a:lstStyle/>
          <a:p>
            <a:r>
              <a:rPr lang="en-US" sz="2800" b="1" u="sng" dirty="0" smtClean="0"/>
              <a:t>Timeline</a:t>
            </a:r>
            <a:endParaRPr lang="en-US" sz="2800" b="1" dirty="0" smtClean="0"/>
          </a:p>
        </p:txBody>
      </p:sp>
      <p:sp>
        <p:nvSpPr>
          <p:cNvPr id="5123" name="Content Placeholder 2"/>
          <p:cNvSpPr>
            <a:spLocks noGrp="1"/>
          </p:cNvSpPr>
          <p:nvPr>
            <p:ph idx="1"/>
          </p:nvPr>
        </p:nvSpPr>
        <p:spPr>
          <a:xfrm>
            <a:off x="685800" y="2003425"/>
            <a:ext cx="7772400" cy="4092575"/>
          </a:xfrm>
        </p:spPr>
        <p:txBody>
          <a:bodyPr/>
          <a:lstStyle/>
          <a:p>
            <a:pPr marL="231775" indent="0">
              <a:buNone/>
              <a:tabLst>
                <a:tab pos="914400" algn="l"/>
              </a:tabLst>
            </a:pPr>
            <a:endParaRPr lang="en-US" sz="1600" dirty="0" smtClean="0"/>
          </a:p>
          <a:p>
            <a:pPr marL="228600" indent="0">
              <a:buNone/>
              <a:tabLst>
                <a:tab pos="1660525" algn="l"/>
              </a:tabLst>
            </a:pPr>
            <a:r>
              <a:rPr lang="en-US" sz="2000" b="1" dirty="0" smtClean="0"/>
              <a:t>NIPWG 3</a:t>
            </a:r>
            <a:r>
              <a:rPr lang="en-US" sz="2000" dirty="0" smtClean="0"/>
              <a:t>	Request from UKCM Project Team for inclusion of</a:t>
            </a:r>
          </a:p>
          <a:p>
            <a:pPr marL="228600" indent="0">
              <a:buNone/>
              <a:tabLst>
                <a:tab pos="1660525" algn="l"/>
              </a:tabLst>
            </a:pPr>
            <a:r>
              <a:rPr lang="en-US" sz="2000" dirty="0"/>
              <a:t>	</a:t>
            </a:r>
            <a:r>
              <a:rPr lang="en-US" sz="2000" dirty="0" smtClean="0"/>
              <a:t>UKCM Systems in S-127 (Traffic Management).</a:t>
            </a:r>
          </a:p>
          <a:p>
            <a:pPr marL="228600" indent="0">
              <a:buNone/>
              <a:tabLst>
                <a:tab pos="1660525" algn="l"/>
              </a:tabLst>
            </a:pPr>
            <a:r>
              <a:rPr lang="en-US" sz="2000" b="1" dirty="0" smtClean="0"/>
              <a:t>NIPWG 4</a:t>
            </a:r>
            <a:r>
              <a:rPr lang="en-US" sz="2000" dirty="0" smtClean="0"/>
              <a:t>	</a:t>
            </a:r>
            <a:r>
              <a:rPr lang="en-US" sz="2000" dirty="0" err="1" smtClean="0"/>
              <a:t>Jussland</a:t>
            </a:r>
            <a:r>
              <a:rPr lang="en-US" sz="2000" dirty="0" smtClean="0"/>
              <a:t> </a:t>
            </a:r>
            <a:r>
              <a:rPr lang="en-US" sz="2000" dirty="0" err="1"/>
              <a:t>Underkeel</a:t>
            </a:r>
            <a:r>
              <a:rPr lang="en-US" sz="2000" dirty="0"/>
              <a:t> Clearance Management </a:t>
            </a:r>
            <a:r>
              <a:rPr lang="en-US" sz="2000" dirty="0" smtClean="0"/>
              <a:t>System</a:t>
            </a:r>
          </a:p>
          <a:p>
            <a:pPr marL="228600" indent="0">
              <a:buNone/>
              <a:tabLst>
                <a:tab pos="1660525" algn="l"/>
              </a:tabLst>
            </a:pPr>
            <a:r>
              <a:rPr lang="en-US" sz="2000" dirty="0"/>
              <a:t>	</a:t>
            </a:r>
            <a:r>
              <a:rPr lang="en-US" sz="2000" dirty="0" smtClean="0"/>
              <a:t>(</a:t>
            </a:r>
            <a:r>
              <a:rPr lang="en-US" sz="2000" dirty="0"/>
              <a:t>based </a:t>
            </a:r>
            <a:r>
              <a:rPr lang="en-US" sz="2000" dirty="0" smtClean="0"/>
              <a:t>on Torres </a:t>
            </a:r>
            <a:r>
              <a:rPr lang="en-US" sz="2000" dirty="0"/>
              <a:t>Strait </a:t>
            </a:r>
            <a:r>
              <a:rPr lang="en-US" sz="2000" dirty="0" err="1"/>
              <a:t>Underkeel</a:t>
            </a:r>
            <a:r>
              <a:rPr lang="en-US" sz="2000" dirty="0"/>
              <a:t> </a:t>
            </a:r>
            <a:r>
              <a:rPr lang="en-US" sz="2000" dirty="0" smtClean="0"/>
              <a:t>Clearance</a:t>
            </a:r>
          </a:p>
          <a:p>
            <a:pPr marL="228600" indent="0">
              <a:buNone/>
              <a:tabLst>
                <a:tab pos="1660525" algn="l"/>
              </a:tabLst>
            </a:pPr>
            <a:r>
              <a:rPr lang="en-US" sz="2000" dirty="0"/>
              <a:t>	</a:t>
            </a:r>
            <a:r>
              <a:rPr lang="en-US" sz="2000" dirty="0" smtClean="0"/>
              <a:t>Management System) added to Traffic Management</a:t>
            </a:r>
          </a:p>
          <a:p>
            <a:pPr marL="228600" indent="0">
              <a:buNone/>
              <a:tabLst>
                <a:tab pos="1660525" algn="l"/>
              </a:tabLst>
            </a:pPr>
            <a:r>
              <a:rPr lang="en-US" sz="2000" dirty="0"/>
              <a:t>	</a:t>
            </a:r>
            <a:r>
              <a:rPr lang="en-US" sz="2000" dirty="0" smtClean="0"/>
              <a:t>Test </a:t>
            </a:r>
            <a:r>
              <a:rPr lang="en-US" sz="2000" dirty="0"/>
              <a:t>Data </a:t>
            </a:r>
            <a:r>
              <a:rPr lang="en-US" sz="2000" dirty="0" smtClean="0"/>
              <a:t>Set.</a:t>
            </a:r>
          </a:p>
          <a:p>
            <a:pPr marL="228600" indent="0">
              <a:buNone/>
              <a:tabLst>
                <a:tab pos="1660525" algn="l"/>
              </a:tabLst>
            </a:pPr>
            <a:r>
              <a:rPr lang="en-US" sz="2000" b="1" dirty="0" smtClean="0"/>
              <a:t>NIPWG 4</a:t>
            </a:r>
            <a:r>
              <a:rPr lang="en-US" sz="2000" dirty="0" smtClean="0"/>
              <a:t>	Action Item 4-14—Request to research other UKCM 	Systems, including St. Lawrence Seaway Draft</a:t>
            </a:r>
          </a:p>
          <a:p>
            <a:pPr marL="228600" indent="0">
              <a:buNone/>
              <a:tabLst>
                <a:tab pos="1660525" algn="l"/>
              </a:tabLst>
            </a:pPr>
            <a:r>
              <a:rPr lang="en-US" sz="2000" dirty="0"/>
              <a:t>	</a:t>
            </a:r>
            <a:r>
              <a:rPr lang="en-US" sz="2000" dirty="0" smtClean="0"/>
              <a:t>Information System.</a:t>
            </a:r>
            <a:endParaRPr lang="en-US" sz="2000" dirty="0"/>
          </a:p>
          <a:p>
            <a:pPr marL="228600" indent="0">
              <a:buNone/>
              <a:tabLst>
                <a:tab pos="1660525" algn="l"/>
              </a:tabLst>
            </a:pPr>
            <a:r>
              <a:rPr lang="en-US" sz="2000" b="1" dirty="0" smtClean="0"/>
              <a:t>NIPWG 5</a:t>
            </a:r>
            <a:r>
              <a:rPr lang="en-US" sz="2000" dirty="0" smtClean="0"/>
              <a:t>	UKCM Systems paper and presentation.</a:t>
            </a:r>
          </a:p>
          <a:p>
            <a:pPr marL="230188" indent="1588">
              <a:buNone/>
              <a:tabLst>
                <a:tab pos="914400" algn="l"/>
              </a:tabLst>
            </a:pPr>
            <a:endParaRPr lang="en-US" sz="1600" dirty="0"/>
          </a:p>
        </p:txBody>
      </p:sp>
      <p:sp>
        <p:nvSpPr>
          <p:cNvPr id="4"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5"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endParaRPr lang="en-US" sz="1200" b="1" dirty="0"/>
          </a:p>
        </p:txBody>
      </p:sp>
      <p:sp>
        <p:nvSpPr>
          <p:cNvPr id="6" name="Text Box 4"/>
          <p:cNvSpPr txBox="1">
            <a:spLocks noChangeArrowheads="1"/>
          </p:cNvSpPr>
          <p:nvPr/>
        </p:nvSpPr>
        <p:spPr bwMode="auto">
          <a:xfrm>
            <a:off x="5994400" y="120650"/>
            <a:ext cx="3073400" cy="184150"/>
          </a:xfrm>
          <a:prstGeom prst="rect">
            <a:avLst/>
          </a:prstGeom>
          <a:noFill/>
          <a:ln w="9525">
            <a:noFill/>
            <a:miter lim="800000"/>
            <a:headEnd/>
            <a:tailEnd/>
          </a:ln>
        </p:spPr>
        <p:txBody>
          <a:bodyPr lIns="0" tIns="0" rIns="0" bIns="0">
            <a:spAutoFit/>
          </a:bodyPr>
          <a:lstStyle/>
          <a:p>
            <a:pPr algn="r"/>
            <a:endParaRPr lang="en-US" sz="12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Definition</a:t>
            </a:r>
            <a:endParaRPr lang="en-US" sz="2800" b="1" u="sng" dirty="0"/>
          </a:p>
        </p:txBody>
      </p:sp>
      <p:sp>
        <p:nvSpPr>
          <p:cNvPr id="3" name="Content Placeholder 2"/>
          <p:cNvSpPr>
            <a:spLocks noGrp="1"/>
          </p:cNvSpPr>
          <p:nvPr>
            <p:ph idx="1"/>
          </p:nvPr>
        </p:nvSpPr>
        <p:spPr>
          <a:xfrm>
            <a:off x="457200" y="2133601"/>
            <a:ext cx="8229600" cy="990600"/>
          </a:xfrm>
        </p:spPr>
        <p:txBody>
          <a:bodyPr/>
          <a:lstStyle/>
          <a:p>
            <a:r>
              <a:rPr lang="en-US" sz="2000" b="1" dirty="0" err="1" smtClean="0"/>
              <a:t>Underkeel</a:t>
            </a:r>
            <a:r>
              <a:rPr lang="en-US" sz="2000" b="1" dirty="0" smtClean="0"/>
              <a:t> Clearance (</a:t>
            </a:r>
            <a:r>
              <a:rPr lang="en-US" sz="2000" b="1" dirty="0"/>
              <a:t>UKC)—</a:t>
            </a:r>
            <a:r>
              <a:rPr lang="en-US" sz="2000" dirty="0"/>
              <a:t>The distance between the lowest point of the ship's hull, normally some point on the keel, and </a:t>
            </a:r>
            <a:r>
              <a:rPr lang="en-US" sz="2000" dirty="0" smtClean="0"/>
              <a:t>the sea floor. </a:t>
            </a:r>
            <a:r>
              <a:rPr lang="en-US" sz="1200" dirty="0" smtClean="0"/>
              <a:t>(IHO Hydrographic Dictionary)</a:t>
            </a:r>
          </a:p>
          <a:p>
            <a:pPr marL="0" indent="0">
              <a:buNone/>
            </a:pP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124200"/>
            <a:ext cx="6096000" cy="3276599"/>
          </a:xfrm>
          <a:prstGeom prst="rect">
            <a:avLst/>
          </a:prstGeom>
        </p:spPr>
      </p:pic>
    </p:spTree>
    <p:extLst>
      <p:ext uri="{BB962C8B-B14F-4D97-AF65-F5344CB8AC3E}">
        <p14:creationId xmlns:p14="http://schemas.microsoft.com/office/powerpoint/2010/main" val="2705364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Concepts</a:t>
            </a:r>
            <a:endParaRPr lang="en-US" sz="2800" b="1" u="sng" dirty="0"/>
          </a:p>
        </p:txBody>
      </p:sp>
      <p:sp>
        <p:nvSpPr>
          <p:cNvPr id="3" name="Content Placeholder 2"/>
          <p:cNvSpPr>
            <a:spLocks noGrp="1"/>
          </p:cNvSpPr>
          <p:nvPr>
            <p:ph idx="1"/>
          </p:nvPr>
        </p:nvSpPr>
        <p:spPr>
          <a:xfrm>
            <a:off x="457200" y="2362200"/>
            <a:ext cx="8229600" cy="3962400"/>
          </a:xfrm>
        </p:spPr>
        <p:txBody>
          <a:bodyPr/>
          <a:lstStyle/>
          <a:p>
            <a:r>
              <a:rPr lang="en-US" sz="2000" b="1" dirty="0" err="1" smtClean="0"/>
              <a:t>Underkeel</a:t>
            </a:r>
            <a:r>
              <a:rPr lang="en-US" sz="2000" b="1" dirty="0" smtClean="0"/>
              <a:t> Clearance Management (UKCM) System—</a:t>
            </a:r>
            <a:r>
              <a:rPr lang="en-US" sz="2000" dirty="0" smtClean="0"/>
              <a:t>(1) </a:t>
            </a:r>
            <a:r>
              <a:rPr lang="en-AU" sz="2000" dirty="0" smtClean="0"/>
              <a:t>A contemporary </a:t>
            </a:r>
            <a:r>
              <a:rPr lang="en-AU" sz="2000" i="1" dirty="0"/>
              <a:t>Aid to Navigation</a:t>
            </a:r>
            <a:r>
              <a:rPr lang="en-AU" sz="2000" dirty="0"/>
              <a:t> (</a:t>
            </a:r>
            <a:r>
              <a:rPr lang="en-AU" sz="2000" dirty="0" err="1"/>
              <a:t>AtoN</a:t>
            </a:r>
            <a:r>
              <a:rPr lang="en-AU" sz="2000" dirty="0"/>
              <a:t>) which enhances navigational safety</a:t>
            </a:r>
            <a:r>
              <a:rPr lang="en-AU" sz="2000" dirty="0" smtClean="0"/>
              <a:t>. </a:t>
            </a:r>
            <a:r>
              <a:rPr lang="en-AU" sz="1200" dirty="0" smtClean="0"/>
              <a:t>(AMSA)</a:t>
            </a:r>
          </a:p>
          <a:p>
            <a:pPr marL="346075" indent="0">
              <a:buNone/>
            </a:pPr>
            <a:r>
              <a:rPr lang="en-AU" sz="2000" dirty="0" smtClean="0"/>
              <a:t>(2) A real-time and </a:t>
            </a:r>
            <a:r>
              <a:rPr lang="en-AU" sz="2000" dirty="0" err="1" smtClean="0"/>
              <a:t>nowcast</a:t>
            </a:r>
            <a:r>
              <a:rPr lang="en-AU" sz="2000" dirty="0" smtClean="0"/>
              <a:t>/forecast model system, in conjunction with the vessel response prediction systems, giving the vessel’s master the </a:t>
            </a:r>
            <a:r>
              <a:rPr lang="en-AU" sz="2000" smtClean="0"/>
              <a:t>information </a:t>
            </a:r>
            <a:r>
              <a:rPr lang="en-AU" sz="2000" smtClean="0"/>
              <a:t>needed </a:t>
            </a:r>
            <a:r>
              <a:rPr lang="en-AU" sz="2000" dirty="0" smtClean="0"/>
              <a:t>to effectively manage the vessel’s </a:t>
            </a:r>
            <a:r>
              <a:rPr lang="en-AU" sz="2000" dirty="0" err="1" smtClean="0"/>
              <a:t>underkeel</a:t>
            </a:r>
            <a:r>
              <a:rPr lang="en-AU" sz="2000" dirty="0" smtClean="0"/>
              <a:t> clearance. </a:t>
            </a:r>
            <a:r>
              <a:rPr lang="en-AU" sz="1200" dirty="0" smtClean="0"/>
              <a:t>(Adapted from </a:t>
            </a:r>
            <a:r>
              <a:rPr lang="en-AU" sz="1200" i="1" dirty="0" smtClean="0"/>
              <a:t>Modern </a:t>
            </a:r>
            <a:r>
              <a:rPr lang="en-AU" sz="1200" i="1" dirty="0" err="1" smtClean="0"/>
              <a:t>Underkeel</a:t>
            </a:r>
            <a:r>
              <a:rPr lang="en-AU" sz="1200" i="1" dirty="0" smtClean="0"/>
              <a:t> Clearance Management </a:t>
            </a:r>
            <a:r>
              <a:rPr lang="en-AU" sz="1200" dirty="0" smtClean="0"/>
              <a:t>published in the </a:t>
            </a:r>
            <a:r>
              <a:rPr lang="en-AU" sz="1200" i="1" dirty="0" smtClean="0"/>
              <a:t>International Hydrographic Review, Monaco LXXV(2), September 1998</a:t>
            </a:r>
            <a:r>
              <a:rPr lang="en-AU" sz="1200" dirty="0" smtClean="0"/>
              <a:t>)</a:t>
            </a:r>
            <a:endParaRPr lang="en-AU" sz="1200" dirty="0"/>
          </a:p>
          <a:p>
            <a:r>
              <a:rPr lang="en-US" sz="2000" b="1" dirty="0" smtClean="0"/>
              <a:t>Static </a:t>
            </a:r>
            <a:r>
              <a:rPr lang="en-US" sz="2000" b="1" dirty="0"/>
              <a:t>Systems—</a:t>
            </a:r>
            <a:r>
              <a:rPr lang="en-US" sz="2000" dirty="0"/>
              <a:t>Vessels use pre-calculated information to determine their </a:t>
            </a:r>
            <a:r>
              <a:rPr lang="en-US" sz="2000" dirty="0" err="1"/>
              <a:t>underkeel</a:t>
            </a:r>
            <a:r>
              <a:rPr lang="en-US" sz="2000" dirty="0"/>
              <a:t> clearance, with no shore or web-based interactions</a:t>
            </a:r>
            <a:r>
              <a:rPr lang="en-US" sz="2000" dirty="0" smtClean="0"/>
              <a:t>. </a:t>
            </a:r>
            <a:r>
              <a:rPr lang="en-US" sz="1200" dirty="0" smtClean="0"/>
              <a:t>(NIPWG)</a:t>
            </a:r>
            <a:endParaRPr lang="en-US" sz="1200" dirty="0"/>
          </a:p>
          <a:p>
            <a:endParaRPr lang="en-US" sz="2000" dirty="0">
              <a:solidFill>
                <a:srgbClr val="FF0000"/>
              </a:solidFill>
            </a:endParaRPr>
          </a:p>
        </p:txBody>
      </p:sp>
    </p:spTree>
    <p:extLst>
      <p:ext uri="{BB962C8B-B14F-4D97-AF65-F5344CB8AC3E}">
        <p14:creationId xmlns:p14="http://schemas.microsoft.com/office/powerpoint/2010/main" val="2402174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Concepts (continued)</a:t>
            </a:r>
            <a:endParaRPr lang="en-US" sz="2800" b="1" u="sng" dirty="0"/>
          </a:p>
        </p:txBody>
      </p:sp>
      <p:sp>
        <p:nvSpPr>
          <p:cNvPr id="3" name="Content Placeholder 2"/>
          <p:cNvSpPr>
            <a:spLocks noGrp="1"/>
          </p:cNvSpPr>
          <p:nvPr>
            <p:ph idx="1"/>
          </p:nvPr>
        </p:nvSpPr>
        <p:spPr>
          <a:xfrm>
            <a:off x="457200" y="2362200"/>
            <a:ext cx="8229600" cy="3962400"/>
          </a:xfrm>
        </p:spPr>
        <p:txBody>
          <a:bodyPr/>
          <a:lstStyle/>
          <a:p>
            <a:r>
              <a:rPr lang="en-US" sz="2000" b="1" dirty="0" smtClean="0"/>
              <a:t>Dynamic </a:t>
            </a:r>
            <a:r>
              <a:rPr lang="en-US" sz="2000" b="1" dirty="0"/>
              <a:t>Systems—</a:t>
            </a:r>
            <a:r>
              <a:rPr lang="en-US" sz="2000" dirty="0"/>
              <a:t>Vessels </a:t>
            </a:r>
            <a:r>
              <a:rPr lang="en-US" sz="2000" dirty="0" smtClean="0"/>
              <a:t>monitor </a:t>
            </a:r>
            <a:r>
              <a:rPr lang="en-US" sz="2000" dirty="0"/>
              <a:t>their </a:t>
            </a:r>
            <a:r>
              <a:rPr lang="en-US" sz="2000" dirty="0" err="1"/>
              <a:t>underkeel</a:t>
            </a:r>
            <a:r>
              <a:rPr lang="en-US" sz="2000" dirty="0"/>
              <a:t> clearance </a:t>
            </a:r>
            <a:r>
              <a:rPr lang="en-US" sz="2000" dirty="0" smtClean="0"/>
              <a:t>in real-time using </a:t>
            </a:r>
            <a:r>
              <a:rPr lang="en-US" sz="2000" dirty="0"/>
              <a:t>either a web-based system (vessel must pre-register to participate in the system) or a hardware/software-based system (vessel must purchase an approved system loaded with appropriate software to obtain real-time information concerning its </a:t>
            </a:r>
            <a:r>
              <a:rPr lang="en-US" sz="2000" dirty="0" err="1"/>
              <a:t>underkeel</a:t>
            </a:r>
            <a:r>
              <a:rPr lang="en-US" sz="2000" dirty="0"/>
              <a:t> clearance</a:t>
            </a:r>
            <a:r>
              <a:rPr lang="en-US" sz="2000" dirty="0" smtClean="0"/>
              <a:t>). </a:t>
            </a:r>
            <a:r>
              <a:rPr lang="en-US" sz="1200" dirty="0" smtClean="0"/>
              <a:t>(NIPWG) </a:t>
            </a:r>
            <a:endParaRPr lang="en-US" sz="1200" dirty="0"/>
          </a:p>
          <a:p>
            <a:endParaRPr lang="en-US" sz="2000" dirty="0">
              <a:solidFill>
                <a:srgbClr val="FF0000"/>
              </a:solidFill>
            </a:endParaRPr>
          </a:p>
        </p:txBody>
      </p:sp>
    </p:spTree>
    <p:extLst>
      <p:ext uri="{BB962C8B-B14F-4D97-AF65-F5344CB8AC3E}">
        <p14:creationId xmlns:p14="http://schemas.microsoft.com/office/powerpoint/2010/main" val="1809548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Static Systems</a:t>
            </a:r>
            <a:endParaRPr lang="en-US" sz="2800" b="1" u="sng" dirty="0"/>
          </a:p>
        </p:txBody>
      </p:sp>
      <p:sp>
        <p:nvSpPr>
          <p:cNvPr id="3" name="Content Placeholder 2"/>
          <p:cNvSpPr>
            <a:spLocks noGrp="1"/>
          </p:cNvSpPr>
          <p:nvPr>
            <p:ph idx="1"/>
          </p:nvPr>
        </p:nvSpPr>
        <p:spPr>
          <a:xfrm>
            <a:off x="685800" y="2362201"/>
            <a:ext cx="2895600" cy="1981199"/>
          </a:xfrm>
        </p:spPr>
        <p:txBody>
          <a:bodyPr/>
          <a:lstStyle/>
          <a:p>
            <a:pPr marL="0" indent="0">
              <a:buNone/>
            </a:pPr>
            <a:r>
              <a:rPr lang="en-US" sz="2000" b="1" dirty="0"/>
              <a:t>Prince Rupert, British Colombia (Canada)—</a:t>
            </a:r>
            <a:r>
              <a:rPr lang="en-US" sz="2000" dirty="0"/>
              <a:t>UKC requirement is a fixed percentage (in this case—10%) of the vessel’s </a:t>
            </a:r>
            <a:r>
              <a:rPr lang="en-US" sz="2000" dirty="0" smtClean="0"/>
              <a:t>draft.</a:t>
            </a:r>
            <a:endParaRPr lang="en-US" sz="2000" dirty="0"/>
          </a:p>
        </p:txBody>
      </p:sp>
      <p:pic>
        <p:nvPicPr>
          <p:cNvPr id="4" name="Picture 3" descr="\\gold\home\nde_users_46\kushlam\Profile\Desktop\UKCM graphics\US 17443.jpg"/>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09801"/>
            <a:ext cx="4286250" cy="3657600"/>
          </a:xfrm>
          <a:prstGeom prst="rect">
            <a:avLst/>
          </a:prstGeom>
          <a:noFill/>
          <a:ln>
            <a:noFill/>
          </a:ln>
        </p:spPr>
      </p:pic>
    </p:spTree>
    <p:extLst>
      <p:ext uri="{BB962C8B-B14F-4D97-AF65-F5344CB8AC3E}">
        <p14:creationId xmlns:p14="http://schemas.microsoft.com/office/powerpoint/2010/main" val="107106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t>S</a:t>
            </a:r>
            <a:r>
              <a:rPr lang="en-US" sz="2800" b="1" u="sng" dirty="0" smtClean="0"/>
              <a:t>tatic Systems (continued)</a:t>
            </a:r>
            <a:endParaRPr lang="en-US" sz="2800" b="1" u="sng" dirty="0"/>
          </a:p>
        </p:txBody>
      </p:sp>
      <p:sp>
        <p:nvSpPr>
          <p:cNvPr id="3" name="Content Placeholder 2"/>
          <p:cNvSpPr>
            <a:spLocks noGrp="1"/>
          </p:cNvSpPr>
          <p:nvPr>
            <p:ph idx="1"/>
          </p:nvPr>
        </p:nvSpPr>
        <p:spPr>
          <a:xfrm>
            <a:off x="609600" y="2362202"/>
            <a:ext cx="3352800" cy="1676398"/>
          </a:xfrm>
        </p:spPr>
        <p:txBody>
          <a:bodyPr/>
          <a:lstStyle/>
          <a:p>
            <a:pPr marL="0" indent="0">
              <a:buNone/>
            </a:pPr>
            <a:r>
              <a:rPr lang="en-US" sz="2000" b="1" dirty="0" err="1"/>
              <a:t>Qalhat</a:t>
            </a:r>
            <a:r>
              <a:rPr lang="en-US" sz="2000" b="1" dirty="0"/>
              <a:t> LNG Terminal (Oman)—</a:t>
            </a:r>
            <a:r>
              <a:rPr lang="en-US" sz="2000" dirty="0"/>
              <a:t>UKC requirement consisting of a fixed value (in this case—2m at all times). </a:t>
            </a:r>
          </a:p>
        </p:txBody>
      </p:sp>
      <p:pic>
        <p:nvPicPr>
          <p:cNvPr id="5" name="Picture 4" descr="\\gold\home\nde_users_46\kushlam\Profile\Desktop\UKCM graphics\Qalhat LNG Terminal.jpg"/>
          <p:cNvPicPr/>
          <p:nvPr/>
        </p:nvPicPr>
        <p:blipFill>
          <a:blip r:embed="rId2">
            <a:extLst>
              <a:ext uri="{28A0092B-C50C-407E-A947-70E740481C1C}">
                <a14:useLocalDpi xmlns:a14="http://schemas.microsoft.com/office/drawing/2010/main" val="0"/>
              </a:ext>
            </a:extLst>
          </a:blip>
          <a:srcRect/>
          <a:stretch>
            <a:fillRect/>
          </a:stretch>
        </p:blipFill>
        <p:spPr bwMode="auto">
          <a:xfrm>
            <a:off x="4143375" y="2057400"/>
            <a:ext cx="4543425" cy="2276475"/>
          </a:xfrm>
          <a:prstGeom prst="rect">
            <a:avLst/>
          </a:prstGeom>
          <a:noFill/>
          <a:ln>
            <a:noFill/>
          </a:ln>
        </p:spPr>
      </p:pic>
      <p:pic>
        <p:nvPicPr>
          <p:cNvPr id="6" name="Picture 5" descr="\\gold\home\nde_users_46\kushlam\Profile\Desktop\UKCM graphics\Qalhat chartlet.jpg"/>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5486400" cy="2047875"/>
          </a:xfrm>
          <a:prstGeom prst="rect">
            <a:avLst/>
          </a:prstGeom>
          <a:noFill/>
          <a:ln>
            <a:noFill/>
          </a:ln>
        </p:spPr>
      </p:pic>
    </p:spTree>
    <p:extLst>
      <p:ext uri="{BB962C8B-B14F-4D97-AF65-F5344CB8AC3E}">
        <p14:creationId xmlns:p14="http://schemas.microsoft.com/office/powerpoint/2010/main" val="825913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t>Static Systems (continued)</a:t>
            </a:r>
            <a:endParaRPr lang="en-US" sz="2800" b="1" u="sng" dirty="0"/>
          </a:p>
        </p:txBody>
      </p:sp>
      <p:sp>
        <p:nvSpPr>
          <p:cNvPr id="3" name="Content Placeholder 2"/>
          <p:cNvSpPr>
            <a:spLocks noGrp="1"/>
          </p:cNvSpPr>
          <p:nvPr>
            <p:ph idx="1"/>
          </p:nvPr>
        </p:nvSpPr>
        <p:spPr>
          <a:xfrm>
            <a:off x="609600" y="2362202"/>
            <a:ext cx="7848600" cy="1295400"/>
          </a:xfrm>
        </p:spPr>
        <p:txBody>
          <a:bodyPr/>
          <a:lstStyle/>
          <a:p>
            <a:pPr marL="0" indent="0">
              <a:buNone/>
            </a:pPr>
            <a:r>
              <a:rPr lang="en-US" sz="2000" b="1" dirty="0"/>
              <a:t>Vancouver, British Colombia (Canada)—</a:t>
            </a:r>
            <a:r>
              <a:rPr lang="en-US" sz="2000" dirty="0"/>
              <a:t>UKC requirements, presented in tabular format, based on vessel location, </a:t>
            </a:r>
            <a:r>
              <a:rPr lang="en-US" sz="2000" dirty="0" smtClean="0"/>
              <a:t>vessel draft, vessel </a:t>
            </a:r>
            <a:r>
              <a:rPr lang="en-US" sz="2000" dirty="0"/>
              <a:t>length overall, and state of the tide (rising, falling, or slack water). </a:t>
            </a:r>
          </a:p>
        </p:txBody>
      </p:sp>
      <p:pic>
        <p:nvPicPr>
          <p:cNvPr id="7" name="Picture 6" descr="\\gold\home\nde_users_46\kushlam\Profile\Desktop\UKCM graphics\Vancouver UKC table.jpg"/>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657602"/>
            <a:ext cx="5486400" cy="2628900"/>
          </a:xfrm>
          <a:prstGeom prst="rect">
            <a:avLst/>
          </a:prstGeom>
          <a:noFill/>
          <a:ln>
            <a:noFill/>
          </a:ln>
        </p:spPr>
      </p:pic>
    </p:spTree>
    <p:extLst>
      <p:ext uri="{BB962C8B-B14F-4D97-AF65-F5344CB8AC3E}">
        <p14:creationId xmlns:p14="http://schemas.microsoft.com/office/powerpoint/2010/main" val="795353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01RostockSNPWG">
  <a:themeElements>
    <a:clrScheme name="New_white_vers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_white_vers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marR="0" indent="0" algn="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smtClean="0">
            <a:ln>
              <a:noFill/>
            </a:ln>
            <a:solidFill>
              <a:schemeClr val="tx1"/>
            </a:solidFill>
            <a:effectLst/>
            <a:uLnTx/>
            <a:uFillTx/>
            <a:latin typeface="Arial" charset="0"/>
            <a:ea typeface="+mn-ea"/>
            <a:cs typeface="Arial" charset="0"/>
          </a:defRPr>
        </a:defPPr>
      </a:lstStyle>
    </a:txDef>
  </a:objectDefaults>
  <a:extraClrSchemeLst>
    <a:extraClrScheme>
      <a:clrScheme name="New_white_vers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_white_vers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_white_vers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_white_vers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_white_vers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_white_vers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_white_vers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_white_vers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_white_vers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_white_vers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_white_vers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_white_vers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14437AA5E91C4DB2D9BF41B7DF3222" ma:contentTypeVersion="0" ma:contentTypeDescription="Create a new document." ma:contentTypeScope="" ma:versionID="a93050dfe1d15c467c7c45893f2fc76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BEDCB9-01DD-484E-B741-427A46D11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7BFD23-C8E8-4C2C-9FB9-707D290A3035}">
  <ds:schemaRefs>
    <ds:schemaRef ds:uri="http://schemas.microsoft.com/sharepoint/v3/contenttype/forms"/>
  </ds:schemaRefs>
</ds:datastoreItem>
</file>

<file path=customXml/itemProps3.xml><?xml version="1.0" encoding="utf-8"?>
<ds:datastoreItem xmlns:ds="http://schemas.openxmlformats.org/officeDocument/2006/customXml" ds:itemID="{EE6AA12D-A4D5-4306-BC71-CBB0DCE37CF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01RostockSNPWG</Template>
  <TotalTime>2423</TotalTime>
  <Words>1225</Words>
  <Application>Microsoft Office PowerPoint</Application>
  <PresentationFormat>On-screen Show (4:3)</PresentationFormat>
  <Paragraphs>110</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Angsana New</vt:lpstr>
      <vt:lpstr>Arial</vt:lpstr>
      <vt:lpstr>Calibri</vt:lpstr>
      <vt:lpstr>Wingdings</vt:lpstr>
      <vt:lpstr>01RostockSNPWG</vt:lpstr>
      <vt:lpstr>PowerPoint Presentation</vt:lpstr>
      <vt:lpstr>Agenda</vt:lpstr>
      <vt:lpstr>Timeline</vt:lpstr>
      <vt:lpstr>Definition</vt:lpstr>
      <vt:lpstr>Concepts</vt:lpstr>
      <vt:lpstr>Concepts (continued)</vt:lpstr>
      <vt:lpstr>Static Systems</vt:lpstr>
      <vt:lpstr>Static Systems (continued)</vt:lpstr>
      <vt:lpstr>Static Systems (continued)</vt:lpstr>
      <vt:lpstr>Static Systems (continued)</vt:lpstr>
      <vt:lpstr> </vt:lpstr>
      <vt:lpstr>Dynamic Systems (continued)</vt:lpstr>
      <vt:lpstr>Dynamic Systems (continued)</vt:lpstr>
      <vt:lpstr>Dynamic Systems St. Lawrence Seaway Draft Information System</vt:lpstr>
      <vt:lpstr>Dynamic Systems (continued)</vt:lpstr>
      <vt:lpstr>Dynamic Systems (continued)</vt:lpstr>
      <vt:lpstr>Dynamic Systems (continued)</vt:lpstr>
      <vt:lpstr>Recommendations</vt:lpstr>
      <vt:lpstr>Presentations Made at UKC Project Team Meetings</vt:lpstr>
      <vt:lpstr>PowerPoint Presentation</vt:lpstr>
    </vt:vector>
  </TitlesOfParts>
  <Company>NGA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kushlams</dc:creator>
  <cp:lastModifiedBy>Kushla Michael S Mr NGA-SFHGB USA CIV</cp:lastModifiedBy>
  <cp:revision>325</cp:revision>
  <cp:lastPrinted>2017-10-31T17:04:24Z</cp:lastPrinted>
  <dcterms:created xsi:type="dcterms:W3CDTF">2014-05-20T19:39:03Z</dcterms:created>
  <dcterms:modified xsi:type="dcterms:W3CDTF">2018-01-24T14:56:23Z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AACG_NonInt_Other">
    <vt:lpwstr/>
  </property>
  <property fmtid="{D5CDD505-2E9C-101B-9397-08002B2CF9AE}" pid="15" name="ContentTypeId">
    <vt:lpwstr>0x010100D414437AA5E91C4DB2D9BF41B7DF3222</vt:lpwstr>
  </property>
</Properties>
</file>