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327" r:id="rId5"/>
    <p:sldId id="410" r:id="rId6"/>
    <p:sldId id="394" r:id="rId7"/>
    <p:sldId id="400" r:id="rId8"/>
    <p:sldId id="399" r:id="rId9"/>
    <p:sldId id="401" r:id="rId10"/>
    <p:sldId id="402" r:id="rId11"/>
    <p:sldId id="403" r:id="rId12"/>
    <p:sldId id="408" r:id="rId13"/>
    <p:sldId id="407" r:id="rId14"/>
    <p:sldId id="409" r:id="rId15"/>
    <p:sldId id="328" r:id="rId16"/>
    <p:sldId id="406" r:id="rId17"/>
    <p:sldId id="404" r:id="rId18"/>
    <p:sldId id="379" r:id="rId19"/>
    <p:sldId id="405" r:id="rId20"/>
    <p:sldId id="395" r:id="rId21"/>
    <p:sldId id="329" r:id="rId2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33CC"/>
    <a:srgbClr val="CC3399"/>
    <a:srgbClr val="6666FF"/>
    <a:srgbClr val="993366"/>
    <a:srgbClr val="FFFF00"/>
    <a:srgbClr val="CC33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64" autoAdjust="0"/>
    <p:restoredTop sz="95399" autoAdjust="0"/>
  </p:normalViewPr>
  <p:slideViewPr>
    <p:cSldViewPr>
      <p:cViewPr varScale="1">
        <p:scale>
          <a:sx n="85" d="100"/>
          <a:sy n="85" d="100"/>
        </p:scale>
        <p:origin x="948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9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822" y="55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183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0627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183" y="8830627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00A34BA-EC66-4467-9548-E134E21A20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09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7" tIns="46549" rIns="93097" bIns="46549" numCol="1" anchor="t" anchorCtr="0" compatLnSpc="1">
            <a:prstTxWarp prst="textNoShape">
              <a:avLst/>
            </a:prstTxWarp>
          </a:bodyPr>
          <a:lstStyle>
            <a:lvl1pPr defTabSz="93167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183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7" tIns="46549" rIns="93097" bIns="46549" numCol="1" anchor="t" anchorCtr="0" compatLnSpc="1">
            <a:prstTxWarp prst="textNoShape">
              <a:avLst/>
            </a:prstTxWarp>
          </a:bodyPr>
          <a:lstStyle>
            <a:lvl1pPr algn="r" defTabSz="93167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359" y="4416108"/>
            <a:ext cx="5607684" cy="4182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7" tIns="46549" rIns="93097" bIns="465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0627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7" tIns="46549" rIns="93097" bIns="46549" numCol="1" anchor="b" anchorCtr="0" compatLnSpc="1">
            <a:prstTxWarp prst="textNoShape">
              <a:avLst/>
            </a:prstTxWarp>
          </a:bodyPr>
          <a:lstStyle>
            <a:lvl1pPr defTabSz="93167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183" y="8830627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7" tIns="46549" rIns="93097" bIns="46549" numCol="1" anchor="b" anchorCtr="0" compatLnSpc="1">
            <a:prstTxWarp prst="textNoShape">
              <a:avLst/>
            </a:prstTxWarp>
          </a:bodyPr>
          <a:lstStyle>
            <a:lvl1pPr algn="r" defTabSz="931670">
              <a:defRPr sz="1200" smtClean="0"/>
            </a:lvl1pPr>
          </a:lstStyle>
          <a:p>
            <a:pPr>
              <a:defRPr/>
            </a:pPr>
            <a:fld id="{38C9AC5A-DB1D-4E05-AF30-3141A79080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5772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1002"/>
            <a:fld id="{DCEC66D7-37F0-4848-BC6B-EB5ECE93DD34}" type="slidenum">
              <a:rPr lang="en-US"/>
              <a:pPr defTabSz="911002"/>
              <a:t>1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197" name="Footer Placeholder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de-DE"/>
              <a:t>Version 8; 28 Feb 2011; 4:15 PM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23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AACG_Title_Header_Shape"/>
          <p:cNvSpPr txBox="1"/>
          <p:nvPr userDrawn="1"/>
        </p:nvSpPr>
        <p:spPr>
          <a:xfrm>
            <a:off x="0" y="0"/>
            <a:ext cx="9144000" cy="276999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UNCLASSIFIED</a:t>
            </a:r>
          </a:p>
        </p:txBody>
      </p:sp>
      <p:sp>
        <p:nvSpPr>
          <p:cNvPr id="5" name="AACG_Title_Footer_Shape"/>
          <p:cNvSpPr txBox="1"/>
          <p:nvPr userDrawn="1"/>
        </p:nvSpPr>
        <p:spPr>
          <a:xfrm>
            <a:off x="0" y="-276999"/>
            <a:ext cx="9144000" cy="276999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UNCLASSIFIED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90600"/>
            <a:ext cx="2057400" cy="5135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90600"/>
            <a:ext cx="6019800" cy="5135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62200"/>
            <a:ext cx="4038600" cy="3763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4038600" cy="3763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4075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1455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7543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11455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7543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248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5248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14537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1054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175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6721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90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362200"/>
            <a:ext cx="8229600" cy="376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8" name="Picture 6" descr="pg2banner.jpg"/>
          <p:cNvPicPr>
            <a:picLocks noChangeAspect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91440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8"/>
          <p:cNvSpPr txBox="1">
            <a:spLocks/>
          </p:cNvSpPr>
          <p:nvPr/>
        </p:nvSpPr>
        <p:spPr>
          <a:xfrm>
            <a:off x="6934200" y="6305550"/>
            <a:ext cx="2133600" cy="47625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131B01-86AB-4538-A4F6-E4FF6F3C271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" name="AACG_Header_Shape"/>
          <p:cNvSpPr txBox="1"/>
          <p:nvPr userDrawn="1"/>
        </p:nvSpPr>
        <p:spPr>
          <a:xfrm>
            <a:off x="0" y="0"/>
            <a:ext cx="9144000" cy="276999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UNCLASSIFIED</a:t>
            </a:r>
          </a:p>
        </p:txBody>
      </p:sp>
      <p:sp>
        <p:nvSpPr>
          <p:cNvPr id="3" name="AACG_Footer_Shape"/>
          <p:cNvSpPr txBox="1"/>
          <p:nvPr userDrawn="1"/>
        </p:nvSpPr>
        <p:spPr>
          <a:xfrm>
            <a:off x="0" y="-276999"/>
            <a:ext cx="9144000" cy="276999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UNCLASSIFIED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cover_FINAL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5240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1752600" y="1752600"/>
            <a:ext cx="7003256" cy="24384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3000" b="1" kern="0" dirty="0" smtClean="0">
                <a:latin typeface="+mn-lt"/>
                <a:ea typeface="+mj-ea"/>
                <a:cs typeface="Angsana New" pitchFamily="18" charset="-34"/>
              </a:rPr>
              <a:t>United Kingdom Maritime Accident Investigation Branch (MAIB) Report 22/2017—Grounding of Bulk Carrier </a:t>
            </a:r>
            <a:r>
              <a:rPr lang="en-US" sz="3000" b="1" kern="0" dirty="0" err="1" smtClean="0">
                <a:latin typeface="+mn-lt"/>
                <a:ea typeface="+mj-ea"/>
                <a:cs typeface="Angsana New" pitchFamily="18" charset="-34"/>
              </a:rPr>
              <a:t>Munos</a:t>
            </a:r>
            <a:r>
              <a:rPr lang="en-US" sz="3000" b="1" kern="0" dirty="0" smtClean="0">
                <a:latin typeface="+mn-lt"/>
                <a:ea typeface="+mj-ea"/>
                <a:cs typeface="Angsana New" pitchFamily="18" charset="-34"/>
              </a:rPr>
              <a:t> off the East Coast of England on 3 December 2015</a:t>
            </a:r>
            <a:r>
              <a:rPr lang="en-US" sz="3200" b="1" kern="0" dirty="0">
                <a:solidFill>
                  <a:srgbClr val="5379A0"/>
                </a:solidFill>
                <a:latin typeface="+mn-lt"/>
                <a:ea typeface="+mj-ea"/>
                <a:cs typeface="+mj-cs"/>
              </a:rPr>
              <a:t/>
            </a:r>
            <a:br>
              <a:rPr lang="en-US" sz="3200" b="1" kern="0" dirty="0">
                <a:solidFill>
                  <a:srgbClr val="5379A0"/>
                </a:solidFill>
                <a:latin typeface="+mn-lt"/>
                <a:ea typeface="+mj-ea"/>
                <a:cs typeface="+mj-cs"/>
              </a:rPr>
            </a:br>
            <a:endParaRPr lang="en-US" sz="2400" kern="0" dirty="0">
              <a:solidFill>
                <a:srgbClr val="5379A0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4648200" y="4191000"/>
            <a:ext cx="2590800" cy="1066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600" kern="0" dirty="0" smtClean="0">
                <a:latin typeface="+mn-lt"/>
                <a:cs typeface="+mn-cs"/>
              </a:rPr>
              <a:t>Michael Kushla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600" kern="0" dirty="0" smtClean="0">
                <a:latin typeface="+mn-lt"/>
                <a:cs typeface="+mn-cs"/>
              </a:rPr>
              <a:t>13 March 2018</a:t>
            </a:r>
            <a:endParaRPr lang="en-US" sz="2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sz="2000" kern="0" dirty="0">
              <a:solidFill>
                <a:srgbClr val="FF0000"/>
              </a:solidFill>
              <a:latin typeface="+mn-lt"/>
              <a:cs typeface="+mn-cs"/>
            </a:endParaRP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5486400" y="5257800"/>
            <a:ext cx="2895600" cy="1143000"/>
          </a:xfrm>
          <a:prstGeom prst="rect">
            <a:avLst/>
          </a:prstGeom>
        </p:spPr>
        <p:txBody>
          <a:bodyPr lIns="101882" tIns="50941" rIns="101882" bIns="50941">
            <a:noAutofit/>
          </a:bodyPr>
          <a:lstStyle/>
          <a:p>
            <a:pPr algn="r" defTabSz="1018824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sz="1400" b="1" dirty="0">
              <a:solidFill>
                <a:srgbClr val="384863"/>
              </a:solidFill>
              <a:latin typeface="+mn-lt"/>
              <a:cs typeface="+mn-cs"/>
            </a:endParaRPr>
          </a:p>
        </p:txBody>
      </p:sp>
      <p:sp>
        <p:nvSpPr>
          <p:cNvPr id="9" name="Slide Number Placeholder 8"/>
          <p:cNvSpPr txBox="1">
            <a:spLocks/>
          </p:cNvSpPr>
          <p:nvPr/>
        </p:nvSpPr>
        <p:spPr>
          <a:xfrm>
            <a:off x="6934200" y="6305550"/>
            <a:ext cx="2133600" cy="47625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131B01-86AB-4538-A4F6-E4FF6F3C271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u="sng" dirty="0" smtClean="0">
                <a:solidFill>
                  <a:schemeClr val="tx1"/>
                </a:solidFill>
              </a:rPr>
              <a:t>Conclusions from United</a:t>
            </a:r>
            <a:br>
              <a:rPr lang="en-US" sz="2800" b="1" u="sng" dirty="0" smtClean="0">
                <a:solidFill>
                  <a:schemeClr val="tx1"/>
                </a:solidFill>
              </a:rPr>
            </a:br>
            <a:r>
              <a:rPr lang="en-US" sz="2800" b="1" u="sng" dirty="0" smtClean="0">
                <a:solidFill>
                  <a:schemeClr val="tx1"/>
                </a:solidFill>
              </a:rPr>
              <a:t>Kingdom MAIB Report 22/2017</a:t>
            </a:r>
            <a:endParaRPr lang="en-US" sz="2800" b="1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4038600"/>
          </a:xfrm>
        </p:spPr>
        <p:txBody>
          <a:bodyPr/>
          <a:lstStyle/>
          <a:p>
            <a:pPr lvl="0"/>
            <a:r>
              <a:rPr lang="en-US" sz="2400" dirty="0" smtClean="0"/>
              <a:t>The amended Passage Pass was inherently unsafe.</a:t>
            </a:r>
          </a:p>
          <a:p>
            <a:pPr lvl="0"/>
            <a:r>
              <a:rPr lang="en-US" sz="2400" dirty="0" smtClean="0"/>
              <a:t>ECDIS </a:t>
            </a:r>
            <a:r>
              <a:rPr lang="en-US" sz="2400" dirty="0"/>
              <a:t>system and procedural safeguards intended to prevent groundings overlooked, disabled, or ignored.</a:t>
            </a:r>
          </a:p>
          <a:p>
            <a:pPr lvl="0"/>
            <a:r>
              <a:rPr lang="en-US" sz="2400" dirty="0"/>
              <a:t>Visual check of amended Passage Plan by 2/O did not identify the unsafe track over </a:t>
            </a:r>
            <a:r>
              <a:rPr lang="en-US" sz="2400" dirty="0" err="1"/>
              <a:t>Haisborough</a:t>
            </a:r>
            <a:r>
              <a:rPr lang="en-US" sz="2400" dirty="0"/>
              <a:t> Sand.</a:t>
            </a:r>
          </a:p>
          <a:p>
            <a:pPr lvl="0"/>
            <a:r>
              <a:rPr lang="en-US" sz="2400" dirty="0"/>
              <a:t>The track of the amended Passage Plan not planned or checked on an appropriate scale chart.</a:t>
            </a:r>
          </a:p>
          <a:p>
            <a:pPr lvl="0"/>
            <a:r>
              <a:rPr lang="en-US" sz="2400" dirty="0"/>
              <a:t>The use of the “standard” chart view limited the display of information and allowed the reliance upon visual checks when passage planning to be prone to error.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53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u="sng" dirty="0">
                <a:solidFill>
                  <a:schemeClr val="tx1"/>
                </a:solidFill>
              </a:rPr>
              <a:t>Conclusions from </a:t>
            </a:r>
            <a:r>
              <a:rPr lang="en-US" sz="2800" b="1" u="sng" dirty="0" smtClean="0">
                <a:solidFill>
                  <a:schemeClr val="tx1"/>
                </a:solidFill>
              </a:rPr>
              <a:t>United Kingdom</a:t>
            </a:r>
            <a:br>
              <a:rPr lang="en-US" sz="2800" b="1" u="sng" dirty="0" smtClean="0">
                <a:solidFill>
                  <a:schemeClr val="tx1"/>
                </a:solidFill>
              </a:rPr>
            </a:br>
            <a:r>
              <a:rPr lang="en-US" sz="2800" b="1" u="sng" dirty="0" smtClean="0">
                <a:solidFill>
                  <a:schemeClr val="tx1"/>
                </a:solidFill>
              </a:rPr>
              <a:t>MAIB Report 22/2017 (continued)</a:t>
            </a:r>
            <a:endParaRPr lang="en-US" sz="2800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 smtClean="0"/>
              <a:t>Audible </a:t>
            </a:r>
            <a:r>
              <a:rPr lang="en-US" sz="2400" dirty="0"/>
              <a:t>alarms were disabled and the guard zone removed.</a:t>
            </a:r>
          </a:p>
          <a:p>
            <a:pPr lvl="0"/>
            <a:r>
              <a:rPr lang="en-US" sz="2400" dirty="0"/>
              <a:t>The ECDIS not used as expected by the regulators or the equipment manufacturers.</a:t>
            </a:r>
          </a:p>
          <a:p>
            <a:pPr lvl="0"/>
            <a:r>
              <a:rPr lang="en-US" sz="2400" dirty="0"/>
              <a:t>Amending the Passage Plan interfered with the </a:t>
            </a:r>
            <a:r>
              <a:rPr lang="en-US" sz="2400" dirty="0" err="1"/>
              <a:t>watchkeeping</a:t>
            </a:r>
            <a:r>
              <a:rPr lang="en-US" sz="2400" dirty="0"/>
              <a:t> duties of the 2/O.</a:t>
            </a:r>
          </a:p>
          <a:p>
            <a:pPr lvl="0"/>
            <a:r>
              <a:rPr lang="en-US" sz="2400" dirty="0"/>
              <a:t>Master did not check or approve the amended Passage Plan.</a:t>
            </a:r>
          </a:p>
          <a:p>
            <a:pPr lvl="0"/>
            <a:r>
              <a:rPr lang="en-US" sz="2400" dirty="0"/>
              <a:t>Time of day and fatigue may have reduced the effectiveness of the 2/O.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16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838200"/>
          </a:xfrm>
        </p:spPr>
        <p:txBody>
          <a:bodyPr/>
          <a:lstStyle/>
          <a:p>
            <a:r>
              <a:rPr lang="en-US" sz="2800" b="1" u="sng" dirty="0" smtClean="0"/>
              <a:t>MAIB Action Item</a:t>
            </a:r>
            <a:endParaRPr lang="en-US" sz="2800" b="1" dirty="0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85800" y="2133600"/>
            <a:ext cx="7543800" cy="3962400"/>
          </a:xfrm>
        </p:spPr>
        <p:txBody>
          <a:bodyPr/>
          <a:lstStyle/>
          <a:p>
            <a:pPr lvl="0"/>
            <a:r>
              <a:rPr lang="en-US" sz="2400" dirty="0" smtClean="0"/>
              <a:t>A joint </a:t>
            </a:r>
            <a:r>
              <a:rPr lang="en-US" sz="2400" dirty="0"/>
              <a:t>safety study to be conducted by the United Kingdom Marine Accident Investigation Branch and the Danish Maritime Accident Investigation Board with the following emphasis:</a:t>
            </a:r>
          </a:p>
          <a:p>
            <a:pPr marL="630238" lvl="0">
              <a:buFont typeface="Wingdings" panose="05000000000000000000" pitchFamily="2" charset="2"/>
              <a:buChar char="Ø"/>
            </a:pPr>
            <a:r>
              <a:rPr lang="en-US" sz="2000" dirty="0"/>
              <a:t>Why mariners use ECDIS in ways not in accordance with instructions and guidance provided by system manufacturers and regulators.</a:t>
            </a:r>
          </a:p>
          <a:p>
            <a:pPr marL="630238" lvl="0">
              <a:buFont typeface="Wingdings" panose="05000000000000000000" pitchFamily="2" charset="2"/>
              <a:buChar char="Ø"/>
            </a:pPr>
            <a:r>
              <a:rPr lang="en-US" sz="2000" dirty="0"/>
              <a:t>Provide comprehensive data to improve functionality of future ECDIS systems.</a:t>
            </a:r>
          </a:p>
          <a:p>
            <a:pPr marL="630238" lvl="0">
              <a:buFont typeface="Wingdings" panose="05000000000000000000" pitchFamily="2" charset="2"/>
              <a:buChar char="Ø"/>
            </a:pPr>
            <a:r>
              <a:rPr lang="en-US" sz="2000" dirty="0"/>
              <a:t>Use this data to encourage greater use of operator experience and human-centered design principles.</a:t>
            </a:r>
          </a:p>
          <a:p>
            <a:pPr marL="228600" indent="0">
              <a:buNone/>
              <a:tabLst>
                <a:tab pos="7315200" algn="r"/>
              </a:tabLst>
            </a:pPr>
            <a:r>
              <a:rPr lang="en-US" sz="2000" dirty="0"/>
              <a:t>	</a:t>
            </a:r>
            <a:endParaRPr lang="en-US" sz="1600" dirty="0" smtClean="0"/>
          </a:p>
        </p:txBody>
      </p:sp>
      <p:sp>
        <p:nvSpPr>
          <p:cNvPr id="4" name="Slide Number Placeholder 8"/>
          <p:cNvSpPr txBox="1">
            <a:spLocks/>
          </p:cNvSpPr>
          <p:nvPr/>
        </p:nvSpPr>
        <p:spPr>
          <a:xfrm>
            <a:off x="6934200" y="6305550"/>
            <a:ext cx="2133600" cy="47625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131B01-86AB-4538-A4F6-E4FF6F3C271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27000" y="6597650"/>
            <a:ext cx="30734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en-US" sz="1200" b="1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994400" y="120650"/>
            <a:ext cx="30734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/>
            <a:endParaRPr lang="en-US" sz="1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838200"/>
          </a:xfrm>
        </p:spPr>
        <p:txBody>
          <a:bodyPr/>
          <a:lstStyle/>
          <a:p>
            <a:r>
              <a:rPr lang="en-US" sz="2800" b="1" u="sng" dirty="0" smtClean="0"/>
              <a:t>The Prudent Mariner</a:t>
            </a:r>
            <a:endParaRPr lang="en-US" sz="2800" b="1" dirty="0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85800" y="2362200"/>
            <a:ext cx="7543800" cy="3733800"/>
          </a:xfrm>
        </p:spPr>
        <p:txBody>
          <a:bodyPr/>
          <a:lstStyle/>
          <a:p>
            <a:pPr marL="228600" indent="0" algn="just">
              <a:buNone/>
              <a:tabLst>
                <a:tab pos="1660525" algn="l"/>
              </a:tabLst>
            </a:pPr>
            <a:r>
              <a:rPr lang="en-US" sz="2400" dirty="0" smtClean="0"/>
              <a:t>“The Prudent Mariner will not rely solely on and single aid to navigation, particularly a floating aid.</a:t>
            </a:r>
          </a:p>
          <a:p>
            <a:pPr marL="228600" indent="0" algn="just">
              <a:buNone/>
              <a:tabLst>
                <a:tab pos="1660525" algn="l"/>
                <a:tab pos="7315200" algn="r"/>
              </a:tabLst>
            </a:pPr>
            <a:r>
              <a:rPr lang="en-US" sz="2400" dirty="0" smtClean="0"/>
              <a:t>An aid to navigation also refers to devices or structures external to a vessel which are designed to assist in the determination of position, including celestial, terrestrial, and electronic means, including Global Position Systems (GPS) and Differential GPS (DGPS).”</a:t>
            </a:r>
          </a:p>
          <a:p>
            <a:pPr marL="228600" indent="0">
              <a:buNone/>
              <a:tabLst>
                <a:tab pos="7315200" algn="r"/>
              </a:tabLst>
            </a:pPr>
            <a:r>
              <a:rPr lang="en-US" sz="2000" dirty="0"/>
              <a:t>	</a:t>
            </a:r>
            <a:r>
              <a:rPr lang="en-US" sz="2000" i="1" dirty="0" smtClean="0"/>
              <a:t>U.S. Special Paragraph No. 1 of 2018</a:t>
            </a:r>
          </a:p>
          <a:p>
            <a:pPr marL="230188" indent="1588">
              <a:buNone/>
              <a:tabLst>
                <a:tab pos="914400" algn="l"/>
              </a:tabLst>
            </a:pPr>
            <a:endParaRPr lang="en-US" sz="1600" dirty="0" smtClean="0"/>
          </a:p>
        </p:txBody>
      </p:sp>
      <p:sp>
        <p:nvSpPr>
          <p:cNvPr id="4" name="Slide Number Placeholder 8"/>
          <p:cNvSpPr txBox="1">
            <a:spLocks/>
          </p:cNvSpPr>
          <p:nvPr/>
        </p:nvSpPr>
        <p:spPr>
          <a:xfrm>
            <a:off x="6934200" y="6305550"/>
            <a:ext cx="2133600" cy="47625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131B01-86AB-4538-A4F6-E4FF6F3C271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27000" y="6597650"/>
            <a:ext cx="30734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en-US" sz="1200" b="1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994400" y="120650"/>
            <a:ext cx="30734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/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1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447800"/>
          </a:xfrm>
        </p:spPr>
        <p:txBody>
          <a:bodyPr/>
          <a:lstStyle/>
          <a:p>
            <a:r>
              <a:rPr lang="en-US" sz="2800" b="1" u="sng" dirty="0" smtClean="0"/>
              <a:t>Takeaways from The Prudent Mariner Concept</a:t>
            </a:r>
            <a:endParaRPr lang="en-US" sz="2800" b="1" dirty="0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85800" y="2590800"/>
            <a:ext cx="7620000" cy="3505200"/>
          </a:xfrm>
        </p:spPr>
        <p:txBody>
          <a:bodyPr/>
          <a:lstStyle/>
          <a:p>
            <a:pPr marL="5715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ECDIS is one Aid to Navigation (ATON).</a:t>
            </a:r>
          </a:p>
          <a:p>
            <a:pPr marL="5715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Echo sounder is a second ATON.</a:t>
            </a:r>
          </a:p>
          <a:p>
            <a:pPr marL="5715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Echo sounder not being operated (based on MAIB Report).</a:t>
            </a:r>
          </a:p>
          <a:p>
            <a:pPr marL="571500" algn="just">
              <a:buFont typeface="Arial" panose="020B0604020202020204" pitchFamily="34" charset="0"/>
              <a:buChar char="•"/>
            </a:pPr>
            <a:r>
              <a:rPr lang="en-US" sz="2000" b="1" dirty="0" smtClean="0"/>
              <a:t>Critical</a:t>
            </a:r>
            <a:r>
              <a:rPr lang="en-US" sz="2000" dirty="0" smtClean="0"/>
              <a:t> navigation safety information </a:t>
            </a:r>
            <a:r>
              <a:rPr lang="en-US" sz="2000" dirty="0" smtClean="0"/>
              <a:t>(depth under the keel) from </a:t>
            </a:r>
            <a:r>
              <a:rPr lang="en-US" sz="2000" dirty="0" smtClean="0"/>
              <a:t>a second ATON was </a:t>
            </a:r>
            <a:r>
              <a:rPr lang="en-US" sz="2000" b="1" dirty="0" smtClean="0"/>
              <a:t>not </a:t>
            </a:r>
            <a:r>
              <a:rPr lang="en-US" sz="2000" dirty="0" smtClean="0"/>
              <a:t>available to </a:t>
            </a:r>
            <a:r>
              <a:rPr lang="en-US" sz="2000" dirty="0" err="1" smtClean="0"/>
              <a:t>watchstanders</a:t>
            </a:r>
            <a:r>
              <a:rPr lang="en-US" sz="2000" dirty="0" smtClean="0"/>
              <a:t>.</a:t>
            </a:r>
          </a:p>
          <a:p>
            <a:pPr marL="5715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Compare the results of a “soft grounding” at a speed approaching 0 knots with the “hard grounding” which began at a speed of 11.2 knots.</a:t>
            </a:r>
            <a:endParaRPr lang="en-US" sz="1600" dirty="0" smtClean="0"/>
          </a:p>
        </p:txBody>
      </p:sp>
      <p:sp>
        <p:nvSpPr>
          <p:cNvPr id="4" name="Slide Number Placeholder 8"/>
          <p:cNvSpPr txBox="1">
            <a:spLocks/>
          </p:cNvSpPr>
          <p:nvPr/>
        </p:nvSpPr>
        <p:spPr>
          <a:xfrm>
            <a:off x="6934200" y="6305550"/>
            <a:ext cx="2133600" cy="47625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131B01-86AB-4538-A4F6-E4FF6F3C271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27000" y="6597650"/>
            <a:ext cx="30734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en-US" sz="1200" b="1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994400" y="120650"/>
            <a:ext cx="30734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/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17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u="sng" dirty="0" smtClean="0"/>
              <a:t>Heinrich’ s Domino Theory</a:t>
            </a:r>
            <a:endParaRPr lang="en-US" sz="2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81201"/>
            <a:ext cx="7620000" cy="27432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 smtClean="0"/>
              <a:t>“Accidents resulting from a chain of sequential events, metaphorically like a line of dominoes falling over. When one of the dominoes falls, it triggers the next one, and the next … —but removing a key factor (such as an unsafe condition or an unsafe act) prevents the start of the chain reaction.”</a:t>
            </a:r>
          </a:p>
          <a:p>
            <a:pPr marL="0" indent="0" algn="just">
              <a:buNone/>
              <a:tabLst>
                <a:tab pos="7883525" algn="r"/>
              </a:tabLst>
            </a:pPr>
            <a:r>
              <a:rPr lang="en-US" sz="2400" dirty="0" smtClean="0"/>
              <a:t>	</a:t>
            </a:r>
            <a:r>
              <a:rPr lang="en-US" sz="2000" i="1" dirty="0" smtClean="0"/>
              <a:t>Disaster Management Institute, Bhopal</a:t>
            </a:r>
            <a:endParaRPr lang="en-US" sz="2000" i="1" dirty="0"/>
          </a:p>
          <a:p>
            <a:pPr marL="0" indent="0" algn="just">
              <a:buNone/>
            </a:pP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5053014"/>
            <a:ext cx="285750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36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533400"/>
          </a:xfrm>
        </p:spPr>
        <p:txBody>
          <a:bodyPr/>
          <a:lstStyle/>
          <a:p>
            <a:r>
              <a:rPr lang="en-US" sz="2800" b="1" u="sng" dirty="0" smtClean="0"/>
              <a:t>Takeaways from Heinrich’s Domino Theory</a:t>
            </a:r>
            <a:endParaRPr lang="en-US" sz="2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00600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Big Domino #1—Amended Passage Plan:</a:t>
            </a:r>
          </a:p>
          <a:p>
            <a:pPr marL="1089025" algn="just">
              <a:buFont typeface="Wingdings" panose="05000000000000000000" pitchFamily="2" charset="2"/>
              <a:buChar char="Ø"/>
            </a:pPr>
            <a:r>
              <a:rPr lang="en-US" sz="1800" dirty="0" smtClean="0"/>
              <a:t>Water depth = 5.0 to 6.2 meters.</a:t>
            </a:r>
          </a:p>
          <a:p>
            <a:pPr marL="1089025" algn="just">
              <a:buFont typeface="Wingdings" panose="05000000000000000000" pitchFamily="2" charset="2"/>
              <a:buChar char="Ø"/>
            </a:pPr>
            <a:r>
              <a:rPr lang="en-US" sz="1800" dirty="0" smtClean="0"/>
              <a:t>Maximum draft = 6.16 meters.</a:t>
            </a:r>
          </a:p>
          <a:p>
            <a:pPr marL="1089025" algn="just">
              <a:buFont typeface="Wingdings" panose="05000000000000000000" pitchFamily="2" charset="2"/>
              <a:buChar char="Ø"/>
            </a:pPr>
            <a:r>
              <a:rPr lang="en-US" sz="1800" dirty="0" smtClean="0"/>
              <a:t>Guaranteed grounding situation.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Big Domino #2—Process of amending the Passage Plan:</a:t>
            </a:r>
          </a:p>
          <a:p>
            <a:pPr marL="1082675" indent="-333375" algn="just">
              <a:buFont typeface="Wingdings" panose="05000000000000000000" pitchFamily="2" charset="2"/>
              <a:buChar char="Ø"/>
            </a:pPr>
            <a:r>
              <a:rPr lang="en-US" sz="1800" dirty="0" smtClean="0"/>
              <a:t>Occurred during and slightly after the watch handover.</a:t>
            </a:r>
          </a:p>
          <a:p>
            <a:pPr marL="1082675" indent="-333375" algn="just">
              <a:buFont typeface="Wingdings" panose="05000000000000000000" pitchFamily="2" charset="2"/>
              <a:buChar char="Ø"/>
            </a:pPr>
            <a:r>
              <a:rPr lang="en-US" sz="1800" dirty="0" smtClean="0"/>
              <a:t>Conflict between </a:t>
            </a:r>
            <a:r>
              <a:rPr lang="en-US" sz="1800" dirty="0" err="1" smtClean="0"/>
              <a:t>watchstanding</a:t>
            </a:r>
            <a:r>
              <a:rPr lang="en-US" sz="1800" dirty="0" smtClean="0"/>
              <a:t> duties and process of amending the Passage Plan.</a:t>
            </a:r>
          </a:p>
          <a:p>
            <a:pPr marL="1082675" indent="-333375" algn="just">
              <a:buFont typeface="Wingdings" panose="05000000000000000000" pitchFamily="2" charset="2"/>
              <a:buChar char="Ø"/>
            </a:pPr>
            <a:r>
              <a:rPr lang="en-US" sz="1800" dirty="0" smtClean="0"/>
              <a:t>Potential 2/O fatigue affecting procedures for amending the Passage Plan.</a:t>
            </a:r>
            <a:endParaRPr lang="en-US" sz="400" dirty="0" smtClean="0"/>
          </a:p>
          <a:p>
            <a:pPr marL="115888" indent="0" algn="just">
              <a:buNone/>
            </a:pPr>
            <a:r>
              <a:rPr lang="en-US" sz="1800" i="1" dirty="0" smtClean="0"/>
              <a:t>If proper</a:t>
            </a:r>
            <a:r>
              <a:rPr lang="en-US" sz="1800" i="1" dirty="0"/>
              <a:t> ECDIS procedures were </a:t>
            </a:r>
            <a:r>
              <a:rPr lang="en-US" sz="1800" i="1" dirty="0" smtClean="0"/>
              <a:t>followed, resulting </a:t>
            </a:r>
            <a:r>
              <a:rPr lang="en-US" sz="1800" i="1" dirty="0"/>
              <a:t>in the </a:t>
            </a:r>
            <a:r>
              <a:rPr lang="en-US" sz="1800" i="1" dirty="0" smtClean="0"/>
              <a:t>elimination </a:t>
            </a:r>
            <a:r>
              <a:rPr lang="en-US" sz="1800" i="1" dirty="0"/>
              <a:t>of one of the “dominoes” </a:t>
            </a:r>
            <a:r>
              <a:rPr lang="en-US" sz="1800" i="1" dirty="0" smtClean="0"/>
              <a:t>described in </a:t>
            </a:r>
            <a:r>
              <a:rPr lang="en-US" sz="1800" i="1" dirty="0"/>
              <a:t>the MAIB Report conclusions, the grounding </a:t>
            </a:r>
            <a:r>
              <a:rPr lang="en-US" sz="1800" i="1" dirty="0" smtClean="0"/>
              <a:t>could have been avoided.</a:t>
            </a:r>
          </a:p>
          <a:p>
            <a:pPr marL="0" indent="0" algn="just">
              <a:buNone/>
            </a:pPr>
            <a:r>
              <a:rPr lang="en-US" sz="2400" dirty="0"/>
              <a:t>	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75438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688975"/>
          </a:xfrm>
        </p:spPr>
        <p:txBody>
          <a:bodyPr/>
          <a:lstStyle/>
          <a:p>
            <a:r>
              <a:rPr lang="en-US" sz="2800" b="1" u="sng" dirty="0" smtClean="0"/>
              <a:t>How This Affects NIPWG and HOs</a:t>
            </a:r>
            <a:endParaRPr lang="en-US" sz="28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286000"/>
            <a:ext cx="7315200" cy="3733800"/>
          </a:xfrm>
        </p:spPr>
        <p:txBody>
          <a:bodyPr/>
          <a:lstStyle/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AU" sz="2000" dirty="0" smtClean="0"/>
              <a:t>The nautical information provided by HOs for display on an ECDIS (or in another other distribution method) must be accurate, timely, and relevant.</a:t>
            </a:r>
            <a:endParaRPr lang="en-US" sz="2000" dirty="0"/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Providing accurate, timely, and relevant nautical information will lessen the chance of HO failures being one of the “falling dominoes.”</a:t>
            </a:r>
            <a:endParaRPr lang="en-US" sz="2000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17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back_FINAL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6" name="Text Box 4"/>
          <p:cNvSpPr txBox="1">
            <a:spLocks noChangeArrowheads="1"/>
          </p:cNvSpPr>
          <p:nvPr/>
        </p:nvSpPr>
        <p:spPr bwMode="auto">
          <a:xfrm>
            <a:off x="127000" y="6597650"/>
            <a:ext cx="30734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sz="1200" b="1" dirty="0"/>
              <a:t>UNCLASSIFIED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670675" y="152400"/>
            <a:ext cx="2320925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2700" dir="5400000" algn="ctr" rotWithShape="0">
              <a:schemeClr val="bg1"/>
            </a:outerShdw>
          </a:effectLst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en-US" sz="1200" b="1" dirty="0"/>
              <a:t>UNCLASSIFIED</a:t>
            </a:r>
          </a:p>
        </p:txBody>
      </p:sp>
      <p:sp>
        <p:nvSpPr>
          <p:cNvPr id="6" name="Slide Number Placeholder 8"/>
          <p:cNvSpPr txBox="1">
            <a:spLocks/>
          </p:cNvSpPr>
          <p:nvPr/>
        </p:nvSpPr>
        <p:spPr>
          <a:xfrm>
            <a:off x="6934200" y="6305550"/>
            <a:ext cx="2133600" cy="47625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131B01-86AB-4538-A4F6-E4FF6F3C271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u="sng" dirty="0" smtClean="0"/>
              <a:t>Agenda</a:t>
            </a:r>
            <a:endParaRPr lang="en-US" sz="2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1"/>
            <a:ext cx="8229600" cy="3810000"/>
          </a:xfrm>
        </p:spPr>
        <p:txBody>
          <a:bodyPr/>
          <a:lstStyle/>
          <a:p>
            <a:r>
              <a:rPr lang="en-US" sz="2000" dirty="0" smtClean="0"/>
              <a:t>Summary of casualty.</a:t>
            </a:r>
          </a:p>
          <a:p>
            <a:r>
              <a:rPr lang="en-US" sz="2000" dirty="0" smtClean="0"/>
              <a:t>Vessel Parameters.</a:t>
            </a:r>
          </a:p>
          <a:p>
            <a:r>
              <a:rPr lang="en-US" sz="2000" dirty="0" smtClean="0"/>
              <a:t>Onboard navigational systems.</a:t>
            </a:r>
          </a:p>
          <a:p>
            <a:r>
              <a:rPr lang="en-US" sz="2000" dirty="0" smtClean="0"/>
              <a:t>Timeline.</a:t>
            </a:r>
          </a:p>
          <a:p>
            <a:r>
              <a:rPr lang="en-US" sz="2000" dirty="0" smtClean="0"/>
              <a:t>Original Passage Plan vs. amended Passage Plan.</a:t>
            </a:r>
          </a:p>
          <a:p>
            <a:r>
              <a:rPr lang="en-US" sz="2000" dirty="0" smtClean="0"/>
              <a:t>MAIB conclusions.</a:t>
            </a:r>
          </a:p>
          <a:p>
            <a:r>
              <a:rPr lang="en-US" sz="2000" dirty="0" smtClean="0"/>
              <a:t>MAIB Action Item.</a:t>
            </a:r>
          </a:p>
          <a:p>
            <a:r>
              <a:rPr lang="en-US" sz="2000" dirty="0" smtClean="0"/>
              <a:t>The Prudent Mariner (with takeaways).</a:t>
            </a:r>
          </a:p>
          <a:p>
            <a:r>
              <a:rPr lang="en-US" sz="2000" dirty="0" smtClean="0"/>
              <a:t>Heinrich’s Domino Theory (with takeaways).</a:t>
            </a:r>
          </a:p>
          <a:p>
            <a:r>
              <a:rPr lang="en-US" sz="2000" dirty="0" smtClean="0"/>
              <a:t>Effect on NIPWG and </a:t>
            </a:r>
            <a:r>
              <a:rPr lang="en-US" sz="2000" dirty="0" err="1" smtClean="0"/>
              <a:t>HOs.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1244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4600" y="1371600"/>
            <a:ext cx="4572000" cy="536575"/>
          </a:xfrm>
        </p:spPr>
        <p:txBody>
          <a:bodyPr/>
          <a:lstStyle/>
          <a:p>
            <a:r>
              <a:rPr lang="en-US" sz="2800" b="1" u="sng" dirty="0" smtClean="0"/>
              <a:t>Summary of Casualty</a:t>
            </a:r>
            <a:endParaRPr lang="en-US" sz="28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57400"/>
            <a:ext cx="6400800" cy="381000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err="1" smtClean="0"/>
              <a:t>Muros</a:t>
            </a:r>
            <a:r>
              <a:rPr lang="en-US" sz="2000" dirty="0" smtClean="0"/>
              <a:t> </a:t>
            </a:r>
            <a:r>
              <a:rPr lang="en-US" sz="2000" dirty="0" err="1" smtClean="0"/>
              <a:t>enroute</a:t>
            </a:r>
            <a:r>
              <a:rPr lang="en-US" sz="2000" dirty="0" smtClean="0"/>
              <a:t> from </a:t>
            </a:r>
            <a:r>
              <a:rPr lang="en-US" sz="2000" dirty="0" err="1" smtClean="0"/>
              <a:t>Teesport</a:t>
            </a:r>
            <a:r>
              <a:rPr lang="en-US" sz="2000" dirty="0" smtClean="0"/>
              <a:t>, United Kingdom to </a:t>
            </a:r>
            <a:r>
              <a:rPr lang="en-US" sz="2000" dirty="0" err="1" smtClean="0"/>
              <a:t>Rochefort</a:t>
            </a:r>
            <a:r>
              <a:rPr lang="en-US" sz="2000" dirty="0" smtClean="0"/>
              <a:t>, France with a cargo of bulk fertilizer.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Original Passage Plan—Transit via North Hinder Junction.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Amended Passage Plan—Transit via Sunk Traffic Separation Scheme.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Vessel aground on </a:t>
            </a:r>
            <a:r>
              <a:rPr lang="en-US" sz="2000" dirty="0" err="1" smtClean="0"/>
              <a:t>Haisborough</a:t>
            </a:r>
            <a:r>
              <a:rPr lang="en-US" sz="2000" dirty="0" smtClean="0"/>
              <a:t> Sand on </a:t>
            </a:r>
            <a:r>
              <a:rPr lang="en-US" sz="2000" dirty="0" smtClean="0"/>
              <a:t>early morning of 3 </a:t>
            </a:r>
            <a:r>
              <a:rPr lang="en-US" sz="2000" dirty="0" smtClean="0"/>
              <a:t>December 2016 on a falling tide.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Vessel refloated on 9 December 2016.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Vessel towed to Rotterdam, Netherlands to repair rudder damage.</a:t>
            </a:r>
          </a:p>
        </p:txBody>
      </p:sp>
    </p:spTree>
    <p:extLst>
      <p:ext uri="{BB962C8B-B14F-4D97-AF65-F5344CB8AC3E}">
        <p14:creationId xmlns:p14="http://schemas.microsoft.com/office/powerpoint/2010/main" val="326490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219200"/>
            <a:ext cx="7696200" cy="457200"/>
          </a:xfrm>
        </p:spPr>
        <p:txBody>
          <a:bodyPr/>
          <a:lstStyle/>
          <a:p>
            <a:pPr algn="ctr"/>
            <a:r>
              <a:rPr lang="en-US" sz="2800" u="sng" dirty="0" smtClean="0"/>
              <a:t>Vessel Parameters</a:t>
            </a:r>
            <a:endParaRPr lang="en-US" sz="2800" u="sn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200" y="2014537"/>
            <a:ext cx="3657600" cy="2709863"/>
          </a:xfrm>
        </p:spPr>
        <p:txBody>
          <a:bodyPr/>
          <a:lstStyle/>
          <a:p>
            <a:pPr lvl="0">
              <a:tabLst>
                <a:tab pos="1376363" algn="l"/>
              </a:tabLst>
            </a:pPr>
            <a:r>
              <a:rPr lang="en-AU" dirty="0"/>
              <a:t>Vessel name:	</a:t>
            </a:r>
            <a:r>
              <a:rPr lang="en-AU" dirty="0" err="1"/>
              <a:t>Muros</a:t>
            </a:r>
            <a:endParaRPr lang="en-US" dirty="0"/>
          </a:p>
          <a:p>
            <a:pPr lvl="0">
              <a:tabLst>
                <a:tab pos="1376363" algn="l"/>
              </a:tabLst>
            </a:pPr>
            <a:r>
              <a:rPr lang="en-AU" dirty="0"/>
              <a:t>Flag:	Spain</a:t>
            </a:r>
            <a:endParaRPr lang="en-US" dirty="0"/>
          </a:p>
          <a:p>
            <a:pPr lvl="0">
              <a:tabLst>
                <a:tab pos="1376363" algn="l"/>
              </a:tabLst>
            </a:pPr>
            <a:r>
              <a:rPr lang="en-AU" dirty="0"/>
              <a:t>Size:	2,998 gross tons</a:t>
            </a:r>
            <a:endParaRPr lang="en-US" dirty="0"/>
          </a:p>
          <a:p>
            <a:pPr lvl="0">
              <a:tabLst>
                <a:tab pos="1376363" algn="l"/>
              </a:tabLst>
            </a:pPr>
            <a:r>
              <a:rPr lang="en-AU" dirty="0"/>
              <a:t>Length overall:	89.9 meters</a:t>
            </a:r>
            <a:endParaRPr lang="en-US" dirty="0"/>
          </a:p>
          <a:p>
            <a:pPr lvl="0">
              <a:tabLst>
                <a:tab pos="1376363" algn="l"/>
              </a:tabLst>
            </a:pPr>
            <a:r>
              <a:rPr lang="en-AU" dirty="0"/>
              <a:t>Draft:	6.03 meters (</a:t>
            </a:r>
            <a:r>
              <a:rPr lang="en-AU" dirty="0" smtClean="0"/>
              <a:t>forward) 	6.13 </a:t>
            </a:r>
            <a:r>
              <a:rPr lang="en-AU" dirty="0"/>
              <a:t>meters (aft)</a:t>
            </a:r>
            <a:endParaRPr lang="en-US" dirty="0"/>
          </a:p>
          <a:p>
            <a:pPr lvl="0">
              <a:tabLst>
                <a:tab pos="1376363" algn="l"/>
              </a:tabLst>
            </a:pPr>
            <a:r>
              <a:rPr lang="en-AU" dirty="0"/>
              <a:t>Cargo:	Bulk fertilizer</a:t>
            </a:r>
            <a:endParaRPr lang="en-US" dirty="0"/>
          </a:p>
          <a:p>
            <a:pPr lvl="0">
              <a:tabLst>
                <a:tab pos="1376363" algn="l"/>
              </a:tabLst>
            </a:pPr>
            <a:r>
              <a:rPr lang="en-AU" dirty="0"/>
              <a:t>Crew:	Nine</a:t>
            </a:r>
            <a:endParaRPr lang="en-US" dirty="0"/>
          </a:p>
          <a:p>
            <a:pPr lvl="0">
              <a:tabLst>
                <a:tab pos="1376363" algn="l"/>
              </a:tabLst>
            </a:pPr>
            <a:r>
              <a:rPr lang="en-AU" dirty="0"/>
              <a:t>Last port:	</a:t>
            </a:r>
            <a:r>
              <a:rPr lang="en-AU" dirty="0" err="1"/>
              <a:t>Teesport</a:t>
            </a:r>
            <a:r>
              <a:rPr lang="en-AU" dirty="0"/>
              <a:t>, United Kingdom</a:t>
            </a:r>
            <a:endParaRPr lang="en-US" dirty="0"/>
          </a:p>
          <a:p>
            <a:pPr lvl="0">
              <a:tabLst>
                <a:tab pos="1376363" algn="l"/>
              </a:tabLst>
            </a:pPr>
            <a:r>
              <a:rPr lang="en-AU" dirty="0"/>
              <a:t>Next port:	</a:t>
            </a:r>
            <a:r>
              <a:rPr lang="en-AU" dirty="0" err="1"/>
              <a:t>Rochefort</a:t>
            </a:r>
            <a:r>
              <a:rPr lang="en-AU" dirty="0"/>
              <a:t>, France</a:t>
            </a:r>
            <a:endParaRPr lang="en-US" dirty="0"/>
          </a:p>
          <a:p>
            <a:endParaRPr lang="en-US" dirty="0"/>
          </a:p>
        </p:txBody>
      </p:sp>
      <p:pic>
        <p:nvPicPr>
          <p:cNvPr id="7" name="Content Placeholder 6" descr="\\gold\home\nde_users_46\kushlam\Profile\Desktop\Muros grounding\Muros_VslPhoto.jp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07764"/>
            <a:ext cx="3483033" cy="23234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781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295400"/>
            <a:ext cx="7924800" cy="457200"/>
          </a:xfrm>
        </p:spPr>
        <p:txBody>
          <a:bodyPr/>
          <a:lstStyle/>
          <a:p>
            <a:pPr algn="ctr"/>
            <a:r>
              <a:rPr lang="en-US" sz="2800" u="sng" dirty="0" smtClean="0"/>
              <a:t>Onboard Navigation Systems</a:t>
            </a:r>
            <a:endParaRPr lang="en-US" sz="2800" u="sn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200" y="2014537"/>
            <a:ext cx="3581400" cy="4691063"/>
          </a:xfrm>
        </p:spPr>
        <p:txBody>
          <a:bodyPr/>
          <a:lstStyle/>
          <a:p>
            <a:pPr marL="0" lvl="3" indent="231775"/>
            <a:r>
              <a:rPr lang="en-US" sz="1400" dirty="0" smtClean="0"/>
              <a:t>1. ECDIS </a:t>
            </a:r>
            <a:r>
              <a:rPr lang="en-US" sz="1400" dirty="0"/>
              <a:t>(Marine Navigation System AB Type ECDIS 900 (MARIS ECDIS900) Mk 10)—Functioning correctly.</a:t>
            </a:r>
          </a:p>
          <a:p>
            <a:pPr marL="0" lvl="3" indent="231775"/>
            <a:r>
              <a:rPr lang="en-US" sz="1400" dirty="0" smtClean="0"/>
              <a:t>2. Vessel </a:t>
            </a:r>
            <a:r>
              <a:rPr lang="en-US" sz="1400" dirty="0"/>
              <a:t>navigated on Electronic Navigation Charts supplied by PRIMER, operated by the Norwegian Hydrographic Service.</a:t>
            </a:r>
          </a:p>
          <a:p>
            <a:pPr marL="0" lvl="3" indent="231775"/>
            <a:r>
              <a:rPr lang="en-US" sz="1400" dirty="0" smtClean="0"/>
              <a:t>3. The </a:t>
            </a:r>
            <a:r>
              <a:rPr lang="en-US" sz="1400" dirty="0"/>
              <a:t>vessel did not carry paper charts.</a:t>
            </a:r>
          </a:p>
          <a:p>
            <a:pPr marL="0" lvl="3" indent="231775"/>
            <a:r>
              <a:rPr lang="en-US" sz="1400" dirty="0" smtClean="0"/>
              <a:t>4. Radar—Functioning </a:t>
            </a:r>
            <a:r>
              <a:rPr lang="en-US" sz="1400" dirty="0"/>
              <a:t>correctly.</a:t>
            </a:r>
          </a:p>
          <a:p>
            <a:pPr marL="0" lvl="3" indent="231775"/>
            <a:r>
              <a:rPr lang="en-US" sz="1400" dirty="0" smtClean="0"/>
              <a:t>5. Bridge </a:t>
            </a:r>
            <a:r>
              <a:rPr lang="en-US" sz="1400" dirty="0"/>
              <a:t>Navigational Watch Alarm System (BNWAS)—Functioning correctly. Set to alert at 3-minute intervals.</a:t>
            </a:r>
          </a:p>
          <a:p>
            <a:pPr marL="0" lvl="3" indent="231775"/>
            <a:r>
              <a:rPr lang="en-US" sz="1400" dirty="0" smtClean="0"/>
              <a:t>6. Echo </a:t>
            </a:r>
            <a:r>
              <a:rPr lang="en-US" sz="1400" dirty="0"/>
              <a:t>sounder—Switched off after departing </a:t>
            </a:r>
            <a:r>
              <a:rPr lang="en-US" sz="1400" dirty="0" err="1"/>
              <a:t>Teesport</a:t>
            </a:r>
            <a:r>
              <a:rPr lang="en-US" sz="1400" dirty="0"/>
              <a:t>.</a:t>
            </a:r>
          </a:p>
          <a:p>
            <a:endParaRPr lang="en-US" dirty="0"/>
          </a:p>
        </p:txBody>
      </p:sp>
      <p:pic>
        <p:nvPicPr>
          <p:cNvPr id="7" name="Content Placeholder 6" descr="\\gold\home\nde_users_46\kushlam\Profile\Desktop\Muros grounding\MARIS ECDIS 900 MK 10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048696"/>
            <a:ext cx="3429000" cy="2971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376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457200"/>
          </a:xfrm>
        </p:spPr>
        <p:txBody>
          <a:bodyPr/>
          <a:lstStyle/>
          <a:p>
            <a:r>
              <a:rPr lang="en-US" sz="2800" b="1" u="sng" dirty="0" smtClean="0"/>
              <a:t>Timeline</a:t>
            </a:r>
            <a:endParaRPr lang="en-US" sz="2800" b="1" u="sn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95800"/>
          </a:xfrm>
        </p:spPr>
        <p:txBody>
          <a:bodyPr/>
          <a:lstStyle/>
          <a:p>
            <a:pPr marL="231775" indent="0" defTabSz="114300">
              <a:buNone/>
              <a:tabLst>
                <a:tab pos="914400" algn="ctr"/>
                <a:tab pos="2574925" algn="ctr"/>
                <a:tab pos="5140325" algn="ctr"/>
              </a:tabLst>
            </a:pPr>
            <a:r>
              <a:rPr lang="en-US" sz="1400" dirty="0" smtClean="0"/>
              <a:t>	</a:t>
            </a:r>
            <a:r>
              <a:rPr lang="en-US" sz="1600" b="1" u="sng" dirty="0" smtClean="0"/>
              <a:t>Date</a:t>
            </a:r>
            <a:r>
              <a:rPr lang="en-US" sz="1400" b="1" dirty="0" smtClean="0"/>
              <a:t>	</a:t>
            </a:r>
            <a:r>
              <a:rPr lang="en-US" sz="1600" b="1" u="sng" dirty="0" smtClean="0"/>
              <a:t>Time</a:t>
            </a:r>
            <a:r>
              <a:rPr lang="en-US" sz="1400" b="1" dirty="0" smtClean="0"/>
              <a:t>		</a:t>
            </a:r>
            <a:r>
              <a:rPr lang="en-US" sz="1600" b="1" u="sng" dirty="0" smtClean="0"/>
              <a:t>Event</a:t>
            </a:r>
          </a:p>
          <a:p>
            <a:pPr marL="231775" indent="0" defTabSz="114300">
              <a:buNone/>
              <a:tabLst>
                <a:tab pos="914400" algn="ctr"/>
                <a:tab pos="2511425" algn="ctr"/>
                <a:tab pos="5140325" algn="ctr"/>
              </a:tabLst>
            </a:pPr>
            <a:endParaRPr lang="en-US" sz="1000" b="1" u="sng" dirty="0" smtClean="0"/>
          </a:p>
          <a:p>
            <a:pPr marL="231775" indent="0" defTabSz="114300">
              <a:buNone/>
              <a:tabLst>
                <a:tab pos="2174875" algn="l"/>
                <a:tab pos="3311525" algn="l"/>
              </a:tabLst>
            </a:pPr>
            <a:r>
              <a:rPr lang="en-US" sz="1400" dirty="0" smtClean="0"/>
              <a:t>2-3 </a:t>
            </a:r>
            <a:r>
              <a:rPr lang="en-US" sz="1400" dirty="0"/>
              <a:t>December 2016	2000-0010	Master on bridge.</a:t>
            </a:r>
          </a:p>
          <a:p>
            <a:pPr marL="0" indent="0">
              <a:buNone/>
              <a:tabLst>
                <a:tab pos="3311525" algn="l"/>
              </a:tabLst>
            </a:pPr>
            <a:r>
              <a:rPr lang="en-US" sz="1400" dirty="0"/>
              <a:t>	</a:t>
            </a:r>
            <a:r>
              <a:rPr lang="en-US" sz="1400" dirty="0" smtClean="0"/>
              <a:t>Autopilot </a:t>
            </a:r>
            <a:r>
              <a:rPr lang="en-US" sz="1400" dirty="0"/>
              <a:t>steering.</a:t>
            </a:r>
          </a:p>
          <a:p>
            <a:pPr marL="0" indent="0">
              <a:buNone/>
              <a:tabLst>
                <a:tab pos="3311525" algn="l"/>
              </a:tabLst>
            </a:pPr>
            <a:r>
              <a:rPr lang="en-US" sz="1400" dirty="0"/>
              <a:t>	</a:t>
            </a:r>
            <a:r>
              <a:rPr lang="en-US" sz="1400" dirty="0" smtClean="0"/>
              <a:t>Course</a:t>
            </a:r>
            <a:r>
              <a:rPr lang="en-US" sz="1400" dirty="0"/>
              <a:t>: 146⁰.</a:t>
            </a:r>
          </a:p>
          <a:p>
            <a:pPr marL="0" indent="0">
              <a:buNone/>
              <a:tabLst>
                <a:tab pos="3311525" algn="l"/>
              </a:tabLst>
            </a:pPr>
            <a:r>
              <a:rPr lang="en-US" sz="1400" dirty="0"/>
              <a:t>	</a:t>
            </a:r>
            <a:r>
              <a:rPr lang="en-US" sz="1400" dirty="0" smtClean="0"/>
              <a:t>Speed</a:t>
            </a:r>
            <a:r>
              <a:rPr lang="en-US" sz="1400" dirty="0"/>
              <a:t>: 11.2 knots.</a:t>
            </a:r>
          </a:p>
          <a:p>
            <a:pPr marL="0" indent="0">
              <a:buNone/>
              <a:tabLst>
                <a:tab pos="3311525" algn="l"/>
              </a:tabLst>
            </a:pPr>
            <a:r>
              <a:rPr lang="en-US" sz="1400" dirty="0"/>
              <a:t>	</a:t>
            </a:r>
            <a:r>
              <a:rPr lang="en-US" sz="1400" dirty="0" smtClean="0"/>
              <a:t>Transit </a:t>
            </a:r>
            <a:r>
              <a:rPr lang="en-US" sz="1400" dirty="0"/>
              <a:t>via North Hinder Junction.</a:t>
            </a:r>
          </a:p>
          <a:p>
            <a:pPr marL="0" indent="0">
              <a:buNone/>
            </a:pPr>
            <a:endParaRPr lang="en-US" sz="800" dirty="0"/>
          </a:p>
          <a:p>
            <a:pPr marL="231775" indent="0">
              <a:buNone/>
              <a:tabLst>
                <a:tab pos="2574925" algn="ctr"/>
                <a:tab pos="3311525" algn="l"/>
              </a:tabLst>
            </a:pPr>
            <a:r>
              <a:rPr lang="en-US" sz="1400" dirty="0"/>
              <a:t>2 December 2016	2350	</a:t>
            </a:r>
            <a:r>
              <a:rPr lang="en-US" sz="1400" dirty="0" smtClean="0"/>
              <a:t>Second </a:t>
            </a:r>
            <a:r>
              <a:rPr lang="en-US" sz="1400" dirty="0"/>
              <a:t>Officer (2/O) on bridge to relieve Master.</a:t>
            </a:r>
          </a:p>
          <a:p>
            <a:pPr marL="231775" indent="0">
              <a:buNone/>
              <a:tabLst>
                <a:tab pos="2174875" algn="l"/>
                <a:tab pos="3311525" algn="l"/>
              </a:tabLst>
            </a:pPr>
            <a:r>
              <a:rPr lang="en-US" sz="800" dirty="0"/>
              <a:t> </a:t>
            </a:r>
          </a:p>
          <a:p>
            <a:pPr marL="231775" indent="0">
              <a:buNone/>
              <a:tabLst>
                <a:tab pos="2174875" algn="l"/>
                <a:tab pos="3311525" algn="l"/>
              </a:tabLst>
            </a:pPr>
            <a:r>
              <a:rPr lang="en-US" sz="1400" dirty="0"/>
              <a:t>2-3 December 2016	2350-0010	Watch handover from Master to 2/O</a:t>
            </a:r>
            <a:r>
              <a:rPr lang="en-US" sz="1400" dirty="0" smtClean="0"/>
              <a:t>.</a:t>
            </a:r>
          </a:p>
          <a:p>
            <a:pPr marL="231775" indent="0">
              <a:buNone/>
              <a:tabLst>
                <a:tab pos="2174875" algn="l"/>
                <a:tab pos="3311525" algn="l"/>
              </a:tabLst>
            </a:pPr>
            <a:r>
              <a:rPr lang="en-US" sz="1400" dirty="0"/>
              <a:t>	</a:t>
            </a:r>
            <a:r>
              <a:rPr lang="en-US" sz="1400" dirty="0" smtClean="0"/>
              <a:t>	Master </a:t>
            </a:r>
            <a:r>
              <a:rPr lang="en-US" sz="1400" dirty="0"/>
              <a:t>instructed 2/O to amend Passage Plan to transit </a:t>
            </a:r>
            <a:r>
              <a:rPr lang="en-US" sz="1400" dirty="0" smtClean="0"/>
              <a:t>via</a:t>
            </a:r>
          </a:p>
          <a:p>
            <a:pPr marL="231775" indent="0">
              <a:buNone/>
              <a:tabLst>
                <a:tab pos="2174875" algn="l"/>
                <a:tab pos="3311525" algn="l"/>
              </a:tabLst>
            </a:pPr>
            <a:r>
              <a:rPr lang="en-US" sz="1400" dirty="0"/>
              <a:t>	</a:t>
            </a:r>
            <a:r>
              <a:rPr lang="en-US" sz="1400" dirty="0" smtClean="0"/>
              <a:t>	Sunk Traffic </a:t>
            </a:r>
            <a:r>
              <a:rPr lang="en-US" sz="1400" dirty="0"/>
              <a:t>Separation Scheme vice original transit </a:t>
            </a:r>
            <a:r>
              <a:rPr lang="en-US" sz="1400" dirty="0" smtClean="0"/>
              <a:t>via</a:t>
            </a:r>
          </a:p>
          <a:p>
            <a:pPr marL="231775" indent="0">
              <a:buNone/>
              <a:tabLst>
                <a:tab pos="2174875" algn="l"/>
                <a:tab pos="3311525" algn="l"/>
              </a:tabLst>
            </a:pPr>
            <a:r>
              <a:rPr lang="en-US" sz="1400" dirty="0"/>
              <a:t>	</a:t>
            </a:r>
            <a:r>
              <a:rPr lang="en-US" sz="1400" dirty="0" smtClean="0"/>
              <a:t>	North </a:t>
            </a:r>
            <a:r>
              <a:rPr lang="en-US" sz="1400" dirty="0"/>
              <a:t>Hinder </a:t>
            </a:r>
            <a:r>
              <a:rPr lang="en-US" sz="1400" dirty="0" smtClean="0"/>
              <a:t>Junction.</a:t>
            </a:r>
          </a:p>
          <a:p>
            <a:pPr marL="231775" indent="0">
              <a:buNone/>
              <a:tabLst>
                <a:tab pos="2174875" algn="l"/>
                <a:tab pos="3311525" algn="l"/>
              </a:tabLst>
            </a:pPr>
            <a:endParaRPr lang="en-US" sz="800" dirty="0"/>
          </a:p>
          <a:p>
            <a:pPr marL="231775" indent="0">
              <a:buNone/>
              <a:tabLst>
                <a:tab pos="2574925" algn="ctr"/>
                <a:tab pos="3311525" algn="l"/>
              </a:tabLst>
            </a:pPr>
            <a:r>
              <a:rPr lang="en-US" sz="1400" dirty="0"/>
              <a:t>3 December </a:t>
            </a:r>
            <a:r>
              <a:rPr lang="en-US" sz="1400" dirty="0" smtClean="0"/>
              <a:t>2016	0025</a:t>
            </a:r>
            <a:r>
              <a:rPr lang="en-US" sz="1400" dirty="0"/>
              <a:t>	2/O adjusted autopilot steering to 140⁰ based on </a:t>
            </a:r>
            <a:r>
              <a:rPr lang="en-US" sz="1400" dirty="0" smtClean="0"/>
              <a:t>amended</a:t>
            </a:r>
          </a:p>
          <a:p>
            <a:pPr marL="231775" indent="0">
              <a:buNone/>
              <a:tabLst>
                <a:tab pos="2174875" algn="l"/>
                <a:tab pos="3311525" algn="l"/>
              </a:tabLst>
            </a:pPr>
            <a:r>
              <a:rPr lang="en-US" sz="1400" dirty="0"/>
              <a:t>	</a:t>
            </a:r>
            <a:r>
              <a:rPr lang="en-US" sz="1400" dirty="0" smtClean="0"/>
              <a:t>	Passage Plan.</a:t>
            </a:r>
          </a:p>
          <a:p>
            <a:pPr marL="231775" indent="0">
              <a:buNone/>
              <a:tabLst>
                <a:tab pos="2174875" algn="l"/>
                <a:tab pos="3311525" algn="l"/>
              </a:tabLst>
            </a:pPr>
            <a:endParaRPr lang="en-US" sz="800" dirty="0"/>
          </a:p>
          <a:p>
            <a:pPr marL="231775" indent="0">
              <a:buNone/>
              <a:tabLst>
                <a:tab pos="2574925" algn="ctr"/>
                <a:tab pos="3311525" algn="l"/>
              </a:tabLst>
            </a:pPr>
            <a:r>
              <a:rPr lang="en-US" sz="1400" dirty="0" smtClean="0"/>
              <a:t>	0208</a:t>
            </a:r>
            <a:r>
              <a:rPr lang="en-US" sz="1400" dirty="0"/>
              <a:t>	</a:t>
            </a:r>
            <a:r>
              <a:rPr lang="en-US" sz="1400" dirty="0" smtClean="0"/>
              <a:t>2/O </a:t>
            </a:r>
            <a:r>
              <a:rPr lang="en-US" sz="1400" dirty="0"/>
              <a:t>adjusted autopilot steering to 146⁰.</a:t>
            </a:r>
          </a:p>
          <a:p>
            <a:pPr marL="231775" indent="0">
              <a:buNone/>
              <a:tabLst>
                <a:tab pos="2174875" algn="l"/>
                <a:tab pos="3311525" algn="l"/>
              </a:tabLst>
            </a:pPr>
            <a:endParaRPr lang="en-US" sz="1400" dirty="0"/>
          </a:p>
          <a:p>
            <a:pPr marL="231775" indent="0">
              <a:buNone/>
              <a:tabLst>
                <a:tab pos="2174875" algn="l"/>
                <a:tab pos="3311525" algn="l"/>
              </a:tabLst>
            </a:pPr>
            <a:endParaRPr lang="en-US" sz="1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85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457200"/>
          </a:xfrm>
        </p:spPr>
        <p:txBody>
          <a:bodyPr/>
          <a:lstStyle/>
          <a:p>
            <a:r>
              <a:rPr lang="en-US" sz="2800" b="1" u="sng" dirty="0" smtClean="0"/>
              <a:t>Timeline (continued)</a:t>
            </a:r>
            <a:endParaRPr lang="en-US" sz="2800" b="1" u="sn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/>
          <a:lstStyle/>
          <a:p>
            <a:pPr marL="231775" indent="0">
              <a:buNone/>
              <a:tabLst>
                <a:tab pos="914400" algn="ctr"/>
                <a:tab pos="2574925" algn="ctr"/>
                <a:tab pos="5486400" algn="ctr"/>
              </a:tabLst>
            </a:pPr>
            <a:r>
              <a:rPr lang="en-US" sz="1200" dirty="0"/>
              <a:t>	</a:t>
            </a:r>
            <a:r>
              <a:rPr lang="en-US" sz="1600" b="1" u="sng" dirty="0"/>
              <a:t>Date</a:t>
            </a:r>
            <a:r>
              <a:rPr lang="en-US" sz="1600" b="1" dirty="0"/>
              <a:t>	</a:t>
            </a:r>
            <a:r>
              <a:rPr lang="en-US" sz="1600" b="1" u="sng" dirty="0"/>
              <a:t>Time</a:t>
            </a:r>
            <a:r>
              <a:rPr lang="en-US" sz="1600" b="1" dirty="0"/>
              <a:t>	</a:t>
            </a:r>
            <a:r>
              <a:rPr lang="en-US" sz="1600" b="1" u="sng" dirty="0" smtClean="0"/>
              <a:t>Event</a:t>
            </a:r>
          </a:p>
          <a:p>
            <a:pPr marL="231775" indent="0">
              <a:buNone/>
              <a:tabLst>
                <a:tab pos="914400" algn="ctr"/>
                <a:tab pos="2574925" algn="ctr"/>
                <a:tab pos="5486400" algn="ctr"/>
              </a:tabLst>
            </a:pPr>
            <a:endParaRPr lang="en-US" sz="1000" dirty="0" smtClean="0"/>
          </a:p>
          <a:p>
            <a:pPr marL="231775" indent="0">
              <a:buNone/>
              <a:tabLst>
                <a:tab pos="2574925" algn="ctr"/>
                <a:tab pos="3311525" algn="l"/>
              </a:tabLst>
            </a:pPr>
            <a:r>
              <a:rPr lang="en-US" sz="1400" dirty="0" smtClean="0"/>
              <a:t>3 </a:t>
            </a:r>
            <a:r>
              <a:rPr lang="en-US" sz="1400" dirty="0"/>
              <a:t>December 2016 </a:t>
            </a:r>
            <a:r>
              <a:rPr lang="en-US" sz="1400" dirty="0" smtClean="0"/>
              <a:t>	0220</a:t>
            </a:r>
            <a:r>
              <a:rPr lang="en-US" sz="1400" dirty="0"/>
              <a:t>	2/O noticed speed on ECDIS display reduced from </a:t>
            </a:r>
            <a:r>
              <a:rPr lang="en-US" sz="1400" dirty="0" smtClean="0"/>
              <a:t>10.2</a:t>
            </a:r>
          </a:p>
          <a:p>
            <a:pPr marL="231775" indent="0">
              <a:buNone/>
              <a:tabLst>
                <a:tab pos="2174875" algn="l"/>
                <a:tab pos="3311525" algn="l"/>
              </a:tabLst>
            </a:pPr>
            <a:r>
              <a:rPr lang="en-US" sz="1400" dirty="0"/>
              <a:t>	</a:t>
            </a:r>
            <a:r>
              <a:rPr lang="en-US" sz="1400" dirty="0" smtClean="0"/>
              <a:t>	knots </a:t>
            </a:r>
            <a:r>
              <a:rPr lang="en-US" sz="1400" dirty="0"/>
              <a:t>to 9.1 </a:t>
            </a:r>
            <a:r>
              <a:rPr lang="en-US" sz="1400" dirty="0" smtClean="0"/>
              <a:t>knots.</a:t>
            </a:r>
          </a:p>
          <a:p>
            <a:pPr marL="231775" indent="0">
              <a:buNone/>
              <a:tabLst>
                <a:tab pos="2174875" algn="l"/>
                <a:tab pos="3311525" algn="l"/>
              </a:tabLst>
            </a:pPr>
            <a:endParaRPr lang="en-US" sz="800" dirty="0"/>
          </a:p>
          <a:p>
            <a:pPr marL="231775" indent="0">
              <a:buNone/>
              <a:tabLst>
                <a:tab pos="2574925" algn="ctr"/>
                <a:tab pos="3311525" algn="l"/>
              </a:tabLst>
            </a:pPr>
            <a:r>
              <a:rPr lang="en-US" sz="1400" dirty="0"/>
              <a:t> 	0228	2/O noticed change in ship’s motion and speed reduced </a:t>
            </a:r>
            <a:r>
              <a:rPr lang="en-US" sz="1400" dirty="0" smtClean="0"/>
              <a:t>to</a:t>
            </a:r>
          </a:p>
          <a:p>
            <a:pPr marL="231775" indent="0">
              <a:buNone/>
              <a:tabLst>
                <a:tab pos="2174875" algn="l"/>
                <a:tab pos="3311525" algn="l"/>
              </a:tabLst>
            </a:pPr>
            <a:r>
              <a:rPr lang="en-US" sz="1400" dirty="0"/>
              <a:t>	</a:t>
            </a:r>
            <a:r>
              <a:rPr lang="en-US" sz="1400" dirty="0" smtClean="0"/>
              <a:t>	0.8 </a:t>
            </a:r>
            <a:r>
              <a:rPr lang="en-US" sz="1400" dirty="0"/>
              <a:t>knots.</a:t>
            </a:r>
          </a:p>
          <a:p>
            <a:pPr marL="231775" indent="0">
              <a:buNone/>
              <a:tabLst>
                <a:tab pos="2174875" algn="l"/>
                <a:tab pos="3311525" algn="l"/>
              </a:tabLst>
            </a:pPr>
            <a:r>
              <a:rPr lang="en-US" sz="1400" dirty="0"/>
              <a:t>		Shifted to manual steering.</a:t>
            </a:r>
          </a:p>
          <a:p>
            <a:pPr marL="231775" indent="0">
              <a:buNone/>
              <a:tabLst>
                <a:tab pos="2174875" algn="l"/>
                <a:tab pos="3311525" algn="l"/>
              </a:tabLst>
            </a:pPr>
            <a:r>
              <a:rPr lang="en-US" sz="1400" dirty="0"/>
              <a:t>		Notified Master.</a:t>
            </a:r>
          </a:p>
          <a:p>
            <a:pPr marL="231775" indent="0">
              <a:tabLst>
                <a:tab pos="2174875" algn="l"/>
                <a:tab pos="3311525" algn="l"/>
              </a:tabLst>
            </a:pPr>
            <a:endParaRPr lang="en-US" sz="800" dirty="0"/>
          </a:p>
          <a:p>
            <a:pPr marL="231775" indent="0">
              <a:buNone/>
              <a:tabLst>
                <a:tab pos="2574925" algn="ctr"/>
                <a:tab pos="3311525" algn="l"/>
              </a:tabLst>
            </a:pPr>
            <a:r>
              <a:rPr lang="en-US" sz="1400" dirty="0"/>
              <a:t>	0229	Master and Chief Engineer on bridge.</a:t>
            </a:r>
          </a:p>
          <a:p>
            <a:pPr marL="231775" indent="0">
              <a:buNone/>
              <a:tabLst>
                <a:tab pos="2174875" algn="l"/>
                <a:tab pos="3311525" algn="l"/>
              </a:tabLst>
            </a:pPr>
            <a:r>
              <a:rPr lang="en-US" sz="800" dirty="0"/>
              <a:t> </a:t>
            </a:r>
          </a:p>
          <a:p>
            <a:pPr marL="231775" indent="0">
              <a:buNone/>
              <a:tabLst>
                <a:tab pos="2574925" algn="ctr"/>
                <a:tab pos="3311525" algn="l"/>
              </a:tabLst>
            </a:pPr>
            <a:r>
              <a:rPr lang="en-US" sz="1400" dirty="0"/>
              <a:t>	0330	Vessel firmly aground on a heading of 190⁰.</a:t>
            </a:r>
          </a:p>
          <a:p>
            <a:pPr marL="231775" indent="0">
              <a:buNone/>
              <a:tabLst>
                <a:tab pos="2174875" algn="l"/>
                <a:tab pos="3311525" algn="l"/>
              </a:tabLst>
            </a:pPr>
            <a:r>
              <a:rPr lang="en-US" sz="800" dirty="0"/>
              <a:t>	</a:t>
            </a:r>
          </a:p>
          <a:p>
            <a:pPr marL="231775" indent="0">
              <a:buNone/>
              <a:tabLst>
                <a:tab pos="2574925" algn="ctr"/>
                <a:tab pos="3311525" algn="l"/>
              </a:tabLst>
            </a:pPr>
            <a:r>
              <a:rPr lang="en-US" sz="1400" dirty="0"/>
              <a:t>	0357	Humber Coastguard notified about vessel grounding.</a:t>
            </a:r>
          </a:p>
          <a:p>
            <a:pPr marL="231775" indent="0">
              <a:buNone/>
              <a:tabLst>
                <a:tab pos="2174875" algn="l"/>
                <a:tab pos="3311525" algn="l"/>
              </a:tabLst>
            </a:pPr>
            <a:r>
              <a:rPr lang="en-US" sz="800" dirty="0"/>
              <a:t> </a:t>
            </a:r>
          </a:p>
          <a:p>
            <a:pPr marL="231775" indent="0">
              <a:buNone/>
              <a:tabLst>
                <a:tab pos="2574925" algn="ctr"/>
                <a:tab pos="3311525" algn="l"/>
              </a:tabLst>
            </a:pPr>
            <a:r>
              <a:rPr lang="en-US" sz="1400" dirty="0"/>
              <a:t>	0930	Unsuccessful attempt to refloat vessel at High Water</a:t>
            </a:r>
            <a:r>
              <a:rPr lang="en-US" sz="1400" dirty="0" smtClean="0"/>
              <a:t>.</a:t>
            </a:r>
          </a:p>
          <a:p>
            <a:pPr marL="231775" indent="0">
              <a:buNone/>
              <a:tabLst>
                <a:tab pos="2174875" algn="l"/>
                <a:tab pos="3311525" algn="l"/>
              </a:tabLst>
            </a:pPr>
            <a:endParaRPr lang="en-US" sz="800" dirty="0" smtClean="0"/>
          </a:p>
          <a:p>
            <a:pPr marL="231775" indent="0">
              <a:buNone/>
              <a:tabLst>
                <a:tab pos="2574925" algn="ctr"/>
                <a:tab pos="3311525" algn="l"/>
              </a:tabLst>
            </a:pPr>
            <a:r>
              <a:rPr lang="en-US" sz="1400" dirty="0" smtClean="0"/>
              <a:t> </a:t>
            </a:r>
            <a:r>
              <a:rPr lang="en-US" sz="1400" dirty="0"/>
              <a:t>4 December 2016	Morning	</a:t>
            </a:r>
            <a:r>
              <a:rPr lang="en-US" sz="1400" dirty="0" err="1"/>
              <a:t>Salvors</a:t>
            </a:r>
            <a:r>
              <a:rPr lang="en-US" sz="1400" dirty="0"/>
              <a:t> arrived.</a:t>
            </a:r>
          </a:p>
          <a:p>
            <a:pPr marL="231775" indent="0">
              <a:buNone/>
              <a:tabLst>
                <a:tab pos="2174875" algn="l"/>
                <a:tab pos="3311525" algn="l"/>
              </a:tabLst>
            </a:pPr>
            <a:endParaRPr lang="en-US" sz="1400" dirty="0" smtClean="0"/>
          </a:p>
          <a:p>
            <a:pPr marL="231775" indent="0">
              <a:buNone/>
              <a:tabLst>
                <a:tab pos="2174875" algn="l"/>
                <a:tab pos="3311525" algn="l"/>
              </a:tabLst>
            </a:pPr>
            <a:endParaRPr lang="en-US" sz="1400" dirty="0"/>
          </a:p>
          <a:p>
            <a:pPr marL="231775" indent="0">
              <a:buNone/>
              <a:tabLst>
                <a:tab pos="2174875" algn="l"/>
                <a:tab pos="3311525" algn="l"/>
              </a:tabLst>
            </a:pPr>
            <a:endParaRPr lang="en-US" sz="1400" dirty="0"/>
          </a:p>
          <a:p>
            <a:pPr marL="231775" indent="0">
              <a:buNone/>
              <a:tabLst>
                <a:tab pos="2174875" algn="l"/>
                <a:tab pos="3311525" algn="l"/>
              </a:tabLst>
            </a:pPr>
            <a:endParaRPr lang="en-US" sz="1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9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457200"/>
          </a:xfrm>
        </p:spPr>
        <p:txBody>
          <a:bodyPr/>
          <a:lstStyle/>
          <a:p>
            <a:r>
              <a:rPr lang="en-US" sz="2800" b="1" u="sng" dirty="0" smtClean="0"/>
              <a:t>Timeline (continued)</a:t>
            </a:r>
            <a:endParaRPr lang="en-US" sz="2800" b="1" u="sn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/>
          <a:lstStyle/>
          <a:p>
            <a:pPr marL="231775" indent="0">
              <a:buNone/>
              <a:tabLst>
                <a:tab pos="914400" algn="ctr"/>
                <a:tab pos="2574925" algn="ctr"/>
                <a:tab pos="5486400" algn="ctr"/>
              </a:tabLst>
            </a:pPr>
            <a:r>
              <a:rPr lang="en-US" sz="1200" dirty="0"/>
              <a:t>	</a:t>
            </a:r>
            <a:r>
              <a:rPr lang="en-US" sz="1600" b="1" u="sng" dirty="0"/>
              <a:t>Date</a:t>
            </a:r>
            <a:r>
              <a:rPr lang="en-US" sz="1600" b="1" dirty="0"/>
              <a:t>	</a:t>
            </a:r>
            <a:r>
              <a:rPr lang="en-US" sz="1600" b="1" u="sng" dirty="0"/>
              <a:t>Time</a:t>
            </a:r>
            <a:r>
              <a:rPr lang="en-US" sz="1600" b="1" dirty="0"/>
              <a:t>	</a:t>
            </a:r>
            <a:r>
              <a:rPr lang="en-US" sz="1600" b="1" u="sng" dirty="0" smtClean="0"/>
              <a:t>Event</a:t>
            </a:r>
            <a:endParaRPr lang="en-US" sz="500" dirty="0" smtClean="0"/>
          </a:p>
          <a:p>
            <a:pPr marL="231775" indent="0">
              <a:buNone/>
              <a:tabLst>
                <a:tab pos="2174875" algn="l"/>
                <a:tab pos="3311525" algn="l"/>
              </a:tabLst>
            </a:pPr>
            <a:endParaRPr lang="en-US" sz="1000" dirty="0" smtClean="0"/>
          </a:p>
          <a:p>
            <a:pPr marL="231775" indent="0">
              <a:buNone/>
              <a:tabLst>
                <a:tab pos="2574925" algn="ctr"/>
                <a:tab pos="3311525" algn="l"/>
              </a:tabLst>
            </a:pPr>
            <a:r>
              <a:rPr lang="en-US" sz="1400" dirty="0" smtClean="0"/>
              <a:t>9 December 2016	Unknown	Vessel refloated and towed clear of </a:t>
            </a:r>
            <a:r>
              <a:rPr lang="en-US" sz="1400" dirty="0" err="1" smtClean="0"/>
              <a:t>Haisborough</a:t>
            </a:r>
            <a:r>
              <a:rPr lang="en-US" sz="1400" dirty="0" smtClean="0"/>
              <a:t> Sand.</a:t>
            </a:r>
          </a:p>
          <a:p>
            <a:pPr marL="231775" indent="0">
              <a:buNone/>
              <a:tabLst>
                <a:tab pos="2174875" algn="l"/>
                <a:tab pos="3311525" algn="l"/>
              </a:tabLst>
            </a:pPr>
            <a:r>
              <a:rPr lang="en-US" sz="1400" dirty="0" smtClean="0"/>
              <a:t>		Vessel towed to Rotterdam, Netherlands for repairs to</a:t>
            </a:r>
          </a:p>
          <a:p>
            <a:pPr marL="231775" indent="0">
              <a:buNone/>
              <a:tabLst>
                <a:tab pos="2174875" algn="l"/>
                <a:tab pos="3311525" algn="l"/>
              </a:tabLst>
            </a:pPr>
            <a:r>
              <a:rPr lang="en-US" sz="1400" dirty="0"/>
              <a:t>	</a:t>
            </a:r>
            <a:r>
              <a:rPr lang="en-US" sz="1400" dirty="0" smtClean="0"/>
              <a:t>	rudder.</a:t>
            </a:r>
          </a:p>
          <a:p>
            <a:pPr marL="231775" indent="0">
              <a:buNone/>
              <a:tabLst>
                <a:tab pos="2174875" algn="l"/>
                <a:tab pos="3311525" algn="l"/>
              </a:tabLst>
            </a:pPr>
            <a:endParaRPr lang="en-US" sz="1400" dirty="0"/>
          </a:p>
          <a:p>
            <a:pPr marL="231775" indent="0">
              <a:buNone/>
              <a:tabLst>
                <a:tab pos="2174875" algn="l"/>
                <a:tab pos="3311525" algn="l"/>
              </a:tabLst>
            </a:pPr>
            <a:endParaRPr lang="en-US" sz="1400" dirty="0"/>
          </a:p>
          <a:p>
            <a:pPr marL="231775" indent="0">
              <a:buNone/>
              <a:tabLst>
                <a:tab pos="2174875" algn="l"/>
                <a:tab pos="3311525" algn="l"/>
              </a:tabLst>
            </a:pPr>
            <a:endParaRPr lang="en-US" sz="1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00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u="sng" dirty="0" smtClean="0">
                <a:solidFill>
                  <a:schemeClr val="tx1"/>
                </a:solidFill>
              </a:rPr>
              <a:t>Comparison of original Passage Plan with amended Passage Plan</a:t>
            </a:r>
            <a:endParaRPr lang="en-US" sz="2800" b="1" u="sng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246" y="2286000"/>
            <a:ext cx="4293507" cy="3756819"/>
          </a:xfrm>
        </p:spPr>
      </p:pic>
    </p:spTree>
    <p:extLst>
      <p:ext uri="{BB962C8B-B14F-4D97-AF65-F5344CB8AC3E}">
        <p14:creationId xmlns:p14="http://schemas.microsoft.com/office/powerpoint/2010/main" val="304111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1RostockSNPWG">
  <a:themeElements>
    <a:clrScheme name="New_white_vers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ew_white_versio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kern="1200" cap="none" spc="0" normalizeH="0" baseline="0" noProof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Arial" charset="0"/>
            <a:ea typeface="+mn-ea"/>
            <a:cs typeface="Arial" charset="0"/>
          </a:defRPr>
        </a:defPPr>
      </a:lstStyle>
    </a:txDef>
  </a:objectDefaults>
  <a:extraClrSchemeLst>
    <a:extraClrScheme>
      <a:clrScheme name="New_white_vers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_white_vers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_white_vers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_white_vers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_white_vers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_white_vers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_white_vers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_white_vers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_white_vers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_white_vers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_white_vers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_white_vers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14437AA5E91C4DB2D9BF41B7DF3222" ma:contentTypeVersion="0" ma:contentTypeDescription="Create a new document." ma:contentTypeScope="" ma:versionID="a93050dfe1d15c467c7c45893f2fc76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FBEDCB9-01DD-484E-B741-427A46D110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E6AA12D-A4D5-4306-BC71-CBB0DCE37CF2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D7BFD23-C8E8-4C2C-9FB9-707D290A30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01RostockSNPWG</Template>
  <TotalTime>2608</TotalTime>
  <Words>895</Words>
  <Application>Microsoft Office PowerPoint</Application>
  <PresentationFormat>On-screen Show (4:3)</PresentationFormat>
  <Paragraphs>145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Angsana New</vt:lpstr>
      <vt:lpstr>Arial</vt:lpstr>
      <vt:lpstr>Calibri</vt:lpstr>
      <vt:lpstr>Wingdings</vt:lpstr>
      <vt:lpstr>01RostockSNPWG</vt:lpstr>
      <vt:lpstr>PowerPoint Presentation</vt:lpstr>
      <vt:lpstr>Agenda</vt:lpstr>
      <vt:lpstr>Summary of Casualty</vt:lpstr>
      <vt:lpstr>Vessel Parameters</vt:lpstr>
      <vt:lpstr>Onboard Navigation Systems</vt:lpstr>
      <vt:lpstr>Timeline</vt:lpstr>
      <vt:lpstr>Timeline (continued)</vt:lpstr>
      <vt:lpstr>Timeline (continued)</vt:lpstr>
      <vt:lpstr>Comparison of original Passage Plan with amended Passage Plan</vt:lpstr>
      <vt:lpstr>Conclusions from United Kingdom MAIB Report 22/2017</vt:lpstr>
      <vt:lpstr>Conclusions from United Kingdom MAIB Report 22/2017 (continued)</vt:lpstr>
      <vt:lpstr>MAIB Action Item</vt:lpstr>
      <vt:lpstr>The Prudent Mariner</vt:lpstr>
      <vt:lpstr>Takeaways from The Prudent Mariner Concept</vt:lpstr>
      <vt:lpstr>Heinrich’ s Domino Theory</vt:lpstr>
      <vt:lpstr>Takeaways from Heinrich’s Domino Theory</vt:lpstr>
      <vt:lpstr>How This Affects NIPWG and HOs</vt:lpstr>
      <vt:lpstr>PowerPoint Presentation</vt:lpstr>
    </vt:vector>
  </TitlesOfParts>
  <Company>NGA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kushlams</dc:creator>
  <cp:lastModifiedBy>Kushla Michael S Mr NGA-SFHGB USA CIV</cp:lastModifiedBy>
  <cp:revision>363</cp:revision>
  <cp:lastPrinted>2017-10-31T17:04:24Z</cp:lastPrinted>
  <dcterms:created xsi:type="dcterms:W3CDTF">2014-05-20T19:39:03Z</dcterms:created>
  <dcterms:modified xsi:type="dcterms:W3CDTF">2018-01-10T16:09:45Z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ACG_OFFICE_DLL">
    <vt:bool>true</vt:bool>
  </property>
  <property fmtid="{D5CDD505-2E9C-101B-9397-08002B2CF9AE}" pid="3" name="AACG_Created">
    <vt:bool>true</vt:bool>
  </property>
  <property fmtid="{D5CDD505-2E9C-101B-9397-08002B2CF9AE}" pid="4" name="AACG_DescMarkings">
    <vt:lpwstr/>
  </property>
  <property fmtid="{D5CDD505-2E9C-101B-9397-08002B2CF9AE}" pid="5" name="AACG_AddMark">
    <vt:lpwstr/>
  </property>
  <property fmtid="{D5CDD505-2E9C-101B-9397-08002B2CF9AE}" pid="6" name="AACG_Header">
    <vt:lpwstr>UNCLASSIFIED</vt:lpwstr>
  </property>
  <property fmtid="{D5CDD505-2E9C-101B-9397-08002B2CF9AE}" pid="7" name="AACG_Footer">
    <vt:lpwstr>_x000d_UNCLASSIFIED</vt:lpwstr>
  </property>
  <property fmtid="{D5CDD505-2E9C-101B-9397-08002B2CF9AE}" pid="8" name="AACG_ClassBlock">
    <vt:lpwstr/>
  </property>
  <property fmtid="{D5CDD505-2E9C-101B-9397-08002B2CF9AE}" pid="9" name="AACG_ClassType">
    <vt:lpwstr>USClassificationMarking</vt:lpwstr>
  </property>
  <property fmtid="{D5CDD505-2E9C-101B-9397-08002B2CF9AE}" pid="10" name="AACG_DeclOnList">
    <vt:lpwstr/>
  </property>
  <property fmtid="{D5CDD505-2E9C-101B-9397-08002B2CF9AE}" pid="11" name="AACG_USAF_Derivatives">
    <vt:lpwstr/>
  </property>
  <property fmtid="{D5CDD505-2E9C-101B-9397-08002B2CF9AE}" pid="12" name="AACG_SCI_Other">
    <vt:lpwstr/>
  </property>
  <property fmtid="{D5CDD505-2E9C-101B-9397-08002B2CF9AE}" pid="13" name="AACG_Dissem_Other">
    <vt:lpwstr/>
  </property>
  <property fmtid="{D5CDD505-2E9C-101B-9397-08002B2CF9AE}" pid="14" name="AACG_NonInt_Other">
    <vt:lpwstr/>
  </property>
  <property fmtid="{D5CDD505-2E9C-101B-9397-08002B2CF9AE}" pid="15" name="ContentTypeId">
    <vt:lpwstr>0x010100D414437AA5E91C4DB2D9BF41B7DF3222</vt:lpwstr>
  </property>
</Properties>
</file>