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9" r:id="rId3"/>
    <p:sldId id="272" r:id="rId4"/>
    <p:sldId id="260" r:id="rId5"/>
    <p:sldId id="271" r:id="rId6"/>
    <p:sldId id="261" r:id="rId7"/>
    <p:sldId id="267" r:id="rId8"/>
    <p:sldId id="268" r:id="rId9"/>
    <p:sldId id="269" r:id="rId10"/>
    <p:sldId id="263" r:id="rId11"/>
    <p:sldId id="270" r:id="rId12"/>
    <p:sldId id="273" r:id="rId13"/>
    <p:sldId id="274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4698"/>
    <a:srgbClr val="008D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4" autoAdjust="0"/>
    <p:restoredTop sz="66032" autoAdjust="0"/>
  </p:normalViewPr>
  <p:slideViewPr>
    <p:cSldViewPr snapToGrid="0">
      <p:cViewPr varScale="1">
        <p:scale>
          <a:sx n="48" d="100"/>
          <a:sy n="48" d="100"/>
        </p:scale>
        <p:origin x="18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F187-4864-4B87-8117-9AB34039501D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A7255-6C7D-4B0F-88E4-81F231FAB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8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000" dirty="0" smtClean="0"/>
              <a:t>Sailing</a:t>
            </a:r>
            <a:r>
              <a:rPr lang="en-US" sz="1000" baseline="0" dirty="0" smtClean="0"/>
              <a:t> Directions go back thousands of years and they were really one of the first tools in a mariners navigation toolbox.</a:t>
            </a:r>
          </a:p>
          <a:p>
            <a:pPr rtl="0"/>
            <a:endParaRPr lang="en-US" sz="1000" baseline="0" dirty="0" smtClean="0"/>
          </a:p>
          <a:p>
            <a:pPr rtl="0"/>
            <a:r>
              <a:rPr lang="en-US" sz="1000" baseline="0" dirty="0" smtClean="0"/>
              <a:t>Predate mass-produced charts and magnetic compasses</a:t>
            </a:r>
          </a:p>
          <a:p>
            <a:pPr rtl="0"/>
            <a:endParaRPr lang="en-US" sz="1000" baseline="0" dirty="0" smtClean="0"/>
          </a:p>
          <a:p>
            <a:pPr rtl="0"/>
            <a:r>
              <a:rPr lang="en-US" sz="1000" baseline="0" dirty="0" smtClean="0"/>
              <a:t>We are part of a very long chain of SD providers that go back centuries but in the last decade or so, we have gone through some considerable changes.</a:t>
            </a:r>
          </a:p>
          <a:p>
            <a:pPr marL="171450" indent="-171450" rtl="0">
              <a:buFontTx/>
              <a:buChar char="-"/>
            </a:pPr>
            <a:r>
              <a:rPr lang="en-US" sz="1000" baseline="0" dirty="0" smtClean="0"/>
              <a:t>Moving away from very traditional methods of compilation and production</a:t>
            </a:r>
          </a:p>
          <a:p>
            <a:pPr marL="171450" indent="-171450" rtl="0">
              <a:buFontTx/>
              <a:buChar char="-"/>
            </a:pPr>
            <a:r>
              <a:rPr lang="en-US" sz="1000" baseline="0" dirty="0" smtClean="0"/>
              <a:t>electronic distribution</a:t>
            </a:r>
            <a:endParaRPr lang="en-US" sz="1000" baseline="0" dirty="0"/>
          </a:p>
          <a:p>
            <a:pPr marL="171450" indent="-171450" rtl="0">
              <a:buFontTx/>
              <a:buChar char="-"/>
            </a:pPr>
            <a:r>
              <a:rPr lang="en-US" sz="1000" baseline="0" dirty="0" smtClean="0"/>
              <a:t>weekly updates</a:t>
            </a:r>
          </a:p>
          <a:p>
            <a:pPr marL="171450" indent="-171450" rtl="0">
              <a:buFontTx/>
              <a:buChar char="-"/>
            </a:pPr>
            <a:r>
              <a:rPr lang="en-US" sz="1000" baseline="0" dirty="0" smtClean="0"/>
              <a:t>fulfilling carriage requirements with electronic documents</a:t>
            </a:r>
          </a:p>
          <a:p>
            <a:pPr marL="171450" indent="-171450" rtl="0">
              <a:buFontTx/>
              <a:buChar char="-"/>
            </a:pPr>
            <a:r>
              <a:rPr lang="en-US" sz="1000" baseline="0" dirty="0" smtClean="0"/>
              <a:t>Print on Demand </a:t>
            </a:r>
          </a:p>
          <a:p>
            <a:pPr marL="171450" indent="-171450" rtl="0">
              <a:buFontTx/>
              <a:buChar char="-"/>
            </a:pPr>
            <a:r>
              <a:rPr lang="en-US" sz="1000" baseline="0" dirty="0" smtClean="0"/>
              <a:t>Much, much more</a:t>
            </a:r>
          </a:p>
          <a:p>
            <a:pPr marL="171450" indent="-171450" rtl="0">
              <a:buFontTx/>
              <a:buChar char="-"/>
            </a:pPr>
            <a:endParaRPr lang="en-US" sz="10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A7255-6C7D-4B0F-88E4-81F231FABF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88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1000" dirty="0" smtClean="0">
                <a:solidFill>
                  <a:srgbClr val="054698"/>
                </a:solidFill>
                <a:latin typeface="Calibri" panose="020F0502020204030204" pitchFamily="34" charset="0"/>
              </a:rPr>
              <a:t>My Boss wants to see some tangible results</a:t>
            </a:r>
          </a:p>
          <a:p>
            <a:pPr>
              <a:spcBef>
                <a:spcPct val="0"/>
              </a:spcBef>
            </a:pPr>
            <a:r>
              <a:rPr lang="en-US" altLang="en-US" sz="1000" dirty="0" smtClean="0">
                <a:solidFill>
                  <a:srgbClr val="054698"/>
                </a:solidFill>
                <a:latin typeface="Calibri" panose="020F0502020204030204" pitchFamily="34" charset="0"/>
              </a:rPr>
              <a:t>My Boss is talking to your Boss</a:t>
            </a:r>
          </a:p>
          <a:p>
            <a:pPr>
              <a:spcBef>
                <a:spcPct val="0"/>
              </a:spcBef>
            </a:pPr>
            <a:r>
              <a:rPr lang="en-US" altLang="en-US" sz="1000" dirty="0" smtClean="0">
                <a:solidFill>
                  <a:srgbClr val="054698"/>
                </a:solidFill>
                <a:latin typeface="Calibri" panose="020F0502020204030204" pitchFamily="34" charset="0"/>
              </a:rPr>
              <a:t>Your Boss may be asking you the same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A7255-6C7D-4B0F-88E4-81F231FABF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74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 sz="1000" dirty="0" smtClean="0">
              <a:solidFill>
                <a:srgbClr val="054698"/>
              </a:solidFill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A7255-6C7D-4B0F-88E4-81F231FABF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10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 sz="1000" dirty="0" smtClean="0">
              <a:solidFill>
                <a:srgbClr val="054698"/>
              </a:solidFill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A7255-6C7D-4B0F-88E4-81F231FABF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35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 sz="1000" dirty="0" smtClean="0">
              <a:solidFill>
                <a:srgbClr val="054698"/>
              </a:solidFill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A7255-6C7D-4B0F-88E4-81F231FABF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53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A7255-6C7D-4B0F-88E4-81F231FABF6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61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000" dirty="0" smtClean="0"/>
              <a:t>But we still have some challenges to overcome.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A7255-6C7D-4B0F-88E4-81F231FABF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86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A7255-6C7D-4B0F-88E4-81F231FABF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08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000" dirty="0" smtClean="0"/>
              <a:t>My</a:t>
            </a:r>
            <a:r>
              <a:rPr lang="en-US" altLang="en-US" sz="1000" baseline="0" dirty="0" smtClean="0"/>
              <a:t> boss – Admiral Smith – sent me a note a few weeks ago that I wanted share some sections with you that might be important to us as a group.</a:t>
            </a:r>
          </a:p>
          <a:p>
            <a:endParaRPr lang="en-US" altLang="en-US" sz="1000" baseline="0" dirty="0" smtClean="0"/>
          </a:p>
          <a:p>
            <a:r>
              <a:rPr lang="en-US" altLang="en-US" sz="1000" baseline="0" dirty="0" smtClean="0"/>
              <a:t>The idea is to “rejuvenate” Coast Pilot in the next 5 years and keep it relevant in the electronic age.</a:t>
            </a:r>
            <a:endParaRPr lang="en-US" altLang="en-US" sz="1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A7255-6C7D-4B0F-88E4-81F231FABF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21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000" dirty="0" smtClean="0"/>
              <a:t>As a for instance, we have a very difficult time of updating information about port</a:t>
            </a:r>
            <a:r>
              <a:rPr lang="en-US" altLang="en-US" sz="1000" baseline="0" dirty="0" smtClean="0"/>
              <a:t> facilities.</a:t>
            </a:r>
          </a:p>
          <a:p>
            <a:endParaRPr lang="en-US" altLang="en-US" sz="1000" baseline="0" dirty="0" smtClean="0"/>
          </a:p>
          <a:p>
            <a:r>
              <a:rPr lang="en-US" altLang="en-US" sz="1000" baseline="0" dirty="0" smtClean="0"/>
              <a:t>Much of our information is over 10 years old and we have no way to systematically update the information around the U.S.</a:t>
            </a:r>
            <a:endParaRPr lang="en-US" altLang="en-US" sz="1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A7255-6C7D-4B0F-88E4-81F231FABF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71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A7255-6C7D-4B0F-88E4-81F231FABF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49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A7255-6C7D-4B0F-88E4-81F231FABF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65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A7255-6C7D-4B0F-88E4-81F231FABF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66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A7255-6C7D-4B0F-88E4-81F231FABF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13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3A07-5228-40D8-B323-9594B85F66F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A289-20B8-4B02-A79D-5FE2045D7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3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3A07-5228-40D8-B323-9594B85F66F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A289-20B8-4B02-A79D-5FE2045D7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3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3A07-5228-40D8-B323-9594B85F66F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A289-20B8-4B02-A79D-5FE2045D7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7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3A07-5228-40D8-B323-9594B85F66F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A289-20B8-4B02-A79D-5FE2045D7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1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3A07-5228-40D8-B323-9594B85F66F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A289-20B8-4B02-A79D-5FE2045D7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2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3A07-5228-40D8-B323-9594B85F66F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A289-20B8-4B02-A79D-5FE2045D7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6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3A07-5228-40D8-B323-9594B85F66F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A289-20B8-4B02-A79D-5FE2045D7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1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3A07-5228-40D8-B323-9594B85F66F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A289-20B8-4B02-A79D-5FE2045D7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6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3A07-5228-40D8-B323-9594B85F66F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A289-20B8-4B02-A79D-5FE2045D7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6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3A07-5228-40D8-B323-9594B85F66F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A289-20B8-4B02-A79D-5FE2045D7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9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3A07-5228-40D8-B323-9594B85F66F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A289-20B8-4B02-A79D-5FE2045D7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9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E3A07-5228-40D8-B323-9594B85F66F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A289-20B8-4B02-A79D-5FE2045D7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6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mailto:coast.pilot@noaa.gov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thomas.loeper@noaa.gov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934" t="40923" r="1823" b="9647"/>
          <a:stretch/>
        </p:blipFill>
        <p:spPr>
          <a:xfrm>
            <a:off x="2688" y="2218"/>
            <a:ext cx="9155097" cy="257383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0630" y="6131105"/>
            <a:ext cx="9144000" cy="744029"/>
          </a:xfrm>
          <a:prstGeom prst="rect">
            <a:avLst/>
          </a:prstGeom>
          <a:solidFill>
            <a:srgbClr val="054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90" y="6214132"/>
            <a:ext cx="577976" cy="5779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446" y="6323833"/>
            <a:ext cx="4203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baseline="30000" dirty="0">
                <a:solidFill>
                  <a:schemeClr val="bg1"/>
                </a:solidFill>
              </a:rPr>
              <a:t>Office of Coast Survey</a:t>
            </a:r>
            <a:endParaRPr lang="en-US" baseline="30000" dirty="0">
              <a:solidFill>
                <a:schemeClr val="bg1"/>
              </a:solidFill>
            </a:endParaRPr>
          </a:p>
          <a:p>
            <a:r>
              <a:rPr lang="en-US" baseline="30000" dirty="0">
                <a:solidFill>
                  <a:schemeClr val="bg1"/>
                </a:solidFill>
              </a:rPr>
              <a:t>National Oceanic and Atmospheric Administration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33039" y="2539025"/>
            <a:ext cx="4101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rgbClr val="054698"/>
                </a:solidFill>
              </a:rPr>
              <a:t>Coast Pilot</a:t>
            </a:r>
            <a:endParaRPr lang="en-US" sz="4800" b="1" dirty="0">
              <a:solidFill>
                <a:srgbClr val="054698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545" y="2577961"/>
            <a:ext cx="9163783" cy="38942"/>
          </a:xfrm>
          <a:prstGeom prst="rect">
            <a:avLst/>
          </a:prstGeom>
          <a:solidFill>
            <a:srgbClr val="054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TextBox 45"/>
          <p:cNvSpPr txBox="1"/>
          <p:nvPr/>
        </p:nvSpPr>
        <p:spPr>
          <a:xfrm>
            <a:off x="3858328" y="3315938"/>
            <a:ext cx="49851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008DE7"/>
                </a:solidFill>
              </a:rPr>
              <a:t>Strategy for moving forward</a:t>
            </a:r>
          </a:p>
          <a:p>
            <a:pPr algn="r"/>
            <a:r>
              <a:rPr lang="en-US" sz="2800" dirty="0" smtClean="0">
                <a:solidFill>
                  <a:srgbClr val="008DE7"/>
                </a:solidFill>
              </a:rPr>
              <a:t>Recent  observations</a:t>
            </a:r>
            <a:endParaRPr lang="en-US" sz="2800" dirty="0">
              <a:solidFill>
                <a:srgbClr val="008DE7"/>
              </a:solidFill>
            </a:endParaRPr>
          </a:p>
        </p:txBody>
      </p:sp>
      <p:pic>
        <p:nvPicPr>
          <p:cNvPr id="10" name="Pictur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93" t="7678" r="1337" b="1598"/>
          <a:stretch/>
        </p:blipFill>
        <p:spPr bwMode="auto">
          <a:xfrm>
            <a:off x="170480" y="2774095"/>
            <a:ext cx="2389502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865761" y="4594611"/>
            <a:ext cx="49851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008DE7"/>
                </a:solidFill>
              </a:rPr>
              <a:t>Tom Loeper</a:t>
            </a:r>
          </a:p>
          <a:p>
            <a:pPr algn="r"/>
            <a:r>
              <a:rPr lang="en-US" sz="2800" dirty="0" smtClean="0">
                <a:solidFill>
                  <a:srgbClr val="008DE7"/>
                </a:solidFill>
              </a:rPr>
              <a:t>(301)367-5680</a:t>
            </a:r>
          </a:p>
          <a:p>
            <a:pPr algn="r"/>
            <a:r>
              <a:rPr lang="en-US" sz="2800" dirty="0" smtClean="0">
                <a:solidFill>
                  <a:srgbClr val="008DE7"/>
                </a:solidFill>
              </a:rPr>
              <a:t>thomas.loeper@noaa.gov</a:t>
            </a:r>
            <a:endParaRPr lang="en-US" sz="2800" dirty="0">
              <a:solidFill>
                <a:srgbClr val="008D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8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934" t="40921" r="1823" b="42868"/>
          <a:stretch/>
        </p:blipFill>
        <p:spPr>
          <a:xfrm>
            <a:off x="2688" y="2218"/>
            <a:ext cx="9155097" cy="8441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0630" y="6131105"/>
            <a:ext cx="9144000" cy="744029"/>
          </a:xfrm>
          <a:prstGeom prst="rect">
            <a:avLst/>
          </a:prstGeom>
          <a:solidFill>
            <a:srgbClr val="054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90" y="6214132"/>
            <a:ext cx="577976" cy="5779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4566" y="6364399"/>
            <a:ext cx="420367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2000" b="1" baseline="30000" dirty="0">
                <a:solidFill>
                  <a:schemeClr val="bg1"/>
                </a:solidFill>
              </a:rPr>
              <a:t>Office of Coast Survey</a:t>
            </a:r>
            <a:endParaRPr lang="en-US" sz="2000" baseline="30000" dirty="0">
              <a:solidFill>
                <a:schemeClr val="bg1"/>
              </a:solidFill>
            </a:endParaRPr>
          </a:p>
          <a:p>
            <a:r>
              <a:rPr lang="en-US" baseline="30000" dirty="0">
                <a:solidFill>
                  <a:schemeClr val="bg1"/>
                </a:solidFill>
              </a:rPr>
              <a:t>National Oceanic and Atmospheric Administration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0630" y="2218"/>
            <a:ext cx="9173867" cy="835427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-545" y="837645"/>
            <a:ext cx="9163783" cy="38942"/>
          </a:xfrm>
          <a:prstGeom prst="rect">
            <a:avLst/>
          </a:prstGeom>
          <a:solidFill>
            <a:srgbClr val="054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40"/>
          <p:cNvSpPr>
            <a:spLocks noChangeArrowheads="1"/>
          </p:cNvSpPr>
          <p:nvPr/>
        </p:nvSpPr>
        <p:spPr bwMode="auto">
          <a:xfrm>
            <a:off x="220653" y="2254910"/>
            <a:ext cx="875322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3600" dirty="0" smtClean="0">
                <a:solidFill>
                  <a:srgbClr val="054698"/>
                </a:solidFill>
                <a:latin typeface="Calibri" panose="020F0502020204030204" pitchFamily="34" charset="0"/>
              </a:rPr>
              <a:t>SD’s </a:t>
            </a:r>
            <a:r>
              <a:rPr lang="en-US" altLang="en-US" sz="3600" dirty="0">
                <a:solidFill>
                  <a:srgbClr val="054698"/>
                </a:solidFill>
                <a:latin typeface="Calibri" panose="020F0502020204030204" pitchFamily="34" charset="0"/>
              </a:rPr>
              <a:t>are still important to the Mariner</a:t>
            </a:r>
          </a:p>
          <a:p>
            <a:pPr>
              <a:spcBef>
                <a:spcPct val="0"/>
              </a:spcBef>
            </a:pPr>
            <a:r>
              <a:rPr lang="en-US" altLang="en-US" sz="3600" dirty="0">
                <a:solidFill>
                  <a:srgbClr val="054698"/>
                </a:solidFill>
                <a:latin typeface="Calibri" panose="020F0502020204030204" pitchFamily="34" charset="0"/>
              </a:rPr>
              <a:t>Want to devote time, energy and resources</a:t>
            </a:r>
          </a:p>
          <a:p>
            <a:pPr>
              <a:spcBef>
                <a:spcPct val="0"/>
              </a:spcBef>
            </a:pPr>
            <a:r>
              <a:rPr lang="en-US" altLang="en-US" sz="3600" dirty="0">
                <a:solidFill>
                  <a:srgbClr val="054698"/>
                </a:solidFill>
                <a:latin typeface="Calibri" panose="020F0502020204030204" pitchFamily="34" charset="0"/>
              </a:rPr>
              <a:t>Our work has a high profile and it is valuable</a:t>
            </a:r>
          </a:p>
          <a:p>
            <a:pPr>
              <a:spcBef>
                <a:spcPct val="0"/>
              </a:spcBef>
            </a:pPr>
            <a:r>
              <a:rPr lang="en-US" altLang="en-US" sz="3600" dirty="0">
                <a:solidFill>
                  <a:srgbClr val="054698"/>
                </a:solidFill>
                <a:latin typeface="Calibri" panose="020F0502020204030204" pitchFamily="34" charset="0"/>
              </a:rPr>
              <a:t>Demanding some </a:t>
            </a:r>
            <a:r>
              <a:rPr lang="en-US" altLang="en-US" sz="3600" dirty="0" smtClean="0">
                <a:solidFill>
                  <a:srgbClr val="054698"/>
                </a:solidFill>
                <a:latin typeface="Calibri" panose="020F0502020204030204" pitchFamily="34" charset="0"/>
              </a:rPr>
              <a:t>results</a:t>
            </a:r>
            <a:endParaRPr lang="en-US" altLang="en-US" sz="3600" dirty="0">
              <a:solidFill>
                <a:srgbClr val="054698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0653" y="1104921"/>
            <a:ext cx="741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8DE7"/>
                </a:solidFill>
              </a:rPr>
              <a:t>What can NIPWG learn from this?</a:t>
            </a:r>
            <a:endParaRPr lang="en-US" sz="3600" dirty="0">
              <a:solidFill>
                <a:srgbClr val="008DE7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0653" y="102635"/>
            <a:ext cx="86723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54698"/>
                </a:solidFill>
              </a:rPr>
              <a:t>Coast Pilot</a:t>
            </a:r>
            <a:endParaRPr lang="en-US" sz="4400" dirty="0">
              <a:solidFill>
                <a:srgbClr val="0546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96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934" t="40921" r="1823" b="42868"/>
          <a:stretch/>
        </p:blipFill>
        <p:spPr>
          <a:xfrm>
            <a:off x="2688" y="2218"/>
            <a:ext cx="9155097" cy="8441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0630" y="6131105"/>
            <a:ext cx="9144000" cy="744029"/>
          </a:xfrm>
          <a:prstGeom prst="rect">
            <a:avLst/>
          </a:prstGeom>
          <a:solidFill>
            <a:srgbClr val="054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90" y="6214132"/>
            <a:ext cx="577976" cy="5779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4566" y="6364399"/>
            <a:ext cx="420367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2000" b="1" baseline="30000" dirty="0">
                <a:solidFill>
                  <a:schemeClr val="bg1"/>
                </a:solidFill>
              </a:rPr>
              <a:t>Office of Coast Survey</a:t>
            </a:r>
            <a:endParaRPr lang="en-US" sz="2000" baseline="30000" dirty="0">
              <a:solidFill>
                <a:schemeClr val="bg1"/>
              </a:solidFill>
            </a:endParaRPr>
          </a:p>
          <a:p>
            <a:r>
              <a:rPr lang="en-US" baseline="30000" dirty="0">
                <a:solidFill>
                  <a:schemeClr val="bg1"/>
                </a:solidFill>
              </a:rPr>
              <a:t>National Oceanic and Atmospheric Administration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0630" y="2218"/>
            <a:ext cx="9173867" cy="835427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-545" y="837645"/>
            <a:ext cx="9163783" cy="38942"/>
          </a:xfrm>
          <a:prstGeom prst="rect">
            <a:avLst/>
          </a:prstGeom>
          <a:solidFill>
            <a:srgbClr val="054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220653" y="1104921"/>
            <a:ext cx="741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8DE7"/>
                </a:solidFill>
              </a:rPr>
              <a:t>Looking ahead.</a:t>
            </a:r>
            <a:endParaRPr lang="en-US" sz="3600" dirty="0">
              <a:solidFill>
                <a:srgbClr val="008DE7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0653" y="102635"/>
            <a:ext cx="86723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54698"/>
                </a:solidFill>
              </a:rPr>
              <a:t>Coast Pilot</a:t>
            </a:r>
            <a:endParaRPr lang="en-US" sz="4400" dirty="0">
              <a:solidFill>
                <a:srgbClr val="054698"/>
              </a:solidFill>
            </a:endParaRPr>
          </a:p>
        </p:txBody>
      </p:sp>
      <p:sp>
        <p:nvSpPr>
          <p:cNvPr id="12" name="Rectangle 40"/>
          <p:cNvSpPr>
            <a:spLocks noChangeArrowheads="1"/>
          </p:cNvSpPr>
          <p:nvPr/>
        </p:nvSpPr>
        <p:spPr bwMode="auto">
          <a:xfrm>
            <a:off x="220653" y="2254910"/>
            <a:ext cx="8753226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3600" dirty="0" smtClean="0">
                <a:solidFill>
                  <a:srgbClr val="054698"/>
                </a:solidFill>
                <a:latin typeface="Calibri" panose="020F0502020204030204" pitchFamily="34" charset="0"/>
              </a:rPr>
              <a:t>Maintain information that is to some extent readable by humans</a:t>
            </a:r>
            <a:endParaRPr lang="en-US" altLang="en-US" sz="3600" dirty="0">
              <a:solidFill>
                <a:srgbClr val="054698"/>
              </a:solidFill>
              <a:latin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sz="3600" dirty="0" smtClean="0">
                <a:solidFill>
                  <a:srgbClr val="054698"/>
                </a:solidFill>
                <a:latin typeface="Calibri" panose="020F0502020204030204" pitchFamily="34" charset="0"/>
              </a:rPr>
              <a:t>Transform current information in a machine readable format</a:t>
            </a:r>
            <a:endParaRPr lang="en-US" altLang="en-US" sz="3600" dirty="0">
              <a:solidFill>
                <a:srgbClr val="054698"/>
              </a:solidFill>
              <a:latin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sz="3600" dirty="0" smtClean="0">
                <a:solidFill>
                  <a:srgbClr val="054698"/>
                </a:solidFill>
                <a:latin typeface="Calibri" panose="020F0502020204030204" pitchFamily="34" charset="0"/>
              </a:rPr>
              <a:t>More automation on ships</a:t>
            </a:r>
            <a:endParaRPr lang="en-US" altLang="en-US" sz="3600" dirty="0">
              <a:solidFill>
                <a:srgbClr val="054698"/>
              </a:solidFill>
              <a:latin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sz="3600" dirty="0" smtClean="0">
                <a:solidFill>
                  <a:srgbClr val="054698"/>
                </a:solidFill>
                <a:latin typeface="Calibri" panose="020F0502020204030204" pitchFamily="34" charset="0"/>
              </a:rPr>
              <a:t>Eventually autonomous ship</a:t>
            </a:r>
            <a:endParaRPr lang="en-US" altLang="en-US" sz="3600" dirty="0">
              <a:solidFill>
                <a:srgbClr val="054698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29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934" t="40921" r="1823" b="42868"/>
          <a:stretch/>
        </p:blipFill>
        <p:spPr>
          <a:xfrm>
            <a:off x="2688" y="2218"/>
            <a:ext cx="9155097" cy="8441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0630" y="6131105"/>
            <a:ext cx="9144000" cy="744029"/>
          </a:xfrm>
          <a:prstGeom prst="rect">
            <a:avLst/>
          </a:prstGeom>
          <a:solidFill>
            <a:srgbClr val="054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90" y="6214132"/>
            <a:ext cx="577976" cy="5779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4566" y="6364399"/>
            <a:ext cx="420367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2000" b="1" baseline="30000" dirty="0">
                <a:solidFill>
                  <a:schemeClr val="bg1"/>
                </a:solidFill>
              </a:rPr>
              <a:t>Office of Coast Survey</a:t>
            </a:r>
            <a:endParaRPr lang="en-US" sz="2000" baseline="30000" dirty="0">
              <a:solidFill>
                <a:schemeClr val="bg1"/>
              </a:solidFill>
            </a:endParaRPr>
          </a:p>
          <a:p>
            <a:r>
              <a:rPr lang="en-US" baseline="30000" dirty="0">
                <a:solidFill>
                  <a:schemeClr val="bg1"/>
                </a:solidFill>
              </a:rPr>
              <a:t>National Oceanic and Atmospheric Administration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0630" y="2218"/>
            <a:ext cx="9173867" cy="835427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-545" y="837645"/>
            <a:ext cx="9163783" cy="38942"/>
          </a:xfrm>
          <a:prstGeom prst="rect">
            <a:avLst/>
          </a:prstGeom>
          <a:solidFill>
            <a:srgbClr val="054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220653" y="1104921"/>
            <a:ext cx="741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8DE7"/>
                </a:solidFill>
              </a:rPr>
              <a:t>Strategies for how do we get there?</a:t>
            </a:r>
            <a:endParaRPr lang="en-US" sz="3600" dirty="0">
              <a:solidFill>
                <a:srgbClr val="008DE7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0653" y="102635"/>
            <a:ext cx="86723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54698"/>
                </a:solidFill>
              </a:rPr>
              <a:t>Coast Pilot</a:t>
            </a:r>
            <a:endParaRPr lang="en-US" sz="4400" dirty="0">
              <a:solidFill>
                <a:srgbClr val="054698"/>
              </a:solidFill>
            </a:endParaRPr>
          </a:p>
        </p:txBody>
      </p:sp>
      <p:sp>
        <p:nvSpPr>
          <p:cNvPr id="12" name="Rectangle 40"/>
          <p:cNvSpPr>
            <a:spLocks noChangeArrowheads="1"/>
          </p:cNvSpPr>
          <p:nvPr/>
        </p:nvSpPr>
        <p:spPr bwMode="auto">
          <a:xfrm>
            <a:off x="220653" y="2036252"/>
            <a:ext cx="8753226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3600" dirty="0" smtClean="0">
                <a:solidFill>
                  <a:srgbClr val="054698"/>
                </a:solidFill>
                <a:latin typeface="Calibri" panose="020F0502020204030204" pitchFamily="34" charset="0"/>
              </a:rPr>
              <a:t>Leverage completed work</a:t>
            </a:r>
          </a:p>
          <a:p>
            <a:pPr lvl="1">
              <a:spcBef>
                <a:spcPct val="0"/>
              </a:spcBef>
            </a:pPr>
            <a:r>
              <a:rPr lang="en-US" altLang="en-US" sz="3200" dirty="0" smtClean="0">
                <a:solidFill>
                  <a:srgbClr val="054698"/>
                </a:solidFill>
                <a:latin typeface="Calibri" panose="020F0502020204030204" pitchFamily="34" charset="0"/>
              </a:rPr>
              <a:t>Work from </a:t>
            </a:r>
            <a:r>
              <a:rPr lang="en-US" altLang="en-US" sz="3200" dirty="0" err="1" smtClean="0">
                <a:solidFill>
                  <a:srgbClr val="054698"/>
                </a:solidFill>
                <a:latin typeface="Calibri" panose="020F0502020204030204" pitchFamily="34" charset="0"/>
              </a:rPr>
              <a:t>Wilford</a:t>
            </a:r>
            <a:r>
              <a:rPr lang="en-US" altLang="en-US" sz="3200" dirty="0" smtClean="0">
                <a:solidFill>
                  <a:srgbClr val="054698"/>
                </a:solidFill>
                <a:latin typeface="Calibri" panose="020F0502020204030204" pitchFamily="34" charset="0"/>
              </a:rPr>
              <a:t>, Briana, Korea and Anthropocene Institute</a:t>
            </a:r>
          </a:p>
          <a:p>
            <a:pPr>
              <a:spcBef>
                <a:spcPct val="0"/>
              </a:spcBef>
            </a:pPr>
            <a:r>
              <a:rPr lang="en-US" altLang="en-US" sz="3600" dirty="0" smtClean="0">
                <a:solidFill>
                  <a:srgbClr val="054698"/>
                </a:solidFill>
                <a:latin typeface="Calibri" panose="020F0502020204030204" pitchFamily="34" charset="0"/>
              </a:rPr>
              <a:t>Take some small first steps</a:t>
            </a:r>
          </a:p>
          <a:p>
            <a:pPr lvl="1">
              <a:spcBef>
                <a:spcPct val="0"/>
              </a:spcBef>
            </a:pPr>
            <a:r>
              <a:rPr lang="en-US" altLang="en-US" sz="3200" dirty="0" smtClean="0">
                <a:solidFill>
                  <a:srgbClr val="054698"/>
                </a:solidFill>
                <a:latin typeface="Calibri" panose="020F0502020204030204" pitchFamily="34" charset="0"/>
              </a:rPr>
              <a:t>Inventory your information</a:t>
            </a:r>
          </a:p>
          <a:p>
            <a:pPr lvl="1">
              <a:spcBef>
                <a:spcPct val="0"/>
              </a:spcBef>
            </a:pPr>
            <a:r>
              <a:rPr lang="en-US" altLang="en-US" sz="3200" dirty="0" smtClean="0">
                <a:solidFill>
                  <a:srgbClr val="054698"/>
                </a:solidFill>
                <a:latin typeface="Calibri" panose="020F0502020204030204" pitchFamily="34" charset="0"/>
              </a:rPr>
              <a:t>Make a list of priorities</a:t>
            </a:r>
          </a:p>
          <a:p>
            <a:pPr lvl="1">
              <a:spcBef>
                <a:spcPct val="0"/>
              </a:spcBef>
            </a:pPr>
            <a:r>
              <a:rPr lang="en-US" altLang="en-US" sz="3200" dirty="0" smtClean="0">
                <a:solidFill>
                  <a:srgbClr val="054698"/>
                </a:solidFill>
                <a:latin typeface="Calibri" panose="020F0502020204030204" pitchFamily="34" charset="0"/>
              </a:rPr>
              <a:t>Remove information when and if possible</a:t>
            </a:r>
            <a:endParaRPr lang="en-US" altLang="en-US" sz="3200" dirty="0">
              <a:solidFill>
                <a:srgbClr val="054698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39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934" t="40921" r="1823" b="42868"/>
          <a:stretch/>
        </p:blipFill>
        <p:spPr>
          <a:xfrm>
            <a:off x="2688" y="2218"/>
            <a:ext cx="9155097" cy="8441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0630" y="6131105"/>
            <a:ext cx="9144000" cy="744029"/>
          </a:xfrm>
          <a:prstGeom prst="rect">
            <a:avLst/>
          </a:prstGeom>
          <a:solidFill>
            <a:srgbClr val="054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90" y="6214132"/>
            <a:ext cx="577976" cy="5779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4566" y="6364399"/>
            <a:ext cx="420367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2000" b="1" baseline="30000" dirty="0">
                <a:solidFill>
                  <a:schemeClr val="bg1"/>
                </a:solidFill>
              </a:rPr>
              <a:t>Office of Coast Survey</a:t>
            </a:r>
            <a:endParaRPr lang="en-US" sz="2000" baseline="30000" dirty="0">
              <a:solidFill>
                <a:schemeClr val="bg1"/>
              </a:solidFill>
            </a:endParaRPr>
          </a:p>
          <a:p>
            <a:r>
              <a:rPr lang="en-US" baseline="30000" dirty="0">
                <a:solidFill>
                  <a:schemeClr val="bg1"/>
                </a:solidFill>
              </a:rPr>
              <a:t>National Oceanic and Atmospheric Administration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0630" y="2218"/>
            <a:ext cx="9173867" cy="835427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-545" y="837645"/>
            <a:ext cx="9163783" cy="38942"/>
          </a:xfrm>
          <a:prstGeom prst="rect">
            <a:avLst/>
          </a:prstGeom>
          <a:solidFill>
            <a:srgbClr val="054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220653" y="1104921"/>
            <a:ext cx="8937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8DE7"/>
                </a:solidFill>
              </a:rPr>
              <a:t>Strategies for how do we get there?</a:t>
            </a:r>
            <a:r>
              <a:rPr lang="en-US" sz="2400" dirty="0" smtClean="0">
                <a:solidFill>
                  <a:srgbClr val="008DE7"/>
                </a:solidFill>
              </a:rPr>
              <a:t> (cont.)</a:t>
            </a:r>
            <a:endParaRPr lang="en-US" sz="2400" dirty="0">
              <a:solidFill>
                <a:srgbClr val="008DE7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0653" y="102635"/>
            <a:ext cx="86723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54698"/>
                </a:solidFill>
              </a:rPr>
              <a:t>Coast Pilot</a:t>
            </a:r>
            <a:endParaRPr lang="en-US" sz="4400" dirty="0">
              <a:solidFill>
                <a:srgbClr val="054698"/>
              </a:solidFill>
            </a:endParaRPr>
          </a:p>
        </p:txBody>
      </p:sp>
      <p:sp>
        <p:nvSpPr>
          <p:cNvPr id="12" name="Rectangle 40"/>
          <p:cNvSpPr>
            <a:spLocks noChangeArrowheads="1"/>
          </p:cNvSpPr>
          <p:nvPr/>
        </p:nvSpPr>
        <p:spPr bwMode="auto">
          <a:xfrm>
            <a:off x="220653" y="2036252"/>
            <a:ext cx="8753226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3600" dirty="0" smtClean="0">
                <a:solidFill>
                  <a:srgbClr val="054698"/>
                </a:solidFill>
                <a:latin typeface="Calibri" panose="020F0502020204030204" pitchFamily="34" charset="0"/>
              </a:rPr>
              <a:t>Try to work on web services</a:t>
            </a:r>
          </a:p>
          <a:p>
            <a:pPr>
              <a:spcBef>
                <a:spcPct val="0"/>
              </a:spcBef>
            </a:pPr>
            <a:r>
              <a:rPr lang="en-US" altLang="en-US" sz="3600" dirty="0" smtClean="0">
                <a:solidFill>
                  <a:srgbClr val="054698"/>
                </a:solidFill>
                <a:latin typeface="Calibri" panose="020F0502020204030204" pitchFamily="34" charset="0"/>
              </a:rPr>
              <a:t>Work on some authoritative overlays</a:t>
            </a:r>
            <a:endParaRPr lang="en-US" altLang="en-US" sz="3200" dirty="0" smtClean="0">
              <a:solidFill>
                <a:srgbClr val="054698"/>
              </a:solidFill>
              <a:latin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sz="3600" dirty="0" smtClean="0">
                <a:solidFill>
                  <a:srgbClr val="054698"/>
                </a:solidFill>
                <a:latin typeface="Calibri" panose="020F0502020204030204" pitchFamily="34" charset="0"/>
              </a:rPr>
              <a:t>Consider non-regulated mariners</a:t>
            </a:r>
          </a:p>
          <a:p>
            <a:pPr lvl="1">
              <a:spcBef>
                <a:spcPct val="0"/>
              </a:spcBef>
            </a:pPr>
            <a:r>
              <a:rPr lang="en-US" altLang="en-US" sz="3200" dirty="0" smtClean="0">
                <a:solidFill>
                  <a:srgbClr val="054698"/>
                </a:solidFill>
                <a:latin typeface="Calibri" panose="020F0502020204030204" pitchFamily="34" charset="0"/>
              </a:rPr>
              <a:t>We know surveys are difficult to create and results can be misleading</a:t>
            </a:r>
          </a:p>
          <a:p>
            <a:pPr lvl="1">
              <a:spcBef>
                <a:spcPct val="0"/>
              </a:spcBef>
            </a:pPr>
            <a:r>
              <a:rPr lang="en-US" altLang="en-US" sz="3200" dirty="0" smtClean="0">
                <a:solidFill>
                  <a:srgbClr val="054698"/>
                </a:solidFill>
                <a:latin typeface="Calibri" panose="020F0502020204030204" pitchFamily="34" charset="0"/>
              </a:rPr>
              <a:t>Use these mariners as your test subjects.</a:t>
            </a:r>
          </a:p>
        </p:txBody>
      </p:sp>
    </p:spTree>
    <p:extLst>
      <p:ext uri="{BB962C8B-B14F-4D97-AF65-F5344CB8AC3E}">
        <p14:creationId xmlns:p14="http://schemas.microsoft.com/office/powerpoint/2010/main" val="12619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934" t="40921" r="1823" b="42868"/>
          <a:stretch/>
        </p:blipFill>
        <p:spPr>
          <a:xfrm>
            <a:off x="2688" y="2218"/>
            <a:ext cx="9155097" cy="8441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0630" y="6131105"/>
            <a:ext cx="9144000" cy="744029"/>
          </a:xfrm>
          <a:prstGeom prst="rect">
            <a:avLst/>
          </a:prstGeom>
          <a:solidFill>
            <a:srgbClr val="054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90" y="6214132"/>
            <a:ext cx="577976" cy="5779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4566" y="6364399"/>
            <a:ext cx="420367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2000" b="1" baseline="30000" dirty="0">
                <a:solidFill>
                  <a:schemeClr val="bg1"/>
                </a:solidFill>
              </a:rPr>
              <a:t>Office of Coast Survey</a:t>
            </a:r>
            <a:endParaRPr lang="en-US" sz="2000" baseline="30000" dirty="0">
              <a:solidFill>
                <a:schemeClr val="bg1"/>
              </a:solidFill>
            </a:endParaRPr>
          </a:p>
          <a:p>
            <a:r>
              <a:rPr lang="en-US" baseline="30000" dirty="0">
                <a:solidFill>
                  <a:schemeClr val="bg1"/>
                </a:solidFill>
              </a:rPr>
              <a:t>National Oceanic and Atmospheric Administration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0630" y="2218"/>
            <a:ext cx="9173867" cy="835427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-545" y="837645"/>
            <a:ext cx="9163783" cy="38942"/>
          </a:xfrm>
          <a:prstGeom prst="rect">
            <a:avLst/>
          </a:prstGeom>
          <a:solidFill>
            <a:srgbClr val="054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8" name="Pictur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93" t="7678" r="1337" b="1598"/>
          <a:stretch/>
        </p:blipFill>
        <p:spPr bwMode="auto">
          <a:xfrm>
            <a:off x="170480" y="1554904"/>
            <a:ext cx="3003945" cy="402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174425" y="3409287"/>
            <a:ext cx="56764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008DE7"/>
                </a:solidFill>
              </a:rPr>
              <a:t>Tom Loeper</a:t>
            </a:r>
          </a:p>
          <a:p>
            <a:pPr algn="r"/>
            <a:r>
              <a:rPr lang="en-US" sz="3600" dirty="0" smtClean="0">
                <a:solidFill>
                  <a:srgbClr val="008DE7"/>
                </a:solidFill>
              </a:rPr>
              <a:t>(301)367-5680</a:t>
            </a:r>
          </a:p>
          <a:p>
            <a:pPr algn="r"/>
            <a:r>
              <a:rPr lang="en-US" sz="3600" dirty="0" smtClean="0">
                <a:solidFill>
                  <a:srgbClr val="008DE7"/>
                </a:solidFill>
                <a:hlinkClick r:id="rId6"/>
              </a:rPr>
              <a:t>thomas.loeper@noaa.gov</a:t>
            </a:r>
            <a:endParaRPr lang="en-US" sz="3600" dirty="0" smtClean="0">
              <a:solidFill>
                <a:srgbClr val="008DE7"/>
              </a:solidFill>
            </a:endParaRPr>
          </a:p>
          <a:p>
            <a:pPr algn="r"/>
            <a:r>
              <a:rPr lang="en-US" sz="3600" dirty="0" smtClean="0">
                <a:solidFill>
                  <a:srgbClr val="008DE7"/>
                </a:solidFill>
                <a:hlinkClick r:id="rId7"/>
              </a:rPr>
              <a:t>coast.pilot@noaa.gov</a:t>
            </a:r>
            <a:endParaRPr lang="en-US" sz="3600" dirty="0" smtClean="0">
              <a:solidFill>
                <a:srgbClr val="008DE7"/>
              </a:solidFill>
            </a:endParaRPr>
          </a:p>
          <a:p>
            <a:pPr algn="r"/>
            <a:endParaRPr lang="en-US" sz="3600" dirty="0" smtClean="0">
              <a:solidFill>
                <a:srgbClr val="008DE7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0653" y="102635"/>
            <a:ext cx="86723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54698"/>
                </a:solidFill>
              </a:rPr>
              <a:t>Coast Pilot</a:t>
            </a:r>
            <a:endParaRPr lang="en-US" sz="4400" dirty="0">
              <a:solidFill>
                <a:srgbClr val="0546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8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934" t="40921" r="1823" b="42868"/>
          <a:stretch/>
        </p:blipFill>
        <p:spPr>
          <a:xfrm>
            <a:off x="2688" y="2218"/>
            <a:ext cx="9155097" cy="8441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0630" y="6131105"/>
            <a:ext cx="9144000" cy="744029"/>
          </a:xfrm>
          <a:prstGeom prst="rect">
            <a:avLst/>
          </a:prstGeom>
          <a:solidFill>
            <a:srgbClr val="054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90" y="6214132"/>
            <a:ext cx="577976" cy="5779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4566" y="6364399"/>
            <a:ext cx="420367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2000" b="1" baseline="30000" dirty="0">
                <a:solidFill>
                  <a:schemeClr val="bg1"/>
                </a:solidFill>
              </a:rPr>
              <a:t>Office of Coast Survey</a:t>
            </a:r>
            <a:endParaRPr lang="en-US" sz="2000" baseline="30000" dirty="0">
              <a:solidFill>
                <a:schemeClr val="bg1"/>
              </a:solidFill>
            </a:endParaRPr>
          </a:p>
          <a:p>
            <a:r>
              <a:rPr lang="en-US" baseline="30000" dirty="0">
                <a:solidFill>
                  <a:schemeClr val="bg1"/>
                </a:solidFill>
              </a:rPr>
              <a:t>National Oceanic and Atmospheric Administration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0630" y="2218"/>
            <a:ext cx="9173867" cy="835427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-545" y="837645"/>
            <a:ext cx="9163783" cy="38942"/>
          </a:xfrm>
          <a:prstGeom prst="rect">
            <a:avLst/>
          </a:prstGeom>
          <a:solidFill>
            <a:srgbClr val="054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220653" y="102635"/>
            <a:ext cx="86723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54698"/>
                </a:solidFill>
              </a:rPr>
              <a:t>Coast Pilot</a:t>
            </a:r>
            <a:endParaRPr lang="en-US" sz="4400" dirty="0">
              <a:solidFill>
                <a:srgbClr val="054698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1119153"/>
            <a:ext cx="912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8DE7"/>
                </a:solidFill>
              </a:rPr>
              <a:t>Where are we now?</a:t>
            </a:r>
            <a:endParaRPr lang="en-US" sz="3600" dirty="0">
              <a:solidFill>
                <a:srgbClr val="008DE7"/>
              </a:solidFill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-15194" y="1973948"/>
            <a:ext cx="9144000" cy="393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NeueLT Pro 45 Lt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elveticaNeueLT Pro 45 Lt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elveticaNeueLT Pro 45 Lt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HelveticaNeueLT Pro 45 Lt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NeueLT Pro 45 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NeueLT Pro 45 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NeueLT Pro 45 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NeueLT Pro 45 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NeueLT Pro 45 Lt"/>
              </a:defRPr>
            </a:lvl9pPr>
          </a:lstStyle>
          <a:p>
            <a:r>
              <a:rPr lang="en-US" sz="3200" dirty="0" smtClean="0"/>
              <a:t>NIPWG work is moving as planned</a:t>
            </a:r>
          </a:p>
          <a:p>
            <a:r>
              <a:rPr lang="en-US" sz="3200" dirty="0" smtClean="0"/>
              <a:t>We know we need to normalize or fix our data</a:t>
            </a:r>
          </a:p>
          <a:p>
            <a:r>
              <a:rPr lang="en-US" sz="3200" dirty="0" smtClean="0"/>
              <a:t>We don’t really have the proper tools to start coding to our own standards</a:t>
            </a:r>
          </a:p>
          <a:p>
            <a:r>
              <a:rPr lang="en-US" sz="3200" dirty="0" smtClean="0"/>
              <a:t>We may not have the proper skill sets</a:t>
            </a:r>
          </a:p>
          <a:p>
            <a:r>
              <a:rPr lang="en-US" sz="3200" dirty="0" smtClean="0"/>
              <a:t>We don’t know if this will work in an ECDIS environment</a:t>
            </a:r>
          </a:p>
        </p:txBody>
      </p:sp>
    </p:spTree>
    <p:extLst>
      <p:ext uri="{BB962C8B-B14F-4D97-AF65-F5344CB8AC3E}">
        <p14:creationId xmlns:p14="http://schemas.microsoft.com/office/powerpoint/2010/main" val="73705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934" t="40921" r="1823" b="42868"/>
          <a:stretch/>
        </p:blipFill>
        <p:spPr>
          <a:xfrm>
            <a:off x="2688" y="2218"/>
            <a:ext cx="9155097" cy="8441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0630" y="6131105"/>
            <a:ext cx="9144000" cy="744029"/>
          </a:xfrm>
          <a:prstGeom prst="rect">
            <a:avLst/>
          </a:prstGeom>
          <a:solidFill>
            <a:srgbClr val="054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90" y="6214132"/>
            <a:ext cx="577976" cy="5779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4566" y="6364399"/>
            <a:ext cx="420367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2000" b="1" baseline="30000" dirty="0">
                <a:solidFill>
                  <a:schemeClr val="bg1"/>
                </a:solidFill>
              </a:rPr>
              <a:t>Office of Coast Survey</a:t>
            </a:r>
            <a:endParaRPr lang="en-US" sz="2000" baseline="30000" dirty="0">
              <a:solidFill>
                <a:schemeClr val="bg1"/>
              </a:solidFill>
            </a:endParaRPr>
          </a:p>
          <a:p>
            <a:r>
              <a:rPr lang="en-US" baseline="30000" dirty="0">
                <a:solidFill>
                  <a:schemeClr val="bg1"/>
                </a:solidFill>
              </a:rPr>
              <a:t>National Oceanic and Atmospheric Administration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0630" y="2218"/>
            <a:ext cx="9173867" cy="835427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-545" y="837645"/>
            <a:ext cx="9163783" cy="38942"/>
          </a:xfrm>
          <a:prstGeom prst="rect">
            <a:avLst/>
          </a:prstGeom>
          <a:solidFill>
            <a:srgbClr val="054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220653" y="102635"/>
            <a:ext cx="86723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54698"/>
                </a:solidFill>
              </a:rPr>
              <a:t>Coast Pilot</a:t>
            </a:r>
            <a:endParaRPr lang="en-US" sz="4400" dirty="0">
              <a:solidFill>
                <a:srgbClr val="054698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1119153"/>
            <a:ext cx="912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8DE7"/>
                </a:solidFill>
              </a:rPr>
              <a:t>Inventory of what we have now.</a:t>
            </a:r>
            <a:endParaRPr lang="en-US" sz="3600" dirty="0">
              <a:solidFill>
                <a:srgbClr val="008DE7"/>
              </a:solidFill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-15194" y="1973948"/>
            <a:ext cx="9144000" cy="3834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NeueLT Pro 45 Lt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elveticaNeueLT Pro 45 Lt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elveticaNeueLT Pro 45 Lt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HelveticaNeueLT Pro 45 Lt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NeueLT Pro 45 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NeueLT Pro 45 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NeueLT Pro 45 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NeueLT Pro 45 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NeueLT Pro 45 Lt"/>
              </a:defRPr>
            </a:lvl9pPr>
          </a:lstStyle>
          <a:p>
            <a:r>
              <a:rPr lang="en-US" sz="3200" dirty="0" smtClean="0"/>
              <a:t>Endorsement from our leadership to continue working</a:t>
            </a:r>
          </a:p>
          <a:p>
            <a:r>
              <a:rPr lang="en-US" sz="3200" dirty="0" smtClean="0"/>
              <a:t>We do know about many of our data shortcomings and structure – our data holes</a:t>
            </a:r>
          </a:p>
          <a:p>
            <a:r>
              <a:rPr lang="en-US" sz="3200" dirty="0" smtClean="0"/>
              <a:t>There are some automated tools available</a:t>
            </a:r>
          </a:p>
          <a:p>
            <a:r>
              <a:rPr lang="en-US" sz="3200" dirty="0" smtClean="0"/>
              <a:t>We do have some portrayal schemes as a starting point</a:t>
            </a:r>
          </a:p>
        </p:txBody>
      </p:sp>
    </p:spTree>
    <p:extLst>
      <p:ext uri="{BB962C8B-B14F-4D97-AF65-F5344CB8AC3E}">
        <p14:creationId xmlns:p14="http://schemas.microsoft.com/office/powerpoint/2010/main" val="324865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934" t="40921" r="1823" b="42868"/>
          <a:stretch/>
        </p:blipFill>
        <p:spPr>
          <a:xfrm>
            <a:off x="2688" y="2218"/>
            <a:ext cx="9155097" cy="8441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0630" y="6131105"/>
            <a:ext cx="9144000" cy="744029"/>
          </a:xfrm>
          <a:prstGeom prst="rect">
            <a:avLst/>
          </a:prstGeom>
          <a:solidFill>
            <a:srgbClr val="054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90" y="6214132"/>
            <a:ext cx="577976" cy="5779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4566" y="6364399"/>
            <a:ext cx="420367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2000" b="1" baseline="30000" dirty="0">
                <a:solidFill>
                  <a:schemeClr val="bg1"/>
                </a:solidFill>
              </a:rPr>
              <a:t>Office of Coast Survey</a:t>
            </a:r>
            <a:endParaRPr lang="en-US" sz="2000" baseline="30000" dirty="0">
              <a:solidFill>
                <a:schemeClr val="bg1"/>
              </a:solidFill>
            </a:endParaRPr>
          </a:p>
          <a:p>
            <a:r>
              <a:rPr lang="en-US" baseline="30000" dirty="0">
                <a:solidFill>
                  <a:schemeClr val="bg1"/>
                </a:solidFill>
              </a:rPr>
              <a:t>National Oceanic and Atmospheric Administration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0630" y="2218"/>
            <a:ext cx="9173867" cy="835427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-545" y="837645"/>
            <a:ext cx="9163783" cy="38942"/>
          </a:xfrm>
          <a:prstGeom prst="rect">
            <a:avLst/>
          </a:prstGeom>
          <a:solidFill>
            <a:srgbClr val="054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220653" y="102635"/>
            <a:ext cx="86723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54698"/>
                </a:solidFill>
              </a:rPr>
              <a:t>Coast Pilot</a:t>
            </a:r>
            <a:endParaRPr lang="en-US" sz="4400" dirty="0">
              <a:solidFill>
                <a:srgbClr val="054698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0653" y="2150432"/>
            <a:ext cx="85257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</a:t>
            </a:r>
            <a:r>
              <a:rPr lang="en-US" sz="3600" dirty="0" smtClean="0"/>
              <a:t>evelop </a:t>
            </a:r>
            <a:r>
              <a:rPr lang="en-US" sz="3600" dirty="0"/>
              <a:t>a new end-state for services to complement digital charts and electronic navigation.  These services should include navigation regulations, safety-related navigation recommendations, and authoritative overlays for MPAs, NDZs, speed zones, and perhaps fisheries regulations</a:t>
            </a:r>
            <a:r>
              <a:rPr lang="en-US" sz="3600" dirty="0" smtClean="0"/>
              <a:t>. . .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1" y="1119153"/>
            <a:ext cx="912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8DE7"/>
                </a:solidFill>
              </a:rPr>
              <a:t>My orders are to. . . </a:t>
            </a:r>
            <a:endParaRPr lang="en-US" sz="3600" dirty="0">
              <a:solidFill>
                <a:srgbClr val="008D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7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934" t="40921" r="1823" b="42868"/>
          <a:stretch/>
        </p:blipFill>
        <p:spPr>
          <a:xfrm>
            <a:off x="2688" y="2218"/>
            <a:ext cx="9155097" cy="8441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0630" y="6131105"/>
            <a:ext cx="9144000" cy="744029"/>
          </a:xfrm>
          <a:prstGeom prst="rect">
            <a:avLst/>
          </a:prstGeom>
          <a:solidFill>
            <a:srgbClr val="054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90" y="6214132"/>
            <a:ext cx="577976" cy="5779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4566" y="6364399"/>
            <a:ext cx="420367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2000" b="1" baseline="30000" dirty="0">
                <a:solidFill>
                  <a:schemeClr val="bg1"/>
                </a:solidFill>
              </a:rPr>
              <a:t>Office of Coast Survey</a:t>
            </a:r>
            <a:endParaRPr lang="en-US" sz="2000" baseline="30000" dirty="0">
              <a:solidFill>
                <a:schemeClr val="bg1"/>
              </a:solidFill>
            </a:endParaRPr>
          </a:p>
          <a:p>
            <a:r>
              <a:rPr lang="en-US" baseline="30000" dirty="0">
                <a:solidFill>
                  <a:schemeClr val="bg1"/>
                </a:solidFill>
              </a:rPr>
              <a:t>National Oceanic and Atmospheric Administration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0630" y="2218"/>
            <a:ext cx="9173867" cy="835427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-545" y="837645"/>
            <a:ext cx="9163783" cy="38942"/>
          </a:xfrm>
          <a:prstGeom prst="rect">
            <a:avLst/>
          </a:prstGeom>
          <a:solidFill>
            <a:srgbClr val="054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220653" y="102635"/>
            <a:ext cx="86723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54698"/>
                </a:solidFill>
              </a:rPr>
              <a:t>Coast Pilot</a:t>
            </a:r>
            <a:endParaRPr lang="en-US" sz="4400" dirty="0">
              <a:solidFill>
                <a:srgbClr val="054698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0653" y="2110666"/>
            <a:ext cx="85257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. . . There should be no mention of chart numbers, since these are de-emphasized in electronic navigation.  Since we have a really hard time maintaining information about specific facilities in ports, and users are successfully using other means to obtain this information, I would eliminate them.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1" y="1119153"/>
            <a:ext cx="912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8DE7"/>
                </a:solidFill>
              </a:rPr>
              <a:t>My orders are to </a:t>
            </a:r>
            <a:r>
              <a:rPr lang="en-US" sz="2800" dirty="0" smtClean="0">
                <a:solidFill>
                  <a:srgbClr val="008DE7"/>
                </a:solidFill>
              </a:rPr>
              <a:t>(cont.)</a:t>
            </a:r>
            <a:r>
              <a:rPr lang="en-US" sz="3600" dirty="0" smtClean="0">
                <a:solidFill>
                  <a:srgbClr val="008DE7"/>
                </a:solidFill>
              </a:rPr>
              <a:t>. . . </a:t>
            </a:r>
            <a:endParaRPr lang="en-US" sz="3600" dirty="0">
              <a:solidFill>
                <a:srgbClr val="008D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78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934" t="40921" r="1823" b="42868"/>
          <a:stretch/>
        </p:blipFill>
        <p:spPr>
          <a:xfrm>
            <a:off x="2688" y="2218"/>
            <a:ext cx="9155097" cy="8441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0630" y="6131105"/>
            <a:ext cx="9144000" cy="744029"/>
          </a:xfrm>
          <a:prstGeom prst="rect">
            <a:avLst/>
          </a:prstGeom>
          <a:solidFill>
            <a:srgbClr val="054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90" y="6214132"/>
            <a:ext cx="577976" cy="5779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4566" y="6364399"/>
            <a:ext cx="420367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2000" b="1" baseline="30000" dirty="0">
                <a:solidFill>
                  <a:schemeClr val="bg1"/>
                </a:solidFill>
              </a:rPr>
              <a:t>Office of Coast Survey</a:t>
            </a:r>
            <a:endParaRPr lang="en-US" sz="2000" baseline="30000" dirty="0">
              <a:solidFill>
                <a:schemeClr val="bg1"/>
              </a:solidFill>
            </a:endParaRPr>
          </a:p>
          <a:p>
            <a:r>
              <a:rPr lang="en-US" baseline="30000" dirty="0">
                <a:solidFill>
                  <a:schemeClr val="bg1"/>
                </a:solidFill>
              </a:rPr>
              <a:t>National Oceanic and Atmospheric Administration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0630" y="2218"/>
            <a:ext cx="9173867" cy="835427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-545" y="837645"/>
            <a:ext cx="9163783" cy="38942"/>
          </a:xfrm>
          <a:prstGeom prst="rect">
            <a:avLst/>
          </a:prstGeom>
          <a:solidFill>
            <a:srgbClr val="054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220653" y="102635"/>
            <a:ext cx="86723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54698"/>
                </a:solidFill>
              </a:rPr>
              <a:t>Coast Pilot</a:t>
            </a:r>
            <a:endParaRPr lang="en-US" sz="4400" dirty="0">
              <a:solidFill>
                <a:srgbClr val="054698"/>
              </a:solidFill>
            </a:endParaRPr>
          </a:p>
        </p:txBody>
      </p:sp>
      <p:sp>
        <p:nvSpPr>
          <p:cNvPr id="17" name="Rectangle 40"/>
          <p:cNvSpPr>
            <a:spLocks noChangeArrowheads="1"/>
          </p:cNvSpPr>
          <p:nvPr/>
        </p:nvSpPr>
        <p:spPr bwMode="auto">
          <a:xfrm>
            <a:off x="220653" y="1848511"/>
            <a:ext cx="8753226" cy="362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dirty="0" smtClean="0"/>
              <a:t>Inventory </a:t>
            </a:r>
            <a:r>
              <a:rPr lang="en-US" sz="2800" dirty="0"/>
              <a:t>the types of information that are in the current Coast Pilot.</a:t>
            </a:r>
          </a:p>
          <a:p>
            <a:r>
              <a:rPr lang="en-US" sz="2800" dirty="0" smtClean="0"/>
              <a:t>Using Inquiry Management System </a:t>
            </a:r>
            <a:r>
              <a:rPr lang="en-US" sz="2800" dirty="0"/>
              <a:t>and discussions </a:t>
            </a:r>
            <a:r>
              <a:rPr lang="en-US" sz="2800" dirty="0" smtClean="0"/>
              <a:t>within NOAA and mariners to </a:t>
            </a:r>
            <a:r>
              <a:rPr lang="en-US" sz="2800" dirty="0"/>
              <a:t>identify information that is not currently well served in Coast Pilot, but which users need (</a:t>
            </a:r>
            <a:r>
              <a:rPr lang="en-US" sz="2800" dirty="0" smtClean="0"/>
              <a:t>No Discharge Zones, </a:t>
            </a:r>
            <a:r>
              <a:rPr lang="en-US" sz="2800" dirty="0"/>
              <a:t>MPAs, speed zones, fisheries regulations, </a:t>
            </a:r>
            <a:r>
              <a:rPr lang="en-US" sz="2800" dirty="0" err="1"/>
              <a:t>etc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20653" y="1104921"/>
            <a:ext cx="741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8DE7"/>
                </a:solidFill>
              </a:rPr>
              <a:t>Several important points</a:t>
            </a:r>
            <a:endParaRPr lang="en-US" sz="3600" dirty="0">
              <a:solidFill>
                <a:srgbClr val="008D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58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934" t="40921" r="1823" b="42868"/>
          <a:stretch/>
        </p:blipFill>
        <p:spPr>
          <a:xfrm>
            <a:off x="2688" y="2218"/>
            <a:ext cx="9155097" cy="8441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0630" y="6131105"/>
            <a:ext cx="9144000" cy="744029"/>
          </a:xfrm>
          <a:prstGeom prst="rect">
            <a:avLst/>
          </a:prstGeom>
          <a:solidFill>
            <a:srgbClr val="054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90" y="6214132"/>
            <a:ext cx="577976" cy="5779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4566" y="6364399"/>
            <a:ext cx="420367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2000" b="1" baseline="30000" dirty="0">
                <a:solidFill>
                  <a:schemeClr val="bg1"/>
                </a:solidFill>
              </a:rPr>
              <a:t>Office of Coast Survey</a:t>
            </a:r>
            <a:endParaRPr lang="en-US" sz="2000" baseline="30000" dirty="0">
              <a:solidFill>
                <a:schemeClr val="bg1"/>
              </a:solidFill>
            </a:endParaRPr>
          </a:p>
          <a:p>
            <a:r>
              <a:rPr lang="en-US" baseline="30000" dirty="0">
                <a:solidFill>
                  <a:schemeClr val="bg1"/>
                </a:solidFill>
              </a:rPr>
              <a:t>National Oceanic and Atmospheric Administration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0630" y="2218"/>
            <a:ext cx="9173867" cy="835427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-545" y="837645"/>
            <a:ext cx="9163783" cy="38942"/>
          </a:xfrm>
          <a:prstGeom prst="rect">
            <a:avLst/>
          </a:prstGeom>
          <a:solidFill>
            <a:srgbClr val="054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220653" y="102635"/>
            <a:ext cx="86723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54698"/>
                </a:solidFill>
              </a:rPr>
              <a:t>Coast Pilot</a:t>
            </a:r>
            <a:endParaRPr lang="en-US" sz="4400" dirty="0">
              <a:solidFill>
                <a:srgbClr val="054698"/>
              </a:solidFill>
            </a:endParaRPr>
          </a:p>
        </p:txBody>
      </p:sp>
      <p:sp>
        <p:nvSpPr>
          <p:cNvPr id="17" name="Rectangle 40"/>
          <p:cNvSpPr>
            <a:spLocks noChangeArrowheads="1"/>
          </p:cNvSpPr>
          <p:nvPr/>
        </p:nvSpPr>
        <p:spPr bwMode="auto">
          <a:xfrm>
            <a:off x="220653" y="2298431"/>
            <a:ext cx="8753226" cy="233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dirty="0" smtClean="0"/>
              <a:t>Identify </a:t>
            </a:r>
            <a:r>
              <a:rPr lang="en-US" sz="2800" dirty="0"/>
              <a:t>mechanisms for dissemination of this information (in the chart, as an S-10X overlay, as a non-S-10X overlay, as a web service, in a book).</a:t>
            </a:r>
          </a:p>
          <a:p>
            <a:r>
              <a:rPr lang="en-US" sz="2800" dirty="0" smtClean="0"/>
              <a:t>Match </a:t>
            </a:r>
            <a:r>
              <a:rPr lang="en-US" sz="2800" dirty="0"/>
              <a:t>up types of information to available dissemination mechanisms.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653" y="1104921"/>
            <a:ext cx="741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8DE7"/>
                </a:solidFill>
              </a:rPr>
              <a:t>Several important points </a:t>
            </a:r>
            <a:r>
              <a:rPr lang="en-US" sz="2800" dirty="0" smtClean="0">
                <a:solidFill>
                  <a:srgbClr val="008DE7"/>
                </a:solidFill>
              </a:rPr>
              <a:t>(cont.)</a:t>
            </a:r>
            <a:endParaRPr lang="en-US" sz="2800" dirty="0">
              <a:solidFill>
                <a:srgbClr val="008D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4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934" t="40921" r="1823" b="42868"/>
          <a:stretch/>
        </p:blipFill>
        <p:spPr>
          <a:xfrm>
            <a:off x="2688" y="2218"/>
            <a:ext cx="9155097" cy="8441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0630" y="6131105"/>
            <a:ext cx="9144000" cy="744029"/>
          </a:xfrm>
          <a:prstGeom prst="rect">
            <a:avLst/>
          </a:prstGeom>
          <a:solidFill>
            <a:srgbClr val="054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90" y="6214132"/>
            <a:ext cx="577976" cy="5779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4566" y="6364399"/>
            <a:ext cx="420367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2000" b="1" baseline="30000" dirty="0">
                <a:solidFill>
                  <a:schemeClr val="bg1"/>
                </a:solidFill>
              </a:rPr>
              <a:t>Office of Coast Survey</a:t>
            </a:r>
            <a:endParaRPr lang="en-US" sz="2000" baseline="30000" dirty="0">
              <a:solidFill>
                <a:schemeClr val="bg1"/>
              </a:solidFill>
            </a:endParaRPr>
          </a:p>
          <a:p>
            <a:r>
              <a:rPr lang="en-US" baseline="30000" dirty="0">
                <a:solidFill>
                  <a:schemeClr val="bg1"/>
                </a:solidFill>
              </a:rPr>
              <a:t>National Oceanic and Atmospheric Administration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0630" y="2218"/>
            <a:ext cx="9173867" cy="835427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-545" y="837645"/>
            <a:ext cx="9163783" cy="38942"/>
          </a:xfrm>
          <a:prstGeom prst="rect">
            <a:avLst/>
          </a:prstGeom>
          <a:solidFill>
            <a:srgbClr val="054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220653" y="102635"/>
            <a:ext cx="86723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54698"/>
                </a:solidFill>
              </a:rPr>
              <a:t>Coast Pilot</a:t>
            </a:r>
            <a:endParaRPr lang="en-US" sz="4400" dirty="0">
              <a:solidFill>
                <a:srgbClr val="054698"/>
              </a:solidFill>
            </a:endParaRPr>
          </a:p>
        </p:txBody>
      </p:sp>
      <p:sp>
        <p:nvSpPr>
          <p:cNvPr id="17" name="Rectangle 40"/>
          <p:cNvSpPr>
            <a:spLocks noChangeArrowheads="1"/>
          </p:cNvSpPr>
          <p:nvPr/>
        </p:nvSpPr>
        <p:spPr bwMode="auto">
          <a:xfrm>
            <a:off x="220653" y="1848511"/>
            <a:ext cx="8753226" cy="362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dirty="0" smtClean="0"/>
              <a:t>Develop a plan for “next-generation Coast Pilot” that is a collection of authoritative overlays, web services, and publications.  This plan will be disseminated for public comment.  </a:t>
            </a:r>
          </a:p>
          <a:p>
            <a:r>
              <a:rPr lang="en-US" sz="2800" dirty="0" smtClean="0"/>
              <a:t>Develop </a:t>
            </a:r>
            <a:r>
              <a:rPr lang="en-US" sz="2800" dirty="0"/>
              <a:t>a </a:t>
            </a:r>
            <a:r>
              <a:rPr lang="en-US" sz="2800" dirty="0" smtClean="0"/>
              <a:t>“</a:t>
            </a:r>
            <a:r>
              <a:rPr lang="en-US" sz="2800" dirty="0" err="1" smtClean="0"/>
              <a:t>resourceable</a:t>
            </a:r>
            <a:r>
              <a:rPr lang="en-US" sz="2800" dirty="0" smtClean="0"/>
              <a:t>” </a:t>
            </a:r>
            <a:r>
              <a:rPr lang="en-US" sz="2800" dirty="0"/>
              <a:t>implementation plan, that includes technology, staffing requirements, and a timeline for service transition.  The new services should be fully in place by 2022.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653" y="1104921"/>
            <a:ext cx="741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8DE7"/>
                </a:solidFill>
              </a:rPr>
              <a:t>Several important </a:t>
            </a:r>
            <a:r>
              <a:rPr lang="en-US" sz="3600" dirty="0">
                <a:solidFill>
                  <a:srgbClr val="008DE7"/>
                </a:solidFill>
              </a:rPr>
              <a:t>points </a:t>
            </a:r>
            <a:r>
              <a:rPr lang="en-US" sz="2800" dirty="0">
                <a:solidFill>
                  <a:srgbClr val="008DE7"/>
                </a:solidFill>
              </a:rPr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val="28920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934" t="40921" r="1823" b="42868"/>
          <a:stretch/>
        </p:blipFill>
        <p:spPr>
          <a:xfrm>
            <a:off x="2688" y="2218"/>
            <a:ext cx="9155097" cy="8441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0630" y="6131105"/>
            <a:ext cx="9144000" cy="744029"/>
          </a:xfrm>
          <a:prstGeom prst="rect">
            <a:avLst/>
          </a:prstGeom>
          <a:solidFill>
            <a:srgbClr val="054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90" y="6214132"/>
            <a:ext cx="577976" cy="5779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4566" y="6364399"/>
            <a:ext cx="420367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2000" b="1" baseline="30000" dirty="0">
                <a:solidFill>
                  <a:schemeClr val="bg1"/>
                </a:solidFill>
              </a:rPr>
              <a:t>Office of Coast Survey</a:t>
            </a:r>
            <a:endParaRPr lang="en-US" sz="2000" baseline="30000" dirty="0">
              <a:solidFill>
                <a:schemeClr val="bg1"/>
              </a:solidFill>
            </a:endParaRPr>
          </a:p>
          <a:p>
            <a:r>
              <a:rPr lang="en-US" baseline="30000" dirty="0">
                <a:solidFill>
                  <a:schemeClr val="bg1"/>
                </a:solidFill>
              </a:rPr>
              <a:t>National Oceanic and Atmospheric Administration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0630" y="2218"/>
            <a:ext cx="9173867" cy="835427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-545" y="837645"/>
            <a:ext cx="9163783" cy="38942"/>
          </a:xfrm>
          <a:prstGeom prst="rect">
            <a:avLst/>
          </a:prstGeom>
          <a:solidFill>
            <a:srgbClr val="054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220653" y="102635"/>
            <a:ext cx="86723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54698"/>
                </a:solidFill>
              </a:rPr>
              <a:t>Coast Pilot</a:t>
            </a:r>
            <a:endParaRPr lang="en-US" sz="4400" dirty="0">
              <a:solidFill>
                <a:srgbClr val="054698"/>
              </a:solidFill>
            </a:endParaRPr>
          </a:p>
        </p:txBody>
      </p:sp>
      <p:sp>
        <p:nvSpPr>
          <p:cNvPr id="17" name="Rectangle 40"/>
          <p:cNvSpPr>
            <a:spLocks noChangeArrowheads="1"/>
          </p:cNvSpPr>
          <p:nvPr/>
        </p:nvSpPr>
        <p:spPr bwMode="auto">
          <a:xfrm>
            <a:off x="220653" y="1848511"/>
            <a:ext cx="8753226" cy="328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dirty="0" smtClean="0"/>
              <a:t>The </a:t>
            </a:r>
            <a:r>
              <a:rPr lang="en-US" sz="2800" dirty="0"/>
              <a:t>final approved plan should be published NLT Feb 1, 2019.  </a:t>
            </a:r>
          </a:p>
          <a:p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implementation plan can be drafted concurrently with public review.  </a:t>
            </a:r>
          </a:p>
          <a:p>
            <a:r>
              <a:rPr lang="en-US" sz="2800" dirty="0" smtClean="0"/>
              <a:t>We </a:t>
            </a:r>
            <a:r>
              <a:rPr lang="en-US" sz="2800" dirty="0"/>
              <a:t>can begin to resource the transition and new services once we have an initial draft of the implementation plan.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653" y="1104921"/>
            <a:ext cx="741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8DE7"/>
                </a:solidFill>
              </a:rPr>
              <a:t>Timelines</a:t>
            </a:r>
            <a:endParaRPr lang="en-US" sz="3600" dirty="0">
              <a:solidFill>
                <a:srgbClr val="008D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18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9631</TotalTime>
  <Words>840</Words>
  <Application>Microsoft Office PowerPoint</Application>
  <PresentationFormat>On-screen Show (4:3)</PresentationFormat>
  <Paragraphs>137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HelveticaNeueLT Pro 45 Lt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Kristen Crossett</dc:creator>
  <cp:lastModifiedBy>Thomas Loeper</cp:lastModifiedBy>
  <cp:revision>98</cp:revision>
  <dcterms:created xsi:type="dcterms:W3CDTF">2017-03-02T00:26:29Z</dcterms:created>
  <dcterms:modified xsi:type="dcterms:W3CDTF">2018-03-15T13:40:22Z</dcterms:modified>
</cp:coreProperties>
</file>