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2"/>
  </p:sldMasterIdLst>
  <p:notesMasterIdLst>
    <p:notesMasterId r:id="rId13"/>
  </p:notesMasterIdLst>
  <p:sldIdLst>
    <p:sldId id="256" r:id="rId3"/>
    <p:sldId id="257" r:id="rId4"/>
    <p:sldId id="258" r:id="rId5"/>
    <p:sldId id="260" r:id="rId6"/>
    <p:sldId id="268" r:id="rId7"/>
    <p:sldId id="261" r:id="rId8"/>
    <p:sldId id="265" r:id="rId9"/>
    <p:sldId id="269" r:id="rId10"/>
    <p:sldId id="266" r:id="rId11"/>
    <p:sldId id="267" r:id="rId12"/>
  </p:sldIdLst>
  <p:sldSz cx="9144000" cy="6858000" type="screen4x3"/>
  <p:notesSz cx="6858000" cy="9144000"/>
  <p:embeddedFontLst>
    <p:embeddedFont>
      <p:font typeface="Source Sans Pro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Franklin Gothic Medium Cond" panose="020B0606030402020204" pitchFamily="3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80187" autoAdjust="0"/>
  </p:normalViewPr>
  <p:slideViewPr>
    <p:cSldViewPr snapToGrid="0">
      <p:cViewPr varScale="1">
        <p:scale>
          <a:sx n="95" d="100"/>
          <a:sy n="95" d="100"/>
        </p:scale>
        <p:origin x="4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f9c6ca8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ef9c6ca8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fb7d98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efb7d98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fb7d986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fb7d986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fb7d98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efb7d98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7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fb7d9868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fb7d9868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fb7d9868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fb7d9868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fb7d9868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fb7d9868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944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fb7d9868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fb7d9868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3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350850"/>
            <a:ext cx="82296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92F43"/>
              </a:buClr>
              <a:buSzPts val="1400"/>
              <a:buFont typeface="Source Sans Pro"/>
              <a:buNone/>
              <a:defRPr sz="3200" b="0" i="0" u="none" strike="noStrike" cap="none">
                <a:solidFill>
                  <a:srgbClr val="192F43"/>
                </a:solidFill>
                <a:latin typeface="+mj-lt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457200" y="1246950"/>
            <a:ext cx="8229600" cy="4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i="0" u="none" strike="noStrike" cap="none">
                <a:solidFill>
                  <a:schemeClr val="dk1"/>
                </a:solidFill>
                <a:latin typeface="+mn-lt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spcBef>
                <a:spcPts val="373"/>
              </a:spcBef>
              <a:spcAft>
                <a:spcPts val="0"/>
              </a:spcAft>
              <a:buClr>
                <a:srgbClr val="37A5AC"/>
              </a:buClr>
              <a:buSzPts val="2000"/>
              <a:buFont typeface="Source Sans Pro"/>
              <a:buChar char="○"/>
              <a:defRPr sz="2000" i="0" u="none" strike="noStrike" cap="none">
                <a:solidFill>
                  <a:srgbClr val="6F6F7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spcBef>
                <a:spcPts val="373"/>
              </a:spcBef>
              <a:spcAft>
                <a:spcPts val="0"/>
              </a:spcAft>
              <a:buClr>
                <a:srgbClr val="6F6F71"/>
              </a:buClr>
              <a:buSzPts val="1800"/>
              <a:buFont typeface="Source Sans Pro"/>
              <a:buChar char="■"/>
              <a:defRPr sz="1800" i="0" u="none" strike="noStrike" cap="none">
                <a:solidFill>
                  <a:srgbClr val="6F6F7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spcBef>
                <a:spcPts val="373"/>
              </a:spcBef>
              <a:spcAft>
                <a:spcPts val="0"/>
              </a:spcAft>
              <a:buClr>
                <a:srgbClr val="6F6F71"/>
              </a:buClr>
              <a:buSzPts val="1800"/>
              <a:buFont typeface="Source Sans Pro"/>
              <a:buChar char="●"/>
              <a:defRPr sz="1800" i="0" u="none" strike="noStrike" cap="none">
                <a:solidFill>
                  <a:srgbClr val="6F6F7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spcBef>
                <a:spcPts val="373"/>
              </a:spcBef>
              <a:spcAft>
                <a:spcPts val="0"/>
              </a:spcAft>
              <a:buClr>
                <a:srgbClr val="6F6F71"/>
              </a:buClr>
              <a:buSzPts val="1800"/>
              <a:buFont typeface="Source Sans Pro"/>
              <a:buChar char="○"/>
              <a:defRPr sz="1800" i="0" u="none" strike="noStrike" cap="none">
                <a:solidFill>
                  <a:srgbClr val="6F6F7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15" name="Google Shape;15;p2"/>
          <p:cNvSpPr txBox="1"/>
          <p:nvPr/>
        </p:nvSpPr>
        <p:spPr>
          <a:xfrm>
            <a:off x="0" y="6461900"/>
            <a:ext cx="412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1">
  <p:cSld name="Content Slid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254000"/>
            <a:ext cx="82296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92F43"/>
              </a:buClr>
              <a:buSzPts val="3000"/>
              <a:buNone/>
              <a:defRPr sz="3000" i="0" u="none" strike="noStrike" cap="none">
                <a:solidFill>
                  <a:srgbClr val="192F43"/>
                </a:solidFill>
                <a:latin typeface="+mj-lt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20" name="Google Shape;20;p3"/>
          <p:cNvSpPr txBox="1"/>
          <p:nvPr/>
        </p:nvSpPr>
        <p:spPr>
          <a:xfrm>
            <a:off x="0" y="6461900"/>
            <a:ext cx="412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 descr="\\titanium\entity\OCC\Graphics\2013\Sharon Messina\File Migration\Final Graphics for Shishu\March 2015 edits\SlideBG_last.jpg"/>
          <p:cNvPicPr preferRelativeResize="0"/>
          <p:nvPr/>
        </p:nvPicPr>
        <p:blipFill rotWithShape="1">
          <a:blip r:embed="rId2">
            <a:alphaModFix/>
          </a:blip>
          <a:srcRect l="12507" t="40241" r="12506" b="41271"/>
          <a:stretch/>
        </p:blipFill>
        <p:spPr>
          <a:xfrm>
            <a:off x="508000" y="2717800"/>
            <a:ext cx="8060400" cy="11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+mn-lt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/>
        </p:nvSpPr>
        <p:spPr>
          <a:xfrm>
            <a:off x="0" y="6461900"/>
            <a:ext cx="412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nal Animated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55" y="6040046"/>
            <a:ext cx="310897" cy="324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39" y="6036617"/>
            <a:ext cx="288037" cy="331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73" y="6029759"/>
            <a:ext cx="283465" cy="345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96" y="2189040"/>
            <a:ext cx="1965939" cy="1960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0" y="7364631"/>
            <a:ext cx="8135631" cy="96408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8952210" y="0"/>
          <a:ext cx="187157" cy="1943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8" imgW="330120" imgH="3428280" progId="Photoshop.Image.13">
                  <p:embed/>
                </p:oleObj>
              </mc:Choice>
              <mc:Fallback>
                <p:oleObj name="Image" r:id="rId8" imgW="330120" imgH="3428280" progId="Photoshop.Image.1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52210" y="0"/>
                        <a:ext cx="187157" cy="1943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Content Placeholder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82" y="6036616"/>
            <a:ext cx="328042" cy="328042"/>
          </a:xfrm>
          <a:prstGeom prst="rect">
            <a:avLst/>
          </a:prstGeom>
        </p:spPr>
      </p:pic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502400"/>
            <a:ext cx="9144000" cy="279400"/>
          </a:xfrm>
        </p:spPr>
        <p:txBody>
          <a:bodyPr anchor="ctr">
            <a:normAutofit/>
          </a:bodyPr>
          <a:lstStyle>
            <a:lvl1pPr algn="r"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01600"/>
            <a:ext cx="9144000" cy="279400"/>
          </a:xfrm>
        </p:spPr>
        <p:txBody>
          <a:bodyPr anchor="ctr">
            <a:normAutofit/>
          </a:bodyPr>
          <a:lstStyle>
            <a:lvl1pPr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312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-0.3932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7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30"/>
                                  </p:stCondLst>
                                  <p:childTnLst>
                                    <p:animMotion origin="layout" path="M -4.16667E-6 1.85185E-6 L -0.39166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60"/>
                                  </p:stCondLst>
                                  <p:childTnLst>
                                    <p:animMotion origin="layout" path="M -1.11111E-6 1.85185E-6 L -0.3868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40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70"/>
                                  </p:stCondLst>
                                  <p:childTnLst>
                                    <p:animMotion origin="layout" path="M -3.88889E-6 2.96296E-6 L -3.88889E-6 -0.175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92F43"/>
              </a:buClr>
              <a:buSzPts val="1400"/>
              <a:buFont typeface="Source Sans Pro"/>
              <a:buNone/>
              <a:defRPr sz="3200" b="0" i="0" u="none" strike="noStrike" cap="none">
                <a:solidFill>
                  <a:srgbClr val="192F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3"/>
            <a:ext cx="8229600" cy="41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7154" algn="l" rtl="0">
              <a:spcBef>
                <a:spcPts val="373"/>
              </a:spcBef>
              <a:spcAft>
                <a:spcPts val="0"/>
              </a:spcAft>
              <a:buClr>
                <a:srgbClr val="37A5AC"/>
              </a:buClr>
              <a:buSzPts val="1867"/>
              <a:buFont typeface="Arial"/>
              <a:buChar char="►"/>
              <a:defRPr sz="1867" b="0" i="0" u="none" strike="noStrike" cap="none">
                <a:solidFill>
                  <a:srgbClr val="6F6F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7154" algn="l" rtl="0">
              <a:spcBef>
                <a:spcPts val="373"/>
              </a:spcBef>
              <a:spcAft>
                <a:spcPts val="0"/>
              </a:spcAft>
              <a:buClr>
                <a:srgbClr val="6F6F71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rgbClr val="6F6F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73"/>
              </a:spcBef>
              <a:spcAft>
                <a:spcPts val="0"/>
              </a:spcAft>
              <a:buClr>
                <a:srgbClr val="6F6F71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6F6F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7154" algn="l" rtl="0">
              <a:spcBef>
                <a:spcPts val="373"/>
              </a:spcBef>
              <a:spcAft>
                <a:spcPts val="0"/>
              </a:spcAft>
              <a:buClr>
                <a:srgbClr val="6F6F71"/>
              </a:buClr>
              <a:buSzPts val="1867"/>
              <a:buFont typeface="Arial"/>
              <a:buChar char="»"/>
              <a:defRPr sz="1867" b="0" i="0" u="none" strike="noStrike" cap="none">
                <a:solidFill>
                  <a:srgbClr val="6F6F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86800" y="6147762"/>
            <a:ext cx="38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7A5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7A5A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7A5A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7A5A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7A5A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7A5A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7A5A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7A5A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37A5A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 descr="\\titanium\entity\OCC\Graphics\2013\Sharon Messina\File Migration\Final Graphics for Shishu\March 2015 edits\SlideBG.jpg"/>
          <p:cNvPicPr preferRelativeResize="0"/>
          <p:nvPr/>
        </p:nvPicPr>
        <p:blipFill rotWithShape="1">
          <a:blip r:embed="rId8">
            <a:alphaModFix/>
          </a:blip>
          <a:srcRect l="-208" t="723" r="25207"/>
          <a:stretch/>
        </p:blipFill>
        <p:spPr>
          <a:xfrm>
            <a:off x="0" y="-25400"/>
            <a:ext cx="9144000" cy="68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8839200" y="-25400"/>
            <a:ext cx="304800" cy="1930500"/>
          </a:xfrm>
          <a:prstGeom prst="rect">
            <a:avLst/>
          </a:prstGeom>
          <a:solidFill>
            <a:srgbClr val="192F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839200" y="1905000"/>
            <a:ext cx="304800" cy="304800"/>
          </a:xfrm>
          <a:prstGeom prst="rect">
            <a:avLst/>
          </a:prstGeom>
          <a:solidFill>
            <a:srgbClr val="37A5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AACG_Header_Shape"/>
          <p:cNvSpPr txBox="1"/>
          <p:nvPr userDrawn="1"/>
        </p:nvSpPr>
        <p:spPr>
          <a:xfrm>
            <a:off x="0" y="0"/>
            <a:ext cx="9144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+mj-lt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" name="AACG_Footer_Shape"/>
          <p:cNvSpPr txBox="1"/>
          <p:nvPr userDrawn="1"/>
        </p:nvSpPr>
        <p:spPr>
          <a:xfrm>
            <a:off x="0" y="6568301"/>
            <a:ext cx="9144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+mj-lt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" name="AACG_CaveatHeader_Shape"/>
          <p:cNvSpPr txBox="1"/>
          <p:nvPr userDrawn="1"/>
        </p:nvSpPr>
        <p:spPr>
          <a:xfrm>
            <a:off x="0" y="279400"/>
            <a:ext cx="9144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200" b="0" dirty="0">
              <a:solidFill>
                <a:srgbClr val="000000"/>
              </a:solidFill>
              <a:latin typeface="Courie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6275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+mj-lt"/>
              </a:rPr>
              <a:t>ESYNC Overview</a:t>
            </a:r>
            <a:endParaRPr sz="48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27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+mn-lt"/>
              </a:rPr>
              <a:t>28 </a:t>
            </a:r>
            <a:r>
              <a:rPr lang="en" sz="2400" dirty="0">
                <a:latin typeface="+mn-lt"/>
              </a:rPr>
              <a:t>January - 1 February </a:t>
            </a:r>
            <a:r>
              <a:rPr lang="en" sz="2400" dirty="0" smtClean="0">
                <a:latin typeface="+mn-lt"/>
              </a:rPr>
              <a:t>2019</a:t>
            </a:r>
          </a:p>
          <a:p>
            <a:pPr marL="0" lvl="0" indent="0" algn="ctr" rtl="0">
              <a:spcBef>
                <a:spcPts val="427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+mn-lt"/>
              </a:rPr>
              <a:t>NIPWG 6 - Rostock, Germany</a:t>
            </a:r>
            <a:endParaRPr sz="2400" dirty="0">
              <a:latin typeface="+mn-lt"/>
            </a:endParaRPr>
          </a:p>
        </p:txBody>
      </p:sp>
      <p:sp>
        <p:nvSpPr>
          <p:cNvPr id="40" name="Google Shape;40;p7"/>
          <p:cNvSpPr txBox="1"/>
          <p:nvPr/>
        </p:nvSpPr>
        <p:spPr>
          <a:xfrm>
            <a:off x="925350" y="2272225"/>
            <a:ext cx="7293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Jason Strom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01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457200" y="1114602"/>
            <a:ext cx="8229600" cy="5238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427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latin typeface="+mn-lt"/>
              </a:rPr>
              <a:t>Most update solutions today rely on building custom patches and levying apply processing on the end user</a:t>
            </a:r>
            <a:endParaRPr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>
                <a:latin typeface="+mn-lt"/>
              </a:rPr>
              <a:t>Results in labor-intensive effort by the data provider to produce, quality check, and distribute patch products</a:t>
            </a:r>
            <a:endParaRPr sz="2000"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>
                <a:latin typeface="+mn-lt"/>
              </a:rPr>
              <a:t>Results in labor-intensive effort by an end user to retrieve and apply patch products</a:t>
            </a:r>
            <a:endParaRPr sz="2000"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latin typeface="+mn-lt"/>
              </a:rPr>
              <a:t>Most update solutions today rely on a baseline where unique patches are only applied to a specific baseline</a:t>
            </a:r>
            <a:endParaRPr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>
                <a:latin typeface="+mn-lt"/>
              </a:rPr>
              <a:t>Digital Nautical Charts (DNC) use cumulative Vector Database Updates (VDU) that can only be applied to specific DNC Editions</a:t>
            </a:r>
            <a:endParaRPr sz="2000"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>
                <a:latin typeface="+mn-lt"/>
              </a:rPr>
              <a:t>Electronic Navigational Charts (ENC) use sequential patch updates that can only be applied to a Base ENC </a:t>
            </a:r>
            <a:r>
              <a:rPr lang="en" sz="2000" dirty="0" smtClean="0">
                <a:latin typeface="+mn-lt"/>
              </a:rPr>
              <a:t>Cell</a:t>
            </a:r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350850"/>
            <a:ext cx="8229600" cy="8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Current Process for Updating Products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457200" y="254000"/>
            <a:ext cx="8229600" cy="7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NGA DNC Updating Today</a:t>
            </a:r>
            <a:endParaRPr dirty="0">
              <a:latin typeface="+mj-lt"/>
            </a:endParaRPr>
          </a:p>
        </p:txBody>
      </p:sp>
      <p:sp>
        <p:nvSpPr>
          <p:cNvPr id="52" name="Google Shape;52;p9"/>
          <p:cNvSpPr/>
          <p:nvPr/>
        </p:nvSpPr>
        <p:spPr>
          <a:xfrm>
            <a:off x="2491713" y="4774290"/>
            <a:ext cx="289200" cy="594900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VDU</a:t>
            </a:r>
            <a:endParaRPr sz="800" b="1" dirty="0"/>
          </a:p>
        </p:txBody>
      </p:sp>
      <p:sp>
        <p:nvSpPr>
          <p:cNvPr id="53" name="Google Shape;53;p9"/>
          <p:cNvSpPr/>
          <p:nvPr/>
        </p:nvSpPr>
        <p:spPr>
          <a:xfrm>
            <a:off x="2893513" y="4642475"/>
            <a:ext cx="289200" cy="726600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VDU</a:t>
            </a:r>
            <a:endParaRPr sz="800" b="1"/>
          </a:p>
        </p:txBody>
      </p:sp>
      <p:sp>
        <p:nvSpPr>
          <p:cNvPr id="54" name="Google Shape;54;p9"/>
          <p:cNvSpPr/>
          <p:nvPr/>
        </p:nvSpPr>
        <p:spPr>
          <a:xfrm>
            <a:off x="3295313" y="4513525"/>
            <a:ext cx="289200" cy="855600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VDU</a:t>
            </a:r>
            <a:endParaRPr sz="800" b="1" dirty="0"/>
          </a:p>
        </p:txBody>
      </p:sp>
      <p:sp>
        <p:nvSpPr>
          <p:cNvPr id="55" name="Google Shape;55;p9"/>
          <p:cNvSpPr/>
          <p:nvPr/>
        </p:nvSpPr>
        <p:spPr>
          <a:xfrm>
            <a:off x="2089913" y="1066950"/>
            <a:ext cx="289200" cy="4302000"/>
          </a:xfrm>
          <a:prstGeom prst="foldedCorner">
            <a:avLst>
              <a:gd name="adj" fmla="val 16667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DNC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E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I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T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I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ON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X</a:t>
            </a:r>
            <a:endParaRPr sz="800" b="1"/>
          </a:p>
        </p:txBody>
      </p:sp>
      <p:sp>
        <p:nvSpPr>
          <p:cNvPr id="56" name="Google Shape;56;p9"/>
          <p:cNvSpPr/>
          <p:nvPr/>
        </p:nvSpPr>
        <p:spPr>
          <a:xfrm>
            <a:off x="4098909" y="3751425"/>
            <a:ext cx="289200" cy="1617600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VDU</a:t>
            </a:r>
            <a:endParaRPr sz="800" b="1"/>
          </a:p>
        </p:txBody>
      </p:sp>
      <p:sp>
        <p:nvSpPr>
          <p:cNvPr id="57" name="Google Shape;57;p9"/>
          <p:cNvSpPr txBox="1"/>
          <p:nvPr/>
        </p:nvSpPr>
        <p:spPr>
          <a:xfrm>
            <a:off x="3636513" y="4783075"/>
            <a:ext cx="4104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...</a:t>
            </a:r>
            <a:endParaRPr sz="1800" b="1" dirty="0"/>
          </a:p>
        </p:txBody>
      </p:sp>
      <p:sp>
        <p:nvSpPr>
          <p:cNvPr id="58" name="Google Shape;58;p9"/>
          <p:cNvSpPr txBox="1"/>
          <p:nvPr/>
        </p:nvSpPr>
        <p:spPr>
          <a:xfrm>
            <a:off x="20606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0</a:t>
            </a:r>
            <a:endParaRPr sz="1000" baseline="-25000"/>
          </a:p>
        </p:txBody>
      </p:sp>
      <p:sp>
        <p:nvSpPr>
          <p:cNvPr id="59" name="Google Shape;59;p9"/>
          <p:cNvSpPr txBox="1"/>
          <p:nvPr/>
        </p:nvSpPr>
        <p:spPr>
          <a:xfrm>
            <a:off x="24624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1</a:t>
            </a:r>
            <a:endParaRPr sz="1000" baseline="-25000"/>
          </a:p>
        </p:txBody>
      </p:sp>
      <p:sp>
        <p:nvSpPr>
          <p:cNvPr id="60" name="Google Shape;60;p9"/>
          <p:cNvSpPr txBox="1"/>
          <p:nvPr/>
        </p:nvSpPr>
        <p:spPr>
          <a:xfrm>
            <a:off x="28642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2</a:t>
            </a:r>
            <a:endParaRPr sz="1000" baseline="-25000"/>
          </a:p>
        </p:txBody>
      </p:sp>
      <p:sp>
        <p:nvSpPr>
          <p:cNvPr id="61" name="Google Shape;61;p9"/>
          <p:cNvSpPr txBox="1"/>
          <p:nvPr/>
        </p:nvSpPr>
        <p:spPr>
          <a:xfrm>
            <a:off x="32660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3</a:t>
            </a:r>
            <a:endParaRPr sz="1000" baseline="-25000"/>
          </a:p>
        </p:txBody>
      </p:sp>
      <p:sp>
        <p:nvSpPr>
          <p:cNvPr id="62" name="Google Shape;62;p9"/>
          <p:cNvSpPr txBox="1"/>
          <p:nvPr/>
        </p:nvSpPr>
        <p:spPr>
          <a:xfrm>
            <a:off x="40696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11</a:t>
            </a:r>
            <a:endParaRPr sz="1000" baseline="-25000"/>
          </a:p>
        </p:txBody>
      </p:sp>
      <p:sp>
        <p:nvSpPr>
          <p:cNvPr id="63" name="Google Shape;63;p9"/>
          <p:cNvSpPr/>
          <p:nvPr/>
        </p:nvSpPr>
        <p:spPr>
          <a:xfrm>
            <a:off x="4500713" y="1066950"/>
            <a:ext cx="289200" cy="4302000"/>
          </a:xfrm>
          <a:prstGeom prst="foldedCorner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DNC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E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D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I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T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I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ON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Y</a:t>
            </a:r>
            <a:endParaRPr sz="800" b="1" dirty="0"/>
          </a:p>
        </p:txBody>
      </p:sp>
      <p:sp>
        <p:nvSpPr>
          <p:cNvPr id="64" name="Google Shape;64;p9"/>
          <p:cNvSpPr txBox="1"/>
          <p:nvPr/>
        </p:nvSpPr>
        <p:spPr>
          <a:xfrm>
            <a:off x="44714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0</a:t>
            </a:r>
            <a:endParaRPr sz="1000" baseline="-25000"/>
          </a:p>
        </p:txBody>
      </p:sp>
      <p:sp>
        <p:nvSpPr>
          <p:cNvPr id="65" name="Google Shape;65;p9"/>
          <p:cNvSpPr/>
          <p:nvPr/>
        </p:nvSpPr>
        <p:spPr>
          <a:xfrm>
            <a:off x="4902513" y="4774290"/>
            <a:ext cx="289200" cy="594900"/>
          </a:xfrm>
          <a:prstGeom prst="foldedCorner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VDU</a:t>
            </a:r>
            <a:endParaRPr sz="800" b="1"/>
          </a:p>
        </p:txBody>
      </p:sp>
      <p:sp>
        <p:nvSpPr>
          <p:cNvPr id="66" name="Google Shape;66;p9"/>
          <p:cNvSpPr/>
          <p:nvPr/>
        </p:nvSpPr>
        <p:spPr>
          <a:xfrm>
            <a:off x="5304313" y="4642475"/>
            <a:ext cx="289200" cy="726600"/>
          </a:xfrm>
          <a:prstGeom prst="foldedCorner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VDU</a:t>
            </a:r>
            <a:endParaRPr sz="800" b="1" dirty="0"/>
          </a:p>
        </p:txBody>
      </p:sp>
      <p:sp>
        <p:nvSpPr>
          <p:cNvPr id="67" name="Google Shape;67;p9"/>
          <p:cNvSpPr/>
          <p:nvPr/>
        </p:nvSpPr>
        <p:spPr>
          <a:xfrm>
            <a:off x="5706113" y="4513525"/>
            <a:ext cx="289200" cy="855600"/>
          </a:xfrm>
          <a:prstGeom prst="foldedCorner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VDU</a:t>
            </a:r>
            <a:endParaRPr sz="800" b="1"/>
          </a:p>
        </p:txBody>
      </p:sp>
      <p:sp>
        <p:nvSpPr>
          <p:cNvPr id="68" name="Google Shape;68;p9"/>
          <p:cNvSpPr/>
          <p:nvPr/>
        </p:nvSpPr>
        <p:spPr>
          <a:xfrm>
            <a:off x="6509709" y="3751425"/>
            <a:ext cx="289200" cy="1617600"/>
          </a:xfrm>
          <a:prstGeom prst="foldedCorner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VDU</a:t>
            </a:r>
            <a:endParaRPr sz="800" b="1" dirty="0"/>
          </a:p>
        </p:txBody>
      </p:sp>
      <p:sp>
        <p:nvSpPr>
          <p:cNvPr id="69" name="Google Shape;69;p9"/>
          <p:cNvSpPr txBox="1"/>
          <p:nvPr/>
        </p:nvSpPr>
        <p:spPr>
          <a:xfrm>
            <a:off x="6047313" y="4783075"/>
            <a:ext cx="4104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...</a:t>
            </a:r>
            <a:endParaRPr sz="1800" b="1" dirty="0"/>
          </a:p>
        </p:txBody>
      </p:sp>
      <p:sp>
        <p:nvSpPr>
          <p:cNvPr id="70" name="Google Shape;70;p9"/>
          <p:cNvSpPr txBox="1"/>
          <p:nvPr/>
        </p:nvSpPr>
        <p:spPr>
          <a:xfrm>
            <a:off x="48732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1</a:t>
            </a:r>
            <a:endParaRPr sz="1000" baseline="-25000"/>
          </a:p>
        </p:txBody>
      </p:sp>
      <p:sp>
        <p:nvSpPr>
          <p:cNvPr id="71" name="Google Shape;71;p9"/>
          <p:cNvSpPr txBox="1"/>
          <p:nvPr/>
        </p:nvSpPr>
        <p:spPr>
          <a:xfrm>
            <a:off x="52750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2</a:t>
            </a:r>
            <a:endParaRPr sz="1000" baseline="-25000"/>
          </a:p>
        </p:txBody>
      </p:sp>
      <p:sp>
        <p:nvSpPr>
          <p:cNvPr id="72" name="Google Shape;72;p9"/>
          <p:cNvSpPr txBox="1"/>
          <p:nvPr/>
        </p:nvSpPr>
        <p:spPr>
          <a:xfrm>
            <a:off x="56768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3</a:t>
            </a:r>
            <a:endParaRPr sz="1000" baseline="-25000"/>
          </a:p>
        </p:txBody>
      </p:sp>
      <p:sp>
        <p:nvSpPr>
          <p:cNvPr id="73" name="Google Shape;73;p9"/>
          <p:cNvSpPr txBox="1"/>
          <p:nvPr/>
        </p:nvSpPr>
        <p:spPr>
          <a:xfrm>
            <a:off x="64804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11</a:t>
            </a:r>
            <a:endParaRPr sz="1000" baseline="-25000"/>
          </a:p>
        </p:txBody>
      </p:sp>
      <p:sp>
        <p:nvSpPr>
          <p:cNvPr id="74" name="Google Shape;74;p9"/>
          <p:cNvSpPr/>
          <p:nvPr/>
        </p:nvSpPr>
        <p:spPr>
          <a:xfrm rot="-5400000">
            <a:off x="3101213" y="2427975"/>
            <a:ext cx="677400" cy="1969500"/>
          </a:xfrm>
          <a:prstGeom prst="rightBrace">
            <a:avLst>
              <a:gd name="adj1" fmla="val 654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 txBox="1"/>
          <p:nvPr/>
        </p:nvSpPr>
        <p:spPr>
          <a:xfrm>
            <a:off x="2685713" y="2347425"/>
            <a:ext cx="1508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/>
              <a:t>VDU can only be applied to specific DNC Edition</a:t>
            </a:r>
            <a:endParaRPr sz="1200" b="1" i="1" dirty="0"/>
          </a:p>
        </p:txBody>
      </p:sp>
      <p:sp>
        <p:nvSpPr>
          <p:cNvPr id="76" name="Google Shape;76;p9"/>
          <p:cNvSpPr/>
          <p:nvPr/>
        </p:nvSpPr>
        <p:spPr>
          <a:xfrm>
            <a:off x="2379113" y="2587575"/>
            <a:ext cx="347700" cy="246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-5400000">
            <a:off x="5512013" y="2427975"/>
            <a:ext cx="677400" cy="1969500"/>
          </a:xfrm>
          <a:prstGeom prst="rightBrace">
            <a:avLst>
              <a:gd name="adj1" fmla="val 654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/>
          <p:nvPr/>
        </p:nvSpPr>
        <p:spPr>
          <a:xfrm>
            <a:off x="5096513" y="2347425"/>
            <a:ext cx="1508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/>
              <a:t>VDU can only be applied to specific DNC Edition</a:t>
            </a:r>
            <a:endParaRPr sz="1200" b="1" i="1" dirty="0"/>
          </a:p>
        </p:txBody>
      </p:sp>
      <p:sp>
        <p:nvSpPr>
          <p:cNvPr id="79" name="Google Shape;79;p9"/>
          <p:cNvSpPr/>
          <p:nvPr/>
        </p:nvSpPr>
        <p:spPr>
          <a:xfrm>
            <a:off x="4789913" y="2587575"/>
            <a:ext cx="347700" cy="246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434888" y="2347425"/>
            <a:ext cx="1508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/>
              <a:t>Requires NGA production of cumulative VDU</a:t>
            </a:r>
            <a:endParaRPr sz="1200" b="1" i="1" dirty="0"/>
          </a:p>
        </p:txBody>
      </p:sp>
      <p:sp>
        <p:nvSpPr>
          <p:cNvPr id="81" name="Google Shape;81;p9"/>
          <p:cNvSpPr txBox="1"/>
          <p:nvPr/>
        </p:nvSpPr>
        <p:spPr>
          <a:xfrm>
            <a:off x="7200713" y="2347425"/>
            <a:ext cx="1508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/>
              <a:t>Requires applying VDU to specific DNC Edition</a:t>
            </a:r>
            <a:endParaRPr sz="1200" b="1" i="1" dirty="0"/>
          </a:p>
        </p:txBody>
      </p:sp>
      <p:sp>
        <p:nvSpPr>
          <p:cNvPr id="82" name="Google Shape;82;p9"/>
          <p:cNvSpPr txBox="1"/>
          <p:nvPr/>
        </p:nvSpPr>
        <p:spPr>
          <a:xfrm>
            <a:off x="434888" y="3074025"/>
            <a:ext cx="1508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/>
              <a:t>Large file size limits download </a:t>
            </a:r>
            <a:endParaRPr sz="1200" b="1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/>
              <a:t>in low bandwidth</a:t>
            </a:r>
            <a:endParaRPr sz="1200" b="1" i="1" dirty="0"/>
          </a:p>
        </p:txBody>
      </p:sp>
      <p:sp>
        <p:nvSpPr>
          <p:cNvPr id="83" name="Google Shape;83;p9"/>
          <p:cNvSpPr txBox="1"/>
          <p:nvPr/>
        </p:nvSpPr>
        <p:spPr>
          <a:xfrm>
            <a:off x="7200713" y="3074025"/>
            <a:ext cx="1508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/>
              <a:t>Limits updating until new DNC Edition download</a:t>
            </a:r>
            <a:endParaRPr sz="1200" b="1" i="1" dirty="0"/>
          </a:p>
        </p:txBody>
      </p:sp>
      <p:sp>
        <p:nvSpPr>
          <p:cNvPr id="84" name="Google Shape;84;p9"/>
          <p:cNvSpPr txBox="1"/>
          <p:nvPr/>
        </p:nvSpPr>
        <p:spPr>
          <a:xfrm>
            <a:off x="7200725" y="3800625"/>
            <a:ext cx="1508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/>
              <a:t>Labor-intensive apply processing by end user</a:t>
            </a:r>
            <a:endParaRPr sz="1200" b="1" i="1" dirty="0"/>
          </a:p>
        </p:txBody>
      </p:sp>
      <p:sp>
        <p:nvSpPr>
          <p:cNvPr id="85" name="Google Shape;85;p9"/>
          <p:cNvSpPr txBox="1"/>
          <p:nvPr/>
        </p:nvSpPr>
        <p:spPr>
          <a:xfrm>
            <a:off x="434900" y="3800625"/>
            <a:ext cx="1508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Labor-intensive production of unique patches</a:t>
            </a:r>
            <a:endParaRPr sz="12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457200" y="1246950"/>
            <a:ext cx="8229600" cy="4275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427"/>
              </a:spcBef>
              <a:spcAft>
                <a:spcPts val="0"/>
              </a:spcAft>
              <a:buSzPts val="2400"/>
              <a:buChar char="●"/>
            </a:pPr>
            <a:r>
              <a:rPr lang="en" dirty="0" smtClean="0">
                <a:latin typeface="+mn-lt"/>
              </a:rPr>
              <a:t>ESYNC </a:t>
            </a:r>
            <a:r>
              <a:rPr lang="en" dirty="0">
                <a:latin typeface="+mn-lt"/>
              </a:rPr>
              <a:t>incorporates differencing in the infrastructure</a:t>
            </a:r>
            <a:endParaRPr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+mn-lt"/>
              </a:rPr>
              <a:t>Eliminates source production of unique patches</a:t>
            </a:r>
            <a:endParaRPr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+mn-lt"/>
              </a:rPr>
              <a:t>Eliminates end user need to apply unique patches 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latin typeface="+mn-lt"/>
              </a:rPr>
              <a:t>ESYNC server and client manages patch/apply process</a:t>
            </a:r>
            <a:endParaRPr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+mn-lt"/>
              </a:rPr>
              <a:t>Server creates and caches frequently used patches</a:t>
            </a:r>
            <a:endParaRPr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+mn-lt"/>
              </a:rPr>
              <a:t>Server dynamically creates any required patch</a:t>
            </a:r>
            <a:endParaRPr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+mn-lt"/>
              </a:rPr>
              <a:t>Client manages obfuscated requests for patches</a:t>
            </a:r>
            <a:endParaRPr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+mn-lt"/>
              </a:rPr>
              <a:t>Client automatically applies patches for end user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latin typeface="+mn-lt"/>
              </a:rPr>
              <a:t>ESYNC addresses bandwidth and mission concerns</a:t>
            </a:r>
            <a:endParaRPr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+mn-lt"/>
              </a:rPr>
              <a:t>Reduces bandwidth requirement to maintain charts</a:t>
            </a:r>
            <a:endParaRPr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+mn-lt"/>
              </a:rPr>
              <a:t>Eliminates limitation of traversing boundaries (i.e. release of new DNC </a:t>
            </a:r>
            <a:r>
              <a:rPr lang="en" dirty="0" smtClean="0">
                <a:latin typeface="+mn-lt"/>
              </a:rPr>
              <a:t>Edition </a:t>
            </a:r>
            <a:r>
              <a:rPr lang="en" dirty="0">
                <a:latin typeface="+mn-lt"/>
              </a:rPr>
              <a:t>or new Base ENC Cell</a:t>
            </a:r>
            <a:r>
              <a:rPr lang="en" dirty="0" smtClean="0">
                <a:latin typeface="+mn-lt"/>
              </a:rPr>
              <a:t>)</a:t>
            </a:r>
          </a:p>
        </p:txBody>
      </p:sp>
      <p:sp>
        <p:nvSpPr>
          <p:cNvPr id="132" name="Google Shape;132;p11"/>
          <p:cNvSpPr txBox="1">
            <a:spLocks noGrp="1"/>
          </p:cNvSpPr>
          <p:nvPr>
            <p:ph type="title"/>
          </p:nvPr>
        </p:nvSpPr>
        <p:spPr>
          <a:xfrm>
            <a:off x="457200" y="350850"/>
            <a:ext cx="8229600" cy="8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Updating with </a:t>
            </a:r>
            <a:r>
              <a:rPr lang="en" dirty="0" smtClean="0">
                <a:latin typeface="+mj-lt"/>
              </a:rPr>
              <a:t>ESYNC </a:t>
            </a: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457200" y="254000"/>
            <a:ext cx="8229600" cy="7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NGA DNC </a:t>
            </a:r>
            <a:r>
              <a:rPr lang="en" dirty="0"/>
              <a:t>U</a:t>
            </a:r>
            <a:r>
              <a:rPr lang="en" dirty="0" smtClean="0">
                <a:latin typeface="+mj-lt"/>
              </a:rPr>
              <a:t>pdating </a:t>
            </a:r>
            <a:r>
              <a:rPr lang="en" dirty="0" smtClean="0"/>
              <a:t>with</a:t>
            </a:r>
            <a:r>
              <a:rPr lang="en" dirty="0" smtClean="0"/>
              <a:t> ESYNC</a:t>
            </a:r>
            <a:endParaRPr dirty="0">
              <a:latin typeface="+mj-lt"/>
            </a:endParaRPr>
          </a:p>
        </p:txBody>
      </p:sp>
      <p:sp>
        <p:nvSpPr>
          <p:cNvPr id="52" name="Google Shape;52;p9"/>
          <p:cNvSpPr/>
          <p:nvPr/>
        </p:nvSpPr>
        <p:spPr>
          <a:xfrm>
            <a:off x="2491713" y="5099574"/>
            <a:ext cx="289200" cy="269615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 smtClean="0"/>
          </a:p>
        </p:txBody>
      </p:sp>
      <p:sp>
        <p:nvSpPr>
          <p:cNvPr id="53" name="Google Shape;53;p9"/>
          <p:cNvSpPr/>
          <p:nvPr/>
        </p:nvSpPr>
        <p:spPr>
          <a:xfrm>
            <a:off x="2893513" y="4957011"/>
            <a:ext cx="289200" cy="412064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54" name="Google Shape;54;p9"/>
          <p:cNvSpPr/>
          <p:nvPr/>
        </p:nvSpPr>
        <p:spPr>
          <a:xfrm>
            <a:off x="3295313" y="4783075"/>
            <a:ext cx="289200" cy="586050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 smtClean="0"/>
              <a:t>VDU</a:t>
            </a:r>
            <a:endParaRPr sz="800" b="1" dirty="0"/>
          </a:p>
        </p:txBody>
      </p:sp>
      <p:sp>
        <p:nvSpPr>
          <p:cNvPr id="55" name="Google Shape;55;p9"/>
          <p:cNvSpPr/>
          <p:nvPr/>
        </p:nvSpPr>
        <p:spPr>
          <a:xfrm>
            <a:off x="2089913" y="3526774"/>
            <a:ext cx="289200" cy="1842176"/>
          </a:xfrm>
          <a:prstGeom prst="foldedCorner">
            <a:avLst>
              <a:gd name="adj" fmla="val 16667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DNC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E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I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T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I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ON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X</a:t>
            </a:r>
            <a:endParaRPr sz="800" b="1"/>
          </a:p>
        </p:txBody>
      </p:sp>
      <p:sp>
        <p:nvSpPr>
          <p:cNvPr id="56" name="Google Shape;56;p9"/>
          <p:cNvSpPr/>
          <p:nvPr/>
        </p:nvSpPr>
        <p:spPr>
          <a:xfrm>
            <a:off x="4098909" y="4513525"/>
            <a:ext cx="289200" cy="855500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VDU</a:t>
            </a:r>
            <a:endParaRPr sz="800" b="1"/>
          </a:p>
        </p:txBody>
      </p:sp>
      <p:sp>
        <p:nvSpPr>
          <p:cNvPr id="57" name="Google Shape;57;p9"/>
          <p:cNvSpPr txBox="1"/>
          <p:nvPr/>
        </p:nvSpPr>
        <p:spPr>
          <a:xfrm>
            <a:off x="3636513" y="4783075"/>
            <a:ext cx="4104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...</a:t>
            </a:r>
            <a:endParaRPr sz="1800" b="1" dirty="0"/>
          </a:p>
        </p:txBody>
      </p:sp>
      <p:sp>
        <p:nvSpPr>
          <p:cNvPr id="58" name="Google Shape;58;p9"/>
          <p:cNvSpPr txBox="1"/>
          <p:nvPr/>
        </p:nvSpPr>
        <p:spPr>
          <a:xfrm>
            <a:off x="20606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0</a:t>
            </a:r>
            <a:endParaRPr sz="1000" baseline="-25000"/>
          </a:p>
        </p:txBody>
      </p:sp>
      <p:sp>
        <p:nvSpPr>
          <p:cNvPr id="59" name="Google Shape;59;p9"/>
          <p:cNvSpPr txBox="1"/>
          <p:nvPr/>
        </p:nvSpPr>
        <p:spPr>
          <a:xfrm>
            <a:off x="24624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1</a:t>
            </a:r>
            <a:endParaRPr sz="1000" baseline="-25000"/>
          </a:p>
        </p:txBody>
      </p:sp>
      <p:sp>
        <p:nvSpPr>
          <p:cNvPr id="60" name="Google Shape;60;p9"/>
          <p:cNvSpPr txBox="1"/>
          <p:nvPr/>
        </p:nvSpPr>
        <p:spPr>
          <a:xfrm>
            <a:off x="28642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2</a:t>
            </a:r>
            <a:endParaRPr sz="1000" baseline="-25000"/>
          </a:p>
        </p:txBody>
      </p:sp>
      <p:sp>
        <p:nvSpPr>
          <p:cNvPr id="61" name="Google Shape;61;p9"/>
          <p:cNvSpPr txBox="1"/>
          <p:nvPr/>
        </p:nvSpPr>
        <p:spPr>
          <a:xfrm>
            <a:off x="32660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3</a:t>
            </a:r>
            <a:endParaRPr sz="1000" baseline="-25000"/>
          </a:p>
        </p:txBody>
      </p:sp>
      <p:sp>
        <p:nvSpPr>
          <p:cNvPr id="62" name="Google Shape;62;p9"/>
          <p:cNvSpPr txBox="1"/>
          <p:nvPr/>
        </p:nvSpPr>
        <p:spPr>
          <a:xfrm>
            <a:off x="40696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11</a:t>
            </a:r>
            <a:endParaRPr sz="1000" baseline="-25000"/>
          </a:p>
        </p:txBody>
      </p:sp>
      <p:sp>
        <p:nvSpPr>
          <p:cNvPr id="63" name="Google Shape;63;p9"/>
          <p:cNvSpPr/>
          <p:nvPr/>
        </p:nvSpPr>
        <p:spPr>
          <a:xfrm>
            <a:off x="4500713" y="3526774"/>
            <a:ext cx="289200" cy="1842175"/>
          </a:xfrm>
          <a:prstGeom prst="foldedCorner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DNC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E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D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I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T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I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ON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Y</a:t>
            </a:r>
            <a:endParaRPr sz="800" b="1" dirty="0"/>
          </a:p>
        </p:txBody>
      </p:sp>
      <p:sp>
        <p:nvSpPr>
          <p:cNvPr id="64" name="Google Shape;64;p9"/>
          <p:cNvSpPr txBox="1"/>
          <p:nvPr/>
        </p:nvSpPr>
        <p:spPr>
          <a:xfrm>
            <a:off x="44714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0</a:t>
            </a:r>
            <a:endParaRPr sz="1000" baseline="-25000"/>
          </a:p>
        </p:txBody>
      </p:sp>
      <p:sp>
        <p:nvSpPr>
          <p:cNvPr id="65" name="Google Shape;65;p9"/>
          <p:cNvSpPr/>
          <p:nvPr/>
        </p:nvSpPr>
        <p:spPr>
          <a:xfrm>
            <a:off x="4902513" y="5099574"/>
            <a:ext cx="289200" cy="269616"/>
          </a:xfrm>
          <a:prstGeom prst="foldedCorner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/>
          </a:p>
        </p:txBody>
      </p:sp>
      <p:sp>
        <p:nvSpPr>
          <p:cNvPr id="66" name="Google Shape;66;p9"/>
          <p:cNvSpPr/>
          <p:nvPr/>
        </p:nvSpPr>
        <p:spPr>
          <a:xfrm>
            <a:off x="5304313" y="4957011"/>
            <a:ext cx="289200" cy="412064"/>
          </a:xfrm>
          <a:prstGeom prst="foldedCorner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/>
          </a:p>
        </p:txBody>
      </p:sp>
      <p:sp>
        <p:nvSpPr>
          <p:cNvPr id="67" name="Google Shape;67;p9"/>
          <p:cNvSpPr/>
          <p:nvPr/>
        </p:nvSpPr>
        <p:spPr>
          <a:xfrm>
            <a:off x="5706113" y="4774289"/>
            <a:ext cx="289200" cy="594835"/>
          </a:xfrm>
          <a:prstGeom prst="foldedCorner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VDU</a:t>
            </a:r>
            <a:endParaRPr sz="800" b="1"/>
          </a:p>
        </p:txBody>
      </p:sp>
      <p:sp>
        <p:nvSpPr>
          <p:cNvPr id="68" name="Google Shape;68;p9"/>
          <p:cNvSpPr/>
          <p:nvPr/>
        </p:nvSpPr>
        <p:spPr>
          <a:xfrm>
            <a:off x="6509709" y="4527225"/>
            <a:ext cx="289200" cy="841800"/>
          </a:xfrm>
          <a:prstGeom prst="foldedCorner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VDU</a:t>
            </a:r>
            <a:endParaRPr sz="800" b="1" dirty="0"/>
          </a:p>
        </p:txBody>
      </p:sp>
      <p:sp>
        <p:nvSpPr>
          <p:cNvPr id="69" name="Google Shape;69;p9"/>
          <p:cNvSpPr txBox="1"/>
          <p:nvPr/>
        </p:nvSpPr>
        <p:spPr>
          <a:xfrm>
            <a:off x="6047313" y="4783075"/>
            <a:ext cx="4104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...</a:t>
            </a:r>
            <a:endParaRPr sz="1800" b="1" dirty="0"/>
          </a:p>
        </p:txBody>
      </p:sp>
      <p:sp>
        <p:nvSpPr>
          <p:cNvPr id="70" name="Google Shape;70;p9"/>
          <p:cNvSpPr txBox="1"/>
          <p:nvPr/>
        </p:nvSpPr>
        <p:spPr>
          <a:xfrm>
            <a:off x="48732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1</a:t>
            </a:r>
            <a:endParaRPr sz="1000" baseline="-25000"/>
          </a:p>
        </p:txBody>
      </p:sp>
      <p:sp>
        <p:nvSpPr>
          <p:cNvPr id="71" name="Google Shape;71;p9"/>
          <p:cNvSpPr txBox="1"/>
          <p:nvPr/>
        </p:nvSpPr>
        <p:spPr>
          <a:xfrm>
            <a:off x="52750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2</a:t>
            </a:r>
            <a:endParaRPr sz="1000" baseline="-25000"/>
          </a:p>
        </p:txBody>
      </p:sp>
      <p:sp>
        <p:nvSpPr>
          <p:cNvPr id="72" name="Google Shape;72;p9"/>
          <p:cNvSpPr txBox="1"/>
          <p:nvPr/>
        </p:nvSpPr>
        <p:spPr>
          <a:xfrm>
            <a:off x="56768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3</a:t>
            </a:r>
            <a:endParaRPr sz="1000" baseline="-25000"/>
          </a:p>
        </p:txBody>
      </p:sp>
      <p:sp>
        <p:nvSpPr>
          <p:cNvPr id="73" name="Google Shape;73;p9"/>
          <p:cNvSpPr txBox="1"/>
          <p:nvPr/>
        </p:nvSpPr>
        <p:spPr>
          <a:xfrm>
            <a:off x="6480463" y="5368950"/>
            <a:ext cx="34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 baseline="-25000"/>
              <a:t>11</a:t>
            </a:r>
            <a:endParaRPr sz="1000" baseline="-25000"/>
          </a:p>
        </p:txBody>
      </p:sp>
      <p:sp>
        <p:nvSpPr>
          <p:cNvPr id="74" name="Google Shape;74;p9"/>
          <p:cNvSpPr/>
          <p:nvPr/>
        </p:nvSpPr>
        <p:spPr>
          <a:xfrm rot="-5400000">
            <a:off x="3093913" y="2925610"/>
            <a:ext cx="677400" cy="1969500"/>
          </a:xfrm>
          <a:prstGeom prst="rightBrace">
            <a:avLst>
              <a:gd name="adj1" fmla="val 654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 txBox="1"/>
          <p:nvPr/>
        </p:nvSpPr>
        <p:spPr>
          <a:xfrm>
            <a:off x="2685713" y="2693875"/>
            <a:ext cx="1508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 smtClean="0"/>
              <a:t>ESYNC patch can </a:t>
            </a:r>
            <a:r>
              <a:rPr lang="en" sz="1200" b="1" i="1" dirty="0"/>
              <a:t>be applied to </a:t>
            </a:r>
            <a:r>
              <a:rPr lang="en" sz="1200" b="1" i="1" dirty="0" smtClean="0"/>
              <a:t>any</a:t>
            </a:r>
            <a:r>
              <a:rPr lang="en" sz="1200" b="1" i="1" dirty="0" smtClean="0"/>
              <a:t> </a:t>
            </a:r>
            <a:r>
              <a:rPr lang="en" sz="1200" b="1" i="1" dirty="0"/>
              <a:t>DNC </a:t>
            </a:r>
            <a:r>
              <a:rPr lang="en" sz="1200" b="1" i="1" dirty="0" smtClean="0"/>
              <a:t>Edition</a:t>
            </a:r>
            <a:endParaRPr sz="1200" b="1" i="1" dirty="0"/>
          </a:p>
        </p:txBody>
      </p:sp>
      <p:sp>
        <p:nvSpPr>
          <p:cNvPr id="76" name="Google Shape;76;p9"/>
          <p:cNvSpPr/>
          <p:nvPr/>
        </p:nvSpPr>
        <p:spPr>
          <a:xfrm>
            <a:off x="2344186" y="2934025"/>
            <a:ext cx="347700" cy="246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-5400000">
            <a:off x="5512013" y="2946581"/>
            <a:ext cx="677400" cy="1969500"/>
          </a:xfrm>
          <a:prstGeom prst="rightBrace">
            <a:avLst>
              <a:gd name="adj1" fmla="val 654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/>
          <p:nvPr/>
        </p:nvSpPr>
        <p:spPr>
          <a:xfrm>
            <a:off x="5117565" y="2646033"/>
            <a:ext cx="1508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 smtClean="0"/>
              <a:t>ESYNC patch</a:t>
            </a:r>
            <a:r>
              <a:rPr lang="en" sz="1200" b="1" i="1" dirty="0" smtClean="0"/>
              <a:t> </a:t>
            </a:r>
            <a:r>
              <a:rPr lang="en" sz="1200" b="1" i="1" dirty="0"/>
              <a:t>can </a:t>
            </a:r>
            <a:r>
              <a:rPr lang="en" sz="1200" b="1" i="1" dirty="0" smtClean="0"/>
              <a:t>be </a:t>
            </a:r>
            <a:r>
              <a:rPr lang="en" sz="1200" b="1" i="1" dirty="0"/>
              <a:t>applied to </a:t>
            </a:r>
            <a:r>
              <a:rPr lang="en" sz="1200" b="1" i="1" dirty="0" smtClean="0"/>
              <a:t>any </a:t>
            </a:r>
            <a:r>
              <a:rPr lang="en" sz="1200" b="1" i="1" dirty="0"/>
              <a:t>DNC </a:t>
            </a:r>
            <a:r>
              <a:rPr lang="en" sz="1200" b="1" i="1" dirty="0" smtClean="0"/>
              <a:t>Edition</a:t>
            </a:r>
            <a:endParaRPr sz="1200" b="1" i="1" dirty="0"/>
          </a:p>
        </p:txBody>
      </p:sp>
      <p:sp>
        <p:nvSpPr>
          <p:cNvPr id="79" name="Google Shape;79;p9"/>
          <p:cNvSpPr/>
          <p:nvPr/>
        </p:nvSpPr>
        <p:spPr>
          <a:xfrm>
            <a:off x="4768861" y="2934025"/>
            <a:ext cx="347700" cy="246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434888" y="2347425"/>
            <a:ext cx="1508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 smtClean="0"/>
              <a:t>Eliminates </a:t>
            </a:r>
            <a:r>
              <a:rPr lang="en" sz="1200" b="1" i="1" dirty="0"/>
              <a:t>NGA production of cumulative VDU</a:t>
            </a:r>
            <a:endParaRPr sz="1200" b="1" i="1" dirty="0"/>
          </a:p>
        </p:txBody>
      </p:sp>
      <p:sp>
        <p:nvSpPr>
          <p:cNvPr id="82" name="Google Shape;82;p9"/>
          <p:cNvSpPr txBox="1"/>
          <p:nvPr/>
        </p:nvSpPr>
        <p:spPr>
          <a:xfrm>
            <a:off x="434888" y="3543431"/>
            <a:ext cx="1508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smtClean="0"/>
              <a:t>S</a:t>
            </a:r>
            <a:r>
              <a:rPr lang="en" sz="1200" b="1" i="1" dirty="0" smtClean="0"/>
              <a:t>maller</a:t>
            </a:r>
            <a:r>
              <a:rPr lang="en" sz="1200" b="1" i="1" dirty="0" smtClean="0"/>
              <a:t> </a:t>
            </a:r>
            <a:r>
              <a:rPr lang="en" sz="1200" b="1" i="1" dirty="0"/>
              <a:t>file </a:t>
            </a:r>
            <a:r>
              <a:rPr lang="en" sz="1200" b="1" i="1" dirty="0" smtClean="0"/>
              <a:t>size (zipped files) </a:t>
            </a:r>
            <a:r>
              <a:rPr lang="en" sz="1200" b="1" i="1" dirty="0" smtClean="0"/>
              <a:t>for</a:t>
            </a:r>
            <a:r>
              <a:rPr lang="en" sz="1200" b="1" i="1" dirty="0" smtClean="0"/>
              <a:t> </a:t>
            </a:r>
            <a:r>
              <a:rPr lang="en" sz="1200" b="1" i="1" dirty="0"/>
              <a:t>download </a:t>
            </a:r>
            <a:endParaRPr sz="1200" b="1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/>
              <a:t>in low bandwidth</a:t>
            </a:r>
            <a:endParaRPr sz="1200" b="1" i="1" dirty="0"/>
          </a:p>
        </p:txBody>
      </p:sp>
      <p:sp>
        <p:nvSpPr>
          <p:cNvPr id="83" name="Google Shape;83;p9"/>
          <p:cNvSpPr txBox="1"/>
          <p:nvPr/>
        </p:nvSpPr>
        <p:spPr>
          <a:xfrm>
            <a:off x="7200725" y="2453725"/>
            <a:ext cx="1508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/>
              <a:t>Limits updating until new DNC Edition download</a:t>
            </a:r>
            <a:endParaRPr sz="1200" b="1" i="1" dirty="0"/>
          </a:p>
        </p:txBody>
      </p:sp>
      <p:sp>
        <p:nvSpPr>
          <p:cNvPr id="84" name="Google Shape;84;p9"/>
          <p:cNvSpPr txBox="1"/>
          <p:nvPr/>
        </p:nvSpPr>
        <p:spPr>
          <a:xfrm>
            <a:off x="7200725" y="3522460"/>
            <a:ext cx="1508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 smtClean="0"/>
              <a:t>About </a:t>
            </a:r>
            <a:r>
              <a:rPr lang="en" sz="1200" b="1" i="1" dirty="0" smtClean="0"/>
              <a:t>10x faster applying process </a:t>
            </a:r>
            <a:r>
              <a:rPr lang="en" sz="1200" b="1" i="1" dirty="0"/>
              <a:t>by end user</a:t>
            </a:r>
            <a:endParaRPr sz="1200" b="1" i="1" dirty="0"/>
          </a:p>
        </p:txBody>
      </p:sp>
      <p:sp>
        <p:nvSpPr>
          <p:cNvPr id="2" name="Rectangle 1"/>
          <p:cNvSpPr/>
          <p:nvPr/>
        </p:nvSpPr>
        <p:spPr>
          <a:xfrm>
            <a:off x="2519998" y="5084110"/>
            <a:ext cx="2311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500" b="1" dirty="0" smtClean="0"/>
              <a:t>V</a:t>
            </a:r>
          </a:p>
          <a:p>
            <a:r>
              <a:rPr lang="en" sz="500" b="1" dirty="0" smtClean="0"/>
              <a:t>D</a:t>
            </a:r>
          </a:p>
          <a:p>
            <a:r>
              <a:rPr lang="en" sz="500" b="1" dirty="0" smtClean="0"/>
              <a:t>U</a:t>
            </a:r>
            <a:endParaRPr lang="en-US" sz="500" dirty="0"/>
          </a:p>
        </p:txBody>
      </p:sp>
      <p:sp>
        <p:nvSpPr>
          <p:cNvPr id="38" name="Rectangle 37"/>
          <p:cNvSpPr/>
          <p:nvPr/>
        </p:nvSpPr>
        <p:spPr>
          <a:xfrm>
            <a:off x="2914129" y="4936608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800" b="1" dirty="0" smtClean="0"/>
              <a:t>V</a:t>
            </a:r>
          </a:p>
          <a:p>
            <a:r>
              <a:rPr lang="en" sz="800" b="1" dirty="0" smtClean="0"/>
              <a:t>D</a:t>
            </a:r>
          </a:p>
          <a:p>
            <a:r>
              <a:rPr lang="en" sz="800" b="1" dirty="0" smtClean="0"/>
              <a:t>U</a:t>
            </a:r>
            <a:endParaRPr lang="en-US" sz="800" dirty="0"/>
          </a:p>
        </p:txBody>
      </p:sp>
      <p:sp>
        <p:nvSpPr>
          <p:cNvPr id="39" name="Rectangle 38"/>
          <p:cNvSpPr/>
          <p:nvPr/>
        </p:nvSpPr>
        <p:spPr>
          <a:xfrm>
            <a:off x="5317876" y="4947890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800" b="1" dirty="0" smtClean="0"/>
              <a:t>V</a:t>
            </a:r>
          </a:p>
          <a:p>
            <a:r>
              <a:rPr lang="en" sz="800" b="1" dirty="0" smtClean="0"/>
              <a:t>D</a:t>
            </a:r>
          </a:p>
          <a:p>
            <a:r>
              <a:rPr lang="en" sz="800" b="1" dirty="0" smtClean="0"/>
              <a:t>U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4934813" y="5084111"/>
            <a:ext cx="2311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500" b="1" dirty="0" smtClean="0"/>
              <a:t>V</a:t>
            </a:r>
          </a:p>
          <a:p>
            <a:r>
              <a:rPr lang="en" sz="500" b="1" dirty="0" smtClean="0"/>
              <a:t>D</a:t>
            </a:r>
          </a:p>
          <a:p>
            <a:r>
              <a:rPr lang="en" sz="500" b="1" dirty="0" smtClean="0"/>
              <a:t>U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10860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457200" y="254000"/>
            <a:ext cx="8229600" cy="7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ESYNC Client</a:t>
            </a:r>
            <a:endParaRPr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976313"/>
            <a:ext cx="7258050" cy="4726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>
            <a:spLocks noGrp="1"/>
          </p:cNvSpPr>
          <p:nvPr>
            <p:ph type="body" idx="1"/>
          </p:nvPr>
        </p:nvSpPr>
        <p:spPr>
          <a:xfrm>
            <a:off x="457200" y="1246949"/>
            <a:ext cx="8133347" cy="3613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427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latin typeface="+mn-lt"/>
              </a:rPr>
              <a:t>ESYNC is product agnostic</a:t>
            </a:r>
            <a:endParaRPr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+mn-lt"/>
              </a:rPr>
              <a:t>Works with any file </a:t>
            </a:r>
            <a:r>
              <a:rPr lang="en" dirty="0" smtClean="0">
                <a:latin typeface="+mn-lt"/>
              </a:rPr>
              <a:t>type</a:t>
            </a:r>
            <a:endParaRPr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+mn-lt"/>
              </a:rPr>
              <a:t>Works with compressed or uncompressed files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latin typeface="+mn-lt"/>
              </a:rPr>
              <a:t>ESYNC Client requires no software installation</a:t>
            </a:r>
            <a:endParaRPr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+mn-lt"/>
              </a:rPr>
              <a:t>Executes on secure browser (IE, Edge, Chrome, Firefox)</a:t>
            </a:r>
            <a:endParaRPr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+mn-lt"/>
              </a:rPr>
              <a:t>Works on desktop computers and mobile devices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latin typeface="+mn-lt"/>
              </a:rPr>
              <a:t>ESYNC improves product security</a:t>
            </a:r>
            <a:endParaRPr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+mn-lt"/>
              </a:rPr>
              <a:t>Obfuscates update requests to protect user intent</a:t>
            </a:r>
            <a:endParaRPr dirty="0">
              <a:latin typeface="+mn-l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+mn-lt"/>
              </a:rPr>
              <a:t>Ensures integrity of data throughout update process</a:t>
            </a:r>
            <a:endParaRPr dirty="0">
              <a:latin typeface="+mn-lt"/>
            </a:endParaRPr>
          </a:p>
        </p:txBody>
      </p:sp>
      <p:sp>
        <p:nvSpPr>
          <p:cNvPr id="270" name="Google Shape;270;p16"/>
          <p:cNvSpPr txBox="1">
            <a:spLocks noGrp="1"/>
          </p:cNvSpPr>
          <p:nvPr>
            <p:ph type="title"/>
          </p:nvPr>
        </p:nvSpPr>
        <p:spPr>
          <a:xfrm>
            <a:off x="457200" y="350850"/>
            <a:ext cx="8229600" cy="8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Benefits of ESYNC</a:t>
            </a: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>
            <a:spLocks noGrp="1"/>
          </p:cNvSpPr>
          <p:nvPr>
            <p:ph type="body" idx="1"/>
          </p:nvPr>
        </p:nvSpPr>
        <p:spPr>
          <a:xfrm>
            <a:off x="457200" y="1246949"/>
            <a:ext cx="8133347" cy="3274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n-lt"/>
              </a:rPr>
              <a:t>Continue development of the servi</a:t>
            </a:r>
            <a:r>
              <a:rPr lang="en-US" dirty="0" smtClean="0"/>
              <a:t>ce</a:t>
            </a:r>
            <a:r>
              <a:rPr lang="en-US" dirty="0" smtClean="0">
                <a:latin typeface="+mn-lt"/>
              </a:rPr>
              <a:t> and offer </a:t>
            </a:r>
            <a:r>
              <a:rPr lang="en-US" dirty="0"/>
              <a:t>more </a:t>
            </a:r>
            <a:r>
              <a:rPr lang="en-US" dirty="0" smtClean="0"/>
              <a:t>pilots </a:t>
            </a:r>
            <a:r>
              <a:rPr lang="en-US" dirty="0"/>
              <a:t>and </a:t>
            </a:r>
            <a:r>
              <a:rPr lang="en-US" dirty="0" smtClean="0"/>
              <a:t>use case </a:t>
            </a:r>
            <a:r>
              <a:rPr lang="en-US" dirty="0" smtClean="0">
                <a:latin typeface="+mn-lt"/>
              </a:rPr>
              <a:t>scenarios</a:t>
            </a:r>
            <a:endParaRPr dirty="0" smtClean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 smtClean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 smtClean="0"/>
              <a:t>Fully implement with customer, it would e</a:t>
            </a:r>
            <a:r>
              <a:rPr lang="en" dirty="0" smtClean="0">
                <a:latin typeface="+mn-lt"/>
              </a:rPr>
              <a:t>liminate the cost and logistics associated with sending out physical disks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</p:txBody>
      </p:sp>
      <p:sp>
        <p:nvSpPr>
          <p:cNvPr id="270" name="Google Shape;270;p16"/>
          <p:cNvSpPr txBox="1">
            <a:spLocks noGrp="1"/>
          </p:cNvSpPr>
          <p:nvPr>
            <p:ph type="title"/>
          </p:nvPr>
        </p:nvSpPr>
        <p:spPr>
          <a:xfrm>
            <a:off x="457200" y="350850"/>
            <a:ext cx="8229600" cy="8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Future Work with ESYNC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01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>
            <a:spLocks noGrp="1"/>
          </p:cNvSpPr>
          <p:nvPr>
            <p:ph type="body" idx="1"/>
          </p:nvPr>
        </p:nvSpPr>
        <p:spPr>
          <a:xfrm>
            <a:off x="457200" y="1246950"/>
            <a:ext cx="82296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427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latin typeface="+mn-lt"/>
              </a:rPr>
              <a:t>ESYNC offers a dramatic shift in production and distribution of NGA </a:t>
            </a:r>
            <a:r>
              <a:rPr lang="en" dirty="0" smtClean="0">
                <a:latin typeface="+mn-lt"/>
              </a:rPr>
              <a:t>product </a:t>
            </a:r>
            <a:r>
              <a:rPr lang="en" dirty="0">
                <a:latin typeface="+mn-lt"/>
              </a:rPr>
              <a:t>updates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latin typeface="+mn-lt"/>
              </a:rPr>
              <a:t>ESYNC offers a dramatic reduction in labor-intensive chart maintenance by navigation teams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latin typeface="+mn-lt"/>
              </a:rPr>
              <a:t>Potential to synchronize any data that is periodically updated and distributed to one or more end users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latin typeface="+mn-lt"/>
              </a:rPr>
              <a:t>ESYNC fulfills a vital need today for intelligent and secure synchronization of information</a:t>
            </a:r>
            <a:endParaRPr dirty="0">
              <a:latin typeface="+mn-lt"/>
            </a:endParaRPr>
          </a:p>
        </p:txBody>
      </p:sp>
      <p:sp>
        <p:nvSpPr>
          <p:cNvPr id="276" name="Google Shape;276;p17"/>
          <p:cNvSpPr txBox="1">
            <a:spLocks noGrp="1"/>
          </p:cNvSpPr>
          <p:nvPr>
            <p:ph type="title"/>
          </p:nvPr>
        </p:nvSpPr>
        <p:spPr>
          <a:xfrm>
            <a:off x="457200" y="350850"/>
            <a:ext cx="8229600" cy="8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Summary</a:t>
            </a: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GA Branding">
      <a:dk1>
        <a:srgbClr val="414042"/>
      </a:dk1>
      <a:lt1>
        <a:srgbClr val="FFFFFF"/>
      </a:lt1>
      <a:dk2>
        <a:srgbClr val="192F43"/>
      </a:dk2>
      <a:lt2>
        <a:srgbClr val="D8D8D8"/>
      </a:lt2>
      <a:accent1>
        <a:srgbClr val="1E4D7C"/>
      </a:accent1>
      <a:accent2>
        <a:srgbClr val="37A5AC"/>
      </a:accent2>
      <a:accent3>
        <a:srgbClr val="80C2D4"/>
      </a:accent3>
      <a:accent4>
        <a:srgbClr val="089247"/>
      </a:accent4>
      <a:accent5>
        <a:srgbClr val="8DC63F"/>
      </a:accent5>
      <a:accent6>
        <a:srgbClr val="464646"/>
      </a:accent6>
      <a:hlink>
        <a:srgbClr val="414042"/>
      </a:hlink>
      <a:folHlink>
        <a:srgbClr val="1E4D7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lass:Classification xmlns:class="urn:us:gov:cia:enterprise:schema:Classification:2.3" dateClassified="2019-01-18" portionMarking="false" caveat="false" tool="AACG" toolVersion="201820">
  <class:ClassificationMarking type="USClassificationMarking" value="UNCLASSIFIED"/>
  <class:ClassifiedBy>1084672-2</class:ClassifiedBy>
  <class:ClassificationHeader>
    <class:ClassificationBanner>UNCLASSIFIED</class:ClassificationBanner>
    <class:SCICaveat/>
    <class:DescriptiveMarkings/>
  </class:ClassificationHeader>
  <class:ClassificationFooter>
    <class:DescriptiveMarkings/>
    <class:ClassificationBanner>UNCLASSIFIED</class:ClassificationBanner>
  </class:ClassificationFooter>
</class:Classification>
</file>

<file path=customXml/itemProps1.xml><?xml version="1.0" encoding="utf-8"?>
<ds:datastoreItem xmlns:ds="http://schemas.openxmlformats.org/officeDocument/2006/customXml" ds:itemID="{47617A91-8681-452B-A259-BE047B331AE0}">
  <ds:schemaRefs>
    <ds:schemaRef ds:uri="urn:us:gov:cia:enterprise:schema:Classification:2.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572</Words>
  <Application>Microsoft Office PowerPoint</Application>
  <PresentationFormat>On-screen Show (4:3)</PresentationFormat>
  <Paragraphs>149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Courier</vt:lpstr>
      <vt:lpstr>Source Sans Pro</vt:lpstr>
      <vt:lpstr>Calibri</vt:lpstr>
      <vt:lpstr>Arial</vt:lpstr>
      <vt:lpstr>Franklin Gothic Medium Cond</vt:lpstr>
      <vt:lpstr>Office Theme</vt:lpstr>
      <vt:lpstr>Image</vt:lpstr>
      <vt:lpstr>ESYNC Overview  </vt:lpstr>
      <vt:lpstr>Current Process for Updating Products</vt:lpstr>
      <vt:lpstr>NGA DNC Updating Today</vt:lpstr>
      <vt:lpstr>Updating with ESYNC </vt:lpstr>
      <vt:lpstr>NGA DNC Updating with ESYNC</vt:lpstr>
      <vt:lpstr>ESYNC Client</vt:lpstr>
      <vt:lpstr>Benefits of ESYNC</vt:lpstr>
      <vt:lpstr>Future Work with ESYNC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ESYNC Overview</dc:title>
  <dc:creator>Strom Jason D NGA-SFHGB USA CIV</dc:creator>
  <cp:lastModifiedBy>Strom Jason D NGA-SFHSC USA CIV</cp:lastModifiedBy>
  <cp:revision>33</cp:revision>
  <dcterms:modified xsi:type="dcterms:W3CDTF">2019-01-23T20:15:52Z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</vt:lpwstr>
  </property>
  <property fmtid="{D5CDD505-2E9C-101B-9397-08002B2CF9AE}" pid="7" name="AACG_Footer">
    <vt:lpwstr>_x000d_UNCLASSIFIED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PortionWaiver">
    <vt:lpwstr/>
  </property>
  <property fmtid="{D5CDD505-2E9C-101B-9397-08002B2CF9AE}" pid="15" name="AACG_OrconOriginator">
    <vt:lpwstr/>
  </property>
  <property fmtid="{D5CDD505-2E9C-101B-9397-08002B2CF9AE}" pid="16" name="AACG_OrconRecipients">
    <vt:lpwstr/>
  </property>
  <property fmtid="{D5CDD505-2E9C-101B-9397-08002B2CF9AE}" pid="17" name="AACG_SatWarningType">
    <vt:lpwstr/>
  </property>
  <property fmtid="{D5CDD505-2E9C-101B-9397-08002B2CF9AE}" pid="18" name="AACG_NatoWarningClassLevel">
    <vt:lpwstr/>
  </property>
  <property fmtid="{D5CDD505-2E9C-101B-9397-08002B2CF9AE}" pid="19" name="AACG_Version">
    <vt:lpwstr>201820</vt:lpwstr>
  </property>
  <property fmtid="{D5CDD505-2E9C-101B-9397-08002B2CF9AE}" pid="20" name="AACG_CustomClassXMLPart">
    <vt:lpwstr>{47617A91-8681-452B-A259-BE047B331AE0}</vt:lpwstr>
  </property>
</Properties>
</file>