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5462" r:id="rId2"/>
  </p:sldMasterIdLst>
  <p:notesMasterIdLst>
    <p:notesMasterId r:id="rId10"/>
  </p:notesMasterIdLst>
  <p:handoutMasterIdLst>
    <p:handoutMasterId r:id="rId11"/>
  </p:handoutMasterIdLst>
  <p:sldIdLst>
    <p:sldId id="640" r:id="rId3"/>
    <p:sldId id="637" r:id="rId4"/>
    <p:sldId id="641" r:id="rId5"/>
    <p:sldId id="642" r:id="rId6"/>
    <p:sldId id="643" r:id="rId7"/>
    <p:sldId id="644" r:id="rId8"/>
    <p:sldId id="638" r:id="rId9"/>
  </p:sldIdLst>
  <p:sldSz cx="9906000" cy="6858000" type="A4"/>
  <p:notesSz cx="6797675" cy="9926638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D"/>
    <a:srgbClr val="000066"/>
    <a:srgbClr val="00216A"/>
    <a:srgbClr val="032B67"/>
    <a:srgbClr val="005C9A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 autoAdjust="0"/>
    <p:restoredTop sz="92553" autoAdjust="0"/>
  </p:normalViewPr>
  <p:slideViewPr>
    <p:cSldViewPr showGuides="1">
      <p:cViewPr>
        <p:scale>
          <a:sx n="100" d="100"/>
          <a:sy n="100" d="100"/>
        </p:scale>
        <p:origin x="-996" y="-708"/>
      </p:cViewPr>
      <p:guideLst>
        <p:guide orient="horz" pos="935"/>
        <p:guide pos="398"/>
      </p:guideLst>
    </p:cSldViewPr>
  </p:slideViewPr>
  <p:outlineViewPr>
    <p:cViewPr>
      <p:scale>
        <a:sx n="33" d="100"/>
        <a:sy n="33" d="100"/>
      </p:scale>
      <p:origin x="0" y="12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277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t" anchorCtr="0" compatLnSpc="1">
            <a:prstTxWarp prst="textNoShape">
              <a:avLst/>
            </a:prstTxWarp>
          </a:bodyPr>
          <a:lstStyle>
            <a:lvl1pPr algn="l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42" y="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t" anchorCtr="0" compatLnSpc="1">
            <a:prstTxWarp prst="textNoShape">
              <a:avLst/>
            </a:prstTxWarp>
          </a:bodyPr>
          <a:lstStyle>
            <a:lvl1pPr algn="r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04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b" anchorCtr="0" compatLnSpc="1">
            <a:prstTxWarp prst="textNoShape">
              <a:avLst/>
            </a:prstTxWarp>
          </a:bodyPr>
          <a:lstStyle>
            <a:lvl1pPr algn="l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42" y="942904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b" anchorCtr="0" compatLnSpc="1">
            <a:prstTxWarp prst="textNoShape">
              <a:avLst/>
            </a:prstTxWarp>
          </a:bodyPr>
          <a:lstStyle>
            <a:lvl1pPr algn="r" defTabSz="947654">
              <a:defRPr sz="1300">
                <a:solidFill>
                  <a:srgbClr val="00216A"/>
                </a:solidFill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E8F4C09-DDB8-4016-A5A5-B0E76A7AF1D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73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t" anchorCtr="0" compatLnSpc="1">
            <a:prstTxWarp prst="textNoShape">
              <a:avLst/>
            </a:prstTxWarp>
          </a:bodyPr>
          <a:lstStyle>
            <a:lvl1pPr algn="l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42" y="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t" anchorCtr="0" compatLnSpc="1">
            <a:prstTxWarp prst="textNoShape">
              <a:avLst/>
            </a:prstTxWarp>
          </a:bodyPr>
          <a:lstStyle>
            <a:lvl1pPr algn="r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7" y="4716106"/>
            <a:ext cx="4986864" cy="446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04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b" anchorCtr="0" compatLnSpc="1">
            <a:prstTxWarp prst="textNoShape">
              <a:avLst/>
            </a:prstTxWarp>
          </a:bodyPr>
          <a:lstStyle>
            <a:lvl1pPr algn="l" defTabSz="9490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42" y="9429040"/>
            <a:ext cx="2946135" cy="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73" tIns="47435" rIns="94873" bIns="47435" numCol="1" anchor="b" anchorCtr="0" compatLnSpc="1">
            <a:prstTxWarp prst="textNoShape">
              <a:avLst/>
            </a:prstTxWarp>
          </a:bodyPr>
          <a:lstStyle>
            <a:lvl1pPr algn="r" defTabSz="947654">
              <a:defRPr sz="1300">
                <a:solidFill>
                  <a:srgbClr val="00216A"/>
                </a:solidFill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E03F556-94EE-48DA-B80D-AFB75D06965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10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I’d like to give you an overview of the S-122 conversion  from IUCN data to S-122 dataset</a:t>
            </a:r>
            <a:endParaRPr lang="de-DE" sz="1200" kern="1200" dirty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Last year the product specification was finally approved as an active standard and </a:t>
            </a:r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Germany offered at NIPWG5 to test a “best practice”.</a:t>
            </a:r>
            <a:endParaRPr lang="de-DE" sz="1200" kern="1200" dirty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03F556-94EE-48DA-B80D-AFB75D06965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Two options to generate an S-122 product have been considered.  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The reuse of S-57 restricted area in the available BSH HPD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and the second option was to use data provided by International Union for Conservation of Nature and Natural Resources.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1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+mn-cs"/>
              </a:rPr>
              <a:t>The RESARE data model doesn’t provide enough elements to extract the needed MPA elements.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+mn-cs"/>
              </a:rPr>
              <a:t>The second option, the use of IUCN data, has been considered as the better option.  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+mn-cs"/>
              </a:rPr>
              <a:t>This based on two assumptions: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the IUCN </a:t>
            </a:r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provides </a:t>
            </a:r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protected areas covering the whole world</a:t>
            </a:r>
            <a:endParaRPr lang="de-DE" sz="105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the responsible German administrations provided their MPA information to IUCN.</a:t>
            </a:r>
            <a:endParaRPr lang="de-DE" sz="1050" kern="1200" dirty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03F556-94EE-48DA-B80D-AFB75D06965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It was intended to develop a semi-automatic process to limit future work on the MPA product updating.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The Marine Protected Areas dataset from IUCN has been selected, downloaded and </a:t>
            </a:r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filtered with SQL statements by different attributes in </a:t>
            </a:r>
            <a:r>
              <a:rPr lang="en-AU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QGIS</a:t>
            </a:r>
            <a:endParaRPr lang="de-DE" sz="1200" kern="1200" dirty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03F556-94EE-48DA-B80D-AFB75D06965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In certain places it was necessary to edit the data manually and semi-automatic (different spelling of same data content).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Figure 1: Data error (wrong authority)</a:t>
            </a:r>
            <a:endParaRPr lang="de-DE" sz="1200" b="1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Figure 2: Data error (different spelling)</a:t>
            </a:r>
            <a:endParaRPr lang="de-DE" sz="1200" b="1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Figure 3: Discrepancies in geometry</a:t>
            </a:r>
            <a:endParaRPr lang="de-DE" sz="1200" b="1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These discrepancies have to be investigated and cleaned at a later time as they were no subject of this study. 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03F556-94EE-48DA-B80D-AFB75D06965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9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Python</a:t>
            </a:r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 has been used to join and group the data in S-122 product parts as a native GML export.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XSLT </a:t>
            </a:r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has been used to transform the single GML parts into an S-122 GML product (Figure 7).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XSLT-processors were </a:t>
            </a:r>
            <a:r>
              <a:rPr lang="en-US" sz="1200" kern="1200" dirty="0" err="1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XMLSpy</a:t>
            </a:r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 or </a:t>
            </a:r>
            <a:r>
              <a:rPr lang="en-US" sz="1200" kern="1200" dirty="0" err="1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ApacheFOP</a:t>
            </a:r>
            <a:r>
              <a:rPr lang="en-US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 (to hold on open source).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 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b="1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Perspective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BSH is investigating a possible QGIS plugin solution the S-122 product directly without any additional manual actions. 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03F556-94EE-48DA-B80D-AFB75D06965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3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Thank you! </a:t>
            </a:r>
            <a:r>
              <a:rPr lang="en-AU" sz="1200" kern="1200" dirty="0" err="1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Qustions</a:t>
            </a:r>
            <a:endParaRPr lang="en-AU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You are invited to: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Note the paper.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Invite HOs to generate products based on the provided “Best practice”.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 lvl="0"/>
            <a:r>
              <a:rPr lang="en-AU" sz="1200" kern="1200" dirty="0" smtClean="0">
                <a:solidFill>
                  <a:srgbClr val="00216A"/>
                </a:solidFill>
                <a:effectLst/>
                <a:latin typeface="Helvetica" pitchFamily="34" charset="0"/>
                <a:ea typeface="MS PGothic" pitchFamily="34" charset="-128"/>
                <a:cs typeface="ＭＳ Ｐゴシック" charset="0"/>
              </a:rPr>
              <a:t>Add the data production tests into the NIPWG work plan.</a:t>
            </a:r>
            <a:endParaRPr lang="de-DE" sz="1200" kern="1200" dirty="0" smtClean="0">
              <a:solidFill>
                <a:srgbClr val="00216A"/>
              </a:solidFill>
              <a:effectLst/>
              <a:latin typeface="Helvetica" pitchFamily="34" charset="0"/>
              <a:ea typeface="MS PGothic" pitchFamily="34" charset="-128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7654"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1pPr>
            <a:lvl2pPr marL="716480" indent="-275570" defTabSz="947654"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2pPr>
            <a:lvl3pPr marL="1102280" indent="-220456" defTabSz="947654"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3pPr>
            <a:lvl4pPr marL="1543191" indent="-220456" defTabSz="947654"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4pPr>
            <a:lvl5pPr marL="1984101" indent="-220456" defTabSz="947654"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5pPr>
            <a:lvl6pPr marL="2425015" indent="-220456" algn="ctr" defTabSz="94765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6pPr>
            <a:lvl7pPr marL="2865926" indent="-220456" algn="ctr" defTabSz="94765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7pPr>
            <a:lvl8pPr marL="3306838" indent="-220456" algn="ctr" defTabSz="94765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8pPr>
            <a:lvl9pPr marL="3747748" indent="-220456" algn="ctr" defTabSz="94765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 pitchFamily="50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6672848-09C7-4F1F-AC57-412441792F04}" type="slidenum">
              <a:rPr lang="en-GB" sz="1300">
                <a:solidFill>
                  <a:srgbClr val="00216A"/>
                </a:solidFill>
                <a:latin typeface="Helvetica" pitchFamily="2" charset="0"/>
              </a:rPr>
              <a:pPr>
                <a:defRPr/>
              </a:pPr>
              <a:t>7</a:t>
            </a:fld>
            <a:endParaRPr lang="en-GB" sz="1300">
              <a:solidFill>
                <a:srgbClr val="00216A"/>
              </a:solidFill>
              <a:latin typeface="Helvetica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0532" y="2420888"/>
            <a:ext cx="8420100" cy="792088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0052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0619" y="5805264"/>
            <a:ext cx="6934200" cy="456456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1B8B127F-5246-4E34-A79E-2E74CF3455E6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 userDrawn="1"/>
        </p:nvGraphicFramePr>
        <p:xfrm>
          <a:off x="0" y="4098925"/>
          <a:ext cx="9906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4" imgW="10789560" imgH="1167480" progId="AcroExch.Document.DC">
                  <p:embed/>
                </p:oleObj>
              </mc:Choice>
              <mc:Fallback>
                <p:oleObj name="Acrobat Document" r:id="rId4" imgW="10789560" imgH="1167480" progId="AcroExch.Document.DC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8925"/>
                        <a:ext cx="9906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93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H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8408988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9906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981200"/>
            <a:ext cx="5563344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7833320" y="2060575"/>
            <a:ext cx="1728193" cy="15844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833320" y="4077073"/>
            <a:ext cx="1728193" cy="165618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080792" y="6381328"/>
            <a:ext cx="3240360" cy="276999"/>
          </a:xfr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Titel, XXXX 201X</a:t>
            </a:r>
            <a:endParaRPr lang="en-GB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7377113" y="6381328"/>
            <a:ext cx="206375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06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H Vor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8408988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9906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79567" cy="3175992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7377113" y="6381328"/>
            <a:ext cx="206375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080792" y="6381328"/>
            <a:ext cx="3240360" cy="276999"/>
          </a:xfr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951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9931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0532" y="2420888"/>
            <a:ext cx="8420100" cy="792088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0052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0619" y="5805264"/>
            <a:ext cx="6934200" cy="456456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27F-5246-4E34-A79E-2E74CF3455E6}" type="slidenum">
              <a:rPr lang="de-DE" smtClean="0"/>
              <a:pPr/>
              <a:t>‹Nr.›</a:t>
            </a:fld>
            <a:endParaRPr lang="de-DE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 userDrawn="1"/>
        </p:nvGraphicFramePr>
        <p:xfrm>
          <a:off x="0" y="4098925"/>
          <a:ext cx="9906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4" imgW="10789560" imgH="1167480" progId="AcroExch.Document.DC">
                  <p:embed/>
                </p:oleObj>
              </mc:Choice>
              <mc:Fallback>
                <p:oleObj name="Acrobat Document" r:id="rId4" imgW="10789560" imgH="1167480" progId="AcroExch.Document.DC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8925"/>
                        <a:ext cx="9906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080792" y="6381328"/>
            <a:ext cx="3240360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H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8408988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9906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981200"/>
            <a:ext cx="5563344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7833320" y="2060575"/>
            <a:ext cx="1728193" cy="15844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833320" y="4077073"/>
            <a:ext cx="1728193" cy="165618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7377113" y="6381328"/>
            <a:ext cx="206375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1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080792" y="6381328"/>
            <a:ext cx="3240360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5167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H Vor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8408988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9906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79567" cy="3175992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7377113" y="6381328"/>
            <a:ext cx="206375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080792" y="6381328"/>
            <a:ext cx="3240360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098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X:\Nautische Hydrographie\Technische Kartographie\Karto Archiv\5. Öffentlichkeitsarbeiten\Merchendaise\Bilanz-PK\folie_1 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638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24600"/>
            <a:ext cx="206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74371CA-D0D2-485A-AD83-C97727CCD8E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663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86600" y="6324600"/>
            <a:ext cx="2146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>
                <a:latin typeface="Helvetica LT" pitchFamily="50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Aufgaben des BSH, Juli 2014</a:t>
            </a:r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4" r:id="rId1"/>
    <p:sldLayoutId id="2147485443" r:id="rId2"/>
    <p:sldLayoutId id="2147485447" r:id="rId3"/>
    <p:sldLayoutId id="2147485466" r:id="rId4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00538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38D"/>
        </a:buClr>
        <a:buSzPct val="75000"/>
        <a:buFont typeface="Wingdings" pitchFamily="2" charset="2"/>
        <a:buChar char="à"/>
        <a:defRPr sz="1600">
          <a:solidFill>
            <a:srgbClr val="00538D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538D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216A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X:\Nautische Hydrographie\Technische Kartographie\Karto Archiv\5. Öffentlichkeitsarbeiten\Merchendaise\Bilanz-PK\folie_1 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638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24600"/>
            <a:ext cx="206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74371CA-D0D2-485A-AD83-C97727CCD8E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663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3" r:id="rId1"/>
    <p:sldLayoutId id="2147485464" r:id="rId2"/>
    <p:sldLayoutId id="2147485465" r:id="rId3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00538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38D"/>
        </a:buClr>
        <a:buSzPct val="75000"/>
        <a:buFont typeface="Wingdings" pitchFamily="2" charset="2"/>
        <a:buChar char="à"/>
        <a:defRPr sz="1600">
          <a:solidFill>
            <a:srgbClr val="00538D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538D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216A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5562600"/>
            <a:ext cx="9906000" cy="276225"/>
          </a:xfrm>
          <a:prstGeom prst="rect">
            <a:avLst/>
          </a:prstGeom>
          <a:solidFill>
            <a:srgbClr val="00538D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algn="ctr"/>
            <a:r>
              <a:rPr lang="en-US" altLang="de-DE" sz="1200" b="1" dirty="0">
                <a:solidFill>
                  <a:schemeClr val="bg1"/>
                </a:solidFill>
                <a:latin typeface="Arial" charset="0"/>
              </a:rPr>
              <a:t>NIPWG6 - Rostock, Germany (28 January - 1 February 2019)</a:t>
            </a:r>
            <a:endParaRPr lang="en-GB" altLang="de-DE" sz="12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51409" y="2094439"/>
            <a:ext cx="7129463" cy="113877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r>
              <a:rPr lang="en-AU" sz="4000" b="1" dirty="0"/>
              <a:t>S-122 conversion </a:t>
            </a:r>
            <a:endParaRPr lang="en-AU" sz="4000" b="1" dirty="0" smtClean="0"/>
          </a:p>
          <a:p>
            <a:r>
              <a:rPr lang="en-AU" sz="2800" b="1" dirty="0" smtClean="0"/>
              <a:t>from </a:t>
            </a:r>
            <a:r>
              <a:rPr lang="en-AU" sz="2800" b="1" dirty="0"/>
              <a:t>IUCN data to S-122 dataset</a:t>
            </a:r>
            <a:endParaRPr lang="de-DE" sz="2800" b="1" dirty="0"/>
          </a:p>
        </p:txBody>
      </p:sp>
      <p:pic>
        <p:nvPicPr>
          <p:cNvPr id="1028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906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762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9019727" cy="3268587"/>
          </a:xfrm>
        </p:spPr>
        <p:txBody>
          <a:bodyPr/>
          <a:lstStyle/>
          <a:p>
            <a:r>
              <a:rPr lang="en-US" dirty="0" smtClean="0"/>
              <a:t>	In </a:t>
            </a:r>
            <a:r>
              <a:rPr lang="en-US" dirty="0"/>
              <a:t>late 2018 the product specification went successfully </a:t>
            </a:r>
            <a:r>
              <a:rPr lang="en-US" dirty="0" smtClean="0"/>
              <a:t>through the </a:t>
            </a:r>
            <a:r>
              <a:rPr lang="en-US" dirty="0"/>
              <a:t>Member State approval process and was finally approved as an active </a:t>
            </a:r>
            <a:r>
              <a:rPr lang="en-US" dirty="0" smtClean="0"/>
              <a:t>standard.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AU" dirty="0" smtClean="0"/>
              <a:t>Germany </a:t>
            </a:r>
            <a:r>
              <a:rPr lang="en-AU" dirty="0"/>
              <a:t>offered at NIPWG5 to test a “best practice” process to produce an S-122 product and to provide the results to NIPWG6.</a:t>
            </a:r>
            <a:endParaRPr lang="de-DE" dirty="0"/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924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8947719" cy="2603790"/>
          </a:xfrm>
        </p:spPr>
        <p:txBody>
          <a:bodyPr/>
          <a:lstStyle/>
          <a:p>
            <a:r>
              <a:rPr lang="de-DE" u="sng" dirty="0" smtClean="0"/>
              <a:t>2 </a:t>
            </a:r>
            <a:r>
              <a:rPr lang="de-DE" u="sng" dirty="0" err="1" smtClean="0"/>
              <a:t>o</a:t>
            </a:r>
            <a:r>
              <a:rPr lang="de-DE" u="sng" dirty="0" err="1" smtClean="0"/>
              <a:t>ptions</a:t>
            </a:r>
            <a:r>
              <a:rPr lang="de-DE" u="sng" dirty="0" smtClean="0"/>
              <a:t>:</a:t>
            </a:r>
          </a:p>
          <a:p>
            <a:endParaRPr lang="de-DE" dirty="0"/>
          </a:p>
          <a:p>
            <a:pPr>
              <a:buFontTx/>
              <a:buChar char="-"/>
            </a:pPr>
            <a:r>
              <a:rPr lang="en-US" dirty="0" smtClean="0"/>
              <a:t>reuse </a:t>
            </a:r>
            <a:r>
              <a:rPr lang="en-US" dirty="0"/>
              <a:t>S-57 </a:t>
            </a:r>
            <a:r>
              <a:rPr lang="en-US" dirty="0" smtClean="0"/>
              <a:t>data</a:t>
            </a:r>
          </a:p>
          <a:p>
            <a:pPr>
              <a:buFontTx/>
              <a:buChar char="-"/>
            </a:pPr>
            <a:r>
              <a:rPr lang="en-US" dirty="0"/>
              <a:t>use data provided by IUCN (International Union for Conservation of Nature and Natural Resources).</a:t>
            </a: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465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81335"/>
            <a:ext cx="6638925" cy="461665"/>
          </a:xfrm>
        </p:spPr>
        <p:txBody>
          <a:bodyPr/>
          <a:lstStyle/>
          <a:p>
            <a:r>
              <a:rPr lang="en-US" dirty="0"/>
              <a:t>Acquisition </a:t>
            </a:r>
            <a:r>
              <a:rPr lang="en-US" dirty="0" smtClean="0"/>
              <a:t>and Filtering of </a:t>
            </a:r>
            <a:r>
              <a:rPr lang="en-US" dirty="0"/>
              <a:t>the </a:t>
            </a:r>
            <a:r>
              <a:rPr lang="en-US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4528" y="1412776"/>
            <a:ext cx="8947719" cy="904863"/>
          </a:xfrm>
        </p:spPr>
        <p:txBody>
          <a:bodyPr/>
          <a:lstStyle/>
          <a:p>
            <a:r>
              <a:rPr lang="en-US" dirty="0"/>
              <a:t>https://protectedplanet.net</a:t>
            </a:r>
            <a:endParaRPr lang="en-US" dirty="0"/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8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060848"/>
            <a:ext cx="6768752" cy="39604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96338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81335"/>
            <a:ext cx="6638925" cy="461665"/>
          </a:xfrm>
        </p:spPr>
        <p:txBody>
          <a:bodyPr/>
          <a:lstStyle/>
          <a:p>
            <a:r>
              <a:rPr lang="en-AU" dirty="0"/>
              <a:t>Enhancement of the quality of data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9" name="Grafik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772816"/>
            <a:ext cx="5359400" cy="62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73982" y="2496691"/>
            <a:ext cx="2941955" cy="1076325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573982" y="3789041"/>
            <a:ext cx="3090986" cy="1368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Zwölfeck 3"/>
          <p:cNvSpPr/>
          <p:nvPr/>
        </p:nvSpPr>
        <p:spPr bwMode="auto">
          <a:xfrm>
            <a:off x="560512" y="2780928"/>
            <a:ext cx="914400" cy="914400"/>
          </a:xfrm>
          <a:prstGeom prst="dodecag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216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416496" y="1772816"/>
            <a:ext cx="504056" cy="47607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LT" pitchFamily="50" charset="0"/>
              </a:rPr>
              <a:t>1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 LT" pitchFamily="50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416496" y="2802414"/>
            <a:ext cx="504056" cy="47607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LT" pitchFamily="50" charset="0"/>
              </a:rPr>
              <a:t>2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 LT" pitchFamily="50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16496" y="3856921"/>
            <a:ext cx="504056" cy="47607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LT" pitchFamily="50" charset="0"/>
              </a:rPr>
              <a:t>3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 LT" pitchFamily="50" charset="0"/>
            </a:endParaRPr>
          </a:p>
        </p:txBody>
      </p:sp>
      <p:sp>
        <p:nvSpPr>
          <p:cNvPr id="15" name="Eingekerbter Richtungspfeil 14"/>
          <p:cNvSpPr/>
          <p:nvPr/>
        </p:nvSpPr>
        <p:spPr bwMode="auto">
          <a:xfrm>
            <a:off x="1017712" y="5589240"/>
            <a:ext cx="484632" cy="484632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1331666" y="5589240"/>
            <a:ext cx="484632" cy="484632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040524" y="5589240"/>
            <a:ext cx="369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Cleaning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adding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30326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81335"/>
            <a:ext cx="6638925" cy="461665"/>
          </a:xfrm>
        </p:spPr>
        <p:txBody>
          <a:bodyPr/>
          <a:lstStyle/>
          <a:p>
            <a:r>
              <a:rPr lang="en-AU" dirty="0" smtClean="0"/>
              <a:t>Generating S-122 parts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8" name="Rechteck 17"/>
          <p:cNvSpPr/>
          <p:nvPr/>
        </p:nvSpPr>
        <p:spPr bwMode="auto">
          <a:xfrm>
            <a:off x="1331666" y="1778855"/>
            <a:ext cx="1152102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GML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70C0"/>
                </a:solidFill>
              </a:rPr>
              <a:t>Areas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331666" y="2642597"/>
            <a:ext cx="1152102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GML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rgbClr val="0070C0"/>
                </a:solidFill>
              </a:rPr>
              <a:t>Authorities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331666" y="3515077"/>
            <a:ext cx="1152102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GML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rgbClr val="0070C0"/>
                </a:solidFill>
              </a:rPr>
              <a:t>Regulations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1" name="Gestreifter Pfeil nach rechts 20"/>
          <p:cNvSpPr/>
          <p:nvPr/>
        </p:nvSpPr>
        <p:spPr bwMode="auto">
          <a:xfrm>
            <a:off x="2591780" y="2799442"/>
            <a:ext cx="725105" cy="484632"/>
          </a:xfrm>
          <a:prstGeom prst="stripedRightArrow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455876" y="2717826"/>
            <a:ext cx="972108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XSLT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436096" y="2699005"/>
            <a:ext cx="972108" cy="720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S-122</a:t>
            </a:r>
            <a:endParaRPr kumimoji="0" lang="de-DE" sz="1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4" name="Gestreifter Pfeil nach rechts 23"/>
          <p:cNvSpPr/>
          <p:nvPr/>
        </p:nvSpPr>
        <p:spPr bwMode="auto">
          <a:xfrm>
            <a:off x="4574623" y="2811317"/>
            <a:ext cx="725105" cy="484632"/>
          </a:xfrm>
          <a:prstGeom prst="stripedRightArrow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pic>
        <p:nvPicPr>
          <p:cNvPr id="25" name="Grafik 24"/>
          <p:cNvPicPr/>
          <p:nvPr/>
        </p:nvPicPr>
        <p:blipFill>
          <a:blip r:embed="rId3"/>
          <a:stretch>
            <a:fillRect/>
          </a:stretch>
        </p:blipFill>
        <p:spPr>
          <a:xfrm>
            <a:off x="3656856" y="4581128"/>
            <a:ext cx="576834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8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feld 3"/>
          <p:cNvSpPr txBox="1">
            <a:spLocks noChangeArrowheads="1"/>
          </p:cNvSpPr>
          <p:nvPr/>
        </p:nvSpPr>
        <p:spPr bwMode="auto">
          <a:xfrm>
            <a:off x="694849" y="69215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1pPr>
            <a:lvl2pPr marL="742950" indent="-28575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2pPr>
            <a:lvl3pPr marL="11430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3pPr>
            <a:lvl4pPr marL="16002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4pPr>
            <a:lvl5pPr marL="20574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9pPr>
          </a:lstStyle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Thank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!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3074" name="Picture 2" descr="H:\Bilder\coole BSH Schiffe\Deneb BMV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5788" y="1343025"/>
            <a:ext cx="7751588" cy="46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3"/>
          <p:cNvSpPr txBox="1">
            <a:spLocks noChangeArrowheads="1"/>
          </p:cNvSpPr>
          <p:nvPr/>
        </p:nvSpPr>
        <p:spPr bwMode="auto">
          <a:xfrm>
            <a:off x="5806761" y="1685999"/>
            <a:ext cx="18758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1pPr>
            <a:lvl2pPr marL="742950" indent="-28575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2pPr>
            <a:lvl3pPr marL="11430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3pPr>
            <a:lvl4pPr marL="16002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4pPr>
            <a:lvl5pPr marL="2057400" indent="-228600"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538D"/>
                </a:solidFill>
                <a:latin typeface="Helvetica LT"/>
                <a:ea typeface="MS PGothic" pitchFamily="34" charset="-128"/>
              </a:defRPr>
            </a:lvl9pPr>
          </a:lstStyle>
          <a:p>
            <a:r>
              <a:rPr lang="de-DE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  <a:r>
              <a:rPr lang="de-DE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de-DE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41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H_Präsentation">
  <a:themeElements>
    <a:clrScheme name="Powerpoint_Quer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_Querformat">
      <a:majorFont>
        <a:latin typeface="HelveticaNeue LT 53 Ex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lnDef>
  </a:objectDefaults>
  <a:extraClrSchemeLst>
    <a:extraClrScheme>
      <a:clrScheme name="Powerpoint_Quer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Quer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30508_BSH_Vorlage">
  <a:themeElements>
    <a:clrScheme name="Powerpoint_Quer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_Querformat">
      <a:majorFont>
        <a:latin typeface="HelveticaNeue LT 53 Ex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lnDef>
  </a:objectDefaults>
  <a:extraClrSchemeLst>
    <a:extraClrScheme>
      <a:clrScheme name="Powerpoint_Quer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Quer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BSH_Präsentation</Template>
  <TotalTime>0</TotalTime>
  <Words>243</Words>
  <Application>Microsoft Office PowerPoint</Application>
  <PresentationFormat>A4-Papier (210x297 mm)</PresentationFormat>
  <Paragraphs>77</Paragraphs>
  <Slides>7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BSH_Präsentation</vt:lpstr>
      <vt:lpstr>1_20130508_BSH_Vorlage</vt:lpstr>
      <vt:lpstr>Acrobat Document</vt:lpstr>
      <vt:lpstr>PowerPoint-Präsentation</vt:lpstr>
      <vt:lpstr>Background</vt:lpstr>
      <vt:lpstr>Discussion</vt:lpstr>
      <vt:lpstr>Acquisition and Filtering of the data</vt:lpstr>
      <vt:lpstr>Enhancement of the quality of data</vt:lpstr>
      <vt:lpstr>Generating S-122 parts</vt:lpstr>
      <vt:lpstr>PowerPoint-Präsentation</vt:lpstr>
    </vt:vector>
  </TitlesOfParts>
  <Company>BSH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Dienst für Schifffahrt und Meer</dc:title>
  <dc:creator>Niels Peters</dc:creator>
  <cp:lastModifiedBy>Daniel Zühr</cp:lastModifiedBy>
  <cp:revision>16</cp:revision>
  <cp:lastPrinted>2019-01-28T12:54:03Z</cp:lastPrinted>
  <dcterms:created xsi:type="dcterms:W3CDTF">2017-06-20T11:59:43Z</dcterms:created>
  <dcterms:modified xsi:type="dcterms:W3CDTF">2019-01-30T07:26:59Z</dcterms:modified>
</cp:coreProperties>
</file>