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5"/>
  </p:sldMasterIdLst>
  <p:notesMasterIdLst>
    <p:notesMasterId r:id="rId16"/>
  </p:notesMasterIdLst>
  <p:sldIdLst>
    <p:sldId id="257" r:id="rId6"/>
    <p:sldId id="265" r:id="rId7"/>
    <p:sldId id="262" r:id="rId8"/>
    <p:sldId id="261" r:id="rId9"/>
    <p:sldId id="266" r:id="rId10"/>
    <p:sldId id="264" r:id="rId11"/>
    <p:sldId id="260" r:id="rId12"/>
    <p:sldId id="258" r:id="rId13"/>
    <p:sldId id="267" r:id="rId14"/>
    <p:sldId id="259" r:id="rId15"/>
  </p:sldIdLst>
  <p:sldSz cx="9144000" cy="6858000" type="screen4x3"/>
  <p:notesSz cx="7315200" cy="96012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282" y="72"/>
      </p:cViewPr>
      <p:guideLst>
        <p:guide orient="horz" pos="624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4C577-A305-4871-AB1A-BE5807EBB2C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C9A4E-6E88-43F9-8AEB-F71C4159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.w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9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04056" y="2933705"/>
            <a:ext cx="7772400" cy="469900"/>
          </a:xfrm>
        </p:spPr>
        <p:txBody>
          <a:bodyPr anchor="b">
            <a:noAutofit/>
          </a:bodyPr>
          <a:lstStyle>
            <a:lvl1pPr marL="0" indent="0">
              <a:buNone/>
              <a:defRPr sz="160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04056" y="3429000"/>
            <a:ext cx="7772400" cy="4064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502400"/>
            <a:ext cx="9144000" cy="279400"/>
          </a:xfrm>
        </p:spPr>
        <p:txBody>
          <a:bodyPr anchor="ctr">
            <a:normAutofit/>
          </a:bodyPr>
          <a:lstStyle>
            <a:lvl1pPr algn="r"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01600"/>
            <a:ext cx="9144000" cy="279400"/>
          </a:xfrm>
        </p:spPr>
        <p:txBody>
          <a:bodyPr anchor="ctr">
            <a:normAutofit/>
          </a:bodyPr>
          <a:lstStyle>
            <a:lvl1pPr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04056" y="2413000"/>
            <a:ext cx="7772400" cy="508000"/>
          </a:xfrm>
        </p:spPr>
        <p:txBody>
          <a:bodyPr>
            <a:noAutofit/>
          </a:bodyPr>
          <a:lstStyle>
            <a:lvl1pPr>
              <a:defRPr sz="2400" baseline="0">
                <a:solidFill>
                  <a:schemeClr val="tx2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69742" y="4359949"/>
            <a:ext cx="4174259" cy="406400"/>
          </a:xfrm>
        </p:spPr>
        <p:txBody>
          <a:bodyPr/>
          <a:lstStyle>
            <a:lvl1pPr algn="l">
              <a:defRPr sz="1400"/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69742" y="4156750"/>
            <a:ext cx="4174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overall classification of this</a:t>
            </a:r>
            <a:r>
              <a:rPr lang="en-US" sz="11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presentation is: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87342" y="4799022"/>
            <a:ext cx="2235200" cy="246888"/>
          </a:xfrm>
        </p:spPr>
        <p:txBody>
          <a:bodyPr anchor="ctr">
            <a:noAutofit/>
          </a:bodyPr>
          <a:lstStyle>
            <a:lvl1pPr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Classified by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6087342" y="4977839"/>
            <a:ext cx="2235200" cy="246888"/>
          </a:xfrm>
        </p:spPr>
        <p:txBody>
          <a:bodyPr anchor="ctr">
            <a:noAutofit/>
          </a:bodyPr>
          <a:lstStyle>
            <a:lvl1pPr>
              <a:defRPr sz="1000"/>
            </a:lvl1pPr>
            <a:lvl2pPr marL="457189" indent="0" algn="l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Derived from</a:t>
            </a:r>
            <a:endParaRPr lang="en-US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087341" y="5156655"/>
            <a:ext cx="2235201" cy="246888"/>
          </a:xfrm>
        </p:spPr>
        <p:txBody>
          <a:bodyPr anchor="ctr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dirty="0" smtClean="0"/>
              <a:t>Declassify 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6" y="838924"/>
            <a:ext cx="1119029" cy="11161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10" y="6035231"/>
            <a:ext cx="310897" cy="3246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91" y="6031802"/>
            <a:ext cx="288037" cy="33147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60" y="6024944"/>
            <a:ext cx="283465" cy="34518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29" y="6157094"/>
            <a:ext cx="8135631" cy="9640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69744" y="4799022"/>
            <a:ext cx="1322540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Classified by:</a:t>
            </a:r>
            <a:endParaRPr lang="en-US" sz="10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69742" y="4977839"/>
            <a:ext cx="132254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Derived from: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69742" y="5156655"/>
            <a:ext cx="132254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Declassify on: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2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(Follows Title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165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502400"/>
            <a:ext cx="9144000" cy="279400"/>
          </a:xfrm>
        </p:spPr>
        <p:txBody>
          <a:bodyPr anchor="ctr">
            <a:normAutofit/>
          </a:bodyPr>
          <a:lstStyle>
            <a:lvl1pPr algn="r"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01600"/>
            <a:ext cx="9144000" cy="279400"/>
          </a:xfrm>
        </p:spPr>
        <p:txBody>
          <a:bodyPr anchor="ctr">
            <a:normAutofit/>
          </a:bodyPr>
          <a:lstStyle>
            <a:lvl1pPr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70" y="6042089"/>
            <a:ext cx="328042" cy="3280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10" y="6035231"/>
            <a:ext cx="310897" cy="3246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91" y="6031802"/>
            <a:ext cx="288037" cy="3314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60" y="6024944"/>
            <a:ext cx="283465" cy="3451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29" y="6157094"/>
            <a:ext cx="8135631" cy="96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" y="6513658"/>
            <a:ext cx="2251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C3401BA-974E-41E0-B01E-EF44B485DA0B}" type="slidenum">
              <a:rPr lang="en-US" sz="1000" smtClean="0">
                <a:solidFill>
                  <a:srgbClr val="37A5AC"/>
                </a:solidFill>
                <a:latin typeface="Franklin Gothic Book" panose="020B0503020102020204" pitchFamily="34" charset="0"/>
              </a:rPr>
              <a:t>‹#›</a:t>
            </a:fld>
            <a:endParaRPr lang="en-US" sz="1000" dirty="0">
              <a:solidFill>
                <a:srgbClr val="37A5AC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0741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0.3868 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0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30"/>
                                  </p:stCondLst>
                                  <p:childTnLst>
                                    <p:animMotion origin="layout" path="M 2.5E-6 -3.7037E-6 L 0.39149 0.000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66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60"/>
                                  </p:stCondLst>
                                  <p:childTnLst>
                                    <p:animMotion origin="layout" path="M -3.05556E-6 -3.7037E-6 L 0.39323 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53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3.88889E-6 0.191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23" y="6034255"/>
            <a:ext cx="328433" cy="325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165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502400"/>
            <a:ext cx="9144000" cy="279400"/>
          </a:xfrm>
        </p:spPr>
        <p:txBody>
          <a:bodyPr anchor="ctr">
            <a:normAutofit/>
          </a:bodyPr>
          <a:lstStyle>
            <a:lvl1pPr algn="r"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01600"/>
            <a:ext cx="9144000" cy="279400"/>
          </a:xfrm>
        </p:spPr>
        <p:txBody>
          <a:bodyPr anchor="ctr">
            <a:normAutofit/>
          </a:bodyPr>
          <a:lstStyle>
            <a:lvl1pPr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55" y="6039166"/>
            <a:ext cx="310897" cy="3212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39" y="6035820"/>
            <a:ext cx="288037" cy="3280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73" y="6029127"/>
            <a:ext cx="283465" cy="3416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" y="6513658"/>
            <a:ext cx="2251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C3401BA-974E-41E0-B01E-EF44B485DA0B}" type="slidenum">
              <a:rPr lang="en-US" sz="1000" smtClean="0">
                <a:solidFill>
                  <a:srgbClr val="37A5AC"/>
                </a:solidFill>
                <a:latin typeface="Franklin Gothic Book" panose="020B0503020102020204" pitchFamily="34" charset="0"/>
              </a:rPr>
              <a:t>‹#›</a:t>
            </a:fld>
            <a:endParaRPr lang="en-US" sz="1000" dirty="0">
              <a:solidFill>
                <a:srgbClr val="37A5AC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42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4114800" cy="4165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8200" y="1600200"/>
            <a:ext cx="4038600" cy="4165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02400"/>
            <a:ext cx="9144000" cy="279400"/>
          </a:xfrm>
        </p:spPr>
        <p:txBody>
          <a:bodyPr anchor="ctr">
            <a:normAutofit/>
          </a:bodyPr>
          <a:lstStyle>
            <a:lvl1pPr algn="r"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01600"/>
            <a:ext cx="9144000" cy="279400"/>
          </a:xfrm>
        </p:spPr>
        <p:txBody>
          <a:bodyPr anchor="ctr">
            <a:normAutofit/>
          </a:bodyPr>
          <a:lstStyle>
            <a:lvl1pPr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23" y="6034255"/>
            <a:ext cx="328433" cy="3254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55" y="6039166"/>
            <a:ext cx="310897" cy="3212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39" y="6035820"/>
            <a:ext cx="288037" cy="3280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73" y="6029127"/>
            <a:ext cx="283465" cy="3416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" y="6513658"/>
            <a:ext cx="2251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C3401BA-974E-41E0-B01E-EF44B485DA0B}" type="slidenum">
              <a:rPr lang="en-US" sz="1000" smtClean="0">
                <a:solidFill>
                  <a:srgbClr val="37A5AC"/>
                </a:solidFill>
                <a:latin typeface="Franklin Gothic Book" panose="020B0503020102020204" pitchFamily="34" charset="0"/>
              </a:rPr>
              <a:t>‹#›</a:t>
            </a:fld>
            <a:endParaRPr lang="en-US" sz="1000" dirty="0">
              <a:solidFill>
                <a:srgbClr val="37A5AC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502400"/>
            <a:ext cx="9144000" cy="279400"/>
          </a:xfrm>
        </p:spPr>
        <p:txBody>
          <a:bodyPr anchor="ctr">
            <a:normAutofit/>
          </a:bodyPr>
          <a:lstStyle>
            <a:lvl1pPr algn="r"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01600"/>
            <a:ext cx="9144000" cy="279400"/>
          </a:xfrm>
        </p:spPr>
        <p:txBody>
          <a:bodyPr anchor="ctr">
            <a:normAutofit/>
          </a:bodyPr>
          <a:lstStyle>
            <a:lvl1pPr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23" y="6034255"/>
            <a:ext cx="328433" cy="3254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55" y="6039166"/>
            <a:ext cx="310897" cy="321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39" y="6035820"/>
            <a:ext cx="288037" cy="3280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73" y="6029127"/>
            <a:ext cx="283465" cy="3416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6513658"/>
            <a:ext cx="2251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C3401BA-974E-41E0-B01E-EF44B485DA0B}" type="slidenum">
              <a:rPr lang="en-US" sz="1000" smtClean="0">
                <a:solidFill>
                  <a:srgbClr val="37A5AC"/>
                </a:solidFill>
                <a:latin typeface="Franklin Gothic Book" panose="020B0503020102020204" pitchFamily="34" charset="0"/>
              </a:rPr>
              <a:t>‹#›</a:t>
            </a:fld>
            <a:endParaRPr lang="en-US" sz="1000" dirty="0">
              <a:solidFill>
                <a:srgbClr val="37A5AC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6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Blank No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502400"/>
            <a:ext cx="9144000" cy="279400"/>
          </a:xfrm>
        </p:spPr>
        <p:txBody>
          <a:bodyPr anchor="ctr">
            <a:normAutofit/>
          </a:bodyPr>
          <a:lstStyle>
            <a:lvl1pPr algn="r"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01600"/>
            <a:ext cx="9144000" cy="279400"/>
          </a:xfrm>
        </p:spPr>
        <p:txBody>
          <a:bodyPr anchor="ctr">
            <a:normAutofit/>
          </a:bodyPr>
          <a:lstStyle>
            <a:lvl1pPr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6513658"/>
            <a:ext cx="2251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C3401BA-974E-41E0-B01E-EF44B485DA0B}" type="slidenum">
              <a:rPr lang="en-US" sz="1000" smtClean="0">
                <a:solidFill>
                  <a:srgbClr val="37A5AC"/>
                </a:solidFill>
                <a:latin typeface="Franklin Gothic Book" panose="020B0503020102020204" pitchFamily="34" charset="0"/>
              </a:rPr>
              <a:t>‹#›</a:t>
            </a:fld>
            <a:endParaRPr lang="en-US" sz="1000" dirty="0">
              <a:solidFill>
                <a:srgbClr val="37A5AC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2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ic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51288" y="6153819"/>
            <a:ext cx="381000" cy="365125"/>
          </a:xfrm>
          <a:prstGeom prst="rect">
            <a:avLst/>
          </a:prstGeom>
        </p:spPr>
        <p:txBody>
          <a:bodyPr/>
          <a:lstStyle/>
          <a:p>
            <a:fld id="{C9D44EBD-F3CC-4C38-BEF4-F513BA34E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2" descr="\\titanium\entity\OCC\Graphics\2013\Sharon Messina\File Migration\Final Graphics for Shishu\March 2015 edits\SlideBG_las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7" t="40241" r="12507" b="41272"/>
          <a:stretch/>
        </p:blipFill>
        <p:spPr bwMode="auto">
          <a:xfrm>
            <a:off x="508001" y="2717802"/>
            <a:ext cx="8060267" cy="111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\\titanium\entity\OCC\Graphics\2013\Sharon Messina\File Migration\Final Graphics for Shishu\March 2015 edits\SlideBG_la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8" y="877079"/>
            <a:ext cx="9158067" cy="51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502400"/>
            <a:ext cx="9144000" cy="279400"/>
          </a:xfrm>
        </p:spPr>
        <p:txBody>
          <a:bodyPr anchor="ctr">
            <a:normAutofit/>
          </a:bodyPr>
          <a:lstStyle>
            <a:lvl1pPr algn="r"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01600"/>
            <a:ext cx="9144000" cy="279400"/>
          </a:xfrm>
        </p:spPr>
        <p:txBody>
          <a:bodyPr anchor="ctr">
            <a:normAutofit/>
          </a:bodyPr>
          <a:lstStyle>
            <a:lvl1pPr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7036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Animated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55" y="6040046"/>
            <a:ext cx="310897" cy="324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39" y="6036617"/>
            <a:ext cx="288037" cy="331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73" y="6029759"/>
            <a:ext cx="283465" cy="345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96" y="2189040"/>
            <a:ext cx="1965939" cy="1960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0" y="7364631"/>
            <a:ext cx="8135631" cy="96408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8952210" y="0"/>
          <a:ext cx="187157" cy="194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Image" r:id="rId8" imgW="330120" imgH="3428280" progId="Photoshop.Image.13">
                  <p:embed/>
                </p:oleObj>
              </mc:Choice>
              <mc:Fallback>
                <p:oleObj name="Image" r:id="rId8" imgW="330120" imgH="3428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52210" y="0"/>
                        <a:ext cx="187157" cy="1943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Content Placeholder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82" y="6036616"/>
            <a:ext cx="328042" cy="328042"/>
          </a:xfrm>
          <a:prstGeom prst="rect">
            <a:avLst/>
          </a:prstGeom>
        </p:spPr>
      </p:pic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502400"/>
            <a:ext cx="9144000" cy="279400"/>
          </a:xfrm>
        </p:spPr>
        <p:txBody>
          <a:bodyPr anchor="ctr">
            <a:normAutofit/>
          </a:bodyPr>
          <a:lstStyle>
            <a:lvl1pPr algn="r"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01600"/>
            <a:ext cx="9144000" cy="279400"/>
          </a:xfrm>
        </p:spPr>
        <p:txBody>
          <a:bodyPr anchor="ctr">
            <a:normAutofit/>
          </a:bodyPr>
          <a:lstStyle>
            <a:lvl1pPr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9592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-0.3932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30"/>
                                  </p:stCondLst>
                                  <p:childTnLst>
                                    <p:animMotion origin="layout" path="M -4.16667E-6 1.85185E-6 L -0.39166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60"/>
                                  </p:stCondLst>
                                  <p:childTnLst>
                                    <p:animMotion origin="layout" path="M -1.11111E-6 1.85185E-6 L -0.3868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40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70"/>
                                  </p:stCondLst>
                                  <p:childTnLst>
                                    <p:animMotion origin="layout" path="M -3.88889E-6 2.96296E-6 L -3.88889E-6 -0.175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ernal Animated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601102"/>
            <a:ext cx="9144000" cy="330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\\titanium\entity\OCC\Graphics\2013\Sharon Messina\File Migration\Final Graphics for Shishu\March 2015 edits\SlideBG_las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t="40555" r="10311" b="40371"/>
          <a:stretch/>
        </p:blipFill>
        <p:spPr bwMode="auto">
          <a:xfrm>
            <a:off x="858023" y="2751755"/>
            <a:ext cx="7427957" cy="100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601102"/>
            <a:ext cx="9144000" cy="330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601102"/>
            <a:ext cx="9144000" cy="330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07141" y="4946735"/>
            <a:ext cx="6929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/>
              <a:t>KNOW THE EARTH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7141" y="4946735"/>
            <a:ext cx="6929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/>
              <a:t>SHOW THE WAY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7141" y="4945125"/>
            <a:ext cx="6929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/>
              <a:t>UNDERSTAND THE WORLD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601103"/>
            <a:ext cx="9144001" cy="330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601102"/>
            <a:ext cx="9144000" cy="330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793999" y="4943515"/>
            <a:ext cx="355600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502400"/>
            <a:ext cx="9144000" cy="279400"/>
          </a:xfrm>
        </p:spPr>
        <p:txBody>
          <a:bodyPr anchor="ctr">
            <a:normAutofit/>
          </a:bodyPr>
          <a:lstStyle>
            <a:lvl1pPr algn="r"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01600"/>
            <a:ext cx="9144000" cy="279400"/>
          </a:xfrm>
        </p:spPr>
        <p:txBody>
          <a:bodyPr anchor="ctr">
            <a:normAutofit/>
          </a:bodyPr>
          <a:lstStyle>
            <a:lvl1pPr>
              <a:defRPr sz="130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5952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1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7" grpId="0"/>
      <p:bldP spid="17" grpId="1"/>
      <p:bldP spid="20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2073"/>
              </p:ext>
            </p:extLst>
          </p:nvPr>
        </p:nvGraphicFramePr>
        <p:xfrm>
          <a:off x="8952210" y="0"/>
          <a:ext cx="187157" cy="194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Image" r:id="rId12" imgW="330120" imgH="3428280" progId="Photoshop.Image.13">
                  <p:embed/>
                </p:oleObj>
              </mc:Choice>
              <mc:Fallback>
                <p:oleObj name="Image" r:id="rId12" imgW="330120" imgH="3428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52210" y="0"/>
                        <a:ext cx="187157" cy="1943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ACG_Header_Shape"/>
          <p:cNvSpPr txBox="1"/>
          <p:nvPr userDrawn="1"/>
        </p:nvSpPr>
        <p:spPr>
          <a:xfrm>
            <a:off x="0" y="0"/>
            <a:ext cx="9144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192F43"/>
                </a:solidFill>
                <a:latin typeface="Franklin Gothic Medium Cond" panose="020B0606030402020204" pitchFamily="34" charset="0"/>
              </a:rPr>
              <a:t>UNCLASSIFIED</a:t>
            </a:r>
            <a:endParaRPr lang="en-US" sz="1200" b="0" dirty="0">
              <a:solidFill>
                <a:srgbClr val="192F4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AACG_Footer_Shape"/>
          <p:cNvSpPr txBox="1"/>
          <p:nvPr userDrawn="1"/>
        </p:nvSpPr>
        <p:spPr>
          <a:xfrm>
            <a:off x="0" y="6568301"/>
            <a:ext cx="9144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192F43"/>
                </a:solidFill>
                <a:latin typeface="Franklin Gothic Medium Cond" panose="020B0606030402020204" pitchFamily="34" charset="0"/>
              </a:rPr>
              <a:t>UNCLASSIFIED</a:t>
            </a:r>
            <a:endParaRPr lang="en-US" sz="1200" b="0" dirty="0">
              <a:solidFill>
                <a:srgbClr val="192F43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AACG_CaveatHeader_Shape"/>
          <p:cNvSpPr txBox="1"/>
          <p:nvPr userDrawn="1"/>
        </p:nvSpPr>
        <p:spPr>
          <a:xfrm>
            <a:off x="0" y="279400"/>
            <a:ext cx="9144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200" b="0" dirty="0">
              <a:solidFill>
                <a:srgbClr val="192F43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2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4" r:id="rId3"/>
    <p:sldLayoutId id="2147483658" r:id="rId4"/>
    <p:sldLayoutId id="2147483659" r:id="rId5"/>
    <p:sldLayoutId id="2147483662" r:id="rId6"/>
    <p:sldLayoutId id="2147483660" r:id="rId7"/>
    <p:sldLayoutId id="2147483665" r:id="rId8"/>
    <p:sldLayoutId id="2147483663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spcBef>
          <a:spcPct val="0"/>
        </a:spcBef>
        <a:buNone/>
        <a:defRPr sz="2400" kern="1200">
          <a:solidFill>
            <a:srgbClr val="192F43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0" indent="0" algn="l" defTabSz="914354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Clr>
          <a:srgbClr val="37A5AC"/>
        </a:buClr>
        <a:buFont typeface="Arial" panose="020B0604020202020204" pitchFamily="34" charset="0"/>
        <a:buChar char="►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091" indent="-285737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532" indent="0" algn="l" defTabSz="914354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7" indent="-228588" algn="l" defTabSz="914354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8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83" y="531898"/>
            <a:ext cx="1370527" cy="1395001"/>
          </a:xfrm>
          <a:prstGeom prst="rect">
            <a:avLst/>
          </a:prstGeom>
        </p:spPr>
      </p:pic>
      <p:sp>
        <p:nvSpPr>
          <p:cNvPr id="12" name="Text Placeholder 1"/>
          <p:cNvSpPr txBox="1">
            <a:spLocks/>
          </p:cNvSpPr>
          <p:nvPr/>
        </p:nvSpPr>
        <p:spPr>
          <a:xfrm>
            <a:off x="704056" y="2933705"/>
            <a:ext cx="7772400" cy="46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13" indent="-285737" algn="l" defTabSz="914354" rtl="0" eaLnBrk="1" latinLnBrk="0" hangingPunct="1">
              <a:spcBef>
                <a:spcPct val="20000"/>
              </a:spcBef>
              <a:buClr>
                <a:srgbClr val="37A5AC"/>
              </a:buClr>
              <a:buFont typeface="Arial" panose="020B0604020202020204" pitchFamily="34" charset="0"/>
              <a:buChar char="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091" indent="-285737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297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74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8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Jason Strom</a:t>
            </a:r>
            <a:endParaRPr lang="en-US" sz="20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704056" y="3876194"/>
            <a:ext cx="7772400" cy="406400"/>
          </a:xfrm>
          <a:prstGeom prst="rect">
            <a:avLst/>
          </a:prstGeom>
        </p:spPr>
        <p:txBody>
          <a:bodyPr/>
          <a:lstStyle>
            <a:lvl1pPr marL="0" indent="0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13" indent="-285737" algn="l" defTabSz="914354" rtl="0" eaLnBrk="1" latinLnBrk="0" hangingPunct="1">
              <a:spcBef>
                <a:spcPct val="20000"/>
              </a:spcBef>
              <a:buClr>
                <a:srgbClr val="37A5AC"/>
              </a:buClr>
              <a:buFont typeface="Arial" panose="020B0604020202020204" pitchFamily="34" charset="0"/>
              <a:buChar char="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091" indent="-285737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297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74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8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NIPWG 6 – Rostock, Germany</a:t>
            </a:r>
            <a:endParaRPr lang="en-US" sz="2000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04056" y="2077797"/>
            <a:ext cx="7772400" cy="508000"/>
          </a:xfrm>
          <a:prstGeom prst="rect">
            <a:avLst/>
          </a:prstGeom>
        </p:spPr>
        <p:txBody>
          <a:bodyPr/>
          <a:lstStyle>
            <a:lvl1pPr marL="0" indent="0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13" indent="-285737" algn="l" defTabSz="914354" rtl="0" eaLnBrk="1" latinLnBrk="0" hangingPunct="1">
              <a:spcBef>
                <a:spcPct val="20000"/>
              </a:spcBef>
              <a:buClr>
                <a:srgbClr val="37A5AC"/>
              </a:buClr>
              <a:buFont typeface="Arial" panose="020B0604020202020204" pitchFamily="34" charset="0"/>
              <a:buChar char="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091" indent="-285737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297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74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8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UKCM Definitions</a:t>
            </a:r>
            <a:endParaRPr lang="en-US" sz="3200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685800" y="4282594"/>
            <a:ext cx="7772400" cy="40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13" indent="-285737" algn="l" defTabSz="914354" rtl="0" eaLnBrk="1" latinLnBrk="0" hangingPunct="1">
              <a:spcBef>
                <a:spcPct val="20000"/>
              </a:spcBef>
              <a:buClr>
                <a:srgbClr val="37A5AC"/>
              </a:buClr>
              <a:buFont typeface="Arial" panose="020B0604020202020204" pitchFamily="34" charset="0"/>
              <a:buChar char="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091" indent="-285737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297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74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8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28 January – 1 February, 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4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Concepts/Definitions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Outcome of the S-129 Project Team (PT) meeting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Recommendations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Timeline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UKC </a:t>
            </a:r>
            <a:r>
              <a:rPr lang="en-US" sz="2400" dirty="0" smtClean="0"/>
              <a:t>presentation at NIPWG 5 </a:t>
            </a:r>
            <a:r>
              <a:rPr lang="en-US" sz="2400" dirty="0"/>
              <a:t>identified need for </a:t>
            </a:r>
            <a:r>
              <a:rPr lang="en-US" sz="2400" dirty="0" smtClean="0"/>
              <a:t>new definitions for UKCM </a:t>
            </a:r>
            <a:r>
              <a:rPr lang="en-US" sz="2400" dirty="0"/>
              <a:t>System, Static UKCM </a:t>
            </a:r>
            <a:r>
              <a:rPr lang="en-US" sz="2400" dirty="0" smtClean="0"/>
              <a:t>System, and </a:t>
            </a:r>
            <a:r>
              <a:rPr lang="en-US" sz="2400" dirty="0"/>
              <a:t>Dynamic UKCM </a:t>
            </a:r>
            <a:r>
              <a:rPr lang="en-US" sz="2400" dirty="0" smtClean="0"/>
              <a:t>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NIPWG 5 Action Item 5/06: Add definitions on Dynamic and Static to the Hydrographic Dictionary.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en-US" sz="2400" dirty="0" smtClean="0"/>
              <a:t>iaised with the S-129PT Chairman regarding definitions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S-129PT discussed and further developed the NIPWG definitions at the S-129PT meeting in Sept.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3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Concepts/Definitions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90678"/>
            <a:ext cx="8229600" cy="990600"/>
          </a:xfrm>
        </p:spPr>
        <p:txBody>
          <a:bodyPr/>
          <a:lstStyle/>
          <a:p>
            <a:r>
              <a:rPr lang="en-US" sz="2000" b="1" dirty="0" err="1" smtClean="0"/>
              <a:t>Underkeel</a:t>
            </a:r>
            <a:r>
              <a:rPr lang="en-US" sz="2000" b="1" dirty="0" smtClean="0"/>
              <a:t> Clearance (</a:t>
            </a:r>
            <a:r>
              <a:rPr lang="en-US" sz="2000" b="1" dirty="0"/>
              <a:t>UKC)—</a:t>
            </a:r>
            <a:r>
              <a:rPr lang="en-US" sz="2000" dirty="0"/>
              <a:t>The distance between the lowest point of the ship's hull, normally some point on the keel, and </a:t>
            </a:r>
            <a:r>
              <a:rPr lang="en-US" sz="2000" dirty="0" smtClean="0"/>
              <a:t>the sea floor. </a:t>
            </a:r>
            <a:r>
              <a:rPr lang="en-US" sz="1200" dirty="0" smtClean="0"/>
              <a:t>(IHO Hydrographic Dictionary)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7" y="2759064"/>
            <a:ext cx="6311648" cy="339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Concepts/Definitions (Cont.)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85878"/>
            <a:ext cx="8229600" cy="2030886"/>
          </a:xfrm>
        </p:spPr>
        <p:txBody>
          <a:bodyPr>
            <a:noAutofit/>
          </a:bodyPr>
          <a:lstStyle/>
          <a:p>
            <a:r>
              <a:rPr lang="en-US" sz="1800" b="1" dirty="0" err="1"/>
              <a:t>Underkeel</a:t>
            </a:r>
            <a:r>
              <a:rPr lang="en-US" sz="1800" b="1" dirty="0"/>
              <a:t> Clearance Management (UKCM) System</a:t>
            </a:r>
            <a:r>
              <a:rPr lang="en-US" sz="1800" dirty="0"/>
              <a:t>—(1) A contemporary Aid to Navigation (</a:t>
            </a:r>
            <a:r>
              <a:rPr lang="en-US" sz="1800" dirty="0" err="1"/>
              <a:t>AtoN</a:t>
            </a:r>
            <a:r>
              <a:rPr lang="en-US" sz="1800" dirty="0"/>
              <a:t>) which enhances navigational safety. (AMSA) (2) A real-time and </a:t>
            </a:r>
            <a:r>
              <a:rPr lang="en-US" sz="1800" dirty="0" err="1"/>
              <a:t>nowcast</a:t>
            </a:r>
            <a:r>
              <a:rPr lang="en-US" sz="1800" dirty="0"/>
              <a:t>/forecast model system, in conjunction with the vessel response prediction systems, giving the vessel’s master the information need to effectively manage the vessel’s </a:t>
            </a:r>
            <a:r>
              <a:rPr lang="en-US" sz="1800" dirty="0" err="1"/>
              <a:t>underkeel</a:t>
            </a:r>
            <a:r>
              <a:rPr lang="en-US" sz="1800" dirty="0"/>
              <a:t> clearance. (Adapted from Modern </a:t>
            </a:r>
            <a:r>
              <a:rPr lang="en-US" sz="1800" dirty="0" err="1"/>
              <a:t>Underkeel</a:t>
            </a:r>
            <a:r>
              <a:rPr lang="en-US" sz="1800" dirty="0"/>
              <a:t> Clearance Management published in the International Hydrographic Review, Monaco LXXV(2), September 1998)</a:t>
            </a:r>
            <a:endParaRPr lang="en-US" sz="18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754317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13" indent="-285737" algn="l" defTabSz="914354" rtl="0" eaLnBrk="1" latinLnBrk="0" hangingPunct="1">
              <a:spcBef>
                <a:spcPct val="20000"/>
              </a:spcBef>
              <a:buClr>
                <a:srgbClr val="37A5AC"/>
              </a:buClr>
              <a:buFont typeface="Arial" panose="020B0604020202020204" pitchFamily="34" charset="0"/>
              <a:buChar char="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091" indent="-285737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297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74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8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046539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13" indent="-285737" algn="l" defTabSz="914354" rtl="0" eaLnBrk="1" latinLnBrk="0" hangingPunct="1">
              <a:spcBef>
                <a:spcPct val="20000"/>
              </a:spcBef>
              <a:buClr>
                <a:srgbClr val="37A5AC"/>
              </a:buClr>
              <a:buFont typeface="Arial" panose="020B0604020202020204" pitchFamily="34" charset="0"/>
              <a:buChar char="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091" indent="-285737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32" indent="0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297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74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8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8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57200" y="3433981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Static Systems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—Vessels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pre-calculated information to determine their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underkeel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clearance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with no shore or web-based interactions. (NIPWG)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295297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Dynamic Systems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—Vessels monitor their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underkeel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clearance in real-time using either a web-based system (vessel must pre-register to participate in the system) or a hardware/software-based system (vessel must purchase an approved system loaded with appropriate software to obtain real-time information concerning its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underkeel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clearance). (NIPWG) </a:t>
            </a:r>
          </a:p>
        </p:txBody>
      </p:sp>
    </p:spTree>
    <p:extLst>
      <p:ext uri="{BB962C8B-B14F-4D97-AF65-F5344CB8AC3E}">
        <p14:creationId xmlns:p14="http://schemas.microsoft.com/office/powerpoint/2010/main" val="408461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Outcome of S-129 Project Team </a:t>
            </a:r>
            <a:r>
              <a:rPr lang="en-US" sz="3600" dirty="0" smtClean="0"/>
              <a:t>meeting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199300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Use </a:t>
            </a:r>
            <a:r>
              <a:rPr lang="en-US" sz="2000" dirty="0"/>
              <a:t>of the </a:t>
            </a:r>
            <a:r>
              <a:rPr lang="en-US" sz="2000" dirty="0" smtClean="0"/>
              <a:t>words “</a:t>
            </a:r>
            <a:r>
              <a:rPr lang="en-US" sz="2000" dirty="0"/>
              <a:t>static” and “dynamic” </a:t>
            </a:r>
            <a:r>
              <a:rPr lang="en-US" sz="2000" dirty="0" smtClean="0"/>
              <a:t>that was used in the NIPWG definitions was </a:t>
            </a:r>
            <a:r>
              <a:rPr lang="en-US" sz="2000" dirty="0"/>
              <a:t>agreed as being readily understandable due to the existing uses of the words. 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S-129 PT further developed definitions of Static and Dynamic Under Keel Clearance Management as </a:t>
            </a:r>
            <a:r>
              <a:rPr lang="en-US" sz="2000" dirty="0" smtClean="0"/>
              <a:t>follows: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2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S-129 PT Proposed Static UKCM Definition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8618"/>
            <a:ext cx="8229600" cy="2237699"/>
          </a:xfrm>
        </p:spPr>
        <p:txBody>
          <a:bodyPr/>
          <a:lstStyle/>
          <a:p>
            <a:r>
              <a:rPr lang="en-US" sz="2400" b="1" dirty="0"/>
              <a:t>Static Under Keel Clearance Management </a:t>
            </a:r>
            <a:r>
              <a:rPr lang="en-US" dirty="0"/>
              <a:t>— </a:t>
            </a:r>
            <a:r>
              <a:rPr lang="en-US" sz="2000" dirty="0"/>
              <a:t>A method based on rules that uses a vessel’s static draught measurements and predicted tidal or water level information to estimate a vessel’s under keel clearance when underway in a depth constrained waterway.  Static Under Keel Clearance Management approaches do not involve real-time interaction between vessels and shore-based service providers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7" y="3456204"/>
            <a:ext cx="6506924" cy="34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S-129 PT Proposed Dynamic UKCM Definition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134"/>
            <a:ext cx="8229600" cy="2237699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Dynamic </a:t>
            </a:r>
            <a:r>
              <a:rPr lang="en-US" sz="2400" b="1" dirty="0"/>
              <a:t>Under Keel Clearance Management </a:t>
            </a:r>
            <a:r>
              <a:rPr lang="en-US" dirty="0"/>
              <a:t>— </a:t>
            </a:r>
            <a:r>
              <a:rPr lang="en-US" sz="2000" dirty="0"/>
              <a:t>A system that typically involves interaction between vessels and shore-based service providers and which calculates a vessel’s under keel clearance.  Dynamic Under Keel Clearance Management Systems use sophisticated models and real-time met-ocean inputs to produce vessel-specific services (e.g. tidal windows, routes, no-go and almost no-go areas) to ensure minimum under keel clearances are maintained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400023"/>
            <a:ext cx="7128457" cy="34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Recommendations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31103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Finalize </a:t>
            </a:r>
            <a:r>
              <a:rPr lang="en-US" sz="2400" dirty="0" smtClean="0"/>
              <a:t>Dynamic and Static </a:t>
            </a:r>
            <a:r>
              <a:rPr lang="en-US" sz="2400" dirty="0" smtClean="0"/>
              <a:t>definitions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Submit final definitions to the Hydrographic Dictionary Working Group (HDWG)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Liaise with S-129PT for possible impact of the S-129 Product 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Underkeel</a:t>
            </a:r>
            <a:r>
              <a:rPr lang="en-US" sz="2400" dirty="0" smtClean="0"/>
              <a:t> Clearance Management (UKCM) System to also be included in IHO Hydrographic Dictionary?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GA Theme 4x3 2016">
  <a:themeElements>
    <a:clrScheme name="NGA Branding">
      <a:dk1>
        <a:srgbClr val="414042"/>
      </a:dk1>
      <a:lt1>
        <a:sysClr val="window" lastClr="FFFFFF"/>
      </a:lt1>
      <a:dk2>
        <a:srgbClr val="192F43"/>
      </a:dk2>
      <a:lt2>
        <a:srgbClr val="D8D8D8"/>
      </a:lt2>
      <a:accent1>
        <a:srgbClr val="1E4D7C"/>
      </a:accent1>
      <a:accent2>
        <a:srgbClr val="37A5AC"/>
      </a:accent2>
      <a:accent3>
        <a:srgbClr val="80C2D4"/>
      </a:accent3>
      <a:accent4>
        <a:srgbClr val="089247"/>
      </a:accent4>
      <a:accent5>
        <a:srgbClr val="8DC63F"/>
      </a:accent5>
      <a:accent6>
        <a:srgbClr val="464646"/>
      </a:accent6>
      <a:hlink>
        <a:srgbClr val="414042"/>
      </a:hlink>
      <a:folHlink>
        <a:srgbClr val="1E4D7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C Slide Template - 8-2016 - 4x3 rev1" id="{B40E9637-2CBB-495D-B7E9-6C3ADFD8B131}" vid="{7047C823-CC53-406A-AF75-FB7CD5162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9F0306B5A9D47BF05A66BB5EA13FD" ma:contentTypeVersion="0" ma:contentTypeDescription="Create a new document." ma:contentTypeScope="" ma:versionID="e0440f7d07f0676ff756cc367207aa1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725427566364f4a1609aaf2fcebf94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Headlin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lass:Classification xmlns:class="urn:us:gov:cia:enterprise:schema:Classification:2.3" dateClassified="2019-01-18" portionMarking="false" caveat="false" tool="AACG" toolVersion="201820">
  <class:ClassificationMarking type="USClassificationMarking" value="UNCLASSIFIED"/>
  <class:ClassifiedBy>1084672-2</class:ClassifiedBy>
  <class:ClassificationHeader>
    <class:ClassificationBanner>UNCLASSIFIED</class:ClassificationBanner>
    <class:SCICaveat/>
    <class:DescriptiveMarkings/>
  </class:ClassificationHeader>
  <class:ClassificationFooter>
    <class:DescriptiveMarkings/>
    <class:ClassificationBanner>UNCLASSIFIED</class:ClassificationBanner>
  </class:ClassificationFooter>
</class:Classification>
</file>

<file path=customXml/itemProps1.xml><?xml version="1.0" encoding="utf-8"?>
<ds:datastoreItem xmlns:ds="http://schemas.openxmlformats.org/officeDocument/2006/customXml" ds:itemID="{4480927D-CC83-416D-B04D-F59CA7B979E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7C4C1F5-0AA1-4C28-80E3-C6629B959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EF01EE-3C22-4179-9A57-8D2D6E786C6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270FC7F-89BE-4865-855C-4B6A8F3A11C4}">
  <ds:schemaRefs>
    <ds:schemaRef ds:uri="urn:us:gov:cia:enterprise:schema:Classification:2.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4_3_Template</Template>
  <TotalTime>2649</TotalTime>
  <Words>522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Medium Cond</vt:lpstr>
      <vt:lpstr>Wingdings</vt:lpstr>
      <vt:lpstr>NGA Theme 4x3 2016</vt:lpstr>
      <vt:lpstr>Image</vt:lpstr>
      <vt:lpstr>PowerPoint Presentation</vt:lpstr>
      <vt:lpstr>Agenda</vt:lpstr>
      <vt:lpstr>Timeline</vt:lpstr>
      <vt:lpstr>Concepts/Definitions</vt:lpstr>
      <vt:lpstr>Concepts/Definitions (Cont.)</vt:lpstr>
      <vt:lpstr>Outcome of S-129 Project Team meeting</vt:lpstr>
      <vt:lpstr>S-129 PT Proposed Static UKCM Definition</vt:lpstr>
      <vt:lpstr>S-129 PT Proposed Dynamic UKCM Definition</vt:lpstr>
      <vt:lpstr>Recommendations</vt:lpstr>
      <vt:lpstr>PowerPoint Presentation</vt:lpstr>
    </vt:vector>
  </TitlesOfParts>
  <Company>U.S.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Strom Jason D NGA-SFHSC USA CIV</dc:creator>
  <cp:lastModifiedBy>Strom Jason D NGA-SFHSC USA CIV</cp:lastModifiedBy>
  <cp:revision>25</cp:revision>
  <dcterms:created xsi:type="dcterms:W3CDTF">2019-01-16T17:23:50Z</dcterms:created>
  <dcterms:modified xsi:type="dcterms:W3CDTF">2019-01-18T13:47:01Z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ClassType">
    <vt:lpwstr>USClassificationMarking</vt:lpwstr>
  </property>
  <property fmtid="{D5CDD505-2E9C-101B-9397-08002B2CF9AE}" pid="3" name="AACG_USAF_Derivatives">
    <vt:lpwstr/>
  </property>
  <property fmtid="{D5CDD505-2E9C-101B-9397-08002B2CF9AE}" pid="4" name="PortionWaiver">
    <vt:lpwstr/>
  </property>
  <property fmtid="{D5CDD505-2E9C-101B-9397-08002B2CF9AE}" pid="5" name="PortionLastUsed">
    <vt:lpwstr>(U)</vt:lpwstr>
  </property>
  <property fmtid="{D5CDD505-2E9C-101B-9397-08002B2CF9AE}" pid="6" name="AACG_DescMarkings">
    <vt:lpwstr/>
  </property>
  <property fmtid="{D5CDD505-2E9C-101B-9397-08002B2CF9AE}" pid="7" name="AACG_Footer">
    <vt:lpwstr>_x000d_UNCLASSIFIED</vt:lpwstr>
  </property>
  <property fmtid="{D5CDD505-2E9C-101B-9397-08002B2CF9AE}" pid="8" name="AACG_OFFICE_DLL">
    <vt:bool>true</vt:bool>
  </property>
  <property fmtid="{D5CDD505-2E9C-101B-9397-08002B2CF9AE}" pid="9" name="AACG_Created">
    <vt:bool>true</vt:bool>
  </property>
  <property fmtid="{D5CDD505-2E9C-101B-9397-08002B2CF9AE}" pid="10" name="AACG_SCI_Other">
    <vt:lpwstr/>
  </property>
  <property fmtid="{D5CDD505-2E9C-101B-9397-08002B2CF9AE}" pid="11" name="ContentTypeId">
    <vt:lpwstr>0x0101001219F0306B5A9D47BF05A66BB5EA13FD</vt:lpwstr>
  </property>
  <property fmtid="{D5CDD505-2E9C-101B-9397-08002B2CF9AE}" pid="12" name="AACG_Header">
    <vt:lpwstr>UNCLASSIFIED</vt:lpwstr>
  </property>
  <property fmtid="{D5CDD505-2E9C-101B-9397-08002B2CF9AE}" pid="13" name="AACG_ClassBlock">
    <vt:lpwstr/>
  </property>
  <property fmtid="{D5CDD505-2E9C-101B-9397-08002B2CF9AE}" pid="14" name="AACG_DeclOnList">
    <vt:lpwstr/>
  </property>
  <property fmtid="{D5CDD505-2E9C-101B-9397-08002B2CF9AE}" pid="15" name="AACG_NonInt_Other">
    <vt:lpwstr/>
  </property>
  <property fmtid="{D5CDD505-2E9C-101B-9397-08002B2CF9AE}" pid="16" name="AACG_AddMark">
    <vt:lpwstr/>
  </property>
  <property fmtid="{D5CDD505-2E9C-101B-9397-08002B2CF9AE}" pid="17" name="AACG_Dissem_Other">
    <vt:lpwstr/>
  </property>
  <property fmtid="{D5CDD505-2E9C-101B-9397-08002B2CF9AE}" pid="18" name="AACG_OrconOriginator">
    <vt:lpwstr/>
  </property>
  <property fmtid="{D5CDD505-2E9C-101B-9397-08002B2CF9AE}" pid="19" name="AACG_OrconRecipients">
    <vt:lpwstr/>
  </property>
  <property fmtid="{D5CDD505-2E9C-101B-9397-08002B2CF9AE}" pid="20" name="AACG_SatWarningType">
    <vt:lpwstr/>
  </property>
  <property fmtid="{D5CDD505-2E9C-101B-9397-08002B2CF9AE}" pid="21" name="AACG_NatoWarningClassLevel">
    <vt:lpwstr/>
  </property>
  <property fmtid="{D5CDD505-2E9C-101B-9397-08002B2CF9AE}" pid="22" name="AACG_Version">
    <vt:lpwstr>201820</vt:lpwstr>
  </property>
  <property fmtid="{D5CDD505-2E9C-101B-9397-08002B2CF9AE}" pid="23" name="AACG_CustomClassXMLPart">
    <vt:lpwstr>{F270FC7F-89BE-4865-855C-4B6A8F3A11C4}</vt:lpwstr>
  </property>
</Properties>
</file>