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11c45f75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c45f75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the Anthropocene Inst a privately funded conservation foundation. Part of our mission is to promote and enhance ocean conservation,  and is accomplished by the Protected Seas. Protected Seas focuses on ocean conservation, specifically marine managed area mapping. Here we are creating a comprehensive database of marine managed areas location and rules and regulations.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1c45f75d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c45f75d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Our goal to to make this information available to as many users as possible</a:t>
            </a:r>
            <a:endParaRPr sz="1400">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Stay up-to-date through legal alerts, listserves, and contacts with agencies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8bfd0ca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bfd0ca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Our goal to to make this information available to as many users as possible</a:t>
            </a:r>
            <a:endParaRPr sz="1400">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Stay up-to-date through legal alerts, listserves, and contacts with agencies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8bfd0ca3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8bfd0ca3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Our goal to to make this information available to as many users as possible</a:t>
            </a:r>
            <a:endParaRPr sz="1400">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Stay up-to-date through legal alerts, listserves, and contacts with agencies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b1d01ad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b1d01ad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Our goal to to make this information available to as many users as possible</a:t>
            </a:r>
            <a:endParaRPr sz="1400">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Stay up-to-date through legal alerts, listserves, and contacts with agencies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b1d01ad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b1d01ad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Our goal to to make this information available to as many users as possible</a:t>
            </a:r>
            <a:endParaRPr sz="1400">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lang="en" sz="1400">
                <a:latin typeface="Roboto"/>
                <a:ea typeface="Roboto"/>
                <a:cs typeface="Roboto"/>
                <a:sym typeface="Roboto"/>
              </a:rPr>
              <a:t>Stay up-to-date through legal alerts, listserves, and contacts with agencies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e532453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e532453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1cf27f5f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cf27f5f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if M2 is applicable, try to integrate maybe?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logo_ai.png" id="60" name="Google Shape;60;p14"/>
          <p:cNvPicPr preferRelativeResize="0"/>
          <p:nvPr/>
        </p:nvPicPr>
        <p:blipFill>
          <a:blip r:embed="rId2">
            <a:alphaModFix/>
          </a:blip>
          <a:stretch>
            <a:fillRect/>
          </a:stretch>
        </p:blipFill>
        <p:spPr>
          <a:xfrm>
            <a:off x="42845" y="4753745"/>
            <a:ext cx="2388400" cy="3254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1" name="Shape 61"/>
        <p:cNvGrpSpPr/>
        <p:nvPr/>
      </p:nvGrpSpPr>
      <p:grpSpPr>
        <a:xfrm>
          <a:off x="0" y="0"/>
          <a:ext cx="0" cy="0"/>
          <a:chOff x="0" y="0"/>
          <a:chExt cx="0" cy="0"/>
        </a:xfrm>
      </p:grpSpPr>
      <p:sp>
        <p:nvSpPr>
          <p:cNvPr id="62" name="Google Shape;62;p15"/>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3" name="Google Shape;63;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8" name="Google Shape;68;p16"/>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9" name="Google Shape;69;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logo_ai.png" id="70" name="Google Shape;70;p16"/>
          <p:cNvPicPr preferRelativeResize="0"/>
          <p:nvPr/>
        </p:nvPicPr>
        <p:blipFill>
          <a:blip r:embed="rId2">
            <a:alphaModFix/>
          </a:blip>
          <a:stretch>
            <a:fillRect/>
          </a:stretch>
        </p:blipFill>
        <p:spPr>
          <a:xfrm>
            <a:off x="42845" y="4753745"/>
            <a:ext cx="2388400" cy="3254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5" name="Google Shape;75;p17"/>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7"/>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Google Shape;79;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2" name="Google Shape;82;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3" name="Shape 83"/>
        <p:cNvGrpSpPr/>
        <p:nvPr/>
      </p:nvGrpSpPr>
      <p:grpSpPr>
        <a:xfrm>
          <a:off x="0" y="0"/>
          <a:ext cx="0" cy="0"/>
          <a:chOff x="0" y="0"/>
          <a:chExt cx="0" cy="0"/>
        </a:xfrm>
      </p:grpSpPr>
      <p:sp>
        <p:nvSpPr>
          <p:cNvPr id="84" name="Google Shape;8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8" name="Google Shape;88;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9" name="Shape 89"/>
        <p:cNvGrpSpPr/>
        <p:nvPr/>
      </p:nvGrpSpPr>
      <p:grpSpPr>
        <a:xfrm>
          <a:off x="0" y="0"/>
          <a:ext cx="0" cy="0"/>
          <a:chOff x="0" y="0"/>
          <a:chExt cx="0" cy="0"/>
        </a:xfrm>
      </p:grpSpPr>
      <p:sp>
        <p:nvSpPr>
          <p:cNvPr id="90" name="Google Shape;90;p20"/>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91" name="Google Shape;91;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6" name="Google Shape;96;p2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8" name="Google Shape;98;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sp>
        <p:nvSpPr>
          <p:cNvPr id="100" name="Google Shape;100;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2"/>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3" name="Google Shape;103;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4" name="Shape 104"/>
        <p:cNvGrpSpPr/>
        <p:nvPr/>
      </p:nvGrpSpPr>
      <p:grpSpPr>
        <a:xfrm>
          <a:off x="0" y="0"/>
          <a:ext cx="0" cy="0"/>
          <a:chOff x="0" y="0"/>
          <a:chExt cx="0" cy="0"/>
        </a:xfrm>
      </p:grpSpPr>
      <p:sp>
        <p:nvSpPr>
          <p:cNvPr id="105" name="Google Shape;105;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6" name="Google Shape;106;p23"/>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8" name="Shape 108"/>
        <p:cNvGrpSpPr/>
        <p:nvPr/>
      </p:nvGrpSpPr>
      <p:grpSpPr>
        <a:xfrm>
          <a:off x="0" y="0"/>
          <a:ext cx="0" cy="0"/>
          <a:chOff x="0" y="0"/>
          <a:chExt cx="0" cy="0"/>
        </a:xfrm>
      </p:grpSpPr>
      <p:sp>
        <p:nvSpPr>
          <p:cNvPr id="109" name="Google Shape;109;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5"/>
          <p:cNvSpPr txBox="1"/>
          <p:nvPr>
            <p:ph type="ctrTitle"/>
          </p:nvPr>
        </p:nvSpPr>
        <p:spPr>
          <a:xfrm>
            <a:off x="390525" y="676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S-121, S-122 Interoperability</a:t>
            </a:r>
            <a:endParaRPr sz="4400"/>
          </a:p>
        </p:txBody>
      </p:sp>
      <p:sp>
        <p:nvSpPr>
          <p:cNvPr id="115" name="Google Shape;115;p25"/>
          <p:cNvSpPr txBox="1"/>
          <p:nvPr>
            <p:ph idx="1" type="subTitle"/>
          </p:nvPr>
        </p:nvSpPr>
        <p:spPr>
          <a:xfrm>
            <a:off x="335975" y="1830250"/>
            <a:ext cx="8613000" cy="18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3200">
              <a:solidFill>
                <a:srgbClr val="FFFFFF"/>
              </a:solidFill>
            </a:endParaRPr>
          </a:p>
          <a:p>
            <a:pPr indent="0" lvl="0" marL="0" rtl="0" algn="l">
              <a:spcBef>
                <a:spcPts val="0"/>
              </a:spcBef>
              <a:spcAft>
                <a:spcPts val="0"/>
              </a:spcAft>
              <a:buClr>
                <a:srgbClr val="000000"/>
              </a:buClr>
              <a:buSzPts val="1100"/>
              <a:buFont typeface="Arial"/>
              <a:buNone/>
            </a:pPr>
            <a:r>
              <a:t/>
            </a:r>
            <a:endParaRPr sz="3200">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Virgil Zetterlind								</a:t>
            </a:r>
            <a:endParaRPr>
              <a:solidFill>
                <a:srgbClr val="FFFFFF"/>
              </a:solidFill>
            </a:endParaRPr>
          </a:p>
          <a:p>
            <a:pPr indent="0" lvl="0" marL="0" rtl="0" algn="l">
              <a:spcBef>
                <a:spcPts val="0"/>
              </a:spcBef>
              <a:spcAft>
                <a:spcPts val="0"/>
              </a:spcAft>
              <a:buClr>
                <a:srgbClr val="000000"/>
              </a:buClr>
              <a:buSzPts val="1100"/>
              <a:buFont typeface="Arial"/>
              <a:buNone/>
            </a:pPr>
            <a:r>
              <a:rPr lang="en">
                <a:solidFill>
                  <a:srgbClr val="FFFFFF"/>
                </a:solidFill>
              </a:rPr>
              <a:t>virgil@anthinst.org									</a:t>
            </a:r>
            <a:endParaRPr>
              <a:solidFill>
                <a:srgbClr val="FFFFFF"/>
              </a:solidFill>
            </a:endParaRPr>
          </a:p>
        </p:txBody>
      </p:sp>
      <p:pic>
        <p:nvPicPr>
          <p:cNvPr descr="protected_seas_logo_lighthouse_final_web.png" id="116" name="Google Shape;116;p25"/>
          <p:cNvPicPr preferRelativeResize="0"/>
          <p:nvPr/>
        </p:nvPicPr>
        <p:blipFill>
          <a:blip r:embed="rId3">
            <a:alphaModFix/>
          </a:blip>
          <a:stretch>
            <a:fillRect/>
          </a:stretch>
        </p:blipFill>
        <p:spPr>
          <a:xfrm>
            <a:off x="2898475" y="4229026"/>
            <a:ext cx="2422899" cy="85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S-121 Maritime Limits and Boundaries</a:t>
            </a:r>
            <a:endParaRPr/>
          </a:p>
        </p:txBody>
      </p:sp>
      <p:sp>
        <p:nvSpPr>
          <p:cNvPr id="122" name="Google Shape;122;p26"/>
          <p:cNvSpPr txBox="1"/>
          <p:nvPr>
            <p:ph idx="4294967295" type="body"/>
          </p:nvPr>
        </p:nvSpPr>
        <p:spPr>
          <a:xfrm>
            <a:off x="364925" y="794400"/>
            <a:ext cx="8205600" cy="43491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Char char="●"/>
            </a:pPr>
            <a:r>
              <a:rPr lang="en" sz="2400">
                <a:solidFill>
                  <a:srgbClr val="000000"/>
                </a:solidFill>
              </a:rPr>
              <a:t>Core Elements</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Limits (Lines or Points)</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Baselines (Lines or Points) used to create Limits</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Zones (Areas defined by Limits)</a:t>
            </a:r>
            <a:endParaRPr sz="2400">
              <a:solidFill>
                <a:srgbClr val="000000"/>
              </a:solidFill>
            </a:endParaRPr>
          </a:p>
          <a:p>
            <a:pPr indent="-381000" lvl="0" marL="457200" marR="0" rtl="0" algn="l">
              <a:lnSpc>
                <a:spcPct val="115000"/>
              </a:lnSpc>
              <a:spcBef>
                <a:spcPts val="0"/>
              </a:spcBef>
              <a:spcAft>
                <a:spcPts val="0"/>
              </a:spcAft>
              <a:buClr>
                <a:srgbClr val="000000"/>
              </a:buClr>
              <a:buSzPts val="2400"/>
              <a:buChar char="●"/>
            </a:pPr>
            <a:r>
              <a:rPr lang="en" sz="2400">
                <a:solidFill>
                  <a:srgbClr val="000000"/>
                </a:solidFill>
              </a:rPr>
              <a:t>Specifically Enumerated Zone Types</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EEZ</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Territorial Sea</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Contiguous Zone</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Continental Shelf Area</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Anticipated Overlaps with S-122</a:t>
            </a:r>
            <a:endParaRPr/>
          </a:p>
        </p:txBody>
      </p:sp>
      <p:sp>
        <p:nvSpPr>
          <p:cNvPr id="128" name="Google Shape;128;p27"/>
          <p:cNvSpPr txBox="1"/>
          <p:nvPr>
            <p:ph idx="4294967295" type="body"/>
          </p:nvPr>
        </p:nvSpPr>
        <p:spPr>
          <a:xfrm>
            <a:off x="417050" y="1141950"/>
            <a:ext cx="8205600" cy="2859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Char char="●"/>
            </a:pPr>
            <a:r>
              <a:rPr lang="en">
                <a:solidFill>
                  <a:srgbClr val="000000"/>
                </a:solidFill>
              </a:rPr>
              <a:t>The enumerated zones in the prior slide often contain specific marine protections and conservation oriented regulations</a:t>
            </a:r>
            <a:endParaRPr>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en">
                <a:solidFill>
                  <a:srgbClr val="000000"/>
                </a:solidFill>
              </a:rPr>
              <a:t>S-121 geometry objects for zones should be suitable to define geometries for S-122 objects which would contain regulatory and restriction information</a:t>
            </a:r>
            <a:endParaRPr>
              <a:solidFill>
                <a:srgbClr val="000000"/>
              </a:solidFill>
            </a:endParaRPr>
          </a:p>
          <a:p>
            <a:pPr indent="0" lvl="0" marL="45720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6302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Potential Pitfalls</a:t>
            </a:r>
            <a:endParaRPr/>
          </a:p>
        </p:txBody>
      </p:sp>
      <p:sp>
        <p:nvSpPr>
          <p:cNvPr id="134" name="Google Shape;134;p28"/>
          <p:cNvSpPr txBox="1"/>
          <p:nvPr>
            <p:ph idx="4294967295" type="body"/>
          </p:nvPr>
        </p:nvSpPr>
        <p:spPr>
          <a:xfrm>
            <a:off x="417050" y="1141950"/>
            <a:ext cx="8205600" cy="37350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Roboto"/>
              <a:buChar char="●"/>
            </a:pPr>
            <a:r>
              <a:rPr lang="en" sz="2400">
                <a:solidFill>
                  <a:srgbClr val="000000"/>
                </a:solidFill>
              </a:rPr>
              <a:t>Due to coastline complexity and other issues, many HO’s will likely define only the limits (Lines) and not zones (areas) in S-121 </a:t>
            </a:r>
            <a:endParaRPr sz="2400">
              <a:solidFill>
                <a:srgbClr val="000000"/>
              </a:solidFill>
            </a:endParaRPr>
          </a:p>
          <a:p>
            <a:pPr indent="-381000" lvl="0" marL="457200" marR="0" rtl="0" algn="l">
              <a:lnSpc>
                <a:spcPct val="115000"/>
              </a:lnSpc>
              <a:spcBef>
                <a:spcPts val="0"/>
              </a:spcBef>
              <a:spcAft>
                <a:spcPts val="0"/>
              </a:spcAft>
              <a:buClr>
                <a:srgbClr val="000000"/>
              </a:buClr>
              <a:buSzPts val="2400"/>
              <a:buChar char="●"/>
            </a:pPr>
            <a:r>
              <a:rPr lang="en" sz="2400">
                <a:solidFill>
                  <a:srgbClr val="000000"/>
                </a:solidFill>
              </a:rPr>
              <a:t>In these instances, S-122 will require a full, polygonal boundary which might be provided from a different source than the defining Limit in S-121 leading to </a:t>
            </a:r>
            <a:r>
              <a:rPr lang="en" sz="2400">
                <a:solidFill>
                  <a:srgbClr val="000000"/>
                </a:solidFill>
              </a:rPr>
              <a:t>inconsistent</a:t>
            </a:r>
            <a:r>
              <a:rPr lang="en" sz="2400">
                <a:solidFill>
                  <a:srgbClr val="000000"/>
                </a:solidFill>
              </a:rPr>
              <a:t> display </a:t>
            </a:r>
            <a:endParaRPr sz="2400">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6302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Illustrative Examples of Potential Mismatch</a:t>
            </a:r>
            <a:endParaRPr/>
          </a:p>
        </p:txBody>
      </p:sp>
      <p:pic>
        <p:nvPicPr>
          <p:cNvPr id="140" name="Google Shape;140;p29"/>
          <p:cNvPicPr preferRelativeResize="0"/>
          <p:nvPr/>
        </p:nvPicPr>
        <p:blipFill>
          <a:blip r:embed="rId3">
            <a:alphaModFix/>
          </a:blip>
          <a:stretch>
            <a:fillRect/>
          </a:stretch>
        </p:blipFill>
        <p:spPr>
          <a:xfrm>
            <a:off x="152400" y="787825"/>
            <a:ext cx="4997528" cy="4236000"/>
          </a:xfrm>
          <a:prstGeom prst="rect">
            <a:avLst/>
          </a:prstGeom>
          <a:noFill/>
          <a:ln>
            <a:noFill/>
          </a:ln>
        </p:spPr>
      </p:pic>
      <p:sp>
        <p:nvSpPr>
          <p:cNvPr id="141" name="Google Shape;141;p29"/>
          <p:cNvSpPr txBox="1"/>
          <p:nvPr/>
        </p:nvSpPr>
        <p:spPr>
          <a:xfrm>
            <a:off x="5252250" y="804700"/>
            <a:ext cx="3740700" cy="421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i="1" lang="en"/>
              <a:t>These sites, off the coast of Santa Rosa Island in California, all follow the coastline according to their regulatory description, yet you can see how the coastline data used for each site differs.  In all three cases, boundaries were provided in digital format from each area’s respective government Management Authority.  Each boundary follows a slightly different path even though they all share the same ‘coastline’.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63025"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Illustrative Examples of Potential Mismatch</a:t>
            </a:r>
            <a:endParaRPr/>
          </a:p>
        </p:txBody>
      </p:sp>
      <p:sp>
        <p:nvSpPr>
          <p:cNvPr id="147" name="Google Shape;147;p30"/>
          <p:cNvSpPr txBox="1"/>
          <p:nvPr/>
        </p:nvSpPr>
        <p:spPr>
          <a:xfrm>
            <a:off x="152400" y="796225"/>
            <a:ext cx="8737200" cy="128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a:t>Cades Bay Marine Reserve (Antigua and Barbuda)</a:t>
            </a:r>
            <a:endParaRPr i="1"/>
          </a:p>
          <a:p>
            <a:pPr indent="0" lvl="0" marL="0" rtl="0" algn="l">
              <a:lnSpc>
                <a:spcPct val="115000"/>
              </a:lnSpc>
              <a:spcBef>
                <a:spcPts val="0"/>
              </a:spcBef>
              <a:spcAft>
                <a:spcPts val="0"/>
              </a:spcAft>
              <a:buNone/>
            </a:pPr>
            <a:r>
              <a:rPr i="1" lang="en"/>
              <a:t>Blue dotted site: Digitized by ProtectedSeas using geographic coordinates listed in CaMPAM database</a:t>
            </a:r>
            <a:endParaRPr i="1"/>
          </a:p>
          <a:p>
            <a:pPr indent="0" lvl="0" marL="0" rtl="0" algn="l">
              <a:lnSpc>
                <a:spcPct val="115000"/>
              </a:lnSpc>
              <a:spcBef>
                <a:spcPts val="0"/>
              </a:spcBef>
              <a:spcAft>
                <a:spcPts val="0"/>
              </a:spcAft>
              <a:buNone/>
            </a:pPr>
            <a:r>
              <a:rPr i="1" lang="en"/>
              <a:t>Orange site: NGO source 1 &amp; 2 </a:t>
            </a:r>
            <a:endParaRPr i="1"/>
          </a:p>
          <a:p>
            <a:pPr indent="0" lvl="0" marL="0" rtl="0" algn="l">
              <a:lnSpc>
                <a:spcPct val="115000"/>
              </a:lnSpc>
              <a:spcBef>
                <a:spcPts val="0"/>
              </a:spcBef>
              <a:spcAft>
                <a:spcPts val="0"/>
              </a:spcAft>
              <a:buNone/>
            </a:pPr>
            <a:r>
              <a:rPr i="1" lang="en"/>
              <a:t>Pink site: UN WDPA boundary</a:t>
            </a:r>
            <a:endParaRPr i="1"/>
          </a:p>
          <a:p>
            <a:pPr indent="0" lvl="0" marL="0" rtl="0" algn="l">
              <a:lnSpc>
                <a:spcPct val="115000"/>
              </a:lnSpc>
              <a:spcBef>
                <a:spcPts val="0"/>
              </a:spcBef>
              <a:spcAft>
                <a:spcPts val="0"/>
              </a:spcAft>
              <a:buNone/>
            </a:pPr>
            <a:r>
              <a:rPr i="1" lang="en"/>
              <a:t>Green site: NGO source 3</a:t>
            </a:r>
            <a:endParaRPr/>
          </a:p>
        </p:txBody>
      </p:sp>
      <p:pic>
        <p:nvPicPr>
          <p:cNvPr id="148" name="Google Shape;148;p30"/>
          <p:cNvPicPr preferRelativeResize="0"/>
          <p:nvPr/>
        </p:nvPicPr>
        <p:blipFill>
          <a:blip r:embed="rId3">
            <a:alphaModFix/>
          </a:blip>
          <a:stretch>
            <a:fillRect/>
          </a:stretch>
        </p:blipFill>
        <p:spPr>
          <a:xfrm>
            <a:off x="3054775" y="1772650"/>
            <a:ext cx="5943600" cy="316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Recommendations </a:t>
            </a:r>
            <a:endParaRPr/>
          </a:p>
        </p:txBody>
      </p:sp>
      <p:sp>
        <p:nvSpPr>
          <p:cNvPr id="154" name="Google Shape;154;p31"/>
          <p:cNvSpPr txBox="1"/>
          <p:nvPr>
            <p:ph idx="4294967295" type="body"/>
          </p:nvPr>
        </p:nvSpPr>
        <p:spPr>
          <a:xfrm>
            <a:off x="417050" y="760950"/>
            <a:ext cx="8205600" cy="37350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Char char="●"/>
            </a:pPr>
            <a:r>
              <a:rPr lang="en" sz="2400">
                <a:solidFill>
                  <a:srgbClr val="000000"/>
                </a:solidFill>
              </a:rPr>
              <a:t>S-122 areas defined by S-121 Zones should use the S-121 zone as the geometry object</a:t>
            </a:r>
            <a:endParaRPr sz="2400">
              <a:solidFill>
                <a:srgbClr val="000000"/>
              </a:solidFill>
            </a:endParaRPr>
          </a:p>
          <a:p>
            <a:pPr indent="-381000" lvl="0" marL="457200" marR="0" rtl="0" algn="l">
              <a:lnSpc>
                <a:spcPct val="115000"/>
              </a:lnSpc>
              <a:spcBef>
                <a:spcPts val="0"/>
              </a:spcBef>
              <a:spcAft>
                <a:spcPts val="0"/>
              </a:spcAft>
              <a:buClr>
                <a:srgbClr val="000000"/>
              </a:buClr>
              <a:buSzPts val="2400"/>
              <a:buChar char="●"/>
            </a:pPr>
            <a:r>
              <a:rPr lang="en" sz="2400">
                <a:solidFill>
                  <a:srgbClr val="000000"/>
                </a:solidFill>
              </a:rPr>
              <a:t>Where S-122 areas share at least part of their boundaries with Maritime Limits but a suitable S-121 zone is not available</a:t>
            </a:r>
            <a:endParaRPr sz="2400">
              <a:solidFill>
                <a:srgbClr val="000000"/>
              </a:solidFill>
            </a:endParaRPr>
          </a:p>
          <a:p>
            <a:pPr indent="-381000" lvl="1" marL="914400" marR="0" rtl="0" algn="l">
              <a:lnSpc>
                <a:spcPct val="115000"/>
              </a:lnSpc>
              <a:spcBef>
                <a:spcPts val="0"/>
              </a:spcBef>
              <a:spcAft>
                <a:spcPts val="0"/>
              </a:spcAft>
              <a:buClr>
                <a:srgbClr val="000000"/>
              </a:buClr>
              <a:buSzPts val="2400"/>
              <a:buChar char="○"/>
            </a:pPr>
            <a:r>
              <a:rPr lang="en" sz="2400">
                <a:solidFill>
                  <a:srgbClr val="000000"/>
                </a:solidFill>
              </a:rPr>
              <a:t>The S-122 should use the same boundary as the Maritime Limit at similar scales to avoid mismatch</a:t>
            </a:r>
            <a:endParaRPr sz="2400">
              <a:solidFill>
                <a:srgbClr val="000000"/>
              </a:solidFill>
            </a:endParaRPr>
          </a:p>
          <a:p>
            <a:pPr indent="-381000" lvl="0" marL="457200" marR="0" rtl="0" algn="l">
              <a:lnSpc>
                <a:spcPct val="115000"/>
              </a:lnSpc>
              <a:spcBef>
                <a:spcPts val="0"/>
              </a:spcBef>
              <a:spcAft>
                <a:spcPts val="0"/>
              </a:spcAft>
              <a:buClr>
                <a:srgbClr val="000000"/>
              </a:buClr>
              <a:buSzPts val="2400"/>
              <a:buChar char="●"/>
            </a:pPr>
            <a:r>
              <a:rPr lang="en" sz="2400">
                <a:solidFill>
                  <a:srgbClr val="000000"/>
                </a:solidFill>
              </a:rPr>
              <a:t>Should S-122 validation require or recommend consistency checks of S-122 boundaries to S-121 Maritime limits published by the National Authority? </a:t>
            </a:r>
            <a:endParaRPr sz="2400">
              <a:solidFill>
                <a:srgbClr val="000000"/>
              </a:solidFill>
            </a:endParaRPr>
          </a:p>
          <a:p>
            <a:pPr indent="0" lvl="0" marL="0" marR="0" rtl="0" algn="l">
              <a:lnSpc>
                <a:spcPct val="115000"/>
              </a:lnSpc>
              <a:spcBef>
                <a:spcPts val="160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2"/>
          <p:cNvSpPr txBox="1"/>
          <p:nvPr>
            <p:ph idx="1" type="body"/>
          </p:nvPr>
        </p:nvSpPr>
        <p:spPr>
          <a:xfrm>
            <a:off x="243450" y="31865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Arial"/>
                <a:ea typeface="Arial"/>
                <a:cs typeface="Arial"/>
                <a:sym typeface="Arial"/>
              </a:rPr>
              <a:t>Thank you!</a:t>
            </a:r>
            <a:endParaRPr sz="3000">
              <a:solidFill>
                <a:srgbClr val="FFFFFF"/>
              </a:solidFill>
              <a:latin typeface="Arial"/>
              <a:ea typeface="Arial"/>
              <a:cs typeface="Arial"/>
              <a:sym typeface="Arial"/>
            </a:endParaRPr>
          </a:p>
          <a:p>
            <a:pPr indent="0" lvl="0" marL="0" rtl="0" algn="l">
              <a:spcBef>
                <a:spcPts val="1600"/>
              </a:spcBef>
              <a:spcAft>
                <a:spcPts val="1600"/>
              </a:spcAft>
              <a:buNone/>
            </a:pPr>
            <a:r>
              <a:t/>
            </a:r>
            <a:endParaRPr sz="1400">
              <a:solidFill>
                <a:srgbClr val="FFFFFF"/>
              </a:solidFill>
            </a:endParaRPr>
          </a:p>
        </p:txBody>
      </p:sp>
      <p:pic>
        <p:nvPicPr>
          <p:cNvPr id="160" name="Google Shape;160;p32"/>
          <p:cNvPicPr preferRelativeResize="0"/>
          <p:nvPr/>
        </p:nvPicPr>
        <p:blipFill>
          <a:blip r:embed="rId3">
            <a:alphaModFix/>
          </a:blip>
          <a:stretch>
            <a:fillRect/>
          </a:stretch>
        </p:blipFill>
        <p:spPr>
          <a:xfrm>
            <a:off x="3299425" y="318650"/>
            <a:ext cx="5844577" cy="438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