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327" r:id="rId6"/>
    <p:sldId id="381" r:id="rId7"/>
    <p:sldId id="396" r:id="rId8"/>
    <p:sldId id="399" r:id="rId9"/>
    <p:sldId id="402" r:id="rId10"/>
    <p:sldId id="403" r:id="rId11"/>
    <p:sldId id="371" r:id="rId12"/>
    <p:sldId id="329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CC3399"/>
    <a:srgbClr val="6666FF"/>
    <a:srgbClr val="993366"/>
    <a:srgbClr val="FFFF00"/>
    <a:srgbClr val="CC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4" autoAdjust="0"/>
    <p:restoredTop sz="95399" autoAdjust="0"/>
  </p:normalViewPr>
  <p:slideViewPr>
    <p:cSldViewPr>
      <p:cViewPr varScale="1">
        <p:scale>
          <a:sx n="66" d="100"/>
          <a:sy n="66" d="100"/>
        </p:scale>
        <p:origin x="11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22" y="55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00A34BA-EC66-4467-9548-E134E21A2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0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67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416108"/>
            <a:ext cx="5607684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67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670">
              <a:defRPr sz="1200" smtClean="0"/>
            </a:lvl1pPr>
          </a:lstStyle>
          <a:p>
            <a:pPr>
              <a:defRPr/>
            </a:pPr>
            <a:fld id="{38C9AC5A-DB1D-4E05-AF30-3141A7908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77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002"/>
            <a:fld id="{DCEC66D7-37F0-4848-BC6B-EB5ECE93DD34}" type="slidenum">
              <a:rPr lang="en-US"/>
              <a:pPr defTabSz="911002"/>
              <a:t>1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/>
              <a:t>Version 8; 28 Feb 2011; 4:15 PM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2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AACG_Title_Header_Shape"/>
          <p:cNvSpPr txBox="1"/>
          <p:nvPr userDrawn="1"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  <p:sp>
        <p:nvSpPr>
          <p:cNvPr id="5" name="AACG_Title_Footer_Shape"/>
          <p:cNvSpPr txBox="1"/>
          <p:nvPr userDrawn="1"/>
        </p:nvSpPr>
        <p:spPr>
          <a:xfrm>
            <a:off x="0" y="-276999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7400" cy="5135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9800" cy="5135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40386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40386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4075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45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543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145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543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4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524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45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75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2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229600" cy="376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6" descr="pg2banner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AACG_Header_Shape"/>
          <p:cNvSpPr txBox="1"/>
          <p:nvPr userDrawn="1"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  <p:sp>
        <p:nvSpPr>
          <p:cNvPr id="3" name="AACG_Footer_Shape"/>
          <p:cNvSpPr txBox="1"/>
          <p:nvPr userDrawn="1"/>
        </p:nvSpPr>
        <p:spPr>
          <a:xfrm>
            <a:off x="0" y="-276999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over_FINA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714500" y="1795023"/>
            <a:ext cx="6781800" cy="9032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 b="1" kern="0" dirty="0" smtClean="0">
                <a:solidFill>
                  <a:srgbClr val="5379A0"/>
                </a:solidFill>
                <a:latin typeface="+mn-lt"/>
                <a:ea typeface="+mj-ea"/>
                <a:cs typeface="Angsana New" pitchFamily="18" charset="-34"/>
              </a:rPr>
              <a:t>Updated S-49 (Mariners’ </a:t>
            </a:r>
            <a:r>
              <a:rPr lang="en-US" sz="3000" b="1" kern="0" dirty="0" err="1" smtClean="0">
                <a:solidFill>
                  <a:srgbClr val="5379A0"/>
                </a:solidFill>
                <a:latin typeface="+mn-lt"/>
                <a:ea typeface="+mj-ea"/>
                <a:cs typeface="Angsana New" pitchFamily="18" charset="-34"/>
              </a:rPr>
              <a:t>Routeing</a:t>
            </a:r>
            <a:r>
              <a:rPr lang="en-US" sz="3000" b="1" kern="0" dirty="0" smtClean="0">
                <a:solidFill>
                  <a:srgbClr val="5379A0"/>
                </a:solidFill>
                <a:latin typeface="+mn-lt"/>
                <a:ea typeface="+mj-ea"/>
                <a:cs typeface="Angsana New" pitchFamily="18" charset="-34"/>
              </a:rPr>
              <a:t> Guide)</a:t>
            </a:r>
            <a:r>
              <a:rPr lang="en-US" sz="3200" b="1" kern="0" dirty="0">
                <a:solidFill>
                  <a:srgbClr val="5379A0"/>
                </a:solidFill>
                <a:latin typeface="+mn-lt"/>
                <a:ea typeface="+mj-ea"/>
                <a:cs typeface="+mj-cs"/>
              </a:rPr>
              <a:t/>
            </a:r>
            <a:br>
              <a:rPr lang="en-US" sz="3200" b="1" kern="0" dirty="0">
                <a:solidFill>
                  <a:srgbClr val="5379A0"/>
                </a:solidFill>
                <a:latin typeface="+mn-lt"/>
                <a:ea typeface="+mj-ea"/>
                <a:cs typeface="+mj-cs"/>
              </a:rPr>
            </a:br>
            <a:endParaRPr lang="en-US" sz="2400" kern="0" dirty="0">
              <a:solidFill>
                <a:srgbClr val="5379A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233613" y="3333750"/>
            <a:ext cx="6262687" cy="9334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600" kern="0" dirty="0" smtClean="0">
                <a:solidFill>
                  <a:srgbClr val="5379A0"/>
                </a:solidFill>
                <a:latin typeface="+mn-lt"/>
                <a:cs typeface="+mn-cs"/>
              </a:rPr>
              <a:t>Michael Kushla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600" kern="0" dirty="0" smtClean="0">
                <a:solidFill>
                  <a:srgbClr val="5379A0"/>
                </a:solidFill>
                <a:latin typeface="+mn-lt"/>
                <a:cs typeface="+mn-cs"/>
              </a:rPr>
              <a:t>26 November 2019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600" kern="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000" kern="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486400" y="5257800"/>
            <a:ext cx="2895600" cy="1143000"/>
          </a:xfrm>
          <a:prstGeom prst="rect">
            <a:avLst/>
          </a:prstGeom>
        </p:spPr>
        <p:txBody>
          <a:bodyPr lIns="101882" tIns="50941" rIns="101882" bIns="50941">
            <a:noAutofit/>
          </a:bodyPr>
          <a:lstStyle/>
          <a:p>
            <a:pPr algn="r" defTabSz="1018824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>
              <a:solidFill>
                <a:srgbClr val="384863"/>
              </a:solidFill>
              <a:latin typeface="+mn-lt"/>
              <a:cs typeface="+mn-cs"/>
            </a:endParaRPr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r>
              <a:rPr lang="en-US" sz="3600" u="sng" dirty="0" smtClean="0"/>
              <a:t>Agenda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Timeline.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Adopted Changes.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/>
              <a:t>Unadopted</a:t>
            </a:r>
            <a:r>
              <a:rPr lang="en-US" sz="2000" dirty="0" smtClean="0"/>
              <a:t> Changes.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Editorial Changes.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The Way </a:t>
            </a:r>
            <a:r>
              <a:rPr lang="en-US" sz="2000" dirty="0"/>
              <a:t>F</a:t>
            </a:r>
            <a:r>
              <a:rPr lang="en-US" sz="2000" dirty="0" smtClean="0"/>
              <a:t>orward.</a:t>
            </a:r>
          </a:p>
        </p:txBody>
      </p:sp>
    </p:spTree>
    <p:extLst>
      <p:ext uri="{BB962C8B-B14F-4D97-AF65-F5344CB8AC3E}">
        <p14:creationId xmlns:p14="http://schemas.microsoft.com/office/powerpoint/2010/main" val="26830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09600"/>
          </a:xfrm>
        </p:spPr>
        <p:txBody>
          <a:bodyPr/>
          <a:lstStyle/>
          <a:p>
            <a:r>
              <a:rPr lang="en-US" sz="3600" u="sng" dirty="0" smtClean="0"/>
              <a:t>Timeline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958" y="1828800"/>
            <a:ext cx="8305800" cy="4543926"/>
          </a:xfrm>
        </p:spPr>
        <p:txBody>
          <a:bodyPr/>
          <a:lstStyle/>
          <a:p>
            <a:pPr marL="803275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NIPWG5 (March 2018)—NIPWG </a:t>
            </a:r>
            <a:r>
              <a:rPr lang="en-US" sz="1600" dirty="0"/>
              <a:t>Chair requested information on how new UKCM Systems definitions may affect the Mariners’ </a:t>
            </a:r>
            <a:r>
              <a:rPr lang="en-US" sz="1600" dirty="0" err="1"/>
              <a:t>Routeing</a:t>
            </a:r>
            <a:r>
              <a:rPr lang="en-US" sz="1600" dirty="0"/>
              <a:t> </a:t>
            </a:r>
            <a:r>
              <a:rPr lang="en-US" sz="1600" dirty="0" smtClean="0"/>
              <a:t>Guide.</a:t>
            </a:r>
          </a:p>
          <a:p>
            <a:pPr marL="803275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803275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NIPWG Letter 5-2018 (21 September 2018)—Developed proposed changes for S-49 and requested group feedback.</a:t>
            </a:r>
          </a:p>
          <a:p>
            <a:pPr marL="803275" indent="-285750"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marL="803275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NIPWG6 (January 2019)—Discussed the proposed changes, along with adoption/rejection of proposed changes.</a:t>
            </a:r>
          </a:p>
          <a:p>
            <a:pPr marL="803275" indent="-285750"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marL="803275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NIPWG Letter 5-2019 (12 August 2019)—Requested group feedback on changes to be made to S-49 based on NIPWG6 discussions.</a:t>
            </a:r>
          </a:p>
          <a:p>
            <a:pPr marL="803275" indent="-285750"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srgbClr val="FF0000"/>
              </a:solidFill>
            </a:endParaRPr>
          </a:p>
          <a:p>
            <a:pPr marL="803275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NIPWG7 (November 2019)—Final comments prior to preparation of S-49 (Edition 2.1.0) for endorsement by HSSC 12.</a:t>
            </a:r>
          </a:p>
          <a:p>
            <a:pPr marL="803275" indent="-285750"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srgbClr val="FF0000"/>
              </a:solidFill>
            </a:endParaRPr>
          </a:p>
          <a:p>
            <a:pPr marL="517525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3172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85800"/>
          </a:xfrm>
        </p:spPr>
        <p:txBody>
          <a:bodyPr/>
          <a:lstStyle/>
          <a:p>
            <a:r>
              <a:rPr lang="en-US" sz="3600" u="sng" dirty="0" smtClean="0"/>
              <a:t>Adopted Changes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19600"/>
          </a:xfrm>
        </p:spPr>
        <p:txBody>
          <a:bodyPr/>
          <a:lstStyle/>
          <a:p>
            <a:pPr marL="806450" indent="-457200">
              <a:buFont typeface="Wingdings" panose="05000000000000000000" pitchFamily="2" charset="2"/>
              <a:buChar char="Ø"/>
            </a:pPr>
            <a:r>
              <a:rPr lang="en-US" sz="2000" dirty="0"/>
              <a:t>Current Item E2.3 (</a:t>
            </a:r>
            <a:r>
              <a:rPr lang="en-US" sz="2000" dirty="0" err="1"/>
              <a:t>Underkeel</a:t>
            </a:r>
            <a:r>
              <a:rPr lang="en-US" sz="2000" dirty="0"/>
              <a:t> Clearance</a:t>
            </a:r>
            <a:r>
              <a:rPr lang="en-US" sz="2000" dirty="0" smtClean="0"/>
              <a:t>)—Amended </a:t>
            </a:r>
            <a:r>
              <a:rPr lang="en-US" sz="2000" dirty="0"/>
              <a:t>definition to include a reference to </a:t>
            </a:r>
            <a:r>
              <a:rPr lang="en-US" sz="2000" dirty="0" err="1"/>
              <a:t>Underkeel</a:t>
            </a:r>
            <a:r>
              <a:rPr lang="en-US" sz="2000" dirty="0"/>
              <a:t> Clearance Management Systems</a:t>
            </a:r>
            <a:r>
              <a:rPr lang="en-US" sz="2000" dirty="0" smtClean="0"/>
              <a:t>.</a:t>
            </a:r>
          </a:p>
          <a:p>
            <a:pPr marL="806450" indent="-457200"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80645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New </a:t>
            </a:r>
            <a:r>
              <a:rPr lang="en-US" sz="2000" dirty="0"/>
              <a:t>Item U6.6 (Seismic Activity)—</a:t>
            </a:r>
            <a:r>
              <a:rPr lang="en-US" sz="2000" dirty="0" smtClean="0"/>
              <a:t>Amended </a:t>
            </a:r>
            <a:r>
              <a:rPr lang="en-US" sz="2000" dirty="0"/>
              <a:t>Special Comments to include </a:t>
            </a:r>
            <a:r>
              <a:rPr lang="en-US" sz="2000" dirty="0" smtClean="0"/>
              <a:t>reference </a:t>
            </a:r>
            <a:r>
              <a:rPr lang="en-US" sz="2000" dirty="0"/>
              <a:t>to </a:t>
            </a:r>
            <a:r>
              <a:rPr lang="en-US" sz="2000" dirty="0" smtClean="0"/>
              <a:t>earthquakes, volcanoes, and tsunamis. (IHO comment/NIPWG Letter 5-2019)</a:t>
            </a:r>
          </a:p>
          <a:p>
            <a:pPr marL="806450" indent="-457200">
              <a:buFont typeface="Wingdings" panose="05000000000000000000" pitchFamily="2" charset="2"/>
              <a:buChar char="Ø"/>
            </a:pPr>
            <a:endParaRPr lang="en-US" sz="800" dirty="0" smtClean="0"/>
          </a:p>
          <a:p>
            <a:pPr marL="806450" indent="-457200">
              <a:buFont typeface="Wingdings" panose="05000000000000000000" pitchFamily="2" charset="2"/>
              <a:buChar char="Ø"/>
            </a:pPr>
            <a:r>
              <a:rPr lang="en-US" sz="2000" dirty="0"/>
              <a:t>New </a:t>
            </a:r>
            <a:r>
              <a:rPr lang="en-US" sz="2000" dirty="0" smtClean="0"/>
              <a:t>Item U6.7 (Magnetic Anomalies).</a:t>
            </a:r>
          </a:p>
          <a:p>
            <a:pPr marL="806450" indent="-457200">
              <a:buFont typeface="Wingdings" panose="05000000000000000000" pitchFamily="2" charset="2"/>
              <a:buChar char="Ø"/>
            </a:pPr>
            <a:endParaRPr lang="en-AU" sz="800" dirty="0"/>
          </a:p>
          <a:p>
            <a:pPr marL="80645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New Item N8.2 (Automatic Identification </a:t>
            </a:r>
            <a:r>
              <a:rPr lang="en-US" sz="2000" dirty="0"/>
              <a:t>System</a:t>
            </a:r>
            <a:r>
              <a:rPr lang="en-US" sz="2000" dirty="0" smtClean="0"/>
              <a:t>)—Addressed </a:t>
            </a:r>
            <a:r>
              <a:rPr lang="en-US" sz="2000" dirty="0"/>
              <a:t>c</a:t>
            </a:r>
            <a:r>
              <a:rPr lang="en-US" sz="2000" dirty="0" smtClean="0"/>
              <a:t>oncerns of National Taiwan Ocean University from NIPWG Letter 5-2019.</a:t>
            </a:r>
          </a:p>
          <a:p>
            <a:pPr marL="349250" indent="0">
              <a:buNone/>
            </a:pPr>
            <a:endParaRPr lang="en-US" sz="800" dirty="0" smtClean="0"/>
          </a:p>
          <a:p>
            <a:pPr marL="80645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Section 4 (HO Availability of </a:t>
            </a:r>
            <a:r>
              <a:rPr lang="en-US" sz="2000" dirty="0" err="1" smtClean="0"/>
              <a:t>Routeing</a:t>
            </a:r>
            <a:r>
              <a:rPr lang="en-US" sz="2000" dirty="0" smtClean="0"/>
              <a:t> Guides)—Deleted from S-49.</a:t>
            </a:r>
          </a:p>
        </p:txBody>
      </p:sp>
    </p:spTree>
    <p:extLst>
      <p:ext uri="{BB962C8B-B14F-4D97-AF65-F5344CB8AC3E}">
        <p14:creationId xmlns:p14="http://schemas.microsoft.com/office/powerpoint/2010/main" val="25945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 err="1" smtClean="0"/>
              <a:t>Unadopted</a:t>
            </a:r>
            <a:r>
              <a:rPr lang="en-US" sz="3600" u="sng" dirty="0" smtClean="0"/>
              <a:t> Changes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038600"/>
          </a:xfrm>
        </p:spPr>
        <p:txBody>
          <a:bodyPr/>
          <a:lstStyle/>
          <a:p>
            <a:pPr marL="80645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New Item E4.3 </a:t>
            </a:r>
            <a:r>
              <a:rPr lang="en-US" sz="2000" dirty="0"/>
              <a:t>(Areas to be </a:t>
            </a:r>
            <a:r>
              <a:rPr lang="en-US" sz="2000" dirty="0" smtClean="0"/>
              <a:t>Avoided)—Already covered by Item E1.1.</a:t>
            </a:r>
          </a:p>
          <a:p>
            <a:pPr marL="806450" indent="-45720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80645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New Item E4.4 (Vessel Traffic Service)—Already covered by Item E4.1.</a:t>
            </a:r>
          </a:p>
          <a:p>
            <a:pPr marL="806450" indent="-457200">
              <a:buFont typeface="Wingdings" panose="05000000000000000000" pitchFamily="2" charset="2"/>
              <a:buChar char="Ø"/>
            </a:pPr>
            <a:endParaRPr lang="en-AU" sz="1000" dirty="0"/>
          </a:p>
          <a:p>
            <a:pPr marL="80645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New Item U6.8 (Maritime Boundaries).</a:t>
            </a:r>
          </a:p>
        </p:txBody>
      </p:sp>
    </p:spTree>
    <p:extLst>
      <p:ext uri="{BB962C8B-B14F-4D97-AF65-F5344CB8AC3E}">
        <p14:creationId xmlns:p14="http://schemas.microsoft.com/office/powerpoint/2010/main" val="20357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r>
              <a:rPr lang="en-US" sz="3600" u="sng" dirty="0" smtClean="0"/>
              <a:t>Editorial Changes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/>
          <a:lstStyle/>
          <a:p>
            <a:pPr marL="80645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Title—S-49 is now edition 2.1.0.</a:t>
            </a:r>
          </a:p>
          <a:p>
            <a:pPr marL="806450" indent="-45720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80645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Forward—Updated explanation of making changes to S-49.</a:t>
            </a:r>
          </a:p>
          <a:p>
            <a:pPr marL="806450" indent="-457200">
              <a:buFont typeface="Wingdings" panose="05000000000000000000" pitchFamily="2" charset="2"/>
              <a:buChar char="Ø"/>
            </a:pPr>
            <a:endParaRPr lang="en-AU" sz="1000" dirty="0"/>
          </a:p>
          <a:p>
            <a:pPr marL="80645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Contents—Removal of Section 4.</a:t>
            </a:r>
          </a:p>
          <a:p>
            <a:pPr marL="806450" indent="-457200"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 marL="80645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Section 1 (Introduction)—Updated section to reflect reasoning behind developing Edition 2.1.0.</a:t>
            </a:r>
          </a:p>
          <a:p>
            <a:pPr marL="806450" indent="-457200"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 marL="80645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Item U7.3 (Recommended Nautical Charts)—Rewrote Special Comments section for improved clarity. (Portolan Science—NIPWG Letter 5-2019)</a:t>
            </a:r>
          </a:p>
          <a:p>
            <a:pPr marL="806450" indent="-45720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80645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Minor grammar and punctuation changes.</a:t>
            </a:r>
          </a:p>
        </p:txBody>
      </p:sp>
    </p:spTree>
    <p:extLst>
      <p:ext uri="{BB962C8B-B14F-4D97-AF65-F5344CB8AC3E}">
        <p14:creationId xmlns:p14="http://schemas.microsoft.com/office/powerpoint/2010/main" val="23111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</p:spPr>
        <p:txBody>
          <a:bodyPr/>
          <a:lstStyle/>
          <a:p>
            <a:r>
              <a:rPr lang="en-US" sz="3600" u="sng" dirty="0" smtClean="0"/>
              <a:t>The Way Forward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AU" sz="2000" dirty="0" smtClean="0"/>
              <a:t>Prepare S-49 Version 2.1.0 for submission to HSSC12 using existing Revision provisions described in IHO Resolution 2/2007.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AU" sz="2000" dirty="0" smtClean="0"/>
              <a:t>Mid-March </a:t>
            </a:r>
            <a:r>
              <a:rPr lang="en-AU" sz="2000" dirty="0"/>
              <a:t>2020—Latest submission time for papers for HSSC12</a:t>
            </a:r>
            <a:r>
              <a:rPr lang="en-AU" sz="2000" dirty="0" smtClean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AU" sz="2000"/>
              <a:t>Mid-May </a:t>
            </a:r>
            <a:r>
              <a:rPr lang="en-AU" sz="2000" smtClean="0"/>
              <a:t>2020—Review </a:t>
            </a:r>
            <a:r>
              <a:rPr lang="en-AU" sz="2000" dirty="0"/>
              <a:t>and endorsement by </a:t>
            </a:r>
            <a:r>
              <a:rPr lang="en-AU" sz="2000" dirty="0" smtClean="0"/>
              <a:t>HSSC12 (based on HSSC11-04.5A/IRCC11-08B—revision of IHO Resolution 2/2007).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339725" indent="-339725">
              <a:buNone/>
            </a:pPr>
            <a:endParaRPr lang="en-GB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31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ack_FINA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127000" y="6597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200" b="1" dirty="0"/>
              <a:t>UNCLASSIFIED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70675" y="152400"/>
            <a:ext cx="23209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bg1"/>
            </a:outerShdw>
          </a:effectLst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1200" b="1" dirty="0"/>
              <a:t>UNCLASSIFIED</a:t>
            </a:r>
          </a:p>
        </p:txBody>
      </p:sp>
      <p:sp>
        <p:nvSpPr>
          <p:cNvPr id="6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RostockSNPWG">
  <a:themeElements>
    <a:clrScheme name="New_white_vers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_white_vers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charset="0"/>
            <a:ea typeface="+mn-ea"/>
            <a:cs typeface="Arial" charset="0"/>
          </a:defRPr>
        </a:defPPr>
      </a:lstStyle>
    </a:txDef>
  </a:objectDefaults>
  <a:extraClrSchemeLst>
    <a:extraClrScheme>
      <a:clrScheme name="New_white_vers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21E0F4306A2B4CA82B5063FFB47874" ma:contentTypeVersion="0" ma:contentTypeDescription="Create a new document." ma:contentTypeScope="" ma:versionID="62e13f16e1ce8c659a760826dd30dca4">
  <xsd:schema xmlns:xsd="http://www.w3.org/2001/XMLSchema" xmlns:xs="http://www.w3.org/2001/XMLSchema" xmlns:p="http://schemas.microsoft.com/office/2006/metadata/properties" xmlns:ns2="ebecbf97-fb1a-4f84-8768-d1c2a5e1dd0e" targetNamespace="http://schemas.microsoft.com/office/2006/metadata/properties" ma:root="true" ma:fieldsID="8999373cda08d38b999ce7cedf63bc4c" ns2:_="">
    <xsd:import namespace="ebecbf97-fb1a-4f84-8768-d1c2a5e1dd0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ecbf97-fb1a-4f84-8768-d1c2a5e1dd0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becbf97-fb1a-4f84-8768-d1c2a5e1dd0e">JF74W5CYKHCT-1514386017-650</_dlc_DocId>
    <_dlc_DocIdUrl xmlns="ebecbf97-fb1a-4f84-8768-d1c2a5e1dd0e">
      <Url>https://www.intranet.nga.mil/org/s/s2/sh/Maritime_Strategic_Engagement/_layouts/15/DocIdRedir.aspx?ID=JF74W5CYKHCT-1514386017-650</Url>
      <Description>JF74W5CYKHCT-1514386017-650</Description>
    </_dlc_DocIdUrl>
  </documentManagement>
</p:properties>
</file>

<file path=customXml/itemProps1.xml><?xml version="1.0" encoding="utf-8"?>
<ds:datastoreItem xmlns:ds="http://schemas.openxmlformats.org/officeDocument/2006/customXml" ds:itemID="{AD7BFD23-C8E8-4C2C-9FB9-707D290A30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D72BA9-22FB-41C3-BC78-96D671E7B6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4FF3653-1FB7-4721-A56C-9ED1D68E58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ecbf97-fb1a-4f84-8768-d1c2a5e1dd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E6AA12D-A4D5-4306-BC71-CBB0DCE37CF2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ebecbf97-fb1a-4f84-8768-d1c2a5e1dd0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01RostockSNPWG</Template>
  <TotalTime>4068</TotalTime>
  <Words>381</Words>
  <Application>Microsoft Office PowerPoint</Application>
  <PresentationFormat>On-screen Show (4:3)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Angsana New</vt:lpstr>
      <vt:lpstr>Arial</vt:lpstr>
      <vt:lpstr>Calibri</vt:lpstr>
      <vt:lpstr>Wingdings</vt:lpstr>
      <vt:lpstr>01RostockSNPWG</vt:lpstr>
      <vt:lpstr>PowerPoint Presentation</vt:lpstr>
      <vt:lpstr>Agenda</vt:lpstr>
      <vt:lpstr>Timeline</vt:lpstr>
      <vt:lpstr>Adopted Changes</vt:lpstr>
      <vt:lpstr>Unadopted Changes</vt:lpstr>
      <vt:lpstr>Editorial Changes</vt:lpstr>
      <vt:lpstr>The Way Forward</vt:lpstr>
      <vt:lpstr>PowerPoint Presentation</vt:lpstr>
    </vt:vector>
  </TitlesOfParts>
  <Company>NGA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kushlams</dc:creator>
  <cp:lastModifiedBy>Project Officer Peru</cp:lastModifiedBy>
  <cp:revision>557</cp:revision>
  <cp:lastPrinted>2019-01-18T16:09:17Z</cp:lastPrinted>
  <dcterms:created xsi:type="dcterms:W3CDTF">2014-05-20T19:39:03Z</dcterms:created>
  <dcterms:modified xsi:type="dcterms:W3CDTF">2020-01-28T06:46:34Z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CG_OFFICE_DLL">
    <vt:bool>true</vt:bool>
  </property>
  <property fmtid="{D5CDD505-2E9C-101B-9397-08002B2CF9AE}" pid="3" name="AACG_Created">
    <vt:bool>true</vt:bool>
  </property>
  <property fmtid="{D5CDD505-2E9C-101B-9397-08002B2CF9AE}" pid="4" name="AACG_DescMarkings">
    <vt:lpwstr/>
  </property>
  <property fmtid="{D5CDD505-2E9C-101B-9397-08002B2CF9AE}" pid="5" name="AACG_AddMark">
    <vt:lpwstr/>
  </property>
  <property fmtid="{D5CDD505-2E9C-101B-9397-08002B2CF9AE}" pid="6" name="AACG_Header">
    <vt:lpwstr>UNCLASSIFIED</vt:lpwstr>
  </property>
  <property fmtid="{D5CDD505-2E9C-101B-9397-08002B2CF9AE}" pid="7" name="AACG_Footer">
    <vt:lpwstr>_x000d_UNCLASSIFIED</vt:lpwstr>
  </property>
  <property fmtid="{D5CDD505-2E9C-101B-9397-08002B2CF9AE}" pid="8" name="AACG_ClassBlock">
    <vt:lpwstr/>
  </property>
  <property fmtid="{D5CDD505-2E9C-101B-9397-08002B2CF9AE}" pid="9" name="AACG_ClassType">
    <vt:lpwstr>USClassificationMarking</vt:lpwstr>
  </property>
  <property fmtid="{D5CDD505-2E9C-101B-9397-08002B2CF9AE}" pid="10" name="AACG_DeclOnList">
    <vt:lpwstr/>
  </property>
  <property fmtid="{D5CDD505-2E9C-101B-9397-08002B2CF9AE}" pid="11" name="AACG_USAF_Derivatives">
    <vt:lpwstr/>
  </property>
  <property fmtid="{D5CDD505-2E9C-101B-9397-08002B2CF9AE}" pid="12" name="AACG_SCI_Other">
    <vt:lpwstr/>
  </property>
  <property fmtid="{D5CDD505-2E9C-101B-9397-08002B2CF9AE}" pid="13" name="AACG_Dissem_Other">
    <vt:lpwstr/>
  </property>
  <property fmtid="{D5CDD505-2E9C-101B-9397-08002B2CF9AE}" pid="14" name="AACG_NonInt_Other">
    <vt:lpwstr/>
  </property>
  <property fmtid="{D5CDD505-2E9C-101B-9397-08002B2CF9AE}" pid="15" name="ContentTypeId">
    <vt:lpwstr>0x0101006A21E0F4306A2B4CA82B5063FFB47874</vt:lpwstr>
  </property>
  <property fmtid="{D5CDD505-2E9C-101B-9397-08002B2CF9AE}" pid="16" name="_dlc_DocIdItemGuid">
    <vt:lpwstr>d8d33e04-94da-4b37-b627-520f54b19ab5</vt:lpwstr>
  </property>
</Properties>
</file>