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263" r:id="rId4"/>
    <p:sldId id="258" r:id="rId5"/>
    <p:sldId id="259" r:id="rId6"/>
    <p:sldId id="260" r:id="rId7"/>
    <p:sldId id="261" r:id="rId8"/>
    <p:sldId id="262" r:id="rId9"/>
    <p:sldId id="264" r:id="rId10"/>
    <p:sldId id="266" r:id="rId11"/>
    <p:sldId id="267" r:id="rId12"/>
    <p:sldId id="268" r:id="rId13"/>
    <p:sldId id="269" r:id="rId14"/>
    <p:sldId id="271" r:id="rId15"/>
    <p:sldId id="272" r:id="rId16"/>
  </p:sldIdLst>
  <p:sldSz cx="9144000" cy="6858000" type="screen4x3"/>
  <p:notesSz cx="6797675" cy="9872663"/>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C0486"/>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62" autoAdjust="0"/>
    <p:restoredTop sz="94660" autoAdjust="0"/>
  </p:normalViewPr>
  <p:slideViewPr>
    <p:cSldViewPr>
      <p:cViewPr>
        <p:scale>
          <a:sx n="100" d="100"/>
          <a:sy n="100" d="100"/>
        </p:scale>
        <p:origin x="-1338" y="-4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7" d="100"/>
          <a:sy n="87" d="100"/>
        </p:scale>
        <p:origin x="-1950" y="-72"/>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en-GB"/>
          </a:p>
        </p:txBody>
      </p:sp>
      <p:sp>
        <p:nvSpPr>
          <p:cNvPr id="3" name="Päivämäärän paikkamerkki 2"/>
          <p:cNvSpPr>
            <a:spLocks noGrp="1"/>
          </p:cNvSpPr>
          <p:nvPr>
            <p:ph type="dt" sz="quarter" idx="1"/>
          </p:nvPr>
        </p:nvSpPr>
        <p:spPr>
          <a:xfrm>
            <a:off x="3850443" y="0"/>
            <a:ext cx="2945659" cy="493633"/>
          </a:xfrm>
          <a:prstGeom prst="rect">
            <a:avLst/>
          </a:prstGeom>
        </p:spPr>
        <p:txBody>
          <a:bodyPr vert="horz" lIns="91440" tIns="45720" rIns="91440" bIns="45720" rtlCol="0"/>
          <a:lstStyle>
            <a:lvl1pPr algn="r">
              <a:defRPr sz="1200"/>
            </a:lvl1pPr>
          </a:lstStyle>
          <a:p>
            <a:fld id="{77F008B4-8176-422E-8FD4-5AE2B4155A3D}" type="datetimeFigureOut">
              <a:rPr lang="en-GB" smtClean="0"/>
              <a:t>09/02/2012</a:t>
            </a:fld>
            <a:endParaRPr lang="en-GB"/>
          </a:p>
        </p:txBody>
      </p:sp>
      <p:sp>
        <p:nvSpPr>
          <p:cNvPr id="4" name="Alatunnisteen paikkamerkki 3"/>
          <p:cNvSpPr>
            <a:spLocks noGrp="1"/>
          </p:cNvSpPr>
          <p:nvPr>
            <p:ph type="ftr" sz="quarter" idx="2"/>
          </p:nvPr>
        </p:nvSpPr>
        <p:spPr>
          <a:xfrm>
            <a:off x="0" y="9377316"/>
            <a:ext cx="2945659" cy="493633"/>
          </a:xfrm>
          <a:prstGeom prst="rect">
            <a:avLst/>
          </a:prstGeom>
        </p:spPr>
        <p:txBody>
          <a:bodyPr vert="horz" lIns="91440" tIns="45720" rIns="91440" bIns="45720" rtlCol="0" anchor="b"/>
          <a:lstStyle>
            <a:lvl1pPr algn="l">
              <a:defRPr sz="1200"/>
            </a:lvl1pPr>
          </a:lstStyle>
          <a:p>
            <a:endParaRPr lang="en-GB"/>
          </a:p>
        </p:txBody>
      </p:sp>
      <p:sp>
        <p:nvSpPr>
          <p:cNvPr id="5" name="Dian numeron paikkamerkki 4"/>
          <p:cNvSpPr>
            <a:spLocks noGrp="1"/>
          </p:cNvSpPr>
          <p:nvPr>
            <p:ph type="sldNum" sz="quarter" idx="3"/>
          </p:nvPr>
        </p:nvSpPr>
        <p:spPr>
          <a:xfrm>
            <a:off x="3850443" y="9377316"/>
            <a:ext cx="2945659" cy="493633"/>
          </a:xfrm>
          <a:prstGeom prst="rect">
            <a:avLst/>
          </a:prstGeom>
        </p:spPr>
        <p:txBody>
          <a:bodyPr vert="horz" lIns="91440" tIns="45720" rIns="91440" bIns="45720" rtlCol="0" anchor="b"/>
          <a:lstStyle>
            <a:lvl1pPr algn="r">
              <a:defRPr sz="1200"/>
            </a:lvl1pPr>
          </a:lstStyle>
          <a:p>
            <a:fld id="{D77EA644-5303-4D43-BA70-0F5388AFC76C}" type="slidenum">
              <a:rPr lang="en-GB" smtClean="0"/>
              <a:t>‹#›</a:t>
            </a:fld>
            <a:endParaRPr lang="en-GB"/>
          </a:p>
        </p:txBody>
      </p:sp>
    </p:spTree>
    <p:extLst>
      <p:ext uri="{BB962C8B-B14F-4D97-AF65-F5344CB8AC3E}">
        <p14:creationId xmlns:p14="http://schemas.microsoft.com/office/powerpoint/2010/main" val="2681707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3E781A15-E2FE-4687-B107-03088E3D1440}" type="datetimeFigureOut">
              <a:rPr lang="fi-FI" smtClean="0"/>
              <a:t>9.2.2012</a:t>
            </a:fld>
            <a:endParaRPr lang="fi-FI"/>
          </a:p>
        </p:txBody>
      </p:sp>
      <p:sp>
        <p:nvSpPr>
          <p:cNvPr id="4" name="Dian kuvan paikkamerkki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6" name="Alatunnisteen paikkamerkki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3FE077B2-2D16-4F48-B540-15BF9D9580E9}" type="slidenum">
              <a:rPr lang="fi-FI" smtClean="0"/>
              <a:t>‹#›</a:t>
            </a:fld>
            <a:endParaRPr lang="fi-FI"/>
          </a:p>
        </p:txBody>
      </p:sp>
    </p:spTree>
    <p:extLst>
      <p:ext uri="{BB962C8B-B14F-4D97-AF65-F5344CB8AC3E}">
        <p14:creationId xmlns:p14="http://schemas.microsoft.com/office/powerpoint/2010/main" val="4216400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w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solidFill>
          <a:schemeClr val="bg1"/>
        </a:solidFill>
        <a:effectLst/>
      </p:bgPr>
    </p:bg>
    <p:spTree>
      <p:nvGrpSpPr>
        <p:cNvPr id="1" name=""/>
        <p:cNvGrpSpPr/>
        <p:nvPr/>
      </p:nvGrpSpPr>
      <p:grpSpPr>
        <a:xfrm>
          <a:off x="0" y="0"/>
          <a:ext cx="0" cy="0"/>
          <a:chOff x="0" y="0"/>
          <a:chExt cx="0" cy="0"/>
        </a:xfrm>
      </p:grpSpPr>
      <p:pic>
        <p:nvPicPr>
          <p:cNvPr id="11" name="Kuva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00" y="0"/>
            <a:ext cx="8826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Kuva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060575"/>
            <a:ext cx="72009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p:cNvSpPr>
          <p:nvPr/>
        </p:nvSpPr>
        <p:spPr bwMode="auto">
          <a:xfrm>
            <a:off x="2195513" y="2636838"/>
            <a:ext cx="47529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defTabSz="914400">
              <a:lnSpc>
                <a:spcPct val="110000"/>
              </a:lnSpc>
            </a:pPr>
            <a:endParaRPr lang="fi-FI" sz="1600" dirty="0">
              <a:solidFill>
                <a:srgbClr val="0088CE"/>
              </a:solidFill>
            </a:endParaRPr>
          </a:p>
        </p:txBody>
      </p:sp>
      <p:sp>
        <p:nvSpPr>
          <p:cNvPr id="18" name="Otsikko 17"/>
          <p:cNvSpPr>
            <a:spLocks noGrp="1"/>
          </p:cNvSpPr>
          <p:nvPr>
            <p:ph type="title"/>
          </p:nvPr>
        </p:nvSpPr>
        <p:spPr>
          <a:xfrm>
            <a:off x="2196000" y="2638800"/>
            <a:ext cx="4752000" cy="1541088"/>
          </a:xfrm>
        </p:spPr>
        <p:txBody>
          <a:bodyPr/>
          <a:lstStyle>
            <a:lvl1pPr algn="r">
              <a:defRPr b="1"/>
            </a:lvl1pPr>
          </a:lstStyle>
          <a:p>
            <a:r>
              <a:rPr lang="fi-FI" noProof="0" smtClean="0"/>
              <a:t>Muokkaa perustyyl. napsautt.</a:t>
            </a:r>
            <a:endParaRPr lang="en-US" noProof="0" dirty="0"/>
          </a:p>
        </p:txBody>
      </p:sp>
      <p:sp>
        <p:nvSpPr>
          <p:cNvPr id="2" name="Päivämäärän paikkamerkki 1"/>
          <p:cNvSpPr>
            <a:spLocks noGrp="1"/>
          </p:cNvSpPr>
          <p:nvPr>
            <p:ph type="dt" sz="half" idx="10"/>
          </p:nvPr>
        </p:nvSpPr>
        <p:spPr>
          <a:xfrm>
            <a:off x="5724128" y="4221088"/>
            <a:ext cx="1224136" cy="331184"/>
          </a:xfrm>
        </p:spPr>
        <p:txBody>
          <a:bodyPr lIns="90000" rIns="90000"/>
          <a:lstStyle>
            <a:lvl1pPr algn="r">
              <a:defRPr sz="1600">
                <a:solidFill>
                  <a:srgbClr val="0088CE"/>
                </a:solidFill>
                <a:latin typeface="Arial" pitchFamily="34" charset="0"/>
                <a:cs typeface="Arial" pitchFamily="34" charset="0"/>
              </a:defRPr>
            </a:lvl1pPr>
          </a:lstStyle>
          <a:p>
            <a:r>
              <a:rPr lang="en-US" smtClean="0"/>
              <a:t>&lt;PVM&gt;</a:t>
            </a:r>
            <a:endParaRPr lang="fi-FI" dirty="0"/>
          </a:p>
        </p:txBody>
      </p:sp>
      <p:pic>
        <p:nvPicPr>
          <p:cNvPr id="8" name="Picture 13" descr="liikennevirasto_logo_Eng_vertical.wmf"/>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17500" y="2636838"/>
            <a:ext cx="1086148" cy="155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916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_header">
    <p:spTree>
      <p:nvGrpSpPr>
        <p:cNvPr id="1" name=""/>
        <p:cNvGrpSpPr/>
        <p:nvPr/>
      </p:nvGrpSpPr>
      <p:grpSpPr>
        <a:xfrm>
          <a:off x="0" y="0"/>
          <a:ext cx="0" cy="0"/>
          <a:chOff x="0" y="0"/>
          <a:chExt cx="0" cy="0"/>
        </a:xfrm>
      </p:grpSpPr>
      <p:pic>
        <p:nvPicPr>
          <p:cNvPr id="5" name="Picture 13" descr="liikennevirasto_logo_Eng_vertical.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96200" y="5301208"/>
            <a:ext cx="820367" cy="117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Kuva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316163"/>
            <a:ext cx="8208963"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tsikko 8"/>
          <p:cNvSpPr>
            <a:spLocks noGrp="1"/>
          </p:cNvSpPr>
          <p:nvPr>
            <p:ph type="title"/>
          </p:nvPr>
        </p:nvSpPr>
        <p:spPr>
          <a:xfrm>
            <a:off x="1043608" y="2932952"/>
            <a:ext cx="7272808" cy="1144120"/>
          </a:xfrm>
        </p:spPr>
        <p:txBody>
          <a:bodyPr/>
          <a:lstStyle>
            <a:lvl1pPr>
              <a:defRPr>
                <a:solidFill>
                  <a:schemeClr val="bg1"/>
                </a:solidFill>
              </a:defRPr>
            </a:lvl1pPr>
          </a:lstStyle>
          <a:p>
            <a:r>
              <a:rPr lang="fi-FI" smtClean="0"/>
              <a:t>Muokkaa perustyyl. napsautt.</a:t>
            </a:r>
            <a:endParaRPr lang="fi-FI" dirty="0"/>
          </a:p>
        </p:txBody>
      </p:sp>
    </p:spTree>
    <p:extLst>
      <p:ext uri="{BB962C8B-B14F-4D97-AF65-F5344CB8AC3E}">
        <p14:creationId xmlns:p14="http://schemas.microsoft.com/office/powerpoint/2010/main" val="296786807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_and_two_pictures">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6015000" cy="608400"/>
          </a:xfrm>
        </p:spPr>
        <p:txBody>
          <a:bodyPr/>
          <a:lstStyle>
            <a:lvl1pPr>
              <a:defRPr b="0"/>
            </a:lvl1pPr>
          </a:lstStyle>
          <a:p>
            <a:r>
              <a:rPr lang="fi-FI" smtClean="0"/>
              <a:t>Muokkaa perustyyl. napsautt.</a:t>
            </a:r>
            <a:endParaRPr lang="en-US" dirty="0"/>
          </a:p>
        </p:txBody>
      </p:sp>
      <p:sp>
        <p:nvSpPr>
          <p:cNvPr id="13" name="Tekstin paikkamerkki 12"/>
          <p:cNvSpPr>
            <a:spLocks noGrp="1"/>
          </p:cNvSpPr>
          <p:nvPr>
            <p:ph type="body" sz="quarter" idx="13"/>
          </p:nvPr>
        </p:nvSpPr>
        <p:spPr>
          <a:xfrm>
            <a:off x="539552" y="1268760"/>
            <a:ext cx="6008848" cy="5040560"/>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dirty="0"/>
          </a:p>
        </p:txBody>
      </p:sp>
      <p:sp>
        <p:nvSpPr>
          <p:cNvPr id="15" name="Kuvan paikkamerkki 14"/>
          <p:cNvSpPr>
            <a:spLocks noGrp="1"/>
          </p:cNvSpPr>
          <p:nvPr>
            <p:ph type="pic" sz="quarter" idx="14"/>
          </p:nvPr>
        </p:nvSpPr>
        <p:spPr>
          <a:xfrm>
            <a:off x="6948000" y="784800"/>
            <a:ext cx="1789200" cy="1778400"/>
          </a:xfrm>
          <a:prstGeom prst="roundRect">
            <a:avLst>
              <a:gd name="adj" fmla="val 5868"/>
            </a:avLst>
          </a:prstGeom>
        </p:spPr>
        <p:txBody>
          <a:bodyPr/>
          <a:lstStyle/>
          <a:p>
            <a:r>
              <a:rPr lang="fi-FI" smtClean="0"/>
              <a:t>Lisää kuva napsauttamalla kuvaketta</a:t>
            </a:r>
            <a:endParaRPr lang="fi-FI" dirty="0"/>
          </a:p>
        </p:txBody>
      </p:sp>
      <p:sp>
        <p:nvSpPr>
          <p:cNvPr id="18" name="Kuvan paikkamerkki 14"/>
          <p:cNvSpPr>
            <a:spLocks noGrp="1"/>
          </p:cNvSpPr>
          <p:nvPr>
            <p:ph type="pic" sz="quarter" idx="15"/>
          </p:nvPr>
        </p:nvSpPr>
        <p:spPr>
          <a:xfrm>
            <a:off x="6166800" y="2768400"/>
            <a:ext cx="2570400" cy="2559600"/>
          </a:xfrm>
          <a:prstGeom prst="roundRect">
            <a:avLst>
              <a:gd name="adj" fmla="val 5982"/>
            </a:avLst>
          </a:prstGeom>
        </p:spPr>
        <p:txBody>
          <a:bodyPr/>
          <a:lstStyle/>
          <a:p>
            <a:r>
              <a:rPr lang="fi-FI" smtClean="0"/>
              <a:t>Lisää kuva napsauttamalla kuvaketta</a:t>
            </a:r>
            <a:endParaRPr lang="fi-FI" dirty="0"/>
          </a:p>
        </p:txBody>
      </p:sp>
      <p:sp>
        <p:nvSpPr>
          <p:cNvPr id="6" name="Päivämäärän paikkamerkki 5"/>
          <p:cNvSpPr>
            <a:spLocks noGrp="1"/>
          </p:cNvSpPr>
          <p:nvPr>
            <p:ph type="dt" sz="half" idx="16"/>
          </p:nvPr>
        </p:nvSpPr>
        <p:spPr/>
        <p:txBody>
          <a:bodyPr/>
          <a:lstStyle/>
          <a:p>
            <a:r>
              <a:rPr lang="en-US" smtClean="0"/>
              <a:t>&lt;PVM&gt;</a:t>
            </a:r>
            <a:endParaRPr lang="fi-FI" dirty="0"/>
          </a:p>
        </p:txBody>
      </p:sp>
      <p:sp>
        <p:nvSpPr>
          <p:cNvPr id="7" name="Alatunnisteen paikkamerkki 6"/>
          <p:cNvSpPr>
            <a:spLocks noGrp="1"/>
          </p:cNvSpPr>
          <p:nvPr>
            <p:ph type="ftr" sz="quarter" idx="17"/>
          </p:nvPr>
        </p:nvSpPr>
        <p:spPr/>
        <p:txBody>
          <a:bodyPr/>
          <a:lstStyle/>
          <a:p>
            <a:r>
              <a:rPr lang="fi-FI" smtClean="0"/>
              <a:t>&lt;Laatija&gt;</a:t>
            </a:r>
            <a:endParaRPr lang="fi-FI" dirty="0"/>
          </a:p>
        </p:txBody>
      </p:sp>
      <p:sp>
        <p:nvSpPr>
          <p:cNvPr id="8" name="Dian numeron paikkamerkki 7"/>
          <p:cNvSpPr>
            <a:spLocks noGrp="1"/>
          </p:cNvSpPr>
          <p:nvPr>
            <p:ph type="sldNum" sz="quarter" idx="18"/>
          </p:nvPr>
        </p:nvSpPr>
        <p:spPr/>
        <p:txBody>
          <a:bodyPr/>
          <a:lstStyle/>
          <a:p>
            <a:fld id="{66EADA40-FB0F-4164-9192-0D25DC3A4211}" type="slidenum">
              <a:rPr lang="fi-FI" smtClean="0"/>
              <a:pPr/>
              <a:t>‹#›</a:t>
            </a:fld>
            <a:endParaRPr lang="fi-FI"/>
          </a:p>
        </p:txBody>
      </p:sp>
    </p:spTree>
    <p:extLst>
      <p:ext uri="{BB962C8B-B14F-4D97-AF65-F5344CB8AC3E}">
        <p14:creationId xmlns:p14="http://schemas.microsoft.com/office/powerpoint/2010/main" val="251860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_and_text">
    <p:spTree>
      <p:nvGrpSpPr>
        <p:cNvPr id="1" name=""/>
        <p:cNvGrpSpPr/>
        <p:nvPr/>
      </p:nvGrpSpPr>
      <p:grpSpPr>
        <a:xfrm>
          <a:off x="0" y="0"/>
          <a:ext cx="0" cy="0"/>
          <a:chOff x="0" y="0"/>
          <a:chExt cx="0" cy="0"/>
        </a:xfrm>
      </p:grpSpPr>
      <p:sp>
        <p:nvSpPr>
          <p:cNvPr id="2" name="Otsikko 1"/>
          <p:cNvSpPr>
            <a:spLocks noGrp="1"/>
          </p:cNvSpPr>
          <p:nvPr>
            <p:ph type="title"/>
          </p:nvPr>
        </p:nvSpPr>
        <p:spPr>
          <a:xfrm>
            <a:off x="533400" y="533400"/>
            <a:ext cx="7422976" cy="609600"/>
          </a:xfrm>
        </p:spPr>
        <p:txBody>
          <a:bodyPr/>
          <a:lstStyle/>
          <a:p>
            <a:r>
              <a:rPr lang="fi-FI" smtClean="0"/>
              <a:t>Muokkaa perustyyl. napsautt.</a:t>
            </a:r>
            <a:endParaRPr lang="fi-FI" dirty="0"/>
          </a:p>
        </p:txBody>
      </p:sp>
      <p:sp>
        <p:nvSpPr>
          <p:cNvPr id="9" name="Text Placeholder 2"/>
          <p:cNvSpPr>
            <a:spLocks noGrp="1"/>
          </p:cNvSpPr>
          <p:nvPr>
            <p:ph idx="1"/>
          </p:nvPr>
        </p:nvSpPr>
        <p:spPr bwMode="auto">
          <a:xfrm>
            <a:off x="533400" y="1268760"/>
            <a:ext cx="742297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smtClean="0"/>
          </a:p>
        </p:txBody>
      </p:sp>
      <p:sp>
        <p:nvSpPr>
          <p:cNvPr id="3" name="Päivämäärän paikkamerkki 2"/>
          <p:cNvSpPr>
            <a:spLocks noGrp="1"/>
          </p:cNvSpPr>
          <p:nvPr>
            <p:ph type="dt" sz="half" idx="10"/>
          </p:nvPr>
        </p:nvSpPr>
        <p:spPr/>
        <p:txBody>
          <a:bodyPr/>
          <a:lstStyle/>
          <a:p>
            <a:r>
              <a:rPr lang="en-US" smtClean="0"/>
              <a:t>&lt;PVM&gt;</a:t>
            </a:r>
            <a:endParaRPr lang="fi-FI" dirty="0"/>
          </a:p>
        </p:txBody>
      </p:sp>
      <p:sp>
        <p:nvSpPr>
          <p:cNvPr id="4" name="Alatunnisteen paikkamerkki 3"/>
          <p:cNvSpPr>
            <a:spLocks noGrp="1"/>
          </p:cNvSpPr>
          <p:nvPr>
            <p:ph type="ftr" sz="quarter" idx="11"/>
          </p:nvPr>
        </p:nvSpPr>
        <p:spPr/>
        <p:txBody>
          <a:bodyPr/>
          <a:lstStyle/>
          <a:p>
            <a:r>
              <a:rPr lang="fi-FI" smtClean="0"/>
              <a:t>&lt;Laatija&gt;</a:t>
            </a:r>
            <a:endParaRPr lang="fi-FI" dirty="0"/>
          </a:p>
        </p:txBody>
      </p:sp>
      <p:sp>
        <p:nvSpPr>
          <p:cNvPr id="5" name="Dian numeron paikkamerkki 4"/>
          <p:cNvSpPr>
            <a:spLocks noGrp="1"/>
          </p:cNvSpPr>
          <p:nvPr>
            <p:ph type="sldNum" sz="quarter" idx="12"/>
          </p:nvPr>
        </p:nvSpPr>
        <p:spPr/>
        <p:txBody>
          <a:bodyPr/>
          <a:lstStyle/>
          <a:p>
            <a:fld id="{66EADA40-FB0F-4164-9192-0D25DC3A4211}" type="slidenum">
              <a:rPr lang="fi-FI" smtClean="0"/>
              <a:pPr/>
              <a:t>‹#›</a:t>
            </a:fld>
            <a:endParaRPr lang="fi-FI"/>
          </a:p>
        </p:txBody>
      </p:sp>
    </p:spTree>
    <p:extLst>
      <p:ext uri="{BB962C8B-B14F-4D97-AF65-F5344CB8AC3E}">
        <p14:creationId xmlns:p14="http://schemas.microsoft.com/office/powerpoint/2010/main" val="109892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and_chart">
    <p:spTree>
      <p:nvGrpSpPr>
        <p:cNvPr id="1" name=""/>
        <p:cNvGrpSpPr/>
        <p:nvPr/>
      </p:nvGrpSpPr>
      <p:grpSpPr>
        <a:xfrm>
          <a:off x="0" y="0"/>
          <a:ext cx="0" cy="0"/>
          <a:chOff x="0" y="0"/>
          <a:chExt cx="0" cy="0"/>
        </a:xfrm>
      </p:grpSpPr>
      <p:sp>
        <p:nvSpPr>
          <p:cNvPr id="2" name="Otsikko 1"/>
          <p:cNvSpPr>
            <a:spLocks noGrp="1"/>
          </p:cNvSpPr>
          <p:nvPr>
            <p:ph type="title"/>
          </p:nvPr>
        </p:nvSpPr>
        <p:spPr>
          <a:xfrm>
            <a:off x="533400" y="533400"/>
            <a:ext cx="7422600" cy="609600"/>
          </a:xfrm>
        </p:spPr>
        <p:txBody>
          <a:bodyPr/>
          <a:lstStyle/>
          <a:p>
            <a:r>
              <a:rPr lang="fi-FI" smtClean="0"/>
              <a:t>Muokkaa perustyyl. napsautt.</a:t>
            </a:r>
            <a:endParaRPr lang="fi-FI" dirty="0"/>
          </a:p>
        </p:txBody>
      </p:sp>
      <p:sp>
        <p:nvSpPr>
          <p:cNvPr id="7" name="Kaavion paikkamerkki 6"/>
          <p:cNvSpPr>
            <a:spLocks noGrp="1"/>
          </p:cNvSpPr>
          <p:nvPr>
            <p:ph type="chart" sz="quarter" idx="13"/>
          </p:nvPr>
        </p:nvSpPr>
        <p:spPr>
          <a:xfrm>
            <a:off x="532800" y="1268760"/>
            <a:ext cx="7423200" cy="5040560"/>
          </a:xfrm>
        </p:spPr>
        <p:txBody>
          <a:bodyPr/>
          <a:lstStyle/>
          <a:p>
            <a:r>
              <a:rPr lang="fi-FI" smtClean="0"/>
              <a:t>Lisää kaavio napsauttamalla kuvaketta</a:t>
            </a:r>
            <a:endParaRPr lang="fi-FI" dirty="0"/>
          </a:p>
        </p:txBody>
      </p:sp>
      <p:sp>
        <p:nvSpPr>
          <p:cNvPr id="3" name="Päivämäärän paikkamerkki 2"/>
          <p:cNvSpPr>
            <a:spLocks noGrp="1"/>
          </p:cNvSpPr>
          <p:nvPr>
            <p:ph type="dt" sz="half" idx="14"/>
          </p:nvPr>
        </p:nvSpPr>
        <p:spPr/>
        <p:txBody>
          <a:bodyPr/>
          <a:lstStyle/>
          <a:p>
            <a:r>
              <a:rPr lang="en-US" smtClean="0"/>
              <a:t>&lt;PVM&gt;</a:t>
            </a:r>
            <a:endParaRPr lang="fi-FI" dirty="0"/>
          </a:p>
        </p:txBody>
      </p:sp>
      <p:sp>
        <p:nvSpPr>
          <p:cNvPr id="4" name="Alatunnisteen paikkamerkki 3"/>
          <p:cNvSpPr>
            <a:spLocks noGrp="1"/>
          </p:cNvSpPr>
          <p:nvPr>
            <p:ph type="ftr" sz="quarter" idx="15"/>
          </p:nvPr>
        </p:nvSpPr>
        <p:spPr/>
        <p:txBody>
          <a:bodyPr/>
          <a:lstStyle/>
          <a:p>
            <a:r>
              <a:rPr lang="fi-FI" smtClean="0"/>
              <a:t>&lt;Laatija&gt;</a:t>
            </a:r>
            <a:endParaRPr lang="fi-FI" dirty="0"/>
          </a:p>
        </p:txBody>
      </p:sp>
      <p:sp>
        <p:nvSpPr>
          <p:cNvPr id="5" name="Dian numeron paikkamerkki 4"/>
          <p:cNvSpPr>
            <a:spLocks noGrp="1"/>
          </p:cNvSpPr>
          <p:nvPr>
            <p:ph type="sldNum" sz="quarter" idx="16"/>
          </p:nvPr>
        </p:nvSpPr>
        <p:spPr/>
        <p:txBody>
          <a:bodyPr/>
          <a:lstStyle/>
          <a:p>
            <a:fld id="{66EADA40-FB0F-4164-9192-0D25DC3A4211}" type="slidenum">
              <a:rPr lang="fi-FI" smtClean="0"/>
              <a:pPr/>
              <a:t>‹#›</a:t>
            </a:fld>
            <a:endParaRPr lang="fi-FI" dirty="0"/>
          </a:p>
        </p:txBody>
      </p:sp>
    </p:spTree>
    <p:extLst>
      <p:ext uri="{BB962C8B-B14F-4D97-AF65-F5344CB8AC3E}">
        <p14:creationId xmlns:p14="http://schemas.microsoft.com/office/powerpoint/2010/main" val="38577149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533400"/>
            <a:ext cx="7010400" cy="60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err="1" smtClean="0"/>
              <a:t>Muokkaa</a:t>
            </a:r>
            <a:r>
              <a:rPr lang="en-US" noProof="0" dirty="0" smtClean="0"/>
              <a:t> </a:t>
            </a:r>
            <a:r>
              <a:rPr lang="en-US" noProof="0" dirty="0" err="1" smtClean="0"/>
              <a:t>Perustyyl</a:t>
            </a:r>
            <a:r>
              <a:rPr lang="en-US" noProof="0" dirty="0" smtClean="0"/>
              <a:t>. </a:t>
            </a:r>
            <a:r>
              <a:rPr lang="en-US" noProof="0" dirty="0" err="1" smtClean="0"/>
              <a:t>Napsautt</a:t>
            </a:r>
            <a:r>
              <a:rPr lang="en-US" noProof="0" dirty="0" smtClean="0"/>
              <a:t>.</a:t>
            </a:r>
            <a:endParaRPr lang="en-US" noProof="0" dirty="0"/>
          </a:p>
        </p:txBody>
      </p:sp>
      <p:sp>
        <p:nvSpPr>
          <p:cNvPr id="1027" name="Text Placeholder 2"/>
          <p:cNvSpPr>
            <a:spLocks noGrp="1"/>
          </p:cNvSpPr>
          <p:nvPr>
            <p:ph type="body" idx="1"/>
          </p:nvPr>
        </p:nvSpPr>
        <p:spPr bwMode="auto">
          <a:xfrm>
            <a:off x="533400" y="1600200"/>
            <a:ext cx="7010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noProof="0" dirty="0" smtClean="0"/>
              <a:t>Muokkaa tekstin perustyylejä napsauttamalla</a:t>
            </a:r>
          </a:p>
          <a:p>
            <a:pPr lvl="1"/>
            <a:r>
              <a:rPr lang="fi-FI" noProof="0" dirty="0" smtClean="0"/>
              <a:t>toinen taso</a:t>
            </a:r>
          </a:p>
          <a:p>
            <a:pPr lvl="2"/>
            <a:r>
              <a:rPr lang="fi-FI" noProof="0" dirty="0" smtClean="0"/>
              <a:t>kolmas taso</a:t>
            </a:r>
          </a:p>
          <a:p>
            <a:pPr lvl="3"/>
            <a:r>
              <a:rPr lang="fi-FI" noProof="0" dirty="0" smtClean="0"/>
              <a:t>neljäs taso</a:t>
            </a:r>
          </a:p>
          <a:p>
            <a:pPr lvl="4"/>
            <a:r>
              <a:rPr lang="fi-FI" noProof="0" dirty="0" smtClean="0"/>
              <a:t>viides taso</a:t>
            </a:r>
          </a:p>
        </p:txBody>
      </p:sp>
      <p:cxnSp>
        <p:nvCxnSpPr>
          <p:cNvPr id="7" name="Straight Connector 6"/>
          <p:cNvCxnSpPr/>
          <p:nvPr/>
        </p:nvCxnSpPr>
        <p:spPr>
          <a:xfrm>
            <a:off x="533400" y="6399213"/>
            <a:ext cx="7423150" cy="0"/>
          </a:xfrm>
          <a:prstGeom prst="line">
            <a:avLst/>
          </a:prstGeom>
          <a:ln w="12700" cap="flat" cmpd="sng" algn="ctr">
            <a:solidFill>
              <a:srgbClr val="0088C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395536" y="6408000"/>
            <a:ext cx="648072" cy="475200"/>
          </a:xfrm>
          <a:prstGeom prst="rect">
            <a:avLst/>
          </a:prstGeom>
        </p:spPr>
        <p:txBody>
          <a:bodyPr vert="horz" wrap="square" lIns="36000" tIns="45720" rIns="36000" bIns="45720" numCol="1" anchor="t" anchorCtr="0" compatLnSpc="1">
            <a:prstTxWarp prst="textNoShape">
              <a:avLst/>
            </a:prstTxWarp>
          </a:bodyPr>
          <a:lstStyle>
            <a:lvl1pPr algn="r">
              <a:defRPr sz="900">
                <a:solidFill>
                  <a:srgbClr val="766A62"/>
                </a:solidFill>
              </a:defRPr>
            </a:lvl1pPr>
          </a:lstStyle>
          <a:p>
            <a:r>
              <a:rPr lang="en-US" noProof="0" smtClean="0"/>
              <a:t>&lt;PVM&gt;</a:t>
            </a:r>
            <a:endParaRPr lang="en-US" noProof="0" dirty="0"/>
          </a:p>
        </p:txBody>
      </p:sp>
      <p:sp>
        <p:nvSpPr>
          <p:cNvPr id="10" name="Footer Placeholder 4"/>
          <p:cNvSpPr>
            <a:spLocks noGrp="1"/>
          </p:cNvSpPr>
          <p:nvPr>
            <p:ph type="ftr" sz="quarter" idx="3"/>
          </p:nvPr>
        </p:nvSpPr>
        <p:spPr>
          <a:xfrm>
            <a:off x="1115616" y="6409134"/>
            <a:ext cx="1872208" cy="476250"/>
          </a:xfrm>
          <a:prstGeom prst="rect">
            <a:avLst/>
          </a:prstGeom>
        </p:spPr>
        <p:txBody>
          <a:bodyPr vert="horz" wrap="square" lIns="36000" tIns="46800" rIns="36000" bIns="45720" numCol="1" anchor="t" anchorCtr="0" compatLnSpc="1">
            <a:prstTxWarp prst="textNoShape">
              <a:avLst/>
            </a:prstTxWarp>
          </a:bodyPr>
          <a:lstStyle>
            <a:lvl1pPr algn="l">
              <a:defRPr sz="900">
                <a:solidFill>
                  <a:srgbClr val="766A62"/>
                </a:solidFill>
                <a:latin typeface="Arial" charset="0"/>
                <a:ea typeface="ヒラギノ角ゴ Pro W3" charset="0"/>
                <a:cs typeface="ヒラギノ角ゴ Pro W3" charset="0"/>
              </a:defRPr>
            </a:lvl1pPr>
          </a:lstStyle>
          <a:p>
            <a:r>
              <a:rPr lang="en-US" noProof="0" smtClean="0"/>
              <a:t>&lt;Laatija&gt;</a:t>
            </a:r>
            <a:endParaRPr lang="en-US" noProof="0" dirty="0"/>
          </a:p>
        </p:txBody>
      </p:sp>
      <p:sp>
        <p:nvSpPr>
          <p:cNvPr id="11" name="Slide Number Placeholder 5"/>
          <p:cNvSpPr>
            <a:spLocks noGrp="1"/>
          </p:cNvSpPr>
          <p:nvPr>
            <p:ph type="sldNum" sz="quarter" idx="4"/>
          </p:nvPr>
        </p:nvSpPr>
        <p:spPr>
          <a:xfrm>
            <a:off x="2987824" y="6408000"/>
            <a:ext cx="360160" cy="476250"/>
          </a:xfrm>
          <a:prstGeom prst="rect">
            <a:avLst/>
          </a:prstGeom>
        </p:spPr>
        <p:txBody>
          <a:bodyPr vert="horz" wrap="square" lIns="91440" tIns="45720" rIns="91440" bIns="45720" numCol="1" anchor="t" anchorCtr="0" compatLnSpc="1">
            <a:prstTxWarp prst="textNoShape">
              <a:avLst/>
            </a:prstTxWarp>
          </a:bodyPr>
          <a:lstStyle>
            <a:lvl1pPr algn="r">
              <a:defRPr sz="900">
                <a:solidFill>
                  <a:srgbClr val="766A62"/>
                </a:solidFill>
                <a:latin typeface="Arial" pitchFamily="34" charset="0"/>
                <a:cs typeface="Arial" pitchFamily="34" charset="0"/>
              </a:defRPr>
            </a:lvl1pPr>
          </a:lstStyle>
          <a:p>
            <a:fld id="{66EADA40-FB0F-4164-9192-0D25DC3A4211}" type="slidenum">
              <a:rPr lang="fi-FI" smtClean="0"/>
              <a:pPr/>
              <a:t>‹#›</a:t>
            </a:fld>
            <a:endParaRPr lang="fi-FI" dirty="0"/>
          </a:p>
        </p:txBody>
      </p:sp>
      <p:sp>
        <p:nvSpPr>
          <p:cNvPr id="21" name="Date Placeholder 3"/>
          <p:cNvSpPr txBox="1">
            <a:spLocks/>
          </p:cNvSpPr>
          <p:nvPr/>
        </p:nvSpPr>
        <p:spPr>
          <a:xfrm>
            <a:off x="6732067" y="6399213"/>
            <a:ext cx="1512341" cy="476250"/>
          </a:xfrm>
          <a:prstGeom prst="rect">
            <a:avLst/>
          </a:prstGeom>
        </p:spPr>
        <p:txBody>
          <a:bodyPr/>
          <a:lstStyle>
            <a:lvl1pPr eaLnBrk="0" hangingPunct="0">
              <a:defRPr sz="2400">
                <a:solidFill>
                  <a:schemeClr val="bg1"/>
                </a:solidFill>
                <a:latin typeface="Arial" pitchFamily="34" charset="0"/>
                <a:ea typeface="ヒラギノ角ゴ Pro W3" charset="-128"/>
              </a:defRPr>
            </a:lvl1pPr>
            <a:lvl2pPr marL="742950" indent="-285750" eaLnBrk="0" hangingPunct="0">
              <a:defRPr sz="2400">
                <a:solidFill>
                  <a:schemeClr val="bg1"/>
                </a:solidFill>
                <a:latin typeface="Arial" pitchFamily="34" charset="0"/>
                <a:ea typeface="ヒラギノ角ゴ Pro W3" charset="-128"/>
              </a:defRPr>
            </a:lvl2pPr>
            <a:lvl3pPr marL="1143000" indent="-228600" eaLnBrk="0" hangingPunct="0">
              <a:defRPr sz="2400">
                <a:solidFill>
                  <a:schemeClr val="bg1"/>
                </a:solidFill>
                <a:latin typeface="Arial" pitchFamily="34" charset="0"/>
                <a:ea typeface="ヒラギノ角ゴ Pro W3" charset="-128"/>
              </a:defRPr>
            </a:lvl3pPr>
            <a:lvl4pPr marL="1600200" indent="-228600" eaLnBrk="0" hangingPunct="0">
              <a:defRPr sz="2400">
                <a:solidFill>
                  <a:schemeClr val="bg1"/>
                </a:solidFill>
                <a:latin typeface="Arial" pitchFamily="34" charset="0"/>
                <a:ea typeface="ヒラギノ角ゴ Pro W3" charset="-128"/>
              </a:defRPr>
            </a:lvl4pPr>
            <a:lvl5pPr marL="2057400" indent="-228600" eaLnBrk="0" hangingPunct="0">
              <a:defRPr sz="2400">
                <a:solidFill>
                  <a:schemeClr val="bg1"/>
                </a:solidFill>
                <a:latin typeface="Arial" pitchFamily="34" charset="0"/>
                <a:ea typeface="ヒラギノ角ゴ Pro W3" charset="-128"/>
              </a:defRPr>
            </a:lvl5pPr>
            <a:lvl6pPr marL="2514600" indent="-228600" algn="ctr" defTabSz="457200" eaLnBrk="0" fontAlgn="base" hangingPunct="0">
              <a:spcBef>
                <a:spcPct val="0"/>
              </a:spcBef>
              <a:spcAft>
                <a:spcPct val="0"/>
              </a:spcAft>
              <a:defRPr sz="2400">
                <a:solidFill>
                  <a:schemeClr val="bg1"/>
                </a:solidFill>
                <a:latin typeface="Arial" pitchFamily="34" charset="0"/>
                <a:ea typeface="ヒラギノ角ゴ Pro W3" charset="-128"/>
              </a:defRPr>
            </a:lvl6pPr>
            <a:lvl7pPr marL="2971800" indent="-228600" algn="ctr" defTabSz="457200" eaLnBrk="0" fontAlgn="base" hangingPunct="0">
              <a:spcBef>
                <a:spcPct val="0"/>
              </a:spcBef>
              <a:spcAft>
                <a:spcPct val="0"/>
              </a:spcAft>
              <a:defRPr sz="2400">
                <a:solidFill>
                  <a:schemeClr val="bg1"/>
                </a:solidFill>
                <a:latin typeface="Arial" pitchFamily="34" charset="0"/>
                <a:ea typeface="ヒラギノ角ゴ Pro W3" charset="-128"/>
              </a:defRPr>
            </a:lvl7pPr>
            <a:lvl8pPr marL="3429000" indent="-228600" algn="ctr" defTabSz="457200" eaLnBrk="0" fontAlgn="base" hangingPunct="0">
              <a:spcBef>
                <a:spcPct val="0"/>
              </a:spcBef>
              <a:spcAft>
                <a:spcPct val="0"/>
              </a:spcAft>
              <a:defRPr sz="2400">
                <a:solidFill>
                  <a:schemeClr val="bg1"/>
                </a:solidFill>
                <a:latin typeface="Arial" pitchFamily="34" charset="0"/>
                <a:ea typeface="ヒラギノ角ゴ Pro W3" charset="-128"/>
              </a:defRPr>
            </a:lvl8pPr>
            <a:lvl9pPr marL="3886200" indent="-228600" algn="ctr" defTabSz="457200" eaLnBrk="0" fontAlgn="base" hangingPunct="0">
              <a:spcBef>
                <a:spcPct val="0"/>
              </a:spcBef>
              <a:spcAft>
                <a:spcPct val="0"/>
              </a:spcAft>
              <a:defRPr sz="2400">
                <a:solidFill>
                  <a:schemeClr val="bg1"/>
                </a:solidFill>
                <a:latin typeface="Arial" pitchFamily="34" charset="0"/>
                <a:ea typeface="ヒラギノ角ゴ Pro W3" charset="-128"/>
              </a:defRPr>
            </a:lvl9pPr>
          </a:lstStyle>
          <a:p>
            <a:pPr algn="l" eaLnBrk="1" hangingPunct="1"/>
            <a:r>
              <a:rPr lang="en-US" sz="900" dirty="0" smtClean="0">
                <a:solidFill>
                  <a:srgbClr val="766A62"/>
                </a:solidFill>
              </a:rPr>
              <a:t>www.fta.fi</a:t>
            </a:r>
            <a:endParaRPr lang="en-US" sz="900" dirty="0">
              <a:solidFill>
                <a:srgbClr val="766A62"/>
              </a:solidFill>
            </a:endParaRPr>
          </a:p>
        </p:txBody>
      </p:sp>
      <p:sp>
        <p:nvSpPr>
          <p:cNvPr id="12" name="eulogoplaceholder" hidden="1"/>
          <p:cNvSpPr txBox="1"/>
          <p:nvPr/>
        </p:nvSpPr>
        <p:spPr>
          <a:xfrm>
            <a:off x="6271200" y="5949280"/>
            <a:ext cx="1115988" cy="235962"/>
          </a:xfrm>
          <a:prstGeom prst="rect">
            <a:avLst/>
          </a:prstGeom>
          <a:noFill/>
        </p:spPr>
        <p:txBody>
          <a:bodyPr wrap="square" rtlCol="0">
            <a:spAutoFit/>
          </a:bodyPr>
          <a:lstStyle/>
          <a:p>
            <a:pPr algn="ctr"/>
            <a:r>
              <a:rPr lang="fi-FI" sz="1400" b="1" baseline="30000" dirty="0" smtClean="0">
                <a:solidFill>
                  <a:srgbClr val="000000"/>
                </a:solidFill>
                <a:latin typeface="Felbridge Pro"/>
                <a:cs typeface="Felbridge Pro"/>
              </a:rPr>
              <a:t>EU</a:t>
            </a:r>
          </a:p>
        </p:txBody>
      </p:sp>
      <p:sp>
        <p:nvSpPr>
          <p:cNvPr id="4" name="ballsplitter"/>
          <p:cNvSpPr txBox="1"/>
          <p:nvPr/>
        </p:nvSpPr>
        <p:spPr>
          <a:xfrm>
            <a:off x="1043608" y="6408000"/>
            <a:ext cx="72008" cy="230832"/>
          </a:xfrm>
          <a:prstGeom prst="rect">
            <a:avLst/>
          </a:prstGeom>
          <a:noFill/>
        </p:spPr>
        <p:txBody>
          <a:bodyPr wrap="square" lIns="0" rIns="0" rtlCol="0">
            <a:spAutoFit/>
          </a:bodyPr>
          <a:lstStyle/>
          <a:p>
            <a:pPr algn="ctr"/>
            <a:r>
              <a:rPr lang="en-US" sz="900" dirty="0" smtClean="0">
                <a:solidFill>
                  <a:schemeClr val="tx1"/>
                </a:solidFill>
              </a:rPr>
              <a:t>•</a:t>
            </a:r>
            <a:endParaRPr lang="fi-FI" sz="900" baseline="30000" dirty="0" smtClean="0">
              <a:solidFill>
                <a:srgbClr val="A59D95"/>
              </a:solidFill>
              <a:latin typeface="Felbridge Pro"/>
              <a:cs typeface="Felbridge Pro"/>
            </a:endParaRPr>
          </a:p>
        </p:txBody>
      </p:sp>
      <p:sp>
        <p:nvSpPr>
          <p:cNvPr id="14" name="businessareaplaceholder"/>
          <p:cNvSpPr txBox="1">
            <a:spLocks/>
          </p:cNvSpPr>
          <p:nvPr/>
        </p:nvSpPr>
        <p:spPr>
          <a:xfrm>
            <a:off x="3347984" y="6409134"/>
            <a:ext cx="3240240" cy="476250"/>
          </a:xfrm>
          <a:prstGeom prst="rect">
            <a:avLst/>
          </a:prstGeom>
        </p:spPr>
        <p:txBody>
          <a:bodyPr vert="horz" wrap="square" lIns="36000" tIns="46800" rIns="36000" bIns="45720" numCol="1" anchor="t" anchorCtr="0" compatLnSpc="1">
            <a:prstTxWarp prst="textNoShape">
              <a:avLst/>
            </a:prstTxWarp>
          </a:bodyPr>
          <a:lstStyle>
            <a:defPPr>
              <a:defRPr lang="en-US"/>
            </a:defPPr>
            <a:lvl1pPr algn="l" defTabSz="457200" rtl="0" fontAlgn="base">
              <a:spcBef>
                <a:spcPct val="0"/>
              </a:spcBef>
              <a:spcAft>
                <a:spcPct val="0"/>
              </a:spcAft>
              <a:defRPr sz="900" kern="1200">
                <a:solidFill>
                  <a:srgbClr val="766A62"/>
                </a:solidFill>
                <a:latin typeface="Arial" charset="0"/>
                <a:ea typeface="ヒラギノ角ゴ Pro W3" charset="0"/>
                <a:cs typeface="ヒラギノ角ゴ Pro W3" charset="0"/>
              </a:defRPr>
            </a:lvl1pPr>
            <a:lvl2pPr marL="457200" algn="ctr" defTabSz="457200" rtl="0" fontAlgn="base">
              <a:spcBef>
                <a:spcPct val="0"/>
              </a:spcBef>
              <a:spcAft>
                <a:spcPct val="0"/>
              </a:spcAft>
              <a:defRPr kern="1200">
                <a:solidFill>
                  <a:schemeClr val="bg1"/>
                </a:solidFill>
                <a:latin typeface="Arial" pitchFamily="34" charset="0"/>
                <a:ea typeface="ヒラギノ角ゴ Pro W3" charset="-128"/>
                <a:cs typeface="+mn-cs"/>
              </a:defRPr>
            </a:lvl2pPr>
            <a:lvl3pPr marL="914400" algn="ctr" defTabSz="457200" rtl="0" fontAlgn="base">
              <a:spcBef>
                <a:spcPct val="0"/>
              </a:spcBef>
              <a:spcAft>
                <a:spcPct val="0"/>
              </a:spcAft>
              <a:defRPr kern="1200">
                <a:solidFill>
                  <a:schemeClr val="bg1"/>
                </a:solidFill>
                <a:latin typeface="Arial" pitchFamily="34" charset="0"/>
                <a:ea typeface="ヒラギノ角ゴ Pro W3" charset="-128"/>
                <a:cs typeface="+mn-cs"/>
              </a:defRPr>
            </a:lvl3pPr>
            <a:lvl4pPr marL="1371600" algn="ctr" defTabSz="457200" rtl="0" fontAlgn="base">
              <a:spcBef>
                <a:spcPct val="0"/>
              </a:spcBef>
              <a:spcAft>
                <a:spcPct val="0"/>
              </a:spcAft>
              <a:defRPr kern="1200">
                <a:solidFill>
                  <a:schemeClr val="bg1"/>
                </a:solidFill>
                <a:latin typeface="Arial" pitchFamily="34" charset="0"/>
                <a:ea typeface="ヒラギノ角ゴ Pro W3" charset="-128"/>
                <a:cs typeface="+mn-cs"/>
              </a:defRPr>
            </a:lvl4pPr>
            <a:lvl5pPr marL="1828800" algn="ctr" defTabSz="457200" rtl="0" fontAlgn="base">
              <a:spcBef>
                <a:spcPct val="0"/>
              </a:spcBef>
              <a:spcAft>
                <a:spcPct val="0"/>
              </a:spcAft>
              <a:defRPr kern="1200">
                <a:solidFill>
                  <a:schemeClr val="bg1"/>
                </a:solidFill>
                <a:latin typeface="Arial" pitchFamily="34" charset="0"/>
                <a:ea typeface="ヒラギノ角ゴ Pro W3" charset="-128"/>
                <a:cs typeface="+mn-cs"/>
              </a:defRPr>
            </a:lvl5pPr>
            <a:lvl6pPr marL="2286000" algn="l" defTabSz="914400" rtl="0" eaLnBrk="1" latinLnBrk="0" hangingPunct="1">
              <a:defRPr kern="1200">
                <a:solidFill>
                  <a:schemeClr val="bg1"/>
                </a:solidFill>
                <a:latin typeface="Arial" pitchFamily="34" charset="0"/>
                <a:ea typeface="ヒラギノ角ゴ Pro W3" charset="-128"/>
                <a:cs typeface="+mn-cs"/>
              </a:defRPr>
            </a:lvl6pPr>
            <a:lvl7pPr marL="2743200" algn="l" defTabSz="914400" rtl="0" eaLnBrk="1" latinLnBrk="0" hangingPunct="1">
              <a:defRPr kern="1200">
                <a:solidFill>
                  <a:schemeClr val="bg1"/>
                </a:solidFill>
                <a:latin typeface="Arial" pitchFamily="34" charset="0"/>
                <a:ea typeface="ヒラギノ角ゴ Pro W3" charset="-128"/>
                <a:cs typeface="+mn-cs"/>
              </a:defRPr>
            </a:lvl7pPr>
            <a:lvl8pPr marL="3200400" algn="l" defTabSz="914400" rtl="0" eaLnBrk="1" latinLnBrk="0" hangingPunct="1">
              <a:defRPr kern="1200">
                <a:solidFill>
                  <a:schemeClr val="bg1"/>
                </a:solidFill>
                <a:latin typeface="Arial" pitchFamily="34" charset="0"/>
                <a:ea typeface="ヒラギノ角ゴ Pro W3" charset="-128"/>
                <a:cs typeface="+mn-cs"/>
              </a:defRPr>
            </a:lvl8pPr>
            <a:lvl9pPr marL="3657600" algn="l" defTabSz="914400" rtl="0" eaLnBrk="1" latinLnBrk="0" hangingPunct="1">
              <a:defRPr kern="1200">
                <a:solidFill>
                  <a:schemeClr val="bg1"/>
                </a:solidFill>
                <a:latin typeface="Arial" pitchFamily="34" charset="0"/>
                <a:ea typeface="ヒラギノ角ゴ Pro W3" charset="-128"/>
                <a:cs typeface="+mn-cs"/>
              </a:defRPr>
            </a:lvl9pPr>
          </a:lstStyle>
          <a:p>
            <a:pPr>
              <a:defRPr/>
            </a:pPr>
            <a:r>
              <a:rPr lang="fi-FI" dirty="0" smtClean="0"/>
              <a:t>&lt;Toimialue&gt;</a:t>
            </a:r>
            <a:endParaRPr lang="fi-FI" dirty="0"/>
          </a:p>
        </p:txBody>
      </p:sp>
      <p:sp>
        <p:nvSpPr>
          <p:cNvPr id="15" name="eulogotenplaceholder" hidden="1"/>
          <p:cNvSpPr txBox="1"/>
          <p:nvPr/>
        </p:nvSpPr>
        <p:spPr>
          <a:xfrm>
            <a:off x="4139952" y="6170400"/>
            <a:ext cx="1115988" cy="235962"/>
          </a:xfrm>
          <a:prstGeom prst="rect">
            <a:avLst/>
          </a:prstGeom>
          <a:noFill/>
        </p:spPr>
        <p:txBody>
          <a:bodyPr wrap="square" rtlCol="0">
            <a:spAutoFit/>
          </a:bodyPr>
          <a:lstStyle/>
          <a:p>
            <a:pPr algn="ctr"/>
            <a:r>
              <a:rPr lang="fi-FI" sz="1400" b="1" baseline="30000" dirty="0" err="1" smtClean="0">
                <a:solidFill>
                  <a:srgbClr val="000000"/>
                </a:solidFill>
                <a:latin typeface="Felbridge Pro"/>
                <a:cs typeface="Felbridge Pro"/>
              </a:rPr>
              <a:t>EU_Ten</a:t>
            </a:r>
            <a:endParaRPr lang="fi-FI" sz="1400" b="1" baseline="30000" dirty="0" smtClean="0">
              <a:solidFill>
                <a:srgbClr val="000000"/>
              </a:solidFill>
              <a:latin typeface="Felbridge Pro"/>
              <a:cs typeface="Felbridge Pro"/>
            </a:endParaRPr>
          </a:p>
        </p:txBody>
      </p:sp>
      <p:sp>
        <p:nvSpPr>
          <p:cNvPr id="17" name="dfilenameandpath" hidden="1"/>
          <p:cNvSpPr txBox="1"/>
          <p:nvPr/>
        </p:nvSpPr>
        <p:spPr>
          <a:xfrm>
            <a:off x="0" y="6642556"/>
            <a:ext cx="6786610" cy="215444"/>
          </a:xfrm>
          <a:prstGeom prst="rect">
            <a:avLst/>
          </a:prstGeom>
          <a:noFill/>
        </p:spPr>
        <p:txBody>
          <a:bodyPr wrap="square" rtlCol="0">
            <a:spAutoFit/>
          </a:bodyPr>
          <a:lstStyle/>
          <a:p>
            <a:r>
              <a:rPr lang="fi-FI" sz="800" dirty="0" err="1" smtClean="0"/>
              <a:t>dfilenameandpath</a:t>
            </a:r>
            <a:endParaRPr lang="fi-FI" sz="800" dirty="0" smtClean="0"/>
          </a:p>
        </p:txBody>
      </p:sp>
      <p:sp>
        <p:nvSpPr>
          <p:cNvPr id="18" name="dlogoplaceholder" hidden="1"/>
          <p:cNvSpPr txBox="1"/>
          <p:nvPr/>
        </p:nvSpPr>
        <p:spPr>
          <a:xfrm>
            <a:off x="7786800" y="5716800"/>
            <a:ext cx="928694" cy="369332"/>
          </a:xfrm>
          <a:prstGeom prst="rect">
            <a:avLst/>
          </a:prstGeom>
          <a:noFill/>
        </p:spPr>
        <p:txBody>
          <a:bodyPr wrap="square" rtlCol="0">
            <a:spAutoFit/>
          </a:bodyPr>
          <a:lstStyle/>
          <a:p>
            <a:r>
              <a:rPr lang="fi-FI" dirty="0" err="1" smtClean="0"/>
              <a:t>dlogo</a:t>
            </a:r>
            <a:endParaRPr lang="fi-FI" dirty="0"/>
          </a:p>
        </p:txBody>
      </p:sp>
      <p:pic>
        <p:nvPicPr>
          <p:cNvPr id="19" name="Picture 13" descr="liikennevirasto_logo_Eng_vertical.wmf"/>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72400" y="5641200"/>
            <a:ext cx="648000" cy="926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7615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hf hdr="0"/>
  <p:txStyles>
    <p:titleStyle>
      <a:lvl1pPr algn="l" defTabSz="457200" rtl="0" eaLnBrk="1" fontAlgn="base" hangingPunct="1">
        <a:spcBef>
          <a:spcPct val="0"/>
        </a:spcBef>
        <a:spcAft>
          <a:spcPct val="0"/>
        </a:spcAft>
        <a:defRPr lang="en-US" sz="2400" b="0" kern="1200" cap="none" spc="60" dirty="0">
          <a:solidFill>
            <a:schemeClr val="tx2"/>
          </a:solidFill>
          <a:latin typeface="Arial" charset="0"/>
          <a:ea typeface="ヒラギノ角ゴ Pro W3" charset="0"/>
          <a:cs typeface="ヒラギノ角ゴ Pro W3" charset="0"/>
        </a:defRPr>
      </a:lvl1pPr>
      <a:lvl2pPr algn="l" defTabSz="457200" rtl="0" eaLnBrk="1" fontAlgn="base" hangingPunct="1">
        <a:spcBef>
          <a:spcPct val="0"/>
        </a:spcBef>
        <a:spcAft>
          <a:spcPct val="0"/>
        </a:spcAft>
        <a:defRPr sz="2400" b="1">
          <a:solidFill>
            <a:schemeClr val="tx2"/>
          </a:solidFill>
          <a:latin typeface="Arial" charset="0"/>
          <a:ea typeface="ヒラギノ角ゴ Pro W3" charset="0"/>
          <a:cs typeface="ヒラギノ角ゴ Pro W3" charset="0"/>
        </a:defRPr>
      </a:lvl2pPr>
      <a:lvl3pPr algn="l" defTabSz="457200" rtl="0" eaLnBrk="1" fontAlgn="base" hangingPunct="1">
        <a:spcBef>
          <a:spcPct val="0"/>
        </a:spcBef>
        <a:spcAft>
          <a:spcPct val="0"/>
        </a:spcAft>
        <a:defRPr sz="2400" b="1">
          <a:solidFill>
            <a:schemeClr val="tx2"/>
          </a:solidFill>
          <a:latin typeface="Arial" charset="0"/>
          <a:ea typeface="ヒラギノ角ゴ Pro W3" charset="0"/>
          <a:cs typeface="ヒラギノ角ゴ Pro W3" charset="0"/>
        </a:defRPr>
      </a:lvl3pPr>
      <a:lvl4pPr algn="l" defTabSz="457200" rtl="0" eaLnBrk="1" fontAlgn="base" hangingPunct="1">
        <a:spcBef>
          <a:spcPct val="0"/>
        </a:spcBef>
        <a:spcAft>
          <a:spcPct val="0"/>
        </a:spcAft>
        <a:defRPr sz="2400" b="1">
          <a:solidFill>
            <a:schemeClr val="tx2"/>
          </a:solidFill>
          <a:latin typeface="Arial" charset="0"/>
          <a:ea typeface="ヒラギノ角ゴ Pro W3" charset="0"/>
          <a:cs typeface="ヒラギノ角ゴ Pro W3" charset="0"/>
        </a:defRPr>
      </a:lvl4pPr>
      <a:lvl5pPr algn="l" defTabSz="457200" rtl="0" eaLnBrk="1" fontAlgn="base" hangingPunct="1">
        <a:spcBef>
          <a:spcPct val="0"/>
        </a:spcBef>
        <a:spcAft>
          <a:spcPct val="0"/>
        </a:spcAft>
        <a:defRPr sz="2400" b="1">
          <a:solidFill>
            <a:schemeClr val="tx2"/>
          </a:solidFill>
          <a:latin typeface="Arial" charset="0"/>
          <a:ea typeface="ヒラギノ角ゴ Pro W3" charset="0"/>
          <a:cs typeface="ヒラギノ角ゴ Pro W3" charset="0"/>
        </a:defRPr>
      </a:lvl5pPr>
      <a:lvl6pPr marL="457200" algn="l" defTabSz="457200" rtl="0" eaLnBrk="1" fontAlgn="base" hangingPunct="1">
        <a:spcBef>
          <a:spcPct val="0"/>
        </a:spcBef>
        <a:spcAft>
          <a:spcPct val="0"/>
        </a:spcAft>
        <a:defRPr sz="2400" b="1">
          <a:solidFill>
            <a:schemeClr val="tx2"/>
          </a:solidFill>
          <a:latin typeface="Arial" charset="0"/>
          <a:ea typeface="ヒラギノ角ゴ Pro W3" charset="0"/>
          <a:cs typeface="ヒラギノ角ゴ Pro W3" charset="0"/>
        </a:defRPr>
      </a:lvl6pPr>
      <a:lvl7pPr marL="914400" algn="l" defTabSz="457200" rtl="0" eaLnBrk="1" fontAlgn="base" hangingPunct="1">
        <a:spcBef>
          <a:spcPct val="0"/>
        </a:spcBef>
        <a:spcAft>
          <a:spcPct val="0"/>
        </a:spcAft>
        <a:defRPr sz="2400" b="1">
          <a:solidFill>
            <a:schemeClr val="tx2"/>
          </a:solidFill>
          <a:latin typeface="Arial" charset="0"/>
          <a:ea typeface="ヒラギノ角ゴ Pro W3" charset="0"/>
          <a:cs typeface="ヒラギノ角ゴ Pro W3" charset="0"/>
        </a:defRPr>
      </a:lvl7pPr>
      <a:lvl8pPr marL="1371600" algn="l" defTabSz="457200" rtl="0" eaLnBrk="1" fontAlgn="base" hangingPunct="1">
        <a:spcBef>
          <a:spcPct val="0"/>
        </a:spcBef>
        <a:spcAft>
          <a:spcPct val="0"/>
        </a:spcAft>
        <a:defRPr sz="2400" b="1">
          <a:solidFill>
            <a:schemeClr val="tx2"/>
          </a:solidFill>
          <a:latin typeface="Arial" charset="0"/>
          <a:ea typeface="ヒラギノ角ゴ Pro W3" charset="0"/>
          <a:cs typeface="ヒラギノ角ゴ Pro W3" charset="0"/>
        </a:defRPr>
      </a:lvl8pPr>
      <a:lvl9pPr marL="1828800" algn="l" defTabSz="457200" rtl="0" eaLnBrk="1" fontAlgn="base" hangingPunct="1">
        <a:spcBef>
          <a:spcPct val="0"/>
        </a:spcBef>
        <a:spcAft>
          <a:spcPct val="0"/>
        </a:spcAft>
        <a:defRPr sz="2400" b="1">
          <a:solidFill>
            <a:schemeClr val="tx2"/>
          </a:solidFill>
          <a:latin typeface="Arial" charset="0"/>
          <a:ea typeface="ヒラギノ角ゴ Pro W3" charset="0"/>
          <a:cs typeface="ヒラギノ角ゴ Pro W3" charset="0"/>
        </a:defRPr>
      </a:lvl9pPr>
    </p:titleStyle>
    <p:bodyStyle>
      <a:lvl1pPr marL="285750" indent="-285750" algn="l" defTabSz="457200" rtl="0" eaLnBrk="1" fontAlgn="base" hangingPunct="1">
        <a:spcBef>
          <a:spcPts val="1000"/>
        </a:spcBef>
        <a:spcAft>
          <a:spcPct val="0"/>
        </a:spcAft>
        <a:buClr>
          <a:srgbClr val="BCA4CB"/>
        </a:buClr>
        <a:buSzPct val="140000"/>
        <a:buFont typeface="Arial" pitchFamily="34" charset="0"/>
        <a:buChar char="●"/>
        <a:defRPr sz="1600" b="0" i="0" kern="1200" baseline="0">
          <a:solidFill>
            <a:srgbClr val="000000"/>
          </a:solidFill>
          <a:latin typeface="Arial" charset="0"/>
          <a:ea typeface="ヒラギノ角ゴ Pro W3" charset="0"/>
          <a:cs typeface="ヒラギノ角ゴ Pro W3" charset="0"/>
        </a:defRPr>
      </a:lvl1pPr>
      <a:lvl2pPr marL="622800" indent="-265113" algn="l" defTabSz="457200" rtl="0" eaLnBrk="1" fontAlgn="base" hangingPunct="1">
        <a:lnSpc>
          <a:spcPts val="1920"/>
        </a:lnSpc>
        <a:spcBef>
          <a:spcPts val="600"/>
        </a:spcBef>
        <a:spcAft>
          <a:spcPct val="0"/>
        </a:spcAft>
        <a:buClr>
          <a:srgbClr val="A59D95"/>
        </a:buClr>
        <a:buSzPct val="100000"/>
        <a:buFont typeface="Arial" pitchFamily="34" charset="0"/>
        <a:buChar char="●"/>
        <a:defRPr sz="1600" kern="1200">
          <a:solidFill>
            <a:srgbClr val="000000"/>
          </a:solidFill>
          <a:latin typeface="Arial" charset="0"/>
          <a:ea typeface="ヒラギノ角ゴ Pro W3" charset="0"/>
          <a:cs typeface="Felbridge Pro"/>
        </a:defRPr>
      </a:lvl2pPr>
      <a:lvl3pPr marL="810000" indent="-92075" algn="l" defTabSz="457200" rtl="0" eaLnBrk="1" fontAlgn="base" hangingPunct="1">
        <a:lnSpc>
          <a:spcPts val="1920"/>
        </a:lnSpc>
        <a:spcBef>
          <a:spcPts val="600"/>
        </a:spcBef>
        <a:spcAft>
          <a:spcPct val="0"/>
        </a:spcAft>
        <a:buClr>
          <a:srgbClr val="A59D95"/>
        </a:buClr>
        <a:buFont typeface="Arial" pitchFamily="34" charset="0"/>
        <a:buChar char="•"/>
        <a:defRPr sz="1400" kern="1200">
          <a:solidFill>
            <a:srgbClr val="000000"/>
          </a:solidFill>
          <a:latin typeface="Arial" charset="0"/>
          <a:ea typeface="ヒラギノ角ゴ Pro W3" charset="0"/>
          <a:cs typeface="Felbridge Pro"/>
        </a:defRPr>
      </a:lvl3pPr>
      <a:lvl4pPr marL="1080000" indent="-90488" algn="l" defTabSz="457200" rtl="0" eaLnBrk="1" fontAlgn="base" hangingPunct="1">
        <a:lnSpc>
          <a:spcPts val="1920"/>
        </a:lnSpc>
        <a:spcBef>
          <a:spcPts val="600"/>
        </a:spcBef>
        <a:spcAft>
          <a:spcPct val="0"/>
        </a:spcAft>
        <a:buClr>
          <a:srgbClr val="A59D95"/>
        </a:buClr>
        <a:buFont typeface="Arial" pitchFamily="34" charset="0"/>
        <a:buChar char="•"/>
        <a:defRPr sz="1400" kern="1200">
          <a:solidFill>
            <a:srgbClr val="000000"/>
          </a:solidFill>
          <a:latin typeface="Arial" charset="0"/>
          <a:ea typeface="ヒラギノ角ゴ Pro W3" charset="0"/>
          <a:cs typeface="Felbridge Pro"/>
        </a:defRPr>
      </a:lvl4pPr>
      <a:lvl5pPr marL="1342800" indent="-85725" algn="l" defTabSz="457200" rtl="0" eaLnBrk="1" fontAlgn="base" hangingPunct="1">
        <a:lnSpc>
          <a:spcPts val="1920"/>
        </a:lnSpc>
        <a:spcBef>
          <a:spcPts val="600"/>
        </a:spcBef>
        <a:spcAft>
          <a:spcPct val="0"/>
        </a:spcAft>
        <a:buClr>
          <a:srgbClr val="A59D95"/>
        </a:buClr>
        <a:buFont typeface="Arial" pitchFamily="34" charset="0"/>
        <a:buChar char="•"/>
        <a:defRPr sz="1400" kern="1200">
          <a:solidFill>
            <a:srgbClr val="000000"/>
          </a:solidFill>
          <a:latin typeface="Arial" charset="0"/>
          <a:ea typeface="ヒラギノ角ゴ Pro W3" charset="0"/>
          <a:cs typeface="Felbridge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hyperlink" Target="Workshop%20summary%20and%20results.pdf"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BSHC16_EN_E_DK.pdf"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NHC54_08.3A_ToR_NNPWG.pdf" TargetMode="External"/><Relationship Id="rId2" Type="http://schemas.openxmlformats.org/officeDocument/2006/relationships/hyperlink" Target="SNPWG_TOR.pdf"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Relationship</a:t>
            </a:r>
            <a:r>
              <a:rPr lang="fi-FI" dirty="0" smtClean="0"/>
              <a:t> of NNPWG </a:t>
            </a:r>
            <a:br>
              <a:rPr lang="fi-FI" dirty="0" smtClean="0"/>
            </a:br>
            <a:r>
              <a:rPr lang="fi-FI" dirty="0" smtClean="0"/>
              <a:t>to SNPWG</a:t>
            </a:r>
            <a:endParaRPr lang="fi-FI" dirty="0"/>
          </a:p>
        </p:txBody>
      </p:sp>
      <p:sp>
        <p:nvSpPr>
          <p:cNvPr id="3" name="Päivämäärän paikkamerkki 2"/>
          <p:cNvSpPr>
            <a:spLocks noGrp="1"/>
          </p:cNvSpPr>
          <p:nvPr>
            <p:ph type="dt" sz="half" idx="10"/>
          </p:nvPr>
        </p:nvSpPr>
        <p:spPr>
          <a:xfrm>
            <a:off x="3203848" y="4221088"/>
            <a:ext cx="3744416" cy="331184"/>
          </a:xfrm>
        </p:spPr>
        <p:txBody>
          <a:bodyPr/>
          <a:lstStyle/>
          <a:p>
            <a:r>
              <a:rPr lang="fi-FI" dirty="0" smtClean="0"/>
              <a:t>SNWPG14 / Monaco   13th-17th </a:t>
            </a:r>
            <a:r>
              <a:rPr lang="fi-FI" dirty="0" err="1" smtClean="0"/>
              <a:t>Feb</a:t>
            </a:r>
            <a:r>
              <a:rPr lang="fi-FI" dirty="0" smtClean="0"/>
              <a:t> 2012</a:t>
            </a:r>
            <a:endParaRPr lang="fi-FI" dirty="0"/>
          </a:p>
        </p:txBody>
      </p:sp>
    </p:spTree>
    <p:extLst>
      <p:ext uri="{BB962C8B-B14F-4D97-AF65-F5344CB8AC3E}">
        <p14:creationId xmlns:p14="http://schemas.microsoft.com/office/powerpoint/2010/main" val="3895176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42000">
              <a:schemeClr val="accent5">
                <a:lumMod val="40000"/>
                <a:lumOff val="60000"/>
              </a:schemeClr>
            </a:gs>
            <a:gs pos="64000">
              <a:schemeClr val="bg1"/>
            </a:gs>
            <a:gs pos="100000">
              <a:schemeClr val="bg1"/>
            </a:gs>
          </a:gsLst>
          <a:lin ang="18900000" scaled="0"/>
        </a:grad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a:xfrm>
            <a:off x="721717" y="620688"/>
            <a:ext cx="7285647" cy="609600"/>
          </a:xfrm>
        </p:spPr>
        <p:txBody>
          <a:bodyPr>
            <a:noAutofit/>
          </a:bodyPr>
          <a:lstStyle/>
          <a:p>
            <a:r>
              <a:rPr lang="en-US" b="1" dirty="0"/>
              <a:t>The goals and objectives of the workshop</a:t>
            </a:r>
            <a:endParaRPr lang="fi-FI" b="1" dirty="0"/>
          </a:p>
        </p:txBody>
      </p:sp>
      <p:sp>
        <p:nvSpPr>
          <p:cNvPr id="4" name="Päivämäärän paikkamerkki 3"/>
          <p:cNvSpPr>
            <a:spLocks noGrp="1"/>
          </p:cNvSpPr>
          <p:nvPr>
            <p:ph type="dt" sz="half" idx="10"/>
          </p:nvPr>
        </p:nvSpPr>
        <p:spPr>
          <a:xfrm>
            <a:off x="395536" y="6408000"/>
            <a:ext cx="1008112" cy="475200"/>
          </a:xfrm>
        </p:spPr>
        <p:txBody>
          <a:bodyPr/>
          <a:lstStyle/>
          <a:p>
            <a:r>
              <a:rPr lang="fi-FI" dirty="0" smtClean="0"/>
              <a:t>13th-17th </a:t>
            </a:r>
            <a:r>
              <a:rPr lang="fi-FI" dirty="0" err="1" smtClean="0"/>
              <a:t>Feb</a:t>
            </a:r>
            <a:r>
              <a:rPr lang="fi-FI" dirty="0" smtClean="0"/>
              <a:t> 2012</a:t>
            </a:r>
            <a:endParaRPr lang="fi-FI" dirty="0"/>
          </a:p>
        </p:txBody>
      </p:sp>
      <p:sp>
        <p:nvSpPr>
          <p:cNvPr id="5" name="Alatunnisteen paikkamerkki 4"/>
          <p:cNvSpPr>
            <a:spLocks noGrp="1"/>
          </p:cNvSpPr>
          <p:nvPr>
            <p:ph type="ftr" sz="quarter" idx="11"/>
          </p:nvPr>
        </p:nvSpPr>
        <p:spPr>
          <a:xfrm>
            <a:off x="1619672" y="6409134"/>
            <a:ext cx="1368152" cy="476250"/>
          </a:xfrm>
        </p:spPr>
        <p:txBody>
          <a:bodyPr/>
          <a:lstStyle/>
          <a:p>
            <a:r>
              <a:rPr lang="fi-FI" dirty="0" smtClean="0"/>
              <a:t>J. Nyholm </a:t>
            </a:r>
            <a:endParaRPr lang="fi-FI" dirty="0"/>
          </a:p>
        </p:txBody>
      </p:sp>
      <p:sp>
        <p:nvSpPr>
          <p:cNvPr id="6" name="Dian numeron paikkamerkki 5"/>
          <p:cNvSpPr>
            <a:spLocks noGrp="1"/>
          </p:cNvSpPr>
          <p:nvPr>
            <p:ph type="sldNum" sz="quarter" idx="12"/>
          </p:nvPr>
        </p:nvSpPr>
        <p:spPr>
          <a:xfrm>
            <a:off x="2555776" y="6381750"/>
            <a:ext cx="360160" cy="476250"/>
          </a:xfrm>
        </p:spPr>
        <p:txBody>
          <a:bodyPr/>
          <a:lstStyle/>
          <a:p>
            <a:fld id="{66EADA40-FB0F-4164-9192-0D25DC3A4211}" type="slidenum">
              <a:rPr lang="fi-FI" smtClean="0"/>
              <a:pPr/>
              <a:t>10</a:t>
            </a:fld>
            <a:endParaRPr lang="fi-FI" dirty="0"/>
          </a:p>
        </p:txBody>
      </p:sp>
      <p:graphicFrame>
        <p:nvGraphicFramePr>
          <p:cNvPr id="12" name="Sisällön paikkamerkki 11"/>
          <p:cNvGraphicFramePr>
            <a:graphicFrameLocks noGrp="1"/>
          </p:cNvGraphicFramePr>
          <p:nvPr>
            <p:ph idx="1"/>
            <p:extLst>
              <p:ext uri="{D42A27DB-BD31-4B8C-83A1-F6EECF244321}">
                <p14:modId xmlns:p14="http://schemas.microsoft.com/office/powerpoint/2010/main" val="2303172083"/>
              </p:ext>
            </p:extLst>
          </p:nvPr>
        </p:nvGraphicFramePr>
        <p:xfrm>
          <a:off x="739775" y="3356992"/>
          <a:ext cx="7010400" cy="797337"/>
        </p:xfrm>
        <a:graphic>
          <a:graphicData uri="http://schemas.openxmlformats.org/drawingml/2006/table">
            <a:tbl>
              <a:tblPr/>
              <a:tblGrid>
                <a:gridCol w="7010400"/>
              </a:tblGrid>
              <a:tr h="431577">
                <a:tc>
                  <a:txBody>
                    <a:bodyPr/>
                    <a:lstStyle/>
                    <a:p>
                      <a:endParaRPr lang="fi-FI" dirty="0"/>
                    </a:p>
                  </a:txBody>
                  <a:tcPr>
                    <a:lnL>
                      <a:noFill/>
                    </a:lnL>
                    <a:lnR>
                      <a:noFill/>
                    </a:lnR>
                    <a:lnT>
                      <a:noFill/>
                    </a:lnT>
                    <a:lnB>
                      <a:noFill/>
                    </a:lnB>
                  </a:tcPr>
                </a:tc>
              </a:tr>
              <a:tr h="0">
                <a:tc>
                  <a:txBody>
                    <a:bodyPr/>
                    <a:lstStyle/>
                    <a:p>
                      <a:endParaRPr lang="en-US" dirty="0"/>
                    </a:p>
                  </a:txBody>
                  <a:tcPr anchor="ctr">
                    <a:lnL>
                      <a:noFill/>
                    </a:lnL>
                    <a:lnR>
                      <a:noFill/>
                    </a:lnR>
                    <a:lnT>
                      <a:noFill/>
                    </a:lnT>
                    <a:lnB>
                      <a:noFill/>
                    </a:lnB>
                  </a:tcPr>
                </a:tc>
              </a:tr>
            </a:tbl>
          </a:graphicData>
        </a:graphic>
      </p:graphicFrame>
      <p:sp>
        <p:nvSpPr>
          <p:cNvPr id="8" name="Tekstiruutu 7"/>
          <p:cNvSpPr txBox="1"/>
          <p:nvPr/>
        </p:nvSpPr>
        <p:spPr>
          <a:xfrm>
            <a:off x="755576" y="1916831"/>
            <a:ext cx="7080602" cy="235962"/>
          </a:xfrm>
          <a:prstGeom prst="rect">
            <a:avLst/>
          </a:prstGeom>
          <a:noFill/>
          <a:ln>
            <a:solidFill>
              <a:schemeClr val="bg1"/>
            </a:solidFill>
          </a:ln>
        </p:spPr>
        <p:txBody>
          <a:bodyPr wrap="square" rtlCol="0">
            <a:spAutoFit/>
          </a:bodyPr>
          <a:lstStyle/>
          <a:p>
            <a:endParaRPr lang="fi-FI" sz="1400" baseline="30000" dirty="0" smtClean="0">
              <a:solidFill>
                <a:schemeClr val="tx1">
                  <a:lumMod val="50000"/>
                </a:schemeClr>
              </a:solidFill>
              <a:latin typeface="Felbridge Pro"/>
              <a:cs typeface="Felbridge Pro"/>
            </a:endParaRPr>
          </a:p>
        </p:txBody>
      </p:sp>
      <p:sp>
        <p:nvSpPr>
          <p:cNvPr id="9" name="Rectangle 1"/>
          <p:cNvSpPr>
            <a:spLocks noChangeArrowheads="1"/>
          </p:cNvSpPr>
          <p:nvPr/>
        </p:nvSpPr>
        <p:spPr bwMode="auto">
          <a:xfrm>
            <a:off x="872759" y="18778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uorakulmio 6"/>
          <p:cNvSpPr/>
          <p:nvPr/>
        </p:nvSpPr>
        <p:spPr>
          <a:xfrm>
            <a:off x="1043608" y="1074510"/>
            <a:ext cx="6696744" cy="4708981"/>
          </a:xfrm>
          <a:prstGeom prst="rect">
            <a:avLst/>
          </a:prstGeom>
        </p:spPr>
        <p:txBody>
          <a:bodyPr wrap="square">
            <a:spAutoFit/>
          </a:bodyPr>
          <a:lstStyle/>
          <a:p>
            <a:endParaRPr lang="fi-FI" sz="1200" dirty="0">
              <a:solidFill>
                <a:srgbClr val="000000"/>
              </a:solidFill>
              <a:latin typeface="Arial"/>
            </a:endParaRPr>
          </a:p>
          <a:p>
            <a:r>
              <a:rPr lang="en-US" dirty="0">
                <a:solidFill>
                  <a:schemeClr val="accent1">
                    <a:lumMod val="50000"/>
                  </a:schemeClr>
                </a:solidFill>
                <a:latin typeface="Arial"/>
              </a:rPr>
              <a:t>Learn to know your colleagues better</a:t>
            </a:r>
          </a:p>
          <a:p>
            <a:endParaRPr lang="fi-FI" dirty="0">
              <a:solidFill>
                <a:schemeClr val="accent1">
                  <a:lumMod val="50000"/>
                </a:schemeClr>
              </a:solidFill>
              <a:latin typeface="Arial"/>
            </a:endParaRPr>
          </a:p>
          <a:p>
            <a:r>
              <a:rPr lang="fi-FI" dirty="0">
                <a:solidFill>
                  <a:schemeClr val="accent1">
                    <a:lumMod val="50000"/>
                  </a:schemeClr>
                </a:solidFill>
                <a:latin typeface="Arial"/>
              </a:rPr>
              <a:t>Exchange </a:t>
            </a:r>
            <a:r>
              <a:rPr lang="fi-FI" dirty="0" err="1">
                <a:solidFill>
                  <a:schemeClr val="accent1">
                    <a:lumMod val="50000"/>
                  </a:schemeClr>
                </a:solidFill>
                <a:latin typeface="Arial"/>
              </a:rPr>
              <a:t>knowledge</a:t>
            </a:r>
            <a:r>
              <a:rPr lang="fi-FI" dirty="0">
                <a:solidFill>
                  <a:schemeClr val="accent1">
                    <a:lumMod val="50000"/>
                  </a:schemeClr>
                </a:solidFill>
                <a:latin typeface="Arial"/>
              </a:rPr>
              <a:t> and </a:t>
            </a:r>
            <a:r>
              <a:rPr lang="fi-FI" dirty="0" err="1">
                <a:solidFill>
                  <a:schemeClr val="accent1">
                    <a:lumMod val="50000"/>
                  </a:schemeClr>
                </a:solidFill>
                <a:latin typeface="Arial"/>
              </a:rPr>
              <a:t>insights</a:t>
            </a:r>
            <a:endParaRPr lang="fi-FI" dirty="0">
              <a:solidFill>
                <a:schemeClr val="accent1">
                  <a:lumMod val="50000"/>
                </a:schemeClr>
              </a:solidFill>
              <a:latin typeface="Arial"/>
            </a:endParaRPr>
          </a:p>
          <a:p>
            <a:endParaRPr lang="fi-FI" dirty="0">
              <a:solidFill>
                <a:schemeClr val="accent1">
                  <a:lumMod val="50000"/>
                </a:schemeClr>
              </a:solidFill>
              <a:latin typeface="Arial"/>
            </a:endParaRPr>
          </a:p>
          <a:p>
            <a:r>
              <a:rPr lang="en-US" dirty="0">
                <a:solidFill>
                  <a:schemeClr val="accent1">
                    <a:lumMod val="50000"/>
                  </a:schemeClr>
                </a:solidFill>
                <a:latin typeface="Arial"/>
              </a:rPr>
              <a:t>Create a framework for future cooperation regarding nautical publications</a:t>
            </a:r>
          </a:p>
          <a:p>
            <a:endParaRPr lang="fi-FI" dirty="0">
              <a:solidFill>
                <a:schemeClr val="accent1">
                  <a:lumMod val="50000"/>
                </a:schemeClr>
              </a:solidFill>
              <a:latin typeface="Arial"/>
            </a:endParaRPr>
          </a:p>
          <a:p>
            <a:r>
              <a:rPr lang="en-US" dirty="0" smtClean="0">
                <a:solidFill>
                  <a:schemeClr val="accent1">
                    <a:lumMod val="50000"/>
                  </a:schemeClr>
                </a:solidFill>
                <a:latin typeface="Arial"/>
              </a:rPr>
              <a:t>Investigate </a:t>
            </a:r>
            <a:r>
              <a:rPr lang="en-US" dirty="0">
                <a:solidFill>
                  <a:schemeClr val="accent1">
                    <a:lumMod val="50000"/>
                  </a:schemeClr>
                </a:solidFill>
                <a:latin typeface="Arial"/>
              </a:rPr>
              <a:t>the possibility of closer </a:t>
            </a:r>
            <a:r>
              <a:rPr lang="en-US" dirty="0" smtClean="0">
                <a:solidFill>
                  <a:schemeClr val="accent1">
                    <a:lumMod val="50000"/>
                  </a:schemeClr>
                </a:solidFill>
                <a:latin typeface="Arial"/>
              </a:rPr>
              <a:t>cooperation</a:t>
            </a:r>
          </a:p>
          <a:p>
            <a:endParaRPr lang="en-US" dirty="0">
              <a:solidFill>
                <a:schemeClr val="accent1">
                  <a:lumMod val="50000"/>
                </a:schemeClr>
              </a:solidFill>
              <a:latin typeface="Arial"/>
            </a:endParaRPr>
          </a:p>
          <a:p>
            <a:r>
              <a:rPr lang="en-US" dirty="0" smtClean="0">
                <a:solidFill>
                  <a:schemeClr val="accent1">
                    <a:lumMod val="50000"/>
                  </a:schemeClr>
                </a:solidFill>
                <a:latin typeface="Arial"/>
              </a:rPr>
              <a:t>Sharpen </a:t>
            </a:r>
            <a:r>
              <a:rPr lang="en-US" dirty="0">
                <a:solidFill>
                  <a:schemeClr val="accent1">
                    <a:lumMod val="50000"/>
                  </a:schemeClr>
                </a:solidFill>
                <a:latin typeface="Arial"/>
              </a:rPr>
              <a:t>our awareness of the development of publications, including the possibility of joint exchange of practical and/or operational solutions</a:t>
            </a:r>
          </a:p>
          <a:p>
            <a:endParaRPr lang="fi-FI" dirty="0">
              <a:solidFill>
                <a:schemeClr val="accent1">
                  <a:lumMod val="50000"/>
                </a:schemeClr>
              </a:solidFill>
              <a:latin typeface="Arial"/>
            </a:endParaRPr>
          </a:p>
          <a:p>
            <a:r>
              <a:rPr lang="en-US" dirty="0">
                <a:solidFill>
                  <a:schemeClr val="accent1">
                    <a:lumMod val="50000"/>
                  </a:schemeClr>
                </a:solidFill>
                <a:latin typeface="Arial"/>
              </a:rPr>
              <a:t>Create a framework for discussing </a:t>
            </a:r>
            <a:r>
              <a:rPr lang="en-US" dirty="0" smtClean="0">
                <a:solidFill>
                  <a:schemeClr val="accent1">
                    <a:lumMod val="50000"/>
                  </a:schemeClr>
                </a:solidFill>
                <a:latin typeface="Arial"/>
              </a:rPr>
              <a:t>priorities</a:t>
            </a:r>
          </a:p>
          <a:p>
            <a:endParaRPr lang="en-US" dirty="0">
              <a:solidFill>
                <a:schemeClr val="accent1">
                  <a:lumMod val="50000"/>
                </a:schemeClr>
              </a:solidFill>
              <a:latin typeface="Arial"/>
            </a:endParaRPr>
          </a:p>
          <a:p>
            <a:r>
              <a:rPr lang="en-US" dirty="0">
                <a:solidFill>
                  <a:schemeClr val="accent1">
                    <a:lumMod val="50000"/>
                  </a:schemeClr>
                </a:solidFill>
                <a:latin typeface="Arial"/>
              </a:rPr>
              <a:t>Agree on a way to proceed</a:t>
            </a:r>
          </a:p>
        </p:txBody>
      </p:sp>
    </p:spTree>
    <p:extLst>
      <p:ext uri="{BB962C8B-B14F-4D97-AF65-F5344CB8AC3E}">
        <p14:creationId xmlns:p14="http://schemas.microsoft.com/office/powerpoint/2010/main" val="1595449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42000">
              <a:schemeClr val="accent5">
                <a:lumMod val="40000"/>
                <a:lumOff val="60000"/>
              </a:schemeClr>
            </a:gs>
            <a:gs pos="64000">
              <a:schemeClr val="bg1"/>
            </a:gs>
            <a:gs pos="100000">
              <a:schemeClr val="bg1"/>
            </a:gs>
          </a:gsLst>
          <a:lin ang="18900000" scaled="0"/>
        </a:grad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a:xfrm>
            <a:off x="721717" y="620688"/>
            <a:ext cx="7285647" cy="609600"/>
          </a:xfrm>
        </p:spPr>
        <p:txBody>
          <a:bodyPr>
            <a:noAutofit/>
          </a:bodyPr>
          <a:lstStyle/>
          <a:p>
            <a:r>
              <a:rPr lang="en-US" b="1" dirty="0"/>
              <a:t>The goals and objectives of the workshop</a:t>
            </a:r>
            <a:endParaRPr lang="fi-FI" b="1" dirty="0"/>
          </a:p>
        </p:txBody>
      </p:sp>
      <p:sp>
        <p:nvSpPr>
          <p:cNvPr id="4" name="Päivämäärän paikkamerkki 3"/>
          <p:cNvSpPr>
            <a:spLocks noGrp="1"/>
          </p:cNvSpPr>
          <p:nvPr>
            <p:ph type="dt" sz="half" idx="10"/>
          </p:nvPr>
        </p:nvSpPr>
        <p:spPr>
          <a:xfrm>
            <a:off x="395536" y="6408000"/>
            <a:ext cx="1008112" cy="475200"/>
          </a:xfrm>
        </p:spPr>
        <p:txBody>
          <a:bodyPr/>
          <a:lstStyle/>
          <a:p>
            <a:r>
              <a:rPr lang="fi-FI" dirty="0" smtClean="0"/>
              <a:t>13th-17th </a:t>
            </a:r>
            <a:r>
              <a:rPr lang="fi-FI" dirty="0" err="1" smtClean="0"/>
              <a:t>Feb</a:t>
            </a:r>
            <a:r>
              <a:rPr lang="fi-FI" dirty="0" smtClean="0"/>
              <a:t> 2012</a:t>
            </a:r>
            <a:endParaRPr lang="fi-FI" dirty="0"/>
          </a:p>
        </p:txBody>
      </p:sp>
      <p:sp>
        <p:nvSpPr>
          <p:cNvPr id="5" name="Alatunnisteen paikkamerkki 4"/>
          <p:cNvSpPr>
            <a:spLocks noGrp="1"/>
          </p:cNvSpPr>
          <p:nvPr>
            <p:ph type="ftr" sz="quarter" idx="11"/>
          </p:nvPr>
        </p:nvSpPr>
        <p:spPr>
          <a:xfrm>
            <a:off x="1619672" y="6409134"/>
            <a:ext cx="1368152" cy="476250"/>
          </a:xfrm>
        </p:spPr>
        <p:txBody>
          <a:bodyPr/>
          <a:lstStyle/>
          <a:p>
            <a:r>
              <a:rPr lang="fi-FI" dirty="0" smtClean="0"/>
              <a:t>J. Nyholm </a:t>
            </a:r>
            <a:endParaRPr lang="fi-FI" dirty="0"/>
          </a:p>
        </p:txBody>
      </p:sp>
      <p:sp>
        <p:nvSpPr>
          <p:cNvPr id="6" name="Dian numeron paikkamerkki 5"/>
          <p:cNvSpPr>
            <a:spLocks noGrp="1"/>
          </p:cNvSpPr>
          <p:nvPr>
            <p:ph type="sldNum" sz="quarter" idx="12"/>
          </p:nvPr>
        </p:nvSpPr>
        <p:spPr>
          <a:xfrm>
            <a:off x="2555776" y="6381750"/>
            <a:ext cx="360160" cy="476250"/>
          </a:xfrm>
        </p:spPr>
        <p:txBody>
          <a:bodyPr/>
          <a:lstStyle/>
          <a:p>
            <a:fld id="{66EADA40-FB0F-4164-9192-0D25DC3A4211}" type="slidenum">
              <a:rPr lang="fi-FI" smtClean="0"/>
              <a:pPr/>
              <a:t>11</a:t>
            </a:fld>
            <a:endParaRPr lang="fi-FI" dirty="0"/>
          </a:p>
        </p:txBody>
      </p:sp>
      <p:graphicFrame>
        <p:nvGraphicFramePr>
          <p:cNvPr id="12" name="Sisällön paikkamerkki 11"/>
          <p:cNvGraphicFramePr>
            <a:graphicFrameLocks noGrp="1"/>
          </p:cNvGraphicFramePr>
          <p:nvPr>
            <p:ph idx="1"/>
            <p:extLst>
              <p:ext uri="{D42A27DB-BD31-4B8C-83A1-F6EECF244321}">
                <p14:modId xmlns:p14="http://schemas.microsoft.com/office/powerpoint/2010/main" val="3758757201"/>
              </p:ext>
            </p:extLst>
          </p:nvPr>
        </p:nvGraphicFramePr>
        <p:xfrm>
          <a:off x="739775" y="3356992"/>
          <a:ext cx="7010400" cy="797337"/>
        </p:xfrm>
        <a:graphic>
          <a:graphicData uri="http://schemas.openxmlformats.org/drawingml/2006/table">
            <a:tbl>
              <a:tblPr/>
              <a:tblGrid>
                <a:gridCol w="7010400"/>
              </a:tblGrid>
              <a:tr h="431577">
                <a:tc>
                  <a:txBody>
                    <a:bodyPr/>
                    <a:lstStyle/>
                    <a:p>
                      <a:endParaRPr lang="fi-FI" dirty="0"/>
                    </a:p>
                  </a:txBody>
                  <a:tcPr>
                    <a:lnL>
                      <a:noFill/>
                    </a:lnL>
                    <a:lnR>
                      <a:noFill/>
                    </a:lnR>
                    <a:lnT>
                      <a:noFill/>
                    </a:lnT>
                    <a:lnB>
                      <a:noFill/>
                    </a:lnB>
                  </a:tcPr>
                </a:tc>
              </a:tr>
              <a:tr h="0">
                <a:tc>
                  <a:txBody>
                    <a:bodyPr/>
                    <a:lstStyle/>
                    <a:p>
                      <a:endParaRPr lang="en-US" dirty="0"/>
                    </a:p>
                  </a:txBody>
                  <a:tcPr anchor="ctr">
                    <a:lnL>
                      <a:noFill/>
                    </a:lnL>
                    <a:lnR>
                      <a:noFill/>
                    </a:lnR>
                    <a:lnT>
                      <a:noFill/>
                    </a:lnT>
                    <a:lnB>
                      <a:noFill/>
                    </a:lnB>
                  </a:tcPr>
                </a:tc>
              </a:tr>
            </a:tbl>
          </a:graphicData>
        </a:graphic>
      </p:graphicFrame>
      <p:sp>
        <p:nvSpPr>
          <p:cNvPr id="8" name="Tekstiruutu 7"/>
          <p:cNvSpPr txBox="1"/>
          <p:nvPr/>
        </p:nvSpPr>
        <p:spPr>
          <a:xfrm>
            <a:off x="755576" y="1916831"/>
            <a:ext cx="7080602" cy="235962"/>
          </a:xfrm>
          <a:prstGeom prst="rect">
            <a:avLst/>
          </a:prstGeom>
          <a:noFill/>
          <a:ln>
            <a:solidFill>
              <a:schemeClr val="bg1"/>
            </a:solidFill>
          </a:ln>
        </p:spPr>
        <p:txBody>
          <a:bodyPr wrap="square" rtlCol="0">
            <a:spAutoFit/>
          </a:bodyPr>
          <a:lstStyle/>
          <a:p>
            <a:endParaRPr lang="fi-FI" sz="1400" baseline="30000" dirty="0" smtClean="0">
              <a:solidFill>
                <a:schemeClr val="tx1">
                  <a:lumMod val="50000"/>
                </a:schemeClr>
              </a:solidFill>
              <a:latin typeface="Felbridge Pro"/>
              <a:cs typeface="Felbridge Pro"/>
            </a:endParaRPr>
          </a:p>
        </p:txBody>
      </p:sp>
      <p:sp>
        <p:nvSpPr>
          <p:cNvPr id="9" name="Rectangle 1"/>
          <p:cNvSpPr>
            <a:spLocks noChangeArrowheads="1"/>
          </p:cNvSpPr>
          <p:nvPr/>
        </p:nvSpPr>
        <p:spPr bwMode="auto">
          <a:xfrm>
            <a:off x="872759" y="18778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uorakulmio 6"/>
          <p:cNvSpPr/>
          <p:nvPr/>
        </p:nvSpPr>
        <p:spPr>
          <a:xfrm>
            <a:off x="1043608" y="1074510"/>
            <a:ext cx="6696744" cy="3693319"/>
          </a:xfrm>
          <a:prstGeom prst="rect">
            <a:avLst/>
          </a:prstGeom>
        </p:spPr>
        <p:txBody>
          <a:bodyPr wrap="square">
            <a:spAutoFit/>
          </a:bodyPr>
          <a:lstStyle/>
          <a:p>
            <a:endParaRPr lang="fi-FI" sz="1200" dirty="0">
              <a:solidFill>
                <a:schemeClr val="accent1">
                  <a:lumMod val="50000"/>
                </a:schemeClr>
              </a:solidFill>
              <a:latin typeface="Arial"/>
            </a:endParaRPr>
          </a:p>
          <a:p>
            <a:r>
              <a:rPr lang="en-US" u="sng" dirty="0">
                <a:solidFill>
                  <a:schemeClr val="accent1">
                    <a:lumMod val="50000"/>
                  </a:schemeClr>
                </a:solidFill>
                <a:latin typeface="Arial"/>
              </a:rPr>
              <a:t>After this workshop</a:t>
            </a:r>
            <a:r>
              <a:rPr lang="en-US" u="sng" dirty="0" smtClean="0">
                <a:solidFill>
                  <a:schemeClr val="accent1">
                    <a:lumMod val="50000"/>
                  </a:schemeClr>
                </a:solidFill>
                <a:latin typeface="Arial"/>
              </a:rPr>
              <a:t>:</a:t>
            </a:r>
          </a:p>
          <a:p>
            <a:endParaRPr lang="en-US" dirty="0">
              <a:solidFill>
                <a:schemeClr val="accent1">
                  <a:lumMod val="50000"/>
                </a:schemeClr>
              </a:solidFill>
              <a:latin typeface="Arial"/>
            </a:endParaRPr>
          </a:p>
          <a:p>
            <a:r>
              <a:rPr lang="en-US" dirty="0" smtClean="0">
                <a:solidFill>
                  <a:schemeClr val="accent1">
                    <a:lumMod val="50000"/>
                  </a:schemeClr>
                </a:solidFill>
                <a:latin typeface="Arial"/>
              </a:rPr>
              <a:t>Gained </a:t>
            </a:r>
            <a:r>
              <a:rPr lang="en-US" dirty="0">
                <a:solidFill>
                  <a:schemeClr val="accent1">
                    <a:lumMod val="50000"/>
                  </a:schemeClr>
                </a:solidFill>
                <a:latin typeface="Arial"/>
              </a:rPr>
              <a:t>insight into the status of other countries’ nautical </a:t>
            </a:r>
            <a:r>
              <a:rPr lang="en-US" dirty="0" smtClean="0">
                <a:solidFill>
                  <a:schemeClr val="accent1">
                    <a:lumMod val="50000"/>
                  </a:schemeClr>
                </a:solidFill>
                <a:latin typeface="Arial"/>
              </a:rPr>
              <a:t>publications</a:t>
            </a:r>
          </a:p>
          <a:p>
            <a:endParaRPr lang="en-US" dirty="0">
              <a:solidFill>
                <a:schemeClr val="accent1">
                  <a:lumMod val="50000"/>
                </a:schemeClr>
              </a:solidFill>
              <a:latin typeface="Arial"/>
            </a:endParaRPr>
          </a:p>
          <a:p>
            <a:r>
              <a:rPr lang="en-US" dirty="0" smtClean="0">
                <a:solidFill>
                  <a:schemeClr val="accent1">
                    <a:lumMod val="50000"/>
                  </a:schemeClr>
                </a:solidFill>
                <a:latin typeface="Arial"/>
              </a:rPr>
              <a:t>Gathered </a:t>
            </a:r>
            <a:r>
              <a:rPr lang="en-US" dirty="0">
                <a:solidFill>
                  <a:schemeClr val="accent1">
                    <a:lumMod val="50000"/>
                  </a:schemeClr>
                </a:solidFill>
                <a:latin typeface="Arial"/>
              </a:rPr>
              <a:t>information about the current situation and discussed how to </a:t>
            </a:r>
            <a:r>
              <a:rPr lang="en-US" dirty="0" smtClean="0">
                <a:solidFill>
                  <a:schemeClr val="accent1">
                    <a:lumMod val="50000"/>
                  </a:schemeClr>
                </a:solidFill>
                <a:latin typeface="Arial"/>
              </a:rPr>
              <a:t>proceed</a:t>
            </a:r>
          </a:p>
          <a:p>
            <a:endParaRPr lang="en-US" dirty="0">
              <a:solidFill>
                <a:schemeClr val="accent1">
                  <a:lumMod val="50000"/>
                </a:schemeClr>
              </a:solidFill>
              <a:latin typeface="Arial"/>
            </a:endParaRPr>
          </a:p>
          <a:p>
            <a:r>
              <a:rPr lang="en-US" dirty="0" smtClean="0">
                <a:solidFill>
                  <a:schemeClr val="accent1">
                    <a:lumMod val="50000"/>
                  </a:schemeClr>
                </a:solidFill>
                <a:latin typeface="Arial"/>
              </a:rPr>
              <a:t>Established </a:t>
            </a:r>
            <a:r>
              <a:rPr lang="en-US" dirty="0">
                <a:solidFill>
                  <a:schemeClr val="accent1">
                    <a:lumMod val="50000"/>
                  </a:schemeClr>
                </a:solidFill>
                <a:latin typeface="Arial"/>
              </a:rPr>
              <a:t>a forum for exchanging and sharing knowledge and technical solutions</a:t>
            </a:r>
          </a:p>
          <a:p>
            <a:endParaRPr lang="en-US" dirty="0">
              <a:solidFill>
                <a:schemeClr val="accent1">
                  <a:lumMod val="50000"/>
                </a:schemeClr>
              </a:solidFill>
              <a:latin typeface="Arial"/>
            </a:endParaRPr>
          </a:p>
          <a:p>
            <a:r>
              <a:rPr lang="en-US" dirty="0">
                <a:solidFill>
                  <a:schemeClr val="accent1">
                    <a:lumMod val="50000"/>
                  </a:schemeClr>
                </a:solidFill>
                <a:latin typeface="Arial"/>
              </a:rPr>
              <a:t>Agreed on how to proceed</a:t>
            </a:r>
          </a:p>
        </p:txBody>
      </p:sp>
    </p:spTree>
    <p:extLst>
      <p:ext uri="{BB962C8B-B14F-4D97-AF65-F5344CB8AC3E}">
        <p14:creationId xmlns:p14="http://schemas.microsoft.com/office/powerpoint/2010/main" val="2044980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42000">
              <a:schemeClr val="accent5">
                <a:lumMod val="40000"/>
                <a:lumOff val="60000"/>
              </a:schemeClr>
            </a:gs>
            <a:gs pos="64000">
              <a:schemeClr val="bg1"/>
            </a:gs>
            <a:gs pos="100000">
              <a:schemeClr val="bg1"/>
            </a:gs>
          </a:gsLst>
          <a:lin ang="18900000" scaled="0"/>
        </a:grad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a:xfrm>
            <a:off x="721717" y="620688"/>
            <a:ext cx="7285647" cy="609600"/>
          </a:xfrm>
        </p:spPr>
        <p:txBody>
          <a:bodyPr>
            <a:noAutofit/>
          </a:bodyPr>
          <a:lstStyle/>
          <a:p>
            <a:r>
              <a:rPr lang="en-US" b="1" dirty="0" smtClean="0"/>
              <a:t>Nordic </a:t>
            </a:r>
            <a:r>
              <a:rPr lang="en-US" b="1" dirty="0"/>
              <a:t>Nautical Publications WG</a:t>
            </a:r>
            <a:r>
              <a:rPr lang="fi-FI" dirty="0"/>
              <a:t/>
            </a:r>
            <a:br>
              <a:rPr lang="fi-FI" dirty="0"/>
            </a:br>
            <a:endParaRPr lang="fi-FI" b="1" dirty="0"/>
          </a:p>
        </p:txBody>
      </p:sp>
      <p:sp>
        <p:nvSpPr>
          <p:cNvPr id="4" name="Päivämäärän paikkamerkki 3"/>
          <p:cNvSpPr>
            <a:spLocks noGrp="1"/>
          </p:cNvSpPr>
          <p:nvPr>
            <p:ph type="dt" sz="half" idx="10"/>
          </p:nvPr>
        </p:nvSpPr>
        <p:spPr>
          <a:xfrm>
            <a:off x="395536" y="6408000"/>
            <a:ext cx="1008112" cy="475200"/>
          </a:xfrm>
        </p:spPr>
        <p:txBody>
          <a:bodyPr/>
          <a:lstStyle/>
          <a:p>
            <a:r>
              <a:rPr lang="fi-FI" dirty="0" smtClean="0"/>
              <a:t>13th-17th </a:t>
            </a:r>
            <a:r>
              <a:rPr lang="fi-FI" dirty="0" err="1" smtClean="0"/>
              <a:t>Feb</a:t>
            </a:r>
            <a:r>
              <a:rPr lang="fi-FI" dirty="0" smtClean="0"/>
              <a:t> 2012</a:t>
            </a:r>
            <a:endParaRPr lang="fi-FI" dirty="0"/>
          </a:p>
        </p:txBody>
      </p:sp>
      <p:sp>
        <p:nvSpPr>
          <p:cNvPr id="5" name="Alatunnisteen paikkamerkki 4"/>
          <p:cNvSpPr>
            <a:spLocks noGrp="1"/>
          </p:cNvSpPr>
          <p:nvPr>
            <p:ph type="ftr" sz="quarter" idx="11"/>
          </p:nvPr>
        </p:nvSpPr>
        <p:spPr>
          <a:xfrm>
            <a:off x="1619672" y="6409134"/>
            <a:ext cx="1368152" cy="476250"/>
          </a:xfrm>
        </p:spPr>
        <p:txBody>
          <a:bodyPr/>
          <a:lstStyle/>
          <a:p>
            <a:r>
              <a:rPr lang="fi-FI" dirty="0" smtClean="0"/>
              <a:t>J. Nyholm </a:t>
            </a:r>
            <a:endParaRPr lang="fi-FI" dirty="0"/>
          </a:p>
        </p:txBody>
      </p:sp>
      <p:sp>
        <p:nvSpPr>
          <p:cNvPr id="6" name="Dian numeron paikkamerkki 5"/>
          <p:cNvSpPr>
            <a:spLocks noGrp="1"/>
          </p:cNvSpPr>
          <p:nvPr>
            <p:ph type="sldNum" sz="quarter" idx="12"/>
          </p:nvPr>
        </p:nvSpPr>
        <p:spPr>
          <a:xfrm>
            <a:off x="2555776" y="6381750"/>
            <a:ext cx="360160" cy="476250"/>
          </a:xfrm>
        </p:spPr>
        <p:txBody>
          <a:bodyPr/>
          <a:lstStyle/>
          <a:p>
            <a:fld id="{66EADA40-FB0F-4164-9192-0D25DC3A4211}" type="slidenum">
              <a:rPr lang="fi-FI" smtClean="0"/>
              <a:pPr/>
              <a:t>12</a:t>
            </a:fld>
            <a:endParaRPr lang="fi-FI" dirty="0"/>
          </a:p>
        </p:txBody>
      </p:sp>
      <p:graphicFrame>
        <p:nvGraphicFramePr>
          <p:cNvPr id="12" name="Sisällön paikkamerkki 11"/>
          <p:cNvGraphicFramePr>
            <a:graphicFrameLocks noGrp="1"/>
          </p:cNvGraphicFramePr>
          <p:nvPr>
            <p:ph idx="1"/>
            <p:extLst>
              <p:ext uri="{D42A27DB-BD31-4B8C-83A1-F6EECF244321}">
                <p14:modId xmlns:p14="http://schemas.microsoft.com/office/powerpoint/2010/main" val="789769840"/>
              </p:ext>
            </p:extLst>
          </p:nvPr>
        </p:nvGraphicFramePr>
        <p:xfrm>
          <a:off x="739775" y="3356992"/>
          <a:ext cx="7010400" cy="797337"/>
        </p:xfrm>
        <a:graphic>
          <a:graphicData uri="http://schemas.openxmlformats.org/drawingml/2006/table">
            <a:tbl>
              <a:tblPr/>
              <a:tblGrid>
                <a:gridCol w="7010400"/>
              </a:tblGrid>
              <a:tr h="431577">
                <a:tc>
                  <a:txBody>
                    <a:bodyPr/>
                    <a:lstStyle/>
                    <a:p>
                      <a:endParaRPr lang="fi-FI" dirty="0"/>
                    </a:p>
                  </a:txBody>
                  <a:tcPr>
                    <a:lnL>
                      <a:noFill/>
                    </a:lnL>
                    <a:lnR>
                      <a:noFill/>
                    </a:lnR>
                    <a:lnT>
                      <a:noFill/>
                    </a:lnT>
                    <a:lnB>
                      <a:noFill/>
                    </a:lnB>
                  </a:tcPr>
                </a:tc>
              </a:tr>
              <a:tr h="0">
                <a:tc>
                  <a:txBody>
                    <a:bodyPr/>
                    <a:lstStyle/>
                    <a:p>
                      <a:endParaRPr lang="en-US" dirty="0"/>
                    </a:p>
                  </a:txBody>
                  <a:tcPr anchor="ctr">
                    <a:lnL>
                      <a:noFill/>
                    </a:lnL>
                    <a:lnR>
                      <a:noFill/>
                    </a:lnR>
                    <a:lnT>
                      <a:noFill/>
                    </a:lnT>
                    <a:lnB>
                      <a:noFill/>
                    </a:lnB>
                  </a:tcPr>
                </a:tc>
              </a:tr>
            </a:tbl>
          </a:graphicData>
        </a:graphic>
      </p:graphicFrame>
      <p:sp>
        <p:nvSpPr>
          <p:cNvPr id="8" name="Tekstiruutu 7"/>
          <p:cNvSpPr txBox="1"/>
          <p:nvPr/>
        </p:nvSpPr>
        <p:spPr>
          <a:xfrm>
            <a:off x="755576" y="1916831"/>
            <a:ext cx="7080602" cy="235962"/>
          </a:xfrm>
          <a:prstGeom prst="rect">
            <a:avLst/>
          </a:prstGeom>
          <a:noFill/>
          <a:ln>
            <a:solidFill>
              <a:schemeClr val="bg1"/>
            </a:solidFill>
          </a:ln>
        </p:spPr>
        <p:txBody>
          <a:bodyPr wrap="square" rtlCol="0">
            <a:spAutoFit/>
          </a:bodyPr>
          <a:lstStyle/>
          <a:p>
            <a:endParaRPr lang="fi-FI" sz="1400" baseline="30000" dirty="0" smtClean="0">
              <a:solidFill>
                <a:schemeClr val="tx1">
                  <a:lumMod val="50000"/>
                </a:schemeClr>
              </a:solidFill>
              <a:latin typeface="Felbridge Pro"/>
              <a:cs typeface="Felbridge Pro"/>
            </a:endParaRPr>
          </a:p>
        </p:txBody>
      </p:sp>
      <p:sp>
        <p:nvSpPr>
          <p:cNvPr id="9" name="Rectangle 1"/>
          <p:cNvSpPr>
            <a:spLocks noChangeArrowheads="1"/>
          </p:cNvSpPr>
          <p:nvPr/>
        </p:nvSpPr>
        <p:spPr bwMode="auto">
          <a:xfrm>
            <a:off x="872759" y="18778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Suorakulmio 2"/>
          <p:cNvSpPr/>
          <p:nvPr/>
        </p:nvSpPr>
        <p:spPr>
          <a:xfrm>
            <a:off x="736628" y="1196752"/>
            <a:ext cx="7272808" cy="4801314"/>
          </a:xfrm>
          <a:prstGeom prst="rect">
            <a:avLst/>
          </a:prstGeom>
        </p:spPr>
        <p:txBody>
          <a:bodyPr wrap="square">
            <a:spAutoFit/>
          </a:bodyPr>
          <a:lstStyle/>
          <a:p>
            <a:r>
              <a:rPr lang="en-US" dirty="0">
                <a:solidFill>
                  <a:schemeClr val="accent1">
                    <a:lumMod val="50000"/>
                  </a:schemeClr>
                </a:solidFill>
              </a:rPr>
              <a:t>At the NHC conference in 2010, the need for establishing a Nordic Nautical</a:t>
            </a:r>
            <a:endParaRPr lang="fi-FI" dirty="0">
              <a:solidFill>
                <a:schemeClr val="accent1">
                  <a:lumMod val="50000"/>
                </a:schemeClr>
              </a:solidFill>
            </a:endParaRPr>
          </a:p>
          <a:p>
            <a:r>
              <a:rPr lang="en-US" dirty="0">
                <a:solidFill>
                  <a:schemeClr val="accent1">
                    <a:lumMod val="50000"/>
                  </a:schemeClr>
                </a:solidFill>
              </a:rPr>
              <a:t>Publication Working Group as a formal working group was discussed</a:t>
            </a:r>
            <a:r>
              <a:rPr lang="en-US" dirty="0" smtClean="0">
                <a:solidFill>
                  <a:schemeClr val="accent1">
                    <a:lumMod val="50000"/>
                  </a:schemeClr>
                </a:solidFill>
              </a:rPr>
              <a:t>.</a:t>
            </a:r>
          </a:p>
          <a:p>
            <a:endParaRPr lang="en-US" dirty="0" smtClean="0">
              <a:solidFill>
                <a:schemeClr val="accent1">
                  <a:lumMod val="50000"/>
                </a:schemeClr>
              </a:solidFill>
            </a:endParaRPr>
          </a:p>
          <a:p>
            <a:r>
              <a:rPr lang="en-US" dirty="0" smtClean="0">
                <a:solidFill>
                  <a:schemeClr val="accent1">
                    <a:lumMod val="50000"/>
                  </a:schemeClr>
                </a:solidFill>
              </a:rPr>
              <a:t>One </a:t>
            </a:r>
            <a:r>
              <a:rPr lang="en-US" dirty="0">
                <a:solidFill>
                  <a:schemeClr val="accent1">
                    <a:lumMod val="50000"/>
                  </a:schemeClr>
                </a:solidFill>
              </a:rPr>
              <a:t>important issue was to clarify if the SNPWG would solve our challenges concerning publications in the future and thus make a regional WG redundant</a:t>
            </a:r>
            <a:r>
              <a:rPr lang="en-US" dirty="0" smtClean="0">
                <a:solidFill>
                  <a:schemeClr val="accent1">
                    <a:lumMod val="50000"/>
                  </a:schemeClr>
                </a:solidFill>
              </a:rPr>
              <a:t>.</a:t>
            </a:r>
          </a:p>
          <a:p>
            <a:endParaRPr lang="fi-FI" dirty="0">
              <a:solidFill>
                <a:schemeClr val="accent1">
                  <a:lumMod val="50000"/>
                </a:schemeClr>
              </a:solidFill>
            </a:endParaRPr>
          </a:p>
          <a:p>
            <a:r>
              <a:rPr lang="en-US" dirty="0">
                <a:solidFill>
                  <a:schemeClr val="accent1">
                    <a:lumMod val="50000"/>
                  </a:schemeClr>
                </a:solidFill>
              </a:rPr>
              <a:t>It was stated that</a:t>
            </a:r>
            <a:r>
              <a:rPr lang="en-US" dirty="0" smtClean="0">
                <a:solidFill>
                  <a:schemeClr val="accent1">
                    <a:lumMod val="50000"/>
                  </a:schemeClr>
                </a:solidFill>
              </a:rPr>
              <a:t>:</a:t>
            </a:r>
          </a:p>
          <a:p>
            <a:endParaRPr lang="fi-FI" dirty="0">
              <a:solidFill>
                <a:schemeClr val="accent1">
                  <a:lumMod val="50000"/>
                </a:schemeClr>
              </a:solidFill>
            </a:endParaRPr>
          </a:p>
          <a:p>
            <a:r>
              <a:rPr lang="en-US" dirty="0">
                <a:solidFill>
                  <a:schemeClr val="accent1">
                    <a:lumMod val="50000"/>
                  </a:schemeClr>
                </a:solidFill>
              </a:rPr>
              <a:t>• the aim of SNPWG is to develop guidelines for the preparation of nautical publications, in a digital format compatible with ECDIS</a:t>
            </a:r>
            <a:r>
              <a:rPr lang="en-US" dirty="0" smtClean="0">
                <a:solidFill>
                  <a:schemeClr val="accent1">
                    <a:lumMod val="50000"/>
                  </a:schemeClr>
                </a:solidFill>
              </a:rPr>
              <a:t>.</a:t>
            </a:r>
          </a:p>
          <a:p>
            <a:endParaRPr lang="fi-FI" dirty="0">
              <a:solidFill>
                <a:schemeClr val="accent1">
                  <a:lumMod val="50000"/>
                </a:schemeClr>
              </a:solidFill>
            </a:endParaRPr>
          </a:p>
          <a:p>
            <a:r>
              <a:rPr lang="en-US" dirty="0">
                <a:solidFill>
                  <a:schemeClr val="accent1">
                    <a:lumMod val="50000"/>
                  </a:schemeClr>
                </a:solidFill>
              </a:rPr>
              <a:t>• SNPWG will not provide guidelines for nautical publications in paper/printed version, nor the future content of nautical publications</a:t>
            </a:r>
            <a:r>
              <a:rPr lang="en-US" dirty="0" smtClean="0">
                <a:solidFill>
                  <a:schemeClr val="accent1">
                    <a:lumMod val="50000"/>
                  </a:schemeClr>
                </a:solidFill>
              </a:rPr>
              <a:t>.</a:t>
            </a:r>
          </a:p>
          <a:p>
            <a:r>
              <a:rPr lang="en-US" dirty="0" smtClean="0">
                <a:solidFill>
                  <a:schemeClr val="accent1">
                    <a:lumMod val="50000"/>
                  </a:schemeClr>
                </a:solidFill>
              </a:rPr>
              <a:t> </a:t>
            </a:r>
            <a:endParaRPr lang="fi-FI" dirty="0">
              <a:solidFill>
                <a:schemeClr val="accent1">
                  <a:lumMod val="50000"/>
                </a:schemeClr>
              </a:solidFill>
            </a:endParaRPr>
          </a:p>
          <a:p>
            <a:r>
              <a:rPr lang="en-US" dirty="0">
                <a:solidFill>
                  <a:schemeClr val="accent1">
                    <a:lumMod val="50000"/>
                  </a:schemeClr>
                </a:solidFill>
              </a:rPr>
              <a:t>• A coordinated Nordic effort with regards to nautical publications does therefore not conflict or overlap with the scope of SNPWG.</a:t>
            </a:r>
            <a:endParaRPr lang="fi-FI" dirty="0">
              <a:solidFill>
                <a:schemeClr val="accent1">
                  <a:lumMod val="50000"/>
                </a:schemeClr>
              </a:solidFill>
            </a:endParaRPr>
          </a:p>
        </p:txBody>
      </p:sp>
      <p:sp>
        <p:nvSpPr>
          <p:cNvPr id="11" name="Suorakulmio 10"/>
          <p:cNvSpPr/>
          <p:nvPr/>
        </p:nvSpPr>
        <p:spPr>
          <a:xfrm>
            <a:off x="736628" y="2034812"/>
            <a:ext cx="7272808" cy="3963254"/>
          </a:xfrm>
          <a:prstGeom prst="rect">
            <a:avLst/>
          </a:prstGeom>
          <a:no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610790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42000">
              <a:schemeClr val="accent5">
                <a:lumMod val="40000"/>
                <a:lumOff val="60000"/>
              </a:schemeClr>
            </a:gs>
            <a:gs pos="64000">
              <a:schemeClr val="bg1"/>
            </a:gs>
            <a:gs pos="100000">
              <a:schemeClr val="bg1"/>
            </a:gs>
          </a:gsLst>
          <a:lin ang="18900000" scaled="0"/>
        </a:grad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a:xfrm>
            <a:off x="721717" y="620688"/>
            <a:ext cx="7285647" cy="609600"/>
          </a:xfrm>
        </p:spPr>
        <p:txBody>
          <a:bodyPr>
            <a:noAutofit/>
          </a:bodyPr>
          <a:lstStyle/>
          <a:p>
            <a:r>
              <a:rPr lang="en-US" b="1" dirty="0" err="1" smtClean="0"/>
              <a:t>Extact</a:t>
            </a:r>
            <a:r>
              <a:rPr lang="en-US" b="1" dirty="0" smtClean="0"/>
              <a:t> from </a:t>
            </a:r>
            <a:r>
              <a:rPr lang="en-US" b="1" dirty="0" err="1" smtClean="0"/>
              <a:t>ToR</a:t>
            </a:r>
            <a:r>
              <a:rPr lang="en-US" b="1" dirty="0" smtClean="0"/>
              <a:t> for NNPWG</a:t>
            </a:r>
            <a:r>
              <a:rPr lang="fi-FI" dirty="0"/>
              <a:t/>
            </a:r>
            <a:br>
              <a:rPr lang="fi-FI" dirty="0"/>
            </a:br>
            <a:endParaRPr lang="fi-FI" b="1" dirty="0"/>
          </a:p>
        </p:txBody>
      </p:sp>
      <p:sp>
        <p:nvSpPr>
          <p:cNvPr id="4" name="Päivämäärän paikkamerkki 3"/>
          <p:cNvSpPr>
            <a:spLocks noGrp="1"/>
          </p:cNvSpPr>
          <p:nvPr>
            <p:ph type="dt" sz="half" idx="10"/>
          </p:nvPr>
        </p:nvSpPr>
        <p:spPr>
          <a:xfrm>
            <a:off x="395536" y="6408000"/>
            <a:ext cx="1008112" cy="475200"/>
          </a:xfrm>
        </p:spPr>
        <p:txBody>
          <a:bodyPr/>
          <a:lstStyle/>
          <a:p>
            <a:r>
              <a:rPr lang="fi-FI" dirty="0" smtClean="0"/>
              <a:t>13th-17th </a:t>
            </a:r>
            <a:r>
              <a:rPr lang="fi-FI" dirty="0" err="1" smtClean="0"/>
              <a:t>Feb</a:t>
            </a:r>
            <a:r>
              <a:rPr lang="fi-FI" dirty="0" smtClean="0"/>
              <a:t> 2012</a:t>
            </a:r>
            <a:endParaRPr lang="fi-FI" dirty="0"/>
          </a:p>
        </p:txBody>
      </p:sp>
      <p:sp>
        <p:nvSpPr>
          <p:cNvPr id="5" name="Alatunnisteen paikkamerkki 4"/>
          <p:cNvSpPr>
            <a:spLocks noGrp="1"/>
          </p:cNvSpPr>
          <p:nvPr>
            <p:ph type="ftr" sz="quarter" idx="11"/>
          </p:nvPr>
        </p:nvSpPr>
        <p:spPr>
          <a:xfrm>
            <a:off x="1619672" y="6409134"/>
            <a:ext cx="1368152" cy="476250"/>
          </a:xfrm>
        </p:spPr>
        <p:txBody>
          <a:bodyPr/>
          <a:lstStyle/>
          <a:p>
            <a:r>
              <a:rPr lang="fi-FI" dirty="0" smtClean="0"/>
              <a:t>J. Nyholm </a:t>
            </a:r>
            <a:endParaRPr lang="fi-FI" dirty="0"/>
          </a:p>
        </p:txBody>
      </p:sp>
      <p:sp>
        <p:nvSpPr>
          <p:cNvPr id="6" name="Dian numeron paikkamerkki 5"/>
          <p:cNvSpPr>
            <a:spLocks noGrp="1"/>
          </p:cNvSpPr>
          <p:nvPr>
            <p:ph type="sldNum" sz="quarter" idx="12"/>
          </p:nvPr>
        </p:nvSpPr>
        <p:spPr>
          <a:xfrm>
            <a:off x="2555776" y="6381750"/>
            <a:ext cx="360160" cy="476250"/>
          </a:xfrm>
        </p:spPr>
        <p:txBody>
          <a:bodyPr/>
          <a:lstStyle/>
          <a:p>
            <a:fld id="{66EADA40-FB0F-4164-9192-0D25DC3A4211}" type="slidenum">
              <a:rPr lang="fi-FI" smtClean="0"/>
              <a:pPr/>
              <a:t>13</a:t>
            </a:fld>
            <a:endParaRPr lang="fi-FI" dirty="0"/>
          </a:p>
        </p:txBody>
      </p:sp>
      <p:graphicFrame>
        <p:nvGraphicFramePr>
          <p:cNvPr id="12" name="Sisällön paikkamerkki 11"/>
          <p:cNvGraphicFramePr>
            <a:graphicFrameLocks noGrp="1"/>
          </p:cNvGraphicFramePr>
          <p:nvPr>
            <p:ph idx="1"/>
            <p:extLst>
              <p:ext uri="{D42A27DB-BD31-4B8C-83A1-F6EECF244321}">
                <p14:modId xmlns:p14="http://schemas.microsoft.com/office/powerpoint/2010/main" val="429086668"/>
              </p:ext>
            </p:extLst>
          </p:nvPr>
        </p:nvGraphicFramePr>
        <p:xfrm>
          <a:off x="739775" y="3356992"/>
          <a:ext cx="7010400" cy="797337"/>
        </p:xfrm>
        <a:graphic>
          <a:graphicData uri="http://schemas.openxmlformats.org/drawingml/2006/table">
            <a:tbl>
              <a:tblPr/>
              <a:tblGrid>
                <a:gridCol w="7010400"/>
              </a:tblGrid>
              <a:tr h="431577">
                <a:tc>
                  <a:txBody>
                    <a:bodyPr/>
                    <a:lstStyle/>
                    <a:p>
                      <a:endParaRPr lang="fi-FI" dirty="0"/>
                    </a:p>
                  </a:txBody>
                  <a:tcPr>
                    <a:lnL>
                      <a:noFill/>
                    </a:lnL>
                    <a:lnR>
                      <a:noFill/>
                    </a:lnR>
                    <a:lnT>
                      <a:noFill/>
                    </a:lnT>
                    <a:lnB>
                      <a:noFill/>
                    </a:lnB>
                  </a:tcPr>
                </a:tc>
              </a:tr>
              <a:tr h="0">
                <a:tc>
                  <a:txBody>
                    <a:bodyPr/>
                    <a:lstStyle/>
                    <a:p>
                      <a:endParaRPr lang="en-US" dirty="0"/>
                    </a:p>
                  </a:txBody>
                  <a:tcPr anchor="ctr">
                    <a:lnL>
                      <a:noFill/>
                    </a:lnL>
                    <a:lnR>
                      <a:noFill/>
                    </a:lnR>
                    <a:lnT>
                      <a:noFill/>
                    </a:lnT>
                    <a:lnB>
                      <a:noFill/>
                    </a:lnB>
                  </a:tcPr>
                </a:tc>
              </a:tr>
            </a:tbl>
          </a:graphicData>
        </a:graphic>
      </p:graphicFrame>
      <p:sp>
        <p:nvSpPr>
          <p:cNvPr id="8" name="Tekstiruutu 7"/>
          <p:cNvSpPr txBox="1"/>
          <p:nvPr/>
        </p:nvSpPr>
        <p:spPr>
          <a:xfrm>
            <a:off x="755576" y="1916831"/>
            <a:ext cx="7080602" cy="235962"/>
          </a:xfrm>
          <a:prstGeom prst="rect">
            <a:avLst/>
          </a:prstGeom>
          <a:noFill/>
          <a:ln>
            <a:solidFill>
              <a:schemeClr val="bg1"/>
            </a:solidFill>
          </a:ln>
        </p:spPr>
        <p:txBody>
          <a:bodyPr wrap="square" rtlCol="0">
            <a:spAutoFit/>
          </a:bodyPr>
          <a:lstStyle/>
          <a:p>
            <a:endParaRPr lang="fi-FI" sz="1400" baseline="30000" dirty="0" smtClean="0">
              <a:solidFill>
                <a:schemeClr val="tx1">
                  <a:lumMod val="50000"/>
                </a:schemeClr>
              </a:solidFill>
              <a:latin typeface="Felbridge Pro"/>
              <a:cs typeface="Felbridge Pro"/>
            </a:endParaRPr>
          </a:p>
        </p:txBody>
      </p:sp>
      <p:sp>
        <p:nvSpPr>
          <p:cNvPr id="9" name="Rectangle 1"/>
          <p:cNvSpPr>
            <a:spLocks noChangeArrowheads="1"/>
          </p:cNvSpPr>
          <p:nvPr/>
        </p:nvSpPr>
        <p:spPr bwMode="auto">
          <a:xfrm>
            <a:off x="872759" y="18778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uorakulmio 6"/>
          <p:cNvSpPr/>
          <p:nvPr/>
        </p:nvSpPr>
        <p:spPr>
          <a:xfrm>
            <a:off x="755576" y="1268761"/>
            <a:ext cx="7416824" cy="3693319"/>
          </a:xfrm>
          <a:prstGeom prst="rect">
            <a:avLst/>
          </a:prstGeom>
        </p:spPr>
        <p:txBody>
          <a:bodyPr wrap="square">
            <a:spAutoFit/>
          </a:bodyPr>
          <a:lstStyle/>
          <a:p>
            <a:r>
              <a:rPr lang="fi-FI" b="1" dirty="0" smtClean="0">
                <a:solidFill>
                  <a:schemeClr val="accent1">
                    <a:lumMod val="50000"/>
                  </a:schemeClr>
                </a:solidFill>
              </a:rPr>
              <a:t>The </a:t>
            </a:r>
            <a:r>
              <a:rPr lang="fi-FI" b="1" dirty="0" err="1">
                <a:solidFill>
                  <a:schemeClr val="accent1">
                    <a:lumMod val="50000"/>
                  </a:schemeClr>
                </a:solidFill>
              </a:rPr>
              <a:t>Working</a:t>
            </a:r>
            <a:r>
              <a:rPr lang="fi-FI" b="1" dirty="0">
                <a:solidFill>
                  <a:schemeClr val="accent1">
                    <a:lumMod val="50000"/>
                  </a:schemeClr>
                </a:solidFill>
              </a:rPr>
              <a:t> Group </a:t>
            </a:r>
            <a:r>
              <a:rPr lang="fi-FI" b="1" dirty="0" err="1">
                <a:solidFill>
                  <a:schemeClr val="accent1">
                    <a:lumMod val="50000"/>
                  </a:schemeClr>
                </a:solidFill>
              </a:rPr>
              <a:t>should</a:t>
            </a:r>
            <a:r>
              <a:rPr lang="fi-FI" b="1" dirty="0" smtClean="0">
                <a:solidFill>
                  <a:schemeClr val="accent1">
                    <a:lumMod val="50000"/>
                  </a:schemeClr>
                </a:solidFill>
              </a:rPr>
              <a:t>:</a:t>
            </a:r>
          </a:p>
          <a:p>
            <a:endParaRPr lang="fi-FI" dirty="0">
              <a:solidFill>
                <a:schemeClr val="accent1">
                  <a:lumMod val="50000"/>
                </a:schemeClr>
              </a:solidFill>
            </a:endParaRPr>
          </a:p>
          <a:p>
            <a:r>
              <a:rPr lang="en-US" dirty="0">
                <a:solidFill>
                  <a:schemeClr val="accent1">
                    <a:lumMod val="50000"/>
                  </a:schemeClr>
                </a:solidFill>
              </a:rPr>
              <a:t>• Primarily </a:t>
            </a:r>
            <a:r>
              <a:rPr lang="en-US" b="1" dirty="0">
                <a:solidFill>
                  <a:schemeClr val="accent1">
                    <a:lumMod val="50000"/>
                  </a:schemeClr>
                </a:solidFill>
              </a:rPr>
              <a:t>focus on issues related to printed nautical publications </a:t>
            </a:r>
            <a:r>
              <a:rPr lang="en-US" dirty="0">
                <a:solidFill>
                  <a:schemeClr val="accent1">
                    <a:lumMod val="50000"/>
                  </a:schemeClr>
                </a:solidFill>
              </a:rPr>
              <a:t>(NP1) and to corresponding digital copies (NP2).</a:t>
            </a:r>
          </a:p>
          <a:p>
            <a:r>
              <a:rPr lang="en-US" dirty="0">
                <a:solidFill>
                  <a:schemeClr val="accent1">
                    <a:lumMod val="50000"/>
                  </a:schemeClr>
                </a:solidFill>
              </a:rPr>
              <a:t>• If deemed appropriate and time permits </a:t>
            </a:r>
            <a:r>
              <a:rPr lang="en-US" b="1" dirty="0">
                <a:solidFill>
                  <a:schemeClr val="accent1">
                    <a:lumMod val="50000"/>
                  </a:schemeClr>
                </a:solidFill>
              </a:rPr>
              <a:t>also focus on NP3 </a:t>
            </a:r>
            <a:r>
              <a:rPr lang="en-US" dirty="0">
                <a:solidFill>
                  <a:schemeClr val="accent1">
                    <a:lumMod val="50000"/>
                  </a:schemeClr>
                </a:solidFill>
              </a:rPr>
              <a:t>and the co-operation with SNPWG. In order to discuss which of NP information should be included in the ECDIS and to agree on </a:t>
            </a:r>
          </a:p>
          <a:p>
            <a:endParaRPr lang="fi-FI" u="sng" dirty="0" smtClean="0">
              <a:solidFill>
                <a:schemeClr val="accent1">
                  <a:lumMod val="50000"/>
                </a:schemeClr>
              </a:solidFill>
            </a:endParaRPr>
          </a:p>
          <a:p>
            <a:endParaRPr lang="fi-FI" dirty="0"/>
          </a:p>
          <a:p>
            <a:r>
              <a:rPr lang="en-US" dirty="0">
                <a:solidFill>
                  <a:schemeClr val="accent1">
                    <a:lumMod val="50000"/>
                  </a:schemeClr>
                </a:solidFill>
              </a:rPr>
              <a:t>• To forward its findings and recommendations for NP1s and NP2s which may have importance to the SNPWG for further evaluation </a:t>
            </a:r>
          </a:p>
          <a:p>
            <a:endParaRPr lang="fi-FI" u="sng" dirty="0">
              <a:solidFill>
                <a:schemeClr val="accent1">
                  <a:lumMod val="50000"/>
                </a:schemeClr>
              </a:solidFill>
            </a:endParaRPr>
          </a:p>
          <a:p>
            <a:endParaRPr lang="fi-FI" u="sng" dirty="0">
              <a:solidFill>
                <a:schemeClr val="accent1">
                  <a:lumMod val="50000"/>
                </a:schemeClr>
              </a:solidFill>
            </a:endParaRPr>
          </a:p>
        </p:txBody>
      </p:sp>
    </p:spTree>
    <p:extLst>
      <p:ext uri="{BB962C8B-B14F-4D97-AF65-F5344CB8AC3E}">
        <p14:creationId xmlns:p14="http://schemas.microsoft.com/office/powerpoint/2010/main" val="1564287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42000">
              <a:schemeClr val="accent5">
                <a:lumMod val="40000"/>
                <a:lumOff val="60000"/>
              </a:schemeClr>
            </a:gs>
            <a:gs pos="64000">
              <a:schemeClr val="bg1"/>
            </a:gs>
            <a:gs pos="100000">
              <a:schemeClr val="bg1"/>
            </a:gs>
          </a:gsLst>
          <a:lin ang="18900000" scaled="0"/>
        </a:gradFill>
        <a:effectLst/>
      </p:bgPr>
    </p:bg>
    <p:spTree>
      <p:nvGrpSpPr>
        <p:cNvPr id="1" name=""/>
        <p:cNvGrpSpPr/>
        <p:nvPr/>
      </p:nvGrpSpPr>
      <p:grpSpPr>
        <a:xfrm>
          <a:off x="0" y="0"/>
          <a:ext cx="0" cy="0"/>
          <a:chOff x="0" y="0"/>
          <a:chExt cx="0" cy="0"/>
        </a:xfrm>
      </p:grpSpPr>
      <p:pic>
        <p:nvPicPr>
          <p:cNvPr id="11" name="Kuva 10">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124744"/>
            <a:ext cx="7272808" cy="5112567"/>
          </a:xfrm>
          <a:prstGeom prst="rect">
            <a:avLst/>
          </a:prstGeom>
        </p:spPr>
      </p:pic>
      <p:sp>
        <p:nvSpPr>
          <p:cNvPr id="2" name="Otsikko 1"/>
          <p:cNvSpPr>
            <a:spLocks noGrp="1"/>
          </p:cNvSpPr>
          <p:nvPr>
            <p:ph type="title"/>
          </p:nvPr>
        </p:nvSpPr>
        <p:spPr>
          <a:xfrm>
            <a:off x="721717" y="620688"/>
            <a:ext cx="7285647" cy="609600"/>
          </a:xfrm>
        </p:spPr>
        <p:txBody>
          <a:bodyPr>
            <a:noAutofit/>
          </a:bodyPr>
          <a:lstStyle/>
          <a:p>
            <a:r>
              <a:rPr lang="en-US" b="1" dirty="0" smtClean="0"/>
              <a:t>Workshop Summary and Results</a:t>
            </a:r>
            <a:r>
              <a:rPr lang="fi-FI" dirty="0"/>
              <a:t/>
            </a:r>
            <a:br>
              <a:rPr lang="fi-FI" dirty="0"/>
            </a:br>
            <a:endParaRPr lang="fi-FI" b="1" dirty="0"/>
          </a:p>
        </p:txBody>
      </p:sp>
      <p:sp>
        <p:nvSpPr>
          <p:cNvPr id="4" name="Päivämäärän paikkamerkki 3"/>
          <p:cNvSpPr>
            <a:spLocks noGrp="1"/>
          </p:cNvSpPr>
          <p:nvPr>
            <p:ph type="dt" sz="half" idx="10"/>
          </p:nvPr>
        </p:nvSpPr>
        <p:spPr>
          <a:xfrm>
            <a:off x="395536" y="6408000"/>
            <a:ext cx="1008112" cy="475200"/>
          </a:xfrm>
        </p:spPr>
        <p:txBody>
          <a:bodyPr/>
          <a:lstStyle/>
          <a:p>
            <a:r>
              <a:rPr lang="fi-FI" dirty="0" smtClean="0"/>
              <a:t>13th-17th </a:t>
            </a:r>
            <a:r>
              <a:rPr lang="fi-FI" dirty="0" err="1" smtClean="0"/>
              <a:t>Feb</a:t>
            </a:r>
            <a:r>
              <a:rPr lang="fi-FI" dirty="0" smtClean="0"/>
              <a:t> 2012</a:t>
            </a:r>
            <a:endParaRPr lang="fi-FI" dirty="0"/>
          </a:p>
        </p:txBody>
      </p:sp>
      <p:sp>
        <p:nvSpPr>
          <p:cNvPr id="5" name="Alatunnisteen paikkamerkki 4"/>
          <p:cNvSpPr>
            <a:spLocks noGrp="1"/>
          </p:cNvSpPr>
          <p:nvPr>
            <p:ph type="ftr" sz="quarter" idx="11"/>
          </p:nvPr>
        </p:nvSpPr>
        <p:spPr>
          <a:xfrm>
            <a:off x="1619672" y="6409134"/>
            <a:ext cx="1368152" cy="476250"/>
          </a:xfrm>
        </p:spPr>
        <p:txBody>
          <a:bodyPr/>
          <a:lstStyle/>
          <a:p>
            <a:r>
              <a:rPr lang="fi-FI" dirty="0" smtClean="0"/>
              <a:t>J. Nyholm </a:t>
            </a:r>
            <a:endParaRPr lang="fi-FI" dirty="0"/>
          </a:p>
        </p:txBody>
      </p:sp>
      <p:sp>
        <p:nvSpPr>
          <p:cNvPr id="6" name="Dian numeron paikkamerkki 5"/>
          <p:cNvSpPr>
            <a:spLocks noGrp="1"/>
          </p:cNvSpPr>
          <p:nvPr>
            <p:ph type="sldNum" sz="quarter" idx="12"/>
          </p:nvPr>
        </p:nvSpPr>
        <p:spPr>
          <a:xfrm>
            <a:off x="2555776" y="6381750"/>
            <a:ext cx="360160" cy="476250"/>
          </a:xfrm>
        </p:spPr>
        <p:txBody>
          <a:bodyPr/>
          <a:lstStyle/>
          <a:p>
            <a:fld id="{66EADA40-FB0F-4164-9192-0D25DC3A4211}" type="slidenum">
              <a:rPr lang="fi-FI" smtClean="0"/>
              <a:pPr/>
              <a:t>14</a:t>
            </a:fld>
            <a:endParaRPr lang="fi-FI" dirty="0"/>
          </a:p>
        </p:txBody>
      </p:sp>
      <p:graphicFrame>
        <p:nvGraphicFramePr>
          <p:cNvPr id="12" name="Sisällön paikkamerkki 11"/>
          <p:cNvGraphicFramePr>
            <a:graphicFrameLocks noGrp="1"/>
          </p:cNvGraphicFramePr>
          <p:nvPr>
            <p:ph idx="1"/>
            <p:extLst>
              <p:ext uri="{D42A27DB-BD31-4B8C-83A1-F6EECF244321}">
                <p14:modId xmlns:p14="http://schemas.microsoft.com/office/powerpoint/2010/main" val="2848965273"/>
              </p:ext>
            </p:extLst>
          </p:nvPr>
        </p:nvGraphicFramePr>
        <p:xfrm>
          <a:off x="739775" y="3356992"/>
          <a:ext cx="7010400" cy="797337"/>
        </p:xfrm>
        <a:graphic>
          <a:graphicData uri="http://schemas.openxmlformats.org/drawingml/2006/table">
            <a:tbl>
              <a:tblPr/>
              <a:tblGrid>
                <a:gridCol w="7010400"/>
              </a:tblGrid>
              <a:tr h="431577">
                <a:tc>
                  <a:txBody>
                    <a:bodyPr/>
                    <a:lstStyle/>
                    <a:p>
                      <a:endParaRPr lang="fi-FI" dirty="0"/>
                    </a:p>
                  </a:txBody>
                  <a:tcPr>
                    <a:lnL>
                      <a:noFill/>
                    </a:lnL>
                    <a:lnR>
                      <a:noFill/>
                    </a:lnR>
                    <a:lnT>
                      <a:noFill/>
                    </a:lnT>
                    <a:lnB>
                      <a:noFill/>
                    </a:lnB>
                  </a:tcPr>
                </a:tc>
              </a:tr>
              <a:tr h="0">
                <a:tc>
                  <a:txBody>
                    <a:bodyPr/>
                    <a:lstStyle/>
                    <a:p>
                      <a:endParaRPr lang="en-US" dirty="0"/>
                    </a:p>
                  </a:txBody>
                  <a:tcPr anchor="ctr">
                    <a:lnL>
                      <a:noFill/>
                    </a:lnL>
                    <a:lnR>
                      <a:noFill/>
                    </a:lnR>
                    <a:lnT>
                      <a:noFill/>
                    </a:lnT>
                    <a:lnB>
                      <a:noFill/>
                    </a:lnB>
                  </a:tcPr>
                </a:tc>
              </a:tr>
            </a:tbl>
          </a:graphicData>
        </a:graphic>
      </p:graphicFrame>
      <p:sp>
        <p:nvSpPr>
          <p:cNvPr id="9" name="Rectangle 1"/>
          <p:cNvSpPr>
            <a:spLocks noChangeArrowheads="1"/>
          </p:cNvSpPr>
          <p:nvPr/>
        </p:nvSpPr>
        <p:spPr bwMode="auto">
          <a:xfrm>
            <a:off x="872759" y="18778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uorakulmio 6"/>
          <p:cNvSpPr/>
          <p:nvPr/>
        </p:nvSpPr>
        <p:spPr>
          <a:xfrm>
            <a:off x="755576" y="1268761"/>
            <a:ext cx="7416824" cy="646331"/>
          </a:xfrm>
          <a:prstGeom prst="rect">
            <a:avLst/>
          </a:prstGeom>
        </p:spPr>
        <p:txBody>
          <a:bodyPr wrap="square">
            <a:spAutoFit/>
          </a:bodyPr>
          <a:lstStyle/>
          <a:p>
            <a:endParaRPr lang="fi-FI" u="sng" dirty="0">
              <a:solidFill>
                <a:schemeClr val="accent1">
                  <a:lumMod val="50000"/>
                </a:schemeClr>
              </a:solidFill>
            </a:endParaRPr>
          </a:p>
          <a:p>
            <a:endParaRPr lang="fi-FI" u="sng" dirty="0">
              <a:solidFill>
                <a:schemeClr val="accent1">
                  <a:lumMod val="50000"/>
                </a:schemeClr>
              </a:solidFill>
            </a:endParaRPr>
          </a:p>
        </p:txBody>
      </p:sp>
    </p:spTree>
    <p:extLst>
      <p:ext uri="{BB962C8B-B14F-4D97-AF65-F5344CB8AC3E}">
        <p14:creationId xmlns:p14="http://schemas.microsoft.com/office/powerpoint/2010/main" val="182231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a:xfrm>
            <a:off x="721717" y="620688"/>
            <a:ext cx="7285647" cy="609600"/>
          </a:xfrm>
        </p:spPr>
        <p:txBody>
          <a:bodyPr>
            <a:noAutofit/>
          </a:bodyPr>
          <a:lstStyle/>
          <a:p>
            <a:r>
              <a:rPr lang="en-US" b="1" dirty="0" smtClean="0"/>
              <a:t>Straight and open discussion</a:t>
            </a:r>
            <a:r>
              <a:rPr lang="fi-FI" dirty="0"/>
              <a:t/>
            </a:r>
            <a:br>
              <a:rPr lang="fi-FI" dirty="0"/>
            </a:br>
            <a:endParaRPr lang="fi-FI" b="1" dirty="0"/>
          </a:p>
        </p:txBody>
      </p:sp>
      <p:sp>
        <p:nvSpPr>
          <p:cNvPr id="4" name="Päivämäärän paikkamerkki 3"/>
          <p:cNvSpPr>
            <a:spLocks noGrp="1"/>
          </p:cNvSpPr>
          <p:nvPr>
            <p:ph type="dt" sz="half" idx="10"/>
          </p:nvPr>
        </p:nvSpPr>
        <p:spPr>
          <a:xfrm>
            <a:off x="395536" y="6408000"/>
            <a:ext cx="1008112" cy="475200"/>
          </a:xfrm>
        </p:spPr>
        <p:txBody>
          <a:bodyPr/>
          <a:lstStyle/>
          <a:p>
            <a:r>
              <a:rPr lang="fi-FI" dirty="0" smtClean="0"/>
              <a:t>13th-17th </a:t>
            </a:r>
            <a:r>
              <a:rPr lang="fi-FI" dirty="0" err="1" smtClean="0"/>
              <a:t>Feb</a:t>
            </a:r>
            <a:r>
              <a:rPr lang="fi-FI" dirty="0" smtClean="0"/>
              <a:t> 2012</a:t>
            </a:r>
            <a:endParaRPr lang="fi-FI" dirty="0"/>
          </a:p>
        </p:txBody>
      </p:sp>
      <p:sp>
        <p:nvSpPr>
          <p:cNvPr id="5" name="Alatunnisteen paikkamerkki 4"/>
          <p:cNvSpPr>
            <a:spLocks noGrp="1"/>
          </p:cNvSpPr>
          <p:nvPr>
            <p:ph type="ftr" sz="quarter" idx="11"/>
          </p:nvPr>
        </p:nvSpPr>
        <p:spPr>
          <a:xfrm>
            <a:off x="1619672" y="6409134"/>
            <a:ext cx="1368152" cy="476250"/>
          </a:xfrm>
        </p:spPr>
        <p:txBody>
          <a:bodyPr/>
          <a:lstStyle/>
          <a:p>
            <a:r>
              <a:rPr lang="fi-FI" dirty="0" smtClean="0"/>
              <a:t>J. Nyholm </a:t>
            </a:r>
            <a:endParaRPr lang="fi-FI" dirty="0"/>
          </a:p>
        </p:txBody>
      </p:sp>
      <p:sp>
        <p:nvSpPr>
          <p:cNvPr id="6" name="Dian numeron paikkamerkki 5"/>
          <p:cNvSpPr>
            <a:spLocks noGrp="1"/>
          </p:cNvSpPr>
          <p:nvPr>
            <p:ph type="sldNum" sz="quarter" idx="12"/>
          </p:nvPr>
        </p:nvSpPr>
        <p:spPr>
          <a:xfrm>
            <a:off x="2555776" y="6381750"/>
            <a:ext cx="360160" cy="476250"/>
          </a:xfrm>
        </p:spPr>
        <p:txBody>
          <a:bodyPr/>
          <a:lstStyle/>
          <a:p>
            <a:fld id="{66EADA40-FB0F-4164-9192-0D25DC3A4211}" type="slidenum">
              <a:rPr lang="fi-FI" smtClean="0"/>
              <a:pPr/>
              <a:t>15</a:t>
            </a:fld>
            <a:endParaRPr lang="fi-FI" dirty="0"/>
          </a:p>
        </p:txBody>
      </p:sp>
      <p:graphicFrame>
        <p:nvGraphicFramePr>
          <p:cNvPr id="12" name="Sisällön paikkamerkki 11"/>
          <p:cNvGraphicFramePr>
            <a:graphicFrameLocks noGrp="1"/>
          </p:cNvGraphicFramePr>
          <p:nvPr>
            <p:ph idx="1"/>
            <p:extLst>
              <p:ext uri="{D42A27DB-BD31-4B8C-83A1-F6EECF244321}">
                <p14:modId xmlns:p14="http://schemas.microsoft.com/office/powerpoint/2010/main" val="1665231763"/>
              </p:ext>
            </p:extLst>
          </p:nvPr>
        </p:nvGraphicFramePr>
        <p:xfrm>
          <a:off x="739775" y="3356992"/>
          <a:ext cx="7010400" cy="797337"/>
        </p:xfrm>
        <a:graphic>
          <a:graphicData uri="http://schemas.openxmlformats.org/drawingml/2006/table">
            <a:tbl>
              <a:tblPr/>
              <a:tblGrid>
                <a:gridCol w="7010400"/>
              </a:tblGrid>
              <a:tr h="431577">
                <a:tc>
                  <a:txBody>
                    <a:bodyPr/>
                    <a:lstStyle/>
                    <a:p>
                      <a:endParaRPr lang="fi-FI" dirty="0"/>
                    </a:p>
                  </a:txBody>
                  <a:tcPr>
                    <a:lnL>
                      <a:noFill/>
                    </a:lnL>
                    <a:lnR>
                      <a:noFill/>
                    </a:lnR>
                    <a:lnT>
                      <a:noFill/>
                    </a:lnT>
                    <a:lnB>
                      <a:noFill/>
                    </a:lnB>
                  </a:tcPr>
                </a:tc>
              </a:tr>
              <a:tr h="0">
                <a:tc>
                  <a:txBody>
                    <a:bodyPr/>
                    <a:lstStyle/>
                    <a:p>
                      <a:endParaRPr lang="en-US" dirty="0"/>
                    </a:p>
                  </a:txBody>
                  <a:tcPr anchor="ctr">
                    <a:lnL>
                      <a:noFill/>
                    </a:lnL>
                    <a:lnR>
                      <a:noFill/>
                    </a:lnR>
                    <a:lnT>
                      <a:noFill/>
                    </a:lnT>
                    <a:lnB>
                      <a:noFill/>
                    </a:lnB>
                  </a:tcPr>
                </a:tc>
              </a:tr>
            </a:tbl>
          </a:graphicData>
        </a:graphic>
      </p:graphicFrame>
      <p:sp>
        <p:nvSpPr>
          <p:cNvPr id="9" name="Rectangle 1"/>
          <p:cNvSpPr>
            <a:spLocks noChangeArrowheads="1"/>
          </p:cNvSpPr>
          <p:nvPr/>
        </p:nvSpPr>
        <p:spPr bwMode="auto">
          <a:xfrm>
            <a:off x="872759" y="18778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i-FI"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uorakulmio 6"/>
          <p:cNvSpPr/>
          <p:nvPr/>
        </p:nvSpPr>
        <p:spPr>
          <a:xfrm>
            <a:off x="755576" y="1268761"/>
            <a:ext cx="7416824" cy="646331"/>
          </a:xfrm>
          <a:prstGeom prst="rect">
            <a:avLst/>
          </a:prstGeom>
        </p:spPr>
        <p:txBody>
          <a:bodyPr wrap="square">
            <a:spAutoFit/>
          </a:bodyPr>
          <a:lstStyle/>
          <a:p>
            <a:endParaRPr lang="fi-FI" u="sng" dirty="0">
              <a:solidFill>
                <a:schemeClr val="accent1">
                  <a:lumMod val="50000"/>
                </a:schemeClr>
              </a:solidFill>
            </a:endParaRPr>
          </a:p>
          <a:p>
            <a:endParaRPr lang="fi-FI" u="sng" dirty="0">
              <a:solidFill>
                <a:schemeClr val="accent1">
                  <a:lumMod val="50000"/>
                </a:schemeClr>
              </a:solidFill>
            </a:endParaRPr>
          </a:p>
        </p:txBody>
      </p:sp>
      <p:pic>
        <p:nvPicPr>
          <p:cNvPr id="8" name="Kuva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11560" y="1268761"/>
            <a:ext cx="6336704" cy="4464496"/>
          </a:xfrm>
          <a:prstGeom prst="rect">
            <a:avLst/>
          </a:prstGeom>
        </p:spPr>
      </p:pic>
      <p:sp>
        <p:nvSpPr>
          <p:cNvPr id="13" name="Suorakulmio 12"/>
          <p:cNvSpPr/>
          <p:nvPr/>
        </p:nvSpPr>
        <p:spPr>
          <a:xfrm>
            <a:off x="1403648" y="5589240"/>
            <a:ext cx="5616624" cy="461665"/>
          </a:xfrm>
          <a:prstGeom prst="rect">
            <a:avLst/>
          </a:prstGeom>
        </p:spPr>
        <p:txBody>
          <a:bodyPr wrap="square">
            <a:spAutoFit/>
          </a:bodyPr>
          <a:lstStyle/>
          <a:p>
            <a:pPr lvl="1"/>
            <a:r>
              <a:rPr lang="fi-FI" sz="2400" b="1" dirty="0" smtClean="0">
                <a:solidFill>
                  <a:schemeClr val="accent1">
                    <a:lumMod val="50000"/>
                  </a:schemeClr>
                </a:solidFill>
              </a:rPr>
              <a:t>NNPWG                              SNPWG</a:t>
            </a:r>
            <a:endParaRPr lang="fi-FI" sz="2400" b="1" dirty="0">
              <a:solidFill>
                <a:schemeClr val="accent1">
                  <a:lumMod val="50000"/>
                </a:schemeClr>
              </a:solidFill>
            </a:endParaRPr>
          </a:p>
        </p:txBody>
      </p:sp>
    </p:spTree>
    <p:extLst>
      <p:ext uri="{BB962C8B-B14F-4D97-AF65-F5344CB8AC3E}">
        <p14:creationId xmlns:p14="http://schemas.microsoft.com/office/powerpoint/2010/main" val="3970402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äivämäärän paikkamerkki 3"/>
          <p:cNvSpPr>
            <a:spLocks noGrp="1"/>
          </p:cNvSpPr>
          <p:nvPr>
            <p:ph type="dt" sz="half" idx="10"/>
          </p:nvPr>
        </p:nvSpPr>
        <p:spPr>
          <a:xfrm>
            <a:off x="395536" y="6408000"/>
            <a:ext cx="1008112" cy="475200"/>
          </a:xfrm>
        </p:spPr>
        <p:txBody>
          <a:bodyPr/>
          <a:lstStyle/>
          <a:p>
            <a:r>
              <a:rPr lang="fi-FI" dirty="0" smtClean="0"/>
              <a:t>13th-17th </a:t>
            </a:r>
            <a:r>
              <a:rPr lang="fi-FI" dirty="0" err="1" smtClean="0"/>
              <a:t>Feb</a:t>
            </a:r>
            <a:r>
              <a:rPr lang="fi-FI" dirty="0" smtClean="0"/>
              <a:t> 2012</a:t>
            </a:r>
            <a:endParaRPr lang="fi-FI" dirty="0"/>
          </a:p>
        </p:txBody>
      </p:sp>
      <p:sp>
        <p:nvSpPr>
          <p:cNvPr id="5" name="Alatunnisteen paikkamerkki 4"/>
          <p:cNvSpPr>
            <a:spLocks noGrp="1"/>
          </p:cNvSpPr>
          <p:nvPr>
            <p:ph type="ftr" sz="quarter" idx="11"/>
          </p:nvPr>
        </p:nvSpPr>
        <p:spPr>
          <a:xfrm>
            <a:off x="1619672" y="6409134"/>
            <a:ext cx="1368152" cy="476250"/>
          </a:xfrm>
        </p:spPr>
        <p:txBody>
          <a:bodyPr/>
          <a:lstStyle/>
          <a:p>
            <a:r>
              <a:rPr lang="fi-FI" dirty="0" smtClean="0"/>
              <a:t>J. Nyholm </a:t>
            </a:r>
            <a:endParaRPr lang="fi-FI" dirty="0"/>
          </a:p>
        </p:txBody>
      </p:sp>
      <p:sp>
        <p:nvSpPr>
          <p:cNvPr id="6" name="Dian numeron paikkamerkki 5"/>
          <p:cNvSpPr>
            <a:spLocks noGrp="1"/>
          </p:cNvSpPr>
          <p:nvPr>
            <p:ph type="sldNum" sz="quarter" idx="12"/>
          </p:nvPr>
        </p:nvSpPr>
        <p:spPr>
          <a:xfrm>
            <a:off x="2555776" y="6381750"/>
            <a:ext cx="360160" cy="476250"/>
          </a:xfrm>
        </p:spPr>
        <p:txBody>
          <a:bodyPr/>
          <a:lstStyle/>
          <a:p>
            <a:fld id="{66EADA40-FB0F-4164-9192-0D25DC3A4211}" type="slidenum">
              <a:rPr lang="fi-FI" smtClean="0"/>
              <a:pPr/>
              <a:t>2</a:t>
            </a:fld>
            <a:endParaRPr lang="fi-FI" dirty="0"/>
          </a:p>
        </p:txBody>
      </p:sp>
      <p:graphicFrame>
        <p:nvGraphicFramePr>
          <p:cNvPr id="12" name="Sisällön paikkamerkki 11"/>
          <p:cNvGraphicFramePr>
            <a:graphicFrameLocks noGrp="1"/>
          </p:cNvGraphicFramePr>
          <p:nvPr>
            <p:ph idx="1"/>
            <p:extLst>
              <p:ext uri="{D42A27DB-BD31-4B8C-83A1-F6EECF244321}">
                <p14:modId xmlns:p14="http://schemas.microsoft.com/office/powerpoint/2010/main" val="3101000784"/>
              </p:ext>
            </p:extLst>
          </p:nvPr>
        </p:nvGraphicFramePr>
        <p:xfrm>
          <a:off x="739775" y="3422809"/>
          <a:ext cx="7010400" cy="731520"/>
        </p:xfrm>
        <a:graphic>
          <a:graphicData uri="http://schemas.openxmlformats.org/drawingml/2006/table">
            <a:tbl>
              <a:tblPr/>
              <a:tblGrid>
                <a:gridCol w="7010400"/>
              </a:tblGrid>
              <a:tr h="0">
                <a:tc>
                  <a:txBody>
                    <a:bodyPr/>
                    <a:lstStyle/>
                    <a:p>
                      <a:endParaRPr lang="fi-FI" dirty="0"/>
                    </a:p>
                  </a:txBody>
                  <a:tcPr>
                    <a:lnL>
                      <a:noFill/>
                    </a:lnL>
                    <a:lnR>
                      <a:noFill/>
                    </a:lnR>
                    <a:lnT>
                      <a:noFill/>
                    </a:lnT>
                    <a:lnB>
                      <a:noFill/>
                    </a:lnB>
                  </a:tcPr>
                </a:tc>
              </a:tr>
              <a:tr h="0">
                <a:tc>
                  <a:txBody>
                    <a:bodyPr/>
                    <a:lstStyle/>
                    <a:p>
                      <a:endParaRPr lang="en-US" dirty="0"/>
                    </a:p>
                  </a:txBody>
                  <a:tcPr anchor="ctr">
                    <a:lnL>
                      <a:noFill/>
                    </a:lnL>
                    <a:lnR>
                      <a:noFill/>
                    </a:lnR>
                    <a:lnT>
                      <a:noFill/>
                    </a:lnT>
                    <a:lnB>
                      <a:noFill/>
                    </a:lnB>
                  </a:tcPr>
                </a:tc>
              </a:tr>
            </a:tbl>
          </a:graphicData>
        </a:graphic>
      </p:graphicFrame>
      <p:pic>
        <p:nvPicPr>
          <p:cNvPr id="1040" name="Kuva 10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96752"/>
            <a:ext cx="7704856" cy="5184576"/>
          </a:xfrm>
          <a:prstGeom prst="rect">
            <a:avLst/>
          </a:prstGeom>
        </p:spPr>
      </p:pic>
      <p:sp>
        <p:nvSpPr>
          <p:cNvPr id="55" name="Otsikko 1"/>
          <p:cNvSpPr>
            <a:spLocks noGrp="1"/>
          </p:cNvSpPr>
          <p:nvPr>
            <p:ph type="title"/>
          </p:nvPr>
        </p:nvSpPr>
        <p:spPr>
          <a:xfrm>
            <a:off x="533400" y="533400"/>
            <a:ext cx="7422976" cy="447328"/>
          </a:xfrm>
        </p:spPr>
        <p:txBody>
          <a:bodyPr>
            <a:normAutofit fontScale="90000"/>
          </a:bodyPr>
          <a:lstStyle/>
          <a:p>
            <a:r>
              <a:rPr lang="fi-FI" dirty="0" err="1" smtClean="0"/>
              <a:t>Authothority</a:t>
            </a:r>
            <a:r>
              <a:rPr lang="fi-FI" dirty="0" smtClean="0"/>
              <a:t/>
            </a:r>
            <a:br>
              <a:rPr lang="fi-FI" dirty="0" smtClean="0"/>
            </a:br>
            <a:endParaRPr lang="fi-FI" sz="1600" dirty="0">
              <a:solidFill>
                <a:schemeClr val="accent1">
                  <a:lumMod val="50000"/>
                </a:schemeClr>
              </a:solidFill>
            </a:endParaRPr>
          </a:p>
        </p:txBody>
      </p:sp>
      <p:sp>
        <p:nvSpPr>
          <p:cNvPr id="56" name="Tekstiruutu 55"/>
          <p:cNvSpPr txBox="1"/>
          <p:nvPr/>
        </p:nvSpPr>
        <p:spPr>
          <a:xfrm>
            <a:off x="611560" y="888975"/>
            <a:ext cx="7488832" cy="307777"/>
          </a:xfrm>
          <a:prstGeom prst="rect">
            <a:avLst/>
          </a:prstGeom>
          <a:noFill/>
          <a:ln>
            <a:solidFill>
              <a:srgbClr val="002060"/>
            </a:solidFill>
          </a:ln>
        </p:spPr>
        <p:txBody>
          <a:bodyPr wrap="square" rtlCol="0">
            <a:spAutoFit/>
          </a:bodyPr>
          <a:lstStyle/>
          <a:p>
            <a:pPr algn="ctr"/>
            <a:r>
              <a:rPr lang="fi-FI" sz="1400" dirty="0">
                <a:solidFill>
                  <a:schemeClr val="accent1">
                    <a:lumMod val="50000"/>
                  </a:schemeClr>
                </a:solidFill>
              </a:rPr>
              <a:t>International </a:t>
            </a:r>
            <a:r>
              <a:rPr lang="fi-FI" sz="1400" dirty="0" err="1">
                <a:solidFill>
                  <a:schemeClr val="accent1">
                    <a:lumMod val="50000"/>
                  </a:schemeClr>
                </a:solidFill>
              </a:rPr>
              <a:t>Hydrographic</a:t>
            </a:r>
            <a:r>
              <a:rPr lang="fi-FI" sz="1400" dirty="0">
                <a:solidFill>
                  <a:schemeClr val="accent1">
                    <a:lumMod val="50000"/>
                  </a:schemeClr>
                </a:solidFill>
              </a:rPr>
              <a:t> Organization</a:t>
            </a:r>
            <a:endParaRPr lang="fi-FI" sz="1400" baseline="30000" dirty="0" smtClean="0">
              <a:solidFill>
                <a:srgbClr val="A59D95"/>
              </a:solidFill>
              <a:latin typeface="Felbridge Pro"/>
              <a:cs typeface="Felbridge Pro"/>
            </a:endParaRPr>
          </a:p>
        </p:txBody>
      </p:sp>
    </p:spTree>
    <p:extLst>
      <p:ext uri="{BB962C8B-B14F-4D97-AF65-F5344CB8AC3E}">
        <p14:creationId xmlns:p14="http://schemas.microsoft.com/office/powerpoint/2010/main" val="2645670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533400" y="533400"/>
            <a:ext cx="7422976" cy="447328"/>
          </a:xfrm>
        </p:spPr>
        <p:txBody>
          <a:bodyPr>
            <a:normAutofit fontScale="90000"/>
          </a:bodyPr>
          <a:lstStyle/>
          <a:p>
            <a:r>
              <a:rPr lang="fi-FI" dirty="0" err="1" smtClean="0"/>
              <a:t>Authothority</a:t>
            </a:r>
            <a:r>
              <a:rPr lang="fi-FI" dirty="0" smtClean="0"/>
              <a:t/>
            </a:r>
            <a:br>
              <a:rPr lang="fi-FI" dirty="0" smtClean="0"/>
            </a:br>
            <a:endParaRPr lang="fi-FI" sz="1600" dirty="0">
              <a:solidFill>
                <a:schemeClr val="accent1">
                  <a:lumMod val="50000"/>
                </a:schemeClr>
              </a:solidFill>
            </a:endParaRPr>
          </a:p>
        </p:txBody>
      </p:sp>
      <p:sp>
        <p:nvSpPr>
          <p:cNvPr id="4" name="Päivämäärän paikkamerkki 3"/>
          <p:cNvSpPr>
            <a:spLocks noGrp="1"/>
          </p:cNvSpPr>
          <p:nvPr>
            <p:ph type="dt" sz="half" idx="10"/>
          </p:nvPr>
        </p:nvSpPr>
        <p:spPr>
          <a:xfrm>
            <a:off x="395536" y="6408000"/>
            <a:ext cx="1008112" cy="475200"/>
          </a:xfrm>
        </p:spPr>
        <p:txBody>
          <a:bodyPr/>
          <a:lstStyle/>
          <a:p>
            <a:r>
              <a:rPr lang="fi-FI" dirty="0" smtClean="0"/>
              <a:t>13th-17th </a:t>
            </a:r>
            <a:r>
              <a:rPr lang="fi-FI" dirty="0" err="1" smtClean="0"/>
              <a:t>Feb</a:t>
            </a:r>
            <a:r>
              <a:rPr lang="fi-FI" dirty="0" smtClean="0"/>
              <a:t> 2012</a:t>
            </a:r>
            <a:endParaRPr lang="fi-FI" dirty="0"/>
          </a:p>
        </p:txBody>
      </p:sp>
      <p:sp>
        <p:nvSpPr>
          <p:cNvPr id="5" name="Alatunnisteen paikkamerkki 4"/>
          <p:cNvSpPr>
            <a:spLocks noGrp="1"/>
          </p:cNvSpPr>
          <p:nvPr>
            <p:ph type="ftr" sz="quarter" idx="11"/>
          </p:nvPr>
        </p:nvSpPr>
        <p:spPr>
          <a:xfrm>
            <a:off x="1619672" y="6409134"/>
            <a:ext cx="1368152" cy="476250"/>
          </a:xfrm>
        </p:spPr>
        <p:txBody>
          <a:bodyPr/>
          <a:lstStyle/>
          <a:p>
            <a:r>
              <a:rPr lang="fi-FI" dirty="0" smtClean="0"/>
              <a:t>J. Nyholm </a:t>
            </a:r>
            <a:endParaRPr lang="fi-FI" dirty="0"/>
          </a:p>
        </p:txBody>
      </p:sp>
      <p:sp>
        <p:nvSpPr>
          <p:cNvPr id="6" name="Dian numeron paikkamerkki 5"/>
          <p:cNvSpPr>
            <a:spLocks noGrp="1"/>
          </p:cNvSpPr>
          <p:nvPr>
            <p:ph type="sldNum" sz="quarter" idx="12"/>
          </p:nvPr>
        </p:nvSpPr>
        <p:spPr>
          <a:xfrm>
            <a:off x="2555776" y="6381750"/>
            <a:ext cx="360160" cy="476250"/>
          </a:xfrm>
        </p:spPr>
        <p:txBody>
          <a:bodyPr/>
          <a:lstStyle/>
          <a:p>
            <a:fld id="{66EADA40-FB0F-4164-9192-0D25DC3A4211}" type="slidenum">
              <a:rPr lang="fi-FI" smtClean="0"/>
              <a:pPr/>
              <a:t>3</a:t>
            </a:fld>
            <a:endParaRPr lang="fi-FI" dirty="0"/>
          </a:p>
        </p:txBody>
      </p:sp>
      <p:graphicFrame>
        <p:nvGraphicFramePr>
          <p:cNvPr id="12" name="Sisällön paikkamerkki 11"/>
          <p:cNvGraphicFramePr>
            <a:graphicFrameLocks noGrp="1"/>
          </p:cNvGraphicFramePr>
          <p:nvPr>
            <p:ph idx="1"/>
            <p:extLst>
              <p:ext uri="{D42A27DB-BD31-4B8C-83A1-F6EECF244321}">
                <p14:modId xmlns:p14="http://schemas.microsoft.com/office/powerpoint/2010/main" val="1613124170"/>
              </p:ext>
            </p:extLst>
          </p:nvPr>
        </p:nvGraphicFramePr>
        <p:xfrm>
          <a:off x="739775" y="3422809"/>
          <a:ext cx="7010400" cy="731520"/>
        </p:xfrm>
        <a:graphic>
          <a:graphicData uri="http://schemas.openxmlformats.org/drawingml/2006/table">
            <a:tbl>
              <a:tblPr/>
              <a:tblGrid>
                <a:gridCol w="7010400"/>
              </a:tblGrid>
              <a:tr h="0">
                <a:tc>
                  <a:txBody>
                    <a:bodyPr/>
                    <a:lstStyle/>
                    <a:p>
                      <a:endParaRPr lang="fi-FI" dirty="0"/>
                    </a:p>
                  </a:txBody>
                  <a:tcPr>
                    <a:lnL>
                      <a:noFill/>
                    </a:lnL>
                    <a:lnR>
                      <a:noFill/>
                    </a:lnR>
                    <a:lnT>
                      <a:noFill/>
                    </a:lnT>
                    <a:lnB>
                      <a:noFill/>
                    </a:lnB>
                  </a:tcPr>
                </a:tc>
              </a:tr>
              <a:tr h="0">
                <a:tc>
                  <a:txBody>
                    <a:bodyPr/>
                    <a:lstStyle/>
                    <a:p>
                      <a:endParaRPr lang="en-US" dirty="0"/>
                    </a:p>
                  </a:txBody>
                  <a:tcPr anchor="ctr">
                    <a:lnL>
                      <a:noFill/>
                    </a:lnL>
                    <a:lnR>
                      <a:noFill/>
                    </a:lnR>
                    <a:lnT>
                      <a:noFill/>
                    </a:lnT>
                    <a:lnB>
                      <a:noFill/>
                    </a:lnB>
                  </a:tcPr>
                </a:tc>
              </a:tr>
            </a:tbl>
          </a:graphicData>
        </a:graphic>
      </p:graphicFrame>
      <p:pic>
        <p:nvPicPr>
          <p:cNvPr id="1040" name="Kuva 10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96752"/>
            <a:ext cx="7704856" cy="5184576"/>
          </a:xfrm>
          <a:prstGeom prst="rect">
            <a:avLst/>
          </a:prstGeom>
        </p:spPr>
      </p:pic>
      <p:sp>
        <p:nvSpPr>
          <p:cNvPr id="3" name="Tekstiruutu 2"/>
          <p:cNvSpPr txBox="1"/>
          <p:nvPr/>
        </p:nvSpPr>
        <p:spPr>
          <a:xfrm>
            <a:off x="611560" y="888975"/>
            <a:ext cx="7488832" cy="307777"/>
          </a:xfrm>
          <a:prstGeom prst="rect">
            <a:avLst/>
          </a:prstGeom>
          <a:noFill/>
          <a:ln>
            <a:solidFill>
              <a:srgbClr val="002060"/>
            </a:solidFill>
          </a:ln>
        </p:spPr>
        <p:txBody>
          <a:bodyPr wrap="square" rtlCol="0">
            <a:spAutoFit/>
          </a:bodyPr>
          <a:lstStyle/>
          <a:p>
            <a:pPr algn="ctr"/>
            <a:r>
              <a:rPr lang="fi-FI" sz="1400" dirty="0">
                <a:solidFill>
                  <a:schemeClr val="accent1">
                    <a:lumMod val="50000"/>
                  </a:schemeClr>
                </a:solidFill>
              </a:rPr>
              <a:t>International </a:t>
            </a:r>
            <a:r>
              <a:rPr lang="fi-FI" sz="1400" dirty="0" err="1">
                <a:solidFill>
                  <a:schemeClr val="accent1">
                    <a:lumMod val="50000"/>
                  </a:schemeClr>
                </a:solidFill>
              </a:rPr>
              <a:t>Hydrographic</a:t>
            </a:r>
            <a:r>
              <a:rPr lang="fi-FI" sz="1400" dirty="0">
                <a:solidFill>
                  <a:schemeClr val="accent1">
                    <a:lumMod val="50000"/>
                  </a:schemeClr>
                </a:solidFill>
              </a:rPr>
              <a:t> Organization</a:t>
            </a:r>
            <a:endParaRPr lang="fi-FI" sz="1400" baseline="30000" dirty="0" smtClean="0">
              <a:solidFill>
                <a:srgbClr val="A59D95"/>
              </a:solidFill>
              <a:latin typeface="Felbridge Pro"/>
              <a:cs typeface="Felbridge Pro"/>
            </a:endParaRPr>
          </a:p>
        </p:txBody>
      </p:sp>
    </p:spTree>
    <p:extLst>
      <p:ext uri="{BB962C8B-B14F-4D97-AF65-F5344CB8AC3E}">
        <p14:creationId xmlns:p14="http://schemas.microsoft.com/office/powerpoint/2010/main" val="426670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Regional</a:t>
            </a:r>
            <a:r>
              <a:rPr lang="fi-FI" dirty="0" smtClean="0"/>
              <a:t> </a:t>
            </a:r>
            <a:r>
              <a:rPr lang="fi-FI" dirty="0" err="1" smtClean="0"/>
              <a:t>Hydrographic</a:t>
            </a:r>
            <a:r>
              <a:rPr lang="fi-FI" dirty="0" smtClean="0"/>
              <a:t> </a:t>
            </a:r>
            <a:r>
              <a:rPr lang="fi-FI" dirty="0" err="1" smtClean="0"/>
              <a:t>Commissions</a:t>
            </a:r>
            <a:r>
              <a:rPr lang="fi-FI" dirty="0" smtClean="0"/>
              <a:t> (RHC)</a:t>
            </a:r>
            <a:endParaRPr lang="fi-FI" dirty="0"/>
          </a:p>
        </p:txBody>
      </p:sp>
      <p:sp>
        <p:nvSpPr>
          <p:cNvPr id="4" name="Päivämäärän paikkamerkki 3"/>
          <p:cNvSpPr>
            <a:spLocks noGrp="1"/>
          </p:cNvSpPr>
          <p:nvPr>
            <p:ph type="dt" sz="half" idx="10"/>
          </p:nvPr>
        </p:nvSpPr>
        <p:spPr>
          <a:xfrm>
            <a:off x="395536" y="6408000"/>
            <a:ext cx="1008112" cy="475200"/>
          </a:xfrm>
        </p:spPr>
        <p:txBody>
          <a:bodyPr/>
          <a:lstStyle/>
          <a:p>
            <a:r>
              <a:rPr lang="fi-FI" dirty="0" smtClean="0"/>
              <a:t>13th-17th </a:t>
            </a:r>
            <a:r>
              <a:rPr lang="fi-FI" dirty="0" err="1" smtClean="0"/>
              <a:t>Feb</a:t>
            </a:r>
            <a:r>
              <a:rPr lang="fi-FI" dirty="0" smtClean="0"/>
              <a:t> 2012</a:t>
            </a:r>
            <a:endParaRPr lang="fi-FI" dirty="0"/>
          </a:p>
        </p:txBody>
      </p:sp>
      <p:sp>
        <p:nvSpPr>
          <p:cNvPr id="5" name="Alatunnisteen paikkamerkki 4"/>
          <p:cNvSpPr>
            <a:spLocks noGrp="1"/>
          </p:cNvSpPr>
          <p:nvPr>
            <p:ph type="ftr" sz="quarter" idx="11"/>
          </p:nvPr>
        </p:nvSpPr>
        <p:spPr>
          <a:xfrm>
            <a:off x="1619672" y="6409134"/>
            <a:ext cx="1368152" cy="476250"/>
          </a:xfrm>
        </p:spPr>
        <p:txBody>
          <a:bodyPr/>
          <a:lstStyle/>
          <a:p>
            <a:r>
              <a:rPr lang="fi-FI" dirty="0" smtClean="0"/>
              <a:t>J. Nyholm </a:t>
            </a:r>
            <a:endParaRPr lang="fi-FI" dirty="0"/>
          </a:p>
        </p:txBody>
      </p:sp>
      <p:sp>
        <p:nvSpPr>
          <p:cNvPr id="6" name="Dian numeron paikkamerkki 5"/>
          <p:cNvSpPr>
            <a:spLocks noGrp="1"/>
          </p:cNvSpPr>
          <p:nvPr>
            <p:ph type="sldNum" sz="quarter" idx="12"/>
          </p:nvPr>
        </p:nvSpPr>
        <p:spPr>
          <a:xfrm>
            <a:off x="2555776" y="6381750"/>
            <a:ext cx="360160" cy="476250"/>
          </a:xfrm>
        </p:spPr>
        <p:txBody>
          <a:bodyPr/>
          <a:lstStyle/>
          <a:p>
            <a:fld id="{66EADA40-FB0F-4164-9192-0D25DC3A4211}" type="slidenum">
              <a:rPr lang="fi-FI" smtClean="0"/>
              <a:pPr/>
              <a:t>4</a:t>
            </a:fld>
            <a:endParaRPr lang="fi-FI" dirty="0"/>
          </a:p>
        </p:txBody>
      </p:sp>
      <p:graphicFrame>
        <p:nvGraphicFramePr>
          <p:cNvPr id="12" name="Sisällön paikkamerkki 11"/>
          <p:cNvGraphicFramePr>
            <a:graphicFrameLocks noGrp="1"/>
          </p:cNvGraphicFramePr>
          <p:nvPr>
            <p:ph idx="1"/>
            <p:extLst>
              <p:ext uri="{D42A27DB-BD31-4B8C-83A1-F6EECF244321}">
                <p14:modId xmlns:p14="http://schemas.microsoft.com/office/powerpoint/2010/main" val="489780726"/>
              </p:ext>
            </p:extLst>
          </p:nvPr>
        </p:nvGraphicFramePr>
        <p:xfrm>
          <a:off x="739775" y="3356992"/>
          <a:ext cx="7010400" cy="797337"/>
        </p:xfrm>
        <a:graphic>
          <a:graphicData uri="http://schemas.openxmlformats.org/drawingml/2006/table">
            <a:tbl>
              <a:tblPr/>
              <a:tblGrid>
                <a:gridCol w="7010400"/>
              </a:tblGrid>
              <a:tr h="431577">
                <a:tc>
                  <a:txBody>
                    <a:bodyPr/>
                    <a:lstStyle/>
                    <a:p>
                      <a:endParaRPr lang="fi-FI" dirty="0"/>
                    </a:p>
                  </a:txBody>
                  <a:tcPr>
                    <a:lnL>
                      <a:noFill/>
                    </a:lnL>
                    <a:lnR>
                      <a:noFill/>
                    </a:lnR>
                    <a:lnT>
                      <a:noFill/>
                    </a:lnT>
                    <a:lnB>
                      <a:noFill/>
                    </a:lnB>
                  </a:tcPr>
                </a:tc>
              </a:tr>
              <a:tr h="0">
                <a:tc>
                  <a:txBody>
                    <a:bodyPr/>
                    <a:lstStyle/>
                    <a:p>
                      <a:endParaRPr lang="en-US" dirty="0"/>
                    </a:p>
                  </a:txBody>
                  <a:tcPr anchor="ctr">
                    <a:lnL>
                      <a:noFill/>
                    </a:lnL>
                    <a:lnR>
                      <a:noFill/>
                    </a:lnR>
                    <a:lnT>
                      <a:noFill/>
                    </a:lnT>
                    <a:lnB>
                      <a:noFill/>
                    </a:lnB>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751522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482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Nordic</a:t>
            </a:r>
            <a:r>
              <a:rPr lang="fi-FI" dirty="0"/>
              <a:t> </a:t>
            </a:r>
            <a:r>
              <a:rPr lang="fi-FI" dirty="0" err="1"/>
              <a:t>Hydrographic</a:t>
            </a:r>
            <a:r>
              <a:rPr lang="fi-FI" dirty="0"/>
              <a:t> </a:t>
            </a:r>
            <a:r>
              <a:rPr lang="fi-FI" dirty="0" err="1"/>
              <a:t>Commission</a:t>
            </a:r>
            <a:r>
              <a:rPr lang="fi-FI" dirty="0"/>
              <a:t> (NHC)</a:t>
            </a:r>
          </a:p>
        </p:txBody>
      </p:sp>
      <p:sp>
        <p:nvSpPr>
          <p:cNvPr id="4" name="Päivämäärän paikkamerkki 3"/>
          <p:cNvSpPr>
            <a:spLocks noGrp="1"/>
          </p:cNvSpPr>
          <p:nvPr>
            <p:ph type="dt" sz="half" idx="10"/>
          </p:nvPr>
        </p:nvSpPr>
        <p:spPr>
          <a:xfrm>
            <a:off x="395536" y="6408000"/>
            <a:ext cx="1008112" cy="475200"/>
          </a:xfrm>
        </p:spPr>
        <p:txBody>
          <a:bodyPr/>
          <a:lstStyle/>
          <a:p>
            <a:r>
              <a:rPr lang="fi-FI" dirty="0" smtClean="0"/>
              <a:t>13th-17th </a:t>
            </a:r>
            <a:r>
              <a:rPr lang="fi-FI" dirty="0" err="1" smtClean="0"/>
              <a:t>Feb</a:t>
            </a:r>
            <a:r>
              <a:rPr lang="fi-FI" dirty="0" smtClean="0"/>
              <a:t> 2012</a:t>
            </a:r>
            <a:endParaRPr lang="fi-FI" dirty="0"/>
          </a:p>
        </p:txBody>
      </p:sp>
      <p:sp>
        <p:nvSpPr>
          <p:cNvPr id="5" name="Alatunnisteen paikkamerkki 4"/>
          <p:cNvSpPr>
            <a:spLocks noGrp="1"/>
          </p:cNvSpPr>
          <p:nvPr>
            <p:ph type="ftr" sz="quarter" idx="11"/>
          </p:nvPr>
        </p:nvSpPr>
        <p:spPr>
          <a:xfrm>
            <a:off x="1619672" y="6409134"/>
            <a:ext cx="1368152" cy="476250"/>
          </a:xfrm>
        </p:spPr>
        <p:txBody>
          <a:bodyPr/>
          <a:lstStyle/>
          <a:p>
            <a:r>
              <a:rPr lang="fi-FI" dirty="0" smtClean="0"/>
              <a:t>J. Nyholm </a:t>
            </a:r>
            <a:endParaRPr lang="fi-FI" dirty="0"/>
          </a:p>
        </p:txBody>
      </p:sp>
      <p:sp>
        <p:nvSpPr>
          <p:cNvPr id="6" name="Dian numeron paikkamerkki 5"/>
          <p:cNvSpPr>
            <a:spLocks noGrp="1"/>
          </p:cNvSpPr>
          <p:nvPr>
            <p:ph type="sldNum" sz="quarter" idx="12"/>
          </p:nvPr>
        </p:nvSpPr>
        <p:spPr>
          <a:xfrm>
            <a:off x="2555776" y="6381750"/>
            <a:ext cx="360160" cy="476250"/>
          </a:xfrm>
        </p:spPr>
        <p:txBody>
          <a:bodyPr/>
          <a:lstStyle/>
          <a:p>
            <a:fld id="{66EADA40-FB0F-4164-9192-0D25DC3A4211}" type="slidenum">
              <a:rPr lang="fi-FI" smtClean="0"/>
              <a:pPr/>
              <a:t>5</a:t>
            </a:fld>
            <a:endParaRPr lang="fi-FI" dirty="0"/>
          </a:p>
        </p:txBody>
      </p:sp>
      <p:graphicFrame>
        <p:nvGraphicFramePr>
          <p:cNvPr id="12" name="Sisällön paikkamerkki 11"/>
          <p:cNvGraphicFramePr>
            <a:graphicFrameLocks noGrp="1"/>
          </p:cNvGraphicFramePr>
          <p:nvPr>
            <p:ph idx="1"/>
            <p:extLst>
              <p:ext uri="{D42A27DB-BD31-4B8C-83A1-F6EECF244321}">
                <p14:modId xmlns:p14="http://schemas.microsoft.com/office/powerpoint/2010/main" val="210698857"/>
              </p:ext>
            </p:extLst>
          </p:nvPr>
        </p:nvGraphicFramePr>
        <p:xfrm>
          <a:off x="739775" y="3356992"/>
          <a:ext cx="7010400" cy="797337"/>
        </p:xfrm>
        <a:graphic>
          <a:graphicData uri="http://schemas.openxmlformats.org/drawingml/2006/table">
            <a:tbl>
              <a:tblPr/>
              <a:tblGrid>
                <a:gridCol w="7010400"/>
              </a:tblGrid>
              <a:tr h="431577">
                <a:tc>
                  <a:txBody>
                    <a:bodyPr/>
                    <a:lstStyle/>
                    <a:p>
                      <a:endParaRPr lang="fi-FI" dirty="0"/>
                    </a:p>
                  </a:txBody>
                  <a:tcPr>
                    <a:lnL>
                      <a:noFill/>
                    </a:lnL>
                    <a:lnR>
                      <a:noFill/>
                    </a:lnR>
                    <a:lnT>
                      <a:noFill/>
                    </a:lnT>
                    <a:lnB>
                      <a:noFill/>
                    </a:lnB>
                  </a:tcPr>
                </a:tc>
              </a:tr>
              <a:tr h="0">
                <a:tc>
                  <a:txBody>
                    <a:bodyPr/>
                    <a:lstStyle/>
                    <a:p>
                      <a:endParaRPr lang="en-US" dirty="0"/>
                    </a:p>
                  </a:txBody>
                  <a:tcPr anchor="ctr">
                    <a:lnL>
                      <a:noFill/>
                    </a:lnL>
                    <a:lnR>
                      <a:noFill/>
                    </a:lnR>
                    <a:lnT>
                      <a:noFill/>
                    </a:lnT>
                    <a:lnB>
                      <a:noFill/>
                    </a:lnB>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751522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http://www.iho.int/cms/media/commissions/nhc_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052736"/>
            <a:ext cx="227647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Suorakulmio 2"/>
          <p:cNvSpPr/>
          <p:nvPr/>
        </p:nvSpPr>
        <p:spPr>
          <a:xfrm>
            <a:off x="5292080" y="1052736"/>
            <a:ext cx="3222104" cy="4154984"/>
          </a:xfrm>
          <a:prstGeom prst="rect">
            <a:avLst/>
          </a:prstGeom>
          <a:solidFill>
            <a:schemeClr val="accent1">
              <a:lumMod val="20000"/>
              <a:lumOff val="80000"/>
            </a:schemeClr>
          </a:solidFill>
          <a:ln>
            <a:solidFill>
              <a:srgbClr val="002060"/>
            </a:solidFill>
          </a:ln>
        </p:spPr>
        <p:txBody>
          <a:bodyPr wrap="square">
            <a:spAutoFit/>
          </a:bodyPr>
          <a:lstStyle/>
          <a:p>
            <a:r>
              <a:rPr lang="en-US" sz="1200" dirty="0">
                <a:solidFill>
                  <a:srgbClr val="002060"/>
                </a:solidFill>
              </a:rPr>
              <a:t>The Nordic Hydrographic Commission (NHC) was formally established in Stockholm, Sweden on 18 March 1929, at a meeting of the </a:t>
            </a:r>
            <a:r>
              <a:rPr lang="en-US" sz="1200" dirty="0" err="1">
                <a:solidFill>
                  <a:srgbClr val="002060"/>
                </a:solidFill>
              </a:rPr>
              <a:t>Hydrographers</a:t>
            </a:r>
            <a:r>
              <a:rPr lang="en-US" sz="1200" dirty="0">
                <a:solidFill>
                  <a:srgbClr val="002060"/>
                </a:solidFill>
              </a:rPr>
              <a:t> of Denmark, Finland, Norway and Sweden. The creation of the NHC had already been proposed at a meeting in 1926. The first Chairman of the NHC was Commander </a:t>
            </a:r>
            <a:r>
              <a:rPr lang="en-US" sz="1200" dirty="0" err="1">
                <a:solidFill>
                  <a:srgbClr val="002060"/>
                </a:solidFill>
              </a:rPr>
              <a:t>Gustaf</a:t>
            </a:r>
            <a:r>
              <a:rPr lang="en-US" sz="1200" dirty="0">
                <a:solidFill>
                  <a:srgbClr val="002060"/>
                </a:solidFill>
              </a:rPr>
              <a:t> </a:t>
            </a:r>
            <a:r>
              <a:rPr lang="en-US" sz="1200" dirty="0" err="1">
                <a:solidFill>
                  <a:srgbClr val="002060"/>
                </a:solidFill>
              </a:rPr>
              <a:t>Reinius</a:t>
            </a:r>
            <a:r>
              <a:rPr lang="en-US" sz="1200" dirty="0">
                <a:solidFill>
                  <a:srgbClr val="002060"/>
                </a:solidFill>
              </a:rPr>
              <a:t> (Sweden). Iceland joined the Commission in 1956</a:t>
            </a:r>
            <a:r>
              <a:rPr lang="en-US" sz="1200" u="sng" dirty="0">
                <a:solidFill>
                  <a:srgbClr val="002060"/>
                </a:solidFill>
              </a:rPr>
              <a:t>. The first activities included discussions on the standardization of chart symbols, water level information on charts, copyright of nautical publications, implementation of the recommendations of IHB Conferences, and reducing the costs of the IHB without reducing its efficiency. </a:t>
            </a:r>
            <a:r>
              <a:rPr lang="en-US" sz="1200" dirty="0">
                <a:solidFill>
                  <a:srgbClr val="002060"/>
                </a:solidFill>
              </a:rPr>
              <a:t>The main achievements have been changing opinions, providing information, harmonizing Nordic practices with regard to various hydrographic related issues and jointly contributing to the IHO work.</a:t>
            </a:r>
            <a:r>
              <a:rPr lang="en-US" dirty="0"/>
              <a:t/>
            </a:r>
            <a:br>
              <a:rPr lang="en-US" dirty="0"/>
            </a:br>
            <a:r>
              <a:rPr lang="en-US" dirty="0"/>
              <a:t/>
            </a:r>
            <a:br>
              <a:rPr lang="en-US" dirty="0"/>
            </a:br>
            <a:endParaRPr lang="fi-FI" dirty="0"/>
          </a:p>
        </p:txBody>
      </p:sp>
    </p:spTree>
    <p:extLst>
      <p:ext uri="{BB962C8B-B14F-4D97-AF65-F5344CB8AC3E}">
        <p14:creationId xmlns:p14="http://schemas.microsoft.com/office/powerpoint/2010/main" val="236818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Autofit/>
          </a:bodyPr>
          <a:lstStyle/>
          <a:p>
            <a:r>
              <a:rPr lang="fi-FI" dirty="0" err="1" smtClean="0"/>
              <a:t>Nordic</a:t>
            </a:r>
            <a:r>
              <a:rPr lang="fi-FI" dirty="0" smtClean="0"/>
              <a:t> Nautical </a:t>
            </a:r>
            <a:r>
              <a:rPr lang="fi-FI" dirty="0" err="1" smtClean="0"/>
              <a:t>Publication</a:t>
            </a:r>
            <a:r>
              <a:rPr lang="fi-FI" dirty="0" smtClean="0"/>
              <a:t> </a:t>
            </a:r>
            <a:r>
              <a:rPr lang="fi-FI" dirty="0" err="1" smtClean="0"/>
              <a:t>Work</a:t>
            </a:r>
            <a:r>
              <a:rPr lang="fi-FI" dirty="0" smtClean="0"/>
              <a:t> Group (NNPWG)</a:t>
            </a:r>
            <a:br>
              <a:rPr lang="fi-FI" dirty="0" smtClean="0"/>
            </a:br>
            <a:r>
              <a:rPr lang="fi-FI" dirty="0" smtClean="0"/>
              <a:t>Establishment</a:t>
            </a:r>
            <a:endParaRPr lang="fi-FI" dirty="0"/>
          </a:p>
        </p:txBody>
      </p:sp>
      <p:sp>
        <p:nvSpPr>
          <p:cNvPr id="4" name="Päivämäärän paikkamerkki 3"/>
          <p:cNvSpPr>
            <a:spLocks noGrp="1"/>
          </p:cNvSpPr>
          <p:nvPr>
            <p:ph type="dt" sz="half" idx="10"/>
          </p:nvPr>
        </p:nvSpPr>
        <p:spPr>
          <a:xfrm>
            <a:off x="395536" y="6408000"/>
            <a:ext cx="1008112" cy="475200"/>
          </a:xfrm>
        </p:spPr>
        <p:txBody>
          <a:bodyPr/>
          <a:lstStyle/>
          <a:p>
            <a:r>
              <a:rPr lang="fi-FI" dirty="0" smtClean="0"/>
              <a:t>13th-17th </a:t>
            </a:r>
            <a:r>
              <a:rPr lang="fi-FI" dirty="0" err="1" smtClean="0"/>
              <a:t>Feb</a:t>
            </a:r>
            <a:r>
              <a:rPr lang="fi-FI" dirty="0" smtClean="0"/>
              <a:t> 2012</a:t>
            </a:r>
            <a:endParaRPr lang="fi-FI" dirty="0"/>
          </a:p>
        </p:txBody>
      </p:sp>
      <p:sp>
        <p:nvSpPr>
          <p:cNvPr id="5" name="Alatunnisteen paikkamerkki 4"/>
          <p:cNvSpPr>
            <a:spLocks noGrp="1"/>
          </p:cNvSpPr>
          <p:nvPr>
            <p:ph type="ftr" sz="quarter" idx="11"/>
          </p:nvPr>
        </p:nvSpPr>
        <p:spPr>
          <a:xfrm>
            <a:off x="1619672" y="6409134"/>
            <a:ext cx="1368152" cy="476250"/>
          </a:xfrm>
        </p:spPr>
        <p:txBody>
          <a:bodyPr/>
          <a:lstStyle/>
          <a:p>
            <a:r>
              <a:rPr lang="fi-FI" dirty="0" smtClean="0"/>
              <a:t>J. Nyholm </a:t>
            </a:r>
            <a:endParaRPr lang="fi-FI" dirty="0"/>
          </a:p>
        </p:txBody>
      </p:sp>
      <p:sp>
        <p:nvSpPr>
          <p:cNvPr id="6" name="Dian numeron paikkamerkki 5"/>
          <p:cNvSpPr>
            <a:spLocks noGrp="1"/>
          </p:cNvSpPr>
          <p:nvPr>
            <p:ph type="sldNum" sz="quarter" idx="12"/>
          </p:nvPr>
        </p:nvSpPr>
        <p:spPr>
          <a:xfrm>
            <a:off x="2555776" y="6381750"/>
            <a:ext cx="360160" cy="476250"/>
          </a:xfrm>
        </p:spPr>
        <p:txBody>
          <a:bodyPr/>
          <a:lstStyle/>
          <a:p>
            <a:fld id="{66EADA40-FB0F-4164-9192-0D25DC3A4211}" type="slidenum">
              <a:rPr lang="fi-FI" smtClean="0"/>
              <a:pPr/>
              <a:t>6</a:t>
            </a:fld>
            <a:endParaRPr lang="fi-FI" dirty="0"/>
          </a:p>
        </p:txBody>
      </p:sp>
      <p:graphicFrame>
        <p:nvGraphicFramePr>
          <p:cNvPr id="12" name="Sisällön paikkamerkki 11"/>
          <p:cNvGraphicFramePr>
            <a:graphicFrameLocks noGrp="1"/>
          </p:cNvGraphicFramePr>
          <p:nvPr>
            <p:ph idx="1"/>
            <p:extLst>
              <p:ext uri="{D42A27DB-BD31-4B8C-83A1-F6EECF244321}">
                <p14:modId xmlns:p14="http://schemas.microsoft.com/office/powerpoint/2010/main" val="2226713481"/>
              </p:ext>
            </p:extLst>
          </p:nvPr>
        </p:nvGraphicFramePr>
        <p:xfrm>
          <a:off x="739775" y="3356992"/>
          <a:ext cx="7010400" cy="797337"/>
        </p:xfrm>
        <a:graphic>
          <a:graphicData uri="http://schemas.openxmlformats.org/drawingml/2006/table">
            <a:tbl>
              <a:tblPr/>
              <a:tblGrid>
                <a:gridCol w="7010400"/>
              </a:tblGrid>
              <a:tr h="431577">
                <a:tc>
                  <a:txBody>
                    <a:bodyPr/>
                    <a:lstStyle/>
                    <a:p>
                      <a:endParaRPr lang="fi-FI" dirty="0"/>
                    </a:p>
                  </a:txBody>
                  <a:tcPr>
                    <a:lnL>
                      <a:noFill/>
                    </a:lnL>
                    <a:lnR>
                      <a:noFill/>
                    </a:lnR>
                    <a:lnT>
                      <a:noFill/>
                    </a:lnT>
                    <a:lnB>
                      <a:noFill/>
                    </a:lnB>
                  </a:tcPr>
                </a:tc>
              </a:tr>
              <a:tr h="0">
                <a:tc>
                  <a:txBody>
                    <a:bodyPr/>
                    <a:lstStyle/>
                    <a:p>
                      <a:endParaRPr lang="en-US" dirty="0"/>
                    </a:p>
                  </a:txBody>
                  <a:tcPr anchor="ctr">
                    <a:lnL>
                      <a:noFill/>
                    </a:lnL>
                    <a:lnR>
                      <a:noFill/>
                    </a:lnR>
                    <a:lnT>
                      <a:noFill/>
                    </a:lnT>
                    <a:lnB>
                      <a:noFill/>
                    </a:lnB>
                  </a:tcPr>
                </a:tc>
              </a:tr>
            </a:tbl>
          </a:graphicData>
        </a:graphic>
      </p:graphicFrame>
      <p:sp>
        <p:nvSpPr>
          <p:cNvPr id="8" name="Tekstiruutu 7"/>
          <p:cNvSpPr txBox="1"/>
          <p:nvPr/>
        </p:nvSpPr>
        <p:spPr>
          <a:xfrm>
            <a:off x="755576" y="1556792"/>
            <a:ext cx="7080602" cy="4832092"/>
          </a:xfrm>
          <a:prstGeom prst="rect">
            <a:avLst/>
          </a:prstGeom>
          <a:noFill/>
          <a:ln>
            <a:solidFill>
              <a:schemeClr val="bg1"/>
            </a:solidFill>
          </a:ln>
        </p:spPr>
        <p:txBody>
          <a:bodyPr wrap="square" rtlCol="0">
            <a:spAutoFit/>
          </a:bodyPr>
          <a:lstStyle/>
          <a:p>
            <a:r>
              <a:rPr lang="fi-FI" sz="1400" b="1" dirty="0">
                <a:solidFill>
                  <a:srgbClr val="002060"/>
                </a:solidFill>
              </a:rPr>
              <a:t>16th BSHC Conference </a:t>
            </a:r>
            <a:r>
              <a:rPr lang="fi-FI" sz="1400" b="1" dirty="0" smtClean="0">
                <a:solidFill>
                  <a:srgbClr val="002060"/>
                </a:solidFill>
              </a:rPr>
              <a:t>					 Agenda </a:t>
            </a:r>
            <a:r>
              <a:rPr lang="fi-FI" sz="1400" b="1" dirty="0" err="1">
                <a:solidFill>
                  <a:srgbClr val="002060"/>
                </a:solidFill>
              </a:rPr>
              <a:t>item</a:t>
            </a:r>
            <a:r>
              <a:rPr lang="fi-FI" sz="1400" b="1" dirty="0">
                <a:solidFill>
                  <a:srgbClr val="002060"/>
                </a:solidFill>
              </a:rPr>
              <a:t> E</a:t>
            </a:r>
          </a:p>
          <a:p>
            <a:r>
              <a:rPr lang="fi-FI" sz="1400" b="1" dirty="0">
                <a:solidFill>
                  <a:srgbClr val="002060"/>
                </a:solidFill>
              </a:rPr>
              <a:t>Norrköping, </a:t>
            </a:r>
            <a:r>
              <a:rPr lang="fi-FI" sz="1400" b="1" dirty="0" err="1" smtClean="0">
                <a:solidFill>
                  <a:srgbClr val="002060"/>
                </a:solidFill>
              </a:rPr>
              <a:t>Sweden</a:t>
            </a:r>
            <a:r>
              <a:rPr lang="fi-FI" sz="1400" b="1" dirty="0" smtClean="0">
                <a:solidFill>
                  <a:srgbClr val="002060"/>
                </a:solidFill>
              </a:rPr>
              <a:t>					 </a:t>
            </a:r>
            <a:r>
              <a:rPr lang="fi-FI" sz="1400" b="1" dirty="0" err="1">
                <a:solidFill>
                  <a:srgbClr val="002060"/>
                </a:solidFill>
              </a:rPr>
              <a:t>Explanatory</a:t>
            </a:r>
            <a:r>
              <a:rPr lang="fi-FI" sz="1400" b="1" dirty="0">
                <a:solidFill>
                  <a:srgbClr val="002060"/>
                </a:solidFill>
              </a:rPr>
              <a:t> </a:t>
            </a:r>
            <a:r>
              <a:rPr lang="fi-FI" sz="1400" b="1" dirty="0" err="1">
                <a:solidFill>
                  <a:srgbClr val="002060"/>
                </a:solidFill>
              </a:rPr>
              <a:t>Note</a:t>
            </a:r>
            <a:endParaRPr lang="fi-FI" sz="1400" b="1" dirty="0">
              <a:solidFill>
                <a:srgbClr val="002060"/>
              </a:solidFill>
            </a:endParaRPr>
          </a:p>
          <a:p>
            <a:r>
              <a:rPr lang="fi-FI" sz="1400" b="1" dirty="0">
                <a:solidFill>
                  <a:srgbClr val="002060"/>
                </a:solidFill>
              </a:rPr>
              <a:t>19-21 </a:t>
            </a:r>
            <a:r>
              <a:rPr lang="fi-FI" sz="1400" b="1" dirty="0" err="1">
                <a:solidFill>
                  <a:srgbClr val="002060"/>
                </a:solidFill>
              </a:rPr>
              <a:t>September</a:t>
            </a:r>
            <a:r>
              <a:rPr lang="fi-FI" sz="1400" b="1" dirty="0">
                <a:solidFill>
                  <a:srgbClr val="002060"/>
                </a:solidFill>
              </a:rPr>
              <a:t> 2011 </a:t>
            </a:r>
            <a:r>
              <a:rPr lang="fi-FI" sz="1400" b="1" dirty="0" smtClean="0">
                <a:solidFill>
                  <a:srgbClr val="002060"/>
                </a:solidFill>
              </a:rPr>
              <a:t>					 </a:t>
            </a:r>
            <a:r>
              <a:rPr lang="fi-FI" sz="1400" b="1" dirty="0" err="1" smtClean="0">
                <a:solidFill>
                  <a:srgbClr val="002060"/>
                </a:solidFill>
              </a:rPr>
              <a:t>Denmark</a:t>
            </a:r>
            <a:r>
              <a:rPr lang="fi-FI" sz="1400" b="1" dirty="0" smtClean="0">
                <a:solidFill>
                  <a:srgbClr val="002060"/>
                </a:solidFill>
              </a:rPr>
              <a:t/>
            </a:r>
            <a:br>
              <a:rPr lang="fi-FI" sz="1400" b="1" dirty="0" smtClean="0">
                <a:solidFill>
                  <a:srgbClr val="002060"/>
                </a:solidFill>
              </a:rPr>
            </a:br>
            <a:endParaRPr lang="fi-FI" sz="1400" b="1" dirty="0">
              <a:solidFill>
                <a:srgbClr val="002060"/>
              </a:solidFill>
            </a:endParaRPr>
          </a:p>
          <a:p>
            <a:r>
              <a:rPr lang="en-US" sz="1400" b="1" dirty="0">
                <a:solidFill>
                  <a:srgbClr val="002060"/>
                </a:solidFill>
              </a:rPr>
              <a:t>The establishment of a Nordic Nautical Publication </a:t>
            </a:r>
            <a:r>
              <a:rPr lang="en-US" sz="1400" b="1" dirty="0" smtClean="0">
                <a:solidFill>
                  <a:srgbClr val="002060"/>
                </a:solidFill>
              </a:rPr>
              <a:t>WG</a:t>
            </a:r>
          </a:p>
          <a:p>
            <a:endParaRPr lang="en-US" sz="1400" b="1" dirty="0">
              <a:solidFill>
                <a:srgbClr val="002060"/>
              </a:solidFill>
            </a:endParaRPr>
          </a:p>
          <a:p>
            <a:r>
              <a:rPr lang="fi-FI" sz="1400" b="1" dirty="0" err="1" smtClean="0">
                <a:solidFill>
                  <a:srgbClr val="002060"/>
                </a:solidFill>
              </a:rPr>
              <a:t>Introduction</a:t>
            </a:r>
            <a:endParaRPr lang="fi-FI" sz="1400" b="1" dirty="0" smtClean="0">
              <a:solidFill>
                <a:srgbClr val="002060"/>
              </a:solidFill>
            </a:endParaRPr>
          </a:p>
          <a:p>
            <a:endParaRPr lang="fi-FI" sz="1400" b="1" dirty="0">
              <a:solidFill>
                <a:srgbClr val="002060"/>
              </a:solidFill>
            </a:endParaRPr>
          </a:p>
          <a:p>
            <a:r>
              <a:rPr lang="en-US" sz="1400" dirty="0">
                <a:solidFill>
                  <a:srgbClr val="002060"/>
                </a:solidFill>
              </a:rPr>
              <a:t>This explanatory note includes a presentation of status and initiatives related to</a:t>
            </a:r>
          </a:p>
          <a:p>
            <a:r>
              <a:rPr lang="en-US" sz="1400" dirty="0">
                <a:solidFill>
                  <a:srgbClr val="002060"/>
                </a:solidFill>
              </a:rPr>
              <a:t>publications in the Nordic Hydrographic Commission and an invitation for the Baltic</a:t>
            </a:r>
          </a:p>
          <a:p>
            <a:r>
              <a:rPr lang="en-US" sz="1400" dirty="0">
                <a:solidFill>
                  <a:srgbClr val="002060"/>
                </a:solidFill>
              </a:rPr>
              <a:t>member states to participate in the forthcoming work in a newly established Nordic</a:t>
            </a:r>
          </a:p>
          <a:p>
            <a:r>
              <a:rPr lang="fi-FI" sz="1400" dirty="0">
                <a:solidFill>
                  <a:srgbClr val="002060"/>
                </a:solidFill>
              </a:rPr>
              <a:t>Nautical </a:t>
            </a:r>
            <a:r>
              <a:rPr lang="fi-FI" sz="1400" dirty="0" err="1">
                <a:solidFill>
                  <a:srgbClr val="002060"/>
                </a:solidFill>
              </a:rPr>
              <a:t>Publication</a:t>
            </a:r>
            <a:r>
              <a:rPr lang="fi-FI" sz="1400" dirty="0">
                <a:solidFill>
                  <a:srgbClr val="002060"/>
                </a:solidFill>
              </a:rPr>
              <a:t> WG (NNPWG</a:t>
            </a:r>
            <a:r>
              <a:rPr lang="fi-FI" sz="1400" dirty="0" smtClean="0">
                <a:solidFill>
                  <a:srgbClr val="002060"/>
                </a:solidFill>
              </a:rPr>
              <a:t>).</a:t>
            </a:r>
          </a:p>
          <a:p>
            <a:r>
              <a:rPr lang="fi-FI" sz="1400" dirty="0" smtClean="0">
                <a:solidFill>
                  <a:srgbClr val="002060"/>
                </a:solidFill>
              </a:rPr>
              <a:t>. . . . . . </a:t>
            </a:r>
            <a:endParaRPr lang="fi-FI" sz="1400" dirty="0">
              <a:solidFill>
                <a:srgbClr val="002060"/>
              </a:solidFill>
            </a:endParaRPr>
          </a:p>
          <a:p>
            <a:r>
              <a:rPr lang="fi-FI" sz="1400" b="1" dirty="0">
                <a:solidFill>
                  <a:srgbClr val="002060"/>
                </a:solidFill>
              </a:rPr>
              <a:t>The </a:t>
            </a:r>
            <a:r>
              <a:rPr lang="fi-FI" sz="1400" b="1" dirty="0" err="1">
                <a:solidFill>
                  <a:srgbClr val="002060"/>
                </a:solidFill>
              </a:rPr>
              <a:t>Working</a:t>
            </a:r>
            <a:r>
              <a:rPr lang="fi-FI" sz="1400" b="1" dirty="0">
                <a:solidFill>
                  <a:srgbClr val="002060"/>
                </a:solidFill>
              </a:rPr>
              <a:t> Group </a:t>
            </a:r>
            <a:r>
              <a:rPr lang="fi-FI" sz="1400" b="1" dirty="0" err="1">
                <a:solidFill>
                  <a:srgbClr val="002060"/>
                </a:solidFill>
              </a:rPr>
              <a:t>should</a:t>
            </a:r>
            <a:r>
              <a:rPr lang="fi-FI" sz="1400" b="1" dirty="0">
                <a:solidFill>
                  <a:srgbClr val="002060"/>
                </a:solidFill>
              </a:rPr>
              <a:t>:</a:t>
            </a:r>
          </a:p>
          <a:p>
            <a:r>
              <a:rPr lang="en-US" sz="1400" dirty="0">
                <a:solidFill>
                  <a:srgbClr val="002060"/>
                </a:solidFill>
              </a:rPr>
              <a:t>• Primarily focus on issues related to printed nautical publications (NP1) and to</a:t>
            </a:r>
          </a:p>
          <a:p>
            <a:r>
              <a:rPr lang="fi-FI" sz="1400" dirty="0" err="1">
                <a:solidFill>
                  <a:srgbClr val="002060"/>
                </a:solidFill>
              </a:rPr>
              <a:t>corresponding</a:t>
            </a:r>
            <a:r>
              <a:rPr lang="fi-FI" sz="1400" dirty="0">
                <a:solidFill>
                  <a:srgbClr val="002060"/>
                </a:solidFill>
              </a:rPr>
              <a:t> </a:t>
            </a:r>
            <a:r>
              <a:rPr lang="fi-FI" sz="1400" dirty="0" err="1">
                <a:solidFill>
                  <a:srgbClr val="002060"/>
                </a:solidFill>
              </a:rPr>
              <a:t>digital</a:t>
            </a:r>
            <a:r>
              <a:rPr lang="fi-FI" sz="1400" dirty="0">
                <a:solidFill>
                  <a:srgbClr val="002060"/>
                </a:solidFill>
              </a:rPr>
              <a:t> </a:t>
            </a:r>
            <a:r>
              <a:rPr lang="fi-FI" sz="1400" dirty="0" err="1">
                <a:solidFill>
                  <a:srgbClr val="002060"/>
                </a:solidFill>
              </a:rPr>
              <a:t>copies</a:t>
            </a:r>
            <a:r>
              <a:rPr lang="fi-FI" sz="1400" dirty="0">
                <a:solidFill>
                  <a:srgbClr val="002060"/>
                </a:solidFill>
              </a:rPr>
              <a:t> (NP2).</a:t>
            </a:r>
          </a:p>
          <a:p>
            <a:r>
              <a:rPr lang="en-US" sz="1400" dirty="0">
                <a:solidFill>
                  <a:srgbClr val="002060"/>
                </a:solidFill>
              </a:rPr>
              <a:t>• If deemed appropriate and time permits also focus on NP3 and the co-operation</a:t>
            </a:r>
          </a:p>
          <a:p>
            <a:r>
              <a:rPr lang="en-US" sz="1400" dirty="0">
                <a:solidFill>
                  <a:srgbClr val="002060"/>
                </a:solidFill>
              </a:rPr>
              <a:t>with SNPWG. In order to discuss which of NP information should be included in</a:t>
            </a:r>
          </a:p>
          <a:p>
            <a:r>
              <a:rPr lang="en-US" sz="1400" dirty="0">
                <a:solidFill>
                  <a:srgbClr val="002060"/>
                </a:solidFill>
              </a:rPr>
              <a:t>the ECDIS and to agree on standards from a regional perspective.</a:t>
            </a:r>
            <a:endParaRPr lang="fi-FI" sz="1400" dirty="0" smtClean="0">
              <a:solidFill>
                <a:srgbClr val="002060"/>
              </a:solidFill>
            </a:endParaRPr>
          </a:p>
          <a:p>
            <a:r>
              <a:rPr lang="fi-FI" sz="1400" dirty="0" smtClean="0">
                <a:solidFill>
                  <a:srgbClr val="002060"/>
                </a:solidFill>
              </a:rPr>
              <a:t>. . . . . .</a:t>
            </a:r>
          </a:p>
          <a:p>
            <a:endParaRPr lang="fi-FI" sz="1400" dirty="0">
              <a:solidFill>
                <a:schemeClr val="tx1">
                  <a:lumMod val="50000"/>
                </a:schemeClr>
              </a:solidFill>
              <a:sym typeface="Wingdings" pitchFamily="2" charset="2"/>
              <a:hlinkClick r:id="rId2" action="ppaction://hlinkfile"/>
            </a:endParaRPr>
          </a:p>
          <a:p>
            <a:r>
              <a:rPr lang="en-US" sz="1400" dirty="0" smtClean="0">
                <a:solidFill>
                  <a:schemeClr val="tx1">
                    <a:lumMod val="50000"/>
                  </a:schemeClr>
                </a:solidFill>
                <a:sym typeface="Wingdings" pitchFamily="2" charset="2"/>
                <a:hlinkClick r:id="rId2" action="ppaction://hlinkfile"/>
              </a:rPr>
              <a:t>Link to this document                                 </a:t>
            </a:r>
            <a:endParaRPr lang="fi-FI" sz="1400" baseline="30000" dirty="0" smtClean="0">
              <a:solidFill>
                <a:schemeClr val="tx1">
                  <a:lumMod val="50000"/>
                </a:schemeClr>
              </a:solidFill>
              <a:latin typeface="Felbridge Pro"/>
              <a:cs typeface="Felbridge Pro"/>
            </a:endParaRPr>
          </a:p>
        </p:txBody>
      </p:sp>
    </p:spTree>
    <p:extLst>
      <p:ext uri="{BB962C8B-B14F-4D97-AF65-F5344CB8AC3E}">
        <p14:creationId xmlns:p14="http://schemas.microsoft.com/office/powerpoint/2010/main" val="518168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Autofit/>
          </a:bodyPr>
          <a:lstStyle/>
          <a:p>
            <a:pPr algn="ctr"/>
            <a:r>
              <a:rPr lang="fi-FI" dirty="0" err="1" smtClean="0"/>
              <a:t>Highlights</a:t>
            </a:r>
            <a:r>
              <a:rPr lang="fi-FI" dirty="0" smtClean="0"/>
              <a:t> of </a:t>
            </a:r>
            <a:r>
              <a:rPr lang="fi-FI" dirty="0" err="1" smtClean="0"/>
              <a:t>ToRs</a:t>
            </a:r>
            <a:r>
              <a:rPr lang="fi-FI" dirty="0" smtClean="0"/>
              <a:t/>
            </a:r>
            <a:br>
              <a:rPr lang="fi-FI" dirty="0" smtClean="0"/>
            </a:br>
            <a:r>
              <a:rPr lang="fi-FI" dirty="0" smtClean="0"/>
              <a:t/>
            </a:r>
            <a:br>
              <a:rPr lang="fi-FI" dirty="0" smtClean="0"/>
            </a:br>
            <a:r>
              <a:rPr lang="fi-FI" dirty="0" smtClean="0"/>
              <a:t>										</a:t>
            </a:r>
            <a:endParaRPr lang="fi-FI" dirty="0"/>
          </a:p>
        </p:txBody>
      </p:sp>
      <p:sp>
        <p:nvSpPr>
          <p:cNvPr id="4" name="Päivämäärän paikkamerkki 3"/>
          <p:cNvSpPr>
            <a:spLocks noGrp="1"/>
          </p:cNvSpPr>
          <p:nvPr>
            <p:ph type="dt" sz="half" idx="10"/>
          </p:nvPr>
        </p:nvSpPr>
        <p:spPr>
          <a:xfrm>
            <a:off x="395536" y="6408000"/>
            <a:ext cx="1008112" cy="475200"/>
          </a:xfrm>
        </p:spPr>
        <p:txBody>
          <a:bodyPr/>
          <a:lstStyle/>
          <a:p>
            <a:r>
              <a:rPr lang="fi-FI" dirty="0" smtClean="0"/>
              <a:t>13th-17th </a:t>
            </a:r>
            <a:r>
              <a:rPr lang="fi-FI" dirty="0" err="1" smtClean="0"/>
              <a:t>Feb</a:t>
            </a:r>
            <a:r>
              <a:rPr lang="fi-FI" dirty="0" smtClean="0"/>
              <a:t> 2012</a:t>
            </a:r>
            <a:endParaRPr lang="fi-FI" dirty="0"/>
          </a:p>
        </p:txBody>
      </p:sp>
      <p:sp>
        <p:nvSpPr>
          <p:cNvPr id="5" name="Alatunnisteen paikkamerkki 4"/>
          <p:cNvSpPr>
            <a:spLocks noGrp="1"/>
          </p:cNvSpPr>
          <p:nvPr>
            <p:ph type="ftr" sz="quarter" idx="11"/>
          </p:nvPr>
        </p:nvSpPr>
        <p:spPr>
          <a:xfrm>
            <a:off x="1619672" y="6409134"/>
            <a:ext cx="1368152" cy="476250"/>
          </a:xfrm>
        </p:spPr>
        <p:txBody>
          <a:bodyPr/>
          <a:lstStyle/>
          <a:p>
            <a:r>
              <a:rPr lang="fi-FI" dirty="0" smtClean="0"/>
              <a:t>J. Nyholm </a:t>
            </a:r>
            <a:endParaRPr lang="fi-FI" dirty="0"/>
          </a:p>
        </p:txBody>
      </p:sp>
      <p:sp>
        <p:nvSpPr>
          <p:cNvPr id="6" name="Dian numeron paikkamerkki 5"/>
          <p:cNvSpPr>
            <a:spLocks noGrp="1"/>
          </p:cNvSpPr>
          <p:nvPr>
            <p:ph type="sldNum" sz="quarter" idx="12"/>
          </p:nvPr>
        </p:nvSpPr>
        <p:spPr>
          <a:xfrm>
            <a:off x="2555776" y="6381750"/>
            <a:ext cx="360160" cy="476250"/>
          </a:xfrm>
        </p:spPr>
        <p:txBody>
          <a:bodyPr/>
          <a:lstStyle/>
          <a:p>
            <a:fld id="{66EADA40-FB0F-4164-9192-0D25DC3A4211}" type="slidenum">
              <a:rPr lang="fi-FI" smtClean="0"/>
              <a:pPr/>
              <a:t>7</a:t>
            </a:fld>
            <a:endParaRPr lang="fi-FI" dirty="0"/>
          </a:p>
        </p:txBody>
      </p:sp>
      <p:graphicFrame>
        <p:nvGraphicFramePr>
          <p:cNvPr id="12" name="Sisällön paikkamerkki 11"/>
          <p:cNvGraphicFramePr>
            <a:graphicFrameLocks noGrp="1"/>
          </p:cNvGraphicFramePr>
          <p:nvPr>
            <p:ph idx="1"/>
            <p:extLst>
              <p:ext uri="{D42A27DB-BD31-4B8C-83A1-F6EECF244321}">
                <p14:modId xmlns:p14="http://schemas.microsoft.com/office/powerpoint/2010/main" val="3484346013"/>
              </p:ext>
            </p:extLst>
          </p:nvPr>
        </p:nvGraphicFramePr>
        <p:xfrm>
          <a:off x="739775" y="3356992"/>
          <a:ext cx="7010400" cy="797337"/>
        </p:xfrm>
        <a:graphic>
          <a:graphicData uri="http://schemas.openxmlformats.org/drawingml/2006/table">
            <a:tbl>
              <a:tblPr/>
              <a:tblGrid>
                <a:gridCol w="7010400"/>
              </a:tblGrid>
              <a:tr h="431577">
                <a:tc>
                  <a:txBody>
                    <a:bodyPr/>
                    <a:lstStyle/>
                    <a:p>
                      <a:endParaRPr lang="fi-FI" dirty="0"/>
                    </a:p>
                  </a:txBody>
                  <a:tcPr>
                    <a:lnL>
                      <a:noFill/>
                    </a:lnL>
                    <a:lnR>
                      <a:noFill/>
                    </a:lnR>
                    <a:lnT>
                      <a:noFill/>
                    </a:lnT>
                    <a:lnB>
                      <a:noFill/>
                    </a:lnB>
                  </a:tcPr>
                </a:tc>
              </a:tr>
              <a:tr h="0">
                <a:tc>
                  <a:txBody>
                    <a:bodyPr/>
                    <a:lstStyle/>
                    <a:p>
                      <a:endParaRPr lang="en-US" dirty="0"/>
                    </a:p>
                  </a:txBody>
                  <a:tcPr anchor="ctr">
                    <a:lnL>
                      <a:noFill/>
                    </a:lnL>
                    <a:lnR>
                      <a:noFill/>
                    </a:lnR>
                    <a:lnT>
                      <a:noFill/>
                    </a:lnT>
                    <a:lnB>
                      <a:noFill/>
                    </a:lnB>
                  </a:tcPr>
                </a:tc>
              </a:tr>
            </a:tbl>
          </a:graphicData>
        </a:graphic>
      </p:graphicFrame>
      <p:sp>
        <p:nvSpPr>
          <p:cNvPr id="8" name="Tekstiruutu 7"/>
          <p:cNvSpPr txBox="1"/>
          <p:nvPr/>
        </p:nvSpPr>
        <p:spPr>
          <a:xfrm>
            <a:off x="755576" y="1916831"/>
            <a:ext cx="7080602" cy="235962"/>
          </a:xfrm>
          <a:prstGeom prst="rect">
            <a:avLst/>
          </a:prstGeom>
          <a:noFill/>
          <a:ln>
            <a:solidFill>
              <a:schemeClr val="bg1"/>
            </a:solidFill>
          </a:ln>
        </p:spPr>
        <p:txBody>
          <a:bodyPr wrap="square" rtlCol="0">
            <a:spAutoFit/>
          </a:bodyPr>
          <a:lstStyle/>
          <a:p>
            <a:endParaRPr lang="fi-FI" sz="1400" baseline="30000" dirty="0" smtClean="0">
              <a:solidFill>
                <a:schemeClr val="tx1">
                  <a:lumMod val="50000"/>
                </a:schemeClr>
              </a:solidFill>
              <a:latin typeface="Felbridge Pro"/>
              <a:cs typeface="Felbridge Pro"/>
            </a:endParaRPr>
          </a:p>
        </p:txBody>
      </p:sp>
      <p:graphicFrame>
        <p:nvGraphicFramePr>
          <p:cNvPr id="3" name="Taulukko 2"/>
          <p:cNvGraphicFramePr>
            <a:graphicFrameLocks noGrp="1"/>
          </p:cNvGraphicFramePr>
          <p:nvPr>
            <p:extLst>
              <p:ext uri="{D42A27DB-BD31-4B8C-83A1-F6EECF244321}">
                <p14:modId xmlns:p14="http://schemas.microsoft.com/office/powerpoint/2010/main" val="4031743078"/>
              </p:ext>
            </p:extLst>
          </p:nvPr>
        </p:nvGraphicFramePr>
        <p:xfrm>
          <a:off x="971600" y="980728"/>
          <a:ext cx="6984776" cy="5347003"/>
        </p:xfrm>
        <a:graphic>
          <a:graphicData uri="http://schemas.openxmlformats.org/drawingml/2006/table">
            <a:tbl>
              <a:tblPr firstRow="1" bandRow="1">
                <a:tableStyleId>{5C22544A-7EE6-4342-B048-85BDC9FD1C3A}</a:tableStyleId>
              </a:tblPr>
              <a:tblGrid>
                <a:gridCol w="3376075"/>
                <a:gridCol w="208280"/>
                <a:gridCol w="3400421"/>
              </a:tblGrid>
              <a:tr h="621669">
                <a:tc>
                  <a:txBody>
                    <a:bodyPr/>
                    <a:lstStyle/>
                    <a:p>
                      <a:r>
                        <a:rPr lang="fi-FI" dirty="0" smtClean="0"/>
                        <a:t>SNWPG</a:t>
                      </a:r>
                      <a:endParaRPr lang="fi-FI" dirty="0"/>
                    </a:p>
                  </a:txBody>
                  <a:tcPr/>
                </a:tc>
                <a:tc>
                  <a:txBody>
                    <a:bodyPr/>
                    <a:lstStyle/>
                    <a:p>
                      <a:endParaRPr lang="fi-FI" dirty="0"/>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i-FI" dirty="0" smtClean="0"/>
                        <a:t>NNWPG</a:t>
                      </a:r>
                    </a:p>
                    <a:p>
                      <a:endParaRPr lang="fi-FI" dirty="0"/>
                    </a:p>
                  </a:txBody>
                  <a:tcPr/>
                </a:tc>
              </a:tr>
              <a:tr h="4706923">
                <a:tc>
                  <a:txBody>
                    <a:bodyPr/>
                    <a:lstStyle/>
                    <a:p>
                      <a:r>
                        <a:rPr lang="en-US" sz="1400" b="0" i="0" u="none" strike="noStrike" baseline="0" dirty="0" smtClean="0">
                          <a:solidFill>
                            <a:srgbClr val="002060"/>
                          </a:solidFill>
                          <a:latin typeface="+mn-lt"/>
                          <a:cs typeface="Calibri" pitchFamily="34" charset="0"/>
                        </a:rPr>
                        <a:t>To</a:t>
                      </a:r>
                      <a:r>
                        <a:rPr lang="en-US" sz="1400" b="0" i="0" u="none" strike="noStrike" baseline="0" dirty="0" smtClean="0">
                          <a:solidFill>
                            <a:schemeClr val="accent1">
                              <a:lumMod val="50000"/>
                            </a:schemeClr>
                          </a:solidFill>
                          <a:latin typeface="+mn-lt"/>
                        </a:rPr>
                        <a:t> develop guidelines for the preparation of nautical publications, in a digital format compatible with ECDIS. </a:t>
                      </a:r>
                    </a:p>
                    <a:p>
                      <a:r>
                        <a:rPr lang="fi-FI" sz="1400" b="0" i="0" u="none" strike="noStrike" kern="1200" baseline="0" dirty="0" smtClean="0">
                          <a:solidFill>
                            <a:srgbClr val="002060"/>
                          </a:solidFill>
                          <a:latin typeface="+mn-lt"/>
                          <a:ea typeface="+mn-ea"/>
                          <a:cs typeface="+mn-cs"/>
                        </a:rPr>
                        <a:t> </a:t>
                      </a:r>
                    </a:p>
                    <a:p>
                      <a:r>
                        <a:rPr lang="fi-FI" sz="1400" b="0" i="0" u="none" strike="noStrike" kern="1200" baseline="0" dirty="0" smtClean="0">
                          <a:solidFill>
                            <a:srgbClr val="002060"/>
                          </a:solidFill>
                          <a:latin typeface="+mn-lt"/>
                          <a:ea typeface="+mn-ea"/>
                          <a:cs typeface="+mn-cs"/>
                        </a:rPr>
                        <a:t>The WG </a:t>
                      </a:r>
                      <a:r>
                        <a:rPr lang="fi-FI" sz="1400" b="0" i="0" u="none" strike="noStrike" kern="1200" baseline="0" dirty="0" err="1" smtClean="0">
                          <a:solidFill>
                            <a:srgbClr val="002060"/>
                          </a:solidFill>
                          <a:latin typeface="+mn-lt"/>
                          <a:ea typeface="+mn-ea"/>
                          <a:cs typeface="+mn-cs"/>
                        </a:rPr>
                        <a:t>should</a:t>
                      </a:r>
                      <a:r>
                        <a:rPr lang="fi-FI" sz="1400" b="0" i="0" u="none" strike="noStrike" kern="1200" baseline="0" dirty="0" smtClean="0">
                          <a:solidFill>
                            <a:srgbClr val="002060"/>
                          </a:solidFill>
                          <a:latin typeface="+mn-lt"/>
                          <a:ea typeface="+mn-ea"/>
                          <a:cs typeface="+mn-cs"/>
                        </a:rPr>
                        <a:t>: </a:t>
                      </a:r>
                      <a:endParaRPr lang="fi-FI" sz="1800" b="0" i="0" u="none" strike="noStrike" kern="1200" baseline="0" dirty="0" smtClean="0">
                        <a:solidFill>
                          <a:schemeClr val="dk1"/>
                        </a:solidFill>
                        <a:latin typeface="+mn-lt"/>
                        <a:ea typeface="+mn-ea"/>
                        <a:cs typeface="+mn-cs"/>
                      </a:endParaRPr>
                    </a:p>
                    <a:p>
                      <a:r>
                        <a:rPr lang="en-US" sz="1400" b="0" i="0" u="none" strike="noStrike" kern="1200" baseline="0" dirty="0" smtClean="0">
                          <a:solidFill>
                            <a:srgbClr val="002060"/>
                          </a:solidFill>
                          <a:latin typeface="+mn-lt"/>
                          <a:ea typeface="+mn-ea"/>
                          <a:cs typeface="+mn-cs"/>
                        </a:rPr>
                        <a:t>(i) Investigate the data format specifications, content and display requirements of digital nautical publications intended for use in ECDIS. </a:t>
                      </a:r>
                    </a:p>
                    <a:p>
                      <a:r>
                        <a:rPr lang="en-US" sz="1400" b="0" i="0" u="none" strike="noStrike" kern="1200" baseline="0" dirty="0" smtClean="0">
                          <a:solidFill>
                            <a:srgbClr val="002060"/>
                          </a:solidFill>
                          <a:latin typeface="+mn-lt"/>
                          <a:ea typeface="+mn-ea"/>
                          <a:cs typeface="+mn-cs"/>
                        </a:rPr>
                        <a:t>(ii) Draft guidance document(s) and/or revised technical resolutions, as appropriate. </a:t>
                      </a:r>
                    </a:p>
                    <a:p>
                      <a:r>
                        <a:rPr lang="en-US" sz="1400" b="0" i="0" u="none" strike="noStrike" kern="1200" baseline="0" dirty="0" smtClean="0">
                          <a:solidFill>
                            <a:srgbClr val="002060"/>
                          </a:solidFill>
                          <a:latin typeface="+mn-lt"/>
                          <a:ea typeface="+mn-ea"/>
                          <a:cs typeface="+mn-cs"/>
                        </a:rPr>
                        <a:t>(iii) Liaise with relevant IHO Technical WG’s to ensure, technical feasibility and compatibility of any developed proposals. </a:t>
                      </a:r>
                    </a:p>
                    <a:p>
                      <a:r>
                        <a:rPr lang="en-US" sz="1400" b="0" i="0" u="none" strike="noStrike" kern="1200" baseline="0" dirty="0" err="1" smtClean="0">
                          <a:solidFill>
                            <a:srgbClr val="002060"/>
                          </a:solidFill>
                          <a:latin typeface="+mn-lt"/>
                          <a:ea typeface="+mn-ea"/>
                          <a:cs typeface="+mn-cs"/>
                        </a:rPr>
                        <a:t>ata</a:t>
                      </a:r>
                      <a:r>
                        <a:rPr lang="en-US" sz="1400" b="0" i="0" u="none" strike="noStrike" kern="1200" baseline="0" dirty="0" smtClean="0">
                          <a:solidFill>
                            <a:srgbClr val="002060"/>
                          </a:solidFill>
                          <a:latin typeface="+mn-lt"/>
                          <a:ea typeface="+mn-ea"/>
                          <a:cs typeface="+mn-cs"/>
                        </a:rPr>
                        <a:t> format specifications, content and display requirements of digital nautical publications intended for use in ECDIS. </a:t>
                      </a:r>
                    </a:p>
                    <a:p>
                      <a:endParaRPr lang="fi-FI" sz="1400" dirty="0" smtClean="0">
                        <a:solidFill>
                          <a:schemeClr val="accent1">
                            <a:lumMod val="50000"/>
                          </a:schemeClr>
                        </a:solidFill>
                        <a:latin typeface="+mn-lt"/>
                      </a:endParaRPr>
                    </a:p>
                    <a:p>
                      <a:r>
                        <a:rPr lang="fi-FI" sz="1400" dirty="0" smtClean="0">
                          <a:solidFill>
                            <a:schemeClr val="accent1">
                              <a:lumMod val="50000"/>
                            </a:schemeClr>
                          </a:solidFill>
                          <a:latin typeface="+mn-lt"/>
                          <a:hlinkClick r:id="rId2" action="ppaction://hlinkfile"/>
                        </a:rPr>
                        <a:t>Link to Tor</a:t>
                      </a:r>
                      <a:endParaRPr lang="fi-FI" sz="1400" dirty="0">
                        <a:solidFill>
                          <a:schemeClr val="accent1">
                            <a:lumMod val="50000"/>
                          </a:schemeClr>
                        </a:solidFill>
                        <a:latin typeface="+mn-lt"/>
                      </a:endParaRPr>
                    </a:p>
                  </a:txBody>
                  <a:tcPr/>
                </a:tc>
                <a:tc>
                  <a:txBody>
                    <a:bodyPr/>
                    <a:lstStyle/>
                    <a:p>
                      <a:endParaRPr lang="fi-FI" dirty="0"/>
                    </a:p>
                  </a:txBody>
                  <a:tcPr>
                    <a:noFill/>
                  </a:tcPr>
                </a:tc>
                <a:tc>
                  <a:txBody>
                    <a:bodyPr/>
                    <a:lstStyle/>
                    <a:p>
                      <a:r>
                        <a:rPr lang="en-US" sz="1400" b="0" i="0" u="none" strike="noStrike" baseline="0" dirty="0" smtClean="0">
                          <a:solidFill>
                            <a:schemeClr val="accent1">
                              <a:lumMod val="50000"/>
                            </a:schemeClr>
                          </a:solidFill>
                          <a:latin typeface="+mn-lt"/>
                        </a:rPr>
                        <a:t>The Nordic Hydrographic Commission (NHC) recognizes the need to manage and distribute information/data for improved and future Nautical Publications or the equivalent in various formats. </a:t>
                      </a:r>
                    </a:p>
                    <a:p>
                      <a:endParaRPr lang="en-US" sz="1400" b="0" i="0" u="none" strike="noStrike" baseline="0" dirty="0" smtClean="0">
                        <a:solidFill>
                          <a:schemeClr val="accent1">
                            <a:lumMod val="50000"/>
                          </a:schemeClr>
                        </a:solidFill>
                        <a:latin typeface="+mn-lt"/>
                      </a:endParaRPr>
                    </a:p>
                    <a:p>
                      <a:r>
                        <a:rPr lang="en-US" sz="1400" dirty="0" smtClean="0">
                          <a:solidFill>
                            <a:schemeClr val="accent1">
                              <a:lumMod val="50000"/>
                            </a:schemeClr>
                          </a:solidFill>
                          <a:latin typeface="+mn-lt"/>
                        </a:rPr>
                        <a:t>The Nordic Nautical Publications WG shall:</a:t>
                      </a:r>
                    </a:p>
                    <a:p>
                      <a:r>
                        <a:rPr lang="en-US" sz="1400" dirty="0" smtClean="0">
                          <a:solidFill>
                            <a:schemeClr val="accent1">
                              <a:lumMod val="50000"/>
                            </a:schemeClr>
                          </a:solidFill>
                          <a:latin typeface="+mn-lt"/>
                        </a:rPr>
                        <a:t>a) Support the work of the IHO SNPWG.</a:t>
                      </a:r>
                    </a:p>
                    <a:p>
                      <a:r>
                        <a:rPr lang="en-US" sz="1400" dirty="0" smtClean="0">
                          <a:solidFill>
                            <a:schemeClr val="accent1">
                              <a:lumMod val="50000"/>
                            </a:schemeClr>
                          </a:solidFill>
                          <a:latin typeface="+mn-lt"/>
                        </a:rPr>
                        <a:t>b) Investigate relevant use cases regarding use of nautical publication (NP) information.</a:t>
                      </a:r>
                    </a:p>
                    <a:p>
                      <a:r>
                        <a:rPr lang="en-US" sz="1400" dirty="0" smtClean="0">
                          <a:solidFill>
                            <a:schemeClr val="accent1">
                              <a:lumMod val="50000"/>
                            </a:schemeClr>
                          </a:solidFill>
                          <a:latin typeface="+mn-lt"/>
                        </a:rPr>
                        <a:t>c) Suggest ways to present and distribute various NP products.</a:t>
                      </a:r>
                    </a:p>
                    <a:p>
                      <a:r>
                        <a:rPr lang="en-US" sz="1400" dirty="0" smtClean="0">
                          <a:solidFill>
                            <a:schemeClr val="accent1">
                              <a:lumMod val="50000"/>
                            </a:schemeClr>
                          </a:solidFill>
                          <a:latin typeface="+mn-lt"/>
                        </a:rPr>
                        <a:t>d) Create guidelines for an HO to efficiently manage NP data supporting a multitude of NP products.</a:t>
                      </a:r>
                    </a:p>
                    <a:p>
                      <a:endParaRPr lang="en-US" sz="1400" dirty="0" smtClean="0">
                        <a:solidFill>
                          <a:schemeClr val="accent1">
                            <a:lumMod val="50000"/>
                          </a:schemeClr>
                        </a:solidFill>
                        <a:latin typeface="+mn-lt"/>
                      </a:endParaRPr>
                    </a:p>
                    <a:p>
                      <a:r>
                        <a:rPr lang="en-US" sz="1400" dirty="0" smtClean="0">
                          <a:solidFill>
                            <a:schemeClr val="accent1">
                              <a:lumMod val="50000"/>
                            </a:schemeClr>
                          </a:solidFill>
                          <a:latin typeface="+mn-lt"/>
                          <a:hlinkClick r:id="rId3" action="ppaction://hlinkfile"/>
                        </a:rPr>
                        <a:t>Link to Tor</a:t>
                      </a:r>
                      <a:endParaRPr lang="fi-FI" sz="1400" dirty="0">
                        <a:solidFill>
                          <a:schemeClr val="accent1">
                            <a:lumMod val="50000"/>
                          </a:schemeClr>
                        </a:solidFill>
                        <a:latin typeface="+mn-lt"/>
                      </a:endParaRPr>
                    </a:p>
                  </a:txBody>
                  <a:tcPr/>
                </a:tc>
              </a:tr>
            </a:tbl>
          </a:graphicData>
        </a:graphic>
      </p:graphicFrame>
    </p:spTree>
    <p:extLst>
      <p:ext uri="{BB962C8B-B14F-4D97-AF65-F5344CB8AC3E}">
        <p14:creationId xmlns:p14="http://schemas.microsoft.com/office/powerpoint/2010/main" val="397972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2000">
              <a:schemeClr val="accent5">
                <a:lumMod val="40000"/>
                <a:lumOff val="60000"/>
              </a:schemeClr>
            </a:gs>
            <a:gs pos="64000">
              <a:schemeClr val="bg1"/>
            </a:gs>
            <a:gs pos="100000">
              <a:schemeClr val="bg1"/>
            </a:gs>
          </a:gsLst>
          <a:lin ang="18900000" scaled="0"/>
          <a:tileRect/>
        </a:grad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a:xfrm>
            <a:off x="584389" y="620688"/>
            <a:ext cx="7422976" cy="609600"/>
          </a:xfrm>
        </p:spPr>
        <p:txBody>
          <a:bodyPr>
            <a:noAutofit/>
          </a:bodyPr>
          <a:lstStyle/>
          <a:p>
            <a:r>
              <a:rPr lang="fi-FI" dirty="0" err="1" smtClean="0"/>
              <a:t>Rostock-meeting</a:t>
            </a:r>
            <a:r>
              <a:rPr lang="fi-FI" dirty="0" smtClean="0"/>
              <a:t>        13th-14th </a:t>
            </a:r>
            <a:r>
              <a:rPr lang="fi-FI" dirty="0" err="1" smtClean="0"/>
              <a:t>Dec</a:t>
            </a:r>
            <a:r>
              <a:rPr lang="fi-FI" dirty="0" smtClean="0"/>
              <a:t> 2011</a:t>
            </a:r>
            <a:br>
              <a:rPr lang="fi-FI" dirty="0" smtClean="0"/>
            </a:br>
            <a:r>
              <a:rPr lang="fi-FI" dirty="0" smtClean="0"/>
              <a:t>(</a:t>
            </a:r>
            <a:r>
              <a:rPr lang="fi-FI" dirty="0" err="1" smtClean="0"/>
              <a:t>participants</a:t>
            </a:r>
            <a:r>
              <a:rPr lang="fi-FI" dirty="0" smtClean="0"/>
              <a:t> </a:t>
            </a:r>
            <a:r>
              <a:rPr lang="fi-FI" dirty="0" err="1" smtClean="0"/>
              <a:t>from</a:t>
            </a:r>
            <a:r>
              <a:rPr lang="fi-FI" dirty="0" smtClean="0"/>
              <a:t> NSHC, BSHC &amp; ARHC)</a:t>
            </a:r>
            <a:endParaRPr lang="fi-FI" dirty="0"/>
          </a:p>
        </p:txBody>
      </p:sp>
      <p:sp>
        <p:nvSpPr>
          <p:cNvPr id="4" name="Päivämäärän paikkamerkki 3"/>
          <p:cNvSpPr>
            <a:spLocks noGrp="1"/>
          </p:cNvSpPr>
          <p:nvPr>
            <p:ph type="dt" sz="half" idx="10"/>
          </p:nvPr>
        </p:nvSpPr>
        <p:spPr>
          <a:xfrm>
            <a:off x="395536" y="6408000"/>
            <a:ext cx="1008112" cy="475200"/>
          </a:xfrm>
        </p:spPr>
        <p:txBody>
          <a:bodyPr/>
          <a:lstStyle/>
          <a:p>
            <a:r>
              <a:rPr lang="fi-FI" dirty="0" smtClean="0"/>
              <a:t>13th-17th </a:t>
            </a:r>
            <a:r>
              <a:rPr lang="fi-FI" dirty="0" err="1" smtClean="0"/>
              <a:t>Feb</a:t>
            </a:r>
            <a:r>
              <a:rPr lang="fi-FI" dirty="0" smtClean="0"/>
              <a:t> 2012</a:t>
            </a:r>
            <a:endParaRPr lang="fi-FI" dirty="0"/>
          </a:p>
        </p:txBody>
      </p:sp>
      <p:sp>
        <p:nvSpPr>
          <p:cNvPr id="5" name="Alatunnisteen paikkamerkki 4"/>
          <p:cNvSpPr>
            <a:spLocks noGrp="1"/>
          </p:cNvSpPr>
          <p:nvPr>
            <p:ph type="ftr" sz="quarter" idx="11"/>
          </p:nvPr>
        </p:nvSpPr>
        <p:spPr>
          <a:xfrm>
            <a:off x="1619672" y="6409134"/>
            <a:ext cx="1368152" cy="476250"/>
          </a:xfrm>
        </p:spPr>
        <p:txBody>
          <a:bodyPr/>
          <a:lstStyle/>
          <a:p>
            <a:r>
              <a:rPr lang="fi-FI" dirty="0" smtClean="0"/>
              <a:t>J. Nyholm </a:t>
            </a:r>
            <a:endParaRPr lang="fi-FI" dirty="0"/>
          </a:p>
        </p:txBody>
      </p:sp>
      <p:sp>
        <p:nvSpPr>
          <p:cNvPr id="6" name="Dian numeron paikkamerkki 5"/>
          <p:cNvSpPr>
            <a:spLocks noGrp="1"/>
          </p:cNvSpPr>
          <p:nvPr>
            <p:ph type="sldNum" sz="quarter" idx="12"/>
          </p:nvPr>
        </p:nvSpPr>
        <p:spPr>
          <a:xfrm>
            <a:off x="2555776" y="6381750"/>
            <a:ext cx="360160" cy="476250"/>
          </a:xfrm>
        </p:spPr>
        <p:txBody>
          <a:bodyPr/>
          <a:lstStyle/>
          <a:p>
            <a:fld id="{66EADA40-FB0F-4164-9192-0D25DC3A4211}" type="slidenum">
              <a:rPr lang="fi-FI" smtClean="0"/>
              <a:pPr/>
              <a:t>8</a:t>
            </a:fld>
            <a:endParaRPr lang="fi-FI" dirty="0"/>
          </a:p>
        </p:txBody>
      </p:sp>
      <p:graphicFrame>
        <p:nvGraphicFramePr>
          <p:cNvPr id="12" name="Sisällön paikkamerkki 11"/>
          <p:cNvGraphicFramePr>
            <a:graphicFrameLocks noGrp="1"/>
          </p:cNvGraphicFramePr>
          <p:nvPr>
            <p:ph idx="1"/>
            <p:extLst>
              <p:ext uri="{D42A27DB-BD31-4B8C-83A1-F6EECF244321}">
                <p14:modId xmlns:p14="http://schemas.microsoft.com/office/powerpoint/2010/main" val="695683784"/>
              </p:ext>
            </p:extLst>
          </p:nvPr>
        </p:nvGraphicFramePr>
        <p:xfrm>
          <a:off x="739775" y="3356992"/>
          <a:ext cx="7010400" cy="797337"/>
        </p:xfrm>
        <a:graphic>
          <a:graphicData uri="http://schemas.openxmlformats.org/drawingml/2006/table">
            <a:tbl>
              <a:tblPr/>
              <a:tblGrid>
                <a:gridCol w="7010400"/>
              </a:tblGrid>
              <a:tr h="431577">
                <a:tc>
                  <a:txBody>
                    <a:bodyPr/>
                    <a:lstStyle/>
                    <a:p>
                      <a:endParaRPr lang="fi-FI" dirty="0"/>
                    </a:p>
                  </a:txBody>
                  <a:tcPr>
                    <a:lnL>
                      <a:noFill/>
                    </a:lnL>
                    <a:lnR>
                      <a:noFill/>
                    </a:lnR>
                    <a:lnT>
                      <a:noFill/>
                    </a:lnT>
                    <a:lnB>
                      <a:noFill/>
                    </a:lnB>
                  </a:tcPr>
                </a:tc>
              </a:tr>
              <a:tr h="0">
                <a:tc>
                  <a:txBody>
                    <a:bodyPr/>
                    <a:lstStyle/>
                    <a:p>
                      <a:endParaRPr lang="en-US" dirty="0"/>
                    </a:p>
                  </a:txBody>
                  <a:tcPr anchor="ctr">
                    <a:lnL>
                      <a:noFill/>
                    </a:lnL>
                    <a:lnR>
                      <a:noFill/>
                    </a:lnR>
                    <a:lnT>
                      <a:noFill/>
                    </a:lnT>
                    <a:lnB>
                      <a:noFill/>
                    </a:lnB>
                  </a:tcPr>
                </a:tc>
              </a:tr>
            </a:tbl>
          </a:graphicData>
        </a:graphic>
      </p:graphicFrame>
      <p:sp>
        <p:nvSpPr>
          <p:cNvPr id="8" name="Tekstiruutu 7"/>
          <p:cNvSpPr txBox="1"/>
          <p:nvPr/>
        </p:nvSpPr>
        <p:spPr>
          <a:xfrm>
            <a:off x="755576" y="1916831"/>
            <a:ext cx="7080602" cy="235962"/>
          </a:xfrm>
          <a:prstGeom prst="rect">
            <a:avLst/>
          </a:prstGeom>
          <a:noFill/>
          <a:ln>
            <a:solidFill>
              <a:schemeClr val="bg1"/>
            </a:solidFill>
          </a:ln>
        </p:spPr>
        <p:txBody>
          <a:bodyPr wrap="square" rtlCol="0">
            <a:spAutoFit/>
          </a:bodyPr>
          <a:lstStyle/>
          <a:p>
            <a:endParaRPr lang="fi-FI" sz="1400" baseline="30000" dirty="0" smtClean="0">
              <a:solidFill>
                <a:schemeClr val="tx1">
                  <a:lumMod val="50000"/>
                </a:schemeClr>
              </a:solidFill>
              <a:latin typeface="Felbridge Pro"/>
              <a:cs typeface="Felbridge Pro"/>
            </a:endParaRP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9000"/>
                    </a14:imgEffect>
                  </a14:imgLayer>
                </a14:imgProps>
              </a:ext>
              <a:ext uri="{28A0092B-C50C-407E-A947-70E740481C1C}">
                <a14:useLocalDpi xmlns:a14="http://schemas.microsoft.com/office/drawing/2010/main" val="0"/>
              </a:ext>
            </a:extLst>
          </a:blip>
          <a:srcRect/>
          <a:stretch>
            <a:fillRect/>
          </a:stretch>
        </p:blipFill>
        <p:spPr bwMode="auto">
          <a:xfrm>
            <a:off x="1488892" y="1738933"/>
            <a:ext cx="5613970" cy="391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orakulmio 2"/>
          <p:cNvSpPr/>
          <p:nvPr/>
        </p:nvSpPr>
        <p:spPr>
          <a:xfrm>
            <a:off x="1763688" y="1700808"/>
            <a:ext cx="4572000" cy="3724096"/>
          </a:xfrm>
          <a:prstGeom prst="rect">
            <a:avLst/>
          </a:prstGeom>
        </p:spPr>
        <p:txBody>
          <a:bodyPr>
            <a:spAutoFit/>
          </a:bodyPr>
          <a:lstStyle/>
          <a:p>
            <a:pPr marR="0" algn="ctr"/>
            <a:endParaRPr lang="fi-FI" dirty="0" smtClean="0">
              <a:solidFill>
                <a:srgbClr val="000000"/>
              </a:solidFill>
              <a:latin typeface="Arial"/>
            </a:endParaRPr>
          </a:p>
          <a:p>
            <a:pPr marR="0" algn="ctr"/>
            <a:r>
              <a:rPr lang="fi-FI" sz="900" dirty="0" smtClean="0">
                <a:solidFill>
                  <a:srgbClr val="000000"/>
                </a:solidFill>
                <a:latin typeface="Arial"/>
              </a:rPr>
              <a:t> </a:t>
            </a:r>
            <a:r>
              <a:rPr lang="fi-FI" b="1" dirty="0">
                <a:solidFill>
                  <a:srgbClr val="000063"/>
                </a:solidFill>
                <a:latin typeface="Arial"/>
              </a:rPr>
              <a:t>Workshop</a:t>
            </a:r>
            <a:endParaRPr lang="fi-FI" dirty="0">
              <a:solidFill>
                <a:srgbClr val="000063"/>
              </a:solidFill>
              <a:latin typeface="Arial"/>
            </a:endParaRPr>
          </a:p>
          <a:p>
            <a:pPr marR="0" algn="ctr"/>
            <a:r>
              <a:rPr lang="en-US" dirty="0">
                <a:solidFill>
                  <a:srgbClr val="000063"/>
                </a:solidFill>
                <a:latin typeface="Arial"/>
              </a:rPr>
              <a:t>The future of nautical </a:t>
            </a:r>
            <a:r>
              <a:rPr lang="en-US" dirty="0" smtClean="0">
                <a:solidFill>
                  <a:srgbClr val="000063"/>
                </a:solidFill>
                <a:latin typeface="Arial"/>
              </a:rPr>
              <a:t>publications</a:t>
            </a:r>
          </a:p>
          <a:p>
            <a:pPr marR="0" algn="ctr"/>
            <a:endParaRPr lang="en-US" dirty="0">
              <a:solidFill>
                <a:srgbClr val="000063"/>
              </a:solidFill>
              <a:latin typeface="Arial"/>
            </a:endParaRPr>
          </a:p>
          <a:p>
            <a:pPr marR="0" algn="ctr"/>
            <a:endParaRPr lang="en-US" dirty="0" smtClean="0">
              <a:solidFill>
                <a:srgbClr val="000063"/>
              </a:solidFill>
              <a:latin typeface="Arial"/>
            </a:endParaRPr>
          </a:p>
          <a:p>
            <a:pPr marR="0" algn="ctr"/>
            <a:endParaRPr lang="en-US" dirty="0">
              <a:solidFill>
                <a:srgbClr val="000063"/>
              </a:solidFill>
              <a:latin typeface="Arial"/>
            </a:endParaRPr>
          </a:p>
          <a:p>
            <a:pPr marR="0" algn="ctr"/>
            <a:endParaRPr lang="en-US" dirty="0">
              <a:solidFill>
                <a:srgbClr val="000063"/>
              </a:solidFill>
              <a:latin typeface="Arial"/>
            </a:endParaRPr>
          </a:p>
          <a:p>
            <a:pPr marR="42450" algn="ctr"/>
            <a:r>
              <a:rPr lang="fi-FI" dirty="0" err="1">
                <a:solidFill>
                  <a:srgbClr val="000063"/>
                </a:solidFill>
                <a:latin typeface="Arial"/>
              </a:rPr>
              <a:t>Tuesday</a:t>
            </a:r>
            <a:r>
              <a:rPr lang="fi-FI" dirty="0">
                <a:solidFill>
                  <a:srgbClr val="000063"/>
                </a:solidFill>
                <a:latin typeface="Arial"/>
              </a:rPr>
              <a:t> and </a:t>
            </a:r>
            <a:r>
              <a:rPr lang="fi-FI" dirty="0" err="1">
                <a:solidFill>
                  <a:srgbClr val="000063"/>
                </a:solidFill>
                <a:latin typeface="Arial"/>
              </a:rPr>
              <a:t>Wednesday</a:t>
            </a:r>
            <a:r>
              <a:rPr lang="fi-FI" dirty="0">
                <a:solidFill>
                  <a:srgbClr val="000063"/>
                </a:solidFill>
                <a:latin typeface="Arial"/>
              </a:rPr>
              <a:t> </a:t>
            </a:r>
          </a:p>
          <a:p>
            <a:pPr marR="44350" lvl="1" algn="ctr"/>
            <a:r>
              <a:rPr lang="fi-FI" dirty="0" err="1">
                <a:solidFill>
                  <a:srgbClr val="000063"/>
                </a:solidFill>
                <a:latin typeface="Arial"/>
              </a:rPr>
              <a:t>December</a:t>
            </a:r>
            <a:r>
              <a:rPr lang="fi-FI" dirty="0">
                <a:solidFill>
                  <a:srgbClr val="000063"/>
                </a:solidFill>
                <a:latin typeface="Arial"/>
              </a:rPr>
              <a:t> 13</a:t>
            </a:r>
            <a:r>
              <a:rPr lang="fi-FI" sz="1400" dirty="0">
                <a:solidFill>
                  <a:srgbClr val="000063"/>
                </a:solidFill>
                <a:latin typeface="Arial"/>
              </a:rPr>
              <a:t>th </a:t>
            </a:r>
            <a:r>
              <a:rPr lang="fi-FI" dirty="0">
                <a:solidFill>
                  <a:srgbClr val="000063"/>
                </a:solidFill>
                <a:latin typeface="Arial"/>
              </a:rPr>
              <a:t>and </a:t>
            </a:r>
            <a:r>
              <a:rPr lang="fi-FI" dirty="0" smtClean="0">
                <a:solidFill>
                  <a:srgbClr val="000063"/>
                </a:solidFill>
                <a:latin typeface="Verdana"/>
              </a:rPr>
              <a:t>14</a:t>
            </a:r>
            <a:r>
              <a:rPr lang="fi-FI" sz="1400" dirty="0" smtClean="0">
                <a:solidFill>
                  <a:srgbClr val="000063"/>
                </a:solidFill>
                <a:latin typeface="Verdana"/>
              </a:rPr>
              <a:t>th</a:t>
            </a:r>
            <a:endParaRPr lang="fi-FI" sz="1400" dirty="0">
              <a:solidFill>
                <a:srgbClr val="000063"/>
              </a:solidFill>
              <a:latin typeface="Verdana"/>
            </a:endParaRPr>
          </a:p>
          <a:p>
            <a:pPr marR="44350" lvl="1" algn="ctr"/>
            <a:endParaRPr lang="fi-FI" sz="1400" dirty="0" smtClean="0">
              <a:solidFill>
                <a:srgbClr val="000063"/>
              </a:solidFill>
              <a:latin typeface="Verdana"/>
            </a:endParaRPr>
          </a:p>
          <a:p>
            <a:pPr marR="44350" lvl="1" algn="ctr"/>
            <a:endParaRPr lang="fi-FI" sz="1400" dirty="0">
              <a:solidFill>
                <a:srgbClr val="000063"/>
              </a:solidFill>
              <a:latin typeface="Verdana"/>
            </a:endParaRPr>
          </a:p>
          <a:p>
            <a:pPr marR="44350" lvl="1" algn="ctr"/>
            <a:endParaRPr lang="fi-FI" sz="1400" dirty="0" smtClean="0">
              <a:solidFill>
                <a:srgbClr val="000063"/>
              </a:solidFill>
              <a:latin typeface="Verdana"/>
            </a:endParaRPr>
          </a:p>
          <a:p>
            <a:pPr marR="44350" lvl="1" algn="ctr"/>
            <a:endParaRPr lang="fi-FI" sz="1400" dirty="0">
              <a:solidFill>
                <a:srgbClr val="000063"/>
              </a:solidFill>
              <a:latin typeface="Verdana"/>
            </a:endParaRPr>
          </a:p>
          <a:p>
            <a:pPr marR="41870" algn="ctr"/>
            <a:r>
              <a:rPr lang="fi-FI" dirty="0">
                <a:solidFill>
                  <a:srgbClr val="000063"/>
                </a:solidFill>
                <a:latin typeface="Arial"/>
              </a:rPr>
              <a:t>BSH - Rostock - Germany</a:t>
            </a:r>
            <a:endParaRPr lang="fi-FI" dirty="0"/>
          </a:p>
        </p:txBody>
      </p:sp>
    </p:spTree>
    <p:extLst>
      <p:ext uri="{BB962C8B-B14F-4D97-AF65-F5344CB8AC3E}">
        <p14:creationId xmlns:p14="http://schemas.microsoft.com/office/powerpoint/2010/main" val="1723201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42000">
              <a:schemeClr val="accent5">
                <a:lumMod val="40000"/>
                <a:lumOff val="60000"/>
              </a:schemeClr>
            </a:gs>
            <a:gs pos="64000">
              <a:schemeClr val="bg1"/>
            </a:gs>
            <a:gs pos="100000">
              <a:schemeClr val="bg1"/>
            </a:gs>
          </a:gsLst>
          <a:lin ang="18900000" scaled="0"/>
        </a:grad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a:xfrm>
            <a:off x="721717" y="620688"/>
            <a:ext cx="7285647" cy="609600"/>
          </a:xfrm>
        </p:spPr>
        <p:txBody>
          <a:bodyPr>
            <a:noAutofit/>
          </a:bodyPr>
          <a:lstStyle/>
          <a:p>
            <a:r>
              <a:rPr lang="fi-FI" b="1" dirty="0" smtClean="0"/>
              <a:t>Agenda</a:t>
            </a:r>
            <a:endParaRPr lang="fi-FI" b="1" dirty="0"/>
          </a:p>
        </p:txBody>
      </p:sp>
      <p:sp>
        <p:nvSpPr>
          <p:cNvPr id="4" name="Päivämäärän paikkamerkki 3"/>
          <p:cNvSpPr>
            <a:spLocks noGrp="1"/>
          </p:cNvSpPr>
          <p:nvPr>
            <p:ph type="dt" sz="half" idx="10"/>
          </p:nvPr>
        </p:nvSpPr>
        <p:spPr>
          <a:xfrm>
            <a:off x="395536" y="6408000"/>
            <a:ext cx="1008112" cy="475200"/>
          </a:xfrm>
        </p:spPr>
        <p:txBody>
          <a:bodyPr/>
          <a:lstStyle/>
          <a:p>
            <a:r>
              <a:rPr lang="fi-FI" dirty="0" smtClean="0"/>
              <a:t>13th-17th </a:t>
            </a:r>
            <a:r>
              <a:rPr lang="fi-FI" dirty="0" err="1" smtClean="0"/>
              <a:t>Feb</a:t>
            </a:r>
            <a:r>
              <a:rPr lang="fi-FI" dirty="0" smtClean="0"/>
              <a:t> 2012</a:t>
            </a:r>
            <a:endParaRPr lang="fi-FI" dirty="0"/>
          </a:p>
        </p:txBody>
      </p:sp>
      <p:sp>
        <p:nvSpPr>
          <p:cNvPr id="5" name="Alatunnisteen paikkamerkki 4"/>
          <p:cNvSpPr>
            <a:spLocks noGrp="1"/>
          </p:cNvSpPr>
          <p:nvPr>
            <p:ph type="ftr" sz="quarter" idx="11"/>
          </p:nvPr>
        </p:nvSpPr>
        <p:spPr>
          <a:xfrm>
            <a:off x="1619672" y="6409134"/>
            <a:ext cx="1368152" cy="476250"/>
          </a:xfrm>
        </p:spPr>
        <p:txBody>
          <a:bodyPr/>
          <a:lstStyle/>
          <a:p>
            <a:r>
              <a:rPr lang="fi-FI" dirty="0" smtClean="0"/>
              <a:t>J. Nyholm </a:t>
            </a:r>
            <a:endParaRPr lang="fi-FI" dirty="0"/>
          </a:p>
        </p:txBody>
      </p:sp>
      <p:sp>
        <p:nvSpPr>
          <p:cNvPr id="6" name="Dian numeron paikkamerkki 5"/>
          <p:cNvSpPr>
            <a:spLocks noGrp="1"/>
          </p:cNvSpPr>
          <p:nvPr>
            <p:ph type="sldNum" sz="quarter" idx="12"/>
          </p:nvPr>
        </p:nvSpPr>
        <p:spPr>
          <a:xfrm>
            <a:off x="2555776" y="6381750"/>
            <a:ext cx="360160" cy="476250"/>
          </a:xfrm>
        </p:spPr>
        <p:txBody>
          <a:bodyPr/>
          <a:lstStyle/>
          <a:p>
            <a:fld id="{66EADA40-FB0F-4164-9192-0D25DC3A4211}" type="slidenum">
              <a:rPr lang="fi-FI" smtClean="0"/>
              <a:pPr/>
              <a:t>9</a:t>
            </a:fld>
            <a:endParaRPr lang="fi-FI" dirty="0"/>
          </a:p>
        </p:txBody>
      </p:sp>
      <p:graphicFrame>
        <p:nvGraphicFramePr>
          <p:cNvPr id="12" name="Sisällön paikkamerkki 11"/>
          <p:cNvGraphicFramePr>
            <a:graphicFrameLocks noGrp="1"/>
          </p:cNvGraphicFramePr>
          <p:nvPr>
            <p:ph idx="1"/>
            <p:extLst>
              <p:ext uri="{D42A27DB-BD31-4B8C-83A1-F6EECF244321}">
                <p14:modId xmlns:p14="http://schemas.microsoft.com/office/powerpoint/2010/main" val="3183010152"/>
              </p:ext>
            </p:extLst>
          </p:nvPr>
        </p:nvGraphicFramePr>
        <p:xfrm>
          <a:off x="739775" y="3356992"/>
          <a:ext cx="7010400" cy="797337"/>
        </p:xfrm>
        <a:graphic>
          <a:graphicData uri="http://schemas.openxmlformats.org/drawingml/2006/table">
            <a:tbl>
              <a:tblPr/>
              <a:tblGrid>
                <a:gridCol w="7010400"/>
              </a:tblGrid>
              <a:tr h="431577">
                <a:tc>
                  <a:txBody>
                    <a:bodyPr/>
                    <a:lstStyle/>
                    <a:p>
                      <a:endParaRPr lang="fi-FI" dirty="0"/>
                    </a:p>
                  </a:txBody>
                  <a:tcPr>
                    <a:lnL>
                      <a:noFill/>
                    </a:lnL>
                    <a:lnR>
                      <a:noFill/>
                    </a:lnR>
                    <a:lnT>
                      <a:noFill/>
                    </a:lnT>
                    <a:lnB>
                      <a:noFill/>
                    </a:lnB>
                  </a:tcPr>
                </a:tc>
              </a:tr>
              <a:tr h="0">
                <a:tc>
                  <a:txBody>
                    <a:bodyPr/>
                    <a:lstStyle/>
                    <a:p>
                      <a:endParaRPr lang="en-US" dirty="0"/>
                    </a:p>
                  </a:txBody>
                  <a:tcPr anchor="ctr">
                    <a:lnL>
                      <a:noFill/>
                    </a:lnL>
                    <a:lnR>
                      <a:noFill/>
                    </a:lnR>
                    <a:lnT>
                      <a:noFill/>
                    </a:lnT>
                    <a:lnB>
                      <a:noFill/>
                    </a:lnB>
                  </a:tcPr>
                </a:tc>
              </a:tr>
            </a:tbl>
          </a:graphicData>
        </a:graphic>
      </p:graphicFrame>
      <p:sp>
        <p:nvSpPr>
          <p:cNvPr id="8" name="Tekstiruutu 7"/>
          <p:cNvSpPr txBox="1"/>
          <p:nvPr/>
        </p:nvSpPr>
        <p:spPr>
          <a:xfrm>
            <a:off x="755576" y="1916831"/>
            <a:ext cx="7080602" cy="235962"/>
          </a:xfrm>
          <a:prstGeom prst="rect">
            <a:avLst/>
          </a:prstGeom>
          <a:noFill/>
          <a:ln>
            <a:solidFill>
              <a:schemeClr val="bg1"/>
            </a:solidFill>
          </a:ln>
        </p:spPr>
        <p:txBody>
          <a:bodyPr wrap="square" rtlCol="0">
            <a:spAutoFit/>
          </a:bodyPr>
          <a:lstStyle/>
          <a:p>
            <a:endParaRPr lang="fi-FI" sz="1400" baseline="30000" dirty="0" smtClean="0">
              <a:solidFill>
                <a:schemeClr val="tx1">
                  <a:lumMod val="50000"/>
                </a:schemeClr>
              </a:solidFill>
              <a:latin typeface="Felbridge Pro"/>
              <a:cs typeface="Felbridge Pro"/>
            </a:endParaRPr>
          </a:p>
        </p:txBody>
      </p:sp>
      <p:sp>
        <p:nvSpPr>
          <p:cNvPr id="9" name="Rectangle 1"/>
          <p:cNvSpPr>
            <a:spLocks noChangeArrowheads="1"/>
          </p:cNvSpPr>
          <p:nvPr/>
        </p:nvSpPr>
        <p:spPr bwMode="auto">
          <a:xfrm>
            <a:off x="872759" y="18778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i-FI"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568" y="1124744"/>
            <a:ext cx="7011610" cy="511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749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pohja_englanti_PP2010">
  <a:themeElements>
    <a:clrScheme name="Mukautettu 2">
      <a:dk1>
        <a:srgbClr val="766A62"/>
      </a:dk1>
      <a:lt1>
        <a:srgbClr val="FFFFFF"/>
      </a:lt1>
      <a:dk2>
        <a:srgbClr val="0088CE"/>
      </a:dk2>
      <a:lt2>
        <a:srgbClr val="A59D95"/>
      </a:lt2>
      <a:accent1>
        <a:srgbClr val="0046AD"/>
      </a:accent1>
      <a:accent2>
        <a:srgbClr val="00B0CA"/>
      </a:accent2>
      <a:accent3>
        <a:srgbClr val="3DB7E4"/>
      </a:accent3>
      <a:accent4>
        <a:srgbClr val="BCBC7E"/>
      </a:accent4>
      <a:accent5>
        <a:srgbClr val="E9AB00"/>
      </a:accent5>
      <a:accent6>
        <a:srgbClr val="BCA4CB"/>
      </a:accent6>
      <a:hlink>
        <a:srgbClr val="E9AB00"/>
      </a:hlink>
      <a:folHlink>
        <a:srgbClr val="766A6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r">
          <a:defRPr sz="1400" baseline="30000" dirty="0" smtClean="0">
            <a:solidFill>
              <a:srgbClr val="A59D95"/>
            </a:solidFill>
            <a:latin typeface="Felbridge Pro"/>
            <a:cs typeface="Felbridge Pro"/>
          </a:defRPr>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PowerPoint-pohja_englanti_PP2010</Template>
  <TotalTime>3023</TotalTime>
  <Words>844</Words>
  <Application>Microsoft Office PowerPoint</Application>
  <PresentationFormat>Näytössä katseltava diaesitys (4:3)</PresentationFormat>
  <Paragraphs>160</Paragraphs>
  <Slides>15</Slides>
  <Notes>0</Notes>
  <HiddenSlides>2</HiddenSlides>
  <MMClips>0</MMClips>
  <ScaleCrop>false</ScaleCrop>
  <HeadingPairs>
    <vt:vector size="4" baseType="variant">
      <vt:variant>
        <vt:lpstr>Teema</vt:lpstr>
      </vt:variant>
      <vt:variant>
        <vt:i4>1</vt:i4>
      </vt:variant>
      <vt:variant>
        <vt:lpstr>Dian otsikot</vt:lpstr>
      </vt:variant>
      <vt:variant>
        <vt:i4>15</vt:i4>
      </vt:variant>
    </vt:vector>
  </HeadingPairs>
  <TitlesOfParts>
    <vt:vector size="16" baseType="lpstr">
      <vt:lpstr>PowerPoint-pohja_englanti_PP2010</vt:lpstr>
      <vt:lpstr>Relationship of NNPWG  to SNPWG</vt:lpstr>
      <vt:lpstr>Authothority </vt:lpstr>
      <vt:lpstr>Authothority </vt:lpstr>
      <vt:lpstr>Regional Hydrographic Commissions (RHC)</vt:lpstr>
      <vt:lpstr>Nordic Hydrographic Commission (NHC)</vt:lpstr>
      <vt:lpstr>Nordic Nautical Publication Work Group (NNPWG) Establishment</vt:lpstr>
      <vt:lpstr>Highlights of ToRs            </vt:lpstr>
      <vt:lpstr>Rostock-meeting        13th-14th Dec 2011 (participants from NSHC, BSHC &amp; ARHC)</vt:lpstr>
      <vt:lpstr>Agenda</vt:lpstr>
      <vt:lpstr>The goals and objectives of the workshop</vt:lpstr>
      <vt:lpstr>The goals and objectives of the workshop</vt:lpstr>
      <vt:lpstr>Nordic Nautical Publications WG </vt:lpstr>
      <vt:lpstr>Extact from ToR for NNPWG </vt:lpstr>
      <vt:lpstr>Workshop Summary and Results </vt:lpstr>
      <vt:lpstr>Straight and open discussion </vt:lpstr>
    </vt:vector>
  </TitlesOfParts>
  <Company>Liikennevirasto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Majamäki Johanna /KH</dc:creator>
  <cp:lastModifiedBy>Nyholm Jan</cp:lastModifiedBy>
  <cp:revision>40</cp:revision>
  <cp:lastPrinted>2012-02-09T10:49:33Z</cp:lastPrinted>
  <dcterms:created xsi:type="dcterms:W3CDTF">2011-07-07T09:36:33Z</dcterms:created>
  <dcterms:modified xsi:type="dcterms:W3CDTF">2012-02-09T13:14:17Z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vtieturiverid">
    <vt:lpwstr>473.-4.01.004</vt:lpwstr>
  </property>
</Properties>
</file>