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wmf" ContentType="image/x-w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bookmarkIdSeed="2">
  <p:sldMasterIdLst>
    <p:sldMasterId id="2147483648" r:id="rId1"/>
  </p:sldMasterIdLst>
  <p:notesMasterIdLst>
    <p:notesMasterId r:id="rId21"/>
  </p:notesMasterIdLst>
  <p:handoutMasterIdLst>
    <p:handoutMasterId r:id="rId22"/>
  </p:handoutMasterIdLst>
  <p:sldIdLst>
    <p:sldId id="256" r:id="rId2"/>
    <p:sldId id="340" r:id="rId3"/>
    <p:sldId id="341" r:id="rId4"/>
    <p:sldId id="359" r:id="rId5"/>
    <p:sldId id="360" r:id="rId6"/>
    <p:sldId id="342" r:id="rId7"/>
    <p:sldId id="343" r:id="rId8"/>
    <p:sldId id="361" r:id="rId9"/>
    <p:sldId id="344" r:id="rId10"/>
    <p:sldId id="351" r:id="rId11"/>
    <p:sldId id="345" r:id="rId12"/>
    <p:sldId id="346" r:id="rId13"/>
    <p:sldId id="364" r:id="rId14"/>
    <p:sldId id="347" r:id="rId15"/>
    <p:sldId id="363" r:id="rId16"/>
    <p:sldId id="362" r:id="rId17"/>
    <p:sldId id="349" r:id="rId18"/>
    <p:sldId id="350" r:id="rId19"/>
    <p:sldId id="358" r:id="rId20"/>
  </p:sldIdLst>
  <p:sldSz cx="9144000" cy="6858000" type="screen4x3"/>
  <p:notesSz cx="10234613" cy="7099300"/>
  <p:defaultTextStyle>
    <a:defPPr>
      <a:defRPr lang="da-DK"/>
    </a:defPPr>
    <a:lvl1pPr algn="l" rtl="0" eaLnBrk="0" fontAlgn="base" hangingPunct="0">
      <a:spcBef>
        <a:spcPct val="0"/>
      </a:spcBef>
      <a:spcAft>
        <a:spcPct val="0"/>
      </a:spcAft>
      <a:defRPr sz="2400" kern="1200">
        <a:solidFill>
          <a:schemeClr val="tx1"/>
        </a:solidFill>
        <a:latin typeface="Times" charset="0"/>
        <a:ea typeface="+mn-ea"/>
        <a:cs typeface="+mn-cs"/>
      </a:defRPr>
    </a:lvl1pPr>
    <a:lvl2pPr marL="457200" algn="l" rtl="0" eaLnBrk="0" fontAlgn="base" hangingPunct="0">
      <a:spcBef>
        <a:spcPct val="0"/>
      </a:spcBef>
      <a:spcAft>
        <a:spcPct val="0"/>
      </a:spcAft>
      <a:defRPr sz="2400" kern="1200">
        <a:solidFill>
          <a:schemeClr val="tx1"/>
        </a:solidFill>
        <a:latin typeface="Times" charset="0"/>
        <a:ea typeface="+mn-ea"/>
        <a:cs typeface="+mn-cs"/>
      </a:defRPr>
    </a:lvl2pPr>
    <a:lvl3pPr marL="914400" algn="l" rtl="0" eaLnBrk="0" fontAlgn="base" hangingPunct="0">
      <a:spcBef>
        <a:spcPct val="0"/>
      </a:spcBef>
      <a:spcAft>
        <a:spcPct val="0"/>
      </a:spcAft>
      <a:defRPr sz="2400" kern="1200">
        <a:solidFill>
          <a:schemeClr val="tx1"/>
        </a:solidFill>
        <a:latin typeface="Times" charset="0"/>
        <a:ea typeface="+mn-ea"/>
        <a:cs typeface="+mn-cs"/>
      </a:defRPr>
    </a:lvl3pPr>
    <a:lvl4pPr marL="1371600" algn="l" rtl="0" eaLnBrk="0" fontAlgn="base" hangingPunct="0">
      <a:spcBef>
        <a:spcPct val="0"/>
      </a:spcBef>
      <a:spcAft>
        <a:spcPct val="0"/>
      </a:spcAft>
      <a:defRPr sz="2400" kern="1200">
        <a:solidFill>
          <a:schemeClr val="tx1"/>
        </a:solidFill>
        <a:latin typeface="Times" charset="0"/>
        <a:ea typeface="+mn-ea"/>
        <a:cs typeface="+mn-cs"/>
      </a:defRPr>
    </a:lvl4pPr>
    <a:lvl5pPr marL="1828800" algn="l" rtl="0" eaLnBrk="0" fontAlgn="base" hangingPunct="0">
      <a:spcBef>
        <a:spcPct val="0"/>
      </a:spcBef>
      <a:spcAft>
        <a:spcPct val="0"/>
      </a:spcAft>
      <a:defRPr sz="2400" kern="1200">
        <a:solidFill>
          <a:schemeClr val="tx1"/>
        </a:solidFill>
        <a:latin typeface="Times" charset="0"/>
        <a:ea typeface="+mn-ea"/>
        <a:cs typeface="+mn-cs"/>
      </a:defRPr>
    </a:lvl5pPr>
    <a:lvl6pPr marL="2286000" algn="l" defTabSz="914400" rtl="0" eaLnBrk="1" latinLnBrk="0" hangingPunct="1">
      <a:defRPr sz="2400" kern="1200">
        <a:solidFill>
          <a:schemeClr val="tx1"/>
        </a:solidFill>
        <a:latin typeface="Times" charset="0"/>
        <a:ea typeface="+mn-ea"/>
        <a:cs typeface="+mn-cs"/>
      </a:defRPr>
    </a:lvl6pPr>
    <a:lvl7pPr marL="2743200" algn="l" defTabSz="914400" rtl="0" eaLnBrk="1" latinLnBrk="0" hangingPunct="1">
      <a:defRPr sz="2400" kern="1200">
        <a:solidFill>
          <a:schemeClr val="tx1"/>
        </a:solidFill>
        <a:latin typeface="Times" charset="0"/>
        <a:ea typeface="+mn-ea"/>
        <a:cs typeface="+mn-cs"/>
      </a:defRPr>
    </a:lvl7pPr>
    <a:lvl8pPr marL="3200400" algn="l" defTabSz="914400" rtl="0" eaLnBrk="1" latinLnBrk="0" hangingPunct="1">
      <a:defRPr sz="2400" kern="1200">
        <a:solidFill>
          <a:schemeClr val="tx1"/>
        </a:solidFill>
        <a:latin typeface="Times" charset="0"/>
        <a:ea typeface="+mn-ea"/>
        <a:cs typeface="+mn-cs"/>
      </a:defRPr>
    </a:lvl8pPr>
    <a:lvl9pPr marL="3657600" algn="l" defTabSz="914400" rtl="0" eaLnBrk="1" latinLnBrk="0" hangingPunct="1">
      <a:defRPr sz="2400" kern="1200">
        <a:solidFill>
          <a:schemeClr val="tx1"/>
        </a:solidFill>
        <a:latin typeface="Times"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notes"/>
  <p:clrMru>
    <a:srgbClr val="1370C6"/>
    <a:srgbClr val="7CBF33"/>
    <a:srgbClr val="A2D668"/>
    <a:srgbClr val="B8E08C"/>
    <a:srgbClr val="BCFABD"/>
    <a:srgbClr val="FDF5F5"/>
    <a:srgbClr val="FFEBEB"/>
    <a:srgbClr val="FFE7E7"/>
    <a:srgbClr val="FEE7E2"/>
    <a:srgbClr val="FBBFB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861" autoAdjust="0"/>
    <p:restoredTop sz="69465" autoAdjust="0"/>
  </p:normalViewPr>
  <p:slideViewPr>
    <p:cSldViewPr snapToGrid="0" snapToObjects="1">
      <p:cViewPr varScale="1">
        <p:scale>
          <a:sx n="73" d="100"/>
          <a:sy n="73" d="100"/>
        </p:scale>
        <p:origin x="-1432" y="-11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notesMaster" Target="notesMasters/notesMaster1.xml"/><Relationship Id="rId22" Type="http://schemas.openxmlformats.org/officeDocument/2006/relationships/handoutMaster" Target="handoutMasters/handoutMaster1.xml"/><Relationship Id="rId23" Type="http://schemas.openxmlformats.org/officeDocument/2006/relationships/printerSettings" Target="printerSettings/printerSettings1.bin"/><Relationship Id="rId24" Type="http://schemas.openxmlformats.org/officeDocument/2006/relationships/presProps" Target="presProps.xml"/><Relationship Id="rId25" Type="http://schemas.openxmlformats.org/officeDocument/2006/relationships/viewProps" Target="viewProps.xml"/><Relationship Id="rId26" Type="http://schemas.openxmlformats.org/officeDocument/2006/relationships/theme" Target="theme/theme1.xml"/><Relationship Id="rId27"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dsholder til sidehoved 1"/>
          <p:cNvSpPr>
            <a:spLocks noGrp="1"/>
          </p:cNvSpPr>
          <p:nvPr>
            <p:ph type="hdr" sz="quarter"/>
          </p:nvPr>
        </p:nvSpPr>
        <p:spPr>
          <a:xfrm>
            <a:off x="2" y="0"/>
            <a:ext cx="4434998" cy="354965"/>
          </a:xfrm>
          <a:prstGeom prst="rect">
            <a:avLst/>
          </a:prstGeom>
        </p:spPr>
        <p:txBody>
          <a:bodyPr vert="horz" lIns="94768" tIns="47384" rIns="94768" bIns="47384" rtlCol="0"/>
          <a:lstStyle>
            <a:lvl1pPr algn="l">
              <a:defRPr sz="1200"/>
            </a:lvl1pPr>
          </a:lstStyle>
          <a:p>
            <a:endParaRPr lang="da-DK"/>
          </a:p>
        </p:txBody>
      </p:sp>
      <p:sp>
        <p:nvSpPr>
          <p:cNvPr id="3" name="Pladsholder til dato 2"/>
          <p:cNvSpPr>
            <a:spLocks noGrp="1"/>
          </p:cNvSpPr>
          <p:nvPr>
            <p:ph type="dt" sz="quarter" idx="1"/>
          </p:nvPr>
        </p:nvSpPr>
        <p:spPr>
          <a:xfrm>
            <a:off x="5797248" y="0"/>
            <a:ext cx="4434998" cy="354965"/>
          </a:xfrm>
          <a:prstGeom prst="rect">
            <a:avLst/>
          </a:prstGeom>
        </p:spPr>
        <p:txBody>
          <a:bodyPr vert="horz" lIns="94768" tIns="47384" rIns="94768" bIns="47384" rtlCol="0"/>
          <a:lstStyle>
            <a:lvl1pPr algn="r">
              <a:defRPr sz="1200"/>
            </a:lvl1pPr>
          </a:lstStyle>
          <a:p>
            <a:fld id="{3760A843-E4BF-4ACB-AAC5-38670727E604}" type="datetimeFigureOut">
              <a:rPr lang="da-DK" smtClean="0"/>
              <a:pPr/>
              <a:t>08/04/14</a:t>
            </a:fld>
            <a:endParaRPr lang="da-DK"/>
          </a:p>
        </p:txBody>
      </p:sp>
      <p:sp>
        <p:nvSpPr>
          <p:cNvPr id="4" name="Pladsholder til sidefod 3"/>
          <p:cNvSpPr>
            <a:spLocks noGrp="1"/>
          </p:cNvSpPr>
          <p:nvPr>
            <p:ph type="ftr" sz="quarter" idx="2"/>
          </p:nvPr>
        </p:nvSpPr>
        <p:spPr>
          <a:xfrm>
            <a:off x="2" y="6743103"/>
            <a:ext cx="4434998" cy="354965"/>
          </a:xfrm>
          <a:prstGeom prst="rect">
            <a:avLst/>
          </a:prstGeom>
        </p:spPr>
        <p:txBody>
          <a:bodyPr vert="horz" lIns="94768" tIns="47384" rIns="94768" bIns="47384" rtlCol="0" anchor="b"/>
          <a:lstStyle>
            <a:lvl1pPr algn="l">
              <a:defRPr sz="1200"/>
            </a:lvl1pPr>
          </a:lstStyle>
          <a:p>
            <a:endParaRPr lang="da-DK"/>
          </a:p>
        </p:txBody>
      </p:sp>
      <p:sp>
        <p:nvSpPr>
          <p:cNvPr id="5" name="Pladsholder til diasnummer 4"/>
          <p:cNvSpPr>
            <a:spLocks noGrp="1"/>
          </p:cNvSpPr>
          <p:nvPr>
            <p:ph type="sldNum" sz="quarter" idx="3"/>
          </p:nvPr>
        </p:nvSpPr>
        <p:spPr>
          <a:xfrm>
            <a:off x="5797248" y="6743103"/>
            <a:ext cx="4434998" cy="354965"/>
          </a:xfrm>
          <a:prstGeom prst="rect">
            <a:avLst/>
          </a:prstGeom>
        </p:spPr>
        <p:txBody>
          <a:bodyPr vert="horz" lIns="94768" tIns="47384" rIns="94768" bIns="47384" rtlCol="0" anchor="b"/>
          <a:lstStyle>
            <a:lvl1pPr algn="r">
              <a:defRPr sz="1200"/>
            </a:lvl1pPr>
          </a:lstStyle>
          <a:p>
            <a:fld id="{C7EC90F3-36D2-447D-80DD-FD11119A622A}" type="slidenum">
              <a:rPr lang="da-DK" smtClean="0"/>
              <a:pPr/>
              <a:t>‹#›</a:t>
            </a:fld>
            <a:endParaRPr lang="da-DK"/>
          </a:p>
        </p:txBody>
      </p:sp>
    </p:spTree>
    <p:extLst>
      <p:ext uri="{BB962C8B-B14F-4D97-AF65-F5344CB8AC3E}">
        <p14:creationId xmlns:p14="http://schemas.microsoft.com/office/powerpoint/2010/main" val="117464882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dsholder til sidehoved 1"/>
          <p:cNvSpPr>
            <a:spLocks noGrp="1"/>
          </p:cNvSpPr>
          <p:nvPr>
            <p:ph type="hdr" sz="quarter"/>
          </p:nvPr>
        </p:nvSpPr>
        <p:spPr>
          <a:xfrm>
            <a:off x="2" y="0"/>
            <a:ext cx="4434998" cy="354965"/>
          </a:xfrm>
          <a:prstGeom prst="rect">
            <a:avLst/>
          </a:prstGeom>
        </p:spPr>
        <p:txBody>
          <a:bodyPr vert="horz" lIns="94768" tIns="47384" rIns="94768" bIns="47384" rtlCol="0"/>
          <a:lstStyle>
            <a:lvl1pPr algn="l">
              <a:defRPr sz="1200"/>
            </a:lvl1pPr>
          </a:lstStyle>
          <a:p>
            <a:endParaRPr lang="da-DK"/>
          </a:p>
        </p:txBody>
      </p:sp>
      <p:sp>
        <p:nvSpPr>
          <p:cNvPr id="3" name="Pladsholder til dato 2"/>
          <p:cNvSpPr>
            <a:spLocks noGrp="1"/>
          </p:cNvSpPr>
          <p:nvPr>
            <p:ph type="dt" idx="1"/>
          </p:nvPr>
        </p:nvSpPr>
        <p:spPr>
          <a:xfrm>
            <a:off x="5797248" y="0"/>
            <a:ext cx="4434998" cy="354965"/>
          </a:xfrm>
          <a:prstGeom prst="rect">
            <a:avLst/>
          </a:prstGeom>
        </p:spPr>
        <p:txBody>
          <a:bodyPr vert="horz" lIns="94768" tIns="47384" rIns="94768" bIns="47384" rtlCol="0"/>
          <a:lstStyle>
            <a:lvl1pPr algn="r">
              <a:defRPr sz="1200"/>
            </a:lvl1pPr>
          </a:lstStyle>
          <a:p>
            <a:fld id="{F9D339C2-0152-4C46-A6AB-598EFE5466A7}" type="datetimeFigureOut">
              <a:rPr lang="da-DK" smtClean="0"/>
              <a:pPr/>
              <a:t>08/04/14</a:t>
            </a:fld>
            <a:endParaRPr lang="da-DK"/>
          </a:p>
        </p:txBody>
      </p:sp>
      <p:sp>
        <p:nvSpPr>
          <p:cNvPr id="4" name="Pladsholder til diasbillede 3"/>
          <p:cNvSpPr>
            <a:spLocks noGrp="1" noRot="1" noChangeAspect="1"/>
          </p:cNvSpPr>
          <p:nvPr>
            <p:ph type="sldImg" idx="2"/>
          </p:nvPr>
        </p:nvSpPr>
        <p:spPr>
          <a:xfrm>
            <a:off x="3343275" y="533400"/>
            <a:ext cx="3548063" cy="2660650"/>
          </a:xfrm>
          <a:prstGeom prst="rect">
            <a:avLst/>
          </a:prstGeom>
          <a:noFill/>
          <a:ln w="12700">
            <a:solidFill>
              <a:prstClr val="black"/>
            </a:solidFill>
          </a:ln>
        </p:spPr>
        <p:txBody>
          <a:bodyPr vert="horz" lIns="94768" tIns="47384" rIns="94768" bIns="47384" rtlCol="0" anchor="ctr"/>
          <a:lstStyle/>
          <a:p>
            <a:endParaRPr lang="da-DK"/>
          </a:p>
        </p:txBody>
      </p:sp>
      <p:sp>
        <p:nvSpPr>
          <p:cNvPr id="5" name="Pladsholder til noter 4"/>
          <p:cNvSpPr>
            <a:spLocks noGrp="1"/>
          </p:cNvSpPr>
          <p:nvPr>
            <p:ph type="body" sz="quarter" idx="3"/>
          </p:nvPr>
        </p:nvSpPr>
        <p:spPr>
          <a:xfrm>
            <a:off x="1023463" y="3372168"/>
            <a:ext cx="8187690" cy="3194685"/>
          </a:xfrm>
          <a:prstGeom prst="rect">
            <a:avLst/>
          </a:prstGeom>
        </p:spPr>
        <p:txBody>
          <a:bodyPr vert="horz" lIns="94768" tIns="47384" rIns="94768" bIns="47384" rtlCol="0">
            <a:normAutofit/>
          </a:bodyPr>
          <a:lstStyle/>
          <a:p>
            <a:pPr lvl="0"/>
            <a:r>
              <a:rPr lang="da-DK" smtClean="0"/>
              <a:t>Klik for at redigere typografi i masteren</a:t>
            </a:r>
          </a:p>
          <a:p>
            <a:pPr lvl="1"/>
            <a:r>
              <a:rPr lang="da-DK" smtClean="0"/>
              <a:t>Andet niveau</a:t>
            </a:r>
          </a:p>
          <a:p>
            <a:pPr lvl="2"/>
            <a:r>
              <a:rPr lang="da-DK" smtClean="0"/>
              <a:t>Tredje niveau</a:t>
            </a:r>
          </a:p>
          <a:p>
            <a:pPr lvl="3"/>
            <a:r>
              <a:rPr lang="da-DK" smtClean="0"/>
              <a:t>Fjerde niveau</a:t>
            </a:r>
          </a:p>
          <a:p>
            <a:pPr lvl="4"/>
            <a:r>
              <a:rPr lang="da-DK" smtClean="0"/>
              <a:t>Femte niveau</a:t>
            </a:r>
            <a:endParaRPr lang="da-DK"/>
          </a:p>
        </p:txBody>
      </p:sp>
      <p:sp>
        <p:nvSpPr>
          <p:cNvPr id="6" name="Pladsholder til sidefod 5"/>
          <p:cNvSpPr>
            <a:spLocks noGrp="1"/>
          </p:cNvSpPr>
          <p:nvPr>
            <p:ph type="ftr" sz="quarter" idx="4"/>
          </p:nvPr>
        </p:nvSpPr>
        <p:spPr>
          <a:xfrm>
            <a:off x="2" y="6743103"/>
            <a:ext cx="4434998" cy="354965"/>
          </a:xfrm>
          <a:prstGeom prst="rect">
            <a:avLst/>
          </a:prstGeom>
        </p:spPr>
        <p:txBody>
          <a:bodyPr vert="horz" lIns="94768" tIns="47384" rIns="94768" bIns="47384" rtlCol="0" anchor="b"/>
          <a:lstStyle>
            <a:lvl1pPr algn="l">
              <a:defRPr sz="1200"/>
            </a:lvl1pPr>
          </a:lstStyle>
          <a:p>
            <a:endParaRPr lang="da-DK"/>
          </a:p>
        </p:txBody>
      </p:sp>
      <p:sp>
        <p:nvSpPr>
          <p:cNvPr id="7" name="Pladsholder til diasnummer 6"/>
          <p:cNvSpPr>
            <a:spLocks noGrp="1"/>
          </p:cNvSpPr>
          <p:nvPr>
            <p:ph type="sldNum" sz="quarter" idx="5"/>
          </p:nvPr>
        </p:nvSpPr>
        <p:spPr>
          <a:xfrm>
            <a:off x="5797248" y="6743103"/>
            <a:ext cx="4434998" cy="354965"/>
          </a:xfrm>
          <a:prstGeom prst="rect">
            <a:avLst/>
          </a:prstGeom>
        </p:spPr>
        <p:txBody>
          <a:bodyPr vert="horz" lIns="94768" tIns="47384" rIns="94768" bIns="47384" rtlCol="0" anchor="b"/>
          <a:lstStyle>
            <a:lvl1pPr algn="r">
              <a:defRPr sz="1200"/>
            </a:lvl1pPr>
          </a:lstStyle>
          <a:p>
            <a:fld id="{EAC07077-D34E-4367-9910-E81F7598E175}" type="slidenum">
              <a:rPr lang="da-DK" smtClean="0"/>
              <a:pPr/>
              <a:t>‹#›</a:t>
            </a:fld>
            <a:endParaRPr lang="da-DK"/>
          </a:p>
        </p:txBody>
      </p:sp>
    </p:spTree>
    <p:extLst>
      <p:ext uri="{BB962C8B-B14F-4D97-AF65-F5344CB8AC3E}">
        <p14:creationId xmlns:p14="http://schemas.microsoft.com/office/powerpoint/2010/main" val="2197229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aseline="0" dirty="0" smtClean="0"/>
          </a:p>
        </p:txBody>
      </p:sp>
      <p:sp>
        <p:nvSpPr>
          <p:cNvPr id="4" name="Slide Number Placeholder 3"/>
          <p:cNvSpPr>
            <a:spLocks noGrp="1"/>
          </p:cNvSpPr>
          <p:nvPr>
            <p:ph type="sldNum" sz="quarter" idx="10"/>
          </p:nvPr>
        </p:nvSpPr>
        <p:spPr/>
        <p:txBody>
          <a:bodyPr/>
          <a:lstStyle/>
          <a:p>
            <a:fld id="{EAC07077-D34E-4367-9910-E81F7598E175}" type="slidenum">
              <a:rPr lang="da-DK" smtClean="0"/>
              <a:pPr/>
              <a:t>1</a:t>
            </a:fld>
            <a:endParaRPr lang="da-DK"/>
          </a:p>
        </p:txBody>
      </p:sp>
    </p:spTree>
    <p:extLst>
      <p:ext uri="{BB962C8B-B14F-4D97-AF65-F5344CB8AC3E}">
        <p14:creationId xmlns:p14="http://schemas.microsoft.com/office/powerpoint/2010/main" val="2977543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aseline="0" dirty="0" smtClean="0"/>
          </a:p>
        </p:txBody>
      </p:sp>
      <p:sp>
        <p:nvSpPr>
          <p:cNvPr id="4" name="Slide Number Placeholder 3"/>
          <p:cNvSpPr>
            <a:spLocks noGrp="1"/>
          </p:cNvSpPr>
          <p:nvPr>
            <p:ph type="sldNum" sz="quarter" idx="10"/>
          </p:nvPr>
        </p:nvSpPr>
        <p:spPr/>
        <p:txBody>
          <a:bodyPr/>
          <a:lstStyle/>
          <a:p>
            <a:fld id="{EAC07077-D34E-4367-9910-E81F7598E175}" type="slidenum">
              <a:rPr lang="da-DK" smtClean="0"/>
              <a:pPr/>
              <a:t>10</a:t>
            </a:fld>
            <a:endParaRPr lang="da-DK"/>
          </a:p>
        </p:txBody>
      </p:sp>
    </p:spTree>
    <p:extLst>
      <p:ext uri="{BB962C8B-B14F-4D97-AF65-F5344CB8AC3E}">
        <p14:creationId xmlns:p14="http://schemas.microsoft.com/office/powerpoint/2010/main" val="18259244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endParaRPr lang="en-US" sz="1200" dirty="0" smtClean="0"/>
          </a:p>
        </p:txBody>
      </p:sp>
      <p:sp>
        <p:nvSpPr>
          <p:cNvPr id="4" name="Slide Number Placeholder 3"/>
          <p:cNvSpPr>
            <a:spLocks noGrp="1"/>
          </p:cNvSpPr>
          <p:nvPr>
            <p:ph type="sldNum" sz="quarter" idx="10"/>
          </p:nvPr>
        </p:nvSpPr>
        <p:spPr/>
        <p:txBody>
          <a:bodyPr/>
          <a:lstStyle/>
          <a:p>
            <a:fld id="{EAC07077-D34E-4367-9910-E81F7598E175}" type="slidenum">
              <a:rPr lang="da-DK" smtClean="0"/>
              <a:pPr/>
              <a:t>11</a:t>
            </a:fld>
            <a:endParaRPr lang="da-DK"/>
          </a:p>
        </p:txBody>
      </p:sp>
    </p:spTree>
    <p:extLst>
      <p:ext uri="{BB962C8B-B14F-4D97-AF65-F5344CB8AC3E}">
        <p14:creationId xmlns:p14="http://schemas.microsoft.com/office/powerpoint/2010/main" val="18259244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endParaRPr lang="en-US" sz="1200" dirty="0" smtClean="0"/>
          </a:p>
        </p:txBody>
      </p:sp>
      <p:sp>
        <p:nvSpPr>
          <p:cNvPr id="4" name="Slide Number Placeholder 3"/>
          <p:cNvSpPr>
            <a:spLocks noGrp="1"/>
          </p:cNvSpPr>
          <p:nvPr>
            <p:ph type="sldNum" sz="quarter" idx="10"/>
          </p:nvPr>
        </p:nvSpPr>
        <p:spPr/>
        <p:txBody>
          <a:bodyPr/>
          <a:lstStyle/>
          <a:p>
            <a:fld id="{EAC07077-D34E-4367-9910-E81F7598E175}" type="slidenum">
              <a:rPr lang="da-DK" smtClean="0"/>
              <a:pPr/>
              <a:t>12</a:t>
            </a:fld>
            <a:endParaRPr lang="da-DK"/>
          </a:p>
        </p:txBody>
      </p:sp>
    </p:spTree>
    <p:extLst>
      <p:ext uri="{BB962C8B-B14F-4D97-AF65-F5344CB8AC3E}">
        <p14:creationId xmlns:p14="http://schemas.microsoft.com/office/powerpoint/2010/main" val="18259244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endParaRPr lang="en-US" sz="1200" dirty="0" smtClean="0"/>
          </a:p>
        </p:txBody>
      </p:sp>
      <p:sp>
        <p:nvSpPr>
          <p:cNvPr id="4" name="Slide Number Placeholder 3"/>
          <p:cNvSpPr>
            <a:spLocks noGrp="1"/>
          </p:cNvSpPr>
          <p:nvPr>
            <p:ph type="sldNum" sz="quarter" idx="10"/>
          </p:nvPr>
        </p:nvSpPr>
        <p:spPr/>
        <p:txBody>
          <a:bodyPr/>
          <a:lstStyle/>
          <a:p>
            <a:fld id="{EAC07077-D34E-4367-9910-E81F7598E175}" type="slidenum">
              <a:rPr lang="da-DK" smtClean="0"/>
              <a:pPr/>
              <a:t>13</a:t>
            </a:fld>
            <a:endParaRPr lang="da-DK"/>
          </a:p>
        </p:txBody>
      </p:sp>
    </p:spTree>
    <p:extLst>
      <p:ext uri="{BB962C8B-B14F-4D97-AF65-F5344CB8AC3E}">
        <p14:creationId xmlns:p14="http://schemas.microsoft.com/office/powerpoint/2010/main" val="18259244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US" baseline="0" dirty="0" smtClean="0"/>
          </a:p>
        </p:txBody>
      </p:sp>
      <p:sp>
        <p:nvSpPr>
          <p:cNvPr id="4" name="Slide Number Placeholder 3"/>
          <p:cNvSpPr>
            <a:spLocks noGrp="1"/>
          </p:cNvSpPr>
          <p:nvPr>
            <p:ph type="sldNum" sz="quarter" idx="10"/>
          </p:nvPr>
        </p:nvSpPr>
        <p:spPr/>
        <p:txBody>
          <a:bodyPr/>
          <a:lstStyle/>
          <a:p>
            <a:fld id="{EAC07077-D34E-4367-9910-E81F7598E175}" type="slidenum">
              <a:rPr lang="da-DK" smtClean="0"/>
              <a:pPr/>
              <a:t>14</a:t>
            </a:fld>
            <a:endParaRPr lang="da-DK"/>
          </a:p>
        </p:txBody>
      </p:sp>
    </p:spTree>
    <p:extLst>
      <p:ext uri="{BB962C8B-B14F-4D97-AF65-F5344CB8AC3E}">
        <p14:creationId xmlns:p14="http://schemas.microsoft.com/office/powerpoint/2010/main" val="18259244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US" baseline="0" dirty="0" smtClean="0"/>
          </a:p>
        </p:txBody>
      </p:sp>
      <p:sp>
        <p:nvSpPr>
          <p:cNvPr id="4" name="Slide Number Placeholder 3"/>
          <p:cNvSpPr>
            <a:spLocks noGrp="1"/>
          </p:cNvSpPr>
          <p:nvPr>
            <p:ph type="sldNum" sz="quarter" idx="10"/>
          </p:nvPr>
        </p:nvSpPr>
        <p:spPr/>
        <p:txBody>
          <a:bodyPr/>
          <a:lstStyle/>
          <a:p>
            <a:fld id="{EAC07077-D34E-4367-9910-E81F7598E175}" type="slidenum">
              <a:rPr lang="da-DK" smtClean="0"/>
              <a:pPr/>
              <a:t>15</a:t>
            </a:fld>
            <a:endParaRPr lang="da-DK"/>
          </a:p>
        </p:txBody>
      </p:sp>
    </p:spTree>
    <p:extLst>
      <p:ext uri="{BB962C8B-B14F-4D97-AF65-F5344CB8AC3E}">
        <p14:creationId xmlns:p14="http://schemas.microsoft.com/office/powerpoint/2010/main" val="182592440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endParaRPr lang="en-US" sz="1200" baseline="0" dirty="0" smtClean="0"/>
          </a:p>
        </p:txBody>
      </p:sp>
      <p:sp>
        <p:nvSpPr>
          <p:cNvPr id="4" name="Slide Number Placeholder 3"/>
          <p:cNvSpPr>
            <a:spLocks noGrp="1"/>
          </p:cNvSpPr>
          <p:nvPr>
            <p:ph type="sldNum" sz="quarter" idx="10"/>
          </p:nvPr>
        </p:nvSpPr>
        <p:spPr/>
        <p:txBody>
          <a:bodyPr/>
          <a:lstStyle/>
          <a:p>
            <a:fld id="{EAC07077-D34E-4367-9910-E81F7598E175}" type="slidenum">
              <a:rPr lang="da-DK" smtClean="0"/>
              <a:pPr/>
              <a:t>16</a:t>
            </a:fld>
            <a:endParaRPr lang="da-DK"/>
          </a:p>
        </p:txBody>
      </p:sp>
    </p:spTree>
    <p:extLst>
      <p:ext uri="{BB962C8B-B14F-4D97-AF65-F5344CB8AC3E}">
        <p14:creationId xmlns:p14="http://schemas.microsoft.com/office/powerpoint/2010/main" val="182592440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EAC07077-D34E-4367-9910-E81F7598E175}" type="slidenum">
              <a:rPr lang="da-DK" smtClean="0"/>
              <a:pPr/>
              <a:t>17</a:t>
            </a:fld>
            <a:endParaRPr lang="da-DK"/>
          </a:p>
        </p:txBody>
      </p:sp>
    </p:spTree>
    <p:extLst>
      <p:ext uri="{BB962C8B-B14F-4D97-AF65-F5344CB8AC3E}">
        <p14:creationId xmlns:p14="http://schemas.microsoft.com/office/powerpoint/2010/main" val="182592440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noProof="0" dirty="0" smtClean="0"/>
          </a:p>
        </p:txBody>
      </p:sp>
      <p:sp>
        <p:nvSpPr>
          <p:cNvPr id="4" name="Slide Number Placeholder 3"/>
          <p:cNvSpPr>
            <a:spLocks noGrp="1"/>
          </p:cNvSpPr>
          <p:nvPr>
            <p:ph type="sldNum" sz="quarter" idx="10"/>
          </p:nvPr>
        </p:nvSpPr>
        <p:spPr/>
        <p:txBody>
          <a:bodyPr/>
          <a:lstStyle/>
          <a:p>
            <a:fld id="{EAC07077-D34E-4367-9910-E81F7598E175}" type="slidenum">
              <a:rPr lang="da-DK" smtClean="0"/>
              <a:pPr/>
              <a:t>18</a:t>
            </a:fld>
            <a:endParaRPr lang="da-DK"/>
          </a:p>
        </p:txBody>
      </p:sp>
    </p:spTree>
    <p:extLst>
      <p:ext uri="{BB962C8B-B14F-4D97-AF65-F5344CB8AC3E}">
        <p14:creationId xmlns:p14="http://schemas.microsoft.com/office/powerpoint/2010/main" val="182592440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noProof="0" dirty="0" smtClean="0"/>
          </a:p>
        </p:txBody>
      </p:sp>
      <p:sp>
        <p:nvSpPr>
          <p:cNvPr id="4" name="Slide Number Placeholder 3"/>
          <p:cNvSpPr>
            <a:spLocks noGrp="1"/>
          </p:cNvSpPr>
          <p:nvPr>
            <p:ph type="sldNum" sz="quarter" idx="10"/>
          </p:nvPr>
        </p:nvSpPr>
        <p:spPr/>
        <p:txBody>
          <a:bodyPr/>
          <a:lstStyle/>
          <a:p>
            <a:fld id="{EAC07077-D34E-4367-9910-E81F7598E175}" type="slidenum">
              <a:rPr lang="da-DK" smtClean="0"/>
              <a:pPr/>
              <a:t>19</a:t>
            </a:fld>
            <a:endParaRPr lang="da-DK"/>
          </a:p>
        </p:txBody>
      </p:sp>
    </p:spTree>
    <p:extLst>
      <p:ext uri="{BB962C8B-B14F-4D97-AF65-F5344CB8AC3E}">
        <p14:creationId xmlns:p14="http://schemas.microsoft.com/office/powerpoint/2010/main" val="18259244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aseline="0" dirty="0" smtClean="0"/>
          </a:p>
        </p:txBody>
      </p:sp>
      <p:sp>
        <p:nvSpPr>
          <p:cNvPr id="4" name="Slide Number Placeholder 3"/>
          <p:cNvSpPr>
            <a:spLocks noGrp="1"/>
          </p:cNvSpPr>
          <p:nvPr>
            <p:ph type="sldNum" sz="quarter" idx="10"/>
          </p:nvPr>
        </p:nvSpPr>
        <p:spPr/>
        <p:txBody>
          <a:bodyPr/>
          <a:lstStyle/>
          <a:p>
            <a:fld id="{EAC07077-D34E-4367-9910-E81F7598E175}" type="slidenum">
              <a:rPr lang="da-DK" smtClean="0"/>
              <a:pPr/>
              <a:t>2</a:t>
            </a:fld>
            <a:endParaRPr lang="da-DK"/>
          </a:p>
        </p:txBody>
      </p:sp>
    </p:spTree>
    <p:extLst>
      <p:ext uri="{BB962C8B-B14F-4D97-AF65-F5344CB8AC3E}">
        <p14:creationId xmlns:p14="http://schemas.microsoft.com/office/powerpoint/2010/main" val="18259244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dirty="0"/>
          </a:p>
        </p:txBody>
      </p:sp>
      <p:sp>
        <p:nvSpPr>
          <p:cNvPr id="4" name="Slide Number Placeholder 3"/>
          <p:cNvSpPr>
            <a:spLocks noGrp="1"/>
          </p:cNvSpPr>
          <p:nvPr>
            <p:ph type="sldNum" sz="quarter" idx="10"/>
          </p:nvPr>
        </p:nvSpPr>
        <p:spPr/>
        <p:txBody>
          <a:bodyPr/>
          <a:lstStyle/>
          <a:p>
            <a:fld id="{EAC07077-D34E-4367-9910-E81F7598E175}" type="slidenum">
              <a:rPr lang="da-DK" smtClean="0"/>
              <a:pPr/>
              <a:t>3</a:t>
            </a:fld>
            <a:endParaRPr lang="da-DK"/>
          </a:p>
        </p:txBody>
      </p:sp>
    </p:spTree>
    <p:extLst>
      <p:ext uri="{BB962C8B-B14F-4D97-AF65-F5344CB8AC3E}">
        <p14:creationId xmlns:p14="http://schemas.microsoft.com/office/powerpoint/2010/main" val="18259244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mj-lt"/>
              <a:buNone/>
            </a:pPr>
            <a:endParaRPr lang="en-US" sz="1200" baseline="0" dirty="0" smtClean="0"/>
          </a:p>
        </p:txBody>
      </p:sp>
      <p:sp>
        <p:nvSpPr>
          <p:cNvPr id="4" name="Slide Number Placeholder 3"/>
          <p:cNvSpPr>
            <a:spLocks noGrp="1"/>
          </p:cNvSpPr>
          <p:nvPr>
            <p:ph type="sldNum" sz="quarter" idx="10"/>
          </p:nvPr>
        </p:nvSpPr>
        <p:spPr/>
        <p:txBody>
          <a:bodyPr/>
          <a:lstStyle/>
          <a:p>
            <a:fld id="{EAC07077-D34E-4367-9910-E81F7598E175}" type="slidenum">
              <a:rPr lang="da-DK" smtClean="0"/>
              <a:pPr/>
              <a:t>4</a:t>
            </a:fld>
            <a:endParaRPr lang="da-DK"/>
          </a:p>
        </p:txBody>
      </p:sp>
    </p:spTree>
    <p:extLst>
      <p:ext uri="{BB962C8B-B14F-4D97-AF65-F5344CB8AC3E}">
        <p14:creationId xmlns:p14="http://schemas.microsoft.com/office/powerpoint/2010/main" val="18259244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mj-lt"/>
              <a:buNone/>
            </a:pPr>
            <a:endParaRPr lang="en-US" sz="1200" baseline="0" dirty="0" smtClean="0"/>
          </a:p>
          <a:p>
            <a:pPr marL="0" indent="0">
              <a:buFont typeface="+mj-lt"/>
              <a:buNone/>
            </a:pPr>
            <a:endParaRPr lang="en-US" sz="1200" baseline="0" dirty="0" smtClean="0"/>
          </a:p>
        </p:txBody>
      </p:sp>
      <p:sp>
        <p:nvSpPr>
          <p:cNvPr id="4" name="Slide Number Placeholder 3"/>
          <p:cNvSpPr>
            <a:spLocks noGrp="1"/>
          </p:cNvSpPr>
          <p:nvPr>
            <p:ph type="sldNum" sz="quarter" idx="10"/>
          </p:nvPr>
        </p:nvSpPr>
        <p:spPr/>
        <p:txBody>
          <a:bodyPr/>
          <a:lstStyle/>
          <a:p>
            <a:fld id="{EAC07077-D34E-4367-9910-E81F7598E175}" type="slidenum">
              <a:rPr lang="da-DK" smtClean="0"/>
              <a:pPr/>
              <a:t>5</a:t>
            </a:fld>
            <a:endParaRPr lang="da-DK"/>
          </a:p>
        </p:txBody>
      </p:sp>
    </p:spTree>
    <p:extLst>
      <p:ext uri="{BB962C8B-B14F-4D97-AF65-F5344CB8AC3E}">
        <p14:creationId xmlns:p14="http://schemas.microsoft.com/office/powerpoint/2010/main" val="18259244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endParaRPr lang="en-US" sz="1200" baseline="0" dirty="0" smtClean="0"/>
          </a:p>
        </p:txBody>
      </p:sp>
      <p:sp>
        <p:nvSpPr>
          <p:cNvPr id="4" name="Slide Number Placeholder 3"/>
          <p:cNvSpPr>
            <a:spLocks noGrp="1"/>
          </p:cNvSpPr>
          <p:nvPr>
            <p:ph type="sldNum" sz="quarter" idx="10"/>
          </p:nvPr>
        </p:nvSpPr>
        <p:spPr/>
        <p:txBody>
          <a:bodyPr/>
          <a:lstStyle/>
          <a:p>
            <a:fld id="{EAC07077-D34E-4367-9910-E81F7598E175}" type="slidenum">
              <a:rPr lang="da-DK" smtClean="0"/>
              <a:pPr/>
              <a:t>6</a:t>
            </a:fld>
            <a:endParaRPr lang="da-DK"/>
          </a:p>
        </p:txBody>
      </p:sp>
    </p:spTree>
    <p:extLst>
      <p:ext uri="{BB962C8B-B14F-4D97-AF65-F5344CB8AC3E}">
        <p14:creationId xmlns:p14="http://schemas.microsoft.com/office/powerpoint/2010/main" val="18259244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GB" sz="1200" b="0" dirty="0" smtClean="0"/>
          </a:p>
        </p:txBody>
      </p:sp>
      <p:sp>
        <p:nvSpPr>
          <p:cNvPr id="4" name="Slide Number Placeholder 3"/>
          <p:cNvSpPr>
            <a:spLocks noGrp="1"/>
          </p:cNvSpPr>
          <p:nvPr>
            <p:ph type="sldNum" sz="quarter" idx="10"/>
          </p:nvPr>
        </p:nvSpPr>
        <p:spPr/>
        <p:txBody>
          <a:bodyPr/>
          <a:lstStyle/>
          <a:p>
            <a:fld id="{EAC07077-D34E-4367-9910-E81F7598E175}" type="slidenum">
              <a:rPr lang="da-DK" smtClean="0"/>
              <a:pPr/>
              <a:t>7</a:t>
            </a:fld>
            <a:endParaRPr lang="da-DK"/>
          </a:p>
        </p:txBody>
      </p:sp>
    </p:spTree>
    <p:extLst>
      <p:ext uri="{BB962C8B-B14F-4D97-AF65-F5344CB8AC3E}">
        <p14:creationId xmlns:p14="http://schemas.microsoft.com/office/powerpoint/2010/main" val="18259244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GB" sz="1200" b="0" dirty="0" smtClean="0"/>
          </a:p>
        </p:txBody>
      </p:sp>
      <p:sp>
        <p:nvSpPr>
          <p:cNvPr id="4" name="Slide Number Placeholder 3"/>
          <p:cNvSpPr>
            <a:spLocks noGrp="1"/>
          </p:cNvSpPr>
          <p:nvPr>
            <p:ph type="sldNum" sz="quarter" idx="10"/>
          </p:nvPr>
        </p:nvSpPr>
        <p:spPr/>
        <p:txBody>
          <a:bodyPr/>
          <a:lstStyle/>
          <a:p>
            <a:fld id="{EAC07077-D34E-4367-9910-E81F7598E175}" type="slidenum">
              <a:rPr lang="da-DK" smtClean="0"/>
              <a:pPr/>
              <a:t>8</a:t>
            </a:fld>
            <a:endParaRPr lang="da-DK"/>
          </a:p>
        </p:txBody>
      </p:sp>
    </p:spTree>
    <p:extLst>
      <p:ext uri="{BB962C8B-B14F-4D97-AF65-F5344CB8AC3E}">
        <p14:creationId xmlns:p14="http://schemas.microsoft.com/office/powerpoint/2010/main" val="18259244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endParaRPr lang="en-US" sz="1200" dirty="0" smtClean="0"/>
          </a:p>
        </p:txBody>
      </p:sp>
      <p:sp>
        <p:nvSpPr>
          <p:cNvPr id="4" name="Slide Number Placeholder 3"/>
          <p:cNvSpPr>
            <a:spLocks noGrp="1"/>
          </p:cNvSpPr>
          <p:nvPr>
            <p:ph type="sldNum" sz="quarter" idx="10"/>
          </p:nvPr>
        </p:nvSpPr>
        <p:spPr/>
        <p:txBody>
          <a:bodyPr/>
          <a:lstStyle/>
          <a:p>
            <a:fld id="{EAC07077-D34E-4367-9910-E81F7598E175}" type="slidenum">
              <a:rPr lang="da-DK" smtClean="0"/>
              <a:pPr/>
              <a:t>9</a:t>
            </a:fld>
            <a:endParaRPr lang="da-DK"/>
          </a:p>
        </p:txBody>
      </p:sp>
    </p:spTree>
    <p:extLst>
      <p:ext uri="{BB962C8B-B14F-4D97-AF65-F5344CB8AC3E}">
        <p14:creationId xmlns:p14="http://schemas.microsoft.com/office/powerpoint/2010/main" val="18259244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s">
    <p:spTree>
      <p:nvGrpSpPr>
        <p:cNvPr id="1" name=""/>
        <p:cNvGrpSpPr/>
        <p:nvPr/>
      </p:nvGrpSpPr>
      <p:grpSpPr>
        <a:xfrm>
          <a:off x="0" y="0"/>
          <a:ext cx="0" cy="0"/>
          <a:chOff x="0" y="0"/>
          <a:chExt cx="0" cy="0"/>
        </a:xfrm>
      </p:grpSpPr>
      <p:sp>
        <p:nvSpPr>
          <p:cNvPr id="2" name="Titel 1"/>
          <p:cNvSpPr>
            <a:spLocks noGrp="1"/>
          </p:cNvSpPr>
          <p:nvPr>
            <p:ph type="ctrTitle"/>
          </p:nvPr>
        </p:nvSpPr>
        <p:spPr>
          <a:xfrm>
            <a:off x="685800" y="2130425"/>
            <a:ext cx="7772400" cy="1470025"/>
          </a:xfrm>
        </p:spPr>
        <p:txBody>
          <a:bodyPr/>
          <a:lstStyle/>
          <a:p>
            <a:r>
              <a:rPr lang="da-DK" smtClean="0"/>
              <a:t>Klik for at redigere titeltypografi i masteren</a:t>
            </a:r>
            <a:endParaRPr lang="da-DK"/>
          </a:p>
        </p:txBody>
      </p:sp>
      <p:sp>
        <p:nvSpPr>
          <p:cNvPr id="3" name="Undertitel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da-DK" smtClean="0"/>
              <a:t>Klik for at redigere undertiteltypografien i masteren</a:t>
            </a:r>
            <a:endParaRPr lang="da-DK"/>
          </a:p>
        </p:txBody>
      </p:sp>
      <p:sp>
        <p:nvSpPr>
          <p:cNvPr id="4" name="Pladsholder til sidefod 3"/>
          <p:cNvSpPr>
            <a:spLocks noGrp="1"/>
          </p:cNvSpPr>
          <p:nvPr>
            <p:ph type="ftr" sz="quarter" idx="10"/>
          </p:nvPr>
        </p:nvSpPr>
        <p:spPr/>
        <p:txBody>
          <a:bodyPr/>
          <a:lstStyle>
            <a:lvl1pPr>
              <a:defRPr/>
            </a:lvl1pPr>
          </a:lstStyle>
          <a:p>
            <a:endParaRPr lang="da-DK"/>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og lodret teks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smtClean="0"/>
              <a:t>Klik for at redigere titeltypografi i masteren</a:t>
            </a:r>
            <a:endParaRPr lang="da-DK"/>
          </a:p>
        </p:txBody>
      </p:sp>
      <p:sp>
        <p:nvSpPr>
          <p:cNvPr id="3" name="Pladsholder til lodret titel 2"/>
          <p:cNvSpPr>
            <a:spLocks noGrp="1"/>
          </p:cNvSpPr>
          <p:nvPr>
            <p:ph type="body" orient="vert" idx="1"/>
          </p:nvPr>
        </p:nvSpPr>
        <p:spPr/>
        <p:txBody>
          <a:bodyPr vert="eaVert"/>
          <a:lstStyle/>
          <a:p>
            <a:pPr lvl="0"/>
            <a:r>
              <a:rPr lang="da-DK" smtClean="0"/>
              <a:t>Klik for at redigere typografi i masteren</a:t>
            </a:r>
          </a:p>
          <a:p>
            <a:pPr lvl="1"/>
            <a:r>
              <a:rPr lang="da-DK" smtClean="0"/>
              <a:t>Andet niveau</a:t>
            </a:r>
          </a:p>
          <a:p>
            <a:pPr lvl="2"/>
            <a:r>
              <a:rPr lang="da-DK" smtClean="0"/>
              <a:t>Tredje niveau</a:t>
            </a:r>
          </a:p>
          <a:p>
            <a:pPr lvl="3"/>
            <a:r>
              <a:rPr lang="da-DK" smtClean="0"/>
              <a:t>Fjerde niveau</a:t>
            </a:r>
          </a:p>
          <a:p>
            <a:pPr lvl="4"/>
            <a:r>
              <a:rPr lang="da-DK" smtClean="0"/>
              <a:t>Femte niveau</a:t>
            </a:r>
            <a:endParaRPr lang="da-DK"/>
          </a:p>
        </p:txBody>
      </p:sp>
      <p:sp>
        <p:nvSpPr>
          <p:cNvPr id="4" name="Pladsholder til sidefod 3"/>
          <p:cNvSpPr>
            <a:spLocks noGrp="1"/>
          </p:cNvSpPr>
          <p:nvPr>
            <p:ph type="ftr" sz="quarter" idx="10"/>
          </p:nvPr>
        </p:nvSpPr>
        <p:spPr/>
        <p:txBody>
          <a:bodyPr/>
          <a:lstStyle>
            <a:lvl1pPr>
              <a:defRPr/>
            </a:lvl1pPr>
          </a:lstStyle>
          <a:p>
            <a:endParaRPr lang="da-DK"/>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Lodret titel og tekst">
    <p:spTree>
      <p:nvGrpSpPr>
        <p:cNvPr id="1" name=""/>
        <p:cNvGrpSpPr/>
        <p:nvPr/>
      </p:nvGrpSpPr>
      <p:grpSpPr>
        <a:xfrm>
          <a:off x="0" y="0"/>
          <a:ext cx="0" cy="0"/>
          <a:chOff x="0" y="0"/>
          <a:chExt cx="0" cy="0"/>
        </a:xfrm>
      </p:grpSpPr>
      <p:sp>
        <p:nvSpPr>
          <p:cNvPr id="2" name="Lodret titel 1"/>
          <p:cNvSpPr>
            <a:spLocks noGrp="1"/>
          </p:cNvSpPr>
          <p:nvPr>
            <p:ph type="title" orient="vert"/>
          </p:nvPr>
        </p:nvSpPr>
        <p:spPr>
          <a:xfrm>
            <a:off x="6610350" y="1371600"/>
            <a:ext cx="1847850" cy="4648200"/>
          </a:xfrm>
        </p:spPr>
        <p:txBody>
          <a:bodyPr vert="eaVert"/>
          <a:lstStyle/>
          <a:p>
            <a:r>
              <a:rPr lang="da-DK" smtClean="0"/>
              <a:t>Klik for at redigere titeltypografi i masteren</a:t>
            </a:r>
            <a:endParaRPr lang="da-DK"/>
          </a:p>
        </p:txBody>
      </p:sp>
      <p:sp>
        <p:nvSpPr>
          <p:cNvPr id="3" name="Pladsholder til lodret titel 2"/>
          <p:cNvSpPr>
            <a:spLocks noGrp="1"/>
          </p:cNvSpPr>
          <p:nvPr>
            <p:ph type="body" orient="vert" idx="1"/>
          </p:nvPr>
        </p:nvSpPr>
        <p:spPr>
          <a:xfrm>
            <a:off x="1066800" y="1371600"/>
            <a:ext cx="5391150" cy="4648200"/>
          </a:xfrm>
        </p:spPr>
        <p:txBody>
          <a:bodyPr vert="eaVert"/>
          <a:lstStyle/>
          <a:p>
            <a:pPr lvl="0"/>
            <a:r>
              <a:rPr lang="da-DK" smtClean="0"/>
              <a:t>Klik for at redigere typografi i masteren</a:t>
            </a:r>
          </a:p>
          <a:p>
            <a:pPr lvl="1"/>
            <a:r>
              <a:rPr lang="da-DK" smtClean="0"/>
              <a:t>Andet niveau</a:t>
            </a:r>
          </a:p>
          <a:p>
            <a:pPr lvl="2"/>
            <a:r>
              <a:rPr lang="da-DK" smtClean="0"/>
              <a:t>Tredje niveau</a:t>
            </a:r>
          </a:p>
          <a:p>
            <a:pPr lvl="3"/>
            <a:r>
              <a:rPr lang="da-DK" smtClean="0"/>
              <a:t>Fjerde niveau</a:t>
            </a:r>
          </a:p>
          <a:p>
            <a:pPr lvl="4"/>
            <a:r>
              <a:rPr lang="da-DK" smtClean="0"/>
              <a:t>Femte niveau</a:t>
            </a:r>
            <a:endParaRPr lang="da-DK"/>
          </a:p>
        </p:txBody>
      </p:sp>
      <p:sp>
        <p:nvSpPr>
          <p:cNvPr id="4" name="Pladsholder til sidefod 3"/>
          <p:cNvSpPr>
            <a:spLocks noGrp="1"/>
          </p:cNvSpPr>
          <p:nvPr>
            <p:ph type="ftr" sz="quarter" idx="10"/>
          </p:nvPr>
        </p:nvSpPr>
        <p:spPr/>
        <p:txBody>
          <a:bodyPr/>
          <a:lstStyle>
            <a:lvl1pPr>
              <a:defRPr/>
            </a:lvl1pPr>
          </a:lstStyle>
          <a:p>
            <a:endParaRPr lang="da-DK"/>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og indholdsobjek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smtClean="0"/>
              <a:t>Klik for at redigere titeltypografi i masteren</a:t>
            </a:r>
            <a:endParaRPr lang="da-DK"/>
          </a:p>
        </p:txBody>
      </p:sp>
      <p:sp>
        <p:nvSpPr>
          <p:cNvPr id="3" name="Pladsholder til indhold 2"/>
          <p:cNvSpPr>
            <a:spLocks noGrp="1"/>
          </p:cNvSpPr>
          <p:nvPr>
            <p:ph idx="1"/>
          </p:nvPr>
        </p:nvSpPr>
        <p:spPr/>
        <p:txBody>
          <a:bodyPr/>
          <a:lstStyle/>
          <a:p>
            <a:pPr lvl="0"/>
            <a:r>
              <a:rPr lang="da-DK" smtClean="0"/>
              <a:t>Klik for at redigere typografi i masteren</a:t>
            </a:r>
          </a:p>
          <a:p>
            <a:pPr lvl="1"/>
            <a:r>
              <a:rPr lang="da-DK" smtClean="0"/>
              <a:t>Andet niveau</a:t>
            </a:r>
          </a:p>
          <a:p>
            <a:pPr lvl="2"/>
            <a:r>
              <a:rPr lang="da-DK" smtClean="0"/>
              <a:t>Tredje niveau</a:t>
            </a:r>
          </a:p>
          <a:p>
            <a:pPr lvl="3"/>
            <a:r>
              <a:rPr lang="da-DK" smtClean="0"/>
              <a:t>Fjerde niveau</a:t>
            </a:r>
          </a:p>
          <a:p>
            <a:pPr lvl="4"/>
            <a:r>
              <a:rPr lang="da-DK" smtClean="0"/>
              <a:t>Femte niveau</a:t>
            </a:r>
            <a:endParaRPr lang="da-DK"/>
          </a:p>
        </p:txBody>
      </p:sp>
      <p:sp>
        <p:nvSpPr>
          <p:cNvPr id="4" name="Pladsholder til sidefod 3"/>
          <p:cNvSpPr>
            <a:spLocks noGrp="1"/>
          </p:cNvSpPr>
          <p:nvPr>
            <p:ph type="ftr" sz="quarter" idx="10"/>
          </p:nvPr>
        </p:nvSpPr>
        <p:spPr/>
        <p:txBody>
          <a:bodyPr/>
          <a:lstStyle>
            <a:lvl1pPr>
              <a:defRPr/>
            </a:lvl1pPr>
          </a:lstStyle>
          <a:p>
            <a:endParaRPr lang="da-DK"/>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fsnitsoversk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da-DK" smtClean="0"/>
              <a:t>Klik for at redigere titeltypografi i masteren</a:t>
            </a:r>
            <a:endParaRPr lang="da-DK"/>
          </a:p>
        </p:txBody>
      </p:sp>
      <p:sp>
        <p:nvSpPr>
          <p:cNvPr id="3" name="Pladsholder til tekst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a-DK" smtClean="0"/>
              <a:t>Klik for at redigere typografi i masteren</a:t>
            </a:r>
          </a:p>
        </p:txBody>
      </p:sp>
      <p:sp>
        <p:nvSpPr>
          <p:cNvPr id="4" name="Pladsholder til sidefod 3"/>
          <p:cNvSpPr>
            <a:spLocks noGrp="1"/>
          </p:cNvSpPr>
          <p:nvPr>
            <p:ph type="ftr" sz="quarter" idx="10"/>
          </p:nvPr>
        </p:nvSpPr>
        <p:spPr/>
        <p:txBody>
          <a:bodyPr/>
          <a:lstStyle>
            <a:lvl1pPr>
              <a:defRPr/>
            </a:lvl1pPr>
          </a:lstStyle>
          <a:p>
            <a:endParaRPr lang="da-DK"/>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o indholdsobjekter">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smtClean="0"/>
              <a:t>Klik for at redigere titeltypografi i masteren</a:t>
            </a:r>
            <a:endParaRPr lang="da-DK"/>
          </a:p>
        </p:txBody>
      </p:sp>
      <p:sp>
        <p:nvSpPr>
          <p:cNvPr id="3" name="Pladsholder til indhold 2"/>
          <p:cNvSpPr>
            <a:spLocks noGrp="1"/>
          </p:cNvSpPr>
          <p:nvPr>
            <p:ph sz="half" idx="1"/>
          </p:nvPr>
        </p:nvSpPr>
        <p:spPr>
          <a:xfrm>
            <a:off x="1066800" y="1968500"/>
            <a:ext cx="3619500" cy="40513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a-DK" smtClean="0"/>
              <a:t>Klik for at redigere typografi i masteren</a:t>
            </a:r>
          </a:p>
          <a:p>
            <a:pPr lvl="1"/>
            <a:r>
              <a:rPr lang="da-DK" smtClean="0"/>
              <a:t>Andet niveau</a:t>
            </a:r>
          </a:p>
          <a:p>
            <a:pPr lvl="2"/>
            <a:r>
              <a:rPr lang="da-DK" smtClean="0"/>
              <a:t>Tredje niveau</a:t>
            </a:r>
          </a:p>
          <a:p>
            <a:pPr lvl="3"/>
            <a:r>
              <a:rPr lang="da-DK" smtClean="0"/>
              <a:t>Fjerde niveau</a:t>
            </a:r>
          </a:p>
          <a:p>
            <a:pPr lvl="4"/>
            <a:r>
              <a:rPr lang="da-DK" smtClean="0"/>
              <a:t>Femte niveau</a:t>
            </a:r>
            <a:endParaRPr lang="da-DK"/>
          </a:p>
        </p:txBody>
      </p:sp>
      <p:sp>
        <p:nvSpPr>
          <p:cNvPr id="4" name="Pladsholder til indhold 3"/>
          <p:cNvSpPr>
            <a:spLocks noGrp="1"/>
          </p:cNvSpPr>
          <p:nvPr>
            <p:ph sz="half" idx="2"/>
          </p:nvPr>
        </p:nvSpPr>
        <p:spPr>
          <a:xfrm>
            <a:off x="4838700" y="1968500"/>
            <a:ext cx="3619500" cy="40513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a-DK" smtClean="0"/>
              <a:t>Klik for at redigere typografi i masteren</a:t>
            </a:r>
          </a:p>
          <a:p>
            <a:pPr lvl="1"/>
            <a:r>
              <a:rPr lang="da-DK" smtClean="0"/>
              <a:t>Andet niveau</a:t>
            </a:r>
          </a:p>
          <a:p>
            <a:pPr lvl="2"/>
            <a:r>
              <a:rPr lang="da-DK" smtClean="0"/>
              <a:t>Tredje niveau</a:t>
            </a:r>
          </a:p>
          <a:p>
            <a:pPr lvl="3"/>
            <a:r>
              <a:rPr lang="da-DK" smtClean="0"/>
              <a:t>Fjerde niveau</a:t>
            </a:r>
          </a:p>
          <a:p>
            <a:pPr lvl="4"/>
            <a:r>
              <a:rPr lang="da-DK" smtClean="0"/>
              <a:t>Femte niveau</a:t>
            </a:r>
            <a:endParaRPr lang="da-DK"/>
          </a:p>
        </p:txBody>
      </p:sp>
      <p:sp>
        <p:nvSpPr>
          <p:cNvPr id="5" name="Pladsholder til sidefod 4"/>
          <p:cNvSpPr>
            <a:spLocks noGrp="1"/>
          </p:cNvSpPr>
          <p:nvPr>
            <p:ph type="ftr" sz="quarter" idx="10"/>
          </p:nvPr>
        </p:nvSpPr>
        <p:spPr/>
        <p:txBody>
          <a:bodyPr/>
          <a:lstStyle>
            <a:lvl1pPr>
              <a:defRPr/>
            </a:lvl1pPr>
          </a:lstStyle>
          <a:p>
            <a:endParaRPr lang="da-DK"/>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Sammenligning">
    <p:spTree>
      <p:nvGrpSpPr>
        <p:cNvPr id="1" name=""/>
        <p:cNvGrpSpPr/>
        <p:nvPr/>
      </p:nvGrpSpPr>
      <p:grpSpPr>
        <a:xfrm>
          <a:off x="0" y="0"/>
          <a:ext cx="0" cy="0"/>
          <a:chOff x="0" y="0"/>
          <a:chExt cx="0" cy="0"/>
        </a:xfrm>
      </p:grpSpPr>
      <p:sp>
        <p:nvSpPr>
          <p:cNvPr id="2" name="Titel 1"/>
          <p:cNvSpPr>
            <a:spLocks noGrp="1"/>
          </p:cNvSpPr>
          <p:nvPr>
            <p:ph type="title"/>
          </p:nvPr>
        </p:nvSpPr>
        <p:spPr>
          <a:xfrm>
            <a:off x="457200" y="274638"/>
            <a:ext cx="8229600" cy="1143000"/>
          </a:xfrm>
        </p:spPr>
        <p:txBody>
          <a:bodyPr/>
          <a:lstStyle>
            <a:lvl1pPr>
              <a:defRPr/>
            </a:lvl1pPr>
          </a:lstStyle>
          <a:p>
            <a:r>
              <a:rPr lang="da-DK" smtClean="0"/>
              <a:t>Klik for at redigere titeltypografi i masteren</a:t>
            </a:r>
            <a:endParaRPr lang="da-DK"/>
          </a:p>
        </p:txBody>
      </p:sp>
      <p:sp>
        <p:nvSpPr>
          <p:cNvPr id="3" name="Pladsholder til tekst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a-DK" smtClean="0"/>
              <a:t>Klik for at redigere typografi i masteren</a:t>
            </a:r>
          </a:p>
        </p:txBody>
      </p:sp>
      <p:sp>
        <p:nvSpPr>
          <p:cNvPr id="4" name="Pladsholder til indhold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a-DK" smtClean="0"/>
              <a:t>Klik for at redigere typografi i masteren</a:t>
            </a:r>
          </a:p>
          <a:p>
            <a:pPr lvl="1"/>
            <a:r>
              <a:rPr lang="da-DK" smtClean="0"/>
              <a:t>Andet niveau</a:t>
            </a:r>
          </a:p>
          <a:p>
            <a:pPr lvl="2"/>
            <a:r>
              <a:rPr lang="da-DK" smtClean="0"/>
              <a:t>Tredje niveau</a:t>
            </a:r>
          </a:p>
          <a:p>
            <a:pPr lvl="3"/>
            <a:r>
              <a:rPr lang="da-DK" smtClean="0"/>
              <a:t>Fjerde niveau</a:t>
            </a:r>
          </a:p>
          <a:p>
            <a:pPr lvl="4"/>
            <a:r>
              <a:rPr lang="da-DK" smtClean="0"/>
              <a:t>Femte niveau</a:t>
            </a:r>
            <a:endParaRPr lang="da-DK"/>
          </a:p>
        </p:txBody>
      </p:sp>
      <p:sp>
        <p:nvSpPr>
          <p:cNvPr id="5" name="Pladsholder til tekst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a-DK" smtClean="0"/>
              <a:t>Klik for at redigere typografi i masteren</a:t>
            </a:r>
          </a:p>
        </p:txBody>
      </p:sp>
      <p:sp>
        <p:nvSpPr>
          <p:cNvPr id="6" name="Pladsholder til indhold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a-DK" smtClean="0"/>
              <a:t>Klik for at redigere typografi i masteren</a:t>
            </a:r>
          </a:p>
          <a:p>
            <a:pPr lvl="1"/>
            <a:r>
              <a:rPr lang="da-DK" smtClean="0"/>
              <a:t>Andet niveau</a:t>
            </a:r>
          </a:p>
          <a:p>
            <a:pPr lvl="2"/>
            <a:r>
              <a:rPr lang="da-DK" smtClean="0"/>
              <a:t>Tredje niveau</a:t>
            </a:r>
          </a:p>
          <a:p>
            <a:pPr lvl="3"/>
            <a:r>
              <a:rPr lang="da-DK" smtClean="0"/>
              <a:t>Fjerde niveau</a:t>
            </a:r>
          </a:p>
          <a:p>
            <a:pPr lvl="4"/>
            <a:r>
              <a:rPr lang="da-DK" smtClean="0"/>
              <a:t>Femte niveau</a:t>
            </a:r>
            <a:endParaRPr lang="da-DK"/>
          </a:p>
        </p:txBody>
      </p:sp>
      <p:sp>
        <p:nvSpPr>
          <p:cNvPr id="7" name="Pladsholder til sidefod 6"/>
          <p:cNvSpPr>
            <a:spLocks noGrp="1"/>
          </p:cNvSpPr>
          <p:nvPr>
            <p:ph type="ftr" sz="quarter" idx="10"/>
          </p:nvPr>
        </p:nvSpPr>
        <p:spPr/>
        <p:txBody>
          <a:bodyPr/>
          <a:lstStyle>
            <a:lvl1pPr>
              <a:defRPr/>
            </a:lvl1pPr>
          </a:lstStyle>
          <a:p>
            <a:endParaRPr lang="da-DK"/>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Kun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smtClean="0"/>
              <a:t>Klik for at redigere titeltypografi i masteren</a:t>
            </a:r>
            <a:endParaRPr lang="da-DK"/>
          </a:p>
        </p:txBody>
      </p:sp>
      <p:sp>
        <p:nvSpPr>
          <p:cNvPr id="3" name="Pladsholder til sidefod 2"/>
          <p:cNvSpPr>
            <a:spLocks noGrp="1"/>
          </p:cNvSpPr>
          <p:nvPr>
            <p:ph type="ftr" sz="quarter" idx="10"/>
          </p:nvPr>
        </p:nvSpPr>
        <p:spPr/>
        <p:txBody>
          <a:bodyPr/>
          <a:lstStyle>
            <a:lvl1pPr>
              <a:defRPr/>
            </a:lvl1pPr>
          </a:lstStyle>
          <a:p>
            <a:endParaRPr lang="da-DK"/>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omt">
    <p:spTree>
      <p:nvGrpSpPr>
        <p:cNvPr id="1" name=""/>
        <p:cNvGrpSpPr/>
        <p:nvPr/>
      </p:nvGrpSpPr>
      <p:grpSpPr>
        <a:xfrm>
          <a:off x="0" y="0"/>
          <a:ext cx="0" cy="0"/>
          <a:chOff x="0" y="0"/>
          <a:chExt cx="0" cy="0"/>
        </a:xfrm>
      </p:grpSpPr>
      <p:sp>
        <p:nvSpPr>
          <p:cNvPr id="2" name="Pladsholder til sidefod 1"/>
          <p:cNvSpPr>
            <a:spLocks noGrp="1"/>
          </p:cNvSpPr>
          <p:nvPr>
            <p:ph type="ftr" sz="quarter" idx="10"/>
          </p:nvPr>
        </p:nvSpPr>
        <p:spPr/>
        <p:txBody>
          <a:bodyPr/>
          <a:lstStyle>
            <a:lvl1pPr>
              <a:defRPr/>
            </a:lvl1pPr>
          </a:lstStyle>
          <a:p>
            <a:endParaRPr lang="da-DK"/>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dhold med billedtekst">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3008313" cy="1162050"/>
          </a:xfrm>
        </p:spPr>
        <p:txBody>
          <a:bodyPr anchor="b"/>
          <a:lstStyle>
            <a:lvl1pPr algn="l">
              <a:defRPr sz="2000" b="1"/>
            </a:lvl1pPr>
          </a:lstStyle>
          <a:p>
            <a:r>
              <a:rPr lang="da-DK" smtClean="0"/>
              <a:t>Klik for at redigere titeltypografi i masteren</a:t>
            </a:r>
            <a:endParaRPr lang="da-DK"/>
          </a:p>
        </p:txBody>
      </p:sp>
      <p:sp>
        <p:nvSpPr>
          <p:cNvPr id="3" name="Pladsholder til indhold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a-DK" smtClean="0"/>
              <a:t>Klik for at redigere typografi i masteren</a:t>
            </a:r>
          </a:p>
          <a:p>
            <a:pPr lvl="1"/>
            <a:r>
              <a:rPr lang="da-DK" smtClean="0"/>
              <a:t>Andet niveau</a:t>
            </a:r>
          </a:p>
          <a:p>
            <a:pPr lvl="2"/>
            <a:r>
              <a:rPr lang="da-DK" smtClean="0"/>
              <a:t>Tredje niveau</a:t>
            </a:r>
          </a:p>
          <a:p>
            <a:pPr lvl="3"/>
            <a:r>
              <a:rPr lang="da-DK" smtClean="0"/>
              <a:t>Fjerde niveau</a:t>
            </a:r>
          </a:p>
          <a:p>
            <a:pPr lvl="4"/>
            <a:r>
              <a:rPr lang="da-DK" smtClean="0"/>
              <a:t>Femte niveau</a:t>
            </a:r>
            <a:endParaRPr lang="da-DK"/>
          </a:p>
        </p:txBody>
      </p:sp>
      <p:sp>
        <p:nvSpPr>
          <p:cNvPr id="4" name="Pladsholder til tekst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a-DK" smtClean="0"/>
              <a:t>Klik for at redigere typografi i masteren</a:t>
            </a:r>
          </a:p>
        </p:txBody>
      </p:sp>
      <p:sp>
        <p:nvSpPr>
          <p:cNvPr id="5" name="Pladsholder til sidefod 4"/>
          <p:cNvSpPr>
            <a:spLocks noGrp="1"/>
          </p:cNvSpPr>
          <p:nvPr>
            <p:ph type="ftr" sz="quarter" idx="10"/>
          </p:nvPr>
        </p:nvSpPr>
        <p:spPr/>
        <p:txBody>
          <a:bodyPr/>
          <a:lstStyle>
            <a:lvl1pPr>
              <a:defRPr/>
            </a:lvl1pPr>
          </a:lstStyle>
          <a:p>
            <a:endParaRPr lang="da-DK"/>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lede med billedtekst">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nchor="b"/>
          <a:lstStyle>
            <a:lvl1pPr algn="l">
              <a:defRPr sz="2000" b="1"/>
            </a:lvl1pPr>
          </a:lstStyle>
          <a:p>
            <a:r>
              <a:rPr lang="da-DK" smtClean="0"/>
              <a:t>Klik for at redigere titeltypografi i masteren</a:t>
            </a:r>
            <a:endParaRPr lang="da-DK"/>
          </a:p>
        </p:txBody>
      </p:sp>
      <p:sp>
        <p:nvSpPr>
          <p:cNvPr id="3" name="Pladsholder til billed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a-DK" smtClean="0"/>
              <a:t>Klik på ikonet for at tilføje et billede</a:t>
            </a:r>
            <a:endParaRPr lang="da-DK"/>
          </a:p>
        </p:txBody>
      </p:sp>
      <p:sp>
        <p:nvSpPr>
          <p:cNvPr id="4" name="Pladsholder til tekst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a-DK" smtClean="0"/>
              <a:t>Klik for at redigere typografi i masteren</a:t>
            </a:r>
          </a:p>
        </p:txBody>
      </p:sp>
      <p:sp>
        <p:nvSpPr>
          <p:cNvPr id="5" name="Pladsholder til sidefod 4"/>
          <p:cNvSpPr>
            <a:spLocks noGrp="1"/>
          </p:cNvSpPr>
          <p:nvPr>
            <p:ph type="ftr" sz="quarter" idx="10"/>
          </p:nvPr>
        </p:nvSpPr>
        <p:spPr/>
        <p:txBody>
          <a:bodyPr/>
          <a:lstStyle>
            <a:lvl1pPr>
              <a:defRPr/>
            </a:lvl1pPr>
          </a:lstStyle>
          <a:p>
            <a:endParaRPr lang="da-DK"/>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eg"/><Relationship Id="rId14"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41" name="Picture 17"/>
          <p:cNvPicPr>
            <a:picLocks noChangeAspect="1" noChangeArrowheads="1"/>
          </p:cNvPicPr>
          <p:nvPr/>
        </p:nvPicPr>
        <p:blipFill>
          <a:blip r:embed="rId13" cstate="print"/>
          <a:srcRect/>
          <a:stretch>
            <a:fillRect/>
          </a:stretch>
        </p:blipFill>
        <p:spPr bwMode="auto">
          <a:xfrm>
            <a:off x="0" y="177800"/>
            <a:ext cx="9144000" cy="941388"/>
          </a:xfrm>
          <a:prstGeom prst="rect">
            <a:avLst/>
          </a:prstGeom>
          <a:noFill/>
        </p:spPr>
      </p:pic>
      <p:sp>
        <p:nvSpPr>
          <p:cNvPr id="1032" name="Rectangle 8"/>
          <p:cNvSpPr>
            <a:spLocks noChangeArrowheads="1"/>
          </p:cNvSpPr>
          <p:nvPr/>
        </p:nvSpPr>
        <p:spPr bwMode="auto">
          <a:xfrm>
            <a:off x="0" y="6172200"/>
            <a:ext cx="9144000" cy="685800"/>
          </a:xfrm>
          <a:prstGeom prst="rect">
            <a:avLst/>
          </a:prstGeom>
          <a:solidFill>
            <a:srgbClr val="1F1B52"/>
          </a:solidFill>
          <a:ln w="9525">
            <a:noFill/>
            <a:miter lim="800000"/>
            <a:headEnd/>
            <a:tailEnd/>
          </a:ln>
          <a:effectLst/>
        </p:spPr>
        <p:txBody>
          <a:bodyPr wrap="none" anchor="ctr"/>
          <a:lstStyle/>
          <a:p>
            <a:pPr algn="ctr"/>
            <a:endParaRPr lang="da-DK">
              <a:solidFill>
                <a:srgbClr val="1F1B52"/>
              </a:solidFill>
            </a:endParaRPr>
          </a:p>
        </p:txBody>
      </p:sp>
      <p:sp>
        <p:nvSpPr>
          <p:cNvPr id="1026" name="Rectangle 2"/>
          <p:cNvSpPr>
            <a:spLocks noGrp="1" noChangeArrowheads="1"/>
          </p:cNvSpPr>
          <p:nvPr>
            <p:ph type="title"/>
          </p:nvPr>
        </p:nvSpPr>
        <p:spPr bwMode="auto">
          <a:xfrm>
            <a:off x="1066800" y="1371600"/>
            <a:ext cx="7391400" cy="381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da-DK" smtClean="0"/>
              <a:t>Klik for at redigere titeltypografi i masteren</a:t>
            </a:r>
          </a:p>
        </p:txBody>
      </p:sp>
      <p:sp>
        <p:nvSpPr>
          <p:cNvPr id="1027" name="Rectangle 3"/>
          <p:cNvSpPr>
            <a:spLocks noGrp="1" noChangeArrowheads="1"/>
          </p:cNvSpPr>
          <p:nvPr>
            <p:ph type="body" idx="1"/>
          </p:nvPr>
        </p:nvSpPr>
        <p:spPr bwMode="auto">
          <a:xfrm>
            <a:off x="1066800" y="1968500"/>
            <a:ext cx="7391400" cy="40513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da-DK" smtClean="0"/>
              <a:t>Klik for at redigere typografi i masteren</a:t>
            </a:r>
          </a:p>
          <a:p>
            <a:pPr lvl="1"/>
            <a:r>
              <a:rPr lang="da-DK" smtClean="0"/>
              <a:t>Andet niveau</a:t>
            </a:r>
          </a:p>
          <a:p>
            <a:pPr lvl="2"/>
            <a:r>
              <a:rPr lang="da-DK" smtClean="0"/>
              <a:t>Tredje niveau</a:t>
            </a:r>
          </a:p>
          <a:p>
            <a:pPr lvl="3"/>
            <a:r>
              <a:rPr lang="da-DK" smtClean="0"/>
              <a:t>Fjerde niveau</a:t>
            </a:r>
          </a:p>
          <a:p>
            <a:pPr lvl="4"/>
            <a:r>
              <a:rPr lang="da-DK" smtClean="0"/>
              <a:t>Femte niveau</a:t>
            </a:r>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endParaRPr lang="da-DK"/>
          </a:p>
        </p:txBody>
      </p:sp>
      <p:pic>
        <p:nvPicPr>
          <p:cNvPr id="1043" name="Picture 19" descr="sofart_lille_uk"/>
          <p:cNvPicPr>
            <a:picLocks noChangeAspect="1" noChangeArrowheads="1"/>
          </p:cNvPicPr>
          <p:nvPr/>
        </p:nvPicPr>
        <p:blipFill>
          <a:blip r:embed="rId14" cstate="print"/>
          <a:srcRect/>
          <a:stretch>
            <a:fillRect/>
          </a:stretch>
        </p:blipFill>
        <p:spPr bwMode="auto">
          <a:xfrm>
            <a:off x="3929063" y="177800"/>
            <a:ext cx="1285875" cy="323850"/>
          </a:xfrm>
          <a:prstGeom prst="rect">
            <a:avLst/>
          </a:prstGeom>
          <a:noFill/>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1" fontAlgn="base" hangingPunct="1">
        <a:spcBef>
          <a:spcPct val="0"/>
        </a:spcBef>
        <a:spcAft>
          <a:spcPct val="0"/>
        </a:spcAft>
        <a:defRPr sz="2800" b="1">
          <a:solidFill>
            <a:srgbClr val="1F1B52"/>
          </a:solidFill>
          <a:latin typeface="+mj-lt"/>
          <a:ea typeface="+mj-ea"/>
          <a:cs typeface="+mj-cs"/>
        </a:defRPr>
      </a:lvl1pPr>
      <a:lvl2pPr algn="l" rtl="0" eaLnBrk="1" fontAlgn="base" hangingPunct="1">
        <a:spcBef>
          <a:spcPct val="0"/>
        </a:spcBef>
        <a:spcAft>
          <a:spcPct val="0"/>
        </a:spcAft>
        <a:defRPr sz="2800" b="1">
          <a:solidFill>
            <a:srgbClr val="1F1B52"/>
          </a:solidFill>
          <a:latin typeface="Arial" charset="0"/>
        </a:defRPr>
      </a:lvl2pPr>
      <a:lvl3pPr algn="l" rtl="0" eaLnBrk="1" fontAlgn="base" hangingPunct="1">
        <a:spcBef>
          <a:spcPct val="0"/>
        </a:spcBef>
        <a:spcAft>
          <a:spcPct val="0"/>
        </a:spcAft>
        <a:defRPr sz="2800" b="1">
          <a:solidFill>
            <a:srgbClr val="1F1B52"/>
          </a:solidFill>
          <a:latin typeface="Arial" charset="0"/>
        </a:defRPr>
      </a:lvl3pPr>
      <a:lvl4pPr algn="l" rtl="0" eaLnBrk="1" fontAlgn="base" hangingPunct="1">
        <a:spcBef>
          <a:spcPct val="0"/>
        </a:spcBef>
        <a:spcAft>
          <a:spcPct val="0"/>
        </a:spcAft>
        <a:defRPr sz="2800" b="1">
          <a:solidFill>
            <a:srgbClr val="1F1B52"/>
          </a:solidFill>
          <a:latin typeface="Arial" charset="0"/>
        </a:defRPr>
      </a:lvl4pPr>
      <a:lvl5pPr algn="l" rtl="0" eaLnBrk="1" fontAlgn="base" hangingPunct="1">
        <a:spcBef>
          <a:spcPct val="0"/>
        </a:spcBef>
        <a:spcAft>
          <a:spcPct val="0"/>
        </a:spcAft>
        <a:defRPr sz="2800" b="1">
          <a:solidFill>
            <a:srgbClr val="1F1B52"/>
          </a:solidFill>
          <a:latin typeface="Arial" charset="0"/>
        </a:defRPr>
      </a:lvl5pPr>
      <a:lvl6pPr marL="457200" algn="l" rtl="0" eaLnBrk="1" fontAlgn="base" hangingPunct="1">
        <a:spcBef>
          <a:spcPct val="0"/>
        </a:spcBef>
        <a:spcAft>
          <a:spcPct val="0"/>
        </a:spcAft>
        <a:defRPr sz="2800" b="1">
          <a:solidFill>
            <a:srgbClr val="1F1B52"/>
          </a:solidFill>
          <a:latin typeface="Arial" charset="0"/>
        </a:defRPr>
      </a:lvl6pPr>
      <a:lvl7pPr marL="914400" algn="l" rtl="0" eaLnBrk="1" fontAlgn="base" hangingPunct="1">
        <a:spcBef>
          <a:spcPct val="0"/>
        </a:spcBef>
        <a:spcAft>
          <a:spcPct val="0"/>
        </a:spcAft>
        <a:defRPr sz="2800" b="1">
          <a:solidFill>
            <a:srgbClr val="1F1B52"/>
          </a:solidFill>
          <a:latin typeface="Arial" charset="0"/>
        </a:defRPr>
      </a:lvl7pPr>
      <a:lvl8pPr marL="1371600" algn="l" rtl="0" eaLnBrk="1" fontAlgn="base" hangingPunct="1">
        <a:spcBef>
          <a:spcPct val="0"/>
        </a:spcBef>
        <a:spcAft>
          <a:spcPct val="0"/>
        </a:spcAft>
        <a:defRPr sz="2800" b="1">
          <a:solidFill>
            <a:srgbClr val="1F1B52"/>
          </a:solidFill>
          <a:latin typeface="Arial" charset="0"/>
        </a:defRPr>
      </a:lvl8pPr>
      <a:lvl9pPr marL="1828800" algn="l" rtl="0" eaLnBrk="1" fontAlgn="base" hangingPunct="1">
        <a:spcBef>
          <a:spcPct val="0"/>
        </a:spcBef>
        <a:spcAft>
          <a:spcPct val="0"/>
        </a:spcAft>
        <a:defRPr sz="2800" b="1">
          <a:solidFill>
            <a:srgbClr val="1F1B52"/>
          </a:solidFill>
          <a:latin typeface="Arial" charset="0"/>
        </a:defRPr>
      </a:lvl9pPr>
    </p:titleStyle>
    <p:bodyStyle>
      <a:lvl1pPr marL="342900" indent="-342900" algn="l" rtl="0" eaLnBrk="1" fontAlgn="base" hangingPunct="1">
        <a:spcBef>
          <a:spcPct val="20000"/>
        </a:spcBef>
        <a:spcAft>
          <a:spcPct val="0"/>
        </a:spcAft>
        <a:buClr>
          <a:srgbClr val="1F1B52"/>
        </a:buClr>
        <a:buFont typeface="Times" charset="0"/>
        <a:buChar char="•"/>
        <a:defRPr sz="1400" b="1">
          <a:solidFill>
            <a:srgbClr val="1F1B52"/>
          </a:solidFill>
          <a:latin typeface="+mn-lt"/>
          <a:ea typeface="+mn-ea"/>
          <a:cs typeface="+mn-cs"/>
        </a:defRPr>
      </a:lvl1pPr>
      <a:lvl2pPr marL="742950" indent="-285750" algn="l" rtl="0" eaLnBrk="1" fontAlgn="base" hangingPunct="1">
        <a:spcBef>
          <a:spcPct val="20000"/>
        </a:spcBef>
        <a:spcAft>
          <a:spcPct val="0"/>
        </a:spcAft>
        <a:buClr>
          <a:srgbClr val="1F1B52"/>
        </a:buClr>
        <a:buChar char="–"/>
        <a:defRPr sz="1400" b="1">
          <a:solidFill>
            <a:srgbClr val="1F1B52"/>
          </a:solidFill>
          <a:latin typeface="+mn-lt"/>
        </a:defRPr>
      </a:lvl2pPr>
      <a:lvl3pPr marL="1181100" indent="-266700" algn="l" rtl="0" eaLnBrk="1" fontAlgn="base" hangingPunct="1">
        <a:spcBef>
          <a:spcPct val="20000"/>
        </a:spcBef>
        <a:spcAft>
          <a:spcPct val="0"/>
        </a:spcAft>
        <a:buClr>
          <a:srgbClr val="1F1B52"/>
        </a:buClr>
        <a:buChar char="•"/>
        <a:defRPr sz="1400" b="1">
          <a:solidFill>
            <a:srgbClr val="1F1B52"/>
          </a:solidFill>
          <a:latin typeface="+mn-lt"/>
        </a:defRPr>
      </a:lvl3pPr>
      <a:lvl4pPr marL="1638300" indent="-266700" algn="l" rtl="0" eaLnBrk="1" fontAlgn="base" hangingPunct="1">
        <a:spcBef>
          <a:spcPct val="20000"/>
        </a:spcBef>
        <a:spcAft>
          <a:spcPct val="0"/>
        </a:spcAft>
        <a:buClr>
          <a:srgbClr val="1F1B52"/>
        </a:buClr>
        <a:buChar char="–"/>
        <a:defRPr sz="1400" b="1">
          <a:solidFill>
            <a:srgbClr val="1F1B52"/>
          </a:solidFill>
          <a:latin typeface="+mn-lt"/>
        </a:defRPr>
      </a:lvl4pPr>
      <a:lvl5pPr marL="2095500" indent="-266700" algn="l" rtl="0" eaLnBrk="1" fontAlgn="base" hangingPunct="1">
        <a:spcBef>
          <a:spcPct val="20000"/>
        </a:spcBef>
        <a:spcAft>
          <a:spcPct val="0"/>
        </a:spcAft>
        <a:buClr>
          <a:srgbClr val="1F1B52"/>
        </a:buClr>
        <a:buChar char="»"/>
        <a:defRPr sz="1400" b="1">
          <a:solidFill>
            <a:srgbClr val="1F1B52"/>
          </a:solidFill>
          <a:latin typeface="+mn-lt"/>
        </a:defRPr>
      </a:lvl5pPr>
      <a:lvl6pPr marL="2552700" indent="-266700" algn="l" rtl="0" eaLnBrk="1" fontAlgn="base" hangingPunct="1">
        <a:spcBef>
          <a:spcPct val="20000"/>
        </a:spcBef>
        <a:spcAft>
          <a:spcPct val="0"/>
        </a:spcAft>
        <a:buClr>
          <a:srgbClr val="1F1B52"/>
        </a:buClr>
        <a:buChar char="»"/>
        <a:defRPr sz="1400" b="1">
          <a:solidFill>
            <a:srgbClr val="1F1B52"/>
          </a:solidFill>
          <a:latin typeface="+mn-lt"/>
        </a:defRPr>
      </a:lvl6pPr>
      <a:lvl7pPr marL="3009900" indent="-266700" algn="l" rtl="0" eaLnBrk="1" fontAlgn="base" hangingPunct="1">
        <a:spcBef>
          <a:spcPct val="20000"/>
        </a:spcBef>
        <a:spcAft>
          <a:spcPct val="0"/>
        </a:spcAft>
        <a:buClr>
          <a:srgbClr val="1F1B52"/>
        </a:buClr>
        <a:buChar char="»"/>
        <a:defRPr sz="1400" b="1">
          <a:solidFill>
            <a:srgbClr val="1F1B52"/>
          </a:solidFill>
          <a:latin typeface="+mn-lt"/>
        </a:defRPr>
      </a:lvl7pPr>
      <a:lvl8pPr marL="3467100" indent="-266700" algn="l" rtl="0" eaLnBrk="1" fontAlgn="base" hangingPunct="1">
        <a:spcBef>
          <a:spcPct val="20000"/>
        </a:spcBef>
        <a:spcAft>
          <a:spcPct val="0"/>
        </a:spcAft>
        <a:buClr>
          <a:srgbClr val="1F1B52"/>
        </a:buClr>
        <a:buChar char="»"/>
        <a:defRPr sz="1400" b="1">
          <a:solidFill>
            <a:srgbClr val="1F1B52"/>
          </a:solidFill>
          <a:latin typeface="+mn-lt"/>
        </a:defRPr>
      </a:lvl8pPr>
      <a:lvl9pPr marL="3924300" indent="-266700" algn="l" rtl="0" eaLnBrk="1" fontAlgn="base" hangingPunct="1">
        <a:spcBef>
          <a:spcPct val="20000"/>
        </a:spcBef>
        <a:spcAft>
          <a:spcPct val="0"/>
        </a:spcAft>
        <a:buClr>
          <a:srgbClr val="1F1B52"/>
        </a:buClr>
        <a:buChar char="»"/>
        <a:defRPr sz="1400" b="1">
          <a:solidFill>
            <a:srgbClr val="1F1B52"/>
          </a:solidFill>
          <a:latin typeface="+mn-lt"/>
        </a:defRPr>
      </a:lvl9pPr>
    </p:bodyStyle>
    <p:otherStyle>
      <a:defPPr>
        <a:defRPr lang="da-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7.wmf"/><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3" Type="http://schemas.openxmlformats.org/officeDocument/2006/relationships/hyperlink" Target="http://maritimecloud.net" TargetMode="External"/><Relationship Id="rId4" Type="http://schemas.openxmlformats.org/officeDocument/2006/relationships/image" Target="../media/image8.jpeg"/><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hyperlink" Target="http://dev.maritimecloud.net/" TargetMode="External"/></Relationships>
</file>

<file path=ppt/slides/_rels/slide19.xml.rels><?xml version="1.0" encoding="UTF-8" standalone="yes"?>
<Relationships xmlns="http://schemas.openxmlformats.org/package/2006/relationships"><Relationship Id="rId3" Type="http://schemas.openxmlformats.org/officeDocument/2006/relationships/hyperlink" Target="mailto:obo@dma.dk" TargetMode="External"/><Relationship Id="rId4" Type="http://schemas.openxmlformats.org/officeDocument/2006/relationships/hyperlink" Target="http://dev.maritimecloud.net/" TargetMode="External"/><Relationship Id="rId5" Type="http://schemas.openxmlformats.org/officeDocument/2006/relationships/hyperlink" Target="https://groups.google.com/d/forum/maritimecloud" TargetMode="External"/><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7.wmf"/><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3"/>
          <p:cNvSpPr>
            <a:spLocks noGrp="1" noChangeArrowheads="1"/>
          </p:cNvSpPr>
          <p:nvPr>
            <p:ph type="body" idx="1"/>
          </p:nvPr>
        </p:nvSpPr>
        <p:spPr>
          <a:xfrm>
            <a:off x="1066800" y="1107379"/>
            <a:ext cx="7391400" cy="4696937"/>
          </a:xfrm>
        </p:spPr>
        <p:txBody>
          <a:bodyPr/>
          <a:lstStyle/>
          <a:p>
            <a:pPr algn="ctr">
              <a:buNone/>
            </a:pPr>
            <a:r>
              <a:rPr lang="en-GB" sz="3600" dirty="0" smtClean="0"/>
              <a:t>Maritime Cloud</a:t>
            </a:r>
          </a:p>
          <a:p>
            <a:pPr algn="ctr">
              <a:buNone/>
            </a:pPr>
            <a:endParaRPr lang="en-GB" sz="2800" dirty="0" smtClean="0"/>
          </a:p>
          <a:p>
            <a:pPr algn="ctr">
              <a:buNone/>
            </a:pPr>
            <a:r>
              <a:rPr lang="en-GB" sz="2400" dirty="0" smtClean="0"/>
              <a:t>A technical framework to support seamless information transfer </a:t>
            </a:r>
          </a:p>
          <a:p>
            <a:pPr algn="ctr">
              <a:buNone/>
            </a:pPr>
            <a:r>
              <a:rPr lang="en-GB" sz="2400" dirty="0" smtClean="0"/>
              <a:t>in e-navigation </a:t>
            </a:r>
          </a:p>
          <a:p>
            <a:pPr algn="ctr">
              <a:buNone/>
            </a:pPr>
            <a:endParaRPr lang="en-GB" dirty="0" smtClean="0"/>
          </a:p>
          <a:p>
            <a:pPr algn="ctr">
              <a:buNone/>
            </a:pPr>
            <a:endParaRPr lang="en-GB" dirty="0" smtClean="0"/>
          </a:p>
          <a:p>
            <a:pPr algn="ctr">
              <a:buNone/>
            </a:pPr>
            <a:endParaRPr lang="en-GB" dirty="0" smtClean="0"/>
          </a:p>
          <a:p>
            <a:pPr algn="ctr">
              <a:buNone/>
            </a:pPr>
            <a:endParaRPr lang="en-GB" dirty="0" smtClean="0"/>
          </a:p>
          <a:p>
            <a:pPr algn="ctr">
              <a:buNone/>
            </a:pPr>
            <a:endParaRPr lang="en-GB" dirty="0"/>
          </a:p>
          <a:p>
            <a:pPr algn="ctr">
              <a:buNone/>
            </a:pPr>
            <a:endParaRPr lang="en-GB" dirty="0" smtClean="0"/>
          </a:p>
          <a:p>
            <a:pPr algn="r">
              <a:buNone/>
            </a:pPr>
            <a:r>
              <a:rPr lang="en-GB" b="0" dirty="0" smtClean="0"/>
              <a:t>Ole Bakman Borup </a:t>
            </a:r>
          </a:p>
          <a:p>
            <a:pPr algn="r">
              <a:buNone/>
            </a:pPr>
            <a:r>
              <a:rPr lang="en-GB" b="0" dirty="0" smtClean="0"/>
              <a:t>Danish Maritime Authority</a:t>
            </a:r>
          </a:p>
          <a:p>
            <a:pPr algn="r">
              <a:buNone/>
            </a:pPr>
            <a:r>
              <a:rPr lang="en-GB" b="0" dirty="0"/>
              <a:t>Maritime </a:t>
            </a:r>
            <a:r>
              <a:rPr lang="en-GB" b="0" dirty="0" smtClean="0"/>
              <a:t>technology </a:t>
            </a:r>
            <a:r>
              <a:rPr lang="en-GB" b="0" dirty="0"/>
              <a:t>and e-navigation</a:t>
            </a:r>
          </a:p>
          <a:p>
            <a:pPr algn="ctr">
              <a:buNone/>
            </a:pPr>
            <a:endParaRPr lang="en-GB" dirty="0" smtClean="0"/>
          </a:p>
        </p:txBody>
      </p:sp>
      <p:pic>
        <p:nvPicPr>
          <p:cNvPr id="2054" name="Picture 6"/>
          <p:cNvPicPr>
            <a:picLocks noChangeAspect="1" noChangeArrowheads="1"/>
          </p:cNvPicPr>
          <p:nvPr/>
        </p:nvPicPr>
        <p:blipFill>
          <a:blip r:embed="rId3" cstate="print"/>
          <a:srcRect/>
          <a:stretch>
            <a:fillRect/>
          </a:stretch>
        </p:blipFill>
        <p:spPr bwMode="auto">
          <a:xfrm>
            <a:off x="138113" y="5360988"/>
            <a:ext cx="1905000" cy="1241425"/>
          </a:xfrm>
          <a:prstGeom prst="rect">
            <a:avLst/>
          </a:prstGeom>
          <a:noFill/>
        </p:spPr>
      </p:pic>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544" y="910622"/>
            <a:ext cx="7601608" cy="381000"/>
          </a:xfrm>
        </p:spPr>
        <p:txBody>
          <a:bodyPr/>
          <a:lstStyle/>
          <a:p>
            <a:r>
              <a:rPr lang="en-GB" dirty="0"/>
              <a:t>Maritime Messaging Service </a:t>
            </a:r>
            <a:r>
              <a:rPr lang="en-GB" dirty="0" smtClean="0"/>
              <a:t>– features</a:t>
            </a:r>
            <a:endParaRPr lang="en-GB" dirty="0"/>
          </a:p>
        </p:txBody>
      </p:sp>
      <p:sp>
        <p:nvSpPr>
          <p:cNvPr id="5" name="Content Placeholder 2"/>
          <p:cNvSpPr>
            <a:spLocks noGrp="1"/>
          </p:cNvSpPr>
          <p:nvPr>
            <p:ph idx="1"/>
          </p:nvPr>
        </p:nvSpPr>
        <p:spPr>
          <a:xfrm>
            <a:off x="624608" y="1374758"/>
            <a:ext cx="8015801" cy="4083648"/>
          </a:xfrm>
        </p:spPr>
        <p:txBody>
          <a:bodyPr/>
          <a:lstStyle/>
          <a:p>
            <a:r>
              <a:rPr lang="en-GB" sz="1800" b="0" dirty="0" smtClean="0"/>
              <a:t>Actors can send messages directly to other actors </a:t>
            </a:r>
            <a:r>
              <a:rPr lang="en-GB" sz="1800" b="0" dirty="0"/>
              <a:t>(</a:t>
            </a:r>
            <a:r>
              <a:rPr lang="en-GB" sz="1800" b="0" dirty="0" smtClean="0"/>
              <a:t>no range limitations)</a:t>
            </a:r>
          </a:p>
          <a:p>
            <a:r>
              <a:rPr lang="en-GB" sz="1800" b="0" dirty="0" smtClean="0"/>
              <a:t>Geographical </a:t>
            </a:r>
            <a:r>
              <a:rPr lang="en-GB" sz="1800" b="0" dirty="0"/>
              <a:t>awareness enables </a:t>
            </a:r>
            <a:r>
              <a:rPr lang="en-GB" sz="1800" dirty="0" smtClean="0"/>
              <a:t>geocasting </a:t>
            </a:r>
            <a:r>
              <a:rPr lang="en-GB" sz="1800" b="0" dirty="0" smtClean="0"/>
              <a:t>(broadcast to given area) </a:t>
            </a:r>
          </a:p>
          <a:p>
            <a:r>
              <a:rPr lang="en-GB" sz="1800" b="0" dirty="0" smtClean="0"/>
              <a:t>Actors </a:t>
            </a:r>
            <a:r>
              <a:rPr lang="en-GB" sz="1800" b="0" dirty="0"/>
              <a:t>can listen to </a:t>
            </a:r>
            <a:r>
              <a:rPr lang="en-GB" sz="1800" b="0" dirty="0" smtClean="0"/>
              <a:t>a specified </a:t>
            </a:r>
            <a:r>
              <a:rPr lang="en-GB" sz="1800" b="0" dirty="0"/>
              <a:t>area – or a specific </a:t>
            </a:r>
            <a:r>
              <a:rPr lang="en-GB" sz="1800" b="0" dirty="0" smtClean="0"/>
              <a:t>service</a:t>
            </a:r>
          </a:p>
          <a:p>
            <a:r>
              <a:rPr lang="en-GB" sz="1800" b="0" dirty="0" smtClean="0"/>
              <a:t>Geocast is an implicit feature of many </a:t>
            </a:r>
            <a:br>
              <a:rPr lang="en-GB" sz="1800" b="0" dirty="0" smtClean="0"/>
            </a:br>
            <a:r>
              <a:rPr lang="en-GB" sz="1800" b="0" dirty="0" smtClean="0"/>
              <a:t>radio based communication systems</a:t>
            </a:r>
            <a:endParaRPr lang="en-GB" sz="1800" b="0" dirty="0"/>
          </a:p>
          <a:p>
            <a:r>
              <a:rPr lang="en-GB" sz="1800" b="0" dirty="0" smtClean="0"/>
              <a:t>Emulation of current and simulation</a:t>
            </a:r>
            <a:br>
              <a:rPr lang="en-GB" sz="1800" b="0" dirty="0" smtClean="0"/>
            </a:br>
            <a:r>
              <a:rPr lang="en-GB" sz="1800" b="0" dirty="0" smtClean="0"/>
              <a:t>of future communication systems</a:t>
            </a:r>
            <a:endParaRPr lang="en-GB" sz="1800" b="0" dirty="0"/>
          </a:p>
        </p:txBody>
      </p:sp>
      <p:grpSp>
        <p:nvGrpSpPr>
          <p:cNvPr id="60" name="Group 59"/>
          <p:cNvGrpSpPr>
            <a:grpSpLocks noChangeAspect="1"/>
          </p:cNvGrpSpPr>
          <p:nvPr/>
        </p:nvGrpSpPr>
        <p:grpSpPr>
          <a:xfrm>
            <a:off x="3567145" y="2808585"/>
            <a:ext cx="6302864" cy="3188101"/>
            <a:chOff x="904875" y="2366834"/>
            <a:chExt cx="6958011" cy="3519487"/>
          </a:xfrm>
        </p:grpSpPr>
        <p:cxnSp>
          <p:nvCxnSpPr>
            <p:cNvPr id="61" name="Lige forbindelse 89"/>
            <p:cNvCxnSpPr/>
            <p:nvPr/>
          </p:nvCxnSpPr>
          <p:spPr>
            <a:xfrm>
              <a:off x="5224462" y="4959221"/>
              <a:ext cx="288925" cy="241300"/>
            </a:xfrm>
            <a:prstGeom prst="line">
              <a:avLst/>
            </a:prstGeom>
          </p:spPr>
          <p:style>
            <a:lnRef idx="1">
              <a:schemeClr val="accent4"/>
            </a:lnRef>
            <a:fillRef idx="0">
              <a:schemeClr val="accent4"/>
            </a:fillRef>
            <a:effectRef idx="0">
              <a:schemeClr val="accent4"/>
            </a:effectRef>
            <a:fontRef idx="minor">
              <a:schemeClr val="tx1"/>
            </a:fontRef>
          </p:style>
        </p:cxnSp>
        <p:sp>
          <p:nvSpPr>
            <p:cNvPr id="62" name="Ellipse 86"/>
            <p:cNvSpPr/>
            <p:nvPr/>
          </p:nvSpPr>
          <p:spPr>
            <a:xfrm>
              <a:off x="1552575" y="2366834"/>
              <a:ext cx="3879850" cy="3519487"/>
            </a:xfrm>
            <a:prstGeom prst="ellipse">
              <a:avLst/>
            </a:prstGeom>
            <a:solidFill>
              <a:schemeClr val="bg1">
                <a:lumMod val="75000"/>
                <a:alpha val="23922"/>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da-DK"/>
            </a:p>
          </p:txBody>
        </p:sp>
        <p:pic>
          <p:nvPicPr>
            <p:cNvPr id="63" name="Picture 6" descr="C:\Documents and Settings\obo-sfs\Dokumenter\Dropbox\e-Navigation\Projects\ACCSEAS\WP4\ship.png"/>
            <p:cNvPicPr>
              <a:picLocks noChangeAspect="1" noChangeArrowheads="1"/>
            </p:cNvPicPr>
            <p:nvPr/>
          </p:nvPicPr>
          <p:blipFill>
            <a:blip r:embed="rId3" cstate="print"/>
            <a:srcRect/>
            <a:stretch>
              <a:fillRect/>
            </a:stretch>
          </p:blipFill>
          <p:spPr bwMode="auto">
            <a:xfrm>
              <a:off x="2847975" y="3301871"/>
              <a:ext cx="431800" cy="112713"/>
            </a:xfrm>
            <a:prstGeom prst="rect">
              <a:avLst/>
            </a:prstGeom>
            <a:noFill/>
            <a:ln w="9525">
              <a:noFill/>
              <a:miter lim="800000"/>
              <a:headEnd/>
              <a:tailEnd/>
            </a:ln>
          </p:spPr>
        </p:pic>
        <p:pic>
          <p:nvPicPr>
            <p:cNvPr id="64" name="Picture 9" descr="C:\Documents and Settings\obo-sfs\Dokumenter\Dropbox\e-Navigation\Projects\ACCSEAS\WP4\server.png"/>
            <p:cNvPicPr>
              <a:picLocks noChangeAspect="1" noChangeArrowheads="1"/>
            </p:cNvPicPr>
            <p:nvPr/>
          </p:nvPicPr>
          <p:blipFill>
            <a:blip r:embed="rId4" cstate="print"/>
            <a:srcRect/>
            <a:stretch>
              <a:fillRect/>
            </a:stretch>
          </p:blipFill>
          <p:spPr bwMode="auto">
            <a:xfrm>
              <a:off x="5513387" y="5030659"/>
              <a:ext cx="338138" cy="338137"/>
            </a:xfrm>
            <a:prstGeom prst="rect">
              <a:avLst/>
            </a:prstGeom>
            <a:noFill/>
            <a:ln w="9525">
              <a:noFill/>
              <a:miter lim="800000"/>
              <a:headEnd/>
              <a:tailEnd/>
            </a:ln>
          </p:spPr>
        </p:pic>
        <p:pic>
          <p:nvPicPr>
            <p:cNvPr id="65" name="Picture 6" descr="C:\Documents and Settings\obo-sfs\Dokumenter\Dropbox\e-Navigation\Projects\ACCSEAS\WP4\ship.png"/>
            <p:cNvPicPr>
              <a:picLocks noChangeAspect="1" noChangeArrowheads="1"/>
            </p:cNvPicPr>
            <p:nvPr/>
          </p:nvPicPr>
          <p:blipFill>
            <a:blip r:embed="rId3" cstate="print"/>
            <a:srcRect/>
            <a:stretch>
              <a:fillRect/>
            </a:stretch>
          </p:blipFill>
          <p:spPr bwMode="auto">
            <a:xfrm>
              <a:off x="3497262" y="2941509"/>
              <a:ext cx="431800" cy="114300"/>
            </a:xfrm>
            <a:prstGeom prst="rect">
              <a:avLst/>
            </a:prstGeom>
            <a:noFill/>
            <a:ln w="9525">
              <a:noFill/>
              <a:miter lim="800000"/>
              <a:headEnd/>
              <a:tailEnd/>
            </a:ln>
          </p:spPr>
        </p:pic>
        <p:pic>
          <p:nvPicPr>
            <p:cNvPr id="66" name="Picture 6" descr="C:\Documents and Settings\obo-sfs\Dokumenter\Dropbox\e-Navigation\Projects\ACCSEAS\WP4\ship.png"/>
            <p:cNvPicPr>
              <a:picLocks noChangeAspect="1" noChangeArrowheads="1"/>
            </p:cNvPicPr>
            <p:nvPr/>
          </p:nvPicPr>
          <p:blipFill>
            <a:blip r:embed="rId3" cstate="print"/>
            <a:srcRect/>
            <a:stretch>
              <a:fillRect/>
            </a:stretch>
          </p:blipFill>
          <p:spPr bwMode="auto">
            <a:xfrm>
              <a:off x="1912937" y="4022596"/>
              <a:ext cx="431800" cy="112713"/>
            </a:xfrm>
            <a:prstGeom prst="rect">
              <a:avLst/>
            </a:prstGeom>
            <a:noFill/>
            <a:ln w="9525">
              <a:noFill/>
              <a:miter lim="800000"/>
              <a:headEnd/>
              <a:tailEnd/>
            </a:ln>
          </p:spPr>
        </p:pic>
        <p:pic>
          <p:nvPicPr>
            <p:cNvPr id="67" name="Picture 6" descr="C:\Documents and Settings\obo-sfs\Dokumenter\Dropbox\e-Navigation\Projects\ACCSEAS\WP4\ship.png"/>
            <p:cNvPicPr>
              <a:picLocks noChangeAspect="1" noChangeArrowheads="1"/>
            </p:cNvPicPr>
            <p:nvPr/>
          </p:nvPicPr>
          <p:blipFill>
            <a:blip r:embed="rId3" cstate="print"/>
            <a:srcRect/>
            <a:stretch>
              <a:fillRect/>
            </a:stretch>
          </p:blipFill>
          <p:spPr bwMode="auto">
            <a:xfrm>
              <a:off x="2847975" y="4309934"/>
              <a:ext cx="431800" cy="112712"/>
            </a:xfrm>
            <a:prstGeom prst="rect">
              <a:avLst/>
            </a:prstGeom>
            <a:noFill/>
            <a:ln w="9525">
              <a:noFill/>
              <a:miter lim="800000"/>
              <a:headEnd/>
              <a:tailEnd/>
            </a:ln>
          </p:spPr>
        </p:pic>
        <p:pic>
          <p:nvPicPr>
            <p:cNvPr id="68" name="Picture 6" descr="C:\Documents and Settings\obo-sfs\Dokumenter\Dropbox\e-Navigation\Projects\ACCSEAS\WP4\ship.png"/>
            <p:cNvPicPr>
              <a:picLocks noChangeAspect="1" noChangeArrowheads="1"/>
            </p:cNvPicPr>
            <p:nvPr/>
          </p:nvPicPr>
          <p:blipFill>
            <a:blip r:embed="rId3" cstate="print"/>
            <a:srcRect/>
            <a:stretch>
              <a:fillRect/>
            </a:stretch>
          </p:blipFill>
          <p:spPr bwMode="auto">
            <a:xfrm>
              <a:off x="4287837" y="3517771"/>
              <a:ext cx="433388" cy="114300"/>
            </a:xfrm>
            <a:prstGeom prst="rect">
              <a:avLst/>
            </a:prstGeom>
            <a:noFill/>
            <a:ln w="9525">
              <a:noFill/>
              <a:miter lim="800000"/>
              <a:headEnd/>
              <a:tailEnd/>
            </a:ln>
          </p:spPr>
        </p:pic>
        <p:pic>
          <p:nvPicPr>
            <p:cNvPr id="69" name="Picture 6" descr="C:\Documents and Settings\obo-sfs\Dokumenter\Dropbox\e-Navigation\Projects\ACCSEAS\WP4\ship.png"/>
            <p:cNvPicPr>
              <a:picLocks noChangeAspect="1" noChangeArrowheads="1"/>
            </p:cNvPicPr>
            <p:nvPr/>
          </p:nvPicPr>
          <p:blipFill>
            <a:blip r:embed="rId3" cstate="print"/>
            <a:srcRect/>
            <a:stretch>
              <a:fillRect/>
            </a:stretch>
          </p:blipFill>
          <p:spPr bwMode="auto">
            <a:xfrm>
              <a:off x="4721225" y="4454396"/>
              <a:ext cx="431800" cy="112713"/>
            </a:xfrm>
            <a:prstGeom prst="rect">
              <a:avLst/>
            </a:prstGeom>
            <a:noFill/>
            <a:ln w="9525">
              <a:noFill/>
              <a:miter lim="800000"/>
              <a:headEnd/>
              <a:tailEnd/>
            </a:ln>
          </p:spPr>
        </p:pic>
        <p:pic>
          <p:nvPicPr>
            <p:cNvPr id="70" name="Picture 6" descr="C:\Documents and Settings\obo-sfs\Dokumenter\Dropbox\e-Navigation\Projects\ACCSEAS\WP4\ship.png"/>
            <p:cNvPicPr>
              <a:picLocks noChangeAspect="1" noChangeArrowheads="1"/>
            </p:cNvPicPr>
            <p:nvPr/>
          </p:nvPicPr>
          <p:blipFill>
            <a:blip r:embed="rId3" cstate="print"/>
            <a:srcRect/>
            <a:stretch>
              <a:fillRect/>
            </a:stretch>
          </p:blipFill>
          <p:spPr bwMode="auto">
            <a:xfrm>
              <a:off x="5440362" y="3230434"/>
              <a:ext cx="431800" cy="112712"/>
            </a:xfrm>
            <a:prstGeom prst="rect">
              <a:avLst/>
            </a:prstGeom>
            <a:noFill/>
            <a:ln w="9525">
              <a:noFill/>
              <a:miter lim="800000"/>
              <a:headEnd/>
              <a:tailEnd/>
            </a:ln>
          </p:spPr>
        </p:pic>
        <p:pic>
          <p:nvPicPr>
            <p:cNvPr id="71" name="Picture 6" descr="C:\Documents and Settings\obo-sfs\Dokumenter\Dropbox\e-Navigation\Projects\ACCSEAS\WP4\ship.png"/>
            <p:cNvPicPr>
              <a:picLocks noChangeAspect="1" noChangeArrowheads="1"/>
            </p:cNvPicPr>
            <p:nvPr/>
          </p:nvPicPr>
          <p:blipFill>
            <a:blip r:embed="rId3" cstate="print"/>
            <a:srcRect/>
            <a:stretch>
              <a:fillRect/>
            </a:stretch>
          </p:blipFill>
          <p:spPr bwMode="auto">
            <a:xfrm>
              <a:off x="4576762" y="5030659"/>
              <a:ext cx="431800" cy="112712"/>
            </a:xfrm>
            <a:prstGeom prst="rect">
              <a:avLst/>
            </a:prstGeom>
            <a:noFill/>
            <a:ln w="9525">
              <a:noFill/>
              <a:miter lim="800000"/>
              <a:headEnd/>
              <a:tailEnd/>
            </a:ln>
          </p:spPr>
        </p:pic>
        <p:pic>
          <p:nvPicPr>
            <p:cNvPr id="72" name="Picture 6" descr="C:\Documents and Settings\obo-sfs\Dokumenter\Dropbox\e-Navigation\Projects\ACCSEAS\WP4\ship.png"/>
            <p:cNvPicPr>
              <a:picLocks noChangeAspect="1" noChangeArrowheads="1"/>
            </p:cNvPicPr>
            <p:nvPr/>
          </p:nvPicPr>
          <p:blipFill>
            <a:blip r:embed="rId3" cstate="print"/>
            <a:srcRect/>
            <a:stretch>
              <a:fillRect/>
            </a:stretch>
          </p:blipFill>
          <p:spPr bwMode="auto">
            <a:xfrm>
              <a:off x="3063875" y="3878134"/>
              <a:ext cx="433387" cy="112712"/>
            </a:xfrm>
            <a:prstGeom prst="rect">
              <a:avLst/>
            </a:prstGeom>
            <a:noFill/>
            <a:ln w="9525">
              <a:noFill/>
              <a:miter lim="800000"/>
              <a:headEnd/>
              <a:tailEnd/>
            </a:ln>
          </p:spPr>
        </p:pic>
        <p:pic>
          <p:nvPicPr>
            <p:cNvPr id="73" name="Picture 6" descr="C:\Documents and Settings\obo-sfs\Dokumenter\Dropbox\e-Navigation\Projects\ACCSEAS\WP4\ship.png"/>
            <p:cNvPicPr>
              <a:picLocks noChangeAspect="1" noChangeArrowheads="1"/>
            </p:cNvPicPr>
            <p:nvPr/>
          </p:nvPicPr>
          <p:blipFill>
            <a:blip r:embed="rId3" cstate="print"/>
            <a:srcRect/>
            <a:stretch>
              <a:fillRect/>
            </a:stretch>
          </p:blipFill>
          <p:spPr bwMode="auto">
            <a:xfrm>
              <a:off x="5729287" y="3878134"/>
              <a:ext cx="431800" cy="112712"/>
            </a:xfrm>
            <a:prstGeom prst="rect">
              <a:avLst/>
            </a:prstGeom>
            <a:noFill/>
            <a:ln w="9525">
              <a:noFill/>
              <a:miter lim="800000"/>
              <a:headEnd/>
              <a:tailEnd/>
            </a:ln>
          </p:spPr>
        </p:pic>
        <p:pic>
          <p:nvPicPr>
            <p:cNvPr id="74" name="Picture 6" descr="C:\Documents and Settings\obo-sfs\Dokumenter\Dropbox\e-Navigation\Projects\ACCSEAS\WP4\ship.png"/>
            <p:cNvPicPr>
              <a:picLocks noChangeAspect="1" noChangeArrowheads="1"/>
            </p:cNvPicPr>
            <p:nvPr/>
          </p:nvPicPr>
          <p:blipFill>
            <a:blip r:embed="rId3" cstate="print"/>
            <a:srcRect/>
            <a:stretch>
              <a:fillRect/>
            </a:stretch>
          </p:blipFill>
          <p:spPr bwMode="auto">
            <a:xfrm>
              <a:off x="1552575" y="4598859"/>
              <a:ext cx="431800" cy="112712"/>
            </a:xfrm>
            <a:prstGeom prst="rect">
              <a:avLst/>
            </a:prstGeom>
            <a:noFill/>
            <a:ln w="9525">
              <a:noFill/>
              <a:miter lim="800000"/>
              <a:headEnd/>
              <a:tailEnd/>
            </a:ln>
          </p:spPr>
        </p:pic>
        <p:pic>
          <p:nvPicPr>
            <p:cNvPr id="75" name="Picture 6" descr="C:\Documents and Settings\obo-sfs\Dokumenter\Dropbox\e-Navigation\Projects\ACCSEAS\WP4\ship.png"/>
            <p:cNvPicPr>
              <a:picLocks noChangeAspect="1" noChangeArrowheads="1"/>
            </p:cNvPicPr>
            <p:nvPr/>
          </p:nvPicPr>
          <p:blipFill>
            <a:blip r:embed="rId3" cstate="print"/>
            <a:srcRect/>
            <a:stretch>
              <a:fillRect/>
            </a:stretch>
          </p:blipFill>
          <p:spPr bwMode="auto">
            <a:xfrm>
              <a:off x="2416175" y="4814759"/>
              <a:ext cx="431800" cy="112712"/>
            </a:xfrm>
            <a:prstGeom prst="rect">
              <a:avLst/>
            </a:prstGeom>
            <a:noFill/>
            <a:ln w="9525">
              <a:noFill/>
              <a:miter lim="800000"/>
              <a:headEnd/>
              <a:tailEnd/>
            </a:ln>
          </p:spPr>
        </p:pic>
        <p:pic>
          <p:nvPicPr>
            <p:cNvPr id="76" name="Picture 6" descr="C:\Documents and Settings\obo-sfs\Dokumenter\Dropbox\e-Navigation\Projects\ACCSEAS\WP4\ship.png"/>
            <p:cNvPicPr>
              <a:picLocks noChangeAspect="1" noChangeArrowheads="1"/>
            </p:cNvPicPr>
            <p:nvPr/>
          </p:nvPicPr>
          <p:blipFill>
            <a:blip r:embed="rId3" cstate="print"/>
            <a:srcRect/>
            <a:stretch>
              <a:fillRect/>
            </a:stretch>
          </p:blipFill>
          <p:spPr bwMode="auto">
            <a:xfrm>
              <a:off x="3136900" y="4886196"/>
              <a:ext cx="431800" cy="112713"/>
            </a:xfrm>
            <a:prstGeom prst="rect">
              <a:avLst/>
            </a:prstGeom>
            <a:noFill/>
            <a:ln w="9525">
              <a:noFill/>
              <a:miter lim="800000"/>
              <a:headEnd/>
              <a:tailEnd/>
            </a:ln>
          </p:spPr>
        </p:pic>
        <p:pic>
          <p:nvPicPr>
            <p:cNvPr id="77" name="Picture 6" descr="C:\Documents and Settings\obo-sfs\Dokumenter\Dropbox\e-Navigation\Projects\ACCSEAS\WP4\ship.png"/>
            <p:cNvPicPr>
              <a:picLocks noChangeAspect="1" noChangeArrowheads="1"/>
            </p:cNvPicPr>
            <p:nvPr/>
          </p:nvPicPr>
          <p:blipFill>
            <a:blip r:embed="rId3" cstate="print"/>
            <a:srcRect/>
            <a:stretch>
              <a:fillRect/>
            </a:stretch>
          </p:blipFill>
          <p:spPr bwMode="auto">
            <a:xfrm>
              <a:off x="3784600" y="4741734"/>
              <a:ext cx="431800" cy="114300"/>
            </a:xfrm>
            <a:prstGeom prst="rect">
              <a:avLst/>
            </a:prstGeom>
            <a:noFill/>
            <a:ln w="9525">
              <a:noFill/>
              <a:miter lim="800000"/>
              <a:headEnd/>
              <a:tailEnd/>
            </a:ln>
          </p:spPr>
        </p:pic>
        <p:sp>
          <p:nvSpPr>
            <p:cNvPr id="78" name="Ellipse 82"/>
            <p:cNvSpPr/>
            <p:nvPr/>
          </p:nvSpPr>
          <p:spPr>
            <a:xfrm>
              <a:off x="2416175" y="3158996"/>
              <a:ext cx="1655762" cy="1582738"/>
            </a:xfrm>
            <a:prstGeom prst="ellipse">
              <a:avLst/>
            </a:prstGeom>
            <a:solidFill>
              <a:srgbClr val="FD0F0F">
                <a:alpha val="23922"/>
              </a:srgb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da-DK"/>
            </a:p>
          </p:txBody>
        </p:sp>
        <p:sp>
          <p:nvSpPr>
            <p:cNvPr id="79" name="Ellipse 83"/>
            <p:cNvSpPr/>
            <p:nvPr/>
          </p:nvSpPr>
          <p:spPr>
            <a:xfrm>
              <a:off x="904875" y="3949571"/>
              <a:ext cx="1655762" cy="1584325"/>
            </a:xfrm>
            <a:prstGeom prst="ellipse">
              <a:avLst/>
            </a:prstGeom>
            <a:solidFill>
              <a:srgbClr val="92D050">
                <a:alpha val="23922"/>
              </a:srgb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da-DK"/>
            </a:p>
          </p:txBody>
        </p:sp>
        <p:sp>
          <p:nvSpPr>
            <p:cNvPr id="80" name="Tekstboks 84"/>
            <p:cNvSpPr txBox="1">
              <a:spLocks noChangeArrowheads="1"/>
            </p:cNvSpPr>
            <p:nvPr/>
          </p:nvSpPr>
          <p:spPr bwMode="auto">
            <a:xfrm>
              <a:off x="1479550" y="4670296"/>
              <a:ext cx="671132" cy="289677"/>
            </a:xfrm>
            <a:prstGeom prst="rect">
              <a:avLst/>
            </a:prstGeom>
            <a:noFill/>
            <a:ln w="9525">
              <a:noFill/>
              <a:miter lim="800000"/>
              <a:headEnd/>
              <a:tailEnd/>
            </a:ln>
          </p:spPr>
          <p:txBody>
            <a:bodyPr wrap="square">
              <a:spAutoFit/>
            </a:bodyPr>
            <a:lstStyle/>
            <a:p>
              <a:r>
                <a:rPr lang="da-DK" sz="1000" dirty="0"/>
                <a:t>Listens</a:t>
              </a:r>
            </a:p>
          </p:txBody>
        </p:sp>
        <p:sp>
          <p:nvSpPr>
            <p:cNvPr id="81" name="Tekstboks 85"/>
            <p:cNvSpPr txBox="1">
              <a:spLocks noChangeArrowheads="1"/>
            </p:cNvSpPr>
            <p:nvPr/>
          </p:nvSpPr>
          <p:spPr bwMode="auto">
            <a:xfrm>
              <a:off x="2920998" y="3949571"/>
              <a:ext cx="863600" cy="470726"/>
            </a:xfrm>
            <a:prstGeom prst="rect">
              <a:avLst/>
            </a:prstGeom>
            <a:noFill/>
            <a:ln w="9525">
              <a:noFill/>
              <a:miter lim="800000"/>
              <a:headEnd/>
              <a:tailEnd/>
            </a:ln>
          </p:spPr>
          <p:txBody>
            <a:bodyPr wrap="square">
              <a:spAutoFit/>
            </a:bodyPr>
            <a:lstStyle/>
            <a:p>
              <a:r>
                <a:rPr lang="da-DK" sz="1000" dirty="0"/>
                <a:t>Broadcasts</a:t>
              </a:r>
            </a:p>
          </p:txBody>
        </p:sp>
        <p:sp>
          <p:nvSpPr>
            <p:cNvPr id="82" name="Tekstboks 87"/>
            <p:cNvSpPr txBox="1">
              <a:spLocks noChangeArrowheads="1"/>
            </p:cNvSpPr>
            <p:nvPr/>
          </p:nvSpPr>
          <p:spPr bwMode="auto">
            <a:xfrm>
              <a:off x="5368924" y="5391021"/>
              <a:ext cx="1659687" cy="244654"/>
            </a:xfrm>
            <a:prstGeom prst="rect">
              <a:avLst/>
            </a:prstGeom>
            <a:noFill/>
            <a:ln w="9525">
              <a:noFill/>
              <a:miter lim="800000"/>
              <a:headEnd/>
              <a:tailEnd/>
            </a:ln>
          </p:spPr>
          <p:txBody>
            <a:bodyPr wrap="square">
              <a:spAutoFit/>
            </a:bodyPr>
            <a:lstStyle/>
            <a:p>
              <a:r>
                <a:rPr lang="da-DK" sz="900" dirty="0" smtClean="0"/>
                <a:t>Listen – </a:t>
              </a:r>
              <a:r>
                <a:rPr lang="da-DK" sz="900" dirty="0" err="1" smtClean="0"/>
                <a:t>or</a:t>
              </a:r>
              <a:r>
                <a:rPr lang="da-DK" sz="900" dirty="0" smtClean="0"/>
                <a:t> </a:t>
              </a:r>
              <a:r>
                <a:rPr lang="da-DK" sz="900" dirty="0" err="1" smtClean="0"/>
                <a:t>Geocast</a:t>
              </a:r>
              <a:endParaRPr lang="da-DK" sz="900" dirty="0"/>
            </a:p>
          </p:txBody>
        </p:sp>
        <p:pic>
          <p:nvPicPr>
            <p:cNvPr id="83" name="Billede 28"/>
            <p:cNvPicPr>
              <a:picLocks noChangeAspect="1" noChangeArrowheads="1"/>
            </p:cNvPicPr>
            <p:nvPr/>
          </p:nvPicPr>
          <p:blipFill>
            <a:blip r:embed="rId5" cstate="print"/>
            <a:srcRect/>
            <a:stretch>
              <a:fillRect/>
            </a:stretch>
          </p:blipFill>
          <p:spPr bwMode="auto">
            <a:xfrm>
              <a:off x="5794375" y="5030659"/>
              <a:ext cx="366712" cy="341312"/>
            </a:xfrm>
            <a:prstGeom prst="rect">
              <a:avLst/>
            </a:prstGeom>
            <a:noFill/>
            <a:ln w="9525">
              <a:noFill/>
              <a:miter lim="800000"/>
              <a:headEnd/>
              <a:tailEnd/>
            </a:ln>
          </p:spPr>
        </p:pic>
        <p:sp>
          <p:nvSpPr>
            <p:cNvPr id="84" name="Tekstboks 100"/>
            <p:cNvSpPr txBox="1">
              <a:spLocks noChangeArrowheads="1"/>
            </p:cNvSpPr>
            <p:nvPr/>
          </p:nvSpPr>
          <p:spPr bwMode="auto">
            <a:xfrm>
              <a:off x="6129336" y="5116384"/>
              <a:ext cx="1733550" cy="554551"/>
            </a:xfrm>
            <a:prstGeom prst="rect">
              <a:avLst/>
            </a:prstGeom>
            <a:noFill/>
            <a:ln w="9525">
              <a:noFill/>
              <a:miter lim="800000"/>
              <a:headEnd/>
              <a:tailEnd/>
            </a:ln>
          </p:spPr>
          <p:txBody>
            <a:bodyPr>
              <a:spAutoFit/>
            </a:bodyPr>
            <a:lstStyle/>
            <a:p>
              <a:r>
                <a:rPr lang="da-DK" sz="900" dirty="0"/>
                <a:t>VTS, </a:t>
              </a:r>
              <a:r>
                <a:rPr lang="da-DK" sz="900" dirty="0" smtClean="0"/>
                <a:t>MRCC,</a:t>
              </a:r>
            </a:p>
            <a:p>
              <a:r>
                <a:rPr lang="da-DK" sz="900" dirty="0" smtClean="0"/>
                <a:t>Port</a:t>
              </a:r>
              <a:r>
                <a:rPr lang="da-DK" sz="900" dirty="0"/>
                <a:t>…</a:t>
              </a:r>
            </a:p>
            <a:p>
              <a:endParaRPr lang="da-DK" sz="1000" dirty="0"/>
            </a:p>
          </p:txBody>
        </p:sp>
      </p:grpSp>
      <p:pic>
        <p:nvPicPr>
          <p:cNvPr id="85" name="Picture 6" descr="C:\Documents and Settings\obo-sfs\Dokumenter\Dropbox\e-Navigation\Projects\ACCSEAS\WP4\ship.png"/>
          <p:cNvPicPr>
            <a:picLocks noChangeAspect="1" noChangeArrowheads="1"/>
          </p:cNvPicPr>
          <p:nvPr/>
        </p:nvPicPr>
        <p:blipFill>
          <a:blip r:embed="rId3" cstate="print"/>
          <a:srcRect/>
          <a:stretch>
            <a:fillRect/>
          </a:stretch>
        </p:blipFill>
        <p:spPr bwMode="auto">
          <a:xfrm>
            <a:off x="4360950" y="5994691"/>
            <a:ext cx="407404" cy="106344"/>
          </a:xfrm>
          <a:prstGeom prst="rect">
            <a:avLst/>
          </a:prstGeom>
          <a:noFill/>
          <a:ln w="9525">
            <a:noFill/>
            <a:miter lim="800000"/>
            <a:headEnd/>
            <a:tailEnd/>
          </a:ln>
        </p:spPr>
      </p:pic>
    </p:spTree>
    <p:extLst>
      <p:ext uri="{BB962C8B-B14F-4D97-AF65-F5344CB8AC3E}">
        <p14:creationId xmlns:p14="http://schemas.microsoft.com/office/powerpoint/2010/main" val="1066816852"/>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544" y="995855"/>
            <a:ext cx="7601608" cy="381000"/>
          </a:xfrm>
        </p:spPr>
        <p:txBody>
          <a:bodyPr/>
          <a:lstStyle/>
          <a:p>
            <a:r>
              <a:rPr lang="en-GB" dirty="0" smtClean="0"/>
              <a:t>Maritime Identity Registry</a:t>
            </a:r>
            <a:endParaRPr lang="en-GB" dirty="0"/>
          </a:p>
        </p:txBody>
      </p:sp>
      <p:sp>
        <p:nvSpPr>
          <p:cNvPr id="5" name="Content Placeholder 2"/>
          <p:cNvSpPr>
            <a:spLocks noGrp="1"/>
          </p:cNvSpPr>
          <p:nvPr>
            <p:ph idx="1"/>
          </p:nvPr>
        </p:nvSpPr>
        <p:spPr>
          <a:xfrm>
            <a:off x="624608" y="1504912"/>
            <a:ext cx="8015801" cy="4083648"/>
          </a:xfrm>
        </p:spPr>
        <p:txBody>
          <a:bodyPr/>
          <a:lstStyle/>
          <a:p>
            <a:r>
              <a:rPr lang="en-GB" sz="1800" b="0" dirty="0" smtClean="0"/>
              <a:t>Distributed registry maintained by a number of identity brokers in a peer-to-peer network</a:t>
            </a:r>
          </a:p>
          <a:p>
            <a:r>
              <a:rPr lang="en-GB" sz="1800" b="0" dirty="0" smtClean="0"/>
              <a:t>All actors in e-navigation will obtain a Maritime Identity in the Maritime Identity Registry</a:t>
            </a:r>
          </a:p>
          <a:p>
            <a:pPr lvl="1"/>
            <a:r>
              <a:rPr lang="en-GB" sz="1600" b="0" dirty="0" smtClean="0"/>
              <a:t>Similar </a:t>
            </a:r>
            <a:r>
              <a:rPr lang="en-GB" sz="1600" b="0" dirty="0"/>
              <a:t>to callsign or </a:t>
            </a:r>
            <a:r>
              <a:rPr lang="en-GB" sz="1600" b="0" dirty="0" smtClean="0"/>
              <a:t>MMSI but not tied to role or specific technology</a:t>
            </a:r>
          </a:p>
          <a:p>
            <a:r>
              <a:rPr lang="en-GB" sz="1800" b="0" dirty="0"/>
              <a:t>Security through </a:t>
            </a:r>
            <a:r>
              <a:rPr lang="en-GB" sz="1800" b="0" dirty="0" smtClean="0"/>
              <a:t>public-key </a:t>
            </a:r>
            <a:r>
              <a:rPr lang="en-GB" sz="1800" b="0" dirty="0"/>
              <a:t>infrastructure</a:t>
            </a:r>
          </a:p>
          <a:p>
            <a:pPr lvl="1"/>
            <a:r>
              <a:rPr lang="en-GB" sz="1600" b="0" dirty="0"/>
              <a:t>All actors will obtain a digital certificate (with variable trust)</a:t>
            </a:r>
          </a:p>
          <a:p>
            <a:r>
              <a:rPr lang="en-GB" sz="1800" b="0" dirty="0" smtClean="0"/>
              <a:t>The registry contains minimal required information about the actors</a:t>
            </a:r>
          </a:p>
          <a:p>
            <a:pPr lvl="1"/>
            <a:r>
              <a:rPr lang="en-GB" sz="1600" b="0" dirty="0" smtClean="0"/>
              <a:t>Static information (e.g. contact information, callsign, comm. capabilities etc.)</a:t>
            </a:r>
          </a:p>
        </p:txBody>
      </p:sp>
    </p:spTree>
    <p:extLst>
      <p:ext uri="{BB962C8B-B14F-4D97-AF65-F5344CB8AC3E}">
        <p14:creationId xmlns:p14="http://schemas.microsoft.com/office/powerpoint/2010/main" val="1808216815"/>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544" y="995855"/>
            <a:ext cx="7601608" cy="381000"/>
          </a:xfrm>
        </p:spPr>
        <p:txBody>
          <a:bodyPr/>
          <a:lstStyle/>
          <a:p>
            <a:r>
              <a:rPr lang="en-GB" dirty="0" smtClean="0"/>
              <a:t>Maritime Service Portfolio Registry</a:t>
            </a:r>
            <a:endParaRPr lang="en-GB" dirty="0"/>
          </a:p>
        </p:txBody>
      </p:sp>
      <p:sp>
        <p:nvSpPr>
          <p:cNvPr id="5" name="Content Placeholder 2"/>
          <p:cNvSpPr>
            <a:spLocks noGrp="1"/>
          </p:cNvSpPr>
          <p:nvPr>
            <p:ph idx="1"/>
          </p:nvPr>
        </p:nvSpPr>
        <p:spPr>
          <a:xfrm>
            <a:off x="624608" y="1504911"/>
            <a:ext cx="8015801" cy="4801548"/>
          </a:xfrm>
        </p:spPr>
        <p:txBody>
          <a:bodyPr/>
          <a:lstStyle/>
          <a:p>
            <a:r>
              <a:rPr lang="en-GB" sz="1800" b="0" dirty="0" smtClean="0"/>
              <a:t>Distributed registry maintained by a number of service </a:t>
            </a:r>
            <a:r>
              <a:rPr lang="en-GB" sz="1800" b="0" dirty="0"/>
              <a:t>brokers in a peer-to-peer </a:t>
            </a:r>
            <a:r>
              <a:rPr lang="en-GB" sz="1800" b="0" dirty="0" smtClean="0"/>
              <a:t>network</a:t>
            </a:r>
          </a:p>
          <a:p>
            <a:r>
              <a:rPr lang="en-GB" sz="1800" b="0" dirty="0" smtClean="0"/>
              <a:t>Registry of service instances</a:t>
            </a:r>
          </a:p>
          <a:p>
            <a:r>
              <a:rPr lang="en-GB" sz="1800" b="0" dirty="0" smtClean="0"/>
              <a:t>A service instance </a:t>
            </a:r>
            <a:r>
              <a:rPr lang="en-GB" sz="1800" b="0" dirty="0"/>
              <a:t>links</a:t>
            </a:r>
          </a:p>
          <a:p>
            <a:pPr lvl="1"/>
            <a:r>
              <a:rPr lang="en-GB" sz="1600" b="0" dirty="0"/>
              <a:t>Service (specification)</a:t>
            </a:r>
          </a:p>
          <a:p>
            <a:pPr lvl="1"/>
            <a:r>
              <a:rPr lang="en-GB" sz="1600" b="0" dirty="0"/>
              <a:t>Service provider (identity)</a:t>
            </a:r>
          </a:p>
          <a:p>
            <a:pPr lvl="1"/>
            <a:r>
              <a:rPr lang="en-GB" sz="1600" b="0" dirty="0"/>
              <a:t>Coverage of the </a:t>
            </a:r>
            <a:r>
              <a:rPr lang="en-GB" sz="1600" b="0" dirty="0" smtClean="0"/>
              <a:t>instance</a:t>
            </a:r>
          </a:p>
          <a:p>
            <a:pPr lvl="1"/>
            <a:r>
              <a:rPr lang="en-GB" sz="1600" b="0" dirty="0" smtClean="0"/>
              <a:t>Technical end points</a:t>
            </a:r>
            <a:endParaRPr lang="en-GB" sz="1600" b="0" dirty="0"/>
          </a:p>
          <a:p>
            <a:pPr lvl="1"/>
            <a:r>
              <a:rPr lang="en-GB" sz="1600" b="0" dirty="0" smtClean="0"/>
              <a:t>Service specific metadata (e.g. quality)</a:t>
            </a:r>
            <a:endParaRPr lang="en-GB" sz="1800" b="0" dirty="0" smtClean="0"/>
          </a:p>
          <a:p>
            <a:r>
              <a:rPr lang="en-GB" sz="1800" b="0" dirty="0"/>
              <a:t>The specification of a service is </a:t>
            </a:r>
            <a:r>
              <a:rPr lang="en-GB" sz="1800" b="0" dirty="0" smtClean="0"/>
              <a:t>envisioned to be located </a:t>
            </a:r>
            <a:r>
              <a:rPr lang="en-GB" sz="1800" b="0" dirty="0"/>
              <a:t>in the product specification part of the IHO S-100 GI </a:t>
            </a:r>
            <a:r>
              <a:rPr lang="en-GB" sz="1800" b="0" dirty="0" smtClean="0"/>
              <a:t>Registry</a:t>
            </a:r>
          </a:p>
          <a:p>
            <a:r>
              <a:rPr lang="en-GB" sz="1800" b="0" dirty="0" smtClean="0"/>
              <a:t>Service providers maintain their provided services in the registry</a:t>
            </a:r>
          </a:p>
          <a:p>
            <a:r>
              <a:rPr lang="en-GB" sz="1800" b="0" dirty="0" smtClean="0"/>
              <a:t>Service </a:t>
            </a:r>
            <a:r>
              <a:rPr lang="en-GB" sz="1800" b="0" dirty="0"/>
              <a:t>consumers </a:t>
            </a:r>
            <a:r>
              <a:rPr lang="en-GB" sz="1800" b="0" dirty="0" smtClean="0"/>
              <a:t>can locate </a:t>
            </a:r>
            <a:r>
              <a:rPr lang="en-GB" sz="1800" b="0" dirty="0"/>
              <a:t>available </a:t>
            </a:r>
            <a:r>
              <a:rPr lang="en-GB" sz="1800" b="0" dirty="0" smtClean="0"/>
              <a:t>services</a:t>
            </a:r>
          </a:p>
          <a:p>
            <a:r>
              <a:rPr lang="en-GB" sz="1800" b="0" dirty="0" smtClean="0"/>
              <a:t>All actors can act as both service providers and consumers</a:t>
            </a:r>
          </a:p>
          <a:p>
            <a:r>
              <a:rPr lang="en-GB" sz="1800" b="0" dirty="0" smtClean="0"/>
              <a:t>Intended to span all maritime services</a:t>
            </a:r>
          </a:p>
        </p:txBody>
      </p:sp>
    </p:spTree>
    <p:extLst>
      <p:ext uri="{BB962C8B-B14F-4D97-AF65-F5344CB8AC3E}">
        <p14:creationId xmlns:p14="http://schemas.microsoft.com/office/powerpoint/2010/main" val="1929752039"/>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544" y="995855"/>
            <a:ext cx="7601608" cy="381000"/>
          </a:xfrm>
        </p:spPr>
        <p:txBody>
          <a:bodyPr/>
          <a:lstStyle/>
          <a:p>
            <a:r>
              <a:rPr lang="en-GB" dirty="0" smtClean="0"/>
              <a:t>Service?</a:t>
            </a:r>
            <a:endParaRPr lang="en-GB" dirty="0"/>
          </a:p>
        </p:txBody>
      </p:sp>
      <p:sp>
        <p:nvSpPr>
          <p:cNvPr id="5" name="Content Placeholder 2"/>
          <p:cNvSpPr>
            <a:spLocks noGrp="1"/>
          </p:cNvSpPr>
          <p:nvPr>
            <p:ph idx="1"/>
          </p:nvPr>
        </p:nvSpPr>
        <p:spPr>
          <a:xfrm>
            <a:off x="624608" y="1504911"/>
            <a:ext cx="8015801" cy="4624910"/>
          </a:xfrm>
        </p:spPr>
        <p:txBody>
          <a:bodyPr/>
          <a:lstStyle/>
          <a:p>
            <a:r>
              <a:rPr lang="en-GB" sz="1800" b="0" dirty="0" smtClean="0"/>
              <a:t>Service is a very generic term with different interpretations in different domains </a:t>
            </a:r>
          </a:p>
          <a:p>
            <a:r>
              <a:rPr lang="en-GB" sz="1800" b="0" dirty="0" smtClean="0"/>
              <a:t>In the e-navigation process: Operational Services provided through a number of Technical Services</a:t>
            </a:r>
          </a:p>
          <a:p>
            <a:pPr lvl="1"/>
            <a:r>
              <a:rPr lang="en-GB" sz="1600" b="0" dirty="0" smtClean="0"/>
              <a:t>Broad term: Includes radio based voice and non</a:t>
            </a:r>
            <a:r>
              <a:rPr lang="en-GB" sz="1600" b="0" dirty="0"/>
              <a:t>-structured </a:t>
            </a:r>
            <a:r>
              <a:rPr lang="en-GB" sz="1600" b="0" dirty="0" smtClean="0"/>
              <a:t>data services</a:t>
            </a:r>
          </a:p>
          <a:p>
            <a:r>
              <a:rPr lang="en-GB" sz="1800" b="0" dirty="0" smtClean="0"/>
              <a:t>Data/information services (structured data, machine-machine)</a:t>
            </a:r>
          </a:p>
          <a:p>
            <a:pPr marL="781050" lvl="2" indent="-342900">
              <a:buFont typeface="Lucida Grande"/>
              <a:buChar char="-"/>
            </a:pPr>
            <a:r>
              <a:rPr lang="en-GB" sz="1600" b="0" dirty="0" smtClean="0"/>
              <a:t>Exchange of messages between a service provider and a service consumer according to a specified protocol or exchange rule</a:t>
            </a:r>
          </a:p>
          <a:p>
            <a:pPr marL="781050" lvl="2" indent="-342900">
              <a:buFont typeface="Lucida Grande"/>
              <a:buChar char="-"/>
            </a:pPr>
            <a:r>
              <a:rPr lang="en-GB" sz="1600" b="0" dirty="0" smtClean="0"/>
              <a:t>Messages specified as S-100 data products</a:t>
            </a:r>
          </a:p>
          <a:p>
            <a:pPr marL="781050" lvl="2" indent="-342900">
              <a:buFont typeface="Lucida Grande"/>
              <a:buChar char="-"/>
            </a:pPr>
            <a:r>
              <a:rPr lang="en-GB" sz="1600" b="0" dirty="0" smtClean="0"/>
              <a:t>Delivery </a:t>
            </a:r>
            <a:r>
              <a:rPr lang="en-GB" sz="1600" b="0" dirty="0"/>
              <a:t>mechanism for S-100 data </a:t>
            </a:r>
            <a:r>
              <a:rPr lang="en-GB" sz="1600" b="0" dirty="0" smtClean="0"/>
              <a:t>products (message = dataset)</a:t>
            </a:r>
          </a:p>
          <a:p>
            <a:r>
              <a:rPr lang="en-GB" sz="1800" b="0" dirty="0" smtClean="0"/>
              <a:t>Services may have different variants</a:t>
            </a:r>
          </a:p>
          <a:p>
            <a:pPr lvl="1"/>
            <a:r>
              <a:rPr lang="en-GB" sz="1600" b="0" dirty="0" smtClean="0"/>
              <a:t>Transport, protocol and encoding</a:t>
            </a:r>
          </a:p>
          <a:p>
            <a:pPr lvl="1"/>
            <a:r>
              <a:rPr lang="en-GB" sz="1600" b="0" dirty="0" smtClean="0"/>
              <a:t>E.g. MSI over NAVTEX, NAVDAT or web service</a:t>
            </a:r>
          </a:p>
          <a:p>
            <a:pPr lvl="1"/>
            <a:r>
              <a:rPr lang="en-GB" sz="1600" b="0" dirty="0" smtClean="0"/>
              <a:t>Different models or mappings</a:t>
            </a:r>
          </a:p>
          <a:p>
            <a:pPr lvl="1"/>
            <a:r>
              <a:rPr lang="en-GB" sz="1600" b="0" dirty="0" smtClean="0"/>
              <a:t>S-100 PS scopes provides way to specify variants</a:t>
            </a:r>
          </a:p>
        </p:txBody>
      </p:sp>
    </p:spTree>
    <p:extLst>
      <p:ext uri="{BB962C8B-B14F-4D97-AF65-F5344CB8AC3E}">
        <p14:creationId xmlns:p14="http://schemas.microsoft.com/office/powerpoint/2010/main" val="3085864141"/>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544" y="995855"/>
            <a:ext cx="7601608" cy="381000"/>
          </a:xfrm>
        </p:spPr>
        <p:txBody>
          <a:bodyPr/>
          <a:lstStyle/>
          <a:p>
            <a:r>
              <a:rPr lang="en-GB" dirty="0" smtClean="0"/>
              <a:t>Almanac</a:t>
            </a:r>
            <a:endParaRPr lang="en-GB" dirty="0"/>
          </a:p>
        </p:txBody>
      </p:sp>
      <p:sp>
        <p:nvSpPr>
          <p:cNvPr id="5" name="Content Placeholder 2"/>
          <p:cNvSpPr>
            <a:spLocks noGrp="1"/>
          </p:cNvSpPr>
          <p:nvPr>
            <p:ph idx="1"/>
          </p:nvPr>
        </p:nvSpPr>
        <p:spPr>
          <a:xfrm>
            <a:off x="624608" y="1504912"/>
            <a:ext cx="8015801" cy="4083648"/>
          </a:xfrm>
        </p:spPr>
        <p:txBody>
          <a:bodyPr/>
          <a:lstStyle/>
          <a:p>
            <a:r>
              <a:rPr lang="en-GB" sz="1800" b="0" dirty="0"/>
              <a:t>Offline </a:t>
            </a:r>
            <a:r>
              <a:rPr lang="en-GB" sz="1800" b="0" dirty="0" smtClean="0"/>
              <a:t>digital version </a:t>
            </a:r>
            <a:r>
              <a:rPr lang="en-GB" sz="1800" b="0" dirty="0"/>
              <a:t>of </a:t>
            </a:r>
            <a:r>
              <a:rPr lang="en-GB" sz="1800" b="0" dirty="0" smtClean="0"/>
              <a:t>the public </a:t>
            </a:r>
            <a:r>
              <a:rPr lang="en-GB" sz="1800" b="0" dirty="0"/>
              <a:t>part of </a:t>
            </a:r>
            <a:r>
              <a:rPr lang="en-GB" sz="1800" b="0" dirty="0" smtClean="0"/>
              <a:t>Maritime </a:t>
            </a:r>
            <a:r>
              <a:rPr lang="en-GB" sz="1800" b="0" dirty="0"/>
              <a:t>Identity </a:t>
            </a:r>
            <a:r>
              <a:rPr lang="en-GB" sz="1800" b="0" dirty="0" smtClean="0"/>
              <a:t>Registry </a:t>
            </a:r>
            <a:r>
              <a:rPr lang="en-GB" sz="1800" b="0" dirty="0"/>
              <a:t>and </a:t>
            </a:r>
            <a:r>
              <a:rPr lang="en-GB" sz="1800" b="0" dirty="0" smtClean="0"/>
              <a:t>Maritime </a:t>
            </a:r>
            <a:r>
              <a:rPr lang="en-GB" sz="1800" b="0" dirty="0"/>
              <a:t>Service Portfolio </a:t>
            </a:r>
            <a:r>
              <a:rPr lang="en-GB" sz="1800" b="0" dirty="0" smtClean="0"/>
              <a:t>Registry</a:t>
            </a:r>
          </a:p>
          <a:p>
            <a:r>
              <a:rPr lang="en-GB" sz="1800" b="0" dirty="0"/>
              <a:t>Comparable to an advanced electronic  “white pages / yellow pages” </a:t>
            </a:r>
            <a:r>
              <a:rPr lang="en-GB" sz="1800" b="0" dirty="0" smtClean="0"/>
              <a:t>phonebook</a:t>
            </a:r>
          </a:p>
          <a:p>
            <a:r>
              <a:rPr lang="en-GB" sz="1800" b="0" dirty="0"/>
              <a:t>Updated regularly (</a:t>
            </a:r>
            <a:r>
              <a:rPr lang="en-GB" sz="1800" b="0" dirty="0" smtClean="0"/>
              <a:t>downloaded </a:t>
            </a:r>
            <a:r>
              <a:rPr lang="en-GB" sz="1800" b="0" dirty="0"/>
              <a:t>or </a:t>
            </a:r>
            <a:r>
              <a:rPr lang="en-GB" sz="1800" b="0" dirty="0" smtClean="0"/>
              <a:t>carried onboard)</a:t>
            </a:r>
            <a:endParaRPr lang="en-GB" sz="1800" b="0" dirty="0"/>
          </a:p>
          <a:p>
            <a:r>
              <a:rPr lang="en-GB" sz="1800" b="0" dirty="0" smtClean="0"/>
              <a:t>Identity and service registries available offline</a:t>
            </a:r>
          </a:p>
          <a:p>
            <a:pPr lvl="1"/>
            <a:r>
              <a:rPr lang="en-GB" sz="1600" b="0" dirty="0" smtClean="0"/>
              <a:t>Identities can be authenticated</a:t>
            </a:r>
          </a:p>
          <a:p>
            <a:pPr lvl="1"/>
            <a:r>
              <a:rPr lang="en-GB" sz="1600" b="0" dirty="0" smtClean="0"/>
              <a:t>Data encryption for full confidentiality</a:t>
            </a:r>
          </a:p>
          <a:p>
            <a:pPr lvl="1"/>
            <a:r>
              <a:rPr lang="en-GB" sz="1600" b="0" dirty="0" smtClean="0"/>
              <a:t>Find contact information </a:t>
            </a:r>
            <a:r>
              <a:rPr lang="en-GB" sz="1600" b="0" dirty="0"/>
              <a:t>etc</a:t>
            </a:r>
            <a:r>
              <a:rPr lang="en-GB" sz="1600" b="0" dirty="0" smtClean="0"/>
              <a:t>. for </a:t>
            </a:r>
            <a:r>
              <a:rPr lang="en-GB" sz="1600" b="0" dirty="0"/>
              <a:t>actors</a:t>
            </a:r>
            <a:endParaRPr lang="en-GB" sz="1600" b="0" dirty="0" smtClean="0"/>
          </a:p>
          <a:p>
            <a:pPr lvl="1"/>
            <a:r>
              <a:rPr lang="en-GB" sz="1600" b="0" dirty="0" smtClean="0"/>
              <a:t>Find provided services for areas</a:t>
            </a:r>
          </a:p>
          <a:p>
            <a:pPr lvl="1"/>
            <a:r>
              <a:rPr lang="en-GB" sz="1600" b="0" dirty="0" smtClean="0"/>
              <a:t>Etc.</a:t>
            </a:r>
          </a:p>
          <a:p>
            <a:r>
              <a:rPr lang="en-GB" sz="1600" b="0" dirty="0">
                <a:hlinkClick r:id="rId3"/>
              </a:rPr>
              <a:t>Demo</a:t>
            </a:r>
            <a:endParaRPr lang="en-GB" sz="1600" b="0" dirty="0"/>
          </a:p>
          <a:p>
            <a:pPr marL="0" indent="0">
              <a:buNone/>
            </a:pPr>
            <a:endParaRPr lang="en-GB" sz="1600" b="0" dirty="0" smtClean="0"/>
          </a:p>
        </p:txBody>
      </p:sp>
      <p:grpSp>
        <p:nvGrpSpPr>
          <p:cNvPr id="3" name="Group 2"/>
          <p:cNvGrpSpPr/>
          <p:nvPr/>
        </p:nvGrpSpPr>
        <p:grpSpPr>
          <a:xfrm>
            <a:off x="719908" y="5257403"/>
            <a:ext cx="7497886" cy="871537"/>
            <a:chOff x="739775" y="4599047"/>
            <a:chExt cx="7931150" cy="1212850"/>
          </a:xfrm>
        </p:grpSpPr>
        <p:sp>
          <p:nvSpPr>
            <p:cNvPr id="4" name="phone3"/>
            <p:cNvSpPr>
              <a:spLocks noEditPoints="1" noChangeArrowheads="1"/>
            </p:cNvSpPr>
            <p:nvPr/>
          </p:nvSpPr>
          <p:spPr bwMode="auto">
            <a:xfrm>
              <a:off x="739775" y="4599047"/>
              <a:ext cx="1001713" cy="868362"/>
            </a:xfrm>
            <a:custGeom>
              <a:avLst/>
              <a:gdLst>
                <a:gd name="T0" fmla="*/ 0 w 21600"/>
                <a:gd name="T1" fmla="*/ 0 h 21600"/>
                <a:gd name="T2" fmla="*/ 2147483647 w 21600"/>
                <a:gd name="T3" fmla="*/ 0 h 21600"/>
                <a:gd name="T4" fmla="*/ 2147483647 w 21600"/>
                <a:gd name="T5" fmla="*/ 0 h 21600"/>
                <a:gd name="T6" fmla="*/ 2147483647 w 21600"/>
                <a:gd name="T7" fmla="*/ 2147483647 h 21600"/>
                <a:gd name="T8" fmla="*/ 2147483647 w 21600"/>
                <a:gd name="T9" fmla="*/ 2147483647 h 21600"/>
                <a:gd name="T10" fmla="*/ 2147483647 w 21600"/>
                <a:gd name="T11" fmla="*/ 2147483647 h 21600"/>
                <a:gd name="T12" fmla="*/ 0 w 21600"/>
                <a:gd name="T13" fmla="*/ 2147483647 h 21600"/>
                <a:gd name="T14" fmla="*/ 0 w 21600"/>
                <a:gd name="T15" fmla="*/ 2147483647 h 21600"/>
                <a:gd name="T16" fmla="*/ 0 60000 65536"/>
                <a:gd name="T17" fmla="*/ 0 60000 65536"/>
                <a:gd name="T18" fmla="*/ 0 60000 65536"/>
                <a:gd name="T19" fmla="*/ 0 60000 65536"/>
                <a:gd name="T20" fmla="*/ 0 60000 65536"/>
                <a:gd name="T21" fmla="*/ 0 60000 65536"/>
                <a:gd name="T22" fmla="*/ 0 60000 65536"/>
                <a:gd name="T23" fmla="*/ 0 60000 65536"/>
                <a:gd name="T24" fmla="*/ 200 w 21600"/>
                <a:gd name="T25" fmla="*/ 23516 h 21600"/>
                <a:gd name="T26" fmla="*/ 21400 w 21600"/>
                <a:gd name="T27" fmla="*/ 40485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extrusionOk="0">
                  <a:moveTo>
                    <a:pt x="10692" y="21600"/>
                  </a:moveTo>
                  <a:lnTo>
                    <a:pt x="21600" y="21600"/>
                  </a:lnTo>
                  <a:lnTo>
                    <a:pt x="21600" y="10684"/>
                  </a:lnTo>
                  <a:lnTo>
                    <a:pt x="21600" y="0"/>
                  </a:lnTo>
                  <a:lnTo>
                    <a:pt x="10190" y="0"/>
                  </a:lnTo>
                  <a:lnTo>
                    <a:pt x="0" y="0"/>
                  </a:lnTo>
                  <a:lnTo>
                    <a:pt x="0" y="10916"/>
                  </a:lnTo>
                  <a:lnTo>
                    <a:pt x="0" y="21600"/>
                  </a:lnTo>
                  <a:lnTo>
                    <a:pt x="10692" y="21600"/>
                  </a:lnTo>
                  <a:close/>
                </a:path>
                <a:path w="21600" h="21600" extrusionOk="0">
                  <a:moveTo>
                    <a:pt x="3552" y="13565"/>
                  </a:moveTo>
                  <a:lnTo>
                    <a:pt x="3552" y="14206"/>
                  </a:lnTo>
                  <a:lnTo>
                    <a:pt x="3409" y="14584"/>
                  </a:lnTo>
                  <a:lnTo>
                    <a:pt x="3050" y="15021"/>
                  </a:lnTo>
                  <a:lnTo>
                    <a:pt x="2619" y="15429"/>
                  </a:lnTo>
                  <a:lnTo>
                    <a:pt x="2296" y="15836"/>
                  </a:lnTo>
                  <a:lnTo>
                    <a:pt x="2045" y="16244"/>
                  </a:lnTo>
                  <a:lnTo>
                    <a:pt x="1902" y="16564"/>
                  </a:lnTo>
                  <a:lnTo>
                    <a:pt x="1794" y="17001"/>
                  </a:lnTo>
                  <a:lnTo>
                    <a:pt x="1830" y="17466"/>
                  </a:lnTo>
                  <a:lnTo>
                    <a:pt x="2009" y="17932"/>
                  </a:lnTo>
                  <a:lnTo>
                    <a:pt x="2260" y="18311"/>
                  </a:lnTo>
                  <a:lnTo>
                    <a:pt x="2548" y="18718"/>
                  </a:lnTo>
                  <a:lnTo>
                    <a:pt x="3050" y="19126"/>
                  </a:lnTo>
                  <a:lnTo>
                    <a:pt x="3552" y="19533"/>
                  </a:lnTo>
                  <a:lnTo>
                    <a:pt x="4342" y="19737"/>
                  </a:lnTo>
                  <a:lnTo>
                    <a:pt x="5095" y="19737"/>
                  </a:lnTo>
                  <a:lnTo>
                    <a:pt x="5849" y="19737"/>
                  </a:lnTo>
                  <a:lnTo>
                    <a:pt x="6351" y="19533"/>
                  </a:lnTo>
                  <a:lnTo>
                    <a:pt x="7140" y="19126"/>
                  </a:lnTo>
                  <a:lnTo>
                    <a:pt x="7535" y="18747"/>
                  </a:lnTo>
                  <a:lnTo>
                    <a:pt x="7894" y="18311"/>
                  </a:lnTo>
                  <a:lnTo>
                    <a:pt x="8145" y="17903"/>
                  </a:lnTo>
                  <a:lnTo>
                    <a:pt x="8324" y="17408"/>
                  </a:lnTo>
                  <a:lnTo>
                    <a:pt x="8324" y="16942"/>
                  </a:lnTo>
                  <a:lnTo>
                    <a:pt x="8252" y="16593"/>
                  </a:lnTo>
                  <a:lnTo>
                    <a:pt x="8145" y="16244"/>
                  </a:lnTo>
                  <a:lnTo>
                    <a:pt x="7894" y="15836"/>
                  </a:lnTo>
                  <a:lnTo>
                    <a:pt x="7571" y="15429"/>
                  </a:lnTo>
                  <a:lnTo>
                    <a:pt x="7140" y="15021"/>
                  </a:lnTo>
                  <a:lnTo>
                    <a:pt x="6853" y="14613"/>
                  </a:lnTo>
                  <a:lnTo>
                    <a:pt x="6602" y="14206"/>
                  </a:lnTo>
                  <a:lnTo>
                    <a:pt x="6602" y="13565"/>
                  </a:lnTo>
                  <a:lnTo>
                    <a:pt x="6602" y="8035"/>
                  </a:lnTo>
                  <a:lnTo>
                    <a:pt x="6602" y="7598"/>
                  </a:lnTo>
                  <a:lnTo>
                    <a:pt x="6853" y="6987"/>
                  </a:lnTo>
                  <a:lnTo>
                    <a:pt x="7212" y="6579"/>
                  </a:lnTo>
                  <a:lnTo>
                    <a:pt x="7643" y="6171"/>
                  </a:lnTo>
                  <a:lnTo>
                    <a:pt x="7894" y="5764"/>
                  </a:lnTo>
                  <a:lnTo>
                    <a:pt x="8037" y="5531"/>
                  </a:lnTo>
                  <a:lnTo>
                    <a:pt x="8252" y="5153"/>
                  </a:lnTo>
                  <a:lnTo>
                    <a:pt x="8360" y="4599"/>
                  </a:lnTo>
                  <a:lnTo>
                    <a:pt x="8288" y="4134"/>
                  </a:lnTo>
                  <a:lnTo>
                    <a:pt x="8145" y="3697"/>
                  </a:lnTo>
                  <a:lnTo>
                    <a:pt x="7894" y="3289"/>
                  </a:lnTo>
                  <a:lnTo>
                    <a:pt x="7499" y="2853"/>
                  </a:lnTo>
                  <a:lnTo>
                    <a:pt x="7033" y="2533"/>
                  </a:lnTo>
                  <a:lnTo>
                    <a:pt x="6387" y="2242"/>
                  </a:lnTo>
                  <a:lnTo>
                    <a:pt x="5849" y="2067"/>
                  </a:lnTo>
                  <a:lnTo>
                    <a:pt x="5095" y="1950"/>
                  </a:lnTo>
                  <a:lnTo>
                    <a:pt x="4234" y="2038"/>
                  </a:lnTo>
                  <a:lnTo>
                    <a:pt x="3552" y="2271"/>
                  </a:lnTo>
                  <a:lnTo>
                    <a:pt x="3050" y="2504"/>
                  </a:lnTo>
                  <a:lnTo>
                    <a:pt x="2548" y="2882"/>
                  </a:lnTo>
                  <a:lnTo>
                    <a:pt x="2225" y="3231"/>
                  </a:lnTo>
                  <a:lnTo>
                    <a:pt x="1973" y="3697"/>
                  </a:lnTo>
                  <a:lnTo>
                    <a:pt x="1794" y="4308"/>
                  </a:lnTo>
                  <a:lnTo>
                    <a:pt x="1794" y="4745"/>
                  </a:lnTo>
                  <a:lnTo>
                    <a:pt x="1866" y="5123"/>
                  </a:lnTo>
                  <a:lnTo>
                    <a:pt x="2045" y="5560"/>
                  </a:lnTo>
                  <a:lnTo>
                    <a:pt x="2296" y="5851"/>
                  </a:lnTo>
                  <a:lnTo>
                    <a:pt x="2548" y="6171"/>
                  </a:lnTo>
                  <a:lnTo>
                    <a:pt x="3014" y="6608"/>
                  </a:lnTo>
                  <a:lnTo>
                    <a:pt x="3301" y="6987"/>
                  </a:lnTo>
                  <a:lnTo>
                    <a:pt x="3552" y="7598"/>
                  </a:lnTo>
                  <a:lnTo>
                    <a:pt x="3552" y="8035"/>
                  </a:lnTo>
                  <a:lnTo>
                    <a:pt x="3552" y="13565"/>
                  </a:lnTo>
                  <a:close/>
                </a:path>
                <a:path w="21600" h="21600" extrusionOk="0">
                  <a:moveTo>
                    <a:pt x="10154" y="1863"/>
                  </a:moveTo>
                  <a:lnTo>
                    <a:pt x="19088" y="1863"/>
                  </a:lnTo>
                  <a:lnTo>
                    <a:pt x="19088" y="8238"/>
                  </a:lnTo>
                  <a:lnTo>
                    <a:pt x="10154" y="8238"/>
                  </a:lnTo>
                  <a:lnTo>
                    <a:pt x="10154" y="1863"/>
                  </a:lnTo>
                  <a:moveTo>
                    <a:pt x="10441" y="10101"/>
                  </a:moveTo>
                  <a:lnTo>
                    <a:pt x="10441" y="9461"/>
                  </a:lnTo>
                  <a:lnTo>
                    <a:pt x="18837" y="9461"/>
                  </a:lnTo>
                  <a:lnTo>
                    <a:pt x="18837" y="10101"/>
                  </a:lnTo>
                  <a:lnTo>
                    <a:pt x="10441" y="10101"/>
                  </a:lnTo>
                  <a:moveTo>
                    <a:pt x="11374" y="11004"/>
                  </a:moveTo>
                  <a:lnTo>
                    <a:pt x="12630" y="11004"/>
                  </a:lnTo>
                  <a:lnTo>
                    <a:pt x="12630" y="12226"/>
                  </a:lnTo>
                  <a:lnTo>
                    <a:pt x="11374" y="12226"/>
                  </a:lnTo>
                  <a:lnTo>
                    <a:pt x="11374" y="11004"/>
                  </a:lnTo>
                  <a:moveTo>
                    <a:pt x="13993" y="11004"/>
                  </a:moveTo>
                  <a:lnTo>
                    <a:pt x="15249" y="11004"/>
                  </a:lnTo>
                  <a:lnTo>
                    <a:pt x="15249" y="12226"/>
                  </a:lnTo>
                  <a:lnTo>
                    <a:pt x="13993" y="12226"/>
                  </a:lnTo>
                  <a:lnTo>
                    <a:pt x="13993" y="11004"/>
                  </a:lnTo>
                  <a:moveTo>
                    <a:pt x="16649" y="11004"/>
                  </a:moveTo>
                  <a:lnTo>
                    <a:pt x="17904" y="11004"/>
                  </a:lnTo>
                  <a:lnTo>
                    <a:pt x="17904" y="12226"/>
                  </a:lnTo>
                  <a:lnTo>
                    <a:pt x="16649" y="12226"/>
                  </a:lnTo>
                  <a:lnTo>
                    <a:pt x="16649" y="11004"/>
                  </a:lnTo>
                  <a:moveTo>
                    <a:pt x="11374" y="12954"/>
                  </a:moveTo>
                  <a:lnTo>
                    <a:pt x="12630" y="12954"/>
                  </a:lnTo>
                  <a:lnTo>
                    <a:pt x="12630" y="14177"/>
                  </a:lnTo>
                  <a:lnTo>
                    <a:pt x="11374" y="14177"/>
                  </a:lnTo>
                  <a:lnTo>
                    <a:pt x="11374" y="12954"/>
                  </a:lnTo>
                  <a:moveTo>
                    <a:pt x="13993" y="12954"/>
                  </a:moveTo>
                  <a:lnTo>
                    <a:pt x="15249" y="12954"/>
                  </a:lnTo>
                  <a:lnTo>
                    <a:pt x="15249" y="14177"/>
                  </a:lnTo>
                  <a:lnTo>
                    <a:pt x="13993" y="14177"/>
                  </a:lnTo>
                  <a:lnTo>
                    <a:pt x="13993" y="12954"/>
                  </a:lnTo>
                  <a:moveTo>
                    <a:pt x="16649" y="12954"/>
                  </a:moveTo>
                  <a:lnTo>
                    <a:pt x="17904" y="12954"/>
                  </a:lnTo>
                  <a:lnTo>
                    <a:pt x="17904" y="14177"/>
                  </a:lnTo>
                  <a:lnTo>
                    <a:pt x="16649" y="14177"/>
                  </a:lnTo>
                  <a:lnTo>
                    <a:pt x="16649" y="12954"/>
                  </a:lnTo>
                  <a:moveTo>
                    <a:pt x="11374" y="14905"/>
                  </a:moveTo>
                  <a:lnTo>
                    <a:pt x="12630" y="14905"/>
                  </a:lnTo>
                  <a:lnTo>
                    <a:pt x="12630" y="16127"/>
                  </a:lnTo>
                  <a:lnTo>
                    <a:pt x="11374" y="16127"/>
                  </a:lnTo>
                  <a:lnTo>
                    <a:pt x="11374" y="14905"/>
                  </a:lnTo>
                  <a:moveTo>
                    <a:pt x="13993" y="14905"/>
                  </a:moveTo>
                  <a:lnTo>
                    <a:pt x="15249" y="14905"/>
                  </a:lnTo>
                  <a:lnTo>
                    <a:pt x="15249" y="16127"/>
                  </a:lnTo>
                  <a:lnTo>
                    <a:pt x="13993" y="16127"/>
                  </a:lnTo>
                  <a:lnTo>
                    <a:pt x="13993" y="14905"/>
                  </a:lnTo>
                  <a:moveTo>
                    <a:pt x="16649" y="14905"/>
                  </a:moveTo>
                  <a:lnTo>
                    <a:pt x="17904" y="14905"/>
                  </a:lnTo>
                  <a:lnTo>
                    <a:pt x="17904" y="16127"/>
                  </a:lnTo>
                  <a:lnTo>
                    <a:pt x="16649" y="16127"/>
                  </a:lnTo>
                  <a:lnTo>
                    <a:pt x="16649" y="14905"/>
                  </a:lnTo>
                  <a:moveTo>
                    <a:pt x="11374" y="16855"/>
                  </a:moveTo>
                  <a:lnTo>
                    <a:pt x="12630" y="16855"/>
                  </a:lnTo>
                  <a:lnTo>
                    <a:pt x="12630" y="18078"/>
                  </a:lnTo>
                  <a:lnTo>
                    <a:pt x="11374" y="18078"/>
                  </a:lnTo>
                  <a:lnTo>
                    <a:pt x="11374" y="16855"/>
                  </a:lnTo>
                  <a:moveTo>
                    <a:pt x="13993" y="16855"/>
                  </a:moveTo>
                  <a:lnTo>
                    <a:pt x="15249" y="16855"/>
                  </a:lnTo>
                  <a:lnTo>
                    <a:pt x="15249" y="18078"/>
                  </a:lnTo>
                  <a:lnTo>
                    <a:pt x="13993" y="18078"/>
                  </a:lnTo>
                  <a:lnTo>
                    <a:pt x="13993" y="16855"/>
                  </a:lnTo>
                  <a:moveTo>
                    <a:pt x="16649" y="16855"/>
                  </a:moveTo>
                  <a:lnTo>
                    <a:pt x="17904" y="16855"/>
                  </a:lnTo>
                  <a:lnTo>
                    <a:pt x="17904" y="18078"/>
                  </a:lnTo>
                  <a:lnTo>
                    <a:pt x="16649" y="18078"/>
                  </a:lnTo>
                  <a:lnTo>
                    <a:pt x="16649" y="16855"/>
                  </a:lnTo>
                </a:path>
              </a:pathLst>
            </a:custGeom>
            <a:solidFill>
              <a:srgbClr val="FFFFCC"/>
            </a:solidFill>
            <a:ln w="9525">
              <a:solidFill>
                <a:srgbClr val="000000"/>
              </a:solidFill>
              <a:miter lim="800000"/>
              <a:headEnd/>
              <a:tailEnd/>
            </a:ln>
          </p:spPr>
          <p:txBody>
            <a:bodyPr/>
            <a:lstStyle/>
            <a:p>
              <a:endParaRPr lang="da-DK"/>
            </a:p>
          </p:txBody>
        </p:sp>
        <p:pic>
          <p:nvPicPr>
            <p:cNvPr id="6" name="Picture 6" descr="http://t3.gstatic.com/images?q=tbn:ANd9GcQpymGjVxKpR3TlxyngiAfvmcCdWWrn_hL6vbDMYhJLxTW5YhoN"/>
            <p:cNvPicPr>
              <a:picLocks noChangeAspect="1" noChangeArrowheads="1"/>
            </p:cNvPicPr>
            <p:nvPr/>
          </p:nvPicPr>
          <p:blipFill>
            <a:blip r:embed="rId4" cstate="print"/>
            <a:srcRect/>
            <a:stretch>
              <a:fillRect/>
            </a:stretch>
          </p:blipFill>
          <p:spPr bwMode="auto">
            <a:xfrm>
              <a:off x="1976438" y="4632384"/>
              <a:ext cx="908050" cy="838200"/>
            </a:xfrm>
            <a:prstGeom prst="rect">
              <a:avLst/>
            </a:prstGeom>
            <a:noFill/>
            <a:ln w="9525">
              <a:noFill/>
              <a:miter lim="800000"/>
              <a:headEnd/>
              <a:tailEnd/>
            </a:ln>
          </p:spPr>
        </p:pic>
        <p:sp>
          <p:nvSpPr>
            <p:cNvPr id="7" name="Tekstboks 5"/>
            <p:cNvSpPr txBox="1">
              <a:spLocks noChangeArrowheads="1"/>
            </p:cNvSpPr>
            <p:nvPr/>
          </p:nvSpPr>
          <p:spPr bwMode="auto">
            <a:xfrm>
              <a:off x="5305425" y="4632384"/>
              <a:ext cx="1023938" cy="1016000"/>
            </a:xfrm>
            <a:prstGeom prst="rect">
              <a:avLst/>
            </a:prstGeom>
            <a:noFill/>
            <a:ln w="9525">
              <a:noFill/>
              <a:miter lim="800000"/>
              <a:headEnd/>
              <a:tailEnd/>
            </a:ln>
          </p:spPr>
          <p:txBody>
            <a:bodyPr>
              <a:spAutoFit/>
            </a:bodyPr>
            <a:lstStyle/>
            <a:p>
              <a:r>
                <a:rPr lang="da-DK" sz="1200" dirty="0"/>
                <a:t>MRCC </a:t>
              </a:r>
            </a:p>
            <a:p>
              <a:pPr>
                <a:buFontTx/>
                <a:buChar char="-"/>
              </a:pPr>
              <a:r>
                <a:rPr lang="da-DK" sz="1200" dirty="0"/>
                <a:t> Reykjavik</a:t>
              </a:r>
            </a:p>
            <a:p>
              <a:pPr>
                <a:buFontTx/>
                <a:buChar char="-"/>
              </a:pPr>
              <a:r>
                <a:rPr lang="da-DK" sz="1200" dirty="0"/>
                <a:t> Thorshavn</a:t>
              </a:r>
            </a:p>
            <a:p>
              <a:pPr>
                <a:buFontTx/>
                <a:buChar char="-"/>
              </a:pPr>
              <a:r>
                <a:rPr lang="da-DK" sz="1200" dirty="0"/>
                <a:t>…</a:t>
              </a:r>
            </a:p>
            <a:p>
              <a:pPr>
                <a:buFontTx/>
                <a:buChar char="-"/>
              </a:pPr>
              <a:endParaRPr lang="da-DK" sz="1200" dirty="0"/>
            </a:p>
          </p:txBody>
        </p:sp>
        <p:sp>
          <p:nvSpPr>
            <p:cNvPr id="8" name="Tekstboks 73"/>
            <p:cNvSpPr txBox="1"/>
            <p:nvPr/>
          </p:nvSpPr>
          <p:spPr>
            <a:xfrm>
              <a:off x="2900363" y="4632384"/>
              <a:ext cx="1584325" cy="946150"/>
            </a:xfrm>
            <a:prstGeom prst="rect">
              <a:avLst/>
            </a:prstGeom>
            <a:noFill/>
          </p:spPr>
          <p:txBody>
            <a:bodyPr>
              <a:spAutoFit/>
            </a:bodyPr>
            <a:lstStyle/>
            <a:p>
              <a:pPr>
                <a:defRPr/>
              </a:pPr>
              <a:r>
                <a:rPr lang="da-DK" sz="1200" dirty="0"/>
                <a:t>SHIPS</a:t>
              </a:r>
            </a:p>
            <a:p>
              <a:pPr>
                <a:buFontTx/>
                <a:buChar char="-"/>
                <a:defRPr/>
              </a:pPr>
              <a:r>
                <a:rPr lang="da-DK" sz="1200" dirty="0"/>
                <a:t> </a:t>
              </a:r>
              <a:r>
                <a:rPr lang="da-DK" sz="1050" dirty="0"/>
                <a:t>ENRICO III</a:t>
              </a:r>
            </a:p>
            <a:p>
              <a:pPr>
                <a:buFontTx/>
                <a:buChar char="-"/>
                <a:defRPr/>
              </a:pPr>
              <a:r>
                <a:rPr lang="da-DK" sz="1050" dirty="0"/>
                <a:t> EMA MAERSK</a:t>
              </a:r>
            </a:p>
            <a:p>
              <a:pPr>
                <a:buFontTx/>
                <a:buChar char="-"/>
                <a:defRPr/>
              </a:pPr>
              <a:r>
                <a:rPr lang="da-DK" sz="1050" dirty="0"/>
                <a:t> ESVAGT ALPHA</a:t>
              </a:r>
            </a:p>
            <a:p>
              <a:pPr>
                <a:buFontTx/>
                <a:buChar char="-"/>
                <a:defRPr/>
              </a:pPr>
              <a:r>
                <a:rPr lang="da-DK" sz="1050" dirty="0"/>
                <a:t>…</a:t>
              </a:r>
            </a:p>
          </p:txBody>
        </p:sp>
        <p:sp>
          <p:nvSpPr>
            <p:cNvPr id="9" name="Tekstboks 7"/>
            <p:cNvSpPr txBox="1">
              <a:spLocks noChangeArrowheads="1"/>
            </p:cNvSpPr>
            <p:nvPr/>
          </p:nvSpPr>
          <p:spPr bwMode="auto">
            <a:xfrm>
              <a:off x="6376988" y="4619684"/>
              <a:ext cx="1025525" cy="1016000"/>
            </a:xfrm>
            <a:prstGeom prst="rect">
              <a:avLst/>
            </a:prstGeom>
            <a:noFill/>
            <a:ln w="9525">
              <a:noFill/>
              <a:miter lim="800000"/>
              <a:headEnd/>
              <a:tailEnd/>
            </a:ln>
          </p:spPr>
          <p:txBody>
            <a:bodyPr>
              <a:spAutoFit/>
            </a:bodyPr>
            <a:lstStyle/>
            <a:p>
              <a:r>
                <a:rPr lang="da-DK" sz="1200" dirty="0"/>
                <a:t>VTS</a:t>
              </a:r>
            </a:p>
            <a:p>
              <a:pPr>
                <a:buFontTx/>
                <a:buChar char="-"/>
              </a:pPr>
              <a:r>
                <a:rPr lang="da-DK" sz="1200" dirty="0"/>
                <a:t> </a:t>
              </a:r>
              <a:r>
                <a:rPr lang="da-DK" sz="1200" dirty="0" err="1"/>
                <a:t>Brevik</a:t>
              </a:r>
              <a:r>
                <a:rPr lang="da-DK" sz="1200" dirty="0"/>
                <a:t> VTS</a:t>
              </a:r>
            </a:p>
            <a:p>
              <a:pPr>
                <a:buFontTx/>
                <a:buChar char="-"/>
              </a:pPr>
              <a:r>
                <a:rPr lang="da-DK" sz="1200" dirty="0"/>
                <a:t> Fejde VTS</a:t>
              </a:r>
            </a:p>
            <a:p>
              <a:pPr>
                <a:buFontTx/>
                <a:buChar char="-"/>
              </a:pPr>
              <a:r>
                <a:rPr lang="da-DK" sz="1200" dirty="0"/>
                <a:t>…</a:t>
              </a:r>
            </a:p>
            <a:p>
              <a:pPr>
                <a:buFontTx/>
                <a:buChar char="-"/>
              </a:pPr>
              <a:endParaRPr lang="da-DK" sz="1200" dirty="0"/>
            </a:p>
          </p:txBody>
        </p:sp>
        <p:sp>
          <p:nvSpPr>
            <p:cNvPr id="10" name="Tekstboks 8"/>
            <p:cNvSpPr txBox="1">
              <a:spLocks noChangeArrowheads="1"/>
            </p:cNvSpPr>
            <p:nvPr/>
          </p:nvSpPr>
          <p:spPr bwMode="auto">
            <a:xfrm>
              <a:off x="7432675" y="4611747"/>
              <a:ext cx="1238250" cy="1200150"/>
            </a:xfrm>
            <a:prstGeom prst="rect">
              <a:avLst/>
            </a:prstGeom>
            <a:noFill/>
            <a:ln w="9525">
              <a:noFill/>
              <a:miter lim="800000"/>
              <a:headEnd/>
              <a:tailEnd/>
            </a:ln>
          </p:spPr>
          <p:txBody>
            <a:bodyPr>
              <a:spAutoFit/>
            </a:bodyPr>
            <a:lstStyle/>
            <a:p>
              <a:r>
                <a:rPr lang="da-DK" sz="1200" dirty="0"/>
                <a:t>WEATHER</a:t>
              </a:r>
            </a:p>
            <a:p>
              <a:pPr>
                <a:buFontTx/>
                <a:buChar char="-"/>
              </a:pPr>
              <a:r>
                <a:rPr lang="da-DK" sz="1200" dirty="0"/>
                <a:t> Danish </a:t>
              </a:r>
              <a:r>
                <a:rPr lang="da-DK" sz="1200" dirty="0" err="1"/>
                <a:t>Meterological</a:t>
              </a:r>
              <a:r>
                <a:rPr lang="da-DK" sz="1200" dirty="0"/>
                <a:t> </a:t>
              </a:r>
              <a:r>
                <a:rPr lang="da-DK" sz="1200" dirty="0" err="1"/>
                <a:t>Institute</a:t>
              </a:r>
              <a:endParaRPr lang="da-DK" sz="1200" dirty="0"/>
            </a:p>
            <a:p>
              <a:pPr>
                <a:buFontTx/>
                <a:buChar char="-"/>
              </a:pPr>
              <a:r>
                <a:rPr lang="da-DK" sz="1200" dirty="0"/>
                <a:t>…</a:t>
              </a:r>
            </a:p>
            <a:p>
              <a:pPr>
                <a:buFontTx/>
                <a:buChar char="-"/>
              </a:pPr>
              <a:endParaRPr lang="da-DK" sz="1200" dirty="0"/>
            </a:p>
          </p:txBody>
        </p:sp>
        <p:sp>
          <p:nvSpPr>
            <p:cNvPr id="11" name="Tekstboks 9"/>
            <p:cNvSpPr txBox="1">
              <a:spLocks noChangeArrowheads="1"/>
            </p:cNvSpPr>
            <p:nvPr/>
          </p:nvSpPr>
          <p:spPr bwMode="auto">
            <a:xfrm>
              <a:off x="4171950" y="4611747"/>
              <a:ext cx="1025525" cy="1016000"/>
            </a:xfrm>
            <a:prstGeom prst="rect">
              <a:avLst/>
            </a:prstGeom>
            <a:noFill/>
            <a:ln w="9525">
              <a:noFill/>
              <a:miter lim="800000"/>
              <a:headEnd/>
              <a:tailEnd/>
            </a:ln>
          </p:spPr>
          <p:txBody>
            <a:bodyPr>
              <a:spAutoFit/>
            </a:bodyPr>
            <a:lstStyle/>
            <a:p>
              <a:r>
                <a:rPr lang="da-DK" sz="1200" dirty="0"/>
                <a:t>Ports</a:t>
              </a:r>
            </a:p>
            <a:p>
              <a:pPr>
                <a:buFontTx/>
                <a:buChar char="-"/>
              </a:pPr>
              <a:r>
                <a:rPr lang="da-DK" sz="1200" dirty="0"/>
                <a:t> Aberdeen</a:t>
              </a:r>
            </a:p>
            <a:p>
              <a:pPr>
                <a:buFontTx/>
                <a:buChar char="-"/>
              </a:pPr>
              <a:r>
                <a:rPr lang="da-DK" sz="1200" dirty="0"/>
                <a:t> Amsterdam</a:t>
              </a:r>
            </a:p>
            <a:p>
              <a:pPr>
                <a:buFontTx/>
                <a:buChar char="-"/>
              </a:pPr>
              <a:r>
                <a:rPr lang="da-DK" sz="1200" dirty="0"/>
                <a:t>…</a:t>
              </a:r>
            </a:p>
            <a:p>
              <a:pPr>
                <a:buFontTx/>
                <a:buChar char="-"/>
              </a:pPr>
              <a:endParaRPr lang="da-DK" sz="1200" dirty="0"/>
            </a:p>
          </p:txBody>
        </p:sp>
      </p:grpSp>
    </p:spTree>
    <p:extLst>
      <p:ext uri="{BB962C8B-B14F-4D97-AF65-F5344CB8AC3E}">
        <p14:creationId xmlns:p14="http://schemas.microsoft.com/office/powerpoint/2010/main" val="97424138"/>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544" y="995855"/>
            <a:ext cx="7601608" cy="381000"/>
          </a:xfrm>
        </p:spPr>
        <p:txBody>
          <a:bodyPr/>
          <a:lstStyle/>
          <a:p>
            <a:r>
              <a:rPr lang="en-GB" dirty="0" smtClean="0"/>
              <a:t>Use cases</a:t>
            </a:r>
            <a:endParaRPr lang="en-GB" dirty="0"/>
          </a:p>
        </p:txBody>
      </p:sp>
      <p:sp>
        <p:nvSpPr>
          <p:cNvPr id="5" name="Content Placeholder 2"/>
          <p:cNvSpPr>
            <a:spLocks noGrp="1"/>
          </p:cNvSpPr>
          <p:nvPr>
            <p:ph idx="1"/>
          </p:nvPr>
        </p:nvSpPr>
        <p:spPr>
          <a:xfrm>
            <a:off x="624608" y="1504911"/>
            <a:ext cx="8015801" cy="4643727"/>
          </a:xfrm>
        </p:spPr>
        <p:txBody>
          <a:bodyPr/>
          <a:lstStyle/>
          <a:p>
            <a:r>
              <a:rPr lang="en-GB" sz="1800" b="0" dirty="0" smtClean="0"/>
              <a:t>Automatic reporting </a:t>
            </a:r>
          </a:p>
          <a:p>
            <a:pPr lvl="1"/>
            <a:r>
              <a:rPr lang="en-GB" sz="1800" b="0" dirty="0" smtClean="0"/>
              <a:t>Location of reporting endpoints</a:t>
            </a:r>
          </a:p>
          <a:p>
            <a:pPr lvl="1"/>
            <a:r>
              <a:rPr lang="en-GB" sz="1800" b="0" dirty="0"/>
              <a:t>C</a:t>
            </a:r>
            <a:r>
              <a:rPr lang="en-GB" sz="1800" b="0" dirty="0" smtClean="0"/>
              <a:t>onfidential exchange</a:t>
            </a:r>
          </a:p>
          <a:p>
            <a:r>
              <a:rPr lang="en-GB" sz="1800" b="0" dirty="0" smtClean="0"/>
              <a:t>Promulgation of Maritime Safety Information and Notices to Mariners</a:t>
            </a:r>
          </a:p>
          <a:p>
            <a:pPr lvl="1"/>
            <a:r>
              <a:rPr lang="en-GB" sz="1800" b="0" dirty="0" smtClean="0"/>
              <a:t>Discovery of provided services along planned route</a:t>
            </a:r>
          </a:p>
          <a:p>
            <a:pPr lvl="1"/>
            <a:r>
              <a:rPr lang="en-GB" sz="1800" b="0" dirty="0" smtClean="0"/>
              <a:t>Retrieval of relevant messages along route</a:t>
            </a:r>
          </a:p>
          <a:p>
            <a:pPr lvl="1"/>
            <a:r>
              <a:rPr lang="en-GB" sz="1800" b="0" dirty="0" smtClean="0"/>
              <a:t>Receive broadcast messages underway</a:t>
            </a:r>
          </a:p>
          <a:p>
            <a:r>
              <a:rPr lang="en-GB" sz="1800" b="0" dirty="0" smtClean="0"/>
              <a:t>Nautical publications can be provided through data services</a:t>
            </a:r>
          </a:p>
          <a:p>
            <a:pPr lvl="1"/>
            <a:r>
              <a:rPr lang="en-GB" sz="1600" b="0" dirty="0" smtClean="0"/>
              <a:t>Human readable (e.g. web or PDF)</a:t>
            </a:r>
          </a:p>
          <a:p>
            <a:pPr lvl="1"/>
            <a:r>
              <a:rPr lang="en-GB" sz="1600" b="0" dirty="0" smtClean="0"/>
              <a:t>Machine readable for system integration</a:t>
            </a:r>
          </a:p>
          <a:p>
            <a:pPr lvl="1"/>
            <a:r>
              <a:rPr lang="en-GB" sz="1600" b="0" dirty="0" smtClean="0"/>
              <a:t>Authenticity and integrity can be guaranteed using a common security solution</a:t>
            </a:r>
          </a:p>
          <a:p>
            <a:pPr lvl="1"/>
            <a:r>
              <a:rPr lang="en-GB" sz="1600" b="0" dirty="0" smtClean="0"/>
              <a:t>Access can be restricted based on maritime id and authentication</a:t>
            </a:r>
          </a:p>
          <a:p>
            <a:r>
              <a:rPr lang="en-GB" sz="1800" b="0" dirty="0" smtClean="0"/>
              <a:t>Industry can provide existing proprietary services on an open platform</a:t>
            </a:r>
          </a:p>
          <a:p>
            <a:r>
              <a:rPr lang="en-GB" sz="1800" b="0" dirty="0" smtClean="0"/>
              <a:t>Endless use cases</a:t>
            </a:r>
          </a:p>
        </p:txBody>
      </p:sp>
    </p:spTree>
    <p:extLst>
      <p:ext uri="{BB962C8B-B14F-4D97-AF65-F5344CB8AC3E}">
        <p14:creationId xmlns:p14="http://schemas.microsoft.com/office/powerpoint/2010/main" val="483796135"/>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544" y="909262"/>
            <a:ext cx="7601608" cy="381000"/>
          </a:xfrm>
        </p:spPr>
        <p:txBody>
          <a:bodyPr/>
          <a:lstStyle/>
          <a:p>
            <a:r>
              <a:rPr lang="en-GB" dirty="0" smtClean="0"/>
              <a:t>The Maritime Cloud and other concepts</a:t>
            </a:r>
            <a:endParaRPr lang="en-GB" dirty="0"/>
          </a:p>
        </p:txBody>
      </p:sp>
      <p:sp>
        <p:nvSpPr>
          <p:cNvPr id="5" name="Content Placeholder 2"/>
          <p:cNvSpPr>
            <a:spLocks noGrp="1"/>
          </p:cNvSpPr>
          <p:nvPr>
            <p:ph idx="1"/>
          </p:nvPr>
        </p:nvSpPr>
        <p:spPr>
          <a:xfrm>
            <a:off x="612577" y="1321519"/>
            <a:ext cx="8015801" cy="863887"/>
          </a:xfrm>
        </p:spPr>
        <p:txBody>
          <a:bodyPr/>
          <a:lstStyle/>
          <a:p>
            <a:pPr>
              <a:buFont typeface="Arial"/>
              <a:buChar char="•"/>
            </a:pPr>
            <a:endParaRPr lang="en-GB" sz="2000" b="0" dirty="0" smtClean="0"/>
          </a:p>
          <a:p>
            <a:pPr lvl="1"/>
            <a:endParaRPr lang="en-GB" sz="2000" b="0" dirty="0" smtClean="0"/>
          </a:p>
          <a:p>
            <a:endParaRPr lang="en-GB" sz="2000" b="0" dirty="0" smtClean="0"/>
          </a:p>
        </p:txBody>
      </p:sp>
      <p:sp>
        <p:nvSpPr>
          <p:cNvPr id="8" name="Content Placeholder 2"/>
          <p:cNvSpPr txBox="1">
            <a:spLocks/>
          </p:cNvSpPr>
          <p:nvPr/>
        </p:nvSpPr>
        <p:spPr bwMode="auto">
          <a:xfrm>
            <a:off x="624608" y="1504913"/>
            <a:ext cx="8015801" cy="68049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1F1B52"/>
              </a:buClr>
              <a:buFont typeface="Times" charset="0"/>
              <a:buChar char="•"/>
              <a:defRPr sz="1400" b="1">
                <a:solidFill>
                  <a:srgbClr val="1F1B52"/>
                </a:solidFill>
                <a:latin typeface="+mn-lt"/>
                <a:ea typeface="+mn-ea"/>
                <a:cs typeface="+mn-cs"/>
              </a:defRPr>
            </a:lvl1pPr>
            <a:lvl2pPr marL="742950" indent="-285750" algn="l" rtl="0" eaLnBrk="1" fontAlgn="base" hangingPunct="1">
              <a:spcBef>
                <a:spcPct val="20000"/>
              </a:spcBef>
              <a:spcAft>
                <a:spcPct val="0"/>
              </a:spcAft>
              <a:buClr>
                <a:srgbClr val="1F1B52"/>
              </a:buClr>
              <a:buChar char="–"/>
              <a:defRPr sz="1400" b="1">
                <a:solidFill>
                  <a:srgbClr val="1F1B52"/>
                </a:solidFill>
                <a:latin typeface="+mn-lt"/>
              </a:defRPr>
            </a:lvl2pPr>
            <a:lvl3pPr marL="1181100" indent="-266700" algn="l" rtl="0" eaLnBrk="1" fontAlgn="base" hangingPunct="1">
              <a:spcBef>
                <a:spcPct val="20000"/>
              </a:spcBef>
              <a:spcAft>
                <a:spcPct val="0"/>
              </a:spcAft>
              <a:buClr>
                <a:srgbClr val="1F1B52"/>
              </a:buClr>
              <a:buChar char="•"/>
              <a:defRPr sz="1400" b="1">
                <a:solidFill>
                  <a:srgbClr val="1F1B52"/>
                </a:solidFill>
                <a:latin typeface="+mn-lt"/>
              </a:defRPr>
            </a:lvl3pPr>
            <a:lvl4pPr marL="1638300" indent="-266700" algn="l" rtl="0" eaLnBrk="1" fontAlgn="base" hangingPunct="1">
              <a:spcBef>
                <a:spcPct val="20000"/>
              </a:spcBef>
              <a:spcAft>
                <a:spcPct val="0"/>
              </a:spcAft>
              <a:buClr>
                <a:srgbClr val="1F1B52"/>
              </a:buClr>
              <a:buChar char="–"/>
              <a:defRPr sz="1400" b="1">
                <a:solidFill>
                  <a:srgbClr val="1F1B52"/>
                </a:solidFill>
                <a:latin typeface="+mn-lt"/>
              </a:defRPr>
            </a:lvl4pPr>
            <a:lvl5pPr marL="2095500" indent="-266700" algn="l" rtl="0" eaLnBrk="1" fontAlgn="base" hangingPunct="1">
              <a:spcBef>
                <a:spcPct val="20000"/>
              </a:spcBef>
              <a:spcAft>
                <a:spcPct val="0"/>
              </a:spcAft>
              <a:buClr>
                <a:srgbClr val="1F1B52"/>
              </a:buClr>
              <a:buChar char="»"/>
              <a:defRPr sz="1400" b="1">
                <a:solidFill>
                  <a:srgbClr val="1F1B52"/>
                </a:solidFill>
                <a:latin typeface="+mn-lt"/>
              </a:defRPr>
            </a:lvl5pPr>
            <a:lvl6pPr marL="2552700" indent="-266700" algn="l" rtl="0" eaLnBrk="1" fontAlgn="base" hangingPunct="1">
              <a:spcBef>
                <a:spcPct val="20000"/>
              </a:spcBef>
              <a:spcAft>
                <a:spcPct val="0"/>
              </a:spcAft>
              <a:buClr>
                <a:srgbClr val="1F1B52"/>
              </a:buClr>
              <a:buChar char="»"/>
              <a:defRPr sz="1400" b="1">
                <a:solidFill>
                  <a:srgbClr val="1F1B52"/>
                </a:solidFill>
                <a:latin typeface="+mn-lt"/>
              </a:defRPr>
            </a:lvl6pPr>
            <a:lvl7pPr marL="3009900" indent="-266700" algn="l" rtl="0" eaLnBrk="1" fontAlgn="base" hangingPunct="1">
              <a:spcBef>
                <a:spcPct val="20000"/>
              </a:spcBef>
              <a:spcAft>
                <a:spcPct val="0"/>
              </a:spcAft>
              <a:buClr>
                <a:srgbClr val="1F1B52"/>
              </a:buClr>
              <a:buChar char="»"/>
              <a:defRPr sz="1400" b="1">
                <a:solidFill>
                  <a:srgbClr val="1F1B52"/>
                </a:solidFill>
                <a:latin typeface="+mn-lt"/>
              </a:defRPr>
            </a:lvl7pPr>
            <a:lvl8pPr marL="3467100" indent="-266700" algn="l" rtl="0" eaLnBrk="1" fontAlgn="base" hangingPunct="1">
              <a:spcBef>
                <a:spcPct val="20000"/>
              </a:spcBef>
              <a:spcAft>
                <a:spcPct val="0"/>
              </a:spcAft>
              <a:buClr>
                <a:srgbClr val="1F1B52"/>
              </a:buClr>
              <a:buChar char="»"/>
              <a:defRPr sz="1400" b="1">
                <a:solidFill>
                  <a:srgbClr val="1F1B52"/>
                </a:solidFill>
                <a:latin typeface="+mn-lt"/>
              </a:defRPr>
            </a:lvl8pPr>
            <a:lvl9pPr marL="3924300" indent="-266700" algn="l" rtl="0" eaLnBrk="1" fontAlgn="base" hangingPunct="1">
              <a:spcBef>
                <a:spcPct val="20000"/>
              </a:spcBef>
              <a:spcAft>
                <a:spcPct val="0"/>
              </a:spcAft>
              <a:buClr>
                <a:srgbClr val="1F1B52"/>
              </a:buClr>
              <a:buChar char="»"/>
              <a:defRPr sz="1400" b="1">
                <a:solidFill>
                  <a:srgbClr val="1F1B52"/>
                </a:solidFill>
                <a:latin typeface="+mn-lt"/>
              </a:defRPr>
            </a:lvl9pPr>
          </a:lstStyle>
          <a:p>
            <a:r>
              <a:rPr lang="en-GB" sz="1800" b="0" dirty="0" smtClean="0"/>
              <a:t>Scalable enabler of seamless information exchange between various systems across different communication links</a:t>
            </a:r>
          </a:p>
          <a:p>
            <a:endParaRPr lang="en-GB" sz="1800" b="0" dirty="0"/>
          </a:p>
          <a:p>
            <a:pPr marL="0" indent="0">
              <a:buNone/>
            </a:pPr>
            <a:endParaRPr lang="en-GB" sz="1800" b="0" dirty="0" smtClean="0"/>
          </a:p>
        </p:txBody>
      </p:sp>
      <p:grpSp>
        <p:nvGrpSpPr>
          <p:cNvPr id="3" name="Group 2"/>
          <p:cNvGrpSpPr/>
          <p:nvPr/>
        </p:nvGrpSpPr>
        <p:grpSpPr>
          <a:xfrm>
            <a:off x="1954897" y="2320425"/>
            <a:ext cx="4928391" cy="2563949"/>
            <a:chOff x="1953783" y="2168025"/>
            <a:chExt cx="4928391" cy="2563949"/>
          </a:xfrm>
        </p:grpSpPr>
        <p:sp>
          <p:nvSpPr>
            <p:cNvPr id="6" name="Rectangle 5"/>
            <p:cNvSpPr/>
            <p:nvPr/>
          </p:nvSpPr>
          <p:spPr>
            <a:xfrm>
              <a:off x="5225025" y="2168025"/>
              <a:ext cx="1353680" cy="616022"/>
            </a:xfrm>
            <a:prstGeom prst="rect">
              <a:avLst/>
            </a:prstGeom>
            <a:solidFill>
              <a:srgbClr val="1370C6"/>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e-navigation</a:t>
              </a:r>
            </a:p>
            <a:p>
              <a:pPr algn="ctr"/>
              <a:r>
                <a:rPr lang="en-US" sz="1600" dirty="0" smtClean="0"/>
                <a:t>services</a:t>
              </a:r>
              <a:endParaRPr lang="en-US" sz="1600" dirty="0"/>
            </a:p>
          </p:txBody>
        </p:sp>
        <p:sp>
          <p:nvSpPr>
            <p:cNvPr id="7" name="Rectangle 6"/>
            <p:cNvSpPr/>
            <p:nvPr/>
          </p:nvSpPr>
          <p:spPr>
            <a:xfrm>
              <a:off x="1954896" y="3078234"/>
              <a:ext cx="4927277" cy="721274"/>
            </a:xfrm>
            <a:prstGeom prst="rect">
              <a:avLst/>
            </a:prstGeom>
            <a:solidFill>
              <a:srgbClr val="008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dirty="0" smtClean="0"/>
                <a:t>Maritime Cloud</a:t>
              </a:r>
              <a:br>
                <a:rPr lang="en-US" sz="1800" dirty="0" smtClean="0"/>
              </a:br>
              <a:r>
                <a:rPr lang="en-US" sz="1000" dirty="0" smtClean="0"/>
                <a:t>Maritime Identity Registry; Maritime Service Portfolio Registry;</a:t>
              </a:r>
            </a:p>
            <a:p>
              <a:pPr algn="ctr"/>
              <a:r>
                <a:rPr lang="en-US" sz="1000" dirty="0" smtClean="0"/>
                <a:t>Maritime Messaging Service </a:t>
              </a:r>
              <a:endParaRPr lang="en-US" sz="1000" dirty="0"/>
            </a:p>
          </p:txBody>
        </p:sp>
        <p:sp>
          <p:nvSpPr>
            <p:cNvPr id="9" name="Rectangle 8"/>
            <p:cNvSpPr/>
            <p:nvPr/>
          </p:nvSpPr>
          <p:spPr>
            <a:xfrm>
              <a:off x="3209157" y="4073951"/>
              <a:ext cx="935408" cy="509549"/>
            </a:xfrm>
            <a:prstGeom prst="rect">
              <a:avLst/>
            </a:prstGeom>
            <a:solidFill>
              <a:schemeClr val="accent6">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AIS ASM</a:t>
              </a:r>
              <a:endParaRPr lang="en-US" sz="1400" dirty="0"/>
            </a:p>
          </p:txBody>
        </p:sp>
        <p:sp>
          <p:nvSpPr>
            <p:cNvPr id="10" name="Rectangle 9"/>
            <p:cNvSpPr/>
            <p:nvPr/>
          </p:nvSpPr>
          <p:spPr>
            <a:xfrm>
              <a:off x="4463717" y="4073951"/>
              <a:ext cx="912594" cy="509549"/>
            </a:xfrm>
            <a:prstGeom prst="rect">
              <a:avLst/>
            </a:prstGeom>
            <a:solidFill>
              <a:schemeClr val="accent6">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VDES</a:t>
              </a:r>
              <a:endParaRPr lang="en-US" sz="1400" dirty="0"/>
            </a:p>
          </p:txBody>
        </p:sp>
        <p:sp>
          <p:nvSpPr>
            <p:cNvPr id="11" name="Rectangle 10"/>
            <p:cNvSpPr/>
            <p:nvPr/>
          </p:nvSpPr>
          <p:spPr>
            <a:xfrm>
              <a:off x="1953783" y="4073951"/>
              <a:ext cx="912593" cy="509549"/>
            </a:xfrm>
            <a:prstGeom prst="rect">
              <a:avLst/>
            </a:prstGeom>
            <a:solidFill>
              <a:schemeClr val="accent6">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Internet</a:t>
              </a:r>
              <a:endParaRPr lang="en-US" sz="1400" dirty="0"/>
            </a:p>
          </p:txBody>
        </p:sp>
        <p:sp>
          <p:nvSpPr>
            <p:cNvPr id="12" name="Rectangle 11"/>
            <p:cNvSpPr/>
            <p:nvPr/>
          </p:nvSpPr>
          <p:spPr>
            <a:xfrm>
              <a:off x="5635982" y="4073951"/>
              <a:ext cx="920199" cy="509549"/>
            </a:xfrm>
            <a:prstGeom prst="rect">
              <a:avLst/>
            </a:prstGeom>
            <a:solidFill>
              <a:schemeClr val="accent6">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COM…</a:t>
              </a:r>
              <a:endParaRPr lang="en-US" sz="1400" dirty="0"/>
            </a:p>
          </p:txBody>
        </p:sp>
        <p:sp>
          <p:nvSpPr>
            <p:cNvPr id="13" name="Rectangle 5"/>
            <p:cNvSpPr/>
            <p:nvPr/>
          </p:nvSpPr>
          <p:spPr>
            <a:xfrm>
              <a:off x="5377425" y="2225013"/>
              <a:ext cx="1353680" cy="616022"/>
            </a:xfrm>
            <a:prstGeom prst="rect">
              <a:avLst/>
            </a:prstGeom>
            <a:solidFill>
              <a:srgbClr val="1370C6"/>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e-navigation</a:t>
              </a:r>
            </a:p>
            <a:p>
              <a:pPr algn="ctr"/>
              <a:r>
                <a:rPr lang="en-US" sz="1600" dirty="0" smtClean="0"/>
                <a:t>services</a:t>
              </a:r>
              <a:endParaRPr lang="en-US" sz="1600" dirty="0"/>
            </a:p>
          </p:txBody>
        </p:sp>
        <p:sp>
          <p:nvSpPr>
            <p:cNvPr id="14" name="Rectangle 5"/>
            <p:cNvSpPr/>
            <p:nvPr/>
          </p:nvSpPr>
          <p:spPr>
            <a:xfrm>
              <a:off x="5528494" y="2320425"/>
              <a:ext cx="1353680" cy="616022"/>
            </a:xfrm>
            <a:prstGeom prst="rect">
              <a:avLst/>
            </a:prstGeom>
            <a:solidFill>
              <a:srgbClr val="1370C6"/>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e-navigation</a:t>
              </a:r>
            </a:p>
            <a:p>
              <a:pPr algn="ctr"/>
              <a:r>
                <a:rPr lang="en-US" sz="1600" dirty="0" smtClean="0"/>
                <a:t>services</a:t>
              </a:r>
              <a:endParaRPr lang="en-US" sz="1600" dirty="0"/>
            </a:p>
          </p:txBody>
        </p:sp>
        <p:sp>
          <p:nvSpPr>
            <p:cNvPr id="15" name="Rectangle 13"/>
            <p:cNvSpPr/>
            <p:nvPr/>
          </p:nvSpPr>
          <p:spPr>
            <a:xfrm>
              <a:off x="5858611" y="4127013"/>
              <a:ext cx="920199" cy="509549"/>
            </a:xfrm>
            <a:prstGeom prst="rect">
              <a:avLst/>
            </a:prstGeom>
            <a:solidFill>
              <a:schemeClr val="accent6">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COM…</a:t>
              </a:r>
              <a:endParaRPr lang="en-US" sz="1400" dirty="0"/>
            </a:p>
          </p:txBody>
        </p:sp>
        <p:sp>
          <p:nvSpPr>
            <p:cNvPr id="16" name="Rectangle 13"/>
            <p:cNvSpPr/>
            <p:nvPr/>
          </p:nvSpPr>
          <p:spPr>
            <a:xfrm>
              <a:off x="5961974" y="4222425"/>
              <a:ext cx="920199" cy="509549"/>
            </a:xfrm>
            <a:prstGeom prst="rect">
              <a:avLst/>
            </a:prstGeom>
            <a:solidFill>
              <a:schemeClr val="accent6">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COM…</a:t>
              </a:r>
              <a:endParaRPr lang="en-US" sz="1400" dirty="0"/>
            </a:p>
          </p:txBody>
        </p:sp>
        <p:sp>
          <p:nvSpPr>
            <p:cNvPr id="17" name="Rectangle 16"/>
            <p:cNvSpPr/>
            <p:nvPr/>
          </p:nvSpPr>
          <p:spPr>
            <a:xfrm>
              <a:off x="1954897" y="2168025"/>
              <a:ext cx="1353680" cy="616022"/>
            </a:xfrm>
            <a:prstGeom prst="rect">
              <a:avLst/>
            </a:prstGeom>
            <a:solidFill>
              <a:srgbClr val="1370C6"/>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STM</a:t>
              </a:r>
              <a:endParaRPr lang="en-US" sz="1600" dirty="0"/>
            </a:p>
          </p:txBody>
        </p:sp>
        <p:sp>
          <p:nvSpPr>
            <p:cNvPr id="18" name="Rectangle 17"/>
            <p:cNvSpPr/>
            <p:nvPr/>
          </p:nvSpPr>
          <p:spPr>
            <a:xfrm>
              <a:off x="3589961" y="2168025"/>
              <a:ext cx="1353680" cy="616022"/>
            </a:xfrm>
            <a:prstGeom prst="rect">
              <a:avLst/>
            </a:prstGeom>
            <a:solidFill>
              <a:srgbClr val="1370C6"/>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Single window</a:t>
              </a:r>
              <a:endParaRPr lang="en-US" sz="1600" dirty="0"/>
            </a:p>
          </p:txBody>
        </p:sp>
      </p:grpSp>
      <p:sp>
        <p:nvSpPr>
          <p:cNvPr id="19" name="Content Placeholder 2"/>
          <p:cNvSpPr txBox="1">
            <a:spLocks/>
          </p:cNvSpPr>
          <p:nvPr/>
        </p:nvSpPr>
        <p:spPr bwMode="auto">
          <a:xfrm>
            <a:off x="624608" y="5035260"/>
            <a:ext cx="8015801" cy="72667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1F1B52"/>
              </a:buClr>
              <a:buFont typeface="Times" charset="0"/>
              <a:buChar char="•"/>
              <a:defRPr sz="1400" b="1">
                <a:solidFill>
                  <a:srgbClr val="1F1B52"/>
                </a:solidFill>
                <a:latin typeface="+mn-lt"/>
                <a:ea typeface="+mn-ea"/>
                <a:cs typeface="+mn-cs"/>
              </a:defRPr>
            </a:lvl1pPr>
            <a:lvl2pPr marL="742950" indent="-285750" algn="l" rtl="0" eaLnBrk="1" fontAlgn="base" hangingPunct="1">
              <a:spcBef>
                <a:spcPct val="20000"/>
              </a:spcBef>
              <a:spcAft>
                <a:spcPct val="0"/>
              </a:spcAft>
              <a:buClr>
                <a:srgbClr val="1F1B52"/>
              </a:buClr>
              <a:buChar char="–"/>
              <a:defRPr sz="1400" b="1">
                <a:solidFill>
                  <a:srgbClr val="1F1B52"/>
                </a:solidFill>
                <a:latin typeface="+mn-lt"/>
              </a:defRPr>
            </a:lvl2pPr>
            <a:lvl3pPr marL="1181100" indent="-266700" algn="l" rtl="0" eaLnBrk="1" fontAlgn="base" hangingPunct="1">
              <a:spcBef>
                <a:spcPct val="20000"/>
              </a:spcBef>
              <a:spcAft>
                <a:spcPct val="0"/>
              </a:spcAft>
              <a:buClr>
                <a:srgbClr val="1F1B52"/>
              </a:buClr>
              <a:buChar char="•"/>
              <a:defRPr sz="1400" b="1">
                <a:solidFill>
                  <a:srgbClr val="1F1B52"/>
                </a:solidFill>
                <a:latin typeface="+mn-lt"/>
              </a:defRPr>
            </a:lvl3pPr>
            <a:lvl4pPr marL="1638300" indent="-266700" algn="l" rtl="0" eaLnBrk="1" fontAlgn="base" hangingPunct="1">
              <a:spcBef>
                <a:spcPct val="20000"/>
              </a:spcBef>
              <a:spcAft>
                <a:spcPct val="0"/>
              </a:spcAft>
              <a:buClr>
                <a:srgbClr val="1F1B52"/>
              </a:buClr>
              <a:buChar char="–"/>
              <a:defRPr sz="1400" b="1">
                <a:solidFill>
                  <a:srgbClr val="1F1B52"/>
                </a:solidFill>
                <a:latin typeface="+mn-lt"/>
              </a:defRPr>
            </a:lvl4pPr>
            <a:lvl5pPr marL="2095500" indent="-266700" algn="l" rtl="0" eaLnBrk="1" fontAlgn="base" hangingPunct="1">
              <a:spcBef>
                <a:spcPct val="20000"/>
              </a:spcBef>
              <a:spcAft>
                <a:spcPct val="0"/>
              </a:spcAft>
              <a:buClr>
                <a:srgbClr val="1F1B52"/>
              </a:buClr>
              <a:buChar char="»"/>
              <a:defRPr sz="1400" b="1">
                <a:solidFill>
                  <a:srgbClr val="1F1B52"/>
                </a:solidFill>
                <a:latin typeface="+mn-lt"/>
              </a:defRPr>
            </a:lvl5pPr>
            <a:lvl6pPr marL="2552700" indent="-266700" algn="l" rtl="0" eaLnBrk="1" fontAlgn="base" hangingPunct="1">
              <a:spcBef>
                <a:spcPct val="20000"/>
              </a:spcBef>
              <a:spcAft>
                <a:spcPct val="0"/>
              </a:spcAft>
              <a:buClr>
                <a:srgbClr val="1F1B52"/>
              </a:buClr>
              <a:buChar char="»"/>
              <a:defRPr sz="1400" b="1">
                <a:solidFill>
                  <a:srgbClr val="1F1B52"/>
                </a:solidFill>
                <a:latin typeface="+mn-lt"/>
              </a:defRPr>
            </a:lvl6pPr>
            <a:lvl7pPr marL="3009900" indent="-266700" algn="l" rtl="0" eaLnBrk="1" fontAlgn="base" hangingPunct="1">
              <a:spcBef>
                <a:spcPct val="20000"/>
              </a:spcBef>
              <a:spcAft>
                <a:spcPct val="0"/>
              </a:spcAft>
              <a:buClr>
                <a:srgbClr val="1F1B52"/>
              </a:buClr>
              <a:buChar char="»"/>
              <a:defRPr sz="1400" b="1">
                <a:solidFill>
                  <a:srgbClr val="1F1B52"/>
                </a:solidFill>
                <a:latin typeface="+mn-lt"/>
              </a:defRPr>
            </a:lvl7pPr>
            <a:lvl8pPr marL="3467100" indent="-266700" algn="l" rtl="0" eaLnBrk="1" fontAlgn="base" hangingPunct="1">
              <a:spcBef>
                <a:spcPct val="20000"/>
              </a:spcBef>
              <a:spcAft>
                <a:spcPct val="0"/>
              </a:spcAft>
              <a:buClr>
                <a:srgbClr val="1F1B52"/>
              </a:buClr>
              <a:buChar char="»"/>
              <a:defRPr sz="1400" b="1">
                <a:solidFill>
                  <a:srgbClr val="1F1B52"/>
                </a:solidFill>
                <a:latin typeface="+mn-lt"/>
              </a:defRPr>
            </a:lvl8pPr>
            <a:lvl9pPr marL="3924300" indent="-266700" algn="l" rtl="0" eaLnBrk="1" fontAlgn="base" hangingPunct="1">
              <a:spcBef>
                <a:spcPct val="20000"/>
              </a:spcBef>
              <a:spcAft>
                <a:spcPct val="0"/>
              </a:spcAft>
              <a:buClr>
                <a:srgbClr val="1F1B52"/>
              </a:buClr>
              <a:buChar char="»"/>
              <a:defRPr sz="1400" b="1">
                <a:solidFill>
                  <a:srgbClr val="1F1B52"/>
                </a:solidFill>
                <a:latin typeface="+mn-lt"/>
              </a:defRPr>
            </a:lvl9pPr>
          </a:lstStyle>
          <a:p>
            <a:pPr>
              <a:buFont typeface="Arial"/>
              <a:buChar char="•"/>
            </a:pPr>
            <a:r>
              <a:rPr lang="en-GB" sz="2000" b="0" dirty="0" smtClean="0"/>
              <a:t>Functional pillars with isolated solutions for communication, security, service discovery, etc.,  must be avoided</a:t>
            </a:r>
          </a:p>
          <a:p>
            <a:pPr lvl="1"/>
            <a:endParaRPr lang="en-GB" sz="2000" b="0" dirty="0" smtClean="0"/>
          </a:p>
          <a:p>
            <a:endParaRPr lang="en-GB" sz="2000" b="0" dirty="0" smtClean="0"/>
          </a:p>
        </p:txBody>
      </p:sp>
    </p:spTree>
    <p:extLst>
      <p:ext uri="{BB962C8B-B14F-4D97-AF65-F5344CB8AC3E}">
        <p14:creationId xmlns:p14="http://schemas.microsoft.com/office/powerpoint/2010/main" val="2217397592"/>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544" y="995855"/>
            <a:ext cx="7601608" cy="381000"/>
          </a:xfrm>
        </p:spPr>
        <p:txBody>
          <a:bodyPr/>
          <a:lstStyle/>
          <a:p>
            <a:r>
              <a:rPr lang="en-GB" dirty="0" smtClean="0"/>
              <a:t>Highlights</a:t>
            </a:r>
            <a:endParaRPr lang="en-GB" dirty="0"/>
          </a:p>
        </p:txBody>
      </p:sp>
      <p:sp>
        <p:nvSpPr>
          <p:cNvPr id="5" name="Content Placeholder 2"/>
          <p:cNvSpPr>
            <a:spLocks noGrp="1"/>
          </p:cNvSpPr>
          <p:nvPr>
            <p:ph idx="1"/>
          </p:nvPr>
        </p:nvSpPr>
        <p:spPr>
          <a:xfrm>
            <a:off x="624608" y="1504911"/>
            <a:ext cx="8015801" cy="4763715"/>
          </a:xfrm>
        </p:spPr>
        <p:txBody>
          <a:bodyPr/>
          <a:lstStyle/>
          <a:p>
            <a:pPr lvl="0"/>
            <a:r>
              <a:rPr lang="en-GB" sz="1800" b="0" dirty="0" smtClean="0"/>
              <a:t>e-navigation as an framework and services as “apps”</a:t>
            </a:r>
          </a:p>
          <a:p>
            <a:pPr lvl="0"/>
            <a:r>
              <a:rPr lang="en-GB" sz="1800" b="0" dirty="0" smtClean="0"/>
              <a:t>Services will be able to evolve dynamically and can be provided by all maritime stakeholders, including commercial</a:t>
            </a:r>
          </a:p>
          <a:p>
            <a:pPr lvl="0"/>
            <a:r>
              <a:rPr lang="en-GB" sz="1800" b="0" dirty="0" smtClean="0"/>
              <a:t>Builds on existing proven technology i.e. cost effective</a:t>
            </a:r>
          </a:p>
          <a:p>
            <a:pPr lvl="0"/>
            <a:r>
              <a:rPr lang="en-GB" sz="1800" b="0" dirty="0" smtClean="0"/>
              <a:t>Security solution is proven and used today in e.g. the financial sector</a:t>
            </a:r>
          </a:p>
          <a:p>
            <a:pPr lvl="0"/>
            <a:r>
              <a:rPr lang="en-GB" sz="1800" b="0" dirty="0" smtClean="0"/>
              <a:t>Identity allows data sharing policies to be enforced </a:t>
            </a:r>
          </a:p>
          <a:p>
            <a:pPr lvl="0"/>
            <a:r>
              <a:rPr lang="en-GB" sz="1800" b="0" dirty="0" smtClean="0"/>
              <a:t>Facilitates seamless transfer from existing to new communication means</a:t>
            </a:r>
          </a:p>
          <a:p>
            <a:r>
              <a:rPr lang="en-GB" sz="1800" b="0" dirty="0" smtClean="0"/>
              <a:t>Availability and scalability addressed through distribution in a peer-to-peer architecture</a:t>
            </a:r>
          </a:p>
          <a:p>
            <a:r>
              <a:rPr lang="en-GB" sz="1800" b="0" dirty="0" smtClean="0"/>
              <a:t>Testbeds will early on be able to utilize the Maritime Cloud as a communication framework to evaluate potential e-navigation solutions, and to evolve and mature the framework itself</a:t>
            </a:r>
          </a:p>
          <a:p>
            <a:r>
              <a:rPr lang="en-GB" sz="1800" b="0" dirty="0" smtClean="0"/>
              <a:t>Has been submitted to the IMO e-navigation process as a proposed framework that will support e-navigation in the short and the long run</a:t>
            </a:r>
          </a:p>
          <a:p>
            <a:endParaRPr lang="en-GB" sz="1800" b="0" dirty="0" smtClean="0"/>
          </a:p>
        </p:txBody>
      </p:sp>
    </p:spTree>
    <p:extLst>
      <p:ext uri="{BB962C8B-B14F-4D97-AF65-F5344CB8AC3E}">
        <p14:creationId xmlns:p14="http://schemas.microsoft.com/office/powerpoint/2010/main" val="1656399583"/>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544" y="995855"/>
            <a:ext cx="7601608" cy="381000"/>
          </a:xfrm>
        </p:spPr>
        <p:txBody>
          <a:bodyPr/>
          <a:lstStyle/>
          <a:p>
            <a:r>
              <a:rPr lang="en-GB" dirty="0" smtClean="0"/>
              <a:t>Status and the way forward</a:t>
            </a:r>
            <a:endParaRPr lang="en-GB" dirty="0"/>
          </a:p>
        </p:txBody>
      </p:sp>
      <p:sp>
        <p:nvSpPr>
          <p:cNvPr id="5" name="Content Placeholder 2"/>
          <p:cNvSpPr>
            <a:spLocks noGrp="1"/>
          </p:cNvSpPr>
          <p:nvPr>
            <p:ph idx="1"/>
          </p:nvPr>
        </p:nvSpPr>
        <p:spPr>
          <a:xfrm>
            <a:off x="624608" y="1405833"/>
            <a:ext cx="8015801" cy="4774702"/>
          </a:xfrm>
        </p:spPr>
        <p:txBody>
          <a:bodyPr/>
          <a:lstStyle/>
          <a:p>
            <a:pPr lvl="0"/>
            <a:r>
              <a:rPr lang="en-GB" sz="1800" b="0" dirty="0" smtClean="0"/>
              <a:t>The framework is currently being progressed in the ACCSEAS project where the Maritime Cloud is serving as the testbed infrastructure</a:t>
            </a:r>
          </a:p>
          <a:p>
            <a:pPr lvl="0"/>
            <a:r>
              <a:rPr lang="en-GB" sz="1800" b="0" dirty="0" smtClean="0"/>
              <a:t>A prototype version of geo-messaging is being used in ACCSEAS, MonaLisa 2, and in global testbed trials in Korea (April 2014)</a:t>
            </a:r>
          </a:p>
          <a:p>
            <a:r>
              <a:rPr lang="en-GB" sz="1800" b="0" dirty="0" smtClean="0"/>
              <a:t>Agile </a:t>
            </a:r>
            <a:r>
              <a:rPr lang="en-GB" sz="1800" b="0" dirty="0"/>
              <a:t>approach </a:t>
            </a:r>
            <a:r>
              <a:rPr lang="en-GB" sz="1800" b="0" dirty="0" smtClean="0"/>
              <a:t>in which the the </a:t>
            </a:r>
            <a:r>
              <a:rPr lang="en-GB" sz="1800" b="0" dirty="0"/>
              <a:t>concept is continuously </a:t>
            </a:r>
            <a:r>
              <a:rPr lang="en-GB" sz="1800" b="0" dirty="0" smtClean="0"/>
              <a:t>evolved and evaluated in practice</a:t>
            </a:r>
          </a:p>
          <a:p>
            <a:r>
              <a:rPr lang="en-GB" sz="1800" b="0" dirty="0" smtClean="0"/>
              <a:t>Conceptual and practical work progresses in parallel</a:t>
            </a:r>
          </a:p>
          <a:p>
            <a:r>
              <a:rPr lang="en-GB" sz="1800" b="0" dirty="0" smtClean="0"/>
              <a:t>Source </a:t>
            </a:r>
            <a:r>
              <a:rPr lang="en-GB" sz="1800" b="0" dirty="0"/>
              <a:t>code </a:t>
            </a:r>
            <a:r>
              <a:rPr lang="en-GB" sz="1800" b="0" dirty="0" smtClean="0"/>
              <a:t>is </a:t>
            </a:r>
            <a:r>
              <a:rPr lang="en-GB" sz="1800" b="0" dirty="0"/>
              <a:t>open source </a:t>
            </a:r>
            <a:r>
              <a:rPr lang="en-GB" sz="1800" b="0" dirty="0" smtClean="0"/>
              <a:t>for evaluation and collaboration</a:t>
            </a:r>
            <a:endParaRPr lang="en-GB" sz="1800" b="0" dirty="0"/>
          </a:p>
          <a:p>
            <a:pPr lvl="0"/>
            <a:r>
              <a:rPr lang="en-GB" sz="1800" b="0" dirty="0" smtClean="0"/>
              <a:t>Political aspects to be investigated</a:t>
            </a:r>
          </a:p>
          <a:p>
            <a:pPr lvl="1"/>
            <a:r>
              <a:rPr lang="en-GB" sz="1600" b="0" dirty="0" smtClean="0"/>
              <a:t>Possible governance structures</a:t>
            </a:r>
          </a:p>
          <a:p>
            <a:pPr lvl="1"/>
            <a:r>
              <a:rPr lang="en-GB" sz="1600" b="0" dirty="0" smtClean="0"/>
              <a:t>Legal, cost and operational issues</a:t>
            </a:r>
          </a:p>
          <a:p>
            <a:r>
              <a:rPr lang="en-GB" sz="1800" b="0" dirty="0" smtClean="0"/>
              <a:t>International collaboration, project and other </a:t>
            </a:r>
            <a:r>
              <a:rPr lang="en-GB" sz="1800" b="0" dirty="0" err="1" smtClean="0"/>
              <a:t>fora</a:t>
            </a:r>
            <a:endParaRPr lang="en-GB" sz="1800" b="0" dirty="0" smtClean="0"/>
          </a:p>
          <a:p>
            <a:r>
              <a:rPr lang="en-GB" sz="1800" b="0" dirty="0" smtClean="0"/>
              <a:t>Possibly launching an operational </a:t>
            </a:r>
            <a:r>
              <a:rPr lang="en-GB" sz="1800" b="0" dirty="0"/>
              <a:t>v</a:t>
            </a:r>
            <a:r>
              <a:rPr lang="en-GB" sz="1800" b="0" dirty="0" smtClean="0"/>
              <a:t>ersion of the Maritime Cloud in the Baltic Sea region in 2015</a:t>
            </a:r>
          </a:p>
          <a:p>
            <a:r>
              <a:rPr lang="en-GB" sz="1800" b="0" dirty="0" smtClean="0"/>
              <a:t>Website: </a:t>
            </a:r>
            <a:r>
              <a:rPr lang="en-GB" sz="1800" b="0" dirty="0">
                <a:hlinkClick r:id="rId3"/>
              </a:rPr>
              <a:t>http://dev.maritimecloud.net/</a:t>
            </a:r>
            <a:endParaRPr lang="en-GB" sz="1800" b="0" dirty="0" smtClean="0"/>
          </a:p>
          <a:p>
            <a:pPr lvl="1"/>
            <a:endParaRPr lang="en-GB" sz="1600" b="0" dirty="0" smtClean="0"/>
          </a:p>
          <a:p>
            <a:pPr marL="0" lvl="0" indent="0">
              <a:buNone/>
            </a:pPr>
            <a:endParaRPr lang="en-GB" sz="1800" b="0" dirty="0" smtClean="0"/>
          </a:p>
        </p:txBody>
      </p:sp>
    </p:spTree>
    <p:extLst>
      <p:ext uri="{BB962C8B-B14F-4D97-AF65-F5344CB8AC3E}">
        <p14:creationId xmlns:p14="http://schemas.microsoft.com/office/powerpoint/2010/main" val="190516249"/>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635001" y="1212696"/>
            <a:ext cx="7985424" cy="381000"/>
          </a:xfrm>
        </p:spPr>
        <p:txBody>
          <a:bodyPr/>
          <a:lstStyle/>
          <a:p>
            <a:pPr algn="ctr"/>
            <a:r>
              <a:rPr lang="en-GB" dirty="0" smtClean="0"/>
              <a:t>Thank you!</a:t>
            </a:r>
            <a:endParaRPr lang="en-GB" dirty="0"/>
          </a:p>
        </p:txBody>
      </p:sp>
      <p:sp>
        <p:nvSpPr>
          <p:cNvPr id="8" name="Content Placeholder 2"/>
          <p:cNvSpPr>
            <a:spLocks noGrp="1"/>
          </p:cNvSpPr>
          <p:nvPr>
            <p:ph idx="1"/>
          </p:nvPr>
        </p:nvSpPr>
        <p:spPr>
          <a:xfrm>
            <a:off x="810697" y="1931925"/>
            <a:ext cx="7417889" cy="3188355"/>
          </a:xfrm>
        </p:spPr>
        <p:txBody>
          <a:bodyPr/>
          <a:lstStyle/>
          <a:p>
            <a:pPr marL="0" indent="0">
              <a:buNone/>
            </a:pPr>
            <a:r>
              <a:rPr lang="en-GB" sz="2000" dirty="0" smtClean="0"/>
              <a:t>Contact information</a:t>
            </a:r>
          </a:p>
          <a:p>
            <a:pPr marL="0" indent="0">
              <a:buNone/>
            </a:pPr>
            <a:endParaRPr lang="en-GB" sz="2000" b="0" dirty="0"/>
          </a:p>
          <a:p>
            <a:pPr marL="0" indent="0">
              <a:buNone/>
            </a:pPr>
            <a:r>
              <a:rPr lang="en-GB" sz="2000" b="0" dirty="0" smtClean="0"/>
              <a:t>Email</a:t>
            </a:r>
          </a:p>
          <a:p>
            <a:pPr marL="400050" lvl="1" indent="0">
              <a:buNone/>
            </a:pPr>
            <a:r>
              <a:rPr lang="en-GB" sz="2000" b="0" dirty="0" smtClean="0">
                <a:hlinkClick r:id="rId3"/>
              </a:rPr>
              <a:t>obo@dma.dk</a:t>
            </a:r>
            <a:r>
              <a:rPr lang="en-GB" sz="2000" b="0" dirty="0" smtClean="0"/>
              <a:t> </a:t>
            </a:r>
          </a:p>
          <a:p>
            <a:pPr marL="0" indent="0">
              <a:buNone/>
            </a:pPr>
            <a:r>
              <a:rPr lang="en-GB" sz="2000" b="0" dirty="0" smtClean="0"/>
              <a:t>Website</a:t>
            </a:r>
          </a:p>
          <a:p>
            <a:pPr marL="400050" lvl="1" indent="0">
              <a:buNone/>
            </a:pPr>
            <a:r>
              <a:rPr lang="en-GB" sz="2000" b="0" dirty="0" smtClean="0">
                <a:hlinkClick r:id="rId4"/>
              </a:rPr>
              <a:t>http://dev.maritimecloud.net/</a:t>
            </a:r>
            <a:r>
              <a:rPr lang="en-GB" sz="2000" b="0" dirty="0" smtClean="0"/>
              <a:t> </a:t>
            </a:r>
          </a:p>
          <a:p>
            <a:pPr marL="0" indent="0">
              <a:buNone/>
            </a:pPr>
            <a:r>
              <a:rPr lang="en-GB" sz="2000" b="0" dirty="0" smtClean="0"/>
              <a:t>Google group</a:t>
            </a:r>
          </a:p>
          <a:p>
            <a:pPr marL="400050" lvl="1" indent="0">
              <a:buNone/>
            </a:pPr>
            <a:r>
              <a:rPr lang="en-GB" sz="2000" b="0" dirty="0" smtClean="0">
                <a:hlinkClick r:id="rId5"/>
              </a:rPr>
              <a:t>https</a:t>
            </a:r>
            <a:r>
              <a:rPr lang="en-GB" sz="2000" b="0" dirty="0">
                <a:hlinkClick r:id="rId5"/>
              </a:rPr>
              <a:t>://groups.google.com/d/forum</a:t>
            </a:r>
            <a:r>
              <a:rPr lang="en-GB" sz="2000" b="0" dirty="0" smtClean="0">
                <a:hlinkClick r:id="rId5"/>
              </a:rPr>
              <a:t>/maritimecloud</a:t>
            </a:r>
            <a:endParaRPr lang="en-GB" sz="2000" b="0" dirty="0" smtClean="0"/>
          </a:p>
          <a:p>
            <a:pPr marL="0" indent="0">
              <a:buNone/>
            </a:pPr>
            <a:endParaRPr lang="en-GB" sz="2000" b="0" dirty="0" smtClean="0"/>
          </a:p>
        </p:txBody>
      </p:sp>
    </p:spTree>
    <p:extLst>
      <p:ext uri="{BB962C8B-B14F-4D97-AF65-F5344CB8AC3E}">
        <p14:creationId xmlns:p14="http://schemas.microsoft.com/office/powerpoint/2010/main" val="1715743997"/>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6592" y="995855"/>
            <a:ext cx="7601608" cy="381000"/>
          </a:xfrm>
        </p:spPr>
        <p:txBody>
          <a:bodyPr/>
          <a:lstStyle/>
          <a:p>
            <a:r>
              <a:rPr lang="en-GB" dirty="0" smtClean="0"/>
              <a:t>Background</a:t>
            </a:r>
            <a:endParaRPr lang="en-GB" dirty="0"/>
          </a:p>
        </p:txBody>
      </p:sp>
      <p:sp>
        <p:nvSpPr>
          <p:cNvPr id="3" name="Content Placeholder 2"/>
          <p:cNvSpPr>
            <a:spLocks noGrp="1"/>
          </p:cNvSpPr>
          <p:nvPr>
            <p:ph idx="1"/>
          </p:nvPr>
        </p:nvSpPr>
        <p:spPr>
          <a:xfrm>
            <a:off x="856592" y="1717489"/>
            <a:ext cx="7601607" cy="4018641"/>
          </a:xfrm>
        </p:spPr>
        <p:txBody>
          <a:bodyPr/>
          <a:lstStyle/>
          <a:p>
            <a:r>
              <a:rPr lang="en-GB" sz="2400" b="0" dirty="0" smtClean="0"/>
              <a:t>The overarching e-navigation architecture, decided by IMO, assumes seamless data exchange between maritime actors onboard and ashore</a:t>
            </a:r>
          </a:p>
          <a:p>
            <a:endParaRPr lang="en-GB" sz="2400" b="0" dirty="0"/>
          </a:p>
          <a:p>
            <a:r>
              <a:rPr lang="en-GB" sz="2400" b="0" dirty="0" smtClean="0"/>
              <a:t>Testbed experience with potential e-navigation solutions has shown a need for a technical framework to support this data exchange</a:t>
            </a:r>
          </a:p>
          <a:p>
            <a:endParaRPr lang="en-GB" sz="2400" b="0" dirty="0" smtClean="0"/>
          </a:p>
        </p:txBody>
      </p:sp>
    </p:spTree>
    <p:extLst>
      <p:ext uri="{BB962C8B-B14F-4D97-AF65-F5344CB8AC3E}">
        <p14:creationId xmlns:p14="http://schemas.microsoft.com/office/powerpoint/2010/main" val="3059034539"/>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6592" y="995855"/>
            <a:ext cx="7601608" cy="381000"/>
          </a:xfrm>
        </p:spPr>
        <p:txBody>
          <a:bodyPr/>
          <a:lstStyle/>
          <a:p>
            <a:r>
              <a:rPr lang="en-GB" dirty="0" smtClean="0"/>
              <a:t>Identified framework requirements</a:t>
            </a:r>
            <a:endParaRPr lang="en-GB" dirty="0"/>
          </a:p>
        </p:txBody>
      </p:sp>
      <p:sp>
        <p:nvSpPr>
          <p:cNvPr id="5" name="Content Placeholder 2"/>
          <p:cNvSpPr>
            <a:spLocks noGrp="1"/>
          </p:cNvSpPr>
          <p:nvPr>
            <p:ph idx="1"/>
          </p:nvPr>
        </p:nvSpPr>
        <p:spPr>
          <a:xfrm>
            <a:off x="624608" y="1655290"/>
            <a:ext cx="8015801" cy="4255095"/>
          </a:xfrm>
        </p:spPr>
        <p:txBody>
          <a:bodyPr/>
          <a:lstStyle/>
          <a:p>
            <a:pPr marL="457200" indent="-457200">
              <a:buFont typeface="+mj-lt"/>
              <a:buAutoNum type="arabicPeriod"/>
            </a:pPr>
            <a:r>
              <a:rPr lang="en-GB" sz="2000" b="0" dirty="0" smtClean="0"/>
              <a:t>New communication means</a:t>
            </a:r>
          </a:p>
          <a:p>
            <a:pPr marL="457200" indent="-457200">
              <a:buFont typeface="+mj-lt"/>
              <a:buAutoNum type="arabicPeriod"/>
            </a:pPr>
            <a:r>
              <a:rPr lang="en-GB" sz="2000" b="0" dirty="0" smtClean="0"/>
              <a:t>Service consumers must easily be able to locate provided services</a:t>
            </a:r>
          </a:p>
          <a:p>
            <a:pPr marL="457200" indent="-457200">
              <a:buFont typeface="+mj-lt"/>
              <a:buAutoNum type="arabicPeriod"/>
            </a:pPr>
            <a:r>
              <a:rPr lang="en-GB" sz="2000" b="0" dirty="0" smtClean="0"/>
              <a:t>Service providers must easily be able to register their provided services</a:t>
            </a:r>
          </a:p>
          <a:p>
            <a:pPr marL="457200" indent="-457200">
              <a:buFont typeface="+mj-lt"/>
              <a:buAutoNum type="arabicPeriod"/>
            </a:pPr>
            <a:r>
              <a:rPr lang="en-GB" sz="2000" b="0" dirty="0" smtClean="0"/>
              <a:t>All maritime actors must have a unique maritime ID with attached attributes as role and nationality, etc</a:t>
            </a:r>
            <a:r>
              <a:rPr lang="en-GB" sz="2000" b="0" dirty="0"/>
              <a:t>.</a:t>
            </a:r>
            <a:endParaRPr lang="en-GB" sz="2000" b="0" dirty="0" smtClean="0"/>
          </a:p>
          <a:p>
            <a:pPr marL="457200" indent="-457200">
              <a:buFont typeface="+mj-lt"/>
              <a:buAutoNum type="arabicPeriod"/>
            </a:pPr>
            <a:r>
              <a:rPr lang="en-GB" sz="2000" b="0" dirty="0" smtClean="0"/>
              <a:t>Means for secure communication</a:t>
            </a:r>
          </a:p>
          <a:p>
            <a:pPr marL="857250" lvl="1" indent="-457200">
              <a:buFont typeface="Arial"/>
              <a:buChar char="•"/>
            </a:pPr>
            <a:r>
              <a:rPr lang="en-GB" sz="1800" b="0" dirty="0"/>
              <a:t>Authenticity – Guarantee of who I am talking </a:t>
            </a:r>
            <a:r>
              <a:rPr lang="en-GB" sz="1800" b="0" dirty="0" smtClean="0"/>
              <a:t>to</a:t>
            </a:r>
          </a:p>
          <a:p>
            <a:pPr marL="857250" lvl="1" indent="-457200">
              <a:buFont typeface="Arial"/>
              <a:buChar char="•"/>
            </a:pPr>
            <a:r>
              <a:rPr lang="en-GB" sz="1800" b="0" dirty="0" smtClean="0"/>
              <a:t>Integrity – Guarantee that data is unaltered</a:t>
            </a:r>
          </a:p>
          <a:p>
            <a:pPr marL="857250" lvl="1" indent="-457200">
              <a:buFont typeface="Arial"/>
              <a:buChar char="•"/>
            </a:pPr>
            <a:r>
              <a:rPr lang="en-GB" sz="1800" b="0" dirty="0" smtClean="0"/>
              <a:t>Confidentiality – Guarantee that data is not accessible by third party</a:t>
            </a:r>
          </a:p>
          <a:p>
            <a:pPr marL="457200" indent="-457200">
              <a:buFont typeface="+mj-lt"/>
              <a:buAutoNum type="arabicPeriod"/>
            </a:pPr>
            <a:endParaRPr lang="en-GB" sz="2000" b="0" dirty="0"/>
          </a:p>
          <a:p>
            <a:pPr marL="457200" indent="-457200">
              <a:buFont typeface="+mj-lt"/>
              <a:buAutoNum type="arabicPeriod"/>
            </a:pPr>
            <a:endParaRPr lang="en-GB" sz="2000" b="0" dirty="0" smtClean="0"/>
          </a:p>
          <a:p>
            <a:pPr lvl="1"/>
            <a:endParaRPr lang="en-GB" sz="2000" b="0" dirty="0" smtClean="0"/>
          </a:p>
          <a:p>
            <a:endParaRPr lang="en-GB" sz="2000" b="0" dirty="0" smtClean="0"/>
          </a:p>
        </p:txBody>
      </p:sp>
    </p:spTree>
    <p:extLst>
      <p:ext uri="{BB962C8B-B14F-4D97-AF65-F5344CB8AC3E}">
        <p14:creationId xmlns:p14="http://schemas.microsoft.com/office/powerpoint/2010/main" val="381468592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
                                            <p:txEl>
                                              <p:pRg st="5" end="5"/>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
                                            <p:txEl>
                                              <p:pRg st="6" end="6"/>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544" y="909262"/>
            <a:ext cx="7601608" cy="381000"/>
          </a:xfrm>
        </p:spPr>
        <p:txBody>
          <a:bodyPr/>
          <a:lstStyle/>
          <a:p>
            <a:r>
              <a:rPr lang="en-GB" dirty="0" smtClean="0"/>
              <a:t>Guiding principles</a:t>
            </a:r>
            <a:endParaRPr lang="en-GB" dirty="0"/>
          </a:p>
        </p:txBody>
      </p:sp>
      <p:sp>
        <p:nvSpPr>
          <p:cNvPr id="5" name="Content Placeholder 2"/>
          <p:cNvSpPr>
            <a:spLocks noGrp="1"/>
          </p:cNvSpPr>
          <p:nvPr>
            <p:ph idx="1"/>
          </p:nvPr>
        </p:nvSpPr>
        <p:spPr>
          <a:xfrm>
            <a:off x="612577" y="1392075"/>
            <a:ext cx="8186224" cy="4474331"/>
          </a:xfrm>
        </p:spPr>
        <p:txBody>
          <a:bodyPr/>
          <a:lstStyle/>
          <a:p>
            <a:pPr>
              <a:buFont typeface="Arial"/>
              <a:buChar char="•"/>
            </a:pPr>
            <a:r>
              <a:rPr lang="en-GB" sz="2000" dirty="0" smtClean="0"/>
              <a:t>Re-use not re-invent</a:t>
            </a:r>
          </a:p>
          <a:p>
            <a:pPr marL="400050" lvl="1" indent="0">
              <a:buNone/>
            </a:pPr>
            <a:r>
              <a:rPr lang="en-GB" b="0" dirty="0" smtClean="0"/>
              <a:t>Utilize existing and proven Information and Communication Technology (ICT) concepts</a:t>
            </a:r>
          </a:p>
          <a:p>
            <a:pPr marL="685800" lvl="1">
              <a:buFont typeface="Lucida Grande"/>
              <a:buChar char="-"/>
            </a:pPr>
            <a:r>
              <a:rPr lang="en-GB" sz="1600" b="0" dirty="0" smtClean="0"/>
              <a:t>Distributed systems</a:t>
            </a:r>
          </a:p>
          <a:p>
            <a:pPr marL="685800" lvl="1">
              <a:buFont typeface="Lucida Grande"/>
              <a:buChar char="-"/>
            </a:pPr>
            <a:r>
              <a:rPr lang="en-GB" sz="1600" b="0" dirty="0" smtClean="0"/>
              <a:t>Service-oriented architecture</a:t>
            </a:r>
            <a:endParaRPr lang="en-GB" sz="1600" b="0" dirty="0"/>
          </a:p>
          <a:p>
            <a:pPr marL="685800" lvl="1">
              <a:buFont typeface="Lucida Grande"/>
              <a:buChar char="-"/>
            </a:pPr>
            <a:r>
              <a:rPr lang="en-GB" sz="1600" b="0" dirty="0"/>
              <a:t>Software </a:t>
            </a:r>
            <a:r>
              <a:rPr lang="en-GB" sz="1600" b="0" dirty="0" smtClean="0"/>
              <a:t>design patterns</a:t>
            </a:r>
            <a:endParaRPr lang="en-GB" sz="1600" b="0" dirty="0"/>
          </a:p>
          <a:p>
            <a:pPr marL="685800" lvl="1">
              <a:buFont typeface="Lucida Grande"/>
              <a:buChar char="-"/>
            </a:pPr>
            <a:r>
              <a:rPr lang="en-GB" sz="1600" b="0" dirty="0" smtClean="0"/>
              <a:t>IT security</a:t>
            </a:r>
            <a:endParaRPr lang="en-GB" sz="1600" b="0" dirty="0"/>
          </a:p>
          <a:p>
            <a:pPr marL="685800" lvl="1">
              <a:buFont typeface="Lucida Grande"/>
              <a:buChar char="-"/>
            </a:pPr>
            <a:r>
              <a:rPr lang="en-GB" sz="1600" b="0" dirty="0" smtClean="0"/>
              <a:t>Etc.</a:t>
            </a:r>
          </a:p>
          <a:p>
            <a:pPr>
              <a:buFont typeface="Arial"/>
              <a:buChar char="•"/>
            </a:pPr>
            <a:r>
              <a:rPr lang="en-GB" sz="2000" dirty="0"/>
              <a:t>Separation of information provision and </a:t>
            </a:r>
            <a:r>
              <a:rPr lang="en-GB" sz="2000" dirty="0" smtClean="0"/>
              <a:t>consumption</a:t>
            </a:r>
            <a:endParaRPr lang="en-GB" dirty="0" smtClean="0"/>
          </a:p>
          <a:p>
            <a:pPr marL="685800" lvl="1">
              <a:buFont typeface="Lucida Grande"/>
              <a:buChar char="-"/>
            </a:pPr>
            <a:r>
              <a:rPr lang="en-GB" sz="1600" b="0" dirty="0" smtClean="0"/>
              <a:t>Actors </a:t>
            </a:r>
            <a:r>
              <a:rPr lang="en-GB" sz="1600" b="0" dirty="0"/>
              <a:t>are </a:t>
            </a:r>
            <a:r>
              <a:rPr lang="en-GB" sz="1600" b="0" dirty="0" smtClean="0"/>
              <a:t>often both providers and </a:t>
            </a:r>
            <a:r>
              <a:rPr lang="en-GB" sz="1600" b="0" dirty="0"/>
              <a:t>consumers of </a:t>
            </a:r>
            <a:r>
              <a:rPr lang="en-GB" sz="1600" b="0" dirty="0" smtClean="0"/>
              <a:t>information</a:t>
            </a:r>
          </a:p>
          <a:p>
            <a:pPr marL="685800" lvl="1">
              <a:buFont typeface="Lucida Grande"/>
              <a:buChar char="-"/>
            </a:pPr>
            <a:r>
              <a:rPr lang="en-GB" sz="1600" b="0" dirty="0"/>
              <a:t>N</a:t>
            </a:r>
            <a:r>
              <a:rPr lang="en-GB" sz="1600" b="0" dirty="0" smtClean="0"/>
              <a:t>ot </a:t>
            </a:r>
            <a:r>
              <a:rPr lang="en-GB" sz="1600" b="0" dirty="0"/>
              <a:t>ideal to decide in advance who will need what information, obtained from whom and </a:t>
            </a:r>
            <a:r>
              <a:rPr lang="en-GB" sz="1600" b="0" dirty="0" smtClean="0"/>
              <a:t>when</a:t>
            </a:r>
          </a:p>
          <a:p>
            <a:pPr marL="685800" lvl="1">
              <a:buFont typeface="Lucida Grande"/>
              <a:buChar char="-"/>
            </a:pPr>
            <a:r>
              <a:rPr lang="en-GB" sz="1600" b="0" dirty="0" smtClean="0"/>
              <a:t>Decoupling </a:t>
            </a:r>
            <a:r>
              <a:rPr lang="en-GB" sz="1600" b="0" dirty="0"/>
              <a:t>providers of information from the possible consumers </a:t>
            </a:r>
            <a:r>
              <a:rPr lang="en-GB" sz="1600" b="0" dirty="0" smtClean="0"/>
              <a:t>allows the </a:t>
            </a:r>
            <a:r>
              <a:rPr lang="en-GB" sz="1600" b="0" dirty="0"/>
              <a:t>number and nature of providers and consumers can evolve through </a:t>
            </a:r>
            <a:r>
              <a:rPr lang="en-GB" sz="1600" b="0" dirty="0" smtClean="0"/>
              <a:t>time</a:t>
            </a:r>
            <a:endParaRPr lang="en-GB" sz="1600" b="0" dirty="0"/>
          </a:p>
          <a:p>
            <a:pPr marL="0" indent="0">
              <a:buNone/>
            </a:pPr>
            <a:endParaRPr lang="en-GB" sz="2000" b="0" dirty="0" smtClean="0"/>
          </a:p>
          <a:p>
            <a:pPr>
              <a:buFont typeface="Arial"/>
              <a:buChar char="•"/>
            </a:pPr>
            <a:endParaRPr lang="en-GB" sz="2000" b="0" dirty="0" smtClean="0"/>
          </a:p>
          <a:p>
            <a:pPr>
              <a:buFont typeface="Arial"/>
              <a:buChar char="•"/>
            </a:pPr>
            <a:endParaRPr lang="en-GB" sz="2000" b="0" dirty="0" smtClean="0"/>
          </a:p>
          <a:p>
            <a:endParaRPr lang="en-GB" sz="2000" b="0" dirty="0" smtClean="0"/>
          </a:p>
        </p:txBody>
      </p:sp>
    </p:spTree>
    <p:extLst>
      <p:ext uri="{BB962C8B-B14F-4D97-AF65-F5344CB8AC3E}">
        <p14:creationId xmlns:p14="http://schemas.microsoft.com/office/powerpoint/2010/main" val="235660021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
                                            <p:txEl>
                                              <p:pRg st="9" end="9"/>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544" y="909262"/>
            <a:ext cx="7601608" cy="381000"/>
          </a:xfrm>
        </p:spPr>
        <p:txBody>
          <a:bodyPr/>
          <a:lstStyle/>
          <a:p>
            <a:r>
              <a:rPr lang="en-GB" dirty="0" smtClean="0"/>
              <a:t>Guiding principles, continued</a:t>
            </a:r>
            <a:endParaRPr lang="en-GB" dirty="0"/>
          </a:p>
        </p:txBody>
      </p:sp>
      <p:sp>
        <p:nvSpPr>
          <p:cNvPr id="5" name="Content Placeholder 2"/>
          <p:cNvSpPr>
            <a:spLocks noGrp="1"/>
          </p:cNvSpPr>
          <p:nvPr>
            <p:ph idx="1"/>
          </p:nvPr>
        </p:nvSpPr>
        <p:spPr>
          <a:xfrm>
            <a:off x="612577" y="1392075"/>
            <a:ext cx="8186224" cy="4474331"/>
          </a:xfrm>
        </p:spPr>
        <p:txBody>
          <a:bodyPr/>
          <a:lstStyle/>
          <a:p>
            <a:pPr>
              <a:buFont typeface="Arial"/>
              <a:buChar char="•"/>
            </a:pPr>
            <a:r>
              <a:rPr lang="en-GB" sz="2000" dirty="0"/>
              <a:t>Loose system </a:t>
            </a:r>
            <a:r>
              <a:rPr lang="en-GB" sz="2000" dirty="0" smtClean="0"/>
              <a:t>coupling</a:t>
            </a:r>
          </a:p>
          <a:p>
            <a:pPr lvl="1">
              <a:buFont typeface="Lucida Grande"/>
              <a:buChar char="-"/>
            </a:pPr>
            <a:r>
              <a:rPr lang="en-GB" sz="1600" b="0" dirty="0"/>
              <a:t>Modular design with loose coupling and high cohesion where components of systems have little or no knowledge of the definitions of other separate components. By doing this the barriers between systems and applications are removed, and interfaces are compatible. It </a:t>
            </a:r>
            <a:r>
              <a:rPr lang="en-GB" sz="1600" b="0" dirty="0" smtClean="0"/>
              <a:t>allows </a:t>
            </a:r>
            <a:r>
              <a:rPr lang="en-GB" sz="1600" b="0" dirty="0"/>
              <a:t>for independent acquisition and composability of system components.</a:t>
            </a:r>
          </a:p>
          <a:p>
            <a:pPr>
              <a:buFont typeface="Arial"/>
              <a:buChar char="•"/>
            </a:pPr>
            <a:r>
              <a:rPr lang="en-GB" sz="2000" dirty="0" smtClean="0"/>
              <a:t>Build on open standards</a:t>
            </a:r>
          </a:p>
          <a:p>
            <a:pPr lvl="1">
              <a:buFont typeface="Lucida Grande"/>
              <a:buChar char="-"/>
            </a:pPr>
            <a:r>
              <a:rPr lang="en-GB" sz="1600" b="0" dirty="0" smtClean="0"/>
              <a:t>Open </a:t>
            </a:r>
            <a:r>
              <a:rPr lang="en-GB" sz="1600" b="0" dirty="0"/>
              <a:t>standards means widely accepted and supported standards set by recognized standards organizations or the marketplace. These standards support interoperability, portability, and scalability and are equally available to the general public at no cost or with a moderate license fee.</a:t>
            </a:r>
            <a:endParaRPr lang="en-GB" sz="1600" b="0" dirty="0" smtClean="0"/>
          </a:p>
          <a:p>
            <a:pPr>
              <a:buFont typeface="Arial"/>
              <a:buChar char="•"/>
            </a:pPr>
            <a:r>
              <a:rPr lang="en-GB" sz="2000" dirty="0" smtClean="0"/>
              <a:t>Facilitate </a:t>
            </a:r>
            <a:r>
              <a:rPr lang="en-GB" sz="2000" dirty="0"/>
              <a:t>Service Oriented Architecture (SOA</a:t>
            </a:r>
            <a:r>
              <a:rPr lang="en-GB" sz="2000" dirty="0" smtClean="0"/>
              <a:t>)</a:t>
            </a:r>
          </a:p>
          <a:p>
            <a:pPr lvl="1">
              <a:buFont typeface="Lucida Grande"/>
              <a:buChar char="-"/>
            </a:pPr>
            <a:r>
              <a:rPr lang="en-GB" sz="1600" b="0" dirty="0"/>
              <a:t>Driven by analysis of user </a:t>
            </a:r>
            <a:r>
              <a:rPr lang="en-GB" sz="1600" b="0" dirty="0" smtClean="0"/>
              <a:t>needs, </a:t>
            </a:r>
            <a:r>
              <a:rPr lang="en-GB" sz="1600" b="0" dirty="0"/>
              <a:t>functionality is developed, packaged and implemented as a suite of interoperable services that can be used in a flexible way within multiple separate systems from several domains within the maritime world.</a:t>
            </a:r>
            <a:endParaRPr lang="en-GB" sz="1600" b="0" dirty="0" smtClean="0"/>
          </a:p>
          <a:p>
            <a:pPr>
              <a:buFont typeface="Arial"/>
              <a:buChar char="•"/>
            </a:pPr>
            <a:endParaRPr lang="en-GB" sz="2000" b="0" dirty="0" smtClean="0"/>
          </a:p>
          <a:p>
            <a:endParaRPr lang="en-GB" sz="2000" b="0" dirty="0" smtClean="0"/>
          </a:p>
        </p:txBody>
      </p:sp>
    </p:spTree>
    <p:extLst>
      <p:ext uri="{BB962C8B-B14F-4D97-AF65-F5344CB8AC3E}">
        <p14:creationId xmlns:p14="http://schemas.microsoft.com/office/powerpoint/2010/main" val="172535644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maritime cloud - cropped.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2577" y="2077636"/>
            <a:ext cx="7828575" cy="4048860"/>
          </a:xfrm>
          <a:prstGeom prst="rect">
            <a:avLst/>
          </a:prstGeom>
        </p:spPr>
      </p:pic>
      <p:sp>
        <p:nvSpPr>
          <p:cNvPr id="2" name="Title 1"/>
          <p:cNvSpPr>
            <a:spLocks noGrp="1"/>
          </p:cNvSpPr>
          <p:nvPr>
            <p:ph type="title"/>
          </p:nvPr>
        </p:nvSpPr>
        <p:spPr>
          <a:xfrm>
            <a:off x="839544" y="909262"/>
            <a:ext cx="7601608" cy="381000"/>
          </a:xfrm>
        </p:spPr>
        <p:txBody>
          <a:bodyPr/>
          <a:lstStyle/>
          <a:p>
            <a:r>
              <a:rPr lang="en-GB" dirty="0" smtClean="0"/>
              <a:t>The Maritime Cloud</a:t>
            </a:r>
            <a:endParaRPr lang="en-GB" dirty="0"/>
          </a:p>
        </p:txBody>
      </p:sp>
      <p:sp>
        <p:nvSpPr>
          <p:cNvPr id="5" name="Content Placeholder 2"/>
          <p:cNvSpPr>
            <a:spLocks noGrp="1"/>
          </p:cNvSpPr>
          <p:nvPr>
            <p:ph idx="1"/>
          </p:nvPr>
        </p:nvSpPr>
        <p:spPr>
          <a:xfrm>
            <a:off x="612577" y="1321519"/>
            <a:ext cx="8015801" cy="1218582"/>
          </a:xfrm>
        </p:spPr>
        <p:txBody>
          <a:bodyPr/>
          <a:lstStyle/>
          <a:p>
            <a:pPr>
              <a:buFont typeface="Arial"/>
              <a:buChar char="•"/>
            </a:pPr>
            <a:r>
              <a:rPr lang="en-GB" sz="2000" b="0" dirty="0" smtClean="0"/>
              <a:t>Connects all maritime actors in a communication framework</a:t>
            </a:r>
          </a:p>
          <a:p>
            <a:pPr>
              <a:buFont typeface="Arial"/>
              <a:buChar char="•"/>
            </a:pPr>
            <a:r>
              <a:rPr lang="en-GB" sz="2000" b="0" dirty="0" smtClean="0"/>
              <a:t>Consists of standards and three key infrastructure components</a:t>
            </a:r>
          </a:p>
          <a:p>
            <a:pPr marL="0" indent="0">
              <a:buNone/>
            </a:pPr>
            <a:endParaRPr lang="en-GB" sz="2000" b="0" dirty="0" smtClean="0"/>
          </a:p>
          <a:p>
            <a:pPr lvl="1"/>
            <a:endParaRPr lang="en-GB" sz="2000" b="0" dirty="0" smtClean="0"/>
          </a:p>
          <a:p>
            <a:endParaRPr lang="en-GB" sz="2000" b="0" dirty="0" smtClean="0"/>
          </a:p>
        </p:txBody>
      </p:sp>
    </p:spTree>
    <p:extLst>
      <p:ext uri="{BB962C8B-B14F-4D97-AF65-F5344CB8AC3E}">
        <p14:creationId xmlns:p14="http://schemas.microsoft.com/office/powerpoint/2010/main" val="2841664848"/>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544" y="877749"/>
            <a:ext cx="7601608" cy="381000"/>
          </a:xfrm>
        </p:spPr>
        <p:txBody>
          <a:bodyPr/>
          <a:lstStyle/>
          <a:p>
            <a:r>
              <a:rPr lang="en-GB" dirty="0" smtClean="0"/>
              <a:t>Communication</a:t>
            </a:r>
            <a:endParaRPr lang="en-GB" dirty="0"/>
          </a:p>
        </p:txBody>
      </p:sp>
      <p:sp>
        <p:nvSpPr>
          <p:cNvPr id="5" name="Content Placeholder 2"/>
          <p:cNvSpPr>
            <a:spLocks noGrp="1"/>
          </p:cNvSpPr>
          <p:nvPr>
            <p:ph idx="1"/>
          </p:nvPr>
        </p:nvSpPr>
        <p:spPr>
          <a:xfrm>
            <a:off x="624608" y="1303778"/>
            <a:ext cx="8015801" cy="5075534"/>
          </a:xfrm>
        </p:spPr>
        <p:txBody>
          <a:bodyPr/>
          <a:lstStyle/>
          <a:p>
            <a:r>
              <a:rPr lang="en-GB" sz="1800" b="0" dirty="0"/>
              <a:t>Digital communication means are essential for a communication framework</a:t>
            </a:r>
          </a:p>
          <a:p>
            <a:r>
              <a:rPr lang="en-GB" sz="1800" b="0" dirty="0"/>
              <a:t>Currently we have only one general purpose digital communication </a:t>
            </a:r>
            <a:r>
              <a:rPr lang="en-GB" sz="1800" b="0" dirty="0" smtClean="0"/>
              <a:t>mean </a:t>
            </a:r>
            <a:r>
              <a:rPr lang="en-GB" sz="1800" b="0" dirty="0"/>
              <a:t>universally available</a:t>
            </a:r>
          </a:p>
          <a:p>
            <a:pPr lvl="1"/>
            <a:r>
              <a:rPr lang="en-GB" sz="1600" b="0" dirty="0"/>
              <a:t>AIS ASM</a:t>
            </a:r>
          </a:p>
          <a:p>
            <a:r>
              <a:rPr lang="en-GB" sz="1800" b="0" dirty="0"/>
              <a:t>In some cases we have </a:t>
            </a:r>
          </a:p>
          <a:p>
            <a:pPr lvl="1"/>
            <a:r>
              <a:rPr lang="en-GB" sz="1600" b="0" dirty="0"/>
              <a:t>Commercially available Internet (TCP/</a:t>
            </a:r>
            <a:r>
              <a:rPr lang="en-GB" sz="1600" b="0" dirty="0" smtClean="0"/>
              <a:t>IP)</a:t>
            </a:r>
            <a:endParaRPr lang="en-GB" sz="1600" b="0" dirty="0"/>
          </a:p>
          <a:p>
            <a:pPr lvl="1"/>
            <a:r>
              <a:rPr lang="en-GB" sz="1600" b="0" dirty="0"/>
              <a:t>Stand alone text based or limited data package transfer systems via satellite or HF</a:t>
            </a:r>
          </a:p>
          <a:p>
            <a:r>
              <a:rPr lang="en-GB" sz="1800" b="0" dirty="0"/>
              <a:t>Questionable if AIS ASM will </a:t>
            </a:r>
            <a:r>
              <a:rPr lang="en-GB" sz="1800" b="0" dirty="0" smtClean="0"/>
              <a:t>be sufficient for the </a:t>
            </a:r>
            <a:r>
              <a:rPr lang="en-GB" sz="1800" b="0" dirty="0"/>
              <a:t>prioritized e-navigation solutions</a:t>
            </a:r>
          </a:p>
          <a:p>
            <a:r>
              <a:rPr lang="en-GB" sz="1800" b="0" dirty="0"/>
              <a:t>New </a:t>
            </a:r>
            <a:r>
              <a:rPr lang="en-GB" sz="1800" b="0" dirty="0" smtClean="0"/>
              <a:t>communication </a:t>
            </a:r>
            <a:r>
              <a:rPr lang="en-GB" sz="1800" b="0" dirty="0"/>
              <a:t>systems (like NAVDAT and VDES) </a:t>
            </a:r>
            <a:r>
              <a:rPr lang="en-GB" sz="1800" b="0" dirty="0" smtClean="0"/>
              <a:t>need </a:t>
            </a:r>
            <a:r>
              <a:rPr lang="en-GB" sz="1800" b="0" dirty="0"/>
              <a:t>to be developed and </a:t>
            </a:r>
            <a:r>
              <a:rPr lang="en-GB" sz="1800" b="0" dirty="0" smtClean="0"/>
              <a:t>demonstrated – </a:t>
            </a:r>
            <a:r>
              <a:rPr lang="en-GB" sz="1800" b="0" dirty="0"/>
              <a:t>i.e. not available in the short term.</a:t>
            </a:r>
          </a:p>
          <a:p>
            <a:r>
              <a:rPr lang="en-GB" sz="1800" b="0" dirty="0" smtClean="0"/>
              <a:t>The Maritime Cloud must be able to utilize </a:t>
            </a:r>
            <a:r>
              <a:rPr lang="en-GB" sz="1800" b="0" dirty="0"/>
              <a:t>different communication </a:t>
            </a:r>
            <a:r>
              <a:rPr lang="en-GB" sz="1800" b="0" dirty="0" smtClean="0"/>
              <a:t>systems</a:t>
            </a:r>
            <a:endParaRPr lang="en-GB" sz="1800" b="0" dirty="0"/>
          </a:p>
          <a:p>
            <a:endParaRPr lang="en-GB" sz="1800" b="0" dirty="0"/>
          </a:p>
          <a:p>
            <a:endParaRPr lang="en-GB" sz="1800" b="0" dirty="0"/>
          </a:p>
        </p:txBody>
      </p:sp>
    </p:spTree>
    <p:extLst>
      <p:ext uri="{BB962C8B-B14F-4D97-AF65-F5344CB8AC3E}">
        <p14:creationId xmlns:p14="http://schemas.microsoft.com/office/powerpoint/2010/main" val="757102493"/>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544" y="877749"/>
            <a:ext cx="7601608" cy="381000"/>
          </a:xfrm>
        </p:spPr>
        <p:txBody>
          <a:bodyPr/>
          <a:lstStyle/>
          <a:p>
            <a:r>
              <a:rPr lang="en-GB" dirty="0" smtClean="0"/>
              <a:t>Internet</a:t>
            </a:r>
            <a:endParaRPr lang="en-GB" dirty="0"/>
          </a:p>
        </p:txBody>
      </p:sp>
      <p:sp>
        <p:nvSpPr>
          <p:cNvPr id="5" name="Content Placeholder 2"/>
          <p:cNvSpPr>
            <a:spLocks noGrp="1"/>
          </p:cNvSpPr>
          <p:nvPr>
            <p:ph idx="1"/>
          </p:nvPr>
        </p:nvSpPr>
        <p:spPr>
          <a:xfrm>
            <a:off x="624608" y="1303778"/>
            <a:ext cx="8015801" cy="5075534"/>
          </a:xfrm>
        </p:spPr>
        <p:txBody>
          <a:bodyPr/>
          <a:lstStyle/>
          <a:p>
            <a:r>
              <a:rPr lang="en-GB" sz="1800" b="0" dirty="0" smtClean="0"/>
              <a:t>Internet connectivity will surely play a bigger role in the future – not necessarily driven by e-navigation but by a business and crew demand</a:t>
            </a:r>
          </a:p>
          <a:p>
            <a:r>
              <a:rPr lang="en-GB" sz="1800" b="0" dirty="0" smtClean="0"/>
              <a:t>The IP protocol offers an interface that can be delivered by multiple physical links</a:t>
            </a:r>
          </a:p>
          <a:p>
            <a:pPr lvl="1"/>
            <a:r>
              <a:rPr lang="en-GB" sz="1600" b="0" dirty="0" smtClean="0"/>
              <a:t>Mobile broadband</a:t>
            </a:r>
          </a:p>
          <a:p>
            <a:pPr lvl="1"/>
            <a:r>
              <a:rPr lang="en-GB" sz="1600" b="0" dirty="0" smtClean="0"/>
              <a:t>SAT</a:t>
            </a:r>
          </a:p>
          <a:p>
            <a:pPr lvl="1"/>
            <a:r>
              <a:rPr lang="en-GB" sz="1600" b="0" dirty="0" smtClean="0"/>
              <a:t>WiMAX</a:t>
            </a:r>
          </a:p>
          <a:p>
            <a:pPr lvl="1"/>
            <a:r>
              <a:rPr lang="en-GB" sz="1600" b="0" dirty="0" smtClean="0"/>
              <a:t>VHF data</a:t>
            </a:r>
            <a:endParaRPr lang="en-GB" sz="1800" b="0" dirty="0"/>
          </a:p>
          <a:p>
            <a:r>
              <a:rPr lang="en-GB" sz="1800" b="0" dirty="0" smtClean="0"/>
              <a:t>Connectivity would incur costs, even for statuary communications</a:t>
            </a:r>
          </a:p>
          <a:p>
            <a:pPr lvl="1"/>
            <a:r>
              <a:rPr lang="en-GB" sz="1600" b="0" dirty="0" smtClean="0"/>
              <a:t>Crew and business communication expected to highly exceeds statuary communication</a:t>
            </a:r>
          </a:p>
          <a:p>
            <a:pPr lvl="1"/>
            <a:r>
              <a:rPr lang="en-GB" sz="1600" b="0" dirty="0" smtClean="0"/>
              <a:t>Efficiency savings due to the use of  </a:t>
            </a:r>
            <a:r>
              <a:rPr lang="en-GB" sz="1600" b="0" smtClean="0"/>
              <a:t>the Internet </a:t>
            </a:r>
            <a:r>
              <a:rPr lang="en-GB" sz="1600" b="0" dirty="0"/>
              <a:t>will </a:t>
            </a:r>
            <a:r>
              <a:rPr lang="en-GB" sz="1600" b="0" dirty="0" smtClean="0"/>
              <a:t>be orders </a:t>
            </a:r>
            <a:r>
              <a:rPr lang="en-GB" sz="1600" b="0" dirty="0"/>
              <a:t>of </a:t>
            </a:r>
            <a:r>
              <a:rPr lang="en-GB" sz="1600" b="0" dirty="0" smtClean="0"/>
              <a:t>magnitude </a:t>
            </a:r>
            <a:r>
              <a:rPr lang="en-GB" sz="1600" b="0" dirty="0"/>
              <a:t>higher than </a:t>
            </a:r>
            <a:r>
              <a:rPr lang="en-GB" sz="1600" b="0" dirty="0" smtClean="0"/>
              <a:t>the </a:t>
            </a:r>
            <a:r>
              <a:rPr lang="en-GB" sz="1600" b="0" dirty="0"/>
              <a:t>additional </a:t>
            </a:r>
            <a:r>
              <a:rPr lang="en-GB" sz="1600" b="0" dirty="0" smtClean="0"/>
              <a:t>costs</a:t>
            </a:r>
          </a:p>
          <a:p>
            <a:r>
              <a:rPr lang="en-GB" sz="1800" b="0" dirty="0" smtClean="0"/>
              <a:t>The standard Internet transport protocols TCP and UDP are not sufficient for all kinds of needed communication</a:t>
            </a:r>
          </a:p>
        </p:txBody>
      </p:sp>
    </p:spTree>
    <p:extLst>
      <p:ext uri="{BB962C8B-B14F-4D97-AF65-F5344CB8AC3E}">
        <p14:creationId xmlns:p14="http://schemas.microsoft.com/office/powerpoint/2010/main" val="160711603"/>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544" y="893576"/>
            <a:ext cx="7601608" cy="381000"/>
          </a:xfrm>
        </p:spPr>
        <p:txBody>
          <a:bodyPr/>
          <a:lstStyle/>
          <a:p>
            <a:r>
              <a:rPr lang="en-GB" dirty="0" smtClean="0"/>
              <a:t>Maritime Messaging Service</a:t>
            </a:r>
            <a:endParaRPr lang="en-GB" dirty="0"/>
          </a:p>
        </p:txBody>
      </p:sp>
      <p:sp>
        <p:nvSpPr>
          <p:cNvPr id="5" name="Content Placeholder 2"/>
          <p:cNvSpPr>
            <a:spLocks noGrp="1"/>
          </p:cNvSpPr>
          <p:nvPr>
            <p:ph idx="1"/>
          </p:nvPr>
        </p:nvSpPr>
        <p:spPr>
          <a:xfrm>
            <a:off x="624608" y="1316146"/>
            <a:ext cx="8015801" cy="4083648"/>
          </a:xfrm>
        </p:spPr>
        <p:txBody>
          <a:bodyPr/>
          <a:lstStyle/>
          <a:p>
            <a:r>
              <a:rPr lang="en-GB" sz="1800" b="0" dirty="0" smtClean="0"/>
              <a:t>Geo-aware messaging protocol on top of TCP/IP (overlay network)</a:t>
            </a:r>
          </a:p>
          <a:p>
            <a:r>
              <a:rPr lang="en-GB" sz="1800" b="0" dirty="0" smtClean="0"/>
              <a:t>Actors connects to </a:t>
            </a:r>
            <a:r>
              <a:rPr lang="en-GB" sz="1800" b="0" dirty="0"/>
              <a:t>a Maritime Messaging Server (MMS) </a:t>
            </a:r>
            <a:r>
              <a:rPr lang="en-GB" sz="1800" b="0" dirty="0" smtClean="0"/>
              <a:t>to send and receive messages, and send position at a protocol level</a:t>
            </a:r>
          </a:p>
          <a:p>
            <a:r>
              <a:rPr lang="en-GB" sz="1800" b="0" dirty="0" smtClean="0"/>
              <a:t>The  servers maintain a geographical awareness of actors </a:t>
            </a:r>
          </a:p>
          <a:p>
            <a:r>
              <a:rPr lang="en-GB" sz="1800" b="0" dirty="0" smtClean="0"/>
              <a:t>Can be supplemented by AIS data</a:t>
            </a:r>
          </a:p>
          <a:p>
            <a:r>
              <a:rPr lang="en-GB" sz="1800" b="0" dirty="0" smtClean="0"/>
              <a:t>Any </a:t>
            </a:r>
            <a:r>
              <a:rPr lang="en-GB" sz="1800" b="0" dirty="0"/>
              <a:t>available </a:t>
            </a:r>
            <a:r>
              <a:rPr lang="en-GB" sz="1800" b="0" dirty="0" smtClean="0"/>
              <a:t>Internet connection can be used (prioritized)</a:t>
            </a:r>
          </a:p>
          <a:p>
            <a:r>
              <a:rPr lang="en-GB" sz="1800" b="0" dirty="0" smtClean="0"/>
              <a:t>Resilience by store </a:t>
            </a:r>
            <a:r>
              <a:rPr lang="en-GB" sz="1800" b="0" dirty="0"/>
              <a:t>and </a:t>
            </a:r>
            <a:r>
              <a:rPr lang="en-GB" sz="1800" b="0" dirty="0" smtClean="0"/>
              <a:t>forward functionality</a:t>
            </a:r>
            <a:endParaRPr lang="en-GB" sz="2000" b="0" dirty="0"/>
          </a:p>
          <a:p>
            <a:pPr marL="0" indent="0">
              <a:buNone/>
            </a:pPr>
            <a:endParaRPr lang="en-GB" sz="2000" b="0" dirty="0"/>
          </a:p>
        </p:txBody>
      </p:sp>
      <p:grpSp>
        <p:nvGrpSpPr>
          <p:cNvPr id="4" name="Group 3"/>
          <p:cNvGrpSpPr>
            <a:grpSpLocks noChangeAspect="1"/>
          </p:cNvGrpSpPr>
          <p:nvPr/>
        </p:nvGrpSpPr>
        <p:grpSpPr>
          <a:xfrm>
            <a:off x="839544" y="3654876"/>
            <a:ext cx="7132396" cy="2499376"/>
            <a:chOff x="186591" y="2889563"/>
            <a:chExt cx="8820306" cy="3090864"/>
          </a:xfrm>
        </p:grpSpPr>
        <p:grpSp>
          <p:nvGrpSpPr>
            <p:cNvPr id="6" name="Group 5"/>
            <p:cNvGrpSpPr/>
            <p:nvPr/>
          </p:nvGrpSpPr>
          <p:grpSpPr>
            <a:xfrm>
              <a:off x="186591" y="2889563"/>
              <a:ext cx="8820306" cy="3090864"/>
              <a:chOff x="166564" y="1509021"/>
              <a:chExt cx="8820306" cy="3090864"/>
            </a:xfrm>
          </p:grpSpPr>
          <p:sp>
            <p:nvSpPr>
              <p:cNvPr id="8" name="Tekstboks 29"/>
              <p:cNvSpPr txBox="1">
                <a:spLocks noChangeArrowheads="1"/>
              </p:cNvSpPr>
              <p:nvPr/>
            </p:nvSpPr>
            <p:spPr bwMode="auto">
              <a:xfrm>
                <a:off x="3348038" y="1700314"/>
                <a:ext cx="1008062" cy="246063"/>
              </a:xfrm>
              <a:prstGeom prst="rect">
                <a:avLst/>
              </a:prstGeom>
              <a:noFill/>
              <a:ln w="9525">
                <a:noFill/>
                <a:miter lim="800000"/>
                <a:headEnd/>
                <a:tailEnd/>
              </a:ln>
            </p:spPr>
            <p:txBody>
              <a:bodyPr>
                <a:spAutoFit/>
              </a:bodyPr>
              <a:lstStyle/>
              <a:p>
                <a:r>
                  <a:rPr lang="da-DK" sz="1000" dirty="0" smtClean="0"/>
                  <a:t>MMS</a:t>
                </a:r>
                <a:endParaRPr lang="da-DK" sz="1000" dirty="0"/>
              </a:p>
            </p:txBody>
          </p:sp>
          <p:cxnSp>
            <p:nvCxnSpPr>
              <p:cNvPr id="9" name="Lige forbindelse 71"/>
              <p:cNvCxnSpPr/>
              <p:nvPr/>
            </p:nvCxnSpPr>
            <p:spPr>
              <a:xfrm flipV="1">
                <a:off x="3059113" y="2209109"/>
                <a:ext cx="649287" cy="190500"/>
              </a:xfrm>
              <a:prstGeom prst="line">
                <a:avLst/>
              </a:prstGeom>
              <a:ln>
                <a:solidFill>
                  <a:schemeClr val="bg1">
                    <a:lumMod val="65000"/>
                  </a:schemeClr>
                </a:solidFill>
              </a:ln>
            </p:spPr>
            <p:style>
              <a:lnRef idx="1">
                <a:schemeClr val="dk1"/>
              </a:lnRef>
              <a:fillRef idx="0">
                <a:schemeClr val="dk1"/>
              </a:fillRef>
              <a:effectRef idx="0">
                <a:schemeClr val="dk1"/>
              </a:effectRef>
              <a:fontRef idx="minor">
                <a:schemeClr val="tx1"/>
              </a:fontRef>
            </p:style>
          </p:cxnSp>
          <p:sp>
            <p:nvSpPr>
              <p:cNvPr id="10" name="Ellipse 72"/>
              <p:cNvSpPr/>
              <p:nvPr/>
            </p:nvSpPr>
            <p:spPr bwMode="auto">
              <a:xfrm>
                <a:off x="755650" y="1894784"/>
                <a:ext cx="2520950" cy="2305050"/>
              </a:xfrm>
              <a:prstGeom prst="ellipse">
                <a:avLst/>
              </a:prstGeom>
              <a:solidFill>
                <a:schemeClr val="bg1">
                  <a:lumMod val="75000"/>
                  <a:alpha val="23922"/>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da-DK"/>
              </a:p>
            </p:txBody>
          </p:sp>
          <p:pic>
            <p:nvPicPr>
              <p:cNvPr id="11" name="Picture 6" descr="C:\Documents and Settings\obo-sfs\Dokumenter\Dropbox\e-Navigation\Projects\ACCSEAS\WP4\ship.png"/>
              <p:cNvPicPr>
                <a:picLocks noChangeAspect="1" noChangeArrowheads="1"/>
              </p:cNvPicPr>
              <p:nvPr/>
            </p:nvPicPr>
            <p:blipFill>
              <a:blip r:embed="rId3" cstate="print"/>
              <a:srcRect/>
              <a:stretch>
                <a:fillRect/>
              </a:stretch>
            </p:blipFill>
            <p:spPr bwMode="auto">
              <a:xfrm>
                <a:off x="1619779" y="2430011"/>
                <a:ext cx="432065" cy="113068"/>
              </a:xfrm>
              <a:prstGeom prst="rect">
                <a:avLst/>
              </a:prstGeom>
              <a:noFill/>
              <a:ln w="9525">
                <a:noFill/>
                <a:miter lim="800000"/>
                <a:headEnd/>
                <a:tailEnd/>
              </a:ln>
            </p:spPr>
          </p:pic>
          <p:pic>
            <p:nvPicPr>
              <p:cNvPr id="12" name="Picture 6" descr="C:\Documents and Settings\obo-sfs\Dokumenter\Dropbox\e-Navigation\Projects\ACCSEAS\WP4\ship.png"/>
              <p:cNvPicPr>
                <a:picLocks noChangeAspect="1" noChangeArrowheads="1"/>
              </p:cNvPicPr>
              <p:nvPr/>
            </p:nvPicPr>
            <p:blipFill>
              <a:blip r:embed="rId3" cstate="print"/>
              <a:srcRect/>
              <a:stretch>
                <a:fillRect/>
              </a:stretch>
            </p:blipFill>
            <p:spPr bwMode="auto">
              <a:xfrm>
                <a:off x="2267876" y="2254948"/>
                <a:ext cx="432065" cy="113068"/>
              </a:xfrm>
              <a:prstGeom prst="rect">
                <a:avLst/>
              </a:prstGeom>
              <a:noFill/>
              <a:ln w="9525">
                <a:noFill/>
                <a:miter lim="800000"/>
                <a:headEnd/>
                <a:tailEnd/>
              </a:ln>
            </p:spPr>
          </p:pic>
          <p:pic>
            <p:nvPicPr>
              <p:cNvPr id="13" name="Picture 6" descr="C:\Documents and Settings\obo-sfs\Dokumenter\Dropbox\e-Navigation\Projects\ACCSEAS\WP4\ship.png"/>
              <p:cNvPicPr>
                <a:picLocks noChangeAspect="1" noChangeArrowheads="1"/>
              </p:cNvPicPr>
              <p:nvPr/>
            </p:nvPicPr>
            <p:blipFill>
              <a:blip r:embed="rId3" cstate="print"/>
              <a:srcRect/>
              <a:stretch>
                <a:fillRect/>
              </a:stretch>
            </p:blipFill>
            <p:spPr bwMode="auto">
              <a:xfrm>
                <a:off x="1115704" y="3551539"/>
                <a:ext cx="432065" cy="113068"/>
              </a:xfrm>
              <a:prstGeom prst="rect">
                <a:avLst/>
              </a:prstGeom>
              <a:noFill/>
              <a:ln w="9525">
                <a:noFill/>
                <a:miter lim="800000"/>
                <a:headEnd/>
                <a:tailEnd/>
              </a:ln>
            </p:spPr>
          </p:pic>
          <p:pic>
            <p:nvPicPr>
              <p:cNvPr id="14" name="Picture 6" descr="C:\Documents and Settings\obo-sfs\Dokumenter\Dropbox\e-Navigation\Projects\ACCSEAS\WP4\ship.png"/>
              <p:cNvPicPr>
                <a:picLocks noChangeAspect="1" noChangeArrowheads="1"/>
              </p:cNvPicPr>
              <p:nvPr/>
            </p:nvPicPr>
            <p:blipFill>
              <a:blip r:embed="rId3" cstate="print"/>
              <a:srcRect/>
              <a:stretch>
                <a:fillRect/>
              </a:stretch>
            </p:blipFill>
            <p:spPr bwMode="auto">
              <a:xfrm>
                <a:off x="2123855" y="3839670"/>
                <a:ext cx="432065" cy="113068"/>
              </a:xfrm>
              <a:prstGeom prst="rect">
                <a:avLst/>
              </a:prstGeom>
              <a:noFill/>
              <a:ln w="9525">
                <a:noFill/>
                <a:miter lim="800000"/>
                <a:headEnd/>
                <a:tailEnd/>
              </a:ln>
            </p:spPr>
          </p:pic>
          <p:pic>
            <p:nvPicPr>
              <p:cNvPr id="15" name="Picture 6" descr="C:\Documents and Settings\obo-sfs\Dokumenter\Dropbox\e-Navigation\Projects\ACCSEAS\WP4\ship.png"/>
              <p:cNvPicPr>
                <a:picLocks noChangeAspect="1" noChangeArrowheads="1"/>
              </p:cNvPicPr>
              <p:nvPr/>
            </p:nvPicPr>
            <p:blipFill>
              <a:blip r:embed="rId3" cstate="print"/>
              <a:srcRect/>
              <a:stretch>
                <a:fillRect/>
              </a:stretch>
            </p:blipFill>
            <p:spPr bwMode="auto">
              <a:xfrm>
                <a:off x="2267876" y="2759178"/>
                <a:ext cx="432065" cy="113068"/>
              </a:xfrm>
              <a:prstGeom prst="rect">
                <a:avLst/>
              </a:prstGeom>
              <a:noFill/>
              <a:ln w="9525">
                <a:noFill/>
                <a:miter lim="800000"/>
                <a:headEnd/>
                <a:tailEnd/>
              </a:ln>
            </p:spPr>
          </p:pic>
          <p:pic>
            <p:nvPicPr>
              <p:cNvPr id="16" name="Picture 6" descr="C:\Documents and Settings\obo-sfs\Dokumenter\Dropbox\e-Navigation\Projects\ACCSEAS\WP4\ship.png"/>
              <p:cNvPicPr>
                <a:picLocks noChangeAspect="1" noChangeArrowheads="1"/>
              </p:cNvPicPr>
              <p:nvPr/>
            </p:nvPicPr>
            <p:blipFill>
              <a:blip r:embed="rId3" cstate="print"/>
              <a:srcRect/>
              <a:stretch>
                <a:fillRect/>
              </a:stretch>
            </p:blipFill>
            <p:spPr bwMode="auto">
              <a:xfrm>
                <a:off x="1763801" y="3479506"/>
                <a:ext cx="432065" cy="113068"/>
              </a:xfrm>
              <a:prstGeom prst="rect">
                <a:avLst/>
              </a:prstGeom>
              <a:noFill/>
              <a:ln w="9525">
                <a:noFill/>
                <a:miter lim="800000"/>
                <a:headEnd/>
                <a:tailEnd/>
              </a:ln>
            </p:spPr>
          </p:pic>
          <p:pic>
            <p:nvPicPr>
              <p:cNvPr id="17" name="Picture 6" descr="C:\Documents and Settings\obo-sfs\Dokumenter\Dropbox\e-Navigation\Projects\ACCSEAS\WP4\ship.png"/>
              <p:cNvPicPr>
                <a:picLocks noChangeAspect="1" noChangeArrowheads="1"/>
              </p:cNvPicPr>
              <p:nvPr/>
            </p:nvPicPr>
            <p:blipFill>
              <a:blip r:embed="rId3" cstate="print"/>
              <a:srcRect/>
              <a:stretch>
                <a:fillRect/>
              </a:stretch>
            </p:blipFill>
            <p:spPr bwMode="auto">
              <a:xfrm>
                <a:off x="1691790" y="2038850"/>
                <a:ext cx="432065" cy="113068"/>
              </a:xfrm>
              <a:prstGeom prst="rect">
                <a:avLst/>
              </a:prstGeom>
              <a:noFill/>
              <a:ln w="9525">
                <a:noFill/>
                <a:miter lim="800000"/>
                <a:headEnd/>
                <a:tailEnd/>
              </a:ln>
            </p:spPr>
          </p:pic>
          <p:pic>
            <p:nvPicPr>
              <p:cNvPr id="18" name="Picture 6" descr="C:\Documents and Settings\obo-sfs\Dokumenter\Dropbox\e-Navigation\Projects\ACCSEAS\WP4\ship.png"/>
              <p:cNvPicPr>
                <a:picLocks noChangeAspect="1" noChangeArrowheads="1"/>
              </p:cNvPicPr>
              <p:nvPr/>
            </p:nvPicPr>
            <p:blipFill>
              <a:blip r:embed="rId3" cstate="print"/>
              <a:srcRect/>
              <a:stretch>
                <a:fillRect/>
              </a:stretch>
            </p:blipFill>
            <p:spPr bwMode="auto">
              <a:xfrm>
                <a:off x="1043693" y="2471046"/>
                <a:ext cx="432065" cy="113068"/>
              </a:xfrm>
              <a:prstGeom prst="rect">
                <a:avLst/>
              </a:prstGeom>
              <a:noFill/>
              <a:ln w="9525">
                <a:noFill/>
                <a:miter lim="800000"/>
                <a:headEnd/>
                <a:tailEnd/>
              </a:ln>
            </p:spPr>
          </p:pic>
          <p:pic>
            <p:nvPicPr>
              <p:cNvPr id="19" name="Picture 6" descr="C:\Documents and Settings\obo-sfs\Dokumenter\Dropbox\e-Navigation\Projects\ACCSEAS\WP4\ship.png"/>
              <p:cNvPicPr>
                <a:picLocks noChangeAspect="1" noChangeArrowheads="1"/>
              </p:cNvPicPr>
              <p:nvPr/>
            </p:nvPicPr>
            <p:blipFill>
              <a:blip r:embed="rId3" cstate="print"/>
              <a:srcRect/>
              <a:stretch>
                <a:fillRect/>
              </a:stretch>
            </p:blipFill>
            <p:spPr bwMode="auto">
              <a:xfrm>
                <a:off x="2267876" y="3407473"/>
                <a:ext cx="432065" cy="113068"/>
              </a:xfrm>
              <a:prstGeom prst="rect">
                <a:avLst/>
              </a:prstGeom>
              <a:noFill/>
              <a:ln w="9525">
                <a:noFill/>
                <a:miter lim="800000"/>
                <a:headEnd/>
                <a:tailEnd/>
              </a:ln>
            </p:spPr>
          </p:pic>
          <p:pic>
            <p:nvPicPr>
              <p:cNvPr id="20" name="Picture 6" descr="C:\Documents and Settings\obo-sfs\Dokumenter\Dropbox\e-Navigation\Projects\ACCSEAS\WP4\ship.png"/>
              <p:cNvPicPr>
                <a:picLocks noChangeAspect="1" noChangeArrowheads="1"/>
              </p:cNvPicPr>
              <p:nvPr/>
            </p:nvPicPr>
            <p:blipFill>
              <a:blip r:embed="rId3" cstate="print"/>
              <a:srcRect/>
              <a:stretch>
                <a:fillRect/>
              </a:stretch>
            </p:blipFill>
            <p:spPr bwMode="auto">
              <a:xfrm>
                <a:off x="2555919" y="3047309"/>
                <a:ext cx="432065" cy="113068"/>
              </a:xfrm>
              <a:prstGeom prst="rect">
                <a:avLst/>
              </a:prstGeom>
              <a:noFill/>
              <a:ln w="9525">
                <a:noFill/>
                <a:miter lim="800000"/>
                <a:headEnd/>
                <a:tailEnd/>
              </a:ln>
            </p:spPr>
          </p:pic>
          <p:pic>
            <p:nvPicPr>
              <p:cNvPr id="21" name="Picture 6" descr="C:\Documents and Settings\obo-sfs\Dokumenter\Dropbox\e-Navigation\Projects\ACCSEAS\WP4\ship.png"/>
              <p:cNvPicPr>
                <a:picLocks noChangeAspect="1" noChangeArrowheads="1"/>
              </p:cNvPicPr>
              <p:nvPr/>
            </p:nvPicPr>
            <p:blipFill>
              <a:blip r:embed="rId3" cstate="print"/>
              <a:srcRect/>
              <a:stretch>
                <a:fillRect/>
              </a:stretch>
            </p:blipFill>
            <p:spPr bwMode="auto">
              <a:xfrm>
                <a:off x="1115704" y="2903243"/>
                <a:ext cx="432065" cy="113068"/>
              </a:xfrm>
              <a:prstGeom prst="rect">
                <a:avLst/>
              </a:prstGeom>
              <a:noFill/>
              <a:ln w="9525">
                <a:noFill/>
                <a:miter lim="800000"/>
                <a:headEnd/>
                <a:tailEnd/>
              </a:ln>
            </p:spPr>
          </p:pic>
          <p:pic>
            <p:nvPicPr>
              <p:cNvPr id="22" name="Picture 6" descr="C:\Documents and Settings\obo-sfs\Dokumenter\Dropbox\e-Navigation\Projects\ACCSEAS\WP4\ship.png"/>
              <p:cNvPicPr>
                <a:picLocks noChangeAspect="1" noChangeArrowheads="1"/>
              </p:cNvPicPr>
              <p:nvPr/>
            </p:nvPicPr>
            <p:blipFill>
              <a:blip r:embed="rId3" cstate="print"/>
              <a:srcRect/>
              <a:stretch>
                <a:fillRect/>
              </a:stretch>
            </p:blipFill>
            <p:spPr bwMode="auto">
              <a:xfrm>
                <a:off x="1331736" y="3839670"/>
                <a:ext cx="432065" cy="113068"/>
              </a:xfrm>
              <a:prstGeom prst="rect">
                <a:avLst/>
              </a:prstGeom>
              <a:noFill/>
              <a:ln w="9525">
                <a:noFill/>
                <a:miter lim="800000"/>
                <a:headEnd/>
                <a:tailEnd/>
              </a:ln>
            </p:spPr>
          </p:pic>
          <p:pic>
            <p:nvPicPr>
              <p:cNvPr id="23" name="Picture 6" descr="C:\Documents and Settings\obo-sfs\Dokumenter\Dropbox\e-Navigation\Projects\ACCSEAS\WP4\ship.png"/>
              <p:cNvPicPr>
                <a:picLocks noChangeAspect="1" noChangeArrowheads="1"/>
              </p:cNvPicPr>
              <p:nvPr/>
            </p:nvPicPr>
            <p:blipFill>
              <a:blip r:embed="rId3" cstate="print"/>
              <a:srcRect/>
              <a:stretch>
                <a:fillRect/>
              </a:stretch>
            </p:blipFill>
            <p:spPr bwMode="auto">
              <a:xfrm>
                <a:off x="971682" y="3191375"/>
                <a:ext cx="432065" cy="113068"/>
              </a:xfrm>
              <a:prstGeom prst="rect">
                <a:avLst/>
              </a:prstGeom>
              <a:noFill/>
              <a:ln w="9525">
                <a:noFill/>
                <a:miter lim="800000"/>
                <a:headEnd/>
                <a:tailEnd/>
              </a:ln>
            </p:spPr>
          </p:pic>
          <p:pic>
            <p:nvPicPr>
              <p:cNvPr id="24" name="Picture 6" descr="C:\Documents and Settings\obo-sfs\Dokumenter\Dropbox\e-Navigation\Projects\ACCSEAS\WP4\ship.png"/>
              <p:cNvPicPr>
                <a:picLocks noChangeAspect="1" noChangeArrowheads="1"/>
              </p:cNvPicPr>
              <p:nvPr/>
            </p:nvPicPr>
            <p:blipFill>
              <a:blip r:embed="rId3" cstate="print"/>
              <a:srcRect/>
              <a:stretch>
                <a:fillRect/>
              </a:stretch>
            </p:blipFill>
            <p:spPr bwMode="auto">
              <a:xfrm>
                <a:off x="1691790" y="3119342"/>
                <a:ext cx="432065" cy="113068"/>
              </a:xfrm>
              <a:prstGeom prst="rect">
                <a:avLst/>
              </a:prstGeom>
              <a:noFill/>
              <a:ln w="9525">
                <a:noFill/>
                <a:miter lim="800000"/>
                <a:headEnd/>
                <a:tailEnd/>
              </a:ln>
            </p:spPr>
          </p:pic>
          <p:cxnSp>
            <p:nvCxnSpPr>
              <p:cNvPr id="25" name="Lige forbindelse 88"/>
              <p:cNvCxnSpPr/>
              <p:nvPr/>
            </p:nvCxnSpPr>
            <p:spPr>
              <a:xfrm flipH="1" flipV="1">
                <a:off x="5076825" y="2255146"/>
                <a:ext cx="1023762" cy="251554"/>
              </a:xfrm>
              <a:prstGeom prst="line">
                <a:avLst/>
              </a:prstGeom>
              <a:ln>
                <a:solidFill>
                  <a:schemeClr val="bg1">
                    <a:lumMod val="65000"/>
                  </a:schemeClr>
                </a:solidFill>
              </a:ln>
            </p:spPr>
            <p:style>
              <a:lnRef idx="1">
                <a:schemeClr val="dk1"/>
              </a:lnRef>
              <a:fillRef idx="0">
                <a:schemeClr val="dk1"/>
              </a:fillRef>
              <a:effectRef idx="0">
                <a:schemeClr val="dk1"/>
              </a:effectRef>
              <a:fontRef idx="minor">
                <a:schemeClr val="tx1"/>
              </a:fontRef>
            </p:style>
          </p:cxnSp>
          <p:sp>
            <p:nvSpPr>
              <p:cNvPr id="26" name="Tekstboks 98"/>
              <p:cNvSpPr txBox="1">
                <a:spLocks noChangeArrowheads="1"/>
              </p:cNvSpPr>
              <p:nvPr/>
            </p:nvSpPr>
            <p:spPr bwMode="auto">
              <a:xfrm>
                <a:off x="4622799" y="1792630"/>
                <a:ext cx="1008063" cy="246221"/>
              </a:xfrm>
              <a:prstGeom prst="rect">
                <a:avLst/>
              </a:prstGeom>
              <a:noFill/>
              <a:ln w="9525">
                <a:noFill/>
                <a:miter lim="800000"/>
                <a:headEnd/>
                <a:tailEnd/>
              </a:ln>
            </p:spPr>
            <p:txBody>
              <a:bodyPr>
                <a:spAutoFit/>
              </a:bodyPr>
              <a:lstStyle/>
              <a:p>
                <a:r>
                  <a:rPr lang="da-DK" sz="1000" dirty="0" smtClean="0"/>
                  <a:t>MMS</a:t>
                </a:r>
                <a:endParaRPr lang="da-DK" sz="1000" dirty="0"/>
              </a:p>
            </p:txBody>
          </p:sp>
          <p:sp>
            <p:nvSpPr>
              <p:cNvPr id="27" name="Tekstboks 100"/>
              <p:cNvSpPr txBox="1">
                <a:spLocks noChangeArrowheads="1"/>
              </p:cNvSpPr>
              <p:nvPr/>
            </p:nvSpPr>
            <p:spPr bwMode="auto">
              <a:xfrm>
                <a:off x="3780631" y="3232410"/>
                <a:ext cx="1008063" cy="246063"/>
              </a:xfrm>
              <a:prstGeom prst="rect">
                <a:avLst/>
              </a:prstGeom>
              <a:noFill/>
              <a:ln w="9525">
                <a:noFill/>
                <a:miter lim="800000"/>
                <a:headEnd/>
                <a:tailEnd/>
              </a:ln>
            </p:spPr>
            <p:txBody>
              <a:bodyPr>
                <a:spAutoFit/>
              </a:bodyPr>
              <a:lstStyle/>
              <a:p>
                <a:r>
                  <a:rPr lang="da-DK" sz="1000" dirty="0" smtClean="0"/>
                  <a:t>MMS</a:t>
                </a:r>
                <a:endParaRPr lang="da-DK" sz="1000" dirty="0"/>
              </a:p>
            </p:txBody>
          </p:sp>
          <p:sp>
            <p:nvSpPr>
              <p:cNvPr id="28" name="Ellipse 91"/>
              <p:cNvSpPr/>
              <p:nvPr/>
            </p:nvSpPr>
            <p:spPr>
              <a:xfrm>
                <a:off x="3995738" y="3552134"/>
                <a:ext cx="711200" cy="639762"/>
              </a:xfrm>
              <a:prstGeom prst="ellipse">
                <a:avLst/>
              </a:prstGeom>
              <a:solidFill>
                <a:schemeClr val="bg1">
                  <a:lumMod val="75000"/>
                  <a:alpha val="23922"/>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da-DK"/>
              </a:p>
            </p:txBody>
          </p:sp>
          <p:cxnSp>
            <p:nvCxnSpPr>
              <p:cNvPr id="29" name="Lige forbindelse 92"/>
              <p:cNvCxnSpPr/>
              <p:nvPr/>
            </p:nvCxnSpPr>
            <p:spPr>
              <a:xfrm>
                <a:off x="3851275" y="2255146"/>
                <a:ext cx="576263" cy="792163"/>
              </a:xfrm>
              <a:prstGeom prst="line">
                <a:avLst/>
              </a:prstGeom>
              <a:ln w="28575">
                <a:solidFill>
                  <a:schemeClr val="bg1">
                    <a:lumMod val="50000"/>
                  </a:schemeClr>
                </a:solidFill>
              </a:ln>
            </p:spPr>
            <p:style>
              <a:lnRef idx="1">
                <a:schemeClr val="dk1"/>
              </a:lnRef>
              <a:fillRef idx="0">
                <a:schemeClr val="dk1"/>
              </a:fillRef>
              <a:effectRef idx="0">
                <a:schemeClr val="dk1"/>
              </a:effectRef>
              <a:fontRef idx="minor">
                <a:schemeClr val="tx1"/>
              </a:fontRef>
            </p:style>
          </p:cxnSp>
          <p:cxnSp>
            <p:nvCxnSpPr>
              <p:cNvPr id="30" name="Lige forbindelse 94"/>
              <p:cNvCxnSpPr/>
              <p:nvPr/>
            </p:nvCxnSpPr>
            <p:spPr>
              <a:xfrm>
                <a:off x="3851275" y="2183709"/>
                <a:ext cx="1152525" cy="0"/>
              </a:xfrm>
              <a:prstGeom prst="line">
                <a:avLst/>
              </a:prstGeom>
              <a:ln w="28575">
                <a:solidFill>
                  <a:schemeClr val="bg1">
                    <a:lumMod val="50000"/>
                  </a:schemeClr>
                </a:solidFill>
              </a:ln>
            </p:spPr>
            <p:style>
              <a:lnRef idx="1">
                <a:schemeClr val="dk1"/>
              </a:lnRef>
              <a:fillRef idx="0">
                <a:schemeClr val="dk1"/>
              </a:fillRef>
              <a:effectRef idx="0">
                <a:schemeClr val="dk1"/>
              </a:effectRef>
              <a:fontRef idx="minor">
                <a:schemeClr val="tx1"/>
              </a:fontRef>
            </p:style>
          </p:cxnSp>
          <p:cxnSp>
            <p:nvCxnSpPr>
              <p:cNvPr id="31" name="Lige forbindelse 95"/>
              <p:cNvCxnSpPr/>
              <p:nvPr/>
            </p:nvCxnSpPr>
            <p:spPr>
              <a:xfrm flipV="1">
                <a:off x="4427538" y="2183709"/>
                <a:ext cx="576262" cy="863600"/>
              </a:xfrm>
              <a:prstGeom prst="line">
                <a:avLst/>
              </a:prstGeom>
              <a:ln w="28575">
                <a:solidFill>
                  <a:schemeClr val="bg1">
                    <a:lumMod val="50000"/>
                  </a:schemeClr>
                </a:solidFill>
              </a:ln>
            </p:spPr>
            <p:style>
              <a:lnRef idx="1">
                <a:schemeClr val="dk1"/>
              </a:lnRef>
              <a:fillRef idx="0">
                <a:schemeClr val="dk1"/>
              </a:fillRef>
              <a:effectRef idx="0">
                <a:schemeClr val="dk1"/>
              </a:effectRef>
              <a:fontRef idx="minor">
                <a:schemeClr val="tx1"/>
              </a:fontRef>
            </p:style>
          </p:cxnSp>
          <p:pic>
            <p:nvPicPr>
              <p:cNvPr id="32" name="Picture 9" descr="C:\Documents and Settings\obo-sfs\Dokumenter\Dropbox\e-Navigation\Projects\ACCSEAS\WP4\server.png"/>
              <p:cNvPicPr>
                <a:picLocks noChangeAspect="1" noChangeArrowheads="1"/>
              </p:cNvPicPr>
              <p:nvPr/>
            </p:nvPicPr>
            <p:blipFill>
              <a:blip r:embed="rId4" cstate="print"/>
              <a:srcRect/>
              <a:stretch>
                <a:fillRect/>
              </a:stretch>
            </p:blipFill>
            <p:spPr bwMode="auto">
              <a:xfrm>
                <a:off x="3708400" y="2039246"/>
                <a:ext cx="338138" cy="339725"/>
              </a:xfrm>
              <a:prstGeom prst="rect">
                <a:avLst/>
              </a:prstGeom>
              <a:noFill/>
              <a:ln w="9525">
                <a:noFill/>
                <a:miter lim="800000"/>
                <a:headEnd/>
                <a:tailEnd/>
              </a:ln>
            </p:spPr>
          </p:pic>
          <p:pic>
            <p:nvPicPr>
              <p:cNvPr id="33" name="Picture 9" descr="C:\Documents and Settings\obo-sfs\Dokumenter\Dropbox\e-Navigation\Projects\ACCSEAS\WP4\server.png"/>
              <p:cNvPicPr>
                <a:picLocks noChangeAspect="1" noChangeArrowheads="1"/>
              </p:cNvPicPr>
              <p:nvPr/>
            </p:nvPicPr>
            <p:blipFill>
              <a:blip r:embed="rId4" cstate="print"/>
              <a:srcRect/>
              <a:stretch>
                <a:fillRect/>
              </a:stretch>
            </p:blipFill>
            <p:spPr bwMode="auto">
              <a:xfrm>
                <a:off x="4859338" y="2039246"/>
                <a:ext cx="339725" cy="339725"/>
              </a:xfrm>
              <a:prstGeom prst="rect">
                <a:avLst/>
              </a:prstGeom>
              <a:noFill/>
              <a:ln w="9525">
                <a:noFill/>
                <a:miter lim="800000"/>
                <a:headEnd/>
                <a:tailEnd/>
              </a:ln>
            </p:spPr>
          </p:pic>
          <p:pic>
            <p:nvPicPr>
              <p:cNvPr id="34" name="Picture 9" descr="C:\Documents and Settings\obo-sfs\Dokumenter\Dropbox\e-Navigation\Projects\ACCSEAS\WP4\server.png"/>
              <p:cNvPicPr>
                <a:picLocks noChangeAspect="1" noChangeArrowheads="1"/>
              </p:cNvPicPr>
              <p:nvPr/>
            </p:nvPicPr>
            <p:blipFill>
              <a:blip r:embed="rId4" cstate="print"/>
              <a:srcRect/>
              <a:stretch>
                <a:fillRect/>
              </a:stretch>
            </p:blipFill>
            <p:spPr bwMode="auto">
              <a:xfrm>
                <a:off x="4284663" y="2902846"/>
                <a:ext cx="338137" cy="339725"/>
              </a:xfrm>
              <a:prstGeom prst="rect">
                <a:avLst/>
              </a:prstGeom>
              <a:noFill/>
              <a:ln w="9525">
                <a:noFill/>
                <a:miter lim="800000"/>
                <a:headEnd/>
                <a:tailEnd/>
              </a:ln>
            </p:spPr>
          </p:pic>
          <p:grpSp>
            <p:nvGrpSpPr>
              <p:cNvPr id="35" name="Gruppe 99"/>
              <p:cNvGrpSpPr/>
              <p:nvPr/>
            </p:nvGrpSpPr>
            <p:grpSpPr>
              <a:xfrm>
                <a:off x="6100587" y="1682050"/>
                <a:ext cx="2262363" cy="2157619"/>
                <a:chOff x="6100587" y="1465255"/>
                <a:chExt cx="1960739" cy="1944688"/>
              </a:xfrm>
            </p:grpSpPr>
            <p:sp>
              <p:nvSpPr>
                <p:cNvPr id="45" name="Ellipse 100"/>
                <p:cNvSpPr/>
                <p:nvPr/>
              </p:nvSpPr>
              <p:spPr bwMode="auto">
                <a:xfrm>
                  <a:off x="6100587" y="1465255"/>
                  <a:ext cx="1960739" cy="1944688"/>
                </a:xfrm>
                <a:prstGeom prst="ellipse">
                  <a:avLst/>
                </a:prstGeom>
                <a:solidFill>
                  <a:schemeClr val="bg1">
                    <a:lumMod val="75000"/>
                    <a:alpha val="23922"/>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da-DK"/>
                </a:p>
              </p:txBody>
            </p:sp>
            <p:pic>
              <p:nvPicPr>
                <p:cNvPr id="46" name="Picture 6" descr="C:\Documents and Settings\obo-sfs\Dokumenter\Dropbox\e-Navigation\Projects\ACCSEAS\WP4\ship.png"/>
                <p:cNvPicPr>
                  <a:picLocks noChangeAspect="1" noChangeArrowheads="1"/>
                </p:cNvPicPr>
                <p:nvPr/>
              </p:nvPicPr>
              <p:blipFill>
                <a:blip r:embed="rId3" cstate="print"/>
                <a:srcRect/>
                <a:stretch>
                  <a:fillRect/>
                </a:stretch>
              </p:blipFill>
              <p:spPr bwMode="auto">
                <a:xfrm>
                  <a:off x="6772687" y="1916807"/>
                  <a:ext cx="336050" cy="95391"/>
                </a:xfrm>
                <a:prstGeom prst="rect">
                  <a:avLst/>
                </a:prstGeom>
                <a:noFill/>
                <a:ln w="9525">
                  <a:noFill/>
                  <a:miter lim="800000"/>
                  <a:headEnd/>
                  <a:tailEnd/>
                </a:ln>
              </p:spPr>
            </p:pic>
            <p:pic>
              <p:nvPicPr>
                <p:cNvPr id="47" name="Picture 6" descr="C:\Documents and Settings\obo-sfs\Dokumenter\Dropbox\e-Navigation\Projects\ACCSEAS\WP4\ship.png"/>
                <p:cNvPicPr>
                  <a:picLocks noChangeAspect="1" noChangeArrowheads="1"/>
                </p:cNvPicPr>
                <p:nvPr/>
              </p:nvPicPr>
              <p:blipFill>
                <a:blip r:embed="rId3" cstate="print"/>
                <a:srcRect/>
                <a:stretch>
                  <a:fillRect/>
                </a:stretch>
              </p:blipFill>
              <p:spPr bwMode="auto">
                <a:xfrm>
                  <a:off x="7276763" y="1769113"/>
                  <a:ext cx="336050" cy="95391"/>
                </a:xfrm>
                <a:prstGeom prst="rect">
                  <a:avLst/>
                </a:prstGeom>
                <a:noFill/>
                <a:ln w="9525">
                  <a:noFill/>
                  <a:miter lim="800000"/>
                  <a:headEnd/>
                  <a:tailEnd/>
                </a:ln>
              </p:spPr>
            </p:pic>
            <p:pic>
              <p:nvPicPr>
                <p:cNvPr id="48" name="Picture 6" descr="C:\Documents and Settings\obo-sfs\Dokumenter\Dropbox\e-Navigation\Projects\ACCSEAS\WP4\ship.png"/>
                <p:cNvPicPr>
                  <a:picLocks noChangeAspect="1" noChangeArrowheads="1"/>
                </p:cNvPicPr>
                <p:nvPr/>
              </p:nvPicPr>
              <p:blipFill>
                <a:blip r:embed="rId3" cstate="print"/>
                <a:srcRect/>
                <a:stretch>
                  <a:fillRect/>
                </a:stretch>
              </p:blipFill>
              <p:spPr bwMode="auto">
                <a:xfrm>
                  <a:off x="6380629" y="2863000"/>
                  <a:ext cx="336050" cy="95391"/>
                </a:xfrm>
                <a:prstGeom prst="rect">
                  <a:avLst/>
                </a:prstGeom>
                <a:noFill/>
                <a:ln w="9525">
                  <a:noFill/>
                  <a:miter lim="800000"/>
                  <a:headEnd/>
                  <a:tailEnd/>
                </a:ln>
              </p:spPr>
            </p:pic>
            <p:pic>
              <p:nvPicPr>
                <p:cNvPr id="49" name="Picture 6" descr="C:\Documents and Settings\obo-sfs\Dokumenter\Dropbox\e-Navigation\Projects\ACCSEAS\WP4\ship.png"/>
                <p:cNvPicPr>
                  <a:picLocks noChangeAspect="1" noChangeArrowheads="1"/>
                </p:cNvPicPr>
                <p:nvPr/>
              </p:nvPicPr>
              <p:blipFill>
                <a:blip r:embed="rId3" cstate="print"/>
                <a:srcRect/>
                <a:stretch>
                  <a:fillRect/>
                </a:stretch>
              </p:blipFill>
              <p:spPr bwMode="auto">
                <a:xfrm>
                  <a:off x="7164746" y="3106086"/>
                  <a:ext cx="336050" cy="95391"/>
                </a:xfrm>
                <a:prstGeom prst="rect">
                  <a:avLst/>
                </a:prstGeom>
                <a:noFill/>
                <a:ln w="9525">
                  <a:noFill/>
                  <a:miter lim="800000"/>
                  <a:headEnd/>
                  <a:tailEnd/>
                </a:ln>
              </p:spPr>
            </p:pic>
            <p:pic>
              <p:nvPicPr>
                <p:cNvPr id="50" name="Picture 6" descr="C:\Documents and Settings\obo-sfs\Dokumenter\Dropbox\e-Navigation\Projects\ACCSEAS\WP4\ship.png"/>
                <p:cNvPicPr>
                  <a:picLocks noChangeAspect="1" noChangeArrowheads="1"/>
                </p:cNvPicPr>
                <p:nvPr/>
              </p:nvPicPr>
              <p:blipFill>
                <a:blip r:embed="rId3" cstate="print"/>
                <a:srcRect/>
                <a:stretch>
                  <a:fillRect/>
                </a:stretch>
              </p:blipFill>
              <p:spPr bwMode="auto">
                <a:xfrm>
                  <a:off x="7276763" y="2194513"/>
                  <a:ext cx="336050" cy="95391"/>
                </a:xfrm>
                <a:prstGeom prst="rect">
                  <a:avLst/>
                </a:prstGeom>
                <a:noFill/>
                <a:ln w="9525">
                  <a:noFill/>
                  <a:miter lim="800000"/>
                  <a:headEnd/>
                  <a:tailEnd/>
                </a:ln>
              </p:spPr>
            </p:pic>
            <p:pic>
              <p:nvPicPr>
                <p:cNvPr id="51" name="Picture 6" descr="C:\Documents and Settings\obo-sfs\Dokumenter\Dropbox\e-Navigation\Projects\ACCSEAS\WP4\ship.png"/>
                <p:cNvPicPr>
                  <a:picLocks noChangeAspect="1" noChangeArrowheads="1"/>
                </p:cNvPicPr>
                <p:nvPr/>
              </p:nvPicPr>
              <p:blipFill>
                <a:blip r:embed="rId3" cstate="print"/>
                <a:srcRect/>
                <a:stretch>
                  <a:fillRect/>
                </a:stretch>
              </p:blipFill>
              <p:spPr bwMode="auto">
                <a:xfrm>
                  <a:off x="6884704" y="2802228"/>
                  <a:ext cx="336050" cy="95391"/>
                </a:xfrm>
                <a:prstGeom prst="rect">
                  <a:avLst/>
                </a:prstGeom>
                <a:noFill/>
                <a:ln w="9525">
                  <a:noFill/>
                  <a:miter lim="800000"/>
                  <a:headEnd/>
                  <a:tailEnd/>
                </a:ln>
              </p:spPr>
            </p:pic>
            <p:pic>
              <p:nvPicPr>
                <p:cNvPr id="52" name="Picture 6" descr="C:\Documents and Settings\obo-sfs\Dokumenter\Dropbox\e-Navigation\Projects\ACCSEAS\WP4\ship.png"/>
                <p:cNvPicPr>
                  <a:picLocks noChangeAspect="1" noChangeArrowheads="1"/>
                </p:cNvPicPr>
                <p:nvPr/>
              </p:nvPicPr>
              <p:blipFill>
                <a:blip r:embed="rId3" cstate="print"/>
                <a:srcRect/>
                <a:stretch>
                  <a:fillRect/>
                </a:stretch>
              </p:blipFill>
              <p:spPr bwMode="auto">
                <a:xfrm>
                  <a:off x="6828696" y="1586798"/>
                  <a:ext cx="336050" cy="95391"/>
                </a:xfrm>
                <a:prstGeom prst="rect">
                  <a:avLst/>
                </a:prstGeom>
                <a:noFill/>
                <a:ln w="9525">
                  <a:noFill/>
                  <a:miter lim="800000"/>
                  <a:headEnd/>
                  <a:tailEnd/>
                </a:ln>
              </p:spPr>
            </p:pic>
            <p:pic>
              <p:nvPicPr>
                <p:cNvPr id="53" name="Picture 6" descr="C:\Documents and Settings\obo-sfs\Dokumenter\Dropbox\e-Navigation\Projects\ACCSEAS\WP4\ship.png"/>
                <p:cNvPicPr>
                  <a:picLocks noChangeAspect="1" noChangeArrowheads="1"/>
                </p:cNvPicPr>
                <p:nvPr/>
              </p:nvPicPr>
              <p:blipFill>
                <a:blip r:embed="rId3" cstate="print"/>
                <a:srcRect/>
                <a:stretch>
                  <a:fillRect/>
                </a:stretch>
              </p:blipFill>
              <p:spPr bwMode="auto">
                <a:xfrm>
                  <a:off x="6324620" y="1951427"/>
                  <a:ext cx="336050" cy="95391"/>
                </a:xfrm>
                <a:prstGeom prst="rect">
                  <a:avLst/>
                </a:prstGeom>
                <a:noFill/>
                <a:ln w="9525">
                  <a:noFill/>
                  <a:miter lim="800000"/>
                  <a:headEnd/>
                  <a:tailEnd/>
                </a:ln>
              </p:spPr>
            </p:pic>
            <p:pic>
              <p:nvPicPr>
                <p:cNvPr id="54" name="Picture 6" descr="C:\Documents and Settings\obo-sfs\Dokumenter\Dropbox\e-Navigation\Projects\ACCSEAS\WP4\ship.png"/>
                <p:cNvPicPr>
                  <a:picLocks noChangeAspect="1" noChangeArrowheads="1"/>
                </p:cNvPicPr>
                <p:nvPr/>
              </p:nvPicPr>
              <p:blipFill>
                <a:blip r:embed="rId3" cstate="print"/>
                <a:srcRect/>
                <a:stretch>
                  <a:fillRect/>
                </a:stretch>
              </p:blipFill>
              <p:spPr bwMode="auto">
                <a:xfrm>
                  <a:off x="7276763" y="2741457"/>
                  <a:ext cx="336050" cy="95391"/>
                </a:xfrm>
                <a:prstGeom prst="rect">
                  <a:avLst/>
                </a:prstGeom>
                <a:noFill/>
                <a:ln w="9525">
                  <a:noFill/>
                  <a:miter lim="800000"/>
                  <a:headEnd/>
                  <a:tailEnd/>
                </a:ln>
              </p:spPr>
            </p:pic>
            <p:pic>
              <p:nvPicPr>
                <p:cNvPr id="55" name="Picture 6" descr="C:\Documents and Settings\obo-sfs\Dokumenter\Dropbox\e-Navigation\Projects\ACCSEAS\WP4\ship.png"/>
                <p:cNvPicPr>
                  <a:picLocks noChangeAspect="1" noChangeArrowheads="1"/>
                </p:cNvPicPr>
                <p:nvPr/>
              </p:nvPicPr>
              <p:blipFill>
                <a:blip r:embed="rId3" cstate="print"/>
                <a:srcRect/>
                <a:stretch>
                  <a:fillRect/>
                </a:stretch>
              </p:blipFill>
              <p:spPr bwMode="auto">
                <a:xfrm>
                  <a:off x="7500796" y="2437599"/>
                  <a:ext cx="336050" cy="95391"/>
                </a:xfrm>
                <a:prstGeom prst="rect">
                  <a:avLst/>
                </a:prstGeom>
                <a:noFill/>
                <a:ln w="9525">
                  <a:noFill/>
                  <a:miter lim="800000"/>
                  <a:headEnd/>
                  <a:tailEnd/>
                </a:ln>
              </p:spPr>
            </p:pic>
            <p:pic>
              <p:nvPicPr>
                <p:cNvPr id="56" name="Picture 6" descr="C:\Documents and Settings\obo-sfs\Dokumenter\Dropbox\e-Navigation\Projects\ACCSEAS\WP4\ship.png"/>
                <p:cNvPicPr>
                  <a:picLocks noChangeAspect="1" noChangeArrowheads="1"/>
                </p:cNvPicPr>
                <p:nvPr/>
              </p:nvPicPr>
              <p:blipFill>
                <a:blip r:embed="rId3" cstate="print"/>
                <a:srcRect/>
                <a:stretch>
                  <a:fillRect/>
                </a:stretch>
              </p:blipFill>
              <p:spPr bwMode="auto">
                <a:xfrm>
                  <a:off x="6380629" y="2316056"/>
                  <a:ext cx="336050" cy="95391"/>
                </a:xfrm>
                <a:prstGeom prst="rect">
                  <a:avLst/>
                </a:prstGeom>
                <a:noFill/>
                <a:ln w="9525">
                  <a:noFill/>
                  <a:miter lim="800000"/>
                  <a:headEnd/>
                  <a:tailEnd/>
                </a:ln>
              </p:spPr>
            </p:pic>
            <p:pic>
              <p:nvPicPr>
                <p:cNvPr id="57" name="Picture 6" descr="C:\Documents and Settings\obo-sfs\Dokumenter\Dropbox\e-Navigation\Projects\ACCSEAS\WP4\ship.png"/>
                <p:cNvPicPr>
                  <a:picLocks noChangeAspect="1" noChangeArrowheads="1"/>
                </p:cNvPicPr>
                <p:nvPr/>
              </p:nvPicPr>
              <p:blipFill>
                <a:blip r:embed="rId3" cstate="print"/>
                <a:srcRect/>
                <a:stretch>
                  <a:fillRect/>
                </a:stretch>
              </p:blipFill>
              <p:spPr bwMode="auto">
                <a:xfrm>
                  <a:off x="6548654" y="3106086"/>
                  <a:ext cx="336050" cy="95391"/>
                </a:xfrm>
                <a:prstGeom prst="rect">
                  <a:avLst/>
                </a:prstGeom>
                <a:noFill/>
                <a:ln w="9525">
                  <a:noFill/>
                  <a:miter lim="800000"/>
                  <a:headEnd/>
                  <a:tailEnd/>
                </a:ln>
              </p:spPr>
            </p:pic>
            <p:pic>
              <p:nvPicPr>
                <p:cNvPr id="58" name="Picture 6" descr="C:\Documents and Settings\obo-sfs\Dokumenter\Dropbox\e-Navigation\Projects\ACCSEAS\WP4\ship.png"/>
                <p:cNvPicPr>
                  <a:picLocks noChangeAspect="1" noChangeArrowheads="1"/>
                </p:cNvPicPr>
                <p:nvPr/>
              </p:nvPicPr>
              <p:blipFill>
                <a:blip r:embed="rId3" cstate="print"/>
                <a:srcRect/>
                <a:stretch>
                  <a:fillRect/>
                </a:stretch>
              </p:blipFill>
              <p:spPr bwMode="auto">
                <a:xfrm>
                  <a:off x="6268612" y="2559142"/>
                  <a:ext cx="336050" cy="95391"/>
                </a:xfrm>
                <a:prstGeom prst="rect">
                  <a:avLst/>
                </a:prstGeom>
                <a:noFill/>
                <a:ln w="9525">
                  <a:noFill/>
                  <a:miter lim="800000"/>
                  <a:headEnd/>
                  <a:tailEnd/>
                </a:ln>
              </p:spPr>
            </p:pic>
            <p:pic>
              <p:nvPicPr>
                <p:cNvPr id="59" name="Picture 6" descr="C:\Documents and Settings\obo-sfs\Dokumenter\Dropbox\e-Navigation\Projects\ACCSEAS\WP4\ship.png"/>
                <p:cNvPicPr>
                  <a:picLocks noChangeAspect="1" noChangeArrowheads="1"/>
                </p:cNvPicPr>
                <p:nvPr/>
              </p:nvPicPr>
              <p:blipFill>
                <a:blip r:embed="rId3" cstate="print"/>
                <a:srcRect/>
                <a:stretch>
                  <a:fillRect/>
                </a:stretch>
              </p:blipFill>
              <p:spPr bwMode="auto">
                <a:xfrm>
                  <a:off x="6828696" y="2498371"/>
                  <a:ext cx="336050" cy="95391"/>
                </a:xfrm>
                <a:prstGeom prst="rect">
                  <a:avLst/>
                </a:prstGeom>
                <a:noFill/>
                <a:ln w="9525">
                  <a:noFill/>
                  <a:miter lim="800000"/>
                  <a:headEnd/>
                  <a:tailEnd/>
                </a:ln>
              </p:spPr>
            </p:pic>
          </p:grpSp>
          <p:cxnSp>
            <p:nvCxnSpPr>
              <p:cNvPr id="36" name="Lige forbindelse 120"/>
              <p:cNvCxnSpPr>
                <a:stCxn id="28" idx="0"/>
              </p:cNvCxnSpPr>
              <p:nvPr/>
            </p:nvCxnSpPr>
            <p:spPr>
              <a:xfrm flipV="1">
                <a:off x="4351338" y="3191771"/>
                <a:ext cx="4762" cy="360363"/>
              </a:xfrm>
              <a:prstGeom prst="line">
                <a:avLst/>
              </a:prstGeom>
              <a:ln w="28575">
                <a:solidFill>
                  <a:schemeClr val="bg1">
                    <a:lumMod val="50000"/>
                  </a:schemeClr>
                </a:solidFill>
              </a:ln>
            </p:spPr>
            <p:style>
              <a:lnRef idx="1">
                <a:schemeClr val="dk1"/>
              </a:lnRef>
              <a:fillRef idx="0">
                <a:schemeClr val="dk1"/>
              </a:fillRef>
              <a:effectRef idx="0">
                <a:schemeClr val="dk1"/>
              </a:effectRef>
              <a:fontRef idx="minor">
                <a:schemeClr val="tx1"/>
              </a:fontRef>
            </p:style>
          </p:cxnSp>
          <p:sp>
            <p:nvSpPr>
              <p:cNvPr id="37" name="Tekstboks 100"/>
              <p:cNvSpPr txBox="1">
                <a:spLocks noChangeArrowheads="1"/>
              </p:cNvSpPr>
              <p:nvPr/>
            </p:nvSpPr>
            <p:spPr bwMode="auto">
              <a:xfrm>
                <a:off x="4603848" y="3634668"/>
                <a:ext cx="2013733" cy="400110"/>
              </a:xfrm>
              <a:prstGeom prst="rect">
                <a:avLst/>
              </a:prstGeom>
              <a:noFill/>
              <a:ln w="9525">
                <a:noFill/>
                <a:miter lim="800000"/>
                <a:headEnd/>
                <a:tailEnd/>
              </a:ln>
            </p:spPr>
            <p:txBody>
              <a:bodyPr wrap="square">
                <a:spAutoFit/>
              </a:bodyPr>
              <a:lstStyle/>
              <a:p>
                <a:r>
                  <a:rPr lang="da-DK" sz="1000" dirty="0"/>
                  <a:t>VTS, MRCC, </a:t>
                </a:r>
                <a:r>
                  <a:rPr lang="da-DK" sz="1000" dirty="0" smtClean="0"/>
                  <a:t>Port, </a:t>
                </a:r>
                <a:r>
                  <a:rPr lang="da-DK" sz="1000" dirty="0" err="1" smtClean="0"/>
                  <a:t>Shipowner</a:t>
                </a:r>
                <a:r>
                  <a:rPr lang="da-DK" sz="1000" dirty="0" smtClean="0"/>
                  <a:t>…</a:t>
                </a:r>
                <a:endParaRPr lang="da-DK" sz="1000" dirty="0"/>
              </a:p>
              <a:p>
                <a:endParaRPr lang="da-DK" sz="1000" dirty="0"/>
              </a:p>
            </p:txBody>
          </p:sp>
          <p:sp>
            <p:nvSpPr>
              <p:cNvPr id="39" name="Sky 129"/>
              <p:cNvSpPr/>
              <p:nvPr/>
            </p:nvSpPr>
            <p:spPr bwMode="auto">
              <a:xfrm>
                <a:off x="166564" y="1509021"/>
                <a:ext cx="8820306" cy="3090864"/>
              </a:xfrm>
              <a:prstGeom prst="cloud">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a-DK" sz="2400" b="0" i="0" u="none" strike="noStrike" cap="none" normalizeH="0" baseline="0" smtClean="0">
                  <a:ln>
                    <a:noFill/>
                  </a:ln>
                  <a:solidFill>
                    <a:schemeClr val="tx1"/>
                  </a:solidFill>
                  <a:effectLst/>
                  <a:latin typeface="Times" charset="0"/>
                </a:endParaRPr>
              </a:p>
            </p:txBody>
          </p:sp>
        </p:grpSp>
        <p:pic>
          <p:nvPicPr>
            <p:cNvPr id="7" name="Billede 56"/>
            <p:cNvPicPr>
              <a:picLocks noChangeAspect="1" noChangeArrowheads="1"/>
            </p:cNvPicPr>
            <p:nvPr/>
          </p:nvPicPr>
          <p:blipFill>
            <a:blip r:embed="rId5" cstate="print"/>
            <a:srcRect/>
            <a:stretch>
              <a:fillRect/>
            </a:stretch>
          </p:blipFill>
          <p:spPr bwMode="auto">
            <a:xfrm>
              <a:off x="4184751" y="5059937"/>
              <a:ext cx="365125" cy="342900"/>
            </a:xfrm>
            <a:prstGeom prst="rect">
              <a:avLst/>
            </a:prstGeom>
            <a:noFill/>
            <a:ln w="9525">
              <a:noFill/>
              <a:miter lim="800000"/>
              <a:headEnd/>
              <a:tailEnd/>
            </a:ln>
          </p:spPr>
        </p:pic>
      </p:grpSp>
    </p:spTree>
    <p:extLst>
      <p:ext uri="{BB962C8B-B14F-4D97-AF65-F5344CB8AC3E}">
        <p14:creationId xmlns:p14="http://schemas.microsoft.com/office/powerpoint/2010/main" val="3154599851"/>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SFSstandard engelsk">
  <a:themeElements>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Presentation">
      <a:majorFont>
        <a:latin typeface="Arial"/>
        <a:ea typeface=""/>
        <a:cs typeface=""/>
      </a:majorFont>
      <a:minorFont>
        <a:latin typeface="Arial"/>
        <a:ea typeface=""/>
        <a:cs typeface=""/>
      </a:minorFont>
    </a:fontScheme>
    <a:fmtScheme name="Kont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a-DK" sz="2400" b="0" i="0" u="none" strike="noStrike" cap="none" normalizeH="0" baseline="0" smtClean="0">
            <a:ln>
              <a:noFill/>
            </a:ln>
            <a:solidFill>
              <a:schemeClr val="tx1"/>
            </a:solidFill>
            <a:effectLst/>
            <a:latin typeface="Times"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a-DK" sz="2400" b="0" i="0" u="none" strike="noStrike" cap="none" normalizeH="0" baseline="0" smtClean="0">
            <a:ln>
              <a:noFill/>
            </a:ln>
            <a:solidFill>
              <a:schemeClr val="tx1"/>
            </a:solidFill>
            <a:effectLst/>
            <a:latin typeface="Times" charset="0"/>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Kontortema">
  <a:themeElements>
    <a:clrScheme name="Kontor">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ont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Kont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Kontortema">
  <a:themeElements>
    <a:clrScheme name="Kontor">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ont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Kont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SFSstandard engelsk</Template>
  <TotalTime>9460</TotalTime>
  <Words>1577</Words>
  <Application>Microsoft Macintosh PowerPoint</Application>
  <PresentationFormat>On-screen Show (4:3)</PresentationFormat>
  <Paragraphs>247</Paragraphs>
  <Slides>19</Slides>
  <Notes>19</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SFSstandard engelsk</vt:lpstr>
      <vt:lpstr>PowerPoint Presentation</vt:lpstr>
      <vt:lpstr>Background</vt:lpstr>
      <vt:lpstr>Identified framework requirements</vt:lpstr>
      <vt:lpstr>Guiding principles</vt:lpstr>
      <vt:lpstr>Guiding principles, continued</vt:lpstr>
      <vt:lpstr>The Maritime Cloud</vt:lpstr>
      <vt:lpstr>Communication</vt:lpstr>
      <vt:lpstr>Internet</vt:lpstr>
      <vt:lpstr>Maritime Messaging Service</vt:lpstr>
      <vt:lpstr>Maritime Messaging Service – features</vt:lpstr>
      <vt:lpstr>Maritime Identity Registry</vt:lpstr>
      <vt:lpstr>Maritime Service Portfolio Registry</vt:lpstr>
      <vt:lpstr>Service?</vt:lpstr>
      <vt:lpstr>Almanac</vt:lpstr>
      <vt:lpstr>Use cases</vt:lpstr>
      <vt:lpstr>The Maritime Cloud and other concepts</vt:lpstr>
      <vt:lpstr>Highlights</vt:lpstr>
      <vt:lpstr>Status and the way forward</vt:lpstr>
      <vt:lpstr>Thank you!</vt:lpstr>
    </vt:vector>
  </TitlesOfParts>
  <Company>Søfartsstyrelsen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Overskrift</dc:title>
  <dc:creator>Jens K. Jensen</dc:creator>
  <cp:lastModifiedBy>Ole Bakman Borup</cp:lastModifiedBy>
  <cp:revision>1234</cp:revision>
  <cp:lastPrinted>2013-09-22T19:25:05Z</cp:lastPrinted>
  <dcterms:created xsi:type="dcterms:W3CDTF">2012-10-31T14:05:05Z</dcterms:created>
  <dcterms:modified xsi:type="dcterms:W3CDTF">2014-04-08T09:07:04Z</dcterms:modified>
</cp:coreProperties>
</file>