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13"/>
  </p:notesMasterIdLst>
  <p:handoutMasterIdLst>
    <p:handoutMasterId r:id="rId14"/>
  </p:handoutMasterIdLst>
  <p:sldIdLst>
    <p:sldId id="259" r:id="rId4"/>
    <p:sldId id="327" r:id="rId5"/>
    <p:sldId id="329" r:id="rId6"/>
    <p:sldId id="330" r:id="rId7"/>
    <p:sldId id="331" r:id="rId8"/>
    <p:sldId id="332" r:id="rId9"/>
    <p:sldId id="333" r:id="rId10"/>
    <p:sldId id="334" r:id="rId11"/>
    <p:sldId id="328" r:id="rId12"/>
  </p:sldIdLst>
  <p:sldSz cx="9144000" cy="6858000" type="screen4x3"/>
  <p:notesSz cx="9144000" cy="6858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AEEF"/>
    <a:srgbClr val="898989"/>
    <a:srgbClr val="F78F1E"/>
    <a:srgbClr val="A0A0A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6596" autoAdjust="0"/>
  </p:normalViewPr>
  <p:slideViewPr>
    <p:cSldViewPr>
      <p:cViewPr varScale="1">
        <p:scale>
          <a:sx n="74" d="100"/>
          <a:sy n="74" d="100"/>
        </p:scale>
        <p:origin x="-161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F6533C-F125-426D-B321-B37FA6F09EBB}" type="datetimeFigureOut">
              <a:rPr lang="sv-SE"/>
              <a:pPr>
                <a:defRPr/>
              </a:pPr>
              <a:t>2014-03-31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6C5C92E-3D3F-45AF-B673-BD273B0A1BC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4129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BDF6208-FF67-4523-83E2-148C5EBB1475}" type="datetimeFigureOut">
              <a:rPr lang="sv-SE"/>
              <a:pPr>
                <a:defRPr/>
              </a:pPr>
              <a:t>2014-03-31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C2C619-2320-467E-B516-9BF0B42AE2A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218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A4EF12-8477-40D0-90A9-4BDFAD2C66D0}" type="slidenum">
              <a:rPr lang="sv-S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D123C-462F-477B-88D7-FFC1DFA3E185}" type="slidenum">
              <a:rPr lang="sv-SE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D123C-462F-477B-88D7-FFC1DFA3E185}" type="slidenum">
              <a:rPr lang="sv-SE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D123C-462F-477B-88D7-FFC1DFA3E185}" type="slidenum">
              <a:rPr lang="sv-SE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D123C-462F-477B-88D7-FFC1DFA3E185}" type="slidenum">
              <a:rPr lang="sv-SE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D123C-462F-477B-88D7-FFC1DFA3E185}" type="slidenum">
              <a:rPr lang="sv-SE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D123C-462F-477B-88D7-FFC1DFA3E185}" type="slidenum">
              <a:rPr lang="sv-SE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D123C-462F-477B-88D7-FFC1DFA3E185}" type="slidenum">
              <a:rPr lang="sv-SE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00" y="2160000"/>
            <a:ext cx="64800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000" y="2924944"/>
            <a:ext cx="6480000" cy="1752600"/>
          </a:xfrm>
        </p:spPr>
        <p:txBody>
          <a:bodyPr lIns="0" tIns="0" rIns="0" bIns="0"/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EEAA447-A0D1-458A-A357-F2DD2D3EDEB5}" type="datetimeFigureOut">
              <a:rPr lang="sv-SE"/>
              <a:pPr>
                <a:defRPr/>
              </a:pPr>
              <a:t>2014-03-31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2F7F87-AAA8-4160-9B08-B109E4585F9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844824"/>
            <a:ext cx="6840760" cy="41373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9E1CB4-4D20-4980-B6CF-F54B0F8D47F4}" type="datetimeFigureOut">
              <a:rPr lang="sv-SE"/>
              <a:pPr>
                <a:defRPr/>
              </a:pPr>
              <a:t>2014-03-31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86ED67-4F4B-4ECF-9F01-09E3F87BC8B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52EE90-F3E2-4A6D-8583-0F1DB051C8A7}" type="datetimeFigureOut">
              <a:rPr lang="sv-SE"/>
              <a:pPr>
                <a:defRPr/>
              </a:pPr>
              <a:t>2014-03-31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A3C8FF1-4A79-4BEA-A1B5-D39BE6F717B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648" y="1600200"/>
            <a:ext cx="3092152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42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839F10A-92A9-41A1-8419-0BF7BFEB8C0C}" type="datetimeFigureOut">
              <a:rPr lang="sv-SE"/>
              <a:pPr>
                <a:defRPr/>
              </a:pPr>
              <a:t>2014-03-31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B53E79-F07F-4E60-B7C0-305C4A9F9F5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39285C-979C-42CE-8A72-EA562CDEC4B5}" type="datetimeFigureOut">
              <a:rPr lang="sv-SE"/>
              <a:pPr>
                <a:defRPr/>
              </a:pPr>
              <a:t>2014-03-31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13AA5E-A486-4EA3-828F-A1F543799E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679AB3-96B1-4477-9D99-D545D06633D2}" type="datetimeFigureOut">
              <a:rPr lang="sv-SE"/>
              <a:pPr>
                <a:defRPr/>
              </a:pPr>
              <a:t>2014-03-31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F18EAB-63EF-4D9E-8E5F-2EEB2FAB0E1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00" y="3240000"/>
            <a:ext cx="6480000" cy="1440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AD86EAE-C2CD-4C62-BE00-3755FF5B5878}" type="datetimeFigureOut">
              <a:rPr lang="sv-SE"/>
              <a:pPr>
                <a:defRPr/>
              </a:pPr>
              <a:t>2014-03-31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BE58DE-FC0C-45A9-AE13-7B3484D29C2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14463" y="971550"/>
            <a:ext cx="68405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03350" y="1989138"/>
            <a:ext cx="6840538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8"/>
          <a:srcRect l="42532" t="42511"/>
          <a:stretch>
            <a:fillRect/>
          </a:stretch>
        </p:blipFill>
        <p:spPr bwMode="auto">
          <a:xfrm>
            <a:off x="0" y="0"/>
            <a:ext cx="3941763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5113" y="6265863"/>
            <a:ext cx="141128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2051" name="Picture 4" descr="Kompassros_vit_NY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919538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4138" y="2330450"/>
            <a:ext cx="6435725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ti.envitia.com/default.aspx#Nauticalservic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vanti.consultsql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>
            <a:spLocks noGrp="1"/>
          </p:cNvSpPr>
          <p:nvPr>
            <p:ph type="ctrTitle"/>
          </p:nvPr>
        </p:nvSpPr>
        <p:spPr bwMode="auto">
          <a:xfrm>
            <a:off x="1763713" y="3240088"/>
            <a:ext cx="6119812" cy="184509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dirty="0" smtClean="0">
                <a:latin typeface="Arial" charset="0"/>
                <a:cs typeface="Arial" charset="0"/>
              </a:rPr>
              <a:t>Swedish Maritime Administration use of AVANTI</a:t>
            </a:r>
            <a:endParaRPr lang="en-GB" sz="5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AEEF"/>
                </a:solidFill>
                <a:latin typeface="Arial" charset="0"/>
                <a:cs typeface="Arial" charset="0"/>
              </a:rPr>
              <a:t>AVANTI</a:t>
            </a:r>
            <a:endParaRPr lang="sv-SE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844675"/>
            <a:ext cx="7488237" cy="4137025"/>
          </a:xfrm>
        </p:spPr>
        <p:txBody>
          <a:bodyPr/>
          <a:lstStyle/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Brief description of AVANTI and it’s background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Background of AVANTI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Present state and future of AVANTI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SMA:s plan to use AVANTI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The future?</a:t>
            </a:r>
            <a:endParaRPr lang="en-GB" sz="22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AEEF"/>
                </a:solidFill>
                <a:latin typeface="Arial" charset="0"/>
                <a:cs typeface="Arial" charset="0"/>
              </a:rPr>
              <a:t>Brief description of AVANTI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844675"/>
            <a:ext cx="7488237" cy="4137025"/>
          </a:xfrm>
        </p:spPr>
        <p:txBody>
          <a:bodyPr/>
          <a:lstStyle/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Web based platform </a:t>
            </a:r>
            <a:endParaRPr lang="en-GB" sz="2200" dirty="0" smtClean="0">
              <a:latin typeface="Arial" charset="0"/>
              <a:cs typeface="Arial" charset="0"/>
            </a:endParaRP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The regional authority who owns the information provide it to AVANTI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AVANTI is divided in two main sections</a:t>
            </a:r>
            <a:br>
              <a:rPr lang="en-GB" sz="2200" dirty="0" smtClean="0">
                <a:latin typeface="Arial" charset="0"/>
                <a:cs typeface="Arial" charset="0"/>
              </a:rPr>
            </a:br>
            <a:r>
              <a:rPr lang="en-GB" sz="2200" dirty="0" smtClean="0">
                <a:latin typeface="Arial" charset="0"/>
                <a:cs typeface="Arial" charset="0"/>
              </a:rPr>
              <a:t>General information</a:t>
            </a:r>
            <a:br>
              <a:rPr lang="en-GB" sz="2200" dirty="0" smtClean="0">
                <a:latin typeface="Arial" charset="0"/>
                <a:cs typeface="Arial" charset="0"/>
              </a:rPr>
            </a:br>
            <a:r>
              <a:rPr lang="en-GB" sz="2200" dirty="0" smtClean="0">
                <a:latin typeface="Arial" charset="0"/>
                <a:cs typeface="Arial" charset="0"/>
              </a:rPr>
              <a:t>Navigation Section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AVANTI has a chart feature in Navigation section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AVANTI has different administration levels to ensure the quality of the information.</a:t>
            </a:r>
            <a:endParaRPr lang="en-GB" sz="22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sv-SE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AEEF"/>
                </a:solidFill>
                <a:latin typeface="Arial" charset="0"/>
                <a:cs typeface="Arial" charset="0"/>
              </a:rPr>
              <a:t>Background of AVANTI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844675"/>
            <a:ext cx="7488237" cy="4137025"/>
          </a:xfrm>
        </p:spPr>
        <p:txBody>
          <a:bodyPr>
            <a:normAutofit/>
          </a:bodyPr>
          <a:lstStyle/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IHMA has asked Oil companies and Container lines about their need of Nautical information and General information concerning ports.</a:t>
            </a:r>
            <a:endParaRPr lang="en-GB" sz="2200" dirty="0" smtClean="0">
              <a:latin typeface="Arial" charset="0"/>
              <a:cs typeface="Arial" charset="0"/>
            </a:endParaRP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Different sources of Nautical and General information </a:t>
            </a:r>
            <a:r>
              <a:rPr lang="en-GB" sz="2200" dirty="0" smtClean="0">
                <a:latin typeface="Arial" charset="0"/>
                <a:cs typeface="Arial" charset="0"/>
              </a:rPr>
              <a:t>does not correspond with each other.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The Oil Company's have their own in-house departments collecting Nautical and General Information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endParaRPr lang="sv-SE" sz="22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sv-SE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AEEF"/>
                </a:solidFill>
                <a:latin typeface="Arial" charset="0"/>
                <a:cs typeface="Arial" charset="0"/>
              </a:rPr>
              <a:t>Present state </a:t>
            </a:r>
            <a:r>
              <a:rPr lang="en-GB" dirty="0">
                <a:solidFill>
                  <a:srgbClr val="00AEEF"/>
                </a:solidFill>
                <a:latin typeface="Arial" charset="0"/>
                <a:cs typeface="Arial" charset="0"/>
              </a:rPr>
              <a:t>and </a:t>
            </a:r>
            <a:r>
              <a:rPr lang="en-GB" dirty="0" smtClean="0">
                <a:solidFill>
                  <a:srgbClr val="00AEEF"/>
                </a:solidFill>
                <a:latin typeface="Arial" charset="0"/>
                <a:cs typeface="Arial" charset="0"/>
              </a:rPr>
              <a:t>future of AVANTI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844675"/>
            <a:ext cx="7488237" cy="4137025"/>
          </a:xfrm>
        </p:spPr>
        <p:txBody>
          <a:bodyPr>
            <a:normAutofit/>
          </a:bodyPr>
          <a:lstStyle/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IHMA has received 1 million € for AVANTI and Papa Charlie (Port Connect) from major Oil Company's and container lines.</a:t>
            </a:r>
            <a:endParaRPr lang="en-GB" sz="2200" dirty="0" smtClean="0">
              <a:latin typeface="Arial" charset="0"/>
              <a:cs typeface="Arial" charset="0"/>
            </a:endParaRP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The development of AVANTI prototype continue during 2014.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IHMA plans to launch the industrial version of AVANTI during 2015.</a:t>
            </a:r>
          </a:p>
          <a:p>
            <a:pPr>
              <a:buFont typeface="Arial" charset="0"/>
              <a:buNone/>
            </a:pPr>
            <a:endParaRPr lang="sv-SE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AEEF"/>
                </a:solidFill>
                <a:latin typeface="Arial" charset="0"/>
                <a:cs typeface="Arial" charset="0"/>
              </a:rPr>
              <a:t>SMA:s plan to use AVANTI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844675"/>
            <a:ext cx="7488237" cy="4137025"/>
          </a:xfrm>
        </p:spPr>
        <p:txBody>
          <a:bodyPr>
            <a:normAutofit/>
          </a:bodyPr>
          <a:lstStyle/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Swedish Maritime Administration plans to use AVANTI in order to fulfil SOLAS Chapter V </a:t>
            </a:r>
            <a:r>
              <a:rPr lang="en-GB" sz="2200" dirty="0" err="1" smtClean="0">
                <a:latin typeface="Arial" charset="0"/>
                <a:cs typeface="Arial" charset="0"/>
              </a:rPr>
              <a:t>Reg</a:t>
            </a:r>
            <a:r>
              <a:rPr lang="en-GB" sz="2200" dirty="0" smtClean="0">
                <a:latin typeface="Arial" charset="0"/>
                <a:cs typeface="Arial" charset="0"/>
              </a:rPr>
              <a:t> 9.2.2</a:t>
            </a:r>
            <a:endParaRPr lang="en-GB" dirty="0" smtClean="0">
              <a:latin typeface="Arial" charset="0"/>
              <a:cs typeface="Arial" charset="0"/>
            </a:endParaRP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The SMA </a:t>
            </a:r>
            <a:r>
              <a:rPr lang="en-GB" sz="2200" dirty="0" smtClean="0">
                <a:latin typeface="Arial" charset="0"/>
                <a:cs typeface="Arial" charset="0"/>
              </a:rPr>
              <a:t>are </a:t>
            </a:r>
            <a:r>
              <a:rPr lang="en-GB" sz="2200" dirty="0" smtClean="0">
                <a:latin typeface="Arial" charset="0"/>
                <a:cs typeface="Arial" charset="0"/>
              </a:rPr>
              <a:t>implementing AVANTI in close cooperation with the ports.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Port of Göteborg is completed.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Port of </a:t>
            </a:r>
            <a:r>
              <a:rPr lang="en-GB" sz="2200" dirty="0" err="1" smtClean="0">
                <a:latin typeface="Arial" charset="0"/>
                <a:cs typeface="Arial" charset="0"/>
              </a:rPr>
              <a:t>Luleå</a:t>
            </a:r>
            <a:r>
              <a:rPr lang="en-GB" sz="2200" dirty="0" smtClean="0">
                <a:latin typeface="Arial" charset="0"/>
                <a:cs typeface="Arial" charset="0"/>
              </a:rPr>
              <a:t> is next port to be published on AVANTI.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SMA Business Area Hydrography role is to implement AVANTI in ports and to monitor and ensure the quality of the information.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endParaRPr lang="sv-SE" sz="22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844675"/>
            <a:ext cx="7488237" cy="4137025"/>
          </a:xfrm>
        </p:spPr>
        <p:txBody>
          <a:bodyPr>
            <a:normAutofit/>
          </a:bodyPr>
          <a:lstStyle/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  <a:hlinkClick r:id="rId3"/>
              </a:rPr>
              <a:t>AVANTI</a:t>
            </a:r>
            <a:endParaRPr lang="en-GB" sz="2200" dirty="0" smtClean="0">
              <a:latin typeface="Arial" charset="0"/>
              <a:cs typeface="Arial" charset="0"/>
            </a:endParaRP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sv-SE" sz="2200" dirty="0" err="1" smtClean="0">
                <a:latin typeface="Arial" charset="0"/>
                <a:cs typeface="Arial" charset="0"/>
                <a:hlinkClick r:id="rId4"/>
              </a:rPr>
              <a:t>About</a:t>
            </a:r>
            <a:r>
              <a:rPr lang="sv-SE" sz="2200" dirty="0" smtClean="0">
                <a:latin typeface="Arial" charset="0"/>
                <a:cs typeface="Arial" charset="0"/>
                <a:hlinkClick r:id="rId4"/>
              </a:rPr>
              <a:t> AVANTI</a:t>
            </a:r>
            <a:endParaRPr lang="en-GB" sz="22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2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AEEF"/>
                </a:solidFill>
                <a:latin typeface="Arial" charset="0"/>
                <a:cs typeface="Arial" charset="0"/>
              </a:rPr>
              <a:t>The future?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844675"/>
            <a:ext cx="7488237" cy="4137025"/>
          </a:xfrm>
        </p:spPr>
        <p:txBody>
          <a:bodyPr>
            <a:normAutofit/>
          </a:bodyPr>
          <a:lstStyle/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What impact does AVANTI have on SNPWG work?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Is AVANTI a possible source of information for the next ECDIS-generation?</a:t>
            </a:r>
          </a:p>
          <a:p>
            <a:pPr>
              <a:lnSpc>
                <a:spcPts val="2638"/>
              </a:lnSpc>
              <a:spcBef>
                <a:spcPts val="25"/>
              </a:spcBef>
              <a:spcAft>
                <a:spcPts val="1200"/>
              </a:spcAft>
            </a:pPr>
            <a:r>
              <a:rPr lang="en-GB" sz="2200" dirty="0" smtClean="0">
                <a:latin typeface="Arial" charset="0"/>
                <a:cs typeface="Arial" charset="0"/>
              </a:rPr>
              <a:t>Any other thoughts?</a:t>
            </a:r>
            <a:endParaRPr lang="en-GB" sz="22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6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smallSVE-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PresentationsmallSVE-2011</Template>
  <TotalTime>235</TotalTime>
  <Words>268</Words>
  <Application>Microsoft Office PowerPoint</Application>
  <PresentationFormat>Bildspel på skärmen (4:3)</PresentationFormat>
  <Paragraphs>41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PresentationsmallSVE-2011</vt:lpstr>
      <vt:lpstr>Custom Design</vt:lpstr>
      <vt:lpstr>Custom Design1</vt:lpstr>
      <vt:lpstr>Swedish Maritime Administration use of AVANTI</vt:lpstr>
      <vt:lpstr>AVANTI</vt:lpstr>
      <vt:lpstr>Brief description of AVANTI</vt:lpstr>
      <vt:lpstr>Background of AVANTI</vt:lpstr>
      <vt:lpstr>Present state and future of AVANTI</vt:lpstr>
      <vt:lpstr>SMA:s plan to use AVANTI</vt:lpstr>
      <vt:lpstr>PowerPoint-presentation</vt:lpstr>
      <vt:lpstr>The future?</vt:lpstr>
      <vt:lpstr>PowerPoint-presentation</vt:lpstr>
    </vt:vector>
  </TitlesOfParts>
  <Company>Sjöfartsverket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Swedish Maritime Administration use of AVANTI</dc:title>
  <dc:creator>Hammarkvist, Niklas</dc:creator>
  <cp:lastModifiedBy>Hammarkvist, Niklas</cp:lastModifiedBy>
  <cp:revision>11</cp:revision>
  <cp:lastPrinted>2011-09-23T08:16:35Z</cp:lastPrinted>
  <dcterms:created xsi:type="dcterms:W3CDTF">2014-03-31T09:03:51Z</dcterms:created>
  <dcterms:modified xsi:type="dcterms:W3CDTF">2014-03-31T12:59:42Z</dcterms:modified>
</cp:coreProperties>
</file>