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7" r:id="rId2"/>
    <p:sldId id="328" r:id="rId3"/>
    <p:sldId id="332" r:id="rId4"/>
    <p:sldId id="350" r:id="rId5"/>
    <p:sldId id="351" r:id="rId6"/>
    <p:sldId id="352" r:id="rId7"/>
    <p:sldId id="353" r:id="rId8"/>
    <p:sldId id="355" r:id="rId9"/>
    <p:sldId id="356" r:id="rId10"/>
    <p:sldId id="369" r:id="rId11"/>
    <p:sldId id="371" r:id="rId12"/>
    <p:sldId id="359" r:id="rId13"/>
    <p:sldId id="362" r:id="rId14"/>
    <p:sldId id="364" r:id="rId15"/>
    <p:sldId id="361" r:id="rId16"/>
    <p:sldId id="368" r:id="rId17"/>
    <p:sldId id="363" r:id="rId18"/>
    <p:sldId id="370" r:id="rId19"/>
    <p:sldId id="329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CC3399"/>
    <a:srgbClr val="6666FF"/>
    <a:srgbClr val="993366"/>
    <a:srgbClr val="FFFF00"/>
    <a:srgbClr val="CC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4" autoAdjust="0"/>
    <p:restoredTop sz="96691" autoAdjust="0"/>
  </p:normalViewPr>
  <p:slideViewPr>
    <p:cSldViewPr>
      <p:cViewPr>
        <p:scale>
          <a:sx n="106" d="100"/>
          <a:sy n="106" d="100"/>
        </p:scale>
        <p:origin x="-696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22" y="55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00A34BA-EC66-4467-9548-E134E21A2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 smtClean="0"/>
            </a:lvl1pPr>
          </a:lstStyle>
          <a:p>
            <a:pPr>
              <a:defRPr/>
            </a:pPr>
            <a:fld id="{38C9AC5A-DB1D-4E05-AF30-3141A7908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7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002"/>
            <a:fld id="{DCEC66D7-37F0-4848-BC6B-EB5ECE93DD34}" type="slidenum">
              <a:rPr lang="en-US"/>
              <a:pPr defTabSz="911002"/>
              <a:t>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/>
              <a:t>Version 8; 28 Feb 2011; 4:15 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AACG_Title_Header_Shape"/>
          <p:cNvSpPr txBox="1"/>
          <p:nvPr userDrawn="1"/>
        </p:nvSpPr>
        <p:spPr>
          <a:xfrm>
            <a:off x="0" y="1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  <p:sp>
        <p:nvSpPr>
          <p:cNvPr id="5" name="AACG_Title_Footer_Shape"/>
          <p:cNvSpPr txBox="1"/>
          <p:nvPr userDrawn="1"/>
        </p:nvSpPr>
        <p:spPr>
          <a:xfrm>
            <a:off x="0" y="-276998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1"/>
            <a:ext cx="2057400" cy="513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1"/>
            <a:ext cx="6019800" cy="5135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1"/>
            <a:ext cx="82296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2201"/>
            <a:ext cx="40386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1"/>
            <a:ext cx="40386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1145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7543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1145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7543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524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2488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01453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75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21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1"/>
            <a:ext cx="8229600" cy="376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6" descr="pg2banner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1"/>
            <a:ext cx="9144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AACG_Header_Shape"/>
          <p:cNvSpPr txBox="1"/>
          <p:nvPr userDrawn="1"/>
        </p:nvSpPr>
        <p:spPr>
          <a:xfrm>
            <a:off x="0" y="1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  <p:sp>
        <p:nvSpPr>
          <p:cNvPr id="3" name="AACG_Footer_Shape"/>
          <p:cNvSpPr txBox="1"/>
          <p:nvPr userDrawn="1"/>
        </p:nvSpPr>
        <p:spPr>
          <a:xfrm>
            <a:off x="0" y="-276998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over_FIN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209800" y="1763714"/>
            <a:ext cx="6781800" cy="1436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 b="1" kern="0" dirty="0" smtClean="0">
                <a:solidFill>
                  <a:srgbClr val="5379A0"/>
                </a:solidFill>
                <a:latin typeface="+mn-lt"/>
                <a:ea typeface="+mj-ea"/>
                <a:cs typeface="Angsana New" pitchFamily="18" charset="-34"/>
              </a:rPr>
              <a:t>NGA World Port Index</a:t>
            </a:r>
          </a:p>
          <a:p>
            <a:pPr>
              <a:defRPr/>
            </a:pPr>
            <a:r>
              <a:rPr lang="en-US" sz="3000" b="1" kern="0" dirty="0" smtClean="0">
                <a:solidFill>
                  <a:srgbClr val="5379A0"/>
                </a:solidFill>
                <a:latin typeface="+mn-lt"/>
                <a:ea typeface="+mj-ea"/>
                <a:cs typeface="Angsana New" pitchFamily="18" charset="-34"/>
              </a:rPr>
              <a:t>SNPWG 18</a:t>
            </a:r>
            <a:r>
              <a:rPr lang="en-US" sz="3200" b="1" kern="0" dirty="0">
                <a:solidFill>
                  <a:srgbClr val="5379A0"/>
                </a:solidFill>
                <a:latin typeface="+mn-lt"/>
                <a:ea typeface="+mj-ea"/>
                <a:cs typeface="+mj-cs"/>
              </a:rPr>
              <a:t/>
            </a:r>
            <a:br>
              <a:rPr lang="en-US" sz="3200" b="1" kern="0" dirty="0">
                <a:solidFill>
                  <a:srgbClr val="5379A0"/>
                </a:solidFill>
                <a:latin typeface="+mn-lt"/>
                <a:ea typeface="+mj-ea"/>
                <a:cs typeface="+mj-cs"/>
              </a:rPr>
            </a:br>
            <a:r>
              <a:rPr lang="en-US" sz="2400" kern="0" dirty="0" smtClean="0">
                <a:solidFill>
                  <a:srgbClr val="5379A0"/>
                </a:solidFill>
                <a:latin typeface="+mn-lt"/>
                <a:ea typeface="+mj-ea"/>
                <a:cs typeface="+mj-cs"/>
              </a:rPr>
              <a:t>Michael Kushla</a:t>
            </a:r>
            <a:endParaRPr lang="en-US" sz="2400" kern="0" dirty="0">
              <a:solidFill>
                <a:srgbClr val="5379A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233614" y="3200400"/>
            <a:ext cx="6262687" cy="685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kern="0" dirty="0">
              <a:solidFill>
                <a:srgbClr val="5379A0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5379A0"/>
                </a:solidFill>
                <a:latin typeface="+mn-lt"/>
                <a:cs typeface="+mn-cs"/>
              </a:rPr>
              <a:t>3 December, 2014</a:t>
            </a:r>
            <a:endParaRPr lang="en-US" kern="0" dirty="0">
              <a:solidFill>
                <a:srgbClr val="5379A0"/>
              </a:solidFill>
              <a:latin typeface="+mn-lt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486400" y="5257800"/>
            <a:ext cx="2895600" cy="1143000"/>
          </a:xfrm>
          <a:prstGeom prst="rect">
            <a:avLst/>
          </a:prstGeom>
        </p:spPr>
        <p:txBody>
          <a:bodyPr lIns="101882" tIns="50941" rIns="101882" bIns="50941">
            <a:noAutofit/>
          </a:bodyPr>
          <a:lstStyle/>
          <a:p>
            <a:pPr algn="r" defTabSz="1018824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rgbClr val="384863"/>
                </a:solidFill>
                <a:latin typeface="+mn-lt"/>
                <a:cs typeface="+mn-cs"/>
              </a:rPr>
              <a:t>UNCLASSIFIED</a:t>
            </a:r>
            <a:endParaRPr lang="en-US" sz="1400" b="1" dirty="0">
              <a:solidFill>
                <a:srgbClr val="384863"/>
              </a:solidFill>
              <a:latin typeface="+mn-lt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990601"/>
            <a:ext cx="8229600" cy="609600"/>
          </a:xfrm>
        </p:spPr>
        <p:txBody>
          <a:bodyPr/>
          <a:lstStyle/>
          <a:p>
            <a:r>
              <a:rPr lang="en-US" sz="2800" b="1" u="sng" dirty="0" smtClean="0"/>
              <a:t>Access Search Results</a:t>
            </a:r>
            <a:endParaRPr lang="en-US" sz="2800" b="1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297831"/>
              </p:ext>
            </p:extLst>
          </p:nvPr>
        </p:nvGraphicFramePr>
        <p:xfrm>
          <a:off x="457200" y="2362200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44873" marR="4487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44873" marR="4487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105400" y="2174875"/>
            <a:ext cx="3657600" cy="37338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 smtClean="0"/>
              <a:t>Easier to read than the PDF document.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Still need to use Code Keys to explain information.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Same limitations on adding new information as the PDF document.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No search capability beyond port name, country, or region.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pic>
        <p:nvPicPr>
          <p:cNvPr id="7172" name="Picture 4" descr="C:\Users\kushlams\Desktop\WPI images\AccessRes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286001"/>
            <a:ext cx="4572001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1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 smtClean="0"/>
              <a:t>Shape File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lvl="1" indent="0">
              <a:buNone/>
            </a:pPr>
            <a:r>
              <a:rPr lang="en-US" sz="2000" dirty="0" smtClean="0"/>
              <a:t>1. Shows location of each port.</a:t>
            </a:r>
          </a:p>
          <a:p>
            <a:pPr marL="685800" indent="-457200">
              <a:buAutoNum type="arabicPeriod"/>
            </a:pPr>
            <a:endParaRPr lang="en-US" sz="1000" dirty="0" smtClean="0"/>
          </a:p>
          <a:p>
            <a:pPr marL="228600" indent="228600">
              <a:buNone/>
            </a:pPr>
            <a:r>
              <a:rPr lang="en-US" sz="2000" dirty="0" smtClean="0"/>
              <a:t>2. Click on locations to display port data (similar to Access view).</a:t>
            </a:r>
          </a:p>
          <a:p>
            <a:pPr marL="228600" indent="228600">
              <a:buNone/>
            </a:pPr>
            <a:endParaRPr lang="en-US" sz="1000" dirty="0" smtClean="0"/>
          </a:p>
          <a:p>
            <a:pPr marL="228600" indent="228600">
              <a:buNone/>
            </a:pPr>
            <a:r>
              <a:rPr lang="en-US" sz="2000" dirty="0" smtClean="0"/>
              <a:t>3. Still need to use Code Keys to explain information.</a:t>
            </a:r>
          </a:p>
          <a:p>
            <a:pPr marL="228600" indent="228600">
              <a:buNone/>
            </a:pPr>
            <a:endParaRPr lang="en-US" sz="1000" dirty="0" smtClean="0"/>
          </a:p>
          <a:p>
            <a:pPr marL="228600" indent="228600">
              <a:buNone/>
            </a:pPr>
            <a:r>
              <a:rPr lang="en-US" sz="2000" dirty="0" smtClean="0"/>
              <a:t>4. Users need to be familiar with GIS software and its functionality to make use of the </a:t>
            </a:r>
            <a:r>
              <a:rPr lang="en-US" sz="2000" smtClean="0"/>
              <a:t>information</a:t>
            </a:r>
            <a:r>
              <a:rPr lang="en-US" sz="2000" smtClean="0"/>
              <a:t>.</a:t>
            </a:r>
          </a:p>
          <a:p>
            <a:pPr marL="228600" indent="228600">
              <a:buNone/>
            </a:pPr>
            <a:endParaRPr lang="en-US" sz="1000" dirty="0" smtClean="0"/>
          </a:p>
          <a:p>
            <a:pPr marL="228600" indent="228600">
              <a:buNone/>
            </a:pPr>
            <a:r>
              <a:rPr lang="en-US" sz="2000" dirty="0" smtClean="0"/>
              <a:t>5.</a:t>
            </a:r>
            <a:r>
              <a:rPr lang="en-US" sz="2000" dirty="0"/>
              <a:t> </a:t>
            </a:r>
            <a:r>
              <a:rPr lang="en-US" sz="2000" dirty="0" smtClean="0"/>
              <a:t>No other search capability.</a:t>
            </a:r>
            <a:endParaRPr lang="en-US" sz="2000" dirty="0" smtClean="0"/>
          </a:p>
          <a:p>
            <a:pPr marL="228600" indent="228600">
              <a:buNone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4023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 smtClean="0"/>
              <a:t>What Are We Looking At Improving?</a:t>
            </a:r>
            <a:endParaRPr lang="en-US" sz="2800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Information in </a:t>
            </a:r>
            <a:r>
              <a:rPr lang="en-US" sz="2000" dirty="0"/>
              <a:t>a</a:t>
            </a:r>
            <a:r>
              <a:rPr lang="en-US" sz="2000" dirty="0" smtClean="0"/>
              <a:t> data base structure.</a:t>
            </a:r>
          </a:p>
          <a:p>
            <a:endParaRPr lang="en-US" sz="1000" dirty="0" smtClean="0"/>
          </a:p>
          <a:p>
            <a:r>
              <a:rPr lang="en-US" sz="2000" dirty="0" smtClean="0"/>
              <a:t>Output options in XML, HTML, PDF, and </a:t>
            </a:r>
            <a:r>
              <a:rPr lang="en-US" sz="2000" dirty="0" err="1" smtClean="0"/>
              <a:t>Shapefiles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 smtClean="0"/>
              <a:t>More robust search options.</a:t>
            </a:r>
          </a:p>
          <a:p>
            <a:endParaRPr lang="en-US" sz="1000" dirty="0" smtClean="0"/>
          </a:p>
          <a:p>
            <a:r>
              <a:rPr lang="en-US" sz="2000" dirty="0" smtClean="0"/>
              <a:t>Visual display of information.</a:t>
            </a:r>
          </a:p>
          <a:p>
            <a:endParaRPr lang="en-US" sz="1000" dirty="0"/>
          </a:p>
          <a:p>
            <a:r>
              <a:rPr lang="en-US" sz="2000" dirty="0"/>
              <a:t>U</a:t>
            </a:r>
            <a:r>
              <a:rPr lang="en-US" sz="2000" dirty="0" smtClean="0"/>
              <a:t>ser experience.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5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 smtClean="0"/>
              <a:t>Information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stay?</a:t>
            </a:r>
          </a:p>
          <a:p>
            <a:endParaRPr lang="en-US" sz="1000" dirty="0" smtClean="0"/>
          </a:p>
          <a:p>
            <a:r>
              <a:rPr lang="en-US" dirty="0" smtClean="0"/>
              <a:t>What </a:t>
            </a:r>
            <a:r>
              <a:rPr lang="en-US" dirty="0"/>
              <a:t>can be </a:t>
            </a:r>
            <a:r>
              <a:rPr lang="en-US" dirty="0" smtClean="0"/>
              <a:t>removed?</a:t>
            </a:r>
          </a:p>
          <a:p>
            <a:endParaRPr lang="en-US" sz="1000" dirty="0" smtClean="0"/>
          </a:p>
          <a:p>
            <a:r>
              <a:rPr lang="en-US" dirty="0" smtClean="0"/>
              <a:t>What </a:t>
            </a:r>
            <a:r>
              <a:rPr lang="en-US" dirty="0"/>
              <a:t>needs to be </a:t>
            </a:r>
            <a:r>
              <a:rPr lang="en-US" dirty="0" smtClean="0"/>
              <a:t>added?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 smtClean="0"/>
              <a:t>Information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Use of SNPWG Feature Dictionary with its associated attributes and definitions:</a:t>
            </a:r>
          </a:p>
          <a:p>
            <a:pPr marL="0" indent="0">
              <a:buNone/>
              <a:tabLst>
                <a:tab pos="119063" algn="l"/>
                <a:tab pos="3886200" algn="l"/>
                <a:tab pos="5486400" algn="l"/>
              </a:tabLst>
            </a:pPr>
            <a:r>
              <a:rPr lang="en-US" sz="1400" dirty="0" smtClean="0"/>
              <a:t>•	Category of Marine Services (Vessel Traffic Service, Port Service, Ship Reporting Service, Broadcast Service)</a:t>
            </a:r>
          </a:p>
          <a:p>
            <a:pPr marL="0" indent="0">
              <a:buNone/>
              <a:tabLst>
                <a:tab pos="119063" algn="l"/>
                <a:tab pos="3886200" algn="l"/>
                <a:tab pos="5486400" algn="l"/>
              </a:tabLst>
            </a:pPr>
            <a:r>
              <a:rPr lang="en-US" sz="1400" dirty="0"/>
              <a:t>•	</a:t>
            </a:r>
            <a:r>
              <a:rPr lang="en-US" sz="1400" dirty="0" smtClean="0"/>
              <a:t>Port parameters (Maximum vessel draft and beam. Maximum/minimum vessel </a:t>
            </a:r>
            <a:r>
              <a:rPr lang="en-US" sz="1400" dirty="0" err="1" smtClean="0"/>
              <a:t>loa</a:t>
            </a:r>
            <a:r>
              <a:rPr lang="en-US" sz="1400" dirty="0" smtClean="0"/>
              <a:t>, displacement tons, dwt, </a:t>
            </a:r>
            <a:r>
              <a:rPr lang="en-US" sz="1400" dirty="0" err="1" smtClean="0"/>
              <a:t>gt</a:t>
            </a:r>
            <a:r>
              <a:rPr lang="en-US" sz="1400" dirty="0" smtClean="0"/>
              <a:t>, and nt.)</a:t>
            </a:r>
            <a:r>
              <a:rPr lang="en-US" sz="2000" dirty="0" smtClean="0"/>
              <a:t>	</a:t>
            </a:r>
          </a:p>
          <a:p>
            <a:pPr marL="0" indent="0">
              <a:buNone/>
              <a:tabLst>
                <a:tab pos="119063" algn="l"/>
                <a:tab pos="2743200" algn="l"/>
                <a:tab pos="2862263" algn="l"/>
                <a:tab pos="5486400" algn="l"/>
                <a:tab pos="5605463" algn="l"/>
              </a:tabLst>
            </a:pPr>
            <a:r>
              <a:rPr lang="en-US" sz="1400" dirty="0"/>
              <a:t>•	</a:t>
            </a:r>
            <a:r>
              <a:rPr lang="en-US" sz="1400" dirty="0" smtClean="0"/>
              <a:t>Pilotage	</a:t>
            </a:r>
            <a:r>
              <a:rPr lang="en-US" sz="1400" dirty="0"/>
              <a:t>•	</a:t>
            </a:r>
            <a:r>
              <a:rPr lang="en-US" sz="1400" dirty="0" smtClean="0"/>
              <a:t>Pilot Qualification	</a:t>
            </a:r>
            <a:r>
              <a:rPr lang="en-US" sz="1400" dirty="0"/>
              <a:t>•	</a:t>
            </a:r>
            <a:r>
              <a:rPr lang="en-US" sz="1400" dirty="0" smtClean="0"/>
              <a:t>Remote Pilotage</a:t>
            </a:r>
          </a:p>
          <a:p>
            <a:pPr marL="0" indent="0">
              <a:buNone/>
              <a:tabLst>
                <a:tab pos="119063" algn="l"/>
                <a:tab pos="2743200" algn="l"/>
                <a:tab pos="2862263" algn="l"/>
                <a:tab pos="5486400" algn="l"/>
                <a:tab pos="5605463" algn="l"/>
              </a:tabLst>
            </a:pPr>
            <a:r>
              <a:rPr lang="en-US" sz="1400" dirty="0"/>
              <a:t>•	</a:t>
            </a:r>
            <a:r>
              <a:rPr lang="en-US" sz="1400" dirty="0" smtClean="0"/>
              <a:t>Category </a:t>
            </a:r>
            <a:r>
              <a:rPr lang="en-US" sz="1400" dirty="0"/>
              <a:t>of Harbor </a:t>
            </a:r>
            <a:r>
              <a:rPr lang="en-US" sz="1400" dirty="0" smtClean="0"/>
              <a:t>Facility	</a:t>
            </a:r>
            <a:r>
              <a:rPr lang="en-US" sz="1400" dirty="0"/>
              <a:t>•	</a:t>
            </a:r>
            <a:r>
              <a:rPr lang="en-US" sz="1400" dirty="0" smtClean="0"/>
              <a:t>Mooring Facilities	</a:t>
            </a:r>
          </a:p>
          <a:p>
            <a:pPr marL="0" indent="0">
              <a:buNone/>
              <a:tabLst>
                <a:tab pos="119063" algn="l"/>
                <a:tab pos="2743200" algn="l"/>
                <a:tab pos="2862263" algn="l"/>
                <a:tab pos="5486400" algn="l"/>
                <a:tab pos="5605463" algn="l"/>
              </a:tabLst>
            </a:pPr>
            <a:r>
              <a:rPr lang="en-US" sz="1400" dirty="0"/>
              <a:t>•	</a:t>
            </a:r>
            <a:r>
              <a:rPr lang="en-US" sz="1400" dirty="0" smtClean="0"/>
              <a:t>Berthing Facilities (Total berths, visitors berths, berthing lengths)</a:t>
            </a:r>
          </a:p>
          <a:p>
            <a:pPr marL="0" indent="0">
              <a:buNone/>
              <a:tabLst>
                <a:tab pos="119063" algn="l"/>
                <a:tab pos="2743200" algn="l"/>
                <a:tab pos="2862263" algn="l"/>
                <a:tab pos="5486400" algn="l"/>
                <a:tab pos="5605463" algn="l"/>
              </a:tabLst>
            </a:pPr>
            <a:r>
              <a:rPr lang="en-US" sz="1400" dirty="0"/>
              <a:t>•	</a:t>
            </a:r>
            <a:r>
              <a:rPr lang="en-US" sz="1400" dirty="0" smtClean="0"/>
              <a:t>Overhead Limits	</a:t>
            </a:r>
            <a:r>
              <a:rPr lang="en-US" sz="1400" dirty="0"/>
              <a:t>•	</a:t>
            </a:r>
            <a:r>
              <a:rPr lang="en-US" sz="1400" dirty="0" smtClean="0"/>
              <a:t>Anchoring (holding quality)</a:t>
            </a:r>
          </a:p>
          <a:p>
            <a:pPr marL="0" indent="0">
              <a:buNone/>
              <a:tabLst>
                <a:tab pos="119063" algn="l"/>
                <a:tab pos="2743200" algn="l"/>
                <a:tab pos="2862263" algn="l"/>
                <a:tab pos="5486400" algn="l"/>
                <a:tab pos="5605463" algn="l"/>
              </a:tabLst>
            </a:pPr>
            <a:r>
              <a:rPr lang="en-US" sz="1400" dirty="0"/>
              <a:t>•	</a:t>
            </a:r>
            <a:r>
              <a:rPr lang="en-US" sz="1400" dirty="0" smtClean="0"/>
              <a:t>Communications (Radio channels, telephone, facsimile, telex, telegraph, internet)	</a:t>
            </a:r>
          </a:p>
          <a:p>
            <a:pPr marL="0" indent="0">
              <a:buNone/>
              <a:tabLst>
                <a:tab pos="119063" algn="l"/>
                <a:tab pos="2743200" algn="l"/>
                <a:tab pos="2862263" algn="l"/>
                <a:tab pos="5486400" algn="l"/>
                <a:tab pos="5605463" algn="l"/>
              </a:tabLst>
            </a:pPr>
            <a:r>
              <a:rPr lang="en-US" sz="1400" dirty="0"/>
              <a:t>•	</a:t>
            </a:r>
            <a:r>
              <a:rPr lang="en-US" sz="1400" dirty="0" smtClean="0"/>
              <a:t>Category of Supplies	 </a:t>
            </a:r>
            <a:r>
              <a:rPr lang="en-US" sz="1400" dirty="0"/>
              <a:t>•	</a:t>
            </a:r>
            <a:r>
              <a:rPr lang="en-US" sz="1400" dirty="0" smtClean="0"/>
              <a:t>Repair Services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1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85800"/>
          </a:xfrm>
        </p:spPr>
        <p:txBody>
          <a:bodyPr/>
          <a:lstStyle/>
          <a:p>
            <a:r>
              <a:rPr lang="en-US" sz="2800" b="1" u="sng" dirty="0" smtClean="0"/>
              <a:t>More Robust Search Options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4297363"/>
          </a:xfrm>
        </p:spPr>
        <p:txBody>
          <a:bodyPr/>
          <a:lstStyle/>
          <a:p>
            <a:pPr marL="0" indent="228600">
              <a:buNone/>
              <a:tabLst>
                <a:tab pos="457200" algn="l"/>
              </a:tabLst>
            </a:pPr>
            <a:r>
              <a:rPr lang="en-US" sz="2000" dirty="0" smtClean="0"/>
              <a:t>•	General—WPI Number, port name, harbor type, harbor size, etc.</a:t>
            </a:r>
          </a:p>
          <a:p>
            <a:pPr marL="0" indent="228600">
              <a:buNone/>
              <a:tabLst>
                <a:tab pos="457200" algn="l"/>
              </a:tabLst>
            </a:pPr>
            <a:endParaRPr lang="en-US" sz="800" dirty="0" smtClean="0"/>
          </a:p>
          <a:p>
            <a:pPr marL="0" indent="228600">
              <a:buNone/>
              <a:tabLst>
                <a:tab pos="457200" algn="l"/>
              </a:tabLst>
            </a:pPr>
            <a:r>
              <a:rPr lang="en-US" sz="2000" dirty="0" smtClean="0"/>
              <a:t>•	Geographic—Position, bounding rectangle, ocean basin, country, etc.</a:t>
            </a:r>
          </a:p>
          <a:p>
            <a:pPr marL="0" indent="228600">
              <a:buNone/>
              <a:tabLst>
                <a:tab pos="457200" algn="l"/>
              </a:tabLst>
            </a:pPr>
            <a:endParaRPr lang="en-US" sz="800" dirty="0" smtClean="0"/>
          </a:p>
          <a:p>
            <a:pPr marL="0" indent="228600">
              <a:buNone/>
              <a:tabLst>
                <a:tab pos="457200" algn="l"/>
              </a:tabLst>
            </a:pPr>
            <a:r>
              <a:rPr lang="en-US" sz="2000" dirty="0" smtClean="0"/>
              <a:t>•	Vessel parameters—Type, size, </a:t>
            </a:r>
            <a:r>
              <a:rPr lang="en-US" sz="2000" dirty="0" err="1" smtClean="0"/>
              <a:t>loa</a:t>
            </a:r>
            <a:r>
              <a:rPr lang="en-US" sz="2000" dirty="0" smtClean="0"/>
              <a:t>, draft, beam, air draft, etc.</a:t>
            </a:r>
          </a:p>
          <a:p>
            <a:pPr marL="0" indent="228600">
              <a:buNone/>
              <a:tabLst>
                <a:tab pos="457200" algn="l"/>
              </a:tabLst>
            </a:pPr>
            <a:endParaRPr lang="en-US" sz="800" dirty="0" smtClean="0"/>
          </a:p>
          <a:p>
            <a:pPr marL="0" indent="228600">
              <a:buNone/>
              <a:tabLst>
                <a:tab pos="457200" algn="l"/>
              </a:tabLst>
            </a:pPr>
            <a:r>
              <a:rPr lang="en-US" sz="2000" dirty="0" smtClean="0"/>
              <a:t>•	Port/pier/facilities parameters—Type of facilities, limitations based on vessel parameters, etc.</a:t>
            </a:r>
          </a:p>
          <a:p>
            <a:pPr marL="0" indent="228600">
              <a:buNone/>
              <a:tabLst>
                <a:tab pos="457200" algn="l"/>
              </a:tabLst>
            </a:pPr>
            <a:endParaRPr lang="en-US" sz="800" dirty="0" smtClean="0"/>
          </a:p>
          <a:p>
            <a:pPr marL="0" indent="228600">
              <a:buNone/>
              <a:tabLst>
                <a:tab pos="457200" algn="l"/>
              </a:tabLst>
            </a:pPr>
            <a:r>
              <a:rPr lang="en-US" sz="2000" dirty="0" smtClean="0"/>
              <a:t>•	Port services—Medical facilities, water, bunkers, SSC/SSEC, etc.</a:t>
            </a:r>
          </a:p>
          <a:p>
            <a:pPr marL="0" indent="228600">
              <a:buNone/>
              <a:tabLst>
                <a:tab pos="457200" algn="l"/>
              </a:tabLst>
            </a:pPr>
            <a:endParaRPr lang="en-US" sz="800" dirty="0" smtClean="0"/>
          </a:p>
          <a:p>
            <a:pPr marL="0" indent="228600">
              <a:buNone/>
              <a:tabLst>
                <a:tab pos="457200" algn="l"/>
              </a:tabLst>
            </a:pPr>
            <a:r>
              <a:rPr lang="en-US" sz="2000" dirty="0" smtClean="0"/>
              <a:t>•	Port restrictions—Depths, vertical clearance, night transit, ice, </a:t>
            </a:r>
            <a:r>
              <a:rPr lang="en-US" sz="2000" dirty="0" err="1" smtClean="0"/>
              <a:t>underkeel</a:t>
            </a:r>
            <a:r>
              <a:rPr lang="en-US" sz="2000" dirty="0" smtClean="0"/>
              <a:t> requirements, etc.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2667000"/>
            <a:ext cx="3276600" cy="2971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u="sng" dirty="0" smtClean="0"/>
              <a:t>Sample Display</a:t>
            </a:r>
          </a:p>
          <a:p>
            <a:pPr marL="0" indent="0" algn="ctr">
              <a:buNone/>
            </a:pPr>
            <a:endParaRPr lang="en-US" sz="1000" b="1" u="sng" dirty="0"/>
          </a:p>
          <a:p>
            <a:r>
              <a:rPr lang="en-US" sz="2000" dirty="0" smtClean="0"/>
              <a:t>Better </a:t>
            </a:r>
            <a:r>
              <a:rPr lang="en-US" sz="2000" dirty="0"/>
              <a:t>visual display of the information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Better explanation of topics.</a:t>
            </a:r>
            <a:endParaRPr lang="en-US" sz="2000" dirty="0"/>
          </a:p>
          <a:p>
            <a:r>
              <a:rPr lang="en-US" sz="2000" dirty="0"/>
              <a:t>Elimination of Y, N, letter codes, and Code </a:t>
            </a:r>
            <a:r>
              <a:rPr lang="en-US" sz="2000" dirty="0" smtClean="0"/>
              <a:t>Keys.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131" name="Picture 11" descr="C:\Users\kushlams\Desktop\WPI images\Enduser View 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92200"/>
            <a:ext cx="2535237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8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 smtClean="0"/>
              <a:t>End Result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Expanded information available.</a:t>
            </a:r>
          </a:p>
          <a:p>
            <a:endParaRPr lang="en-US" sz="1000" dirty="0" smtClean="0"/>
          </a:p>
          <a:p>
            <a:r>
              <a:rPr lang="en-US" sz="2000" dirty="0" smtClean="0"/>
              <a:t>More robust search options.</a:t>
            </a:r>
          </a:p>
          <a:p>
            <a:endParaRPr lang="en-US" sz="1000" dirty="0" smtClean="0"/>
          </a:p>
          <a:p>
            <a:r>
              <a:rPr lang="en-US" sz="2000" dirty="0" smtClean="0"/>
              <a:t>Better visual display of information.</a:t>
            </a:r>
          </a:p>
          <a:p>
            <a:endParaRPr lang="en-US" sz="1000" dirty="0" smtClean="0"/>
          </a:p>
          <a:p>
            <a:r>
              <a:rPr lang="en-US" sz="2000" dirty="0" smtClean="0"/>
              <a:t>Improved data input process.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000" dirty="0" smtClean="0"/>
              <a:t>Improved user experience.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7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Questions?</a:t>
            </a:r>
          </a:p>
          <a:p>
            <a:pPr marL="0" indent="0" algn="ctr">
              <a:buNone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dirty="0" smtClean="0"/>
              <a:t>Comments?</a:t>
            </a:r>
          </a:p>
          <a:p>
            <a:pPr marL="0" indent="0" algn="ctr">
              <a:buNone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dirty="0" smtClean="0"/>
              <a:t>Suggestions?</a:t>
            </a:r>
          </a:p>
          <a:p>
            <a:pPr marL="0" indent="0" algn="ctr">
              <a:buNone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dirty="0" smtClean="0"/>
              <a:t>Insight?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ack_FINA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70676" y="152400"/>
            <a:ext cx="232092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1"/>
            </a:outerShdw>
          </a:effectLst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1200" b="1" dirty="0"/>
              <a:t>UNCLASSIFIED</a:t>
            </a:r>
          </a:p>
        </p:txBody>
      </p:sp>
      <p:sp>
        <p:nvSpPr>
          <p:cNvPr id="6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UNCLASSIFIED</a:t>
            </a:r>
            <a:endParaRPr lang="en-US" sz="1200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94400" y="120650"/>
            <a:ext cx="30734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1" y="1017466"/>
            <a:ext cx="3511551" cy="528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0" y="1047023"/>
            <a:ext cx="3352800" cy="522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u="sng" dirty="0" smtClean="0"/>
              <a:t>Purpose of the World Port Index (WPI)</a:t>
            </a:r>
            <a:endParaRPr lang="en-US" sz="2800" b="1" u="sng" dirty="0"/>
          </a:p>
          <a:p>
            <a:pPr marL="0" indent="0">
              <a:buNone/>
            </a:pPr>
            <a:endParaRPr lang="en-US" sz="2000" dirty="0" smtClean="0"/>
          </a:p>
          <a:p>
            <a:pPr marL="0" indent="169863">
              <a:buNone/>
            </a:pPr>
            <a:r>
              <a:rPr lang="en-US" sz="2000" dirty="0" smtClean="0"/>
              <a:t>The World Port Index provides </a:t>
            </a:r>
            <a:r>
              <a:rPr lang="en-US" sz="2000" dirty="0"/>
              <a:t>the location, characteristics, known facilities, and available services of a great many ports </a:t>
            </a:r>
            <a:r>
              <a:rPr lang="en-US" sz="2000" dirty="0" smtClean="0"/>
              <a:t>and shipping </a:t>
            </a:r>
            <a:r>
              <a:rPr lang="en-US" sz="2000" dirty="0"/>
              <a:t>facilities and oil terminals throughout the world. The selection of these places is based on </a:t>
            </a:r>
            <a:r>
              <a:rPr lang="en-US" sz="2000" dirty="0" smtClean="0"/>
              <a:t>criteria established </a:t>
            </a:r>
            <a:r>
              <a:rPr lang="en-US" sz="2000" dirty="0"/>
              <a:t>by </a:t>
            </a:r>
            <a:r>
              <a:rPr lang="en-US" sz="2000" dirty="0" smtClean="0"/>
              <a:t>NGA and </a:t>
            </a:r>
            <a:r>
              <a:rPr lang="en-US" sz="2000" dirty="0"/>
              <a:t>are not random choices.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•  </a:t>
            </a:r>
            <a:r>
              <a:rPr lang="en-US" sz="1800" dirty="0" smtClean="0"/>
              <a:t>Contains information on </a:t>
            </a:r>
            <a:r>
              <a:rPr lang="en-US" sz="1800" dirty="0"/>
              <a:t>3,700 ports, shipping facilities, and oil </a:t>
            </a:r>
            <a:r>
              <a:rPr lang="en-US" sz="1800" dirty="0" smtClean="0"/>
              <a:t>terminals.</a:t>
            </a:r>
          </a:p>
          <a:p>
            <a:pPr marL="0" indent="228600" algn="just">
              <a:buNone/>
              <a:tabLst>
                <a:tab pos="457200" algn="l"/>
              </a:tabLst>
            </a:pPr>
            <a:endParaRPr lang="en-US" sz="1800" dirty="0" smtClean="0"/>
          </a:p>
          <a:p>
            <a:pPr marL="0" indent="228600" algn="just">
              <a:buNone/>
              <a:tabLst>
                <a:tab pos="457200" algn="l"/>
              </a:tabLst>
            </a:pPr>
            <a:r>
              <a:rPr lang="en-US" sz="1800" dirty="0" smtClean="0"/>
              <a:t>•	Location, </a:t>
            </a:r>
            <a:r>
              <a:rPr lang="en-US" sz="1800" dirty="0"/>
              <a:t>characteristics, known facilities, and available </a:t>
            </a:r>
            <a:r>
              <a:rPr lang="en-US" sz="1800" dirty="0" smtClean="0"/>
              <a:t>services.</a:t>
            </a:r>
          </a:p>
          <a:p>
            <a:pPr marL="0" indent="228600" algn="just">
              <a:buNone/>
              <a:tabLst>
                <a:tab pos="457200" algn="l"/>
              </a:tabLst>
            </a:pPr>
            <a:endParaRPr lang="en-US" sz="1800" dirty="0" smtClean="0"/>
          </a:p>
          <a:p>
            <a:pPr marL="0" indent="228600" algn="just">
              <a:buNone/>
              <a:tabLst>
                <a:tab pos="457200" algn="l"/>
              </a:tabLst>
            </a:pPr>
            <a:r>
              <a:rPr lang="en-US" sz="1800" dirty="0"/>
              <a:t>• </a:t>
            </a:r>
            <a:r>
              <a:rPr lang="en-US" sz="1800" dirty="0" smtClean="0"/>
              <a:t>	Ports with a depth of at least 4 meters are listed</a:t>
            </a:r>
            <a:r>
              <a:rPr lang="en-US" sz="1800" dirty="0"/>
              <a:t>.</a:t>
            </a:r>
          </a:p>
          <a:p>
            <a:pPr marL="0" indent="228600" algn="just">
              <a:buNone/>
              <a:tabLst>
                <a:tab pos="457200" algn="l"/>
              </a:tabLst>
            </a:pPr>
            <a:r>
              <a:rPr lang="en-US" sz="1200" dirty="0"/>
              <a:t>	</a:t>
            </a:r>
            <a:endParaRPr lang="en-US" sz="1200" dirty="0" smtClean="0"/>
          </a:p>
        </p:txBody>
      </p:sp>
      <p:sp>
        <p:nvSpPr>
          <p:cNvPr id="4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94400" y="120650"/>
            <a:ext cx="30734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3400" y="1143001"/>
            <a:ext cx="8229600" cy="5187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u="sng" dirty="0" smtClean="0"/>
              <a:t>WPI Display Format</a:t>
            </a:r>
            <a:endParaRPr lang="en-US" sz="2800" b="1" u="sng" dirty="0"/>
          </a:p>
          <a:p>
            <a:pPr marL="0" indent="0" algn="ctr">
              <a:buNone/>
            </a:pPr>
            <a:endParaRPr lang="en-US" sz="1000" u="sng" dirty="0" smtClean="0"/>
          </a:p>
          <a:p>
            <a:pPr marL="0" indent="228600">
              <a:buNone/>
              <a:tabLst>
                <a:tab pos="457200" algn="l"/>
              </a:tabLst>
            </a:pPr>
            <a:r>
              <a:rPr lang="en-US" sz="2000" dirty="0"/>
              <a:t>• 	Tabular </a:t>
            </a:r>
            <a:r>
              <a:rPr lang="en-US" sz="2000" dirty="0" smtClean="0"/>
              <a:t>format.</a:t>
            </a:r>
          </a:p>
          <a:p>
            <a:pPr marL="0" indent="228600">
              <a:buNone/>
              <a:tabLst>
                <a:tab pos="457200" algn="l"/>
              </a:tabLst>
            </a:pPr>
            <a:endParaRPr lang="en-US" sz="1000" dirty="0" smtClean="0"/>
          </a:p>
          <a:p>
            <a:pPr marL="0" indent="228600">
              <a:buNone/>
              <a:tabLst>
                <a:tab pos="457200" algn="l"/>
              </a:tabLst>
            </a:pPr>
            <a:r>
              <a:rPr lang="en-US" sz="2000" dirty="0"/>
              <a:t>• 	31 </a:t>
            </a:r>
            <a:r>
              <a:rPr lang="en-US" sz="2000" dirty="0" smtClean="0"/>
              <a:t>information categories.</a:t>
            </a:r>
          </a:p>
          <a:p>
            <a:pPr marL="0" indent="228600">
              <a:buNone/>
              <a:tabLst>
                <a:tab pos="457200" algn="l"/>
              </a:tabLst>
            </a:pPr>
            <a:endParaRPr lang="en-US" sz="1000" dirty="0" smtClean="0"/>
          </a:p>
          <a:p>
            <a:pPr marL="0" indent="228600">
              <a:buNone/>
              <a:tabLst>
                <a:tab pos="457200" algn="l"/>
              </a:tabLst>
            </a:pPr>
            <a:r>
              <a:rPr lang="en-US" sz="2000" dirty="0"/>
              <a:t>• 	71 </a:t>
            </a:r>
            <a:r>
              <a:rPr lang="en-US" sz="2000" dirty="0" smtClean="0"/>
              <a:t>columns of information.</a:t>
            </a:r>
            <a:endParaRPr lang="en-US" sz="1000" dirty="0" smtClean="0"/>
          </a:p>
          <a:p>
            <a:pPr marL="0" indent="228600">
              <a:buNone/>
              <a:tabLst>
                <a:tab pos="457200" algn="l"/>
              </a:tabLst>
            </a:pPr>
            <a:endParaRPr lang="en-US" sz="1000" dirty="0" smtClean="0"/>
          </a:p>
          <a:p>
            <a:pPr marL="0" indent="228600">
              <a:buNone/>
              <a:tabLst>
                <a:tab pos="457200" algn="l"/>
              </a:tabLst>
            </a:pPr>
            <a:r>
              <a:rPr lang="en-US" sz="2000" dirty="0"/>
              <a:t>• 	I</a:t>
            </a:r>
            <a:r>
              <a:rPr lang="en-US" sz="2000" dirty="0" smtClean="0"/>
              <a:t>nformation displayed in the following manner:</a:t>
            </a:r>
            <a:endParaRPr lang="en-US" sz="2000" dirty="0"/>
          </a:p>
          <a:p>
            <a:pPr marL="347663" indent="228600">
              <a:buNone/>
              <a:tabLst>
                <a:tab pos="1033463" algn="l"/>
              </a:tabLst>
            </a:pPr>
            <a:r>
              <a:rPr lang="en-US" sz="2000" dirty="0" smtClean="0"/>
              <a:t>1.	Y for Yes.</a:t>
            </a:r>
          </a:p>
          <a:p>
            <a:pPr marL="347663" indent="228600">
              <a:buNone/>
              <a:tabLst>
                <a:tab pos="1033463" algn="l"/>
              </a:tabLst>
            </a:pPr>
            <a:r>
              <a:rPr lang="en-US" sz="2000" dirty="0" smtClean="0"/>
              <a:t>2.	N for No.</a:t>
            </a:r>
          </a:p>
          <a:p>
            <a:pPr marL="347663" indent="228600">
              <a:buNone/>
              <a:tabLst>
                <a:tab pos="1033463" algn="l"/>
              </a:tabLst>
            </a:pPr>
            <a:r>
              <a:rPr lang="en-US" sz="2000" dirty="0" smtClean="0"/>
              <a:t>3.	Blank for No Information.</a:t>
            </a:r>
          </a:p>
          <a:p>
            <a:pPr marL="347663" indent="228600">
              <a:buNone/>
              <a:tabLst>
                <a:tab pos="1033463" algn="l"/>
              </a:tabLst>
            </a:pPr>
            <a:r>
              <a:rPr lang="en-US" sz="2000" dirty="0" smtClean="0"/>
              <a:t>4.	Code Key letters to describe depths, harbor size, harbor types, shelter afforded, vessel length parameters, repairs available, and size of dry docks and marine railways. 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94400" y="120650"/>
            <a:ext cx="30734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ushlams\Desktop\WPI images\All R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880533"/>
            <a:ext cx="3779837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ushlams\Desktop\WPI images\All Left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3" y="838201"/>
            <a:ext cx="3877649" cy="559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0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r>
              <a:rPr lang="en-US" sz="2800" b="1" u="sng" dirty="0" smtClean="0">
                <a:latin typeface="+mn-lt"/>
              </a:rPr>
              <a:t>Difficulties using PDF Document</a:t>
            </a:r>
            <a:endParaRPr lang="en-US" sz="28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4144963"/>
          </a:xfrm>
        </p:spPr>
        <p:txBody>
          <a:bodyPr/>
          <a:lstStyle/>
          <a:p>
            <a:pPr marL="0" indent="228600">
              <a:buNone/>
              <a:tabLst>
                <a:tab pos="457200" algn="l"/>
              </a:tabLst>
            </a:pPr>
            <a:r>
              <a:rPr lang="en-US" sz="2000" dirty="0" smtClean="0"/>
              <a:t>•  Difficult to </a:t>
            </a:r>
            <a:r>
              <a:rPr lang="en-US" sz="2000" dirty="0"/>
              <a:t>line up proper column and row</a:t>
            </a:r>
            <a:r>
              <a:rPr lang="en-US" sz="2000" dirty="0" smtClean="0"/>
              <a:t>.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228600">
              <a:buNone/>
              <a:tabLst>
                <a:tab pos="457200" algn="l"/>
              </a:tabLst>
            </a:pPr>
            <a:r>
              <a:rPr lang="en-US" sz="1000" dirty="0"/>
              <a:t>	</a:t>
            </a:r>
            <a:endParaRPr lang="en-US" sz="1000" dirty="0" smtClean="0"/>
          </a:p>
          <a:p>
            <a:pPr marL="460375" indent="-231775">
              <a:tabLst>
                <a:tab pos="576263" algn="l"/>
              </a:tabLst>
            </a:pPr>
            <a:r>
              <a:rPr lang="en-US" sz="2000" dirty="0" smtClean="0"/>
              <a:t>Cannot easily line up proper column and row.</a:t>
            </a:r>
          </a:p>
          <a:p>
            <a:pPr marL="0" indent="228600">
              <a:buNone/>
              <a:tabLst>
                <a:tab pos="457200" algn="l"/>
              </a:tabLst>
            </a:pPr>
            <a:endParaRPr lang="en-US" sz="1000" dirty="0" smtClean="0"/>
          </a:p>
          <a:p>
            <a:pPr marL="0" indent="228600">
              <a:buNone/>
              <a:tabLst>
                <a:tab pos="457200" algn="l"/>
              </a:tabLst>
            </a:pPr>
            <a:r>
              <a:rPr lang="en-US" sz="2000" dirty="0"/>
              <a:t>• 	Column </a:t>
            </a:r>
            <a:r>
              <a:rPr lang="en-US" sz="2000" dirty="0" smtClean="0"/>
              <a:t>heading difficult to read.</a:t>
            </a:r>
          </a:p>
          <a:p>
            <a:pPr marL="0" indent="228600">
              <a:buNone/>
              <a:tabLst>
                <a:tab pos="457200" algn="l"/>
              </a:tabLst>
            </a:pPr>
            <a:endParaRPr lang="en-US" sz="1000" dirty="0" smtClean="0"/>
          </a:p>
          <a:p>
            <a:pPr marL="0" indent="228600">
              <a:buNone/>
              <a:tabLst>
                <a:tab pos="457200" algn="l"/>
              </a:tabLst>
            </a:pPr>
            <a:r>
              <a:rPr lang="en-US" sz="2000" dirty="0"/>
              <a:t>• 	</a:t>
            </a:r>
            <a:r>
              <a:rPr lang="en-US" sz="2000" dirty="0" smtClean="0"/>
              <a:t>Must correlate letter codes for depths, vessel size, harbor types, shelter afforded, and repairs with Code Keys at top of page.</a:t>
            </a:r>
          </a:p>
          <a:p>
            <a:pPr marL="0" indent="228600">
              <a:buNone/>
              <a:tabLst>
                <a:tab pos="457200" algn="l"/>
              </a:tabLst>
            </a:pPr>
            <a:endParaRPr lang="en-US" sz="1000" dirty="0" smtClean="0"/>
          </a:p>
          <a:p>
            <a:pPr marL="0" indent="228600">
              <a:buNone/>
              <a:tabLst>
                <a:tab pos="457200" algn="l"/>
              </a:tabLst>
            </a:pPr>
            <a:r>
              <a:rPr lang="en-US" sz="2000" dirty="0"/>
              <a:t>• 	</a:t>
            </a:r>
            <a:r>
              <a:rPr lang="en-US" sz="2000" dirty="0" smtClean="0"/>
              <a:t>Due to size restrictions of the PDF, adding a new information column requires the elimination of a current column.</a:t>
            </a:r>
          </a:p>
          <a:p>
            <a:pPr marL="0" indent="228600">
              <a:buNone/>
              <a:tabLst>
                <a:tab pos="457200" algn="l"/>
              </a:tabLst>
            </a:pPr>
            <a:endParaRPr lang="en-US" sz="1000" dirty="0" smtClean="0"/>
          </a:p>
          <a:p>
            <a:pPr marL="0" indent="228600">
              <a:buNone/>
              <a:tabLst>
                <a:tab pos="457200" algn="l"/>
              </a:tabLst>
            </a:pPr>
            <a:r>
              <a:rPr lang="en-US" sz="2000" dirty="0"/>
              <a:t>• 	</a:t>
            </a:r>
            <a:r>
              <a:rPr lang="en-US" sz="2000" dirty="0" smtClean="0"/>
              <a:t>Search function almost non-existent.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77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3400" y="1143001"/>
            <a:ext cx="8229600" cy="5187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u="sng" dirty="0" smtClean="0"/>
              <a:t>WPI Access and Availability</a:t>
            </a:r>
            <a:endParaRPr lang="en-US" sz="2800" b="1" u="sng" dirty="0"/>
          </a:p>
          <a:p>
            <a:pPr marL="0" indent="0" algn="ctr">
              <a:buNone/>
            </a:pPr>
            <a:endParaRPr lang="en-US" sz="1000" u="sng" dirty="0" smtClean="0"/>
          </a:p>
          <a:p>
            <a:pPr marL="0" indent="169863">
              <a:buNone/>
              <a:tabLst>
                <a:tab pos="576263" algn="l"/>
              </a:tabLst>
            </a:pPr>
            <a:r>
              <a:rPr lang="en-US" sz="2000" dirty="0" smtClean="0"/>
              <a:t>The WPI can be downloaded from the NGA Maritime Safety web site in the following formats:</a:t>
            </a:r>
          </a:p>
          <a:p>
            <a:pPr marL="457200" indent="457200">
              <a:buAutoNum type="arabicPeriod"/>
            </a:pPr>
            <a:r>
              <a:rPr lang="en-US" sz="2000" dirty="0" smtClean="0"/>
              <a:t>Adobe PDF document file.</a:t>
            </a:r>
            <a:endParaRPr lang="en-US" sz="1000" dirty="0" smtClean="0"/>
          </a:p>
          <a:p>
            <a:pPr marL="457200" indent="457200">
              <a:buAutoNum type="arabicPeriod" startAt="2"/>
              <a:tabLst>
                <a:tab pos="914400" algn="l"/>
              </a:tabLst>
            </a:pPr>
            <a:r>
              <a:rPr lang="en-US" sz="2000" dirty="0" smtClean="0"/>
              <a:t>Windows executable files (automatically </a:t>
            </a:r>
            <a:r>
              <a:rPr lang="en-US" sz="2000" dirty="0"/>
              <a:t>installs Adobe PDF document </a:t>
            </a:r>
            <a:r>
              <a:rPr lang="en-US" sz="2000" dirty="0" smtClean="0"/>
              <a:t>file).</a:t>
            </a:r>
          </a:p>
          <a:p>
            <a:pPr marL="457200" indent="457200">
              <a:buAutoNum type="arabicPeriod" startAt="2"/>
              <a:tabLst>
                <a:tab pos="914400" algn="l"/>
              </a:tabLst>
            </a:pPr>
            <a:r>
              <a:rPr lang="en-US" sz="2000" dirty="0" smtClean="0"/>
              <a:t>Microsoft Access data base.</a:t>
            </a:r>
          </a:p>
          <a:p>
            <a:pPr marL="457200" indent="457200">
              <a:buAutoNum type="arabicPeriod" startAt="2"/>
              <a:tabLst>
                <a:tab pos="914400" algn="l"/>
              </a:tabLst>
            </a:pPr>
            <a:r>
              <a:rPr lang="en-US" sz="2000" dirty="0" smtClean="0"/>
              <a:t>Shape file.</a:t>
            </a:r>
          </a:p>
          <a:p>
            <a:pPr marL="228600" indent="0">
              <a:buNone/>
              <a:tabLst>
                <a:tab pos="914400" algn="l"/>
              </a:tabLst>
            </a:pPr>
            <a:endParaRPr lang="en-US" sz="2000" dirty="0" smtClean="0"/>
          </a:p>
        </p:txBody>
      </p:sp>
      <p:sp>
        <p:nvSpPr>
          <p:cNvPr id="4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94400" y="120650"/>
            <a:ext cx="30734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3400" y="1143001"/>
            <a:ext cx="8229600" cy="5187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u="sng" dirty="0" smtClean="0"/>
              <a:t>On-line WPI Search Capabilities</a:t>
            </a:r>
            <a:endParaRPr lang="en-US" sz="2800" b="1" u="sng" dirty="0"/>
          </a:p>
          <a:p>
            <a:pPr marL="0" indent="0" algn="ctr">
              <a:buNone/>
            </a:pPr>
            <a:endParaRPr lang="en-US" sz="1000" u="sng" dirty="0" smtClean="0"/>
          </a:p>
          <a:p>
            <a:pPr marL="0" indent="228600">
              <a:buNone/>
              <a:tabLst>
                <a:tab pos="914400" algn="l"/>
              </a:tabLst>
            </a:pPr>
            <a:r>
              <a:rPr lang="en-US" sz="2000" dirty="0" smtClean="0"/>
              <a:t>Specific World Port Index entries can accessed only by the following choices:</a:t>
            </a:r>
          </a:p>
          <a:p>
            <a:pPr marL="457200" indent="457200">
              <a:buAutoNum type="arabicPeriod"/>
              <a:tabLst>
                <a:tab pos="914400" algn="l"/>
              </a:tabLst>
            </a:pPr>
            <a:r>
              <a:rPr lang="en-US" sz="2000" dirty="0" smtClean="0"/>
              <a:t>By a specific World Port Index Number.</a:t>
            </a:r>
          </a:p>
          <a:p>
            <a:pPr marL="457200" indent="457200">
              <a:buAutoNum type="arabicPeriod"/>
              <a:tabLst>
                <a:tab pos="914400" algn="l"/>
              </a:tabLst>
            </a:pPr>
            <a:r>
              <a:rPr lang="en-US" sz="2000" dirty="0" smtClean="0"/>
              <a:t>By a range of World Port Index Numbers.</a:t>
            </a:r>
          </a:p>
          <a:p>
            <a:pPr marL="457200" indent="457200">
              <a:buAutoNum type="arabicPeriod"/>
              <a:tabLst>
                <a:tab pos="914400" algn="l"/>
              </a:tabLst>
            </a:pPr>
            <a:r>
              <a:rPr lang="en-US" sz="2000" dirty="0" smtClean="0"/>
              <a:t>By country.</a:t>
            </a:r>
            <a:endParaRPr lang="en-US" sz="2000" dirty="0"/>
          </a:p>
          <a:p>
            <a:pPr marL="685800" indent="-457200">
              <a:buAutoNum type="arabicPeriod" startAt="2"/>
              <a:tabLst>
                <a:tab pos="914400" algn="l"/>
              </a:tabLst>
            </a:pPr>
            <a:endParaRPr lang="en-US" sz="2000" dirty="0" smtClean="0"/>
          </a:p>
        </p:txBody>
      </p:sp>
      <p:sp>
        <p:nvSpPr>
          <p:cNvPr id="4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94400" y="120650"/>
            <a:ext cx="30734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kushlams\Desktop\WPI images\WPI_Qu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4572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9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990601"/>
            <a:ext cx="8229600" cy="609600"/>
          </a:xfrm>
        </p:spPr>
        <p:txBody>
          <a:bodyPr/>
          <a:lstStyle/>
          <a:p>
            <a:r>
              <a:rPr lang="en-US" sz="2800" b="1" u="sng" dirty="0" smtClean="0"/>
              <a:t>On-line Search Results</a:t>
            </a:r>
            <a:endParaRPr lang="en-US" sz="2800" b="1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7831670"/>
              </p:ext>
            </p:extLst>
          </p:nvPr>
        </p:nvGraphicFramePr>
        <p:xfrm>
          <a:off x="457200" y="2362200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44873" marR="4487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44873" marR="4487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0" y="2324100"/>
            <a:ext cx="4038600" cy="34290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 smtClean="0"/>
              <a:t>Easier to read than the PDF document.</a:t>
            </a:r>
          </a:p>
          <a:p>
            <a:pPr marL="457200" indent="-457200">
              <a:buAutoNum type="arabicPeriod"/>
            </a:pPr>
            <a:r>
              <a:rPr lang="en-US" sz="2000" dirty="0"/>
              <a:t>Still need to use Code Keys to explain information.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Same limitations on adding new information as the PDF document.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No search capability beyond WPI number, range of WPI numbers, or country.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pic>
        <p:nvPicPr>
          <p:cNvPr id="3074" name="Picture 2" descr="C:\Users\kushlams\Desktop\WPI images\WPI_Ad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752600"/>
            <a:ext cx="37211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7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RostockSNPWG">
  <a:themeElements>
    <a:clrScheme name="New_white_vers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_white_vers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charset="0"/>
            <a:ea typeface="+mn-ea"/>
            <a:cs typeface="Arial" charset="0"/>
          </a:defRPr>
        </a:defPPr>
      </a:lstStyle>
    </a:txDef>
  </a:objectDefaults>
  <a:extraClrSchemeLst>
    <a:extraClrScheme>
      <a:clrScheme name="New_white_vers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01RostockSNPWG</Template>
  <TotalTime>1075</TotalTime>
  <Words>504</Words>
  <Application>Microsoft Office PowerPoint</Application>
  <PresentationFormat>On-screen Show (4:3)</PresentationFormat>
  <Paragraphs>153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01RostockSNPWG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Difficulties using PDF Document</vt:lpstr>
      <vt:lpstr>PowerPoint Presentation</vt:lpstr>
      <vt:lpstr>PowerPoint Presentation</vt:lpstr>
      <vt:lpstr>On-line Search Results</vt:lpstr>
      <vt:lpstr>Access Search Results</vt:lpstr>
      <vt:lpstr>Shape File</vt:lpstr>
      <vt:lpstr>What Are We Looking At Improving?</vt:lpstr>
      <vt:lpstr>Information</vt:lpstr>
      <vt:lpstr>Information</vt:lpstr>
      <vt:lpstr>More Robust Search Options</vt:lpstr>
      <vt:lpstr>PowerPoint Presentation</vt:lpstr>
      <vt:lpstr>End Result</vt:lpstr>
      <vt:lpstr>PowerPoint Presentation</vt:lpstr>
      <vt:lpstr>PowerPoint Presentation</vt:lpstr>
    </vt:vector>
  </TitlesOfParts>
  <Company>NGA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kushlams</dc:creator>
  <cp:lastModifiedBy>Kushla Michael S Mr NGA-SHGB USA CIV</cp:lastModifiedBy>
  <cp:revision>122</cp:revision>
  <cp:lastPrinted>2014-06-03T11:19:04Z</cp:lastPrinted>
  <dcterms:created xsi:type="dcterms:W3CDTF">2014-05-20T19:39:03Z</dcterms:created>
  <dcterms:modified xsi:type="dcterms:W3CDTF">2014-11-19T13:27:15Z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AACG_NonInt_Other">
    <vt:lpwstr/>
  </property>
</Properties>
</file>