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890" r:id="rId1"/>
  </p:sldMasterIdLst>
  <p:notesMasterIdLst>
    <p:notesMasterId r:id="rId11"/>
  </p:notesMasterIdLst>
  <p:handoutMasterIdLst>
    <p:handoutMasterId r:id="rId12"/>
  </p:handoutMasterIdLst>
  <p:sldIdLst>
    <p:sldId id="394" r:id="rId2"/>
    <p:sldId id="385" r:id="rId3"/>
    <p:sldId id="427" r:id="rId4"/>
    <p:sldId id="443" r:id="rId5"/>
    <p:sldId id="447" r:id="rId6"/>
    <p:sldId id="444" r:id="rId7"/>
    <p:sldId id="445" r:id="rId8"/>
    <p:sldId id="446" r:id="rId9"/>
    <p:sldId id="431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717167"/>
    <a:srgbClr val="756D6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>
    <p:restoredLeft sz="19809" autoAdjust="0"/>
    <p:restoredTop sz="94660"/>
  </p:normalViewPr>
  <p:slideViewPr>
    <p:cSldViewPr>
      <p:cViewPr varScale="1">
        <p:scale>
          <a:sx n="74" d="100"/>
          <a:sy n="74" d="100"/>
        </p:scale>
        <p:origin x="-112" y="-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1D8BD0-FB0C-ED47-8D30-471C796A6B40}" type="datetime1">
              <a:rPr lang="pt-BR"/>
              <a:pPr>
                <a:defRPr/>
              </a:pPr>
              <a:t>3/14/16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53BE12-F62F-454D-937F-EED2142A12B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35986F5-3F9F-BC4F-A250-80757B3A0235}" type="datetime1">
              <a:rPr lang="pt-BR"/>
              <a:pPr>
                <a:defRPr/>
              </a:pPr>
              <a:t>3/14/16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F611B8D4-2240-8F46-8AFA-FE4A2226826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1B8D4-2240-8F46-8AFA-FE4A2226826A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739588"/>
            <a:ext cx="8513762" cy="2729753"/>
          </a:xfrm>
        </p:spPr>
        <p:txBody>
          <a:bodyPr>
            <a:noAutofit/>
          </a:bodyPr>
          <a:lstStyle>
            <a:lvl1pPr algn="l">
              <a:lnSpc>
                <a:spcPts val="10800"/>
              </a:lnSpc>
              <a:defRPr sz="10000" b="1" spc="-25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88" y="3505200"/>
            <a:ext cx="4683050" cy="134470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4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75294"/>
            <a:ext cx="1600200" cy="365125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954A6E3-29B8-1146-8AA2-82C1C5C0386E}" type="datetime1">
              <a:rPr lang="pt-BR" smtClean="0"/>
              <a:pPr>
                <a:defRPr/>
              </a:pPr>
              <a:t>3/14/16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275294"/>
            <a:ext cx="5638800" cy="365125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275294"/>
            <a:ext cx="6096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922366-3521-ED41-B0FF-14DAC3A63B9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3" y="1227427"/>
            <a:ext cx="3657600" cy="5667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94096">
            <a:off x="4845353" y="975801"/>
            <a:ext cx="3496570" cy="4747249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3" y="1799793"/>
            <a:ext cx="3657600" cy="399140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54A6E3-29B8-1146-8AA2-82C1C5C0386E}" type="datetime1">
              <a:rPr lang="pt-BR" smtClean="0"/>
              <a:pPr>
                <a:defRPr/>
              </a:pPr>
              <a:t>3/14/16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22366-3521-ED41-B0FF-14DAC3A63B9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423950-F525-B84F-A9A3-BD3A0D5A94D5}" type="datetime1">
              <a:rPr lang="pt-BR" smtClean="0"/>
              <a:pPr>
                <a:defRPr/>
              </a:pPr>
              <a:t>3/14/16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FCB6C2-63BB-AE40-8600-2EC84A3897A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19004">
            <a:off x="2075968" y="741009"/>
            <a:ext cx="4914362" cy="3240064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 rot="21346724">
            <a:off x="436037" y="494284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423950-F525-B84F-A9A3-BD3A0D5A94D5}" type="datetime1">
              <a:rPr lang="pt-BR" smtClean="0"/>
              <a:pPr>
                <a:defRPr/>
              </a:pPr>
              <a:t>3/14/16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FCB6C2-63BB-AE40-8600-2EC84A3897A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152337">
            <a:off x="4118577" y="735553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54A6E3-29B8-1146-8AA2-82C1C5C0386E}" type="datetime1">
              <a:rPr lang="pt-BR" smtClean="0"/>
              <a:pPr>
                <a:defRPr/>
              </a:pPr>
              <a:t>3/14/16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22366-3521-ED41-B0FF-14DAC3A63B9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685801"/>
            <a:ext cx="757518" cy="5440680"/>
          </a:xfrm>
        </p:spPr>
        <p:txBody>
          <a:bodyPr vert="eaVert">
            <a:noAutofit/>
          </a:bodyPr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685801"/>
            <a:ext cx="6561137" cy="5440680"/>
          </a:xfrm>
        </p:spPr>
        <p:txBody>
          <a:bodyPr vert="eaVert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54A6E3-29B8-1146-8AA2-82C1C5C0386E}" type="datetime1">
              <a:rPr lang="pt-BR" smtClean="0"/>
              <a:pPr>
                <a:defRPr/>
              </a:pPr>
              <a:t>3/14/16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22366-3521-ED41-B0FF-14DAC3A63B9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609600"/>
            <a:ext cx="67818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pt-BR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AF3E0-151B-4249-98CB-3179DAD67BF1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2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54A6E3-29B8-1146-8AA2-82C1C5C0386E}" type="datetime1">
              <a:rPr lang="pt-BR" smtClean="0"/>
              <a:pPr>
                <a:defRPr/>
              </a:pPr>
              <a:t>3/14/16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22366-3521-ED41-B0FF-14DAC3A63B9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8355714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4428426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 rot="21263043">
            <a:off x="5231118" y="261015"/>
            <a:ext cx="3433660" cy="4204035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2057400"/>
            <a:ext cx="3863788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6" y="2057400"/>
            <a:ext cx="3867912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54A6E3-29B8-1146-8AA2-82C1C5C0386E}" type="datetime1">
              <a:rPr lang="pt-BR" smtClean="0"/>
              <a:pPr>
                <a:defRPr/>
              </a:pPr>
              <a:t>3/14/16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22366-3521-ED41-B0FF-14DAC3A63B9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45" y="1546412"/>
            <a:ext cx="3867912" cy="46495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313" y="1545018"/>
            <a:ext cx="3867912" cy="466344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313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54A6E3-29B8-1146-8AA2-82C1C5C0386E}" type="datetime1">
              <a:rPr lang="pt-BR" smtClean="0"/>
              <a:pPr>
                <a:defRPr/>
              </a:pPr>
              <a:t>3/14/16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22366-3521-ED41-B0FF-14DAC3A63B9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12" name="Rectangle 11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54A6E3-29B8-1146-8AA2-82C1C5C0386E}" type="datetime1">
              <a:rPr lang="pt-BR" smtClean="0"/>
              <a:pPr>
                <a:defRPr/>
              </a:pPr>
              <a:t>3/14/16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22366-3521-ED41-B0FF-14DAC3A63B9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54A6E3-29B8-1146-8AA2-82C1C5C0386E}" type="datetime1">
              <a:rPr lang="pt-BR" smtClean="0"/>
              <a:pPr>
                <a:defRPr/>
              </a:pPr>
              <a:t>3/14/16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22366-3521-ED41-B0FF-14DAC3A63B9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720103"/>
            <a:ext cx="3657600" cy="116205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650" y="658906"/>
            <a:ext cx="3819338" cy="546725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5" y="2877671"/>
            <a:ext cx="3657600" cy="233978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54A6E3-29B8-1146-8AA2-82C1C5C0386E}" type="datetime1">
              <a:rPr lang="pt-BR" smtClean="0"/>
              <a:pPr>
                <a:defRPr/>
              </a:pPr>
              <a:t>3/14/16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22366-3521-ED41-B0FF-14DAC3A63B9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358" y="2044700"/>
            <a:ext cx="7167284" cy="40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752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6423950-F525-B84F-A9A3-BD3A0D5A94D5}" type="datetime1">
              <a:rPr lang="pt-BR" smtClean="0"/>
              <a:pPr>
                <a:defRPr/>
              </a:pPr>
              <a:t>3/14/16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318" y="6275294"/>
            <a:ext cx="5643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27529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CFCB6C2-63BB-AE40-8600-2EC84A3897A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gif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0" y="1663005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Status </a:t>
            </a:r>
            <a:r>
              <a:rPr lang="pt-BR" sz="3600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Update</a:t>
            </a:r>
            <a:endParaRPr lang="pt-BR" sz="3600" dirty="0" smtClean="0">
              <a:effectLst>
                <a:outerShdw blurRad="38100" dist="38100" dir="2700000" algn="tl">
                  <a:srgbClr val="DDDDDD"/>
                </a:outerShdw>
              </a:effectLst>
              <a:latin typeface="+mn-lt"/>
            </a:endParaRPr>
          </a:p>
          <a:p>
            <a:pPr algn="ctr"/>
            <a:r>
              <a:rPr lang="pt-BR" sz="3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JCOMM/ETMSS </a:t>
            </a:r>
            <a:r>
              <a:rPr lang="pt-BR" sz="3600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Weather</a:t>
            </a:r>
            <a:r>
              <a:rPr lang="pt-BR" sz="3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 Overlay Project</a:t>
            </a:r>
          </a:p>
          <a:p>
            <a:pPr algn="ctr"/>
            <a:r>
              <a:rPr lang="pt-BR" sz="2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USA (NOAA NWS) </a:t>
            </a:r>
            <a:r>
              <a:rPr lang="pt-BR" sz="2400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and</a:t>
            </a:r>
            <a:r>
              <a:rPr lang="pt-BR" sz="2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 </a:t>
            </a:r>
            <a:r>
              <a:rPr lang="pt-BR" sz="2400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Brazil</a:t>
            </a:r>
            <a:r>
              <a:rPr lang="pt-BR" sz="2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 (DHN)</a:t>
            </a:r>
          </a:p>
          <a:p>
            <a:pPr algn="ctr"/>
            <a:r>
              <a:rPr lang="pt-BR" sz="2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/>
            </a:r>
            <a:br>
              <a:rPr lang="pt-BR" sz="2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</a:br>
            <a:r>
              <a:rPr lang="pt-BR" sz="2400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Tokyo-JAPAN</a:t>
            </a:r>
            <a:endParaRPr lang="pt-BR" sz="2400" dirty="0" smtClean="0">
              <a:effectLst>
                <a:outerShdw blurRad="38100" dist="38100" dir="2700000" algn="tl">
                  <a:srgbClr val="DDDDDD"/>
                </a:outerShdw>
              </a:effectLst>
              <a:latin typeface="+mn-lt"/>
            </a:endParaRPr>
          </a:p>
          <a:p>
            <a:pPr algn="ctr"/>
            <a:r>
              <a:rPr lang="pt-BR" sz="2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Mar</a:t>
            </a:r>
            <a:r>
              <a:rPr lang="pt-BR" sz="2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 14th -18th , 2016</a:t>
            </a:r>
            <a:endParaRPr lang="en-US" sz="2200" dirty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pic>
        <p:nvPicPr>
          <p:cNvPr id="3077" name="Picture 10" descr="C:\Users\Luis Felipe\Documents\Marinha\RP\brasão CHM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0"/>
            <a:ext cx="756517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438400" y="4038600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dirty="0" smtClean="0">
                <a:solidFill>
                  <a:srgbClr val="F2F2F2"/>
                </a:solidFill>
              </a:rPr>
              <a:t/>
            </a:r>
            <a:br>
              <a:rPr lang="pt-BR" sz="3200" dirty="0" smtClean="0">
                <a:solidFill>
                  <a:srgbClr val="F2F2F2"/>
                </a:solidFill>
              </a:rPr>
            </a:br>
            <a:r>
              <a:rPr lang="pt-BR" b="1" dirty="0" smtClean="0">
                <a:latin typeface="+mn-lt"/>
              </a:rPr>
              <a:t>CDR</a:t>
            </a:r>
            <a:r>
              <a:rPr lang="pt-BR" b="1" dirty="0" smtClean="0">
                <a:latin typeface="+mn-lt"/>
              </a:rPr>
              <a:t>. </a:t>
            </a:r>
            <a:r>
              <a:rPr lang="pt-BR" dirty="0" smtClean="0">
                <a:latin typeface="+mn-lt"/>
              </a:rPr>
              <a:t>Cesar </a:t>
            </a:r>
            <a:r>
              <a:rPr lang="pt-BR" b="1" dirty="0" smtClean="0">
                <a:latin typeface="+mn-lt"/>
              </a:rPr>
              <a:t>Reinert</a:t>
            </a:r>
            <a:r>
              <a:rPr lang="pt-BR" dirty="0" smtClean="0">
                <a:latin typeface="+mn-lt"/>
              </a:rPr>
              <a:t> Bulhões de Morais</a:t>
            </a:r>
            <a:r>
              <a:rPr lang="pt-BR" baseline="30000" dirty="0" smtClean="0">
                <a:latin typeface="+mn-lt"/>
              </a:rPr>
              <a:t>1</a:t>
            </a:r>
            <a:r>
              <a:rPr lang="pt-BR" baseline="30000" dirty="0" smtClean="0"/>
              <a:t/>
            </a:r>
            <a:br>
              <a:rPr lang="pt-BR" baseline="30000" dirty="0" smtClean="0"/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6334780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aseline="30000" dirty="0" smtClean="0">
                <a:latin typeface="+mj-lt"/>
              </a:rPr>
              <a:t>1</a:t>
            </a:r>
            <a:r>
              <a:rPr lang="pt-BR" sz="1400" dirty="0" smtClean="0">
                <a:latin typeface="+mj-lt"/>
              </a:rPr>
              <a:t> Centro de Hidrografia da Marinha(</a:t>
            </a:r>
            <a:r>
              <a:rPr lang="pt-BR" sz="1400" dirty="0" err="1" smtClean="0">
                <a:latin typeface="+mj-lt"/>
              </a:rPr>
              <a:t>CHM-Brazilian</a:t>
            </a:r>
            <a:r>
              <a:rPr lang="pt-BR" sz="1400" dirty="0" smtClean="0">
                <a:latin typeface="+mj-lt"/>
              </a:rPr>
              <a:t> </a:t>
            </a:r>
            <a:r>
              <a:rPr lang="pt-BR" sz="1400" dirty="0" err="1" smtClean="0">
                <a:latin typeface="+mj-lt"/>
              </a:rPr>
              <a:t>Navy</a:t>
            </a:r>
            <a:r>
              <a:rPr lang="pt-BR" sz="1400" dirty="0" smtClean="0">
                <a:latin typeface="+mj-lt"/>
              </a:rPr>
              <a:t> </a:t>
            </a:r>
            <a:r>
              <a:rPr lang="pt-BR" sz="1400" dirty="0" err="1" smtClean="0">
                <a:latin typeface="+mj-lt"/>
              </a:rPr>
              <a:t>Hydrographic</a:t>
            </a:r>
            <a:r>
              <a:rPr lang="pt-BR" sz="1400" dirty="0" smtClean="0">
                <a:latin typeface="+mj-lt"/>
              </a:rPr>
              <a:t> Center)</a:t>
            </a:r>
            <a:r>
              <a:rPr lang="pt-BR" sz="1400" dirty="0" smtClean="0"/>
              <a:t/>
            </a:r>
            <a:br>
              <a:rPr lang="pt-BR" sz="1400" dirty="0" smtClean="0"/>
            </a:br>
            <a:endParaRPr lang="en-US" sz="1400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2400"/>
            <a:ext cx="914400" cy="914400"/>
          </a:xfrm>
          <a:prstGeom prst="rect">
            <a:avLst/>
          </a:prstGeom>
          <a:noFill/>
        </p:spPr>
      </p:pic>
      <p:pic>
        <p:nvPicPr>
          <p:cNvPr id="12" name="Picture 11" descr="jcomm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950" y="0"/>
            <a:ext cx="1416050" cy="1198196"/>
          </a:xfrm>
          <a:prstGeom prst="rect">
            <a:avLst/>
          </a:prstGeom>
        </p:spPr>
      </p:pic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133600" y="304800"/>
            <a:ext cx="5791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S-100WG 1</a:t>
            </a:r>
            <a:r>
              <a:rPr lang="en-US" sz="4000" baseline="30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st</a:t>
            </a:r>
            <a:r>
              <a:rPr lang="en-US" sz="4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Meeting</a:t>
            </a:r>
            <a:endParaRPr lang="en-US" sz="4000" dirty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700" y="139700"/>
            <a:ext cx="2806700" cy="812800"/>
          </a:xfrm>
          <a:ln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dirty="0" smtClean="0"/>
              <a:t>Outline</a:t>
            </a:r>
            <a:endParaRPr lang="en-US" sz="400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55600" y="1603375"/>
            <a:ext cx="8674100" cy="37433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>
              <a:buClr>
                <a:schemeClr val="tx1"/>
              </a:buClr>
              <a:buSzPct val="50000"/>
            </a:pPr>
            <a:r>
              <a:rPr lang="en-US" sz="3600" dirty="0" smtClean="0">
                <a:latin typeface="+mj-lt"/>
              </a:rPr>
              <a:t>Introduction/Background</a:t>
            </a:r>
          </a:p>
          <a:p>
            <a:pPr algn="just">
              <a:buClr>
                <a:schemeClr val="tx1"/>
              </a:buClr>
              <a:buSzPct val="50000"/>
            </a:pPr>
            <a:r>
              <a:rPr lang="en-US" sz="3600" dirty="0" smtClean="0">
                <a:latin typeface="+mj-lt"/>
              </a:rPr>
              <a:t>Analysis/Discussion</a:t>
            </a:r>
          </a:p>
          <a:p>
            <a:pPr algn="just">
              <a:buClr>
                <a:schemeClr val="tx1"/>
              </a:buClr>
              <a:buSzPct val="50000"/>
            </a:pPr>
            <a:r>
              <a:rPr lang="en-US" sz="3600" dirty="0" smtClean="0">
                <a:latin typeface="+mj-lt"/>
              </a:rPr>
              <a:t>Recommendations</a:t>
            </a:r>
          </a:p>
          <a:p>
            <a:pPr algn="just">
              <a:buClr>
                <a:schemeClr val="tx1"/>
              </a:buClr>
              <a:buSzPct val="50000"/>
            </a:pPr>
            <a:r>
              <a:rPr lang="en-US" sz="3600" dirty="0" smtClean="0">
                <a:latin typeface="+mj-lt"/>
              </a:rPr>
              <a:t>Justification and Impacts</a:t>
            </a:r>
          </a:p>
          <a:p>
            <a:pPr algn="just">
              <a:buClr>
                <a:schemeClr val="tx1"/>
              </a:buClr>
              <a:buSzPct val="50000"/>
            </a:pPr>
            <a:r>
              <a:rPr lang="en-US" sz="3600" dirty="0" smtClean="0">
                <a:latin typeface="+mj-lt"/>
              </a:rPr>
              <a:t>Action Required from</a:t>
            </a:r>
            <a:r>
              <a:rPr lang="en-US" sz="3600" dirty="0" smtClean="0">
                <a:latin typeface="+mj-lt"/>
              </a:rPr>
              <a:t> S-100WG</a:t>
            </a:r>
          </a:p>
          <a:p>
            <a:pPr algn="just">
              <a:buClr>
                <a:schemeClr val="tx1"/>
              </a:buClr>
              <a:buSzPct val="50000"/>
            </a:pPr>
            <a:endParaRPr 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700" y="139700"/>
            <a:ext cx="7404100" cy="812800"/>
          </a:xfrm>
          <a:ln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dirty="0" smtClean="0"/>
              <a:t>Introduction/Background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04800" y="1219200"/>
            <a:ext cx="8674100" cy="556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algn="just">
              <a:buClr>
                <a:schemeClr val="tx1"/>
              </a:buClr>
              <a:buSzPct val="50000"/>
            </a:pPr>
            <a:r>
              <a:rPr lang="en-US" sz="3600" dirty="0" smtClean="0">
                <a:latin typeface="+mj-lt"/>
              </a:rPr>
              <a:t>Develop a marine weather overlay for ECDIS - JCOMM 4</a:t>
            </a:r>
            <a:r>
              <a:rPr lang="en-US" sz="3600" baseline="30000" dirty="0" smtClean="0">
                <a:latin typeface="+mj-lt"/>
              </a:rPr>
              <a:t>th</a:t>
            </a:r>
            <a:r>
              <a:rPr lang="en-US" sz="3600" dirty="0" smtClean="0">
                <a:latin typeface="+mj-lt"/>
              </a:rPr>
              <a:t> session(2012)</a:t>
            </a:r>
          </a:p>
          <a:p>
            <a:pPr algn="just">
              <a:buClr>
                <a:schemeClr val="tx1"/>
              </a:buClr>
              <a:buSzPct val="50000"/>
            </a:pPr>
            <a:r>
              <a:rPr lang="en-US" sz="3600" dirty="0" smtClean="0">
                <a:latin typeface="+mj-lt"/>
              </a:rPr>
              <a:t>Expected to improve marine safety services</a:t>
            </a:r>
          </a:p>
          <a:p>
            <a:pPr algn="just">
              <a:buClr>
                <a:schemeClr val="tx1"/>
              </a:buClr>
              <a:buSzPct val="50000"/>
            </a:pPr>
            <a:r>
              <a:rPr lang="en-US" sz="3600" dirty="0" smtClean="0">
                <a:latin typeface="+mj-lt"/>
              </a:rPr>
              <a:t>Will provide: Analyses and forecast for maritime weather and sea state in S-100 ECDIS</a:t>
            </a:r>
          </a:p>
          <a:p>
            <a:pPr algn="just">
              <a:buClr>
                <a:schemeClr val="tx1"/>
              </a:buClr>
              <a:buSzPct val="50000"/>
            </a:pPr>
            <a:r>
              <a:rPr lang="en-US" sz="3600" dirty="0" smtClean="0">
                <a:latin typeface="+mj-lt"/>
              </a:rPr>
              <a:t>NOAA/NWS/OPC is managing this project on behalf of </a:t>
            </a:r>
            <a:r>
              <a:rPr lang="en-US" sz="3600" dirty="0" err="1" smtClean="0">
                <a:latin typeface="+mj-lt"/>
              </a:rPr>
              <a:t>JCOMM’s</a:t>
            </a:r>
            <a:r>
              <a:rPr lang="en-US" sz="3600" dirty="0" smtClean="0">
                <a:latin typeface="+mj-lt"/>
              </a:rPr>
              <a:t> ETMSS</a:t>
            </a:r>
          </a:p>
          <a:p>
            <a:pPr algn="just">
              <a:buClr>
                <a:schemeClr val="tx1"/>
              </a:buClr>
              <a:buSzPct val="50000"/>
            </a:pPr>
            <a:r>
              <a:rPr lang="en-US" sz="3600" dirty="0" smtClean="0">
                <a:latin typeface="+mj-lt"/>
              </a:rPr>
              <a:t>DHN is collaborating with NOAA on this development</a:t>
            </a:r>
            <a:r>
              <a:rPr lang="en-US" sz="3600" dirty="0" smtClean="0">
                <a:latin typeface="+mj-lt"/>
              </a:rPr>
              <a:t> since 2014</a:t>
            </a:r>
          </a:p>
          <a:p>
            <a:pPr algn="just">
              <a:buClr>
                <a:schemeClr val="tx1"/>
              </a:buClr>
              <a:buSzPct val="50000"/>
            </a:pPr>
            <a:endParaRPr lang="en-US" sz="3600" dirty="0" smtClean="0">
              <a:latin typeface="+mj-lt"/>
            </a:endParaRPr>
          </a:p>
          <a:p>
            <a:pPr algn="just">
              <a:buClr>
                <a:schemeClr val="tx1"/>
              </a:buClr>
              <a:buSzPct val="50000"/>
              <a:buNone/>
            </a:pPr>
            <a:endParaRPr 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700" y="139700"/>
            <a:ext cx="7404100" cy="812800"/>
          </a:xfrm>
          <a:ln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dirty="0" smtClean="0"/>
              <a:t>Analysis/Discussion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04800" y="914400"/>
            <a:ext cx="8674100" cy="2590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buClr>
                <a:schemeClr val="tx1"/>
              </a:buClr>
              <a:buSzPct val="50000"/>
            </a:pPr>
            <a:r>
              <a:rPr lang="en-US" sz="2800" dirty="0" smtClean="0">
                <a:latin typeface="+mj-lt"/>
              </a:rPr>
              <a:t>NOAA/DHN wrote an article for Hydro International  describing the development of IHO S-412 “Weather Overlay”</a:t>
            </a:r>
          </a:p>
          <a:p>
            <a:pPr algn="just">
              <a:buClr>
                <a:schemeClr val="tx1"/>
              </a:buClr>
              <a:buSzPct val="50000"/>
            </a:pPr>
            <a:endParaRPr lang="en-US" sz="3600" dirty="0" smtClean="0">
              <a:latin typeface="+mj-lt"/>
            </a:endParaRPr>
          </a:p>
          <a:p>
            <a:pPr algn="just">
              <a:buClr>
                <a:schemeClr val="tx1"/>
              </a:buClr>
              <a:buSzPct val="50000"/>
            </a:pPr>
            <a:endParaRPr lang="en-US" sz="3600" dirty="0" smtClean="0">
              <a:latin typeface="+mj-lt"/>
            </a:endParaRPr>
          </a:p>
          <a:p>
            <a:pPr algn="just">
              <a:buClr>
                <a:schemeClr val="tx1"/>
              </a:buClr>
              <a:buSzPct val="50000"/>
              <a:buNone/>
            </a:pPr>
            <a:endParaRPr lang="en-US" sz="3600" dirty="0">
              <a:latin typeface="+mj-lt"/>
            </a:endParaRPr>
          </a:p>
        </p:txBody>
      </p:sp>
      <p:pic>
        <p:nvPicPr>
          <p:cNvPr id="4" name="Picture 3" descr="HYDRO_S412_capa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362200"/>
            <a:ext cx="2846756" cy="400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670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 smtClean="0"/>
              <a:t>Hydro</a:t>
            </a:r>
            <a:r>
              <a:rPr lang="pt-BR" sz="1600" i="1" dirty="0" smtClean="0"/>
              <a:t> Magazine</a:t>
            </a:r>
            <a:r>
              <a:rPr lang="pt-BR" sz="1600" dirty="0" smtClean="0"/>
              <a:t> </a:t>
            </a:r>
            <a:r>
              <a:rPr lang="pt-BR" sz="1600" dirty="0" err="1" smtClean="0"/>
              <a:t>cover</a:t>
            </a:r>
            <a:r>
              <a:rPr lang="pt-BR" sz="1600" dirty="0" smtClean="0"/>
              <a:t> </a:t>
            </a:r>
            <a:r>
              <a:rPr lang="pt-BR" sz="1600" dirty="0" err="1" smtClean="0"/>
              <a:t>page</a:t>
            </a:r>
            <a:r>
              <a:rPr lang="pt-BR" sz="1600" dirty="0" smtClean="0"/>
              <a:t> </a:t>
            </a:r>
            <a:r>
              <a:rPr lang="pt-BR" sz="1600" dirty="0" err="1" smtClean="0"/>
              <a:t>article</a:t>
            </a:r>
            <a:r>
              <a:rPr lang="pt-BR" sz="1600" dirty="0" smtClean="0"/>
              <a:t>: “</a:t>
            </a:r>
            <a:r>
              <a:rPr lang="pt-BR" sz="1600" dirty="0" err="1" smtClean="0"/>
              <a:t>Designing</a:t>
            </a:r>
            <a:r>
              <a:rPr lang="pt-BR" sz="1600" dirty="0" smtClean="0"/>
              <a:t> a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Way</a:t>
            </a:r>
            <a:r>
              <a:rPr lang="pt-BR" sz="1600" dirty="0" smtClean="0"/>
              <a:t> to </a:t>
            </a:r>
            <a:r>
              <a:rPr lang="pt-BR" sz="1600" dirty="0" err="1" smtClean="0"/>
              <a:t>Deliver</a:t>
            </a:r>
            <a:r>
              <a:rPr lang="pt-BR" sz="1600" dirty="0" smtClean="0"/>
              <a:t> Marine </a:t>
            </a:r>
            <a:r>
              <a:rPr lang="pt-BR" sz="1600" dirty="0" err="1" smtClean="0"/>
              <a:t>Weather</a:t>
            </a:r>
            <a:r>
              <a:rPr lang="pt-BR" sz="1600" dirty="0" smtClean="0"/>
              <a:t> Data”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700" y="139700"/>
            <a:ext cx="7404100" cy="812800"/>
          </a:xfrm>
          <a:ln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dirty="0" smtClean="0"/>
              <a:t>Analysis/Discussion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04800" y="1295400"/>
            <a:ext cx="8674100" cy="5410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buClr>
                <a:schemeClr val="tx1"/>
              </a:buClr>
              <a:buSzPct val="50000"/>
            </a:pPr>
            <a:r>
              <a:rPr lang="en-US" sz="3600" dirty="0" smtClean="0"/>
              <a:t>NOAA NWS has uploaded into the IHO Registry</a:t>
            </a:r>
            <a:r>
              <a:rPr lang="en-US" sz="3600" dirty="0" smtClean="0"/>
              <a:t> 38 objects and 23 attributes</a:t>
            </a:r>
          </a:p>
          <a:p>
            <a:pPr algn="just">
              <a:buClr>
                <a:schemeClr val="tx1"/>
              </a:buClr>
              <a:buSzPct val="50000"/>
            </a:pPr>
            <a:r>
              <a:rPr lang="en-US" sz="3600" dirty="0" smtClean="0"/>
              <a:t>Portrayal catalogue </a:t>
            </a:r>
            <a:r>
              <a:rPr lang="en-GB" sz="3600" dirty="0" smtClean="0"/>
              <a:t>is still under review </a:t>
            </a:r>
            <a:r>
              <a:rPr lang="en-AU" sz="3600" dirty="0" smtClean="0"/>
              <a:t>by ETMSS members and other interested international weather agencies</a:t>
            </a:r>
            <a:r>
              <a:rPr lang="pt-BR" sz="3600" dirty="0" smtClean="0"/>
              <a:t> </a:t>
            </a:r>
            <a:endParaRPr lang="en-US" sz="3600" dirty="0" smtClean="0"/>
          </a:p>
          <a:p>
            <a:pPr algn="just">
              <a:buClr>
                <a:schemeClr val="tx1"/>
              </a:buClr>
              <a:buSzPct val="50000"/>
              <a:buNone/>
            </a:pPr>
            <a:endParaRPr lang="en-US" sz="3600" dirty="0" smtClean="0">
              <a:latin typeface="+mj-lt"/>
            </a:endParaRPr>
          </a:p>
          <a:p>
            <a:pPr algn="just">
              <a:buClr>
                <a:schemeClr val="tx1"/>
              </a:buClr>
              <a:buSzPct val="50000"/>
            </a:pPr>
            <a:endParaRPr lang="en-US" sz="3600" dirty="0" smtClean="0">
              <a:latin typeface="+mj-lt"/>
            </a:endParaRPr>
          </a:p>
          <a:p>
            <a:pPr algn="just">
              <a:buClr>
                <a:schemeClr val="tx1"/>
              </a:buClr>
              <a:buSzPct val="50000"/>
              <a:buNone/>
            </a:pPr>
            <a:endParaRPr 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700" y="139700"/>
            <a:ext cx="7404100" cy="812800"/>
          </a:xfrm>
          <a:ln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dirty="0" smtClean="0"/>
              <a:t>Recommendations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04800" y="1295400"/>
            <a:ext cx="8674100" cy="556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sz="2800" dirty="0" smtClean="0"/>
              <a:t>It is requested that S-</a:t>
            </a:r>
            <a:r>
              <a:rPr lang="en-US" sz="2800" dirty="0" smtClean="0"/>
              <a:t>100WG:</a:t>
            </a:r>
            <a:endParaRPr lang="pt-BR" sz="2800" dirty="0" smtClean="0"/>
          </a:p>
          <a:p>
            <a:r>
              <a:rPr lang="en-US" sz="3200" dirty="0" smtClean="0"/>
              <a:t>Continue </a:t>
            </a:r>
            <a:r>
              <a:rPr lang="en-GB" sz="3200" dirty="0" smtClean="0"/>
              <a:t>providing </a:t>
            </a:r>
            <a:r>
              <a:rPr lang="en-GB" sz="3200" dirty="0" smtClean="0"/>
              <a:t>advice and support for NOAA/DHN technical issues during S-412 development</a:t>
            </a:r>
            <a:r>
              <a:rPr lang="pt-BR" sz="3200" dirty="0" smtClean="0"/>
              <a:t> </a:t>
            </a:r>
          </a:p>
          <a:p>
            <a:r>
              <a:rPr lang="en-US" sz="3600" dirty="0" smtClean="0"/>
              <a:t>Continue </a:t>
            </a:r>
            <a:r>
              <a:rPr lang="en-GB" sz="3600" dirty="0" smtClean="0"/>
              <a:t>engaging private industry to develop an S-100 viewer for testing portrayal rules and conducting overlay quality control</a:t>
            </a:r>
            <a:r>
              <a:rPr lang="pt-BR" sz="3600" dirty="0" smtClean="0"/>
              <a:t> </a:t>
            </a:r>
          </a:p>
          <a:p>
            <a:r>
              <a:rPr lang="en-GB" sz="3600" dirty="0" smtClean="0"/>
              <a:t>Foster coordination with </a:t>
            </a:r>
            <a:r>
              <a:rPr lang="en-GB" sz="3600" dirty="0" smtClean="0"/>
              <a:t>other working groups to ensure there is no duplication in the feature definitions.</a:t>
            </a:r>
            <a:r>
              <a:rPr lang="pt-BR" sz="3600" dirty="0" smtClean="0"/>
              <a:t> </a:t>
            </a:r>
          </a:p>
          <a:p>
            <a:endParaRPr lang="en-US" sz="36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700" y="139700"/>
            <a:ext cx="7404100" cy="812800"/>
          </a:xfrm>
          <a:ln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dirty="0" smtClean="0"/>
              <a:t>Justification and Impacts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04800" y="1295400"/>
            <a:ext cx="8674100" cy="556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 smtClean="0"/>
              <a:t>As additional S-100 product specifications are developed, the potential for conflicting </a:t>
            </a:r>
            <a:r>
              <a:rPr lang="en-US" sz="2800" dirty="0" err="1" smtClean="0"/>
              <a:t>symbology</a:t>
            </a:r>
            <a:r>
              <a:rPr lang="en-US" sz="2800" dirty="0" smtClean="0"/>
              <a:t> and portrayals within ECDIS will increase.</a:t>
            </a:r>
            <a:r>
              <a:rPr lang="pt-BR" sz="2800" dirty="0" smtClean="0"/>
              <a:t>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 smtClean="0"/>
              <a:t>is expected that</a:t>
            </a:r>
            <a:r>
              <a:rPr lang="en-US" sz="2800" dirty="0" smtClean="0"/>
              <a:t> S-100WG </a:t>
            </a:r>
            <a:r>
              <a:rPr lang="en-US" sz="2800" dirty="0" smtClean="0"/>
              <a:t>comments will contribute significantly to this project’s development, assuring user requirements in this interdisciplinary project are met. </a:t>
            </a:r>
          </a:p>
          <a:p>
            <a:r>
              <a:rPr lang="en-US" sz="2800" dirty="0" smtClean="0"/>
              <a:t>This new product, together with other new products, shall impact industry and users interests transitioning to S-100 standard. </a:t>
            </a:r>
          </a:p>
          <a:p>
            <a:pPr algn="just">
              <a:buClr>
                <a:schemeClr val="tx1"/>
              </a:buClr>
              <a:buSzPct val="50000"/>
            </a:pPr>
            <a:endParaRPr lang="en-US" sz="3600" dirty="0" smtClean="0">
              <a:latin typeface="+mj-lt"/>
            </a:endParaRPr>
          </a:p>
          <a:p>
            <a:pPr algn="just">
              <a:buClr>
                <a:schemeClr val="tx1"/>
              </a:buClr>
              <a:buSzPct val="50000"/>
              <a:buNone/>
            </a:pPr>
            <a:endParaRPr 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700" y="139700"/>
            <a:ext cx="9004300" cy="812800"/>
          </a:xfrm>
          <a:ln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dirty="0" smtClean="0"/>
              <a:t>Action Required from</a:t>
            </a:r>
            <a:r>
              <a:rPr lang="en-US" sz="4000" dirty="0" smtClean="0"/>
              <a:t> S-100WG</a:t>
            </a:r>
            <a:endParaRPr lang="en-US" sz="4000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295400"/>
            <a:ext cx="9144000" cy="556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 dirty="0" smtClean="0"/>
              <a:t>The</a:t>
            </a:r>
            <a:r>
              <a:rPr lang="en-US" sz="3600" dirty="0" smtClean="0"/>
              <a:t> S-100 </a:t>
            </a:r>
            <a:r>
              <a:rPr lang="en-US" sz="3600" dirty="0" smtClean="0"/>
              <a:t>is invited to:</a:t>
            </a:r>
            <a:endParaRPr lang="en-US" sz="3600" dirty="0" smtClean="0"/>
          </a:p>
          <a:p>
            <a:pPr lvl="1">
              <a:buFont typeface="Wingdings" charset="2"/>
              <a:buChar char="ü"/>
            </a:pPr>
            <a:r>
              <a:rPr lang="en-GB" sz="3600" dirty="0" smtClean="0"/>
              <a:t>Note the progress being made in the development of this particular S-100 overlay product;</a:t>
            </a:r>
            <a:r>
              <a:rPr lang="pt-BR" sz="3600" dirty="0" smtClean="0"/>
              <a:t> </a:t>
            </a:r>
          </a:p>
          <a:p>
            <a:pPr lvl="1">
              <a:buFont typeface="Wingdings" charset="2"/>
              <a:buChar char="ü"/>
            </a:pPr>
            <a:r>
              <a:rPr lang="en-US" sz="3400" dirty="0" smtClean="0"/>
              <a:t>Provide </a:t>
            </a:r>
            <a:r>
              <a:rPr lang="en-US" sz="3400" dirty="0" smtClean="0"/>
              <a:t>recommendations that may be helpful in developing S-</a:t>
            </a:r>
            <a:r>
              <a:rPr lang="en-US" sz="3400" dirty="0" smtClean="0"/>
              <a:t>412; and</a:t>
            </a:r>
          </a:p>
          <a:p>
            <a:pPr lvl="1">
              <a:buFont typeface="Wingdings" charset="2"/>
              <a:buChar char="ü"/>
            </a:pPr>
            <a:r>
              <a:rPr lang="en-US" sz="3400" dirty="0" smtClean="0"/>
              <a:t>Support JCOMM/ETMSS S-412 activities </a:t>
            </a:r>
            <a:endParaRPr lang="en-US" sz="3400" dirty="0" smtClean="0">
              <a:latin typeface="+mj-lt"/>
            </a:endParaRPr>
          </a:p>
          <a:p>
            <a:pPr algn="just">
              <a:buClr>
                <a:schemeClr val="tx1"/>
              </a:buClr>
              <a:buSzPct val="50000"/>
              <a:buNone/>
            </a:pPr>
            <a:endParaRPr 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/>
          <a:srcRect l="1125" t="32760" r="40350" b="48330"/>
          <a:stretch>
            <a:fillRect/>
          </a:stretch>
        </p:blipFill>
        <p:spPr bwMode="auto">
          <a:xfrm>
            <a:off x="228600" y="2438400"/>
            <a:ext cx="8747330" cy="1976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8600" y="2438400"/>
            <a:ext cx="8686800" cy="1938992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sym typeface="Wingdings" charset="2"/>
              </a:rPr>
              <a:t>CESAR REINERT BULHÕES DE MORAIS</a:t>
            </a:r>
            <a:endParaRPr lang="pt-BR" sz="2400" b="1" dirty="0" smtClean="0">
              <a:solidFill>
                <a:schemeClr val="bg1"/>
              </a:solidFill>
              <a:sym typeface="Wingdings" charset="2"/>
            </a:endParaRPr>
          </a:p>
          <a:p>
            <a:pPr algn="ctr"/>
            <a:r>
              <a:rPr lang="pt-BR" sz="2400" b="1" dirty="0" err="1" smtClean="0">
                <a:solidFill>
                  <a:schemeClr val="bg1"/>
                </a:solidFill>
                <a:sym typeface="Wingdings" charset="2"/>
              </a:rPr>
              <a:t>Commander</a:t>
            </a:r>
            <a:endParaRPr lang="pt-BR" sz="2400" b="1" dirty="0" smtClean="0">
              <a:solidFill>
                <a:schemeClr val="bg1"/>
              </a:solidFill>
              <a:sym typeface="Wingdings" charset="2"/>
            </a:endParaRPr>
          </a:p>
          <a:p>
            <a:pPr algn="ctr"/>
            <a:r>
              <a:rPr lang="pt-BR" sz="2400" b="1" dirty="0" err="1" smtClean="0">
                <a:solidFill>
                  <a:schemeClr val="bg1"/>
                </a:solidFill>
                <a:sym typeface="Wingdings" charset="2"/>
              </a:rPr>
              <a:t>Brazilian</a:t>
            </a:r>
            <a:r>
              <a:rPr lang="pt-BR" sz="2400" b="1" dirty="0" smtClean="0">
                <a:solidFill>
                  <a:schemeClr val="bg1"/>
                </a:solidFill>
                <a:sym typeface="Wingdings" charset="2"/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  <a:sym typeface="Wingdings" charset="2"/>
              </a:rPr>
              <a:t>Navy</a:t>
            </a:r>
            <a:r>
              <a:rPr lang="pt-BR" sz="2400" b="1" dirty="0" smtClean="0">
                <a:solidFill>
                  <a:schemeClr val="bg1"/>
                </a:solidFill>
                <a:sym typeface="Wingdings" charset="2"/>
              </a:rPr>
              <a:t> </a:t>
            </a:r>
            <a:r>
              <a:rPr lang="pt-BR" sz="2400" b="1" dirty="0" err="1">
                <a:solidFill>
                  <a:schemeClr val="bg1"/>
                </a:solidFill>
                <a:sym typeface="Wingdings" charset="2"/>
              </a:rPr>
              <a:t>Hydrographic</a:t>
            </a:r>
            <a:r>
              <a:rPr lang="pt-BR" sz="2400" b="1" dirty="0">
                <a:solidFill>
                  <a:schemeClr val="bg1"/>
                </a:solidFill>
                <a:sym typeface="Wingdings" charset="2"/>
              </a:rPr>
              <a:t> Center </a:t>
            </a:r>
            <a:endParaRPr lang="pt-BR" sz="2400" b="1" dirty="0" smtClean="0">
              <a:solidFill>
                <a:schemeClr val="bg1"/>
              </a:solidFill>
              <a:sym typeface="Wingdings" charset="2"/>
            </a:endParaRPr>
          </a:p>
          <a:p>
            <a:pPr algn="ctr"/>
            <a:r>
              <a:rPr lang="pt-BR" sz="2400" b="1" dirty="0" smtClean="0">
                <a:solidFill>
                  <a:schemeClr val="bg1"/>
                </a:solidFill>
                <a:sym typeface="Wingdings" charset="2"/>
              </a:rPr>
              <a:t>Office </a:t>
            </a:r>
            <a:r>
              <a:rPr lang="pt-BR" sz="2400" b="1" dirty="0" err="1" smtClean="0">
                <a:solidFill>
                  <a:schemeClr val="bg1"/>
                </a:solidFill>
                <a:sym typeface="Wingdings" charset="2"/>
              </a:rPr>
              <a:t>Phone</a:t>
            </a:r>
            <a:r>
              <a:rPr lang="pt-BR" sz="2400" b="1" dirty="0" smtClean="0">
                <a:solidFill>
                  <a:schemeClr val="bg1"/>
                </a:solidFill>
                <a:sym typeface="Wingdings" charset="2"/>
              </a:rPr>
              <a:t> #: +55 21 2189-</a:t>
            </a:r>
            <a:r>
              <a:rPr lang="pt-BR" sz="2400" b="1" dirty="0" smtClean="0">
                <a:solidFill>
                  <a:schemeClr val="bg1"/>
                </a:solidFill>
                <a:sym typeface="Wingdings" charset="2"/>
              </a:rPr>
              <a:t>3278</a:t>
            </a:r>
          </a:p>
          <a:p>
            <a:pPr algn="ctr"/>
            <a:r>
              <a:rPr lang="pt-BR" sz="2400" b="1" dirty="0" err="1" smtClean="0">
                <a:solidFill>
                  <a:schemeClr val="bg1"/>
                </a:solidFill>
                <a:sym typeface="Wingdings" charset="2"/>
              </a:rPr>
              <a:t>E-mail</a:t>
            </a:r>
            <a:r>
              <a:rPr lang="pt-BR" sz="2400" b="1" dirty="0" smtClean="0">
                <a:solidFill>
                  <a:schemeClr val="bg1"/>
                </a:solidFill>
                <a:sym typeface="Wingdings" charset="2"/>
              </a:rPr>
              <a:t>: reinert@chm.mar.mil.br</a:t>
            </a:r>
            <a:endParaRPr lang="pt-BR" sz="2400" b="1" dirty="0">
              <a:solidFill>
                <a:schemeClr val="bg1"/>
              </a:solidFill>
              <a:sym typeface="Wingdings" charset="2"/>
            </a:endParaRP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838200"/>
            <a:ext cx="5575300" cy="812800"/>
          </a:xfrm>
          <a:ln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6600" dirty="0" smtClean="0"/>
              <a:t>Thanks!</a:t>
            </a:r>
            <a:endParaRPr lang="en-US" sz="6600" dirty="0">
              <a:effectLst/>
            </a:endParaRPr>
          </a:p>
        </p:txBody>
      </p:sp>
      <p:pic>
        <p:nvPicPr>
          <p:cNvPr id="6" name="Picture 5" descr="carta_sinotic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516374"/>
            <a:ext cx="1534663" cy="2189226"/>
          </a:xfrm>
          <a:prstGeom prst="rect">
            <a:avLst/>
          </a:prstGeom>
        </p:spPr>
      </p:pic>
      <p:pic>
        <p:nvPicPr>
          <p:cNvPr id="8" name="Picture 7" descr="WW3metGFS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152" y="4572000"/>
            <a:ext cx="1980248" cy="2057400"/>
          </a:xfrm>
          <a:prstGeom prst="rect">
            <a:avLst/>
          </a:prstGeom>
        </p:spPr>
      </p:pic>
      <p:pic>
        <p:nvPicPr>
          <p:cNvPr id="4" name="Picture 3" descr="cnpa.jpg"/>
          <p:cNvPicPr>
            <a:picLocks noChangeAspect="1"/>
          </p:cNvPicPr>
          <p:nvPr/>
        </p:nvPicPr>
        <p:blipFill>
          <a:blip r:embed="rId6"/>
          <a:srcRect l="14724" t="19459" r="14724" b="19459"/>
          <a:stretch>
            <a:fillRect/>
          </a:stretch>
        </p:blipFill>
        <p:spPr>
          <a:xfrm>
            <a:off x="2971800" y="4572000"/>
            <a:ext cx="3108041" cy="2036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54638C"/>
      </a:dk2>
      <a:lt2>
        <a:srgbClr val="8D9AB3"/>
      </a:lt2>
      <a:accent1>
        <a:srgbClr val="FFAF03"/>
      </a:accent1>
      <a:accent2>
        <a:srgbClr val="FDE689"/>
      </a:accent2>
      <a:accent3>
        <a:srgbClr val="9E82E7"/>
      </a:accent3>
      <a:accent4>
        <a:srgbClr val="9735BB"/>
      </a:accent4>
      <a:accent5>
        <a:srgbClr val="BF2B2B"/>
      </a:accent5>
      <a:accent6>
        <a:srgbClr val="ED7307"/>
      </a:accent6>
      <a:hlink>
        <a:srgbClr val="FFAF03"/>
      </a:hlink>
      <a:folHlink>
        <a:srgbClr val="FDE689"/>
      </a:folHlink>
    </a:clrScheme>
    <a:fontScheme name="Twilight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38100" dist="12700" dir="5400000">
              <a:srgbClr val="FFFFFF">
                <a:alpha val="75000"/>
              </a:srgbClr>
            </a:innerShdw>
            <a:outerShdw blurRad="88900" dist="50800" dir="5400000" sx="102000" sy="102000" algn="tr" rotWithShape="0">
              <a:srgbClr val="808080">
                <a:alpha val="50000"/>
              </a:srgbClr>
            </a:outerShdw>
          </a:effectLst>
        </a:effectStyle>
        <a:effectStyle>
          <a:effectLst>
            <a:outerShdw blurRad="317500" dist="762000" dir="5400000" sy="4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l"/>
          </a:scene3d>
          <a:sp3d extrusionH="12700" prstMaterial="softEdge">
            <a:bevelT w="38100" h="127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200000"/>
              </a:schemeClr>
              <a:schemeClr val="phClr">
                <a:tint val="3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200000"/>
              </a:schemeClr>
              <a:schemeClr val="phClr">
                <a:tint val="5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5215</TotalTime>
  <Words>428</Words>
  <Application>Microsoft Macintosh PowerPoint</Application>
  <PresentationFormat>On-screen Show (4:3)</PresentationFormat>
  <Paragraphs>49</Paragraphs>
  <Slides>9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Twilight</vt:lpstr>
      <vt:lpstr>Slide 1</vt:lpstr>
      <vt:lpstr>Outline</vt:lpstr>
      <vt:lpstr>Introduction/Background</vt:lpstr>
      <vt:lpstr>Analysis/Discussion</vt:lpstr>
      <vt:lpstr>Analysis/Discussion</vt:lpstr>
      <vt:lpstr>Recommendations</vt:lpstr>
      <vt:lpstr>Justification and Impacts</vt:lpstr>
      <vt:lpstr>Action Required from S-100WG</vt:lpstr>
      <vt:lpstr>Thanks!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REMO</dc:creator>
  <cp:lastModifiedBy>Cesar R B Morais</cp:lastModifiedBy>
  <cp:revision>430</cp:revision>
  <dcterms:created xsi:type="dcterms:W3CDTF">2016-03-15T02:05:00Z</dcterms:created>
  <dcterms:modified xsi:type="dcterms:W3CDTF">2016-03-15T03:05:29Z</dcterms:modified>
</cp:coreProperties>
</file>