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6595" r:id="rId4"/>
  </p:sldMasterIdLst>
  <p:notesMasterIdLst>
    <p:notesMasterId r:id="rId20"/>
  </p:notesMasterIdLst>
  <p:sldIdLst>
    <p:sldId id="799" r:id="rId5"/>
    <p:sldId id="791" r:id="rId6"/>
    <p:sldId id="779" r:id="rId7"/>
    <p:sldId id="787" r:id="rId8"/>
    <p:sldId id="781" r:id="rId9"/>
    <p:sldId id="788" r:id="rId10"/>
    <p:sldId id="784" r:id="rId11"/>
    <p:sldId id="792" r:id="rId12"/>
    <p:sldId id="794" r:id="rId13"/>
    <p:sldId id="789" r:id="rId14"/>
    <p:sldId id="782" r:id="rId15"/>
    <p:sldId id="795" r:id="rId16"/>
    <p:sldId id="798" r:id="rId17"/>
    <p:sldId id="796" r:id="rId18"/>
    <p:sldId id="79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how" id="{EA61F355-1A8B-4AC8-A1E6-0535E8BE15C2}">
          <p14:sldIdLst/>
        </p14:section>
        <p14:section name="Selling the Platform" id="{99238733-BCB0-44FB-BA4E-83ED2FDB1D8D}">
          <p14:sldIdLst>
            <p14:sldId id="799"/>
            <p14:sldId id="791"/>
            <p14:sldId id="779"/>
            <p14:sldId id="787"/>
            <p14:sldId id="781"/>
            <p14:sldId id="788"/>
            <p14:sldId id="784"/>
            <p14:sldId id="792"/>
            <p14:sldId id="794"/>
            <p14:sldId id="789"/>
            <p14:sldId id="782"/>
            <p14:sldId id="795"/>
            <p14:sldId id="798"/>
            <p14:sldId id="796"/>
            <p14:sldId id="790"/>
          </p14:sldIdLst>
        </p14:section>
        <p14:section name="Our Family" id="{8487A2E9-0A79-438C-8C78-1FC86CA357E2}">
          <p14:sldIdLst/>
        </p14:section>
        <p14:section name="Acknowledge and Celebrate" id="{C887ED60-F907-4982-A490-7B9866E77A8F}">
          <p14:sldIdLst/>
        </p14:section>
        <p14:section name="Conclusion" id="{C32ED96B-738B-4E81-A216-B19D53A914B1}">
          <p14:sldIdLst/>
        </p14:section>
      </p14:sectionLst>
    </p:ext>
    <p:ext uri="{EFAFB233-063F-42B5-8137-9DF3F51BA10A}">
      <p15:sldGuideLst xmlns:p15="http://schemas.microsoft.com/office/powerpoint/2012/main">
        <p15:guide id="1" orient="horz" pos="430" userDrawn="1">
          <p15:clr>
            <a:srgbClr val="A4A3A4"/>
          </p15:clr>
        </p15:guide>
        <p15:guide id="2" orient="horz" pos="3888" userDrawn="1">
          <p15:clr>
            <a:srgbClr val="A4A3A4"/>
          </p15:clr>
        </p15:guide>
        <p15:guide id="3" pos="576" userDrawn="1">
          <p15:clr>
            <a:srgbClr val="A4A3A4"/>
          </p15:clr>
        </p15:guide>
        <p15:guide id="4" pos="71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37B"/>
    <a:srgbClr val="00B1EC"/>
    <a:srgbClr val="00B2ED"/>
    <a:srgbClr val="00B9F2"/>
    <a:srgbClr val="5A82E4"/>
    <a:srgbClr val="8F8BFD"/>
    <a:srgbClr val="6C7DE2"/>
    <a:srgbClr val="8F8CFE"/>
    <a:srgbClr val="8000FF"/>
    <a:srgbClr val="8E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34" autoAdjust="0"/>
    <p:restoredTop sz="65437" autoAdjust="0"/>
  </p:normalViewPr>
  <p:slideViewPr>
    <p:cSldViewPr snapToGrid="0" showGuides="1">
      <p:cViewPr varScale="1">
        <p:scale>
          <a:sx n="69" d="100"/>
          <a:sy n="69" d="100"/>
        </p:scale>
        <p:origin x="66" y="222"/>
      </p:cViewPr>
      <p:guideLst>
        <p:guide orient="horz" pos="430"/>
        <p:guide orient="horz" pos="3888"/>
        <p:guide pos="576"/>
        <p:guide pos="7104"/>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30" d="100"/>
        <a:sy n="130" d="100"/>
      </p:scale>
      <p:origin x="0" y="-4254"/>
    </p:cViewPr>
  </p:sorterViewPr>
  <p:notesViewPr>
    <p:cSldViewPr snapToGrid="0">
      <p:cViewPr varScale="1">
        <p:scale>
          <a:sx n="68" d="100"/>
          <a:sy n="68" d="100"/>
        </p:scale>
        <p:origin x="2218"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3/14/2016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notesStyle>
    <a:lvl1pPr marL="0" algn="l" defTabSz="457200" rtl="0" eaLnBrk="1" latinLnBrk="0" hangingPunct="1">
      <a:defRPr sz="1000" kern="1200">
        <a:solidFill>
          <a:schemeClr val="tx1"/>
        </a:solidFill>
        <a:latin typeface="Arial"/>
        <a:ea typeface="+mn-ea"/>
        <a:cs typeface="+mn-cs"/>
      </a:defRPr>
    </a:lvl1pPr>
    <a:lvl2pPr marL="457200" algn="l" defTabSz="457200" rtl="0" eaLnBrk="1" latinLnBrk="0" hangingPunct="1">
      <a:defRPr sz="1000" kern="1200">
        <a:solidFill>
          <a:schemeClr val="tx1"/>
        </a:solidFill>
        <a:latin typeface="Arial"/>
        <a:ea typeface="+mn-ea"/>
        <a:cs typeface="+mn-cs"/>
      </a:defRPr>
    </a:lvl2pPr>
    <a:lvl3pPr marL="914400" algn="l" defTabSz="457200" rtl="0" eaLnBrk="1" latinLnBrk="0" hangingPunct="1">
      <a:defRPr sz="1000" kern="1200">
        <a:solidFill>
          <a:schemeClr val="tx1"/>
        </a:solidFill>
        <a:latin typeface="Arial"/>
        <a:ea typeface="+mn-ea"/>
        <a:cs typeface="+mn-cs"/>
      </a:defRPr>
    </a:lvl3pPr>
    <a:lvl4pPr marL="1371600" algn="l" defTabSz="457200" rtl="0" eaLnBrk="1" latinLnBrk="0" hangingPunct="1">
      <a:defRPr sz="1000" kern="1200">
        <a:solidFill>
          <a:schemeClr val="tx1"/>
        </a:solidFill>
        <a:latin typeface="Arial"/>
        <a:ea typeface="+mn-ea"/>
        <a:cs typeface="+mn-cs"/>
      </a:defRPr>
    </a:lvl4pPr>
    <a:lvl5pPr marL="1828800" algn="l" defTabSz="457200" rtl="0" eaLnBrk="1" latinLnBrk="0" hangingPunct="1">
      <a:defRPr sz="10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a:t>
            </a:fld>
            <a:endParaRPr lang="en-US" dirty="0"/>
          </a:p>
        </p:txBody>
      </p:sp>
    </p:spTree>
    <p:extLst>
      <p:ext uri="{BB962C8B-B14F-4D97-AF65-F5344CB8AC3E}">
        <p14:creationId xmlns:p14="http://schemas.microsoft.com/office/powerpoint/2010/main" val="407923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000" kern="1200" dirty="0" smtClean="0">
                <a:solidFill>
                  <a:schemeClr val="tx1"/>
                </a:solidFill>
                <a:effectLst/>
                <a:latin typeface="Arial"/>
                <a:ea typeface="+mn-ea"/>
                <a:cs typeface="+mn-cs"/>
              </a:rPr>
              <a:t>Calculate Flare Angle</a:t>
            </a:r>
          </a:p>
          <a:p>
            <a:pPr lvl="2"/>
            <a:r>
              <a:rPr lang="en-US" sz="1000" kern="1200" dirty="0" smtClean="0">
                <a:solidFill>
                  <a:schemeClr val="tx1"/>
                </a:solidFill>
                <a:effectLst/>
                <a:latin typeface="Arial"/>
                <a:ea typeface="+mn-ea"/>
                <a:cs typeface="+mn-cs"/>
              </a:rPr>
              <a:t>Logic found in CSP LIGHTS06</a:t>
            </a:r>
          </a:p>
          <a:p>
            <a:pPr lvl="2"/>
            <a:r>
              <a:rPr lang="en-US" sz="1000" kern="1200" dirty="0" smtClean="0">
                <a:solidFill>
                  <a:schemeClr val="tx1"/>
                </a:solidFill>
                <a:effectLst/>
                <a:latin typeface="Arial"/>
                <a:ea typeface="+mn-ea"/>
                <a:cs typeface="+mn-cs"/>
              </a:rPr>
              <a:t>White, Yellow, Orange lights have a 45DEG value from top of display</a:t>
            </a:r>
          </a:p>
          <a:p>
            <a:pPr lvl="2"/>
            <a:r>
              <a:rPr lang="en-US" sz="1000" kern="1200" dirty="0" smtClean="0">
                <a:solidFill>
                  <a:schemeClr val="tx1"/>
                </a:solidFill>
                <a:effectLst/>
                <a:latin typeface="Arial"/>
                <a:ea typeface="+mn-ea"/>
                <a:cs typeface="+mn-cs"/>
              </a:rPr>
              <a:t>All other lights default to 135DEG from top of display</a:t>
            </a:r>
          </a:p>
          <a:p>
            <a:pPr lvl="2"/>
            <a:r>
              <a:rPr lang="en-US" sz="1000" kern="1200" dirty="0" smtClean="0">
                <a:solidFill>
                  <a:schemeClr val="tx1"/>
                </a:solidFill>
                <a:effectLst/>
                <a:latin typeface="Arial"/>
                <a:ea typeface="+mn-ea"/>
                <a:cs typeface="+mn-cs"/>
              </a:rPr>
              <a:t>If Orientation is set then use that value – double check CSP logic</a:t>
            </a:r>
          </a:p>
          <a:p>
            <a:pPr lvl="1"/>
            <a:r>
              <a:rPr lang="en-US" sz="1000" kern="1200" dirty="0" smtClean="0">
                <a:solidFill>
                  <a:schemeClr val="tx1"/>
                </a:solidFill>
                <a:effectLst/>
                <a:latin typeface="Arial"/>
                <a:ea typeface="+mn-ea"/>
                <a:cs typeface="+mn-cs"/>
              </a:rPr>
              <a:t>Sector Extension</a:t>
            </a:r>
          </a:p>
          <a:p>
            <a:pPr lvl="2"/>
            <a:r>
              <a:rPr lang="en-US" sz="1000" kern="1200" dirty="0" smtClean="0">
                <a:solidFill>
                  <a:schemeClr val="tx1"/>
                </a:solidFill>
                <a:effectLst/>
                <a:latin typeface="Arial"/>
                <a:ea typeface="+mn-ea"/>
                <a:cs typeface="+mn-cs"/>
              </a:rPr>
              <a:t>Logic found in CSP LIGHTS06</a:t>
            </a:r>
          </a:p>
          <a:p>
            <a:pPr lvl="2"/>
            <a:r>
              <a:rPr lang="en-US" sz="1000" kern="1200" dirty="0" smtClean="0">
                <a:solidFill>
                  <a:schemeClr val="tx1"/>
                </a:solidFill>
                <a:effectLst/>
                <a:latin typeface="Arial"/>
                <a:ea typeface="+mn-ea"/>
                <a:cs typeface="+mn-cs"/>
              </a:rPr>
              <a:t>Default is 20mm</a:t>
            </a:r>
          </a:p>
          <a:p>
            <a:pPr lvl="2"/>
            <a:r>
              <a:rPr lang="en-US" sz="1000" kern="1200" dirty="0" smtClean="0">
                <a:solidFill>
                  <a:schemeClr val="tx1"/>
                </a:solidFill>
                <a:effectLst/>
                <a:latin typeface="Arial"/>
                <a:ea typeface="+mn-ea"/>
                <a:cs typeface="+mn-cs"/>
              </a:rPr>
              <a:t>Mariner selection is 25mm</a:t>
            </a:r>
          </a:p>
          <a:p>
            <a:pPr lvl="1"/>
            <a:r>
              <a:rPr lang="en-US" sz="1000" kern="1200" dirty="0" smtClean="0">
                <a:solidFill>
                  <a:schemeClr val="tx1"/>
                </a:solidFill>
                <a:effectLst/>
                <a:latin typeface="Arial"/>
                <a:ea typeface="+mn-ea"/>
                <a:cs typeface="+mn-cs"/>
              </a:rPr>
              <a:t>In the Water</a:t>
            </a:r>
          </a:p>
          <a:p>
            <a:pPr lvl="2"/>
            <a:r>
              <a:rPr lang="en-US" sz="1000" kern="1200" dirty="0" smtClean="0">
                <a:solidFill>
                  <a:schemeClr val="tx1"/>
                </a:solidFill>
                <a:effectLst/>
                <a:latin typeface="Arial"/>
                <a:ea typeface="+mn-ea"/>
                <a:cs typeface="+mn-cs"/>
              </a:rPr>
              <a:t>Set attribute to True when it meets the DCEG definition of navigable water</a:t>
            </a:r>
          </a:p>
          <a:p>
            <a:pPr lvl="1"/>
            <a:r>
              <a:rPr lang="en-US" sz="1000" kern="1200" dirty="0" smtClean="0">
                <a:solidFill>
                  <a:schemeClr val="tx1"/>
                </a:solidFill>
                <a:effectLst/>
                <a:latin typeface="Arial"/>
                <a:ea typeface="+mn-ea"/>
                <a:cs typeface="+mn-cs"/>
              </a:rPr>
              <a:t>Default Clearance Depth</a:t>
            </a:r>
          </a:p>
          <a:p>
            <a:pPr lvl="2"/>
            <a:r>
              <a:rPr lang="en-US" sz="1000" kern="1200" dirty="0" smtClean="0">
                <a:solidFill>
                  <a:schemeClr val="tx1"/>
                </a:solidFill>
                <a:effectLst/>
                <a:latin typeface="Arial"/>
                <a:ea typeface="+mn-ea"/>
                <a:cs typeface="+mn-cs"/>
              </a:rPr>
              <a:t>Based on TSMAD28_DIPWG6_9.4A paper</a:t>
            </a:r>
          </a:p>
          <a:p>
            <a:pPr lvl="1"/>
            <a:r>
              <a:rPr lang="en-US" sz="1000" kern="1200" dirty="0" smtClean="0">
                <a:solidFill>
                  <a:schemeClr val="tx1"/>
                </a:solidFill>
                <a:effectLst/>
                <a:latin typeface="Arial"/>
                <a:ea typeface="+mn-ea"/>
                <a:cs typeface="+mn-cs"/>
              </a:rPr>
              <a:t>Surrounding Depth</a:t>
            </a:r>
          </a:p>
          <a:p>
            <a:pPr lvl="2"/>
            <a:r>
              <a:rPr lang="en-US" sz="1000" kern="1200" dirty="0" smtClean="0">
                <a:solidFill>
                  <a:schemeClr val="tx1"/>
                </a:solidFill>
                <a:effectLst/>
                <a:latin typeface="Arial"/>
                <a:ea typeface="+mn-ea"/>
                <a:cs typeface="+mn-cs"/>
              </a:rPr>
              <a:t>Based on TSMAD28_DIPWG6_9.4A paper</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3</a:t>
            </a:fld>
            <a:endParaRPr lang="en-US" dirty="0"/>
          </a:p>
        </p:txBody>
      </p:sp>
    </p:spTree>
    <p:extLst>
      <p:ext uri="{BB962C8B-B14F-4D97-AF65-F5344CB8AC3E}">
        <p14:creationId xmlns:p14="http://schemas.microsoft.com/office/powerpoint/2010/main" val="40024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a:ea typeface="+mn-ea"/>
                <a:cs typeface="+mn-cs"/>
              </a:rPr>
              <a:t>Notes from April 30</a:t>
            </a:r>
            <a:r>
              <a:rPr lang="en-US" sz="1000" kern="1200" baseline="30000" dirty="0" smtClean="0">
                <a:solidFill>
                  <a:schemeClr val="tx1"/>
                </a:solidFill>
                <a:effectLst/>
                <a:latin typeface="Arial"/>
                <a:ea typeface="+mn-ea"/>
                <a:cs typeface="+mn-cs"/>
              </a:rPr>
              <a:t>th</a:t>
            </a:r>
            <a:r>
              <a:rPr lang="en-US" sz="1000" kern="1200" dirty="0" smtClean="0">
                <a:solidFill>
                  <a:schemeClr val="tx1"/>
                </a:solidFill>
                <a:effectLst/>
                <a:latin typeface="Arial"/>
                <a:ea typeface="+mn-ea"/>
                <a:cs typeface="+mn-cs"/>
              </a:rPr>
              <a:t> email from </a:t>
            </a:r>
            <a:r>
              <a:rPr lang="en-US" sz="1000" kern="1200" dirty="0" err="1" smtClean="0">
                <a:solidFill>
                  <a:schemeClr val="tx1"/>
                </a:solidFill>
                <a:effectLst/>
                <a:latin typeface="Arial"/>
                <a:ea typeface="+mn-ea"/>
                <a:cs typeface="+mn-cs"/>
              </a:rPr>
              <a:t>Esri</a:t>
            </a:r>
            <a:r>
              <a:rPr lang="en-US" sz="1000" kern="1200" dirty="0" smtClean="0">
                <a:solidFill>
                  <a:schemeClr val="tx1"/>
                </a:solidFill>
                <a:effectLst/>
                <a:latin typeface="Arial"/>
                <a:ea typeface="+mn-ea"/>
                <a:cs typeface="+mn-cs"/>
              </a:rPr>
              <a:t> to NOAA</a:t>
            </a:r>
          </a:p>
          <a:p>
            <a:endParaRPr lang="en-US" sz="1000" kern="1200" dirty="0" smtClean="0">
              <a:solidFill>
                <a:schemeClr val="tx1"/>
              </a:solidFill>
              <a:effectLst/>
              <a:latin typeface="Arial"/>
              <a:ea typeface="+mn-ea"/>
              <a:cs typeface="+mn-cs"/>
            </a:endParaRPr>
          </a:p>
          <a:p>
            <a:r>
              <a:rPr lang="en-US" sz="1000" kern="1200" dirty="0" smtClean="0">
                <a:solidFill>
                  <a:schemeClr val="tx1"/>
                </a:solidFill>
                <a:effectLst/>
                <a:latin typeface="Arial"/>
                <a:ea typeface="+mn-ea"/>
                <a:cs typeface="+mn-cs"/>
              </a:rPr>
              <a:t>As we dive deeper into Bridges we have come across a limitation with the S-57 data.  In order to properly map the S-57 bridge components and pylons to S-101 we need to know which features make up that bridge.  It is easy enough to find all adjacent bridge segments and pylons (overlap or adjacent) but in a few cases the pylons are crossing multiple bridges.  When this happens there is no way for us to know that the other bridge sharing the pylon isn’t part of the ‘single’ bridge we are trying to convert. </a:t>
            </a:r>
          </a:p>
          <a:p>
            <a:r>
              <a:rPr lang="en-US" sz="1000" kern="1200" dirty="0" smtClean="0">
                <a:solidFill>
                  <a:schemeClr val="tx1"/>
                </a:solidFill>
                <a:effectLst/>
                <a:latin typeface="Arial"/>
                <a:ea typeface="+mn-ea"/>
                <a:cs typeface="+mn-cs"/>
              </a:rPr>
              <a:t> </a:t>
            </a:r>
          </a:p>
          <a:p>
            <a:r>
              <a:rPr lang="en-US" sz="1000" kern="1200" dirty="0" smtClean="0">
                <a:solidFill>
                  <a:schemeClr val="tx1"/>
                </a:solidFill>
                <a:effectLst/>
                <a:latin typeface="Arial"/>
                <a:ea typeface="+mn-ea"/>
                <a:cs typeface="+mn-cs"/>
              </a:rPr>
              <a:t>In the attached example there are 4 distinct bridges all sharing two pylons.  The resulting conversion will create each span opening and span fixed feature correctly but there will only be a single bridge feature created instead of four and the single bridge feature will be aggregated to all the parts of all the bridges.</a:t>
            </a:r>
          </a:p>
          <a:p>
            <a:r>
              <a:rPr lang="en-US" sz="1000" kern="1200" dirty="0" smtClean="0">
                <a:solidFill>
                  <a:schemeClr val="tx1"/>
                </a:solidFill>
                <a:effectLst/>
                <a:latin typeface="Arial"/>
                <a:ea typeface="+mn-ea"/>
                <a:cs typeface="+mn-cs"/>
              </a:rPr>
              <a:t> </a:t>
            </a:r>
          </a:p>
          <a:p>
            <a:r>
              <a:rPr lang="en-US" sz="1000" kern="1200" dirty="0" smtClean="0">
                <a:solidFill>
                  <a:schemeClr val="tx1"/>
                </a:solidFill>
                <a:effectLst/>
                <a:latin typeface="Arial"/>
                <a:ea typeface="+mn-ea"/>
                <a:cs typeface="+mn-cs"/>
              </a:rPr>
              <a:t>The only data solution we could think of for this scenario is for data producers to modify their S-57 data by creating a C_AGGR feature for the individual bridge and components.  We could then use this C_AGGR relationship to correctly create bridge features and bridge aggregations.  Any converter logic to try and solve this doesn’t seem to provide a 100% solution.  We haven’t given up but I do want to start the conversation for an alternative data solution.  I believe this is minor for test data since we will still have all the features converted in all scenarios.  It just so happens in this scenario you will have one </a:t>
            </a:r>
            <a:r>
              <a:rPr lang="en-US" sz="1000" kern="1200" dirty="0" err="1" smtClean="0">
                <a:solidFill>
                  <a:schemeClr val="tx1"/>
                </a:solidFill>
                <a:effectLst/>
                <a:latin typeface="Arial"/>
                <a:ea typeface="+mn-ea"/>
                <a:cs typeface="+mn-cs"/>
              </a:rPr>
              <a:t>uber</a:t>
            </a:r>
            <a:r>
              <a:rPr lang="en-US" sz="1000" kern="1200" dirty="0" smtClean="0">
                <a:solidFill>
                  <a:schemeClr val="tx1"/>
                </a:solidFill>
                <a:effectLst/>
                <a:latin typeface="Arial"/>
                <a:ea typeface="+mn-ea"/>
                <a:cs typeface="+mn-cs"/>
              </a:rPr>
              <a:t> bridge.</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4</a:t>
            </a:fld>
            <a:endParaRPr lang="en-US" dirty="0"/>
          </a:p>
        </p:txBody>
      </p:sp>
    </p:spTree>
    <p:extLst>
      <p:ext uri="{BB962C8B-B14F-4D97-AF65-F5344CB8AC3E}">
        <p14:creationId xmlns:p14="http://schemas.microsoft.com/office/powerpoint/2010/main" val="51911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kern="1200" dirty="0" smtClean="0">
                <a:solidFill>
                  <a:schemeClr val="tx1"/>
                </a:solidFill>
                <a:effectLst/>
                <a:latin typeface="Arial"/>
                <a:ea typeface="+mn-ea"/>
                <a:cs typeface="+mn-cs"/>
              </a:rPr>
              <a:t>Implement V-AIS Modeling</a:t>
            </a:r>
          </a:p>
          <a:p>
            <a:pPr marL="171450" lvl="0" indent="-171450">
              <a:buFont typeface="Arial" panose="020B0604020202020204" pitchFamily="34" charset="0"/>
              <a:buChar char="•"/>
            </a:pPr>
            <a:r>
              <a:rPr lang="en-US" sz="1000" kern="1200" dirty="0" smtClean="0">
                <a:solidFill>
                  <a:schemeClr val="tx1"/>
                </a:solidFill>
                <a:effectLst/>
                <a:latin typeface="Arial"/>
                <a:ea typeface="+mn-ea"/>
                <a:cs typeface="+mn-cs"/>
              </a:rPr>
              <a:t>NEWOBJ for Virtual AIS features are now </a:t>
            </a:r>
            <a:r>
              <a:rPr lang="en-US" sz="1000" kern="1200" dirty="0" err="1" smtClean="0">
                <a:solidFill>
                  <a:schemeClr val="tx1"/>
                </a:solidFill>
                <a:effectLst/>
                <a:latin typeface="Arial"/>
                <a:ea typeface="+mn-ea"/>
                <a:cs typeface="+mn-cs"/>
              </a:rPr>
              <a:t>VirtualAISAidToNavigation</a:t>
            </a:r>
            <a:r>
              <a:rPr lang="en-US" sz="1000" kern="1200" dirty="0" smtClean="0">
                <a:solidFill>
                  <a:schemeClr val="tx1"/>
                </a:solidFill>
                <a:effectLst/>
                <a:latin typeface="Arial"/>
                <a:ea typeface="+mn-ea"/>
                <a:cs typeface="+mn-cs"/>
              </a:rPr>
              <a:t> features</a:t>
            </a:r>
          </a:p>
          <a:p>
            <a:pPr marL="171450" indent="-171450">
              <a:buFont typeface="Arial" panose="020B0604020202020204" pitchFamily="34" charset="0"/>
              <a:buChar char="•"/>
            </a:pPr>
            <a:r>
              <a:rPr lang="en-US" sz="1000" kern="1200" dirty="0" smtClean="0">
                <a:solidFill>
                  <a:schemeClr val="tx1"/>
                </a:solidFill>
                <a:effectLst/>
                <a:latin typeface="Arial"/>
                <a:ea typeface="+mn-ea"/>
                <a:cs typeface="+mn-cs"/>
              </a:rPr>
              <a:t>S-57 Attribute CLSNAM will not map to S-100 attribute </a:t>
            </a:r>
            <a:r>
              <a:rPr lang="en-US" sz="1000" kern="1200" dirty="0" err="1" smtClean="0">
                <a:solidFill>
                  <a:schemeClr val="tx1"/>
                </a:solidFill>
                <a:effectLst/>
                <a:latin typeface="Arial"/>
                <a:ea typeface="+mn-ea"/>
                <a:cs typeface="+mn-cs"/>
              </a:rPr>
              <a:t>virtualAISAidToNavigationType</a:t>
            </a:r>
            <a:r>
              <a:rPr lang="en-US" sz="1000" kern="1200" dirty="0" smtClean="0">
                <a:solidFill>
                  <a:schemeClr val="tx1"/>
                </a:solidFill>
                <a:effectLst/>
                <a:latin typeface="Arial"/>
                <a:ea typeface="+mn-ea"/>
                <a:cs typeface="+mn-cs"/>
              </a:rPr>
              <a:t> (See DCEG for values)</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5</a:t>
            </a:fld>
            <a:endParaRPr lang="en-US" dirty="0"/>
          </a:p>
        </p:txBody>
      </p:sp>
    </p:spTree>
    <p:extLst>
      <p:ext uri="{BB962C8B-B14F-4D97-AF65-F5344CB8AC3E}">
        <p14:creationId xmlns:p14="http://schemas.microsoft.com/office/powerpoint/2010/main" val="389791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kern="1200" dirty="0" smtClean="0">
                <a:solidFill>
                  <a:schemeClr val="tx1"/>
                </a:solidFill>
                <a:effectLst/>
                <a:latin typeface="Arial"/>
                <a:ea typeface="+mn-ea"/>
                <a:cs typeface="+mn-cs"/>
              </a:rPr>
              <a:t>Compilation Scale Override and Dataset Coverage conversion</a:t>
            </a:r>
          </a:p>
          <a:p>
            <a:pPr marL="628650" lvl="1" indent="-171450">
              <a:buFont typeface="Arial" panose="020B0604020202020204" pitchFamily="34" charset="0"/>
              <a:buChar char="•"/>
            </a:pPr>
            <a:r>
              <a:rPr lang="en-US" sz="1000" kern="1200" dirty="0" smtClean="0">
                <a:solidFill>
                  <a:schemeClr val="tx1"/>
                </a:solidFill>
                <a:effectLst/>
                <a:latin typeface="Arial"/>
                <a:ea typeface="+mn-ea"/>
                <a:cs typeface="+mn-cs"/>
              </a:rPr>
              <a:t>Relates to </a:t>
            </a:r>
            <a:r>
              <a:rPr lang="en-US" sz="1000" kern="1200" dirty="0" err="1" smtClean="0">
                <a:solidFill>
                  <a:schemeClr val="tx1"/>
                </a:solidFill>
                <a:effectLst/>
                <a:latin typeface="Arial"/>
                <a:ea typeface="+mn-ea"/>
                <a:cs typeface="+mn-cs"/>
              </a:rPr>
              <a:t>minimumDisplayScale</a:t>
            </a:r>
            <a:r>
              <a:rPr lang="en-US" sz="1000" kern="1200" dirty="0" smtClean="0">
                <a:solidFill>
                  <a:schemeClr val="tx1"/>
                </a:solidFill>
                <a:effectLst/>
                <a:latin typeface="Arial"/>
                <a:ea typeface="+mn-ea"/>
                <a:cs typeface="+mn-cs"/>
              </a:rPr>
              <a:t> and </a:t>
            </a:r>
            <a:r>
              <a:rPr lang="en-US" sz="1000" kern="1200" dirty="0" err="1" smtClean="0">
                <a:solidFill>
                  <a:schemeClr val="tx1"/>
                </a:solidFill>
                <a:effectLst/>
                <a:latin typeface="Arial"/>
                <a:ea typeface="+mn-ea"/>
                <a:cs typeface="+mn-cs"/>
              </a:rPr>
              <a:t>maximumDisplayScale</a:t>
            </a:r>
            <a:r>
              <a:rPr lang="en-US" sz="1000" kern="1200" dirty="0" smtClean="0">
                <a:solidFill>
                  <a:schemeClr val="tx1"/>
                </a:solidFill>
                <a:effectLst/>
                <a:latin typeface="Arial"/>
                <a:ea typeface="+mn-ea"/>
                <a:cs typeface="+mn-cs"/>
              </a:rPr>
              <a:t> attributes and Dataset Coverage features</a:t>
            </a:r>
          </a:p>
          <a:p>
            <a:pPr marL="628650" lvl="1" indent="-171450">
              <a:buFont typeface="Arial" panose="020B0604020202020204" pitchFamily="34" charset="0"/>
              <a:buChar char="•"/>
            </a:pPr>
            <a:r>
              <a:rPr lang="en-US" sz="1000" kern="1200" dirty="0" smtClean="0">
                <a:solidFill>
                  <a:schemeClr val="tx1"/>
                </a:solidFill>
                <a:effectLst/>
                <a:latin typeface="Arial"/>
                <a:ea typeface="+mn-ea"/>
                <a:cs typeface="+mn-cs"/>
              </a:rPr>
              <a:t>There will be no limit imposed.  All M_CSCL features will be converted even if there are more than 3.</a:t>
            </a:r>
          </a:p>
          <a:p>
            <a:pPr marL="628650" lvl="1" indent="-171450">
              <a:buFont typeface="Arial" panose="020B0604020202020204" pitchFamily="34" charset="0"/>
              <a:buChar char="•"/>
            </a:pPr>
            <a:r>
              <a:rPr lang="en-US" sz="1000" kern="1200" dirty="0" smtClean="0">
                <a:solidFill>
                  <a:schemeClr val="tx1"/>
                </a:solidFill>
                <a:effectLst/>
                <a:latin typeface="Arial"/>
                <a:ea typeface="+mn-ea"/>
                <a:cs typeface="+mn-cs"/>
              </a:rPr>
              <a:t>Values for min and max are in the feature catalog for each attribute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According to S-101 “</a:t>
            </a:r>
            <a:r>
              <a:rPr lang="en-US" sz="1000" kern="1200" dirty="0" smtClean="0">
                <a:solidFill>
                  <a:schemeClr val="tx1"/>
                </a:solidFill>
                <a:effectLst/>
                <a:latin typeface="Arial"/>
                <a:ea typeface="+mn-ea"/>
                <a:cs typeface="+mn-cs"/>
              </a:rPr>
              <a:t>When a dataset has multiple </a:t>
            </a:r>
            <a:r>
              <a:rPr lang="en-US" sz="1000" b="1" kern="1200" dirty="0" smtClean="0">
                <a:solidFill>
                  <a:schemeClr val="tx1"/>
                </a:solidFill>
                <a:effectLst/>
                <a:latin typeface="Arial"/>
                <a:ea typeface="+mn-ea"/>
                <a:cs typeface="+mn-cs"/>
              </a:rPr>
              <a:t>Data Coverage</a:t>
            </a:r>
            <a:r>
              <a:rPr lang="en-US" sz="1000" kern="1200" dirty="0" smtClean="0">
                <a:solidFill>
                  <a:schemeClr val="tx1"/>
                </a:solidFill>
                <a:effectLst/>
                <a:latin typeface="Arial"/>
                <a:ea typeface="+mn-ea"/>
                <a:cs typeface="+mn-cs"/>
              </a:rPr>
              <a:t> features, then the </a:t>
            </a:r>
            <a:r>
              <a:rPr lang="en-US" sz="1000" b="1" kern="1200" dirty="0" smtClean="0">
                <a:solidFill>
                  <a:schemeClr val="tx1"/>
                </a:solidFill>
                <a:effectLst/>
                <a:latin typeface="Arial"/>
                <a:ea typeface="+mn-ea"/>
                <a:cs typeface="+mn-cs"/>
              </a:rPr>
              <a:t>minimum Display Scale</a:t>
            </a:r>
            <a:r>
              <a:rPr lang="en-US" sz="1000" kern="1200" dirty="0" smtClean="0">
                <a:solidFill>
                  <a:schemeClr val="tx1"/>
                </a:solidFill>
                <a:effectLst/>
                <a:latin typeface="Arial"/>
                <a:ea typeface="+mn-ea"/>
                <a:cs typeface="+mn-cs"/>
              </a:rPr>
              <a:t> must be the same for all </a:t>
            </a:r>
            <a:r>
              <a:rPr lang="en-US" sz="1000" b="1" kern="1200" dirty="0" smtClean="0">
                <a:solidFill>
                  <a:schemeClr val="tx1"/>
                </a:solidFill>
                <a:effectLst/>
                <a:latin typeface="Arial"/>
                <a:ea typeface="+mn-ea"/>
                <a:cs typeface="+mn-cs"/>
              </a:rPr>
              <a:t>Data Coverage </a:t>
            </a:r>
            <a:r>
              <a:rPr lang="en-US" sz="1000" kern="1200" dirty="0" smtClean="0">
                <a:solidFill>
                  <a:schemeClr val="tx1"/>
                </a:solidFill>
                <a:effectLst/>
                <a:latin typeface="Arial"/>
                <a:ea typeface="+mn-ea"/>
                <a:cs typeface="+mn-cs"/>
              </a:rPr>
              <a:t>features within the dataset. The </a:t>
            </a:r>
            <a:r>
              <a:rPr lang="en-US" sz="1000" b="1" kern="1200" dirty="0" smtClean="0">
                <a:solidFill>
                  <a:schemeClr val="tx1"/>
                </a:solidFill>
                <a:effectLst/>
                <a:latin typeface="Arial"/>
                <a:ea typeface="+mn-ea"/>
                <a:cs typeface="+mn-cs"/>
              </a:rPr>
              <a:t>maximum Display Scale</a:t>
            </a:r>
            <a:r>
              <a:rPr lang="en-US" sz="1000" kern="1200" dirty="0" smtClean="0">
                <a:solidFill>
                  <a:schemeClr val="tx1"/>
                </a:solidFill>
                <a:effectLst/>
                <a:latin typeface="Arial"/>
                <a:ea typeface="+mn-ea"/>
                <a:cs typeface="+mn-cs"/>
              </a:rPr>
              <a:t> for multiple </a:t>
            </a:r>
            <a:r>
              <a:rPr lang="en-US" sz="1000" b="1" kern="1200" dirty="0" smtClean="0">
                <a:solidFill>
                  <a:schemeClr val="tx1"/>
                </a:solidFill>
                <a:effectLst/>
                <a:latin typeface="Arial"/>
                <a:ea typeface="+mn-ea"/>
                <a:cs typeface="+mn-cs"/>
              </a:rPr>
              <a:t>Data Coverage</a:t>
            </a:r>
            <a:r>
              <a:rPr lang="en-US" sz="1000" kern="1200" dirty="0" smtClean="0">
                <a:solidFill>
                  <a:schemeClr val="tx1"/>
                </a:solidFill>
                <a:effectLst/>
                <a:latin typeface="Arial"/>
                <a:ea typeface="+mn-ea"/>
                <a:cs typeface="+mn-cs"/>
              </a:rPr>
              <a:t> features within a dataset may be the same or different.”</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6</a:t>
            </a:fld>
            <a:endParaRPr lang="en-US" dirty="0"/>
          </a:p>
        </p:txBody>
      </p:sp>
    </p:spTree>
    <p:extLst>
      <p:ext uri="{BB962C8B-B14F-4D97-AF65-F5344CB8AC3E}">
        <p14:creationId xmlns:p14="http://schemas.microsoft.com/office/powerpoint/2010/main" val="202876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QualityOfBathymetric_FeatureCatalogueChanges.xlsx is</a:t>
            </a:r>
            <a:r>
              <a:rPr lang="en-US" baseline="0" dirty="0" smtClean="0"/>
              <a:t> another document that helps explain the modeling we implemented.</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7</a:t>
            </a:fld>
            <a:endParaRPr lang="en-US" dirty="0"/>
          </a:p>
        </p:txBody>
      </p:sp>
    </p:spTree>
    <p:extLst>
      <p:ext uri="{BB962C8B-B14F-4D97-AF65-F5344CB8AC3E}">
        <p14:creationId xmlns:p14="http://schemas.microsoft.com/office/powerpoint/2010/main" val="209202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Implemented version control for Feature Catalog</a:t>
            </a:r>
          </a:p>
          <a:p>
            <a:pPr lvl="1"/>
            <a:r>
              <a:rPr lang="en-US" dirty="0" smtClean="0"/>
              <a:t>As long as the schema does not change new content can be added</a:t>
            </a:r>
          </a:p>
          <a:p>
            <a:pPr lvl="1"/>
            <a:r>
              <a:rPr lang="en-US" dirty="0" smtClean="0"/>
              <a:t>The last value of the version number can be incremented</a:t>
            </a:r>
          </a:p>
          <a:p>
            <a:pPr lvl="2"/>
            <a:r>
              <a:rPr lang="en-US" dirty="0" smtClean="0"/>
              <a:t>For example S-101_FC_0.8.9.xml is the modified version containing M_QUAL</a:t>
            </a:r>
          </a:p>
          <a:p>
            <a:pPr lvl="1"/>
            <a:r>
              <a:rPr lang="en-US" dirty="0" smtClean="0"/>
              <a:t>If the first or second version number is incremented the converter will not accept it.</a:t>
            </a:r>
          </a:p>
          <a:p>
            <a:pPr lvl="2"/>
            <a:r>
              <a:rPr lang="en-US" dirty="0" smtClean="0"/>
              <a:t>For example S-101_FC_0.9.0.xml will be rejected</a:t>
            </a:r>
          </a:p>
          <a:p>
            <a:pPr lvl="1"/>
            <a:r>
              <a:rPr lang="en-US" dirty="0" smtClean="0"/>
              <a:t>This allows new Feature Catalogs to be distributed without having to modify the converter.</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9</a:t>
            </a:fld>
            <a:endParaRPr lang="en-US" dirty="0"/>
          </a:p>
        </p:txBody>
      </p:sp>
    </p:spTree>
    <p:extLst>
      <p:ext uri="{BB962C8B-B14F-4D97-AF65-F5344CB8AC3E}">
        <p14:creationId xmlns:p14="http://schemas.microsoft.com/office/powerpoint/2010/main" val="442611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a:ea typeface="+mn-ea"/>
                <a:cs typeface="+mn-cs"/>
              </a:rPr>
              <a:t>creating Curve records without coordinates in the segment field (SEGH with no C2IL) for two point curves but in this situation the coordinates must be carried in the C2IL field”</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10</a:t>
            </a:fld>
            <a:endParaRPr lang="en-US" dirty="0"/>
          </a:p>
        </p:txBody>
      </p:sp>
    </p:spTree>
    <p:extLst>
      <p:ext uri="{BB962C8B-B14F-4D97-AF65-F5344CB8AC3E}">
        <p14:creationId xmlns:p14="http://schemas.microsoft.com/office/powerpoint/2010/main" val="299676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 attributes that reference simple attributes with S-57 acronym</a:t>
            </a:r>
            <a:r>
              <a:rPr lang="en-US" baseline="0" dirty="0" smtClean="0"/>
              <a:t> values in the feature catalog’s alias field will automatically be discovered.  If not special code will be required.</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11</a:t>
            </a:fld>
            <a:endParaRPr lang="en-US" dirty="0"/>
          </a:p>
        </p:txBody>
      </p:sp>
    </p:spTree>
    <p:extLst>
      <p:ext uri="{BB962C8B-B14F-4D97-AF65-F5344CB8AC3E}">
        <p14:creationId xmlns:p14="http://schemas.microsoft.com/office/powerpoint/2010/main" val="1149273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black">
      <p:bgPr>
        <a:gradFill flip="none" rotWithShape="1">
          <a:gsLst>
            <a:gs pos="0">
              <a:srgbClr val="00B9F2"/>
            </a:gs>
            <a:gs pos="90000">
              <a:srgbClr val="053264"/>
            </a:gs>
            <a:gs pos="30000">
              <a:srgbClr val="007AC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1833121" y="2428193"/>
            <a:ext cx="8525773" cy="914400"/>
          </a:xfrm>
        </p:spPr>
        <p:txBody>
          <a:bodyPr rIns="0" anchor="b">
            <a:noAutofit/>
          </a:bodyPr>
          <a:lstStyle>
            <a:lvl1pPr algn="ctr">
              <a:defRPr sz="3400" baseline="0">
                <a:solidFill>
                  <a:schemeClr val="tx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white">
          <a:xfrm>
            <a:off x="1828800" y="3465218"/>
            <a:ext cx="8534401" cy="914400"/>
          </a:xfr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7" name="Picture 6" descr="esri-10GlobeLogo_No-r_sRGBRev.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54327" y="365138"/>
            <a:ext cx="2168737" cy="967642"/>
          </a:xfrm>
          <a:prstGeom prst="rect">
            <a:avLst/>
          </a:prstGeom>
        </p:spPr>
      </p:pic>
      <p:sp>
        <p:nvSpPr>
          <p:cNvPr id="8" name="Rectangle 7"/>
          <p:cNvSpPr/>
          <p:nvPr/>
        </p:nvSpPr>
        <p:spPr bwMode="ltGray">
          <a:xfrm>
            <a:off x="-1199408" y="5567276"/>
            <a:ext cx="13391409" cy="1290751"/>
          </a:xfrm>
          <a:custGeom>
            <a:avLst/>
            <a:gdLst/>
            <a:ahLst/>
            <a:cxnLst/>
            <a:rect l="l" t="t" r="r" b="b"/>
            <a:pathLst>
              <a:path w="10043557" h="1290751">
                <a:moveTo>
                  <a:pt x="8132411" y="0"/>
                </a:moveTo>
                <a:cubicBezTo>
                  <a:pt x="8583764" y="0"/>
                  <a:pt x="9032446" y="11434"/>
                  <a:pt x="9478183" y="34029"/>
                </a:cubicBezTo>
                <a:lnTo>
                  <a:pt x="10043557" y="69857"/>
                </a:lnTo>
                <a:lnTo>
                  <a:pt x="10043557" y="1290751"/>
                </a:lnTo>
                <a:lnTo>
                  <a:pt x="0" y="1290751"/>
                </a:lnTo>
                <a:lnTo>
                  <a:pt x="125788" y="1248403"/>
                </a:lnTo>
                <a:cubicBezTo>
                  <a:pt x="2649168" y="437759"/>
                  <a:pt x="5339667" y="0"/>
                  <a:pt x="8132411" y="0"/>
                </a:cubicBezTo>
                <a:close/>
              </a:path>
            </a:pathLst>
          </a:custGeom>
          <a:solidFill>
            <a:schemeClr val="bg2">
              <a:lumMod val="60000"/>
              <a:lumOff val="40000"/>
              <a:alpha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 name="Rectangle 3"/>
          <p:cNvSpPr/>
          <p:nvPr/>
        </p:nvSpPr>
        <p:spPr bwMode="invGray">
          <a:xfrm flipH="1">
            <a:off x="4650976" y="4204224"/>
            <a:ext cx="7541039" cy="2653803"/>
          </a:xfrm>
          <a:custGeom>
            <a:avLst/>
            <a:gdLst/>
            <a:ahLst/>
            <a:cxnLst/>
            <a:rect l="l" t="t" r="r" b="b"/>
            <a:pathLst>
              <a:path w="5655779" h="2653803">
                <a:moveTo>
                  <a:pt x="0" y="0"/>
                </a:moveTo>
                <a:lnTo>
                  <a:pt x="0" y="2653803"/>
                </a:lnTo>
                <a:lnTo>
                  <a:pt x="5655779" y="2653803"/>
                </a:lnTo>
                <a:lnTo>
                  <a:pt x="5368634" y="2452474"/>
                </a:lnTo>
                <a:cubicBezTo>
                  <a:pt x="3880066" y="1444637"/>
                  <a:pt x="2250051" y="660920"/>
                  <a:pt x="518426" y="144676"/>
                </a:cubicBezTo>
                <a:close/>
              </a:path>
            </a:pathLst>
          </a:custGeom>
          <a:solidFill>
            <a:srgbClr val="053264">
              <a:alpha val="1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11" name="Rectangle 10"/>
          <p:cNvSpPr/>
          <p:nvPr/>
        </p:nvSpPr>
        <p:spPr bwMode="hidden">
          <a:xfrm>
            <a:off x="15" y="0"/>
            <a:ext cx="73151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1371601" y="3060742"/>
            <a:ext cx="5029200" cy="338554"/>
          </a:xfrm>
          <a:noFill/>
        </p:spPr>
        <p:txBody>
          <a:bodyPr wrap="square"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1371600" y="1750910"/>
            <a:ext cx="5029200" cy="1169551"/>
          </a:xfrm>
        </p:spPr>
        <p:txBody>
          <a:bodyPr wrap="square"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smtClean="0"/>
              <a:t>Demo </a:t>
            </a:r>
            <a:r>
              <a:rPr kumimoji="0" lang="en-US" dirty="0"/>
              <a:t>Title</a:t>
            </a:r>
            <a:endParaRPr lang="en-US" dirty="0"/>
          </a:p>
        </p:txBody>
      </p:sp>
      <p:sp>
        <p:nvSpPr>
          <p:cNvPr id="10" name="Picture Placeholder 8"/>
          <p:cNvSpPr>
            <a:spLocks noGrp="1"/>
          </p:cNvSpPr>
          <p:nvPr>
            <p:ph type="pic" sz="quarter" idx="12" hasCustomPrompt="1"/>
          </p:nvPr>
        </p:nvSpPr>
        <p:spPr>
          <a:xfrm>
            <a:off x="7315200" y="0"/>
            <a:ext cx="48768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bwMode="ltGray">
          <a:xfrm>
            <a:off x="-48069" y="457227"/>
            <a:ext cx="2157984" cy="455883"/>
          </a:xfrm>
          <a:solidFill>
            <a:schemeClr val="bg2"/>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
        <p:nvSpPr>
          <p:cNvPr id="8" name="Rectangle 7"/>
          <p:cNvSpPr/>
          <p:nvPr/>
        </p:nvSpPr>
        <p:spPr bwMode="gray">
          <a:xfrm>
            <a:off x="15" y="5567276"/>
            <a:ext cx="73151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Rectangle 12"/>
          <p:cNvSpPr/>
          <p:nvPr/>
        </p:nvSpPr>
        <p:spPr bwMode="gray">
          <a:xfrm>
            <a:off x="15" y="4204198"/>
            <a:ext cx="73151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686439332"/>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9461E"/>
            </a:gs>
            <a:gs pos="100000">
              <a:srgbClr val="19461E"/>
            </a:gs>
            <a:gs pos="40000">
              <a:srgbClr val="288135"/>
            </a:gs>
            <a:gs pos="60000">
              <a:srgbClr val="288135"/>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1005955330"/>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302" y="1990427"/>
            <a:ext cx="10367433"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912302" y="3467761"/>
            <a:ext cx="10367433" cy="615553"/>
          </a:xfrm>
          <a:noFill/>
        </p:spPr>
        <p:txBody>
          <a:bodyPr vert="horz" wrap="square" lIns="0" tIns="0" rIns="0" bIns="0" rtlCol="0" anchor="t">
            <a:spAutoFit/>
          </a:bodyPr>
          <a:lstStyle>
            <a:lvl1pPr marL="0" indent="0">
              <a:spcAft>
                <a:spcPts val="0"/>
              </a:spcAft>
              <a:buFontTx/>
              <a:buNone/>
              <a:defRPr lang="en-US" sz="4000" b="1" baseline="0" smtClean="0">
                <a:solidFill>
                  <a:schemeClr val="tx1">
                    <a:lumMod val="50000"/>
                    <a:lumOff val="5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1198752500"/>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284" y="2625439"/>
            <a:ext cx="7315200" cy="461665"/>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912284" y="3683197"/>
            <a:ext cx="7315200" cy="400110"/>
          </a:xfrm>
          <a:noFill/>
        </p:spPr>
        <p:txBody>
          <a:bodyPr vert="horz" wrap="square" lIns="0" tIns="0" rIns="0" bIns="0" rtlCol="0" anchor="t">
            <a:spAutoFit/>
          </a:bodyPr>
          <a:lstStyle>
            <a:lvl1pPr marL="0" indent="0" algn="r">
              <a:spcAft>
                <a:spcPts val="0"/>
              </a:spcAft>
              <a:buFontTx/>
              <a:buNone/>
              <a:defRPr lang="en-US" sz="2600" b="0" baseline="0" smtClean="0">
                <a:solidFill>
                  <a:schemeClr val="accent4">
                    <a:lumMod val="40000"/>
                    <a:lumOff val="6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174133260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1" y="5716588"/>
            <a:ext cx="12192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914412" y="6041067"/>
            <a:ext cx="609116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7613591" y="5934015"/>
            <a:ext cx="39624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73151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380387138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1" y="5943600"/>
            <a:ext cx="12192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914401" y="6186944"/>
            <a:ext cx="103632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411613000"/>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914401" y="6186944"/>
            <a:ext cx="10363200" cy="215444"/>
          </a:xfrm>
          <a:prstGeom prst="rect">
            <a:avLst/>
          </a:prstGeom>
          <a:noFill/>
          <a:ln>
            <a:noFill/>
          </a:ln>
        </p:spPr>
        <p:txBody>
          <a:bodyPr vert="horz" lIns="0" tIns="0" rIns="0" bIns="0" rtlCol="0" anchor="b" anchorCtr="0">
            <a:spAutoFit/>
          </a:bodyPr>
          <a:lstStyle>
            <a:lvl1pPr>
              <a:defRPr sz="1400" b="0" baseline="0">
                <a:solidFill>
                  <a:schemeClr val="tx1"/>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2532778265"/>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sri">
    <p:bg bwMode="black">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pic>
        <p:nvPicPr>
          <p:cNvPr id="4" name="Picture 3" descr="esri-10GlobeLogo_TagLockup4Lg_sRGBRev.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3992812" y="2205648"/>
            <a:ext cx="4206380" cy="2446711"/>
          </a:xfrm>
          <a:prstGeom prst="rect">
            <a:avLst/>
          </a:prstGeom>
        </p:spPr>
      </p:pic>
    </p:spTree>
    <p:extLst>
      <p:ext uri="{BB962C8B-B14F-4D97-AF65-F5344CB8AC3E}">
        <p14:creationId xmlns:p14="http://schemas.microsoft.com/office/powerpoint/2010/main" val="568053983"/>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r>
              <a:rPr lang="en-US" dirty="0" smtClean="0"/>
              <a:t>Click to Edit Master Title Style</a:t>
            </a:r>
            <a:endParaRPr lang="en-US" dirty="0"/>
          </a:p>
        </p:txBody>
      </p:sp>
      <p:sp>
        <p:nvSpPr>
          <p:cNvPr id="5" name="Content Placeholder 4"/>
          <p:cNvSpPr>
            <a:spLocks noGrp="1"/>
          </p:cNvSpPr>
          <p:nvPr>
            <p:ph sz="quarter" idx="10"/>
          </p:nvPr>
        </p:nvSpPr>
        <p:spPr>
          <a:xfrm>
            <a:off x="1219203" y="1828800"/>
            <a:ext cx="97536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8" name="Text Placeholder 7"/>
          <p:cNvSpPr>
            <a:spLocks noGrp="1"/>
          </p:cNvSpPr>
          <p:nvPr>
            <p:ph type="body" sz="quarter" idx="11" hasCustomPrompt="1"/>
          </p:nvPr>
        </p:nvSpPr>
        <p:spPr>
          <a:xfrm>
            <a:off x="914401" y="1097307"/>
            <a:ext cx="10363200" cy="246221"/>
          </a:xfrm>
        </p:spPr>
        <p:txBody>
          <a:bodyPr anchor="t" anchorCtr="0">
            <a:spAutoFit/>
          </a:bodyPr>
          <a:lstStyle>
            <a:lvl1pPr marL="0" indent="0">
              <a:spcBef>
                <a:spcPts val="0"/>
              </a:spcBef>
              <a:spcAft>
                <a:spcPts val="0"/>
              </a:spcAft>
              <a:buNone/>
              <a:defRPr sz="1600">
                <a:solidFill>
                  <a:schemeClr val="accent4">
                    <a:lumMod val="40000"/>
                    <a:lumOff val="60000"/>
                  </a:schemeClr>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1219201" y="1828804"/>
            <a:ext cx="97536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1" y="682625"/>
            <a:ext cx="10363200" cy="369332"/>
          </a:xfrm>
          <a:noFill/>
        </p:spPr>
        <p:txBody>
          <a:bodyPr vert="horz" lIns="0" tIns="0" rIns="0" bIns="0" rtlCol="0" anchor="t">
            <a:spAutoFit/>
          </a:bodyPr>
          <a:lstStyle>
            <a:lvl1pPr>
              <a:defRPr lang="en-US" dirty="0"/>
            </a:lvl1pPr>
          </a:lstStyle>
          <a:p>
            <a:pPr marL="0" lvl="0"/>
            <a:r>
              <a:rPr lang="en-US" dirty="0" smtClean="0"/>
              <a:t>Click to Edit Master Title Style</a:t>
            </a:r>
            <a:endParaRPr lang="en-US" dirty="0"/>
          </a:p>
        </p:txBody>
      </p:sp>
      <p:sp>
        <p:nvSpPr>
          <p:cNvPr id="4" name="Content Placeholder 3"/>
          <p:cNvSpPr>
            <a:spLocks noGrp="1"/>
          </p:cNvSpPr>
          <p:nvPr>
            <p:ph sz="half" idx="2"/>
          </p:nvPr>
        </p:nvSpPr>
        <p:spPr>
          <a:xfrm>
            <a:off x="1219201" y="1828800"/>
            <a:ext cx="9753600"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914401" y="6177085"/>
            <a:ext cx="103632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chemeClr val="tx2"/>
                </a:solidFill>
                <a:latin typeface="+mn-lt"/>
                <a:ea typeface="+mn-ea"/>
                <a:cs typeface="Arial"/>
              </a:defRPr>
            </a:lvl1pPr>
          </a:lstStyle>
          <a:p>
            <a:pPr lvl="0"/>
            <a:r>
              <a:rPr lang="en-US" dirty="0" smtClean="0"/>
              <a:t>Click to Edit Tagline (optional)</a:t>
            </a:r>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 Content and Taglline">
    <p:spTree>
      <p:nvGrpSpPr>
        <p:cNvPr id="1" name=""/>
        <p:cNvGrpSpPr/>
        <p:nvPr/>
      </p:nvGrpSpPr>
      <p:grpSpPr>
        <a:xfrm>
          <a:off x="0" y="0"/>
          <a:ext cx="0" cy="0"/>
          <a:chOff x="0" y="0"/>
          <a:chExt cx="0" cy="0"/>
        </a:xfrm>
      </p:grpSpPr>
      <p:sp>
        <p:nvSpPr>
          <p:cNvPr id="7" name="Title 1"/>
          <p:cNvSpPr>
            <a:spLocks noGrp="1"/>
          </p:cNvSpPr>
          <p:nvPr>
            <p:ph type="title"/>
          </p:nvPr>
        </p:nvSpPr>
        <p:spPr>
          <a:xfrm>
            <a:off x="914401" y="682625"/>
            <a:ext cx="10363200" cy="369332"/>
          </a:xfrm>
        </p:spPr>
        <p:txBody>
          <a:bodyPr/>
          <a:lstStyle>
            <a:lvl1pPr>
              <a:defRPr/>
            </a:lvl1pPr>
          </a:lstStyle>
          <a:p>
            <a:r>
              <a:rPr lang="en-US" smtClean="0"/>
              <a:t>Click to edit Master title style</a:t>
            </a:r>
            <a:endParaRPr lang="en-US" dirty="0"/>
          </a:p>
        </p:txBody>
      </p:sp>
      <p:sp>
        <p:nvSpPr>
          <p:cNvPr id="9" name="Content Placeholder 21"/>
          <p:cNvSpPr>
            <a:spLocks noGrp="1"/>
          </p:cNvSpPr>
          <p:nvPr>
            <p:ph sz="quarter" idx="18"/>
          </p:nvPr>
        </p:nvSpPr>
        <p:spPr>
          <a:xfrm>
            <a:off x="1219201" y="1828800"/>
            <a:ext cx="97536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TextBox 3"/>
          <p:cNvSpPr txBox="1"/>
          <p:nvPr userDrawn="1"/>
        </p:nvSpPr>
        <p:spPr>
          <a:xfrm>
            <a:off x="11776408" y="1514615"/>
            <a:ext cx="1219201" cy="914400"/>
          </a:xfrm>
          <a:prstGeom prst="rect">
            <a:avLst/>
          </a:prstGeom>
          <a:noFill/>
          <a:effectLst/>
        </p:spPr>
        <p:txBody>
          <a:bodyPr wrap="none" lIns="0" tIns="0" rIns="0" bIns="0" rtlCol="0">
            <a:noAutofit/>
          </a:bodyPr>
          <a:lstStyle/>
          <a:p>
            <a:pPr algn="l" eaLnBrk="0" hangingPunct="0">
              <a:lnSpc>
                <a:spcPts val="1800"/>
              </a:lnSpc>
            </a:pPr>
            <a:endParaRPr lang="en-US" sz="1400" b="1" dirty="0" smtClean="0">
              <a:ea typeface="+mn-ea"/>
              <a:cs typeface="+mn-cs"/>
            </a:endParaRPr>
          </a:p>
        </p:txBody>
      </p:sp>
      <p:sp>
        <p:nvSpPr>
          <p:cNvPr id="10" name="Text Placeholder 9"/>
          <p:cNvSpPr>
            <a:spLocks noGrp="1"/>
          </p:cNvSpPr>
          <p:nvPr>
            <p:ph type="body" sz="quarter" idx="16" hasCustomPrompt="1"/>
          </p:nvPr>
        </p:nvSpPr>
        <p:spPr>
          <a:xfrm>
            <a:off x="914401" y="1097307"/>
            <a:ext cx="10363200" cy="246221"/>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94E6FF"/>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6" name="TextBox 5"/>
          <p:cNvSpPr txBox="1"/>
          <p:nvPr userDrawn="1"/>
        </p:nvSpPr>
        <p:spPr>
          <a:xfrm>
            <a:off x="1273965" y="6349730"/>
            <a:ext cx="1219201" cy="914400"/>
          </a:xfrm>
          <a:prstGeom prst="rect">
            <a:avLst/>
          </a:prstGeom>
          <a:noFill/>
          <a:effectLst/>
        </p:spPr>
        <p:txBody>
          <a:bodyPr wrap="none" lIns="0" tIns="0" rIns="0" bIns="0" rtlCol="0">
            <a:noAutofit/>
          </a:bodyPr>
          <a:lstStyle/>
          <a:p>
            <a:pPr algn="l" eaLnBrk="0" hangingPunct="0">
              <a:lnSpc>
                <a:spcPts val="1800"/>
              </a:lnSpc>
            </a:pPr>
            <a:endParaRPr lang="en-US" sz="1400" b="1" dirty="0" smtClean="0">
              <a:ea typeface="+mn-ea"/>
              <a:cs typeface="+mn-cs"/>
            </a:endParaRPr>
          </a:p>
        </p:txBody>
      </p:sp>
      <p:sp>
        <p:nvSpPr>
          <p:cNvPr id="12" name="Text Placeholder 25"/>
          <p:cNvSpPr>
            <a:spLocks noGrp="1"/>
          </p:cNvSpPr>
          <p:nvPr>
            <p:ph type="body" sz="quarter" idx="20" hasCustomPrompt="1"/>
          </p:nvPr>
        </p:nvSpPr>
        <p:spPr>
          <a:xfrm>
            <a:off x="914401" y="6185356"/>
            <a:ext cx="10363200" cy="215444"/>
          </a:xfrm>
        </p:spPr>
        <p:txBody>
          <a:bodyPr anchor="b">
            <a:spAutoFit/>
          </a:bodyPr>
          <a:lstStyle>
            <a:lvl1pPr marL="0" indent="0" algn="r">
              <a:spcBef>
                <a:spcPts val="0"/>
              </a:spcBef>
              <a:spcAft>
                <a:spcPts val="0"/>
              </a:spcAft>
              <a:buNone/>
              <a:defRPr sz="1400" b="0" i="1" baseline="0">
                <a:solidFill>
                  <a:schemeClr val="tx2"/>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extLst>
      <p:ext uri="{BB962C8B-B14F-4D97-AF65-F5344CB8AC3E}">
        <p14:creationId xmlns:p14="http://schemas.microsoft.com/office/powerpoint/2010/main" val="1865473994"/>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a:lvl1pPr>
          </a:lstStyle>
          <a:p>
            <a:r>
              <a:rPr lang="en-US" dirty="0" smtClean="0"/>
              <a:t>Click to Edit Master 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8" name="Rectangle 7"/>
          <p:cNvSpPr/>
          <p:nvPr/>
        </p:nvSpPr>
        <p:spPr bwMode="hidden">
          <a:xfrm>
            <a:off x="15" y="0"/>
            <a:ext cx="73151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1371601" y="3060742"/>
            <a:ext cx="5029200" cy="338554"/>
          </a:xfrm>
          <a:noFill/>
        </p:spPr>
        <p:txBody>
          <a:bodyPr wrap="square"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1371600" y="1750910"/>
            <a:ext cx="5029200" cy="1169551"/>
          </a:xfrm>
        </p:spPr>
        <p:txBody>
          <a:bodyPr wrap="square"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a:xfrm>
            <a:off x="7315200" y="0"/>
            <a:ext cx="48768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9" name="Rectangle 7"/>
          <p:cNvSpPr/>
          <p:nvPr/>
        </p:nvSpPr>
        <p:spPr bwMode="ltGray">
          <a:xfrm>
            <a:off x="15" y="5567276"/>
            <a:ext cx="73151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1" name="Rectangle 12"/>
          <p:cNvSpPr/>
          <p:nvPr/>
        </p:nvSpPr>
        <p:spPr bwMode="ltGray">
          <a:xfrm>
            <a:off x="15" y="4204198"/>
            <a:ext cx="73151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4181083228"/>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1" y="682625"/>
            <a:ext cx="10363200" cy="369332"/>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1" y="1828800"/>
            <a:ext cx="97536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cSld>
  <p:clrMap bg1="dk1" tx1="lt1" bg2="dk2" tx2="lt2" accent1="accent1" accent2="accent2" accent3="accent3" accent4="accent4" accent5="accent5" accent6="accent6" hlink="hlink" folHlink="folHlink"/>
  <p:sldLayoutIdLst>
    <p:sldLayoutId id="2147486596" r:id="rId1"/>
    <p:sldLayoutId id="2147486597" r:id="rId2"/>
    <p:sldLayoutId id="2147486598" r:id="rId3"/>
    <p:sldLayoutId id="2147486599" r:id="rId4"/>
    <p:sldLayoutId id="2147486637" r:id="rId5"/>
    <p:sldLayoutId id="2147486601" r:id="rId6"/>
    <p:sldLayoutId id="2147486602" r:id="rId7"/>
    <p:sldLayoutId id="2147486603" r:id="rId8"/>
    <p:sldLayoutId id="2147486635" r:id="rId9"/>
    <p:sldLayoutId id="2147486636" r:id="rId10"/>
    <p:sldLayoutId id="2147486606" r:id="rId11"/>
    <p:sldLayoutId id="2147486608" r:id="rId12"/>
    <p:sldLayoutId id="2147486609" r:id="rId13"/>
    <p:sldLayoutId id="2147486610" r:id="rId14"/>
    <p:sldLayoutId id="2147486611" r:id="rId15"/>
    <p:sldLayoutId id="2147486612" r:id="rId16"/>
    <p:sldLayoutId id="2147486613" r:id="rId17"/>
  </p:sldLayoutIdLst>
  <p:transition spd="med">
    <p:fade/>
  </p:transition>
  <p:timing>
    <p:tnLst>
      <p:par>
        <p:cTn id="1" dur="indefinite" restart="never" nodeType="tmRoot"/>
      </p:par>
    </p:tnLst>
  </p:timing>
  <p:txStyles>
    <p:titleStyle>
      <a:lvl1pPr algn="l" defTabSz="457200" rtl="0" eaLnBrk="1" latinLnBrk="0" hangingPunct="1">
        <a:lnSpc>
          <a:spcPct val="100000"/>
        </a:lnSpc>
        <a:spcBef>
          <a:spcPct val="0"/>
        </a:spcBef>
        <a:buNone/>
        <a:defRPr sz="24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90601" y="3568742"/>
            <a:ext cx="5029200" cy="338554"/>
          </a:xfrm>
        </p:spPr>
        <p:txBody>
          <a:bodyPr/>
          <a:lstStyle/>
          <a:p>
            <a:r>
              <a:rPr lang="en-US" dirty="0" smtClean="0"/>
              <a:t>Tom De Puyt</a:t>
            </a:r>
            <a:endParaRPr lang="en-US" dirty="0"/>
          </a:p>
        </p:txBody>
      </p:sp>
      <p:sp>
        <p:nvSpPr>
          <p:cNvPr id="4" name="Title 3"/>
          <p:cNvSpPr>
            <a:spLocks noGrp="1"/>
          </p:cNvSpPr>
          <p:nvPr>
            <p:ph type="title"/>
          </p:nvPr>
        </p:nvSpPr>
        <p:spPr>
          <a:xfrm>
            <a:off x="990600" y="2258910"/>
            <a:ext cx="5511800" cy="1169551"/>
          </a:xfrm>
        </p:spPr>
        <p:txBody>
          <a:bodyPr/>
          <a:lstStyle/>
          <a:p>
            <a:r>
              <a:rPr lang="en-US" dirty="0" smtClean="0"/>
              <a:t>S-57 to S-101 Converter</a:t>
            </a:r>
            <a:endParaRPr lang="en-US" dirty="0"/>
          </a:p>
        </p:txBody>
      </p:sp>
      <p:sp>
        <p:nvSpPr>
          <p:cNvPr id="6" name="Picture Placeholder 5"/>
          <p:cNvSpPr>
            <a:spLocks noGrp="1"/>
          </p:cNvSpPr>
          <p:nvPr>
            <p:ph type="pic" sz="quarter" idx="12"/>
          </p:nvPr>
        </p:nvSpPr>
        <p:spPr/>
      </p:sp>
      <p:sp>
        <p:nvSpPr>
          <p:cNvPr id="7" name="Text Placeholder 6"/>
          <p:cNvSpPr>
            <a:spLocks noGrp="1"/>
          </p:cNvSpPr>
          <p:nvPr>
            <p:ph type="body" sz="quarter" idx="13"/>
          </p:nvPr>
        </p:nvSpPr>
        <p:spPr/>
        <p:txBody>
          <a:bodyPr/>
          <a:lstStyle/>
          <a:p>
            <a:r>
              <a:rPr lang="en-US" dirty="0"/>
              <a:t>S-101 PT01 5.1</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l="5196" r="5196"/>
          <a:stretch>
            <a:fillRect/>
          </a:stretch>
        </p:blipFill>
        <p:spPr bwMode="auto">
          <a:xfrm>
            <a:off x="7315200" y="0"/>
            <a:ext cx="487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5911070" y="6303330"/>
            <a:ext cx="1404130" cy="554670"/>
          </a:xfrm>
          <a:prstGeom prst="rect">
            <a:avLst/>
          </a:prstGeom>
        </p:spPr>
      </p:pic>
    </p:spTree>
    <p:extLst>
      <p:ext uri="{BB962C8B-B14F-4D97-AF65-F5344CB8AC3E}">
        <p14:creationId xmlns:p14="http://schemas.microsoft.com/office/powerpoint/2010/main" val="101861066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quarter" idx="10"/>
          </p:nvPr>
        </p:nvSpPr>
        <p:spPr/>
        <p:txBody>
          <a:bodyPr/>
          <a:lstStyle/>
          <a:p>
            <a:r>
              <a:rPr lang="en-US" dirty="0" smtClean="0"/>
              <a:t>The following datasets passed conversion</a:t>
            </a:r>
          </a:p>
          <a:p>
            <a:pPr lvl="1"/>
            <a:r>
              <a:rPr lang="en-US" dirty="0" smtClean="0"/>
              <a:t>All NOAA dataset published on June 25, 2015</a:t>
            </a:r>
          </a:p>
          <a:p>
            <a:pPr lvl="1"/>
            <a:r>
              <a:rPr lang="en-US" dirty="0" err="1" smtClean="0"/>
              <a:t>Mickelfirth</a:t>
            </a:r>
            <a:r>
              <a:rPr lang="en-US" dirty="0" smtClean="0"/>
              <a:t> 2007 </a:t>
            </a:r>
          </a:p>
          <a:p>
            <a:endParaRPr lang="en-US" dirty="0"/>
          </a:p>
          <a:p>
            <a:r>
              <a:rPr lang="en-US" dirty="0" smtClean="0"/>
              <a:t>Contribution </a:t>
            </a:r>
            <a:r>
              <a:rPr lang="en-US" dirty="0" smtClean="0"/>
              <a:t>from</a:t>
            </a:r>
          </a:p>
          <a:p>
            <a:pPr lvl="1"/>
            <a:r>
              <a:rPr lang="en-US" dirty="0" smtClean="0"/>
              <a:t>IIC Technologies: </a:t>
            </a:r>
            <a:r>
              <a:rPr lang="en-US" dirty="0" smtClean="0"/>
              <a:t>creation of </a:t>
            </a:r>
            <a:r>
              <a:rPr lang="en-US" dirty="0" smtClean="0"/>
              <a:t>S-101 test data</a:t>
            </a:r>
          </a:p>
          <a:p>
            <a:pPr lvl="1"/>
            <a:r>
              <a:rPr lang="en-US" dirty="0" smtClean="0"/>
              <a:t>IC-ENC: tested their complete set of ENC </a:t>
            </a:r>
            <a:r>
              <a:rPr lang="en-US" dirty="0" smtClean="0"/>
              <a:t>datasets and </a:t>
            </a:r>
            <a:r>
              <a:rPr lang="en-US" dirty="0" smtClean="0"/>
              <a:t>reported no errors</a:t>
            </a:r>
          </a:p>
          <a:p>
            <a:pPr lvl="1"/>
            <a:r>
              <a:rPr lang="en-US" dirty="0" smtClean="0"/>
              <a:t>Caris: identifying issue with C2IL coordinates and curve records</a:t>
            </a:r>
          </a:p>
          <a:p>
            <a:pPr lvl="1"/>
            <a:r>
              <a:rPr lang="en-US" dirty="0" smtClean="0"/>
              <a:t>ROK: providing a copy of their S-100 Viewer for testing</a:t>
            </a:r>
          </a:p>
          <a:p>
            <a:pPr lvl="1"/>
            <a:r>
              <a:rPr lang="en-US" dirty="0" err="1" smtClean="0"/>
              <a:t>SevenCs</a:t>
            </a:r>
            <a:r>
              <a:rPr lang="en-US" dirty="0" smtClean="0"/>
              <a:t>: ObservationsOnS101ISOEncoding.doc</a:t>
            </a:r>
          </a:p>
          <a:p>
            <a:pPr lvl="1"/>
            <a:r>
              <a:rPr lang="en-US" dirty="0" smtClean="0"/>
              <a:t>SPAWAR: DDR feedback</a:t>
            </a:r>
          </a:p>
        </p:txBody>
      </p:sp>
    </p:spTree>
    <p:extLst>
      <p:ext uri="{BB962C8B-B14F-4D97-AF65-F5344CB8AC3E}">
        <p14:creationId xmlns:p14="http://schemas.microsoft.com/office/powerpoint/2010/main" val="279516293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to be Recognized</a:t>
            </a:r>
            <a:endParaRPr lang="en-US" dirty="0"/>
          </a:p>
        </p:txBody>
      </p:sp>
      <p:sp>
        <p:nvSpPr>
          <p:cNvPr id="3" name="Content Placeholder 2"/>
          <p:cNvSpPr>
            <a:spLocks noGrp="1"/>
          </p:cNvSpPr>
          <p:nvPr>
            <p:ph sz="quarter" idx="10"/>
          </p:nvPr>
        </p:nvSpPr>
        <p:spPr/>
        <p:txBody>
          <a:bodyPr/>
          <a:lstStyle/>
          <a:p>
            <a:r>
              <a:rPr lang="en-US" b="0" dirty="0" smtClean="0"/>
              <a:t>It </a:t>
            </a:r>
            <a:r>
              <a:rPr lang="en-US" b="0" dirty="0"/>
              <a:t>was agreed during TSMAD 29 that S-57 Object and Attribute acronym values will be added to the Feature Catalogue Alias field for use by the converter. </a:t>
            </a:r>
          </a:p>
          <a:p>
            <a:endParaRPr lang="en-US" b="0" dirty="0" smtClean="0"/>
          </a:p>
          <a:p>
            <a:r>
              <a:rPr lang="en-US" b="0" dirty="0" smtClean="0"/>
              <a:t>As </a:t>
            </a:r>
            <a:r>
              <a:rPr lang="en-US" b="0" dirty="0"/>
              <a:t>new bindings are added to the Feature Catalogue, using the existing S-100 Edition 2.0.0 schema, the S-57 to S-101 Converter will automatically discover them. </a:t>
            </a:r>
          </a:p>
          <a:p>
            <a:endParaRPr lang="en-US" b="0" dirty="0" smtClean="0"/>
          </a:p>
          <a:p>
            <a:r>
              <a:rPr lang="en-US" b="0" dirty="0" smtClean="0"/>
              <a:t>Warning </a:t>
            </a:r>
            <a:r>
              <a:rPr lang="en-US" b="0" dirty="0"/>
              <a:t>messages have been added to the log file to help identify gaps in the S-101 Feature Catalogue </a:t>
            </a:r>
          </a:p>
          <a:p>
            <a:endParaRPr lang="en-US" dirty="0" smtClean="0"/>
          </a:p>
        </p:txBody>
      </p:sp>
    </p:spTree>
    <p:extLst>
      <p:ext uri="{BB962C8B-B14F-4D97-AF65-F5344CB8AC3E}">
        <p14:creationId xmlns:p14="http://schemas.microsoft.com/office/powerpoint/2010/main" val="249861446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quarter" idx="10"/>
          </p:nvPr>
        </p:nvSpPr>
        <p:spPr>
          <a:xfrm>
            <a:off x="1219203" y="1574800"/>
            <a:ext cx="9753600" cy="3429000"/>
          </a:xfrm>
        </p:spPr>
        <p:txBody>
          <a:bodyPr/>
          <a:lstStyle/>
          <a:p>
            <a:pPr marL="457200" indent="-457200">
              <a:buFont typeface="+mj-lt"/>
              <a:buAutoNum type="arabicPeriod"/>
            </a:pPr>
            <a:r>
              <a:rPr lang="en-US" b="0" dirty="0" smtClean="0"/>
              <a:t>Encourage </a:t>
            </a:r>
            <a:r>
              <a:rPr lang="en-US" b="0" dirty="0"/>
              <a:t>ENC producers and distributors to convert their ENC datasets using the latest version of the S-57 to S-101 Converter and provide their log file to the S-100WG. This will help identify any issues with the converter and help identify gaps with the S-101 Feature Catalogue. </a:t>
            </a:r>
          </a:p>
          <a:p>
            <a:pPr marL="457200" indent="-457200">
              <a:buFont typeface="+mj-lt"/>
              <a:buAutoNum type="arabicPeriod"/>
            </a:pPr>
            <a:r>
              <a:rPr lang="en-US" b="0" dirty="0" smtClean="0"/>
              <a:t>Create </a:t>
            </a:r>
            <a:r>
              <a:rPr lang="en-US" b="0" dirty="0"/>
              <a:t>an updated S-101 Feature Catalogue that is up to date with the DCEG baseline document at a minimum. This will allow the converter to convert 100% of the S-57 ENC content to S-101 and provide richer test data for the S-100/S-101 Test Bed project. </a:t>
            </a:r>
          </a:p>
          <a:p>
            <a:pPr marL="457200" indent="-457200">
              <a:buFont typeface="+mj-lt"/>
              <a:buAutoNum type="arabicPeriod"/>
            </a:pPr>
            <a:r>
              <a:rPr lang="en-US" b="0" dirty="0" smtClean="0"/>
              <a:t>Have </a:t>
            </a:r>
            <a:r>
              <a:rPr lang="en-US" b="0" dirty="0"/>
              <a:t>the DQWG and the DCEG work item leader discuss and harmonize the inconsistencies for Quality of Bathymetric Data. </a:t>
            </a:r>
          </a:p>
          <a:p>
            <a:pPr marL="457200" indent="-457200">
              <a:buFont typeface="+mj-lt"/>
              <a:buAutoNum type="arabicPeriod"/>
            </a:pPr>
            <a:r>
              <a:rPr lang="en-US" b="0" dirty="0" smtClean="0"/>
              <a:t>Propose </a:t>
            </a:r>
            <a:r>
              <a:rPr lang="en-US" b="0" dirty="0"/>
              <a:t>encoding guidance to create a C_AGGR feature in S-57 ENC for bridge features that share the same pylon. </a:t>
            </a:r>
          </a:p>
          <a:p>
            <a:pPr marL="457200" indent="-457200">
              <a:buFont typeface="+mj-lt"/>
              <a:buAutoNum type="arabicPeriod"/>
            </a:pPr>
            <a:r>
              <a:rPr lang="en-US" b="0" dirty="0" smtClean="0"/>
              <a:t>Discuss </a:t>
            </a:r>
            <a:r>
              <a:rPr lang="en-US" b="0" dirty="0"/>
              <a:t>alternatives for converting DOCARE and LOKBSN features to Group 1. </a:t>
            </a:r>
          </a:p>
          <a:p>
            <a:endParaRPr lang="en-US" dirty="0"/>
          </a:p>
        </p:txBody>
      </p:sp>
    </p:spTree>
    <p:extLst>
      <p:ext uri="{BB962C8B-B14F-4D97-AF65-F5344CB8AC3E}">
        <p14:creationId xmlns:p14="http://schemas.microsoft.com/office/powerpoint/2010/main" val="291979434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 A	</a:t>
            </a:r>
            <a:endParaRPr lang="en-US" dirty="0"/>
          </a:p>
        </p:txBody>
      </p:sp>
      <p:sp>
        <p:nvSpPr>
          <p:cNvPr id="3" name="Content Placeholder 2"/>
          <p:cNvSpPr>
            <a:spLocks noGrp="1"/>
          </p:cNvSpPr>
          <p:nvPr>
            <p:ph sz="quarter" idx="10"/>
          </p:nvPr>
        </p:nvSpPr>
        <p:spPr/>
        <p:txBody>
          <a:bodyPr/>
          <a:lstStyle/>
          <a:p>
            <a:r>
              <a:rPr lang="en-US" dirty="0" smtClean="0"/>
              <a:t>Documents the changes between version 0.8.14 and 0.8.19</a:t>
            </a:r>
          </a:p>
          <a:p>
            <a:endParaRPr lang="en-US" dirty="0" smtClean="0"/>
          </a:p>
          <a:p>
            <a:r>
              <a:rPr lang="en-US" dirty="0" smtClean="0"/>
              <a:t>Documents changes planned for a post 0.8.19 version after this </a:t>
            </a:r>
            <a:r>
              <a:rPr lang="en-US" dirty="0" smtClean="0"/>
              <a:t>meeting</a:t>
            </a:r>
            <a:endParaRPr lang="en-US" dirty="0" smtClean="0"/>
          </a:p>
        </p:txBody>
      </p:sp>
    </p:spTree>
    <p:extLst>
      <p:ext uri="{BB962C8B-B14F-4D97-AF65-F5344CB8AC3E}">
        <p14:creationId xmlns:p14="http://schemas.microsoft.com/office/powerpoint/2010/main" val="34261321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S-101 Project Team is invited to</a:t>
            </a:r>
            <a:endParaRPr lang="en-US" dirty="0"/>
          </a:p>
        </p:txBody>
      </p:sp>
      <p:sp>
        <p:nvSpPr>
          <p:cNvPr id="3" name="Content Placeholder 2"/>
          <p:cNvSpPr>
            <a:spLocks noGrp="1"/>
          </p:cNvSpPr>
          <p:nvPr>
            <p:ph sz="quarter" idx="10"/>
          </p:nvPr>
        </p:nvSpPr>
        <p:spPr/>
        <p:txBody>
          <a:bodyPr/>
          <a:lstStyle/>
          <a:p>
            <a:pPr marL="457200" indent="-457200">
              <a:buFont typeface="+mj-lt"/>
              <a:buAutoNum type="arabicPeriod"/>
            </a:pPr>
            <a:r>
              <a:rPr lang="en-US" b="0" dirty="0" smtClean="0"/>
              <a:t>Endorse </a:t>
            </a:r>
            <a:r>
              <a:rPr lang="en-US" b="0" dirty="0"/>
              <a:t>version </a:t>
            </a:r>
            <a:r>
              <a:rPr lang="en-US" b="0" dirty="0" smtClean="0"/>
              <a:t>0.8.19+ </a:t>
            </a:r>
            <a:r>
              <a:rPr lang="en-US" b="0" dirty="0"/>
              <a:t>of the S-57 to S-101 Converter for the current baseline </a:t>
            </a:r>
          </a:p>
          <a:p>
            <a:pPr marL="457200" indent="-457200">
              <a:buFont typeface="+mj-lt"/>
              <a:buAutoNum type="arabicPeriod"/>
            </a:pPr>
            <a:endParaRPr lang="en-US" b="0" dirty="0" smtClean="0"/>
          </a:p>
          <a:p>
            <a:pPr marL="457200" indent="-457200">
              <a:buFont typeface="+mj-lt"/>
              <a:buAutoNum type="arabicPeriod"/>
            </a:pPr>
            <a:r>
              <a:rPr lang="en-US" b="0" dirty="0" smtClean="0"/>
              <a:t>Note </a:t>
            </a:r>
            <a:r>
              <a:rPr lang="en-US" b="0" dirty="0"/>
              <a:t>the </a:t>
            </a:r>
            <a:r>
              <a:rPr lang="en-US" b="0" dirty="0" smtClean="0"/>
              <a:t>improvements to the </a:t>
            </a:r>
            <a:r>
              <a:rPr lang="en-US" b="0" dirty="0" smtClean="0"/>
              <a:t>converter</a:t>
            </a:r>
          </a:p>
          <a:p>
            <a:pPr marL="457200" indent="-457200">
              <a:buFont typeface="+mj-lt"/>
              <a:buAutoNum type="arabicPeriod"/>
            </a:pPr>
            <a:endParaRPr lang="en-US" b="0" dirty="0" smtClean="0"/>
          </a:p>
          <a:p>
            <a:pPr marL="457200" indent="-457200">
              <a:buFont typeface="+mj-lt"/>
              <a:buAutoNum type="arabicPeriod"/>
            </a:pPr>
            <a:r>
              <a:rPr lang="en-US" b="0" dirty="0" smtClean="0"/>
              <a:t>Convert your S-57 ENC datasets and provide feedback to the project team</a:t>
            </a:r>
            <a:endParaRPr lang="en-US" b="0" dirty="0"/>
          </a:p>
          <a:p>
            <a:pPr marL="457200" indent="-457200">
              <a:buFont typeface="+mj-lt"/>
              <a:buAutoNum type="arabicPeriod"/>
            </a:pPr>
            <a:endParaRPr lang="en-US" b="0" dirty="0" smtClean="0"/>
          </a:p>
          <a:p>
            <a:pPr marL="457200" indent="-457200">
              <a:buFont typeface="+mj-lt"/>
              <a:buAutoNum type="arabicPeriod"/>
            </a:pPr>
            <a:r>
              <a:rPr lang="en-US" b="0" dirty="0" smtClean="0"/>
              <a:t>Discuss </a:t>
            </a:r>
            <a:r>
              <a:rPr lang="en-US" b="0" dirty="0"/>
              <a:t>proposed recommendations</a:t>
            </a:r>
          </a:p>
          <a:p>
            <a:endParaRPr lang="en-US" dirty="0"/>
          </a:p>
        </p:txBody>
      </p:sp>
    </p:spTree>
    <p:extLst>
      <p:ext uri="{BB962C8B-B14F-4D97-AF65-F5344CB8AC3E}">
        <p14:creationId xmlns:p14="http://schemas.microsoft.com/office/powerpoint/2010/main" val="198342928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31588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0"/>
          </p:nvPr>
        </p:nvSpPr>
        <p:spPr/>
        <p:txBody>
          <a:bodyPr/>
          <a:lstStyle/>
          <a:p>
            <a:r>
              <a:rPr lang="en-US" dirty="0" smtClean="0"/>
              <a:t>Esri tasked to develop converter in 2010</a:t>
            </a:r>
          </a:p>
          <a:p>
            <a:r>
              <a:rPr lang="en-US" dirty="0" smtClean="0"/>
              <a:t>Funded jointly by NOAA and Esri</a:t>
            </a:r>
          </a:p>
          <a:p>
            <a:r>
              <a:rPr lang="en-US" dirty="0" smtClean="0"/>
              <a:t>Multiple iterations as S-100 and S-101 have matured</a:t>
            </a:r>
          </a:p>
          <a:p>
            <a:r>
              <a:rPr lang="en-US" dirty="0" smtClean="0"/>
              <a:t>Version 0.8.9 was originally provided on June 30th 2015</a:t>
            </a:r>
          </a:p>
          <a:p>
            <a:r>
              <a:rPr lang="en-US" dirty="0" smtClean="0"/>
              <a:t>Version 0.8.14 was provided at TSM3 September </a:t>
            </a:r>
            <a:r>
              <a:rPr lang="en-US" dirty="0" smtClean="0"/>
              <a:t>2016</a:t>
            </a:r>
          </a:p>
          <a:p>
            <a:r>
              <a:rPr lang="en-US" dirty="0" smtClean="0"/>
              <a:t>Version 0.8.19 was provided post TSM3</a:t>
            </a:r>
            <a:endParaRPr lang="en-US" dirty="0" smtClean="0"/>
          </a:p>
          <a:p>
            <a:r>
              <a:rPr lang="en-US" dirty="0" smtClean="0"/>
              <a:t>Baseline documents</a:t>
            </a:r>
          </a:p>
          <a:p>
            <a:pPr lvl="1"/>
            <a:r>
              <a:rPr lang="en-US" dirty="0"/>
              <a:t>S-101 ENC Product Specification 20150623_baseline</a:t>
            </a:r>
          </a:p>
          <a:p>
            <a:pPr lvl="1"/>
            <a:r>
              <a:rPr lang="en-US" dirty="0"/>
              <a:t>S-101 Data Classification and Encoding Guide Final Baseline (April 2014)</a:t>
            </a:r>
          </a:p>
          <a:p>
            <a:pPr lvl="1"/>
            <a:r>
              <a:rPr lang="en-US" dirty="0"/>
              <a:t>S-101 Feature Catalog baseline version 0.8.8 </a:t>
            </a:r>
          </a:p>
          <a:p>
            <a:pPr lvl="1"/>
            <a:r>
              <a:rPr lang="en-US" dirty="0"/>
              <a:t>S-100 Edition 2.0.0</a:t>
            </a:r>
          </a:p>
          <a:p>
            <a:pPr marL="0" indent="0">
              <a:buNone/>
            </a:pPr>
            <a:endParaRPr lang="en-US" dirty="0" smtClean="0"/>
          </a:p>
        </p:txBody>
      </p:sp>
    </p:spTree>
    <p:extLst>
      <p:ext uri="{BB962C8B-B14F-4D97-AF65-F5344CB8AC3E}">
        <p14:creationId xmlns:p14="http://schemas.microsoft.com/office/powerpoint/2010/main" val="265314992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Requirements</a:t>
            </a:r>
            <a:endParaRPr lang="en-US" dirty="0"/>
          </a:p>
        </p:txBody>
      </p:sp>
      <p:sp>
        <p:nvSpPr>
          <p:cNvPr id="3" name="Content Placeholder 2"/>
          <p:cNvSpPr>
            <a:spLocks noGrp="1"/>
          </p:cNvSpPr>
          <p:nvPr>
            <p:ph sz="quarter" idx="10"/>
          </p:nvPr>
        </p:nvSpPr>
        <p:spPr/>
        <p:txBody>
          <a:bodyPr/>
          <a:lstStyle/>
          <a:p>
            <a:r>
              <a:rPr lang="en-US" dirty="0" smtClean="0"/>
              <a:t>Support S-100 Edition 2.0.0 changes to the Feature Catalogue schema</a:t>
            </a:r>
          </a:p>
          <a:p>
            <a:pPr lvl="1"/>
            <a:r>
              <a:rPr lang="en-US" dirty="0" smtClean="0"/>
              <a:t>Version 0.8.8 of the S-101 Feature Catalogue (ROK)</a:t>
            </a:r>
          </a:p>
          <a:p>
            <a:endParaRPr lang="en-US" dirty="0" smtClean="0"/>
          </a:p>
          <a:p>
            <a:r>
              <a:rPr lang="en-US" dirty="0" smtClean="0"/>
              <a:t>Calculate ECDIS System Attributes</a:t>
            </a:r>
          </a:p>
          <a:p>
            <a:pPr lvl="1"/>
            <a:r>
              <a:rPr lang="en-US" dirty="0" smtClean="0"/>
              <a:t>Default Clearance Depth (based on TSMAD28_DIPWG6_9.4A paper)</a:t>
            </a:r>
          </a:p>
          <a:p>
            <a:pPr lvl="1"/>
            <a:r>
              <a:rPr lang="en-US" dirty="0" smtClean="0"/>
              <a:t>Surrounding Depth </a:t>
            </a:r>
            <a:r>
              <a:rPr lang="en-US" dirty="0"/>
              <a:t>(based on TSMAD28_DIPWG6_9.4A paper)</a:t>
            </a:r>
            <a:endParaRPr lang="en-US" dirty="0" smtClean="0"/>
          </a:p>
          <a:p>
            <a:pPr lvl="1"/>
            <a:r>
              <a:rPr lang="en-US" dirty="0" smtClean="0"/>
              <a:t>Sector Extension (S-52 6.0 CSP </a:t>
            </a:r>
            <a:r>
              <a:rPr lang="en-US" dirty="0"/>
              <a:t>LIGHTS06</a:t>
            </a:r>
            <a:r>
              <a:rPr lang="en-US" dirty="0" smtClean="0"/>
              <a:t> logic)</a:t>
            </a:r>
          </a:p>
          <a:p>
            <a:pPr lvl="1"/>
            <a:r>
              <a:rPr lang="en-US" dirty="0" smtClean="0"/>
              <a:t>In the Water (use DCEG definition of navigable water)</a:t>
            </a:r>
          </a:p>
          <a:p>
            <a:pPr lvl="1"/>
            <a:r>
              <a:rPr lang="en-US" dirty="0" smtClean="0"/>
              <a:t>Flare Angle (S-52 6.0 CSP LIGHTS06 logic)</a:t>
            </a:r>
          </a:p>
          <a:p>
            <a:endParaRPr lang="en-US" dirty="0" smtClean="0"/>
          </a:p>
          <a:p>
            <a:endParaRPr lang="en-US" dirty="0" smtClean="0"/>
          </a:p>
          <a:p>
            <a:endParaRPr lang="en-US" dirty="0"/>
          </a:p>
        </p:txBody>
      </p:sp>
    </p:spTree>
    <p:extLst>
      <p:ext uri="{BB962C8B-B14F-4D97-AF65-F5344CB8AC3E}">
        <p14:creationId xmlns:p14="http://schemas.microsoft.com/office/powerpoint/2010/main" val="346830239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Requirements</a:t>
            </a:r>
            <a:endParaRPr lang="en-US" dirty="0"/>
          </a:p>
        </p:txBody>
      </p:sp>
      <p:sp>
        <p:nvSpPr>
          <p:cNvPr id="8" name="Text Placeholder 7"/>
          <p:cNvSpPr>
            <a:spLocks noGrp="1"/>
          </p:cNvSpPr>
          <p:nvPr>
            <p:ph type="body" sz="quarter" idx="11"/>
          </p:nvPr>
        </p:nvSpPr>
        <p:spPr/>
        <p:txBody>
          <a:bodyPr/>
          <a:lstStyle/>
          <a:p>
            <a:r>
              <a:rPr lang="en-US" dirty="0" smtClean="0"/>
              <a:t>Support new Bridge modelling</a:t>
            </a:r>
            <a:endParaRPr lang="en-US" dirty="0"/>
          </a:p>
        </p:txBody>
      </p:sp>
      <p:sp>
        <p:nvSpPr>
          <p:cNvPr id="7" name="Content Placeholder 2"/>
          <p:cNvSpPr txBox="1">
            <a:spLocks/>
          </p:cNvSpPr>
          <p:nvPr/>
        </p:nvSpPr>
        <p:spPr>
          <a:xfrm>
            <a:off x="1219203" y="1828800"/>
            <a:ext cx="9753600" cy="3429000"/>
          </a:xfrm>
          <a:prstGeom prst="rect">
            <a:avLst/>
          </a:prstGeom>
          <a:noFill/>
        </p:spPr>
        <p:txBody>
          <a:bodyPr vert="horz" lIns="0" tIns="0" rIns="0" bIns="0" rtlCol="0">
            <a:noAutofit/>
          </a:bodyPr>
          <a:lst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r>
              <a:rPr lang="en-US" dirty="0" smtClean="0"/>
              <a:t>Implemented DCEG modeling</a:t>
            </a:r>
          </a:p>
          <a:p>
            <a:r>
              <a:rPr lang="en-US" dirty="0" smtClean="0"/>
              <a:t>Limitation discovered when a multiple bridges share the same pylon</a:t>
            </a:r>
          </a:p>
          <a:p>
            <a:pPr lvl="1"/>
            <a:r>
              <a:rPr lang="en-US" dirty="0" smtClean="0"/>
              <a:t>Each bridge touching that shared pylon gets converted as the same bridge aggregation</a:t>
            </a:r>
          </a:p>
          <a:p>
            <a:r>
              <a:rPr lang="en-US" dirty="0" smtClean="0"/>
              <a:t>All features convert correctly</a:t>
            </a:r>
          </a:p>
          <a:p>
            <a:r>
              <a:rPr lang="en-US" dirty="0" smtClean="0"/>
              <a:t>Potential solution</a:t>
            </a:r>
          </a:p>
          <a:p>
            <a:pPr lvl="1"/>
            <a:r>
              <a:rPr lang="en-US" dirty="0" smtClean="0"/>
              <a:t>Create a C_AGGR</a:t>
            </a:r>
            <a:endParaRPr lang="en-US" dirty="0"/>
          </a:p>
        </p:txBody>
      </p:sp>
      <p:pic>
        <p:nvPicPr>
          <p:cNvPr id="4" name="Picture 3"/>
          <p:cNvPicPr>
            <a:picLocks noChangeAspect="1"/>
          </p:cNvPicPr>
          <p:nvPr/>
        </p:nvPicPr>
        <p:blipFill>
          <a:blip r:embed="rId3"/>
          <a:stretch>
            <a:fillRect/>
          </a:stretch>
        </p:blipFill>
        <p:spPr>
          <a:xfrm>
            <a:off x="5172504" y="3034567"/>
            <a:ext cx="5800299" cy="3570560"/>
          </a:xfrm>
          <a:prstGeom prst="rect">
            <a:avLst/>
          </a:prstGeom>
        </p:spPr>
      </p:pic>
    </p:spTree>
    <p:extLst>
      <p:ext uri="{BB962C8B-B14F-4D97-AF65-F5344CB8AC3E}">
        <p14:creationId xmlns:p14="http://schemas.microsoft.com/office/powerpoint/2010/main" val="368824142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Requirements</a:t>
            </a:r>
            <a:endParaRPr lang="en-US" dirty="0"/>
          </a:p>
        </p:txBody>
      </p:sp>
      <p:sp>
        <p:nvSpPr>
          <p:cNvPr id="3" name="Content Placeholder 2"/>
          <p:cNvSpPr>
            <a:spLocks noGrp="1"/>
          </p:cNvSpPr>
          <p:nvPr>
            <p:ph sz="quarter" idx="10"/>
          </p:nvPr>
        </p:nvSpPr>
        <p:spPr/>
        <p:txBody>
          <a:bodyPr/>
          <a:lstStyle/>
          <a:p>
            <a:r>
              <a:rPr lang="en-US" dirty="0"/>
              <a:t>M_CSCL Conversion to Data Coverage </a:t>
            </a:r>
            <a:r>
              <a:rPr lang="en-US" dirty="0" smtClean="0"/>
              <a:t>features</a:t>
            </a:r>
          </a:p>
          <a:p>
            <a:pPr lvl="1"/>
            <a:r>
              <a:rPr lang="en-US" dirty="0" smtClean="0"/>
              <a:t>No limit imposed. </a:t>
            </a:r>
          </a:p>
          <a:p>
            <a:pPr lvl="1"/>
            <a:r>
              <a:rPr lang="en-US" dirty="0" smtClean="0"/>
              <a:t>CSCALE is used to populate maximum display scale</a:t>
            </a:r>
          </a:p>
          <a:p>
            <a:pPr lvl="1"/>
            <a:r>
              <a:rPr lang="en-US" dirty="0" smtClean="0"/>
              <a:t>Datasets CSCL used to populate minimum display scale</a:t>
            </a:r>
          </a:p>
          <a:p>
            <a:pPr marL="283464" lvl="1" indent="0">
              <a:buNone/>
            </a:pPr>
            <a:endParaRPr lang="en-US" dirty="0"/>
          </a:p>
          <a:p>
            <a:r>
              <a:rPr lang="en-US" dirty="0" smtClean="0"/>
              <a:t>Support V-AIS modeling</a:t>
            </a:r>
          </a:p>
          <a:p>
            <a:endParaRPr lang="en-US" dirty="0" smtClean="0"/>
          </a:p>
        </p:txBody>
      </p:sp>
    </p:spTree>
    <p:extLst>
      <p:ext uri="{BB962C8B-B14F-4D97-AF65-F5344CB8AC3E}">
        <p14:creationId xmlns:p14="http://schemas.microsoft.com/office/powerpoint/2010/main" val="84247702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Requirements</a:t>
            </a:r>
            <a:endParaRPr lang="en-US" dirty="0"/>
          </a:p>
        </p:txBody>
      </p:sp>
      <p:sp>
        <p:nvSpPr>
          <p:cNvPr id="5" name="Text Placeholder 4"/>
          <p:cNvSpPr>
            <a:spLocks noGrp="1"/>
          </p:cNvSpPr>
          <p:nvPr>
            <p:ph type="body" sz="quarter" idx="11"/>
          </p:nvPr>
        </p:nvSpPr>
        <p:spPr>
          <a:xfrm>
            <a:off x="914401" y="1097307"/>
            <a:ext cx="10363200" cy="492443"/>
          </a:xfrm>
        </p:spPr>
        <p:txBody>
          <a:bodyPr/>
          <a:lstStyle/>
          <a:p>
            <a:r>
              <a:rPr lang="en-US" dirty="0"/>
              <a:t>Implement min/max display scale override support for Data Coverage features	</a:t>
            </a:r>
          </a:p>
          <a:p>
            <a:endParaRPr lang="en-US" dirty="0"/>
          </a:p>
        </p:txBody>
      </p:sp>
      <p:sp>
        <p:nvSpPr>
          <p:cNvPr id="3" name="Content Placeholder 2"/>
          <p:cNvSpPr>
            <a:spLocks noGrp="1"/>
          </p:cNvSpPr>
          <p:nvPr>
            <p:ph sz="quarter" idx="12"/>
          </p:nvPr>
        </p:nvSpPr>
        <p:spPr/>
        <p:txBody>
          <a:bodyPr/>
          <a:lstStyle/>
          <a:p>
            <a:r>
              <a:rPr lang="en-US" dirty="0"/>
              <a:t>Added </a:t>
            </a:r>
            <a:r>
              <a:rPr lang="en-US" dirty="0" smtClean="0"/>
              <a:t>MinMaxDisplayScaleOverride.xml </a:t>
            </a:r>
          </a:p>
          <a:p>
            <a:endParaRPr lang="en-US" dirty="0" smtClean="0"/>
          </a:p>
          <a:p>
            <a:r>
              <a:rPr lang="en-US" dirty="0" smtClean="0"/>
              <a:t>Allows you to override existing:</a:t>
            </a:r>
          </a:p>
          <a:p>
            <a:pPr lvl="1"/>
            <a:r>
              <a:rPr lang="en-US" dirty="0" smtClean="0"/>
              <a:t>M_CSCL feature’s CSCALE values</a:t>
            </a:r>
          </a:p>
          <a:p>
            <a:pPr lvl="1"/>
            <a:r>
              <a:rPr lang="en-US" dirty="0" smtClean="0"/>
              <a:t>Sets minimum and maximum display scale values for M_COVR with CATCOV = 1 features when converted to Data Coverage features</a:t>
            </a:r>
          </a:p>
          <a:p>
            <a:pPr lvl="1"/>
            <a:endParaRPr lang="en-US" dirty="0"/>
          </a:p>
          <a:p>
            <a:r>
              <a:rPr lang="en-US" dirty="0" smtClean="0"/>
              <a:t>According to S-101 “When a dataset has multiple Data Coverage features, then the minimum Display Scale must be the same for all Data Coverage features within the dataset. The maximum Display Scale for multiple Data Coverage features within a dataset may be the same or different.”</a:t>
            </a:r>
          </a:p>
          <a:p>
            <a:endParaRPr lang="en-US" dirty="0"/>
          </a:p>
        </p:txBody>
      </p:sp>
      <p:pic>
        <p:nvPicPr>
          <p:cNvPr id="4" name="Picture 3"/>
          <p:cNvPicPr>
            <a:picLocks noChangeAspect="1"/>
          </p:cNvPicPr>
          <p:nvPr/>
        </p:nvPicPr>
        <p:blipFill>
          <a:blip r:embed="rId3"/>
          <a:stretch>
            <a:fillRect/>
          </a:stretch>
        </p:blipFill>
        <p:spPr>
          <a:xfrm>
            <a:off x="6058263" y="2189097"/>
            <a:ext cx="4387000" cy="881649"/>
          </a:xfrm>
          <a:prstGeom prst="rect">
            <a:avLst/>
          </a:prstGeom>
        </p:spPr>
      </p:pic>
    </p:spTree>
    <p:extLst>
      <p:ext uri="{BB962C8B-B14F-4D97-AF65-F5344CB8AC3E}">
        <p14:creationId xmlns:p14="http://schemas.microsoft.com/office/powerpoint/2010/main" val="230112644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Requirements</a:t>
            </a:r>
            <a:endParaRPr lang="en-US" dirty="0"/>
          </a:p>
        </p:txBody>
      </p:sp>
      <p:sp>
        <p:nvSpPr>
          <p:cNvPr id="4" name="Text Placeholder 3"/>
          <p:cNvSpPr>
            <a:spLocks noGrp="1"/>
          </p:cNvSpPr>
          <p:nvPr>
            <p:ph type="body" sz="quarter" idx="11"/>
          </p:nvPr>
        </p:nvSpPr>
        <p:spPr/>
        <p:txBody>
          <a:bodyPr/>
          <a:lstStyle/>
          <a:p>
            <a:r>
              <a:rPr lang="en-US" dirty="0" smtClean="0"/>
              <a:t>Support CATZOC modelling provided by DQWG</a:t>
            </a:r>
            <a:endParaRPr lang="en-US" dirty="0"/>
          </a:p>
        </p:txBody>
      </p:sp>
      <p:sp>
        <p:nvSpPr>
          <p:cNvPr id="3" name="Content Placeholder 2"/>
          <p:cNvSpPr>
            <a:spLocks noGrp="1"/>
          </p:cNvSpPr>
          <p:nvPr>
            <p:ph sz="quarter" idx="12"/>
          </p:nvPr>
        </p:nvSpPr>
        <p:spPr/>
        <p:txBody>
          <a:bodyPr/>
          <a:lstStyle/>
          <a:p>
            <a:r>
              <a:rPr lang="en-US" dirty="0" smtClean="0"/>
              <a:t>Based on DQWG Nov. 2014 report</a:t>
            </a:r>
          </a:p>
          <a:p>
            <a:r>
              <a:rPr lang="en-US" dirty="0" smtClean="0"/>
              <a:t>Custom code to map CATZOC table was required</a:t>
            </a:r>
          </a:p>
          <a:p>
            <a:r>
              <a:rPr lang="en-US" dirty="0" smtClean="0"/>
              <a:t>Esri modified feature catalog to include modeling found in DCEG and report</a:t>
            </a:r>
          </a:p>
          <a:p>
            <a:pPr lvl="1"/>
            <a:r>
              <a:rPr lang="en-US" dirty="0"/>
              <a:t>Version </a:t>
            </a:r>
            <a:r>
              <a:rPr lang="en-US" dirty="0" smtClean="0"/>
              <a:t>S-101_FC_0.8.9</a:t>
            </a:r>
          </a:p>
          <a:p>
            <a:r>
              <a:rPr lang="en-US" dirty="0" smtClean="0"/>
              <a:t>Inconsistencies found</a:t>
            </a:r>
          </a:p>
          <a:p>
            <a:pPr lvl="1"/>
            <a:r>
              <a:rPr lang="en-US" dirty="0" smtClean="0"/>
              <a:t>DCEG and Report did not match</a:t>
            </a:r>
          </a:p>
          <a:p>
            <a:pPr lvl="1"/>
            <a:r>
              <a:rPr lang="en-US" dirty="0" smtClean="0"/>
              <a:t>Multiplicities not defined for all attributes</a:t>
            </a:r>
          </a:p>
          <a:p>
            <a:pPr lvl="2"/>
            <a:r>
              <a:rPr lang="en-US" dirty="0" smtClean="0"/>
              <a:t>Defaulted to 0,1 when in doubt to avoid conversion errors</a:t>
            </a:r>
          </a:p>
          <a:p>
            <a:pPr lvl="1"/>
            <a:r>
              <a:rPr lang="en-US" dirty="0" smtClean="0"/>
              <a:t>Attributes already defined in feature catalog 0.8.8 as simple, DQWG made them complex</a:t>
            </a:r>
          </a:p>
          <a:p>
            <a:pPr lvl="2"/>
            <a:r>
              <a:rPr lang="en-US" dirty="0" err="1" smtClean="0"/>
              <a:t>verticalUncertainty</a:t>
            </a:r>
            <a:r>
              <a:rPr lang="en-US" dirty="0" smtClean="0"/>
              <a:t> is an example of this.  Created a new complex attribute named </a:t>
            </a:r>
            <a:r>
              <a:rPr lang="en-US" dirty="0" err="1" smtClean="0"/>
              <a:t>verticalUncertaintyX</a:t>
            </a:r>
            <a:endParaRPr lang="en-US" dirty="0" smtClean="0"/>
          </a:p>
          <a:p>
            <a:pPr lvl="1"/>
            <a:endParaRPr lang="en-US" dirty="0" smtClean="0"/>
          </a:p>
        </p:txBody>
      </p:sp>
    </p:spTree>
    <p:extLst>
      <p:ext uri="{BB962C8B-B14F-4D97-AF65-F5344CB8AC3E}">
        <p14:creationId xmlns:p14="http://schemas.microsoft.com/office/powerpoint/2010/main" val="10616348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Dropped Requirements</a:t>
            </a:r>
            <a:endParaRPr lang="en-US" dirty="0"/>
          </a:p>
        </p:txBody>
      </p:sp>
      <p:sp>
        <p:nvSpPr>
          <p:cNvPr id="3" name="Content Placeholder 2"/>
          <p:cNvSpPr>
            <a:spLocks noGrp="1"/>
          </p:cNvSpPr>
          <p:nvPr>
            <p:ph sz="quarter" idx="10"/>
          </p:nvPr>
        </p:nvSpPr>
        <p:spPr/>
        <p:txBody>
          <a:bodyPr/>
          <a:lstStyle/>
          <a:p>
            <a:r>
              <a:rPr lang="en-US" dirty="0" smtClean="0"/>
              <a:t>Adding </a:t>
            </a:r>
            <a:r>
              <a:rPr lang="en-US" dirty="0" smtClean="0"/>
              <a:t>DOCARE and LOKBSN to Group 1</a:t>
            </a:r>
          </a:p>
          <a:p>
            <a:pPr lvl="1"/>
            <a:r>
              <a:rPr lang="en-US" dirty="0" smtClean="0"/>
              <a:t>Requires new geometries to be created in order to create holes in existing Group 1 features</a:t>
            </a:r>
          </a:p>
          <a:p>
            <a:pPr lvl="1"/>
            <a:r>
              <a:rPr lang="en-US" dirty="0" smtClean="0"/>
              <a:t>Creating new geometries is outside the scope of the converter</a:t>
            </a:r>
          </a:p>
          <a:p>
            <a:pPr lvl="1"/>
            <a:r>
              <a:rPr lang="en-US" dirty="0" smtClean="0"/>
              <a:t>Recommend further discussion</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093290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Functionality	</a:t>
            </a:r>
            <a:endParaRPr lang="en-US" dirty="0"/>
          </a:p>
        </p:txBody>
      </p:sp>
      <p:sp>
        <p:nvSpPr>
          <p:cNvPr id="3" name="Content Placeholder 2"/>
          <p:cNvSpPr>
            <a:spLocks noGrp="1"/>
          </p:cNvSpPr>
          <p:nvPr>
            <p:ph sz="quarter" idx="10"/>
          </p:nvPr>
        </p:nvSpPr>
        <p:spPr/>
        <p:txBody>
          <a:bodyPr/>
          <a:lstStyle/>
          <a:p>
            <a:r>
              <a:rPr lang="en-US" dirty="0" smtClean="0"/>
              <a:t>CATALOG.031 files are now supported</a:t>
            </a:r>
          </a:p>
          <a:p>
            <a:pPr lvl="1"/>
            <a:r>
              <a:rPr lang="en-US" dirty="0" smtClean="0"/>
              <a:t>Updates and external file references are automatically applied</a:t>
            </a:r>
          </a:p>
          <a:p>
            <a:endParaRPr lang="en-US" dirty="0" smtClean="0"/>
          </a:p>
          <a:p>
            <a:r>
              <a:rPr lang="en-US" dirty="0" smtClean="0"/>
              <a:t>Updated log file</a:t>
            </a:r>
          </a:p>
          <a:p>
            <a:pPr lvl="1"/>
            <a:r>
              <a:rPr lang="en-US" dirty="0" smtClean="0"/>
              <a:t>Added additional warning messages to identify gaps in the feature catalogue</a:t>
            </a:r>
          </a:p>
          <a:p>
            <a:endParaRPr lang="en-US" dirty="0" smtClean="0"/>
          </a:p>
          <a:p>
            <a:r>
              <a:rPr lang="en-US" dirty="0" smtClean="0"/>
              <a:t>Updated data dictionary for S-100 Dump utility</a:t>
            </a:r>
          </a:p>
          <a:p>
            <a:endParaRPr lang="en-US" dirty="0" smtClean="0"/>
          </a:p>
          <a:p>
            <a:r>
              <a:rPr lang="en-US" dirty="0" smtClean="0"/>
              <a:t>Implemented version control</a:t>
            </a:r>
          </a:p>
          <a:p>
            <a:pPr lvl="1"/>
            <a:r>
              <a:rPr lang="en-US" dirty="0"/>
              <a:t>As long as the schema does not change new content can be </a:t>
            </a:r>
            <a:r>
              <a:rPr lang="en-US" dirty="0" smtClean="0"/>
              <a:t>added</a:t>
            </a:r>
          </a:p>
          <a:p>
            <a:pPr lvl="1"/>
            <a:r>
              <a:rPr lang="en-US" dirty="0" smtClean="0"/>
              <a:t>Allows updated feature catalogue files to be distributed without modifying the converter</a:t>
            </a:r>
          </a:p>
        </p:txBody>
      </p:sp>
    </p:spTree>
    <p:extLst>
      <p:ext uri="{BB962C8B-B14F-4D97-AF65-F5344CB8AC3E}">
        <p14:creationId xmlns:p14="http://schemas.microsoft.com/office/powerpoint/2010/main" val="107319741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Esri_Corporate_Template">
  <a:themeElements>
    <a:clrScheme name="Esri Branding Colors 2013_Blue Background">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C9F2FF"/>
      </a:hlink>
      <a:folHlink>
        <a:srgbClr val="94E6FF"/>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D5163E16-EF20-452D-A566-D7A26F29B5CC}">
  <ds:schemaRefs>
    <ds:schemaRef ds:uri="ESRI.ArcGIS.Mapping.OfficeIntegration.PowerPointInfo"/>
  </ds:schemaRefs>
</ds:datastoreItem>
</file>

<file path=customXml/itemProps2.xml><?xml version="1.0" encoding="utf-8"?>
<ds:datastoreItem xmlns:ds="http://schemas.openxmlformats.org/officeDocument/2006/customXml" ds:itemID="{ECCD1888-639C-4753-8587-1F033E359989}">
  <ds:schemaRefs>
    <ds:schemaRef ds:uri="ESRI.ArcGIS.Mapping.OfficeIntegration.PowerPointInfo"/>
  </ds:schemaRefs>
</ds:datastoreItem>
</file>

<file path=customXml/itemProps3.xml><?xml version="1.0" encoding="utf-8"?>
<ds:datastoreItem xmlns:ds="http://schemas.openxmlformats.org/officeDocument/2006/customXml" ds:itemID="{803D51AF-454A-4DCC-AB33-50B43E742EB6}">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Esri_Corporate_Template_16x9.pptx</Template>
  <TotalTime>0</TotalTime>
  <Words>1193</Words>
  <Application>Microsoft Office PowerPoint</Application>
  <PresentationFormat>Widescreen</PresentationFormat>
  <Paragraphs>166</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ＭＳ Ｐゴシック</vt:lpstr>
      <vt:lpstr>Arial</vt:lpstr>
      <vt:lpstr>Lucida Grande</vt:lpstr>
      <vt:lpstr>Esri_Corporate_Template</vt:lpstr>
      <vt:lpstr>S-57 to S-101 Converter</vt:lpstr>
      <vt:lpstr>Introduction </vt:lpstr>
      <vt:lpstr>Implemented Requirements</vt:lpstr>
      <vt:lpstr>Implemented Requirements</vt:lpstr>
      <vt:lpstr>Implemented Requirements</vt:lpstr>
      <vt:lpstr>Implemented Requirements</vt:lpstr>
      <vt:lpstr>Implemented Requirements</vt:lpstr>
      <vt:lpstr>Dropped Requirements</vt:lpstr>
      <vt:lpstr>New Functionality </vt:lpstr>
      <vt:lpstr>Testing</vt:lpstr>
      <vt:lpstr>Items to be Recognized</vt:lpstr>
      <vt:lpstr>Recommendations</vt:lpstr>
      <vt:lpstr>Addendum A </vt:lpstr>
      <vt:lpstr>S-101 Project Team is invited to</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2013-03-05T23:32:50Z</dcterms:created>
  <dcterms:modified xsi:type="dcterms:W3CDTF">2016-03-15T22:41:06Z</dcterms:modified>
</cp:coreProperties>
</file>