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6"/>
  </p:notesMasterIdLst>
  <p:sldIdLst>
    <p:sldId id="259" r:id="rId2"/>
    <p:sldId id="500" r:id="rId3"/>
    <p:sldId id="502" r:id="rId4"/>
    <p:sldId id="501" r:id="rId5"/>
    <p:sldId id="506" r:id="rId6"/>
    <p:sldId id="503" r:id="rId7"/>
    <p:sldId id="507" r:id="rId8"/>
    <p:sldId id="509" r:id="rId9"/>
    <p:sldId id="512" r:id="rId10"/>
    <p:sldId id="516" r:id="rId11"/>
    <p:sldId id="517" r:id="rId12"/>
    <p:sldId id="508" r:id="rId13"/>
    <p:sldId id="515" r:id="rId14"/>
    <p:sldId id="511" r:id="rId15"/>
  </p:sldIdLst>
  <p:sldSz cx="9144000" cy="6858000" type="screen4x3"/>
  <p:notesSz cx="5880100" cy="8547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  <p14:sldId id="500"/>
            <p14:sldId id="502"/>
            <p14:sldId id="501"/>
            <p14:sldId id="506"/>
            <p14:sldId id="503"/>
            <p14:sldId id="507"/>
            <p14:sldId id="509"/>
            <p14:sldId id="512"/>
            <p14:sldId id="516"/>
            <p14:sldId id="517"/>
            <p14:sldId id="508"/>
            <p14:sldId id="515"/>
            <p14:sldId id="51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35" autoAdjust="0"/>
    <p:restoredTop sz="87801" autoAdjust="0"/>
  </p:normalViewPr>
  <p:slideViewPr>
    <p:cSldViewPr>
      <p:cViewPr>
        <p:scale>
          <a:sx n="75" d="100"/>
          <a:sy n="75" d="100"/>
        </p:scale>
        <p:origin x="-1507" y="-163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548043" cy="427355"/>
          </a:xfrm>
          <a:prstGeom prst="rect">
            <a:avLst/>
          </a:prstGeom>
        </p:spPr>
        <p:txBody>
          <a:bodyPr vert="horz" lIns="79617" tIns="39808" rIns="79617" bIns="39808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30696" y="0"/>
            <a:ext cx="2548043" cy="427355"/>
          </a:xfrm>
          <a:prstGeom prst="rect">
            <a:avLst/>
          </a:prstGeom>
        </p:spPr>
        <p:txBody>
          <a:bodyPr vert="horz" lIns="79617" tIns="39808" rIns="79617" bIns="39808" rtlCol="0"/>
          <a:lstStyle>
            <a:lvl1pPr algn="r">
              <a:defRPr sz="1000"/>
            </a:lvl1pPr>
          </a:lstStyle>
          <a:p>
            <a:fld id="{724506C0-3FFE-45A5-803D-9F4FC5464A70}" type="datetimeFigureOut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3275" y="641350"/>
            <a:ext cx="4273550" cy="3205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9617" tIns="39808" rIns="79617" bIns="3980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88010" y="4059873"/>
            <a:ext cx="4704080" cy="3846195"/>
          </a:xfrm>
          <a:prstGeom prst="rect">
            <a:avLst/>
          </a:prstGeom>
        </p:spPr>
        <p:txBody>
          <a:bodyPr vert="horz" lIns="79617" tIns="39808" rIns="79617" bIns="3980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118262"/>
            <a:ext cx="2548043" cy="427355"/>
          </a:xfrm>
          <a:prstGeom prst="rect">
            <a:avLst/>
          </a:prstGeom>
        </p:spPr>
        <p:txBody>
          <a:bodyPr vert="horz" lIns="79617" tIns="39808" rIns="79617" bIns="39808" rtlCol="0" anchor="b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330696" y="8118262"/>
            <a:ext cx="2548043" cy="427355"/>
          </a:xfrm>
          <a:prstGeom prst="rect">
            <a:avLst/>
          </a:prstGeom>
        </p:spPr>
        <p:txBody>
          <a:bodyPr vert="horz" lIns="79617" tIns="39808" rIns="79617" bIns="39808" rtlCol="0" anchor="b"/>
          <a:lstStyle>
            <a:lvl1pPr algn="r">
              <a:defRPr sz="10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8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7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8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8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8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8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8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8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8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8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0" y="1183341"/>
            <a:ext cx="5715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1066800"/>
            <a:ext cx="914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0" y="1183341"/>
            <a:ext cx="5715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0" y="1066800"/>
            <a:ext cx="914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28" y="212898"/>
            <a:ext cx="3069072" cy="7015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22158D-428B-4987-8B28-745A2AFA1252}" type="datetimeFigureOut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22158D-428B-4987-8B28-745A2AFA1252}" type="datetimeFigureOut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22158D-428B-4987-8B28-745A2AFA1252}" type="datetimeFigureOut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baseline="0">
                <a:latin typeface="Arial" pitchFamily="34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baseline="0">
                <a:latin typeface="Arial" pitchFamily="34" charset="0"/>
              </a:defRPr>
            </a:lvl2pPr>
            <a:lvl3pPr>
              <a:defRPr sz="2000" baseline="0">
                <a:latin typeface="Arial" pitchFamily="34" charset="0"/>
              </a:defRPr>
            </a:lvl3pPr>
            <a:lvl4pPr>
              <a:defRPr sz="2000" baseline="0">
                <a:latin typeface="Arial" pitchFamily="34" charset="0"/>
              </a:defRPr>
            </a:lvl4pPr>
            <a:lvl5pPr>
              <a:defRPr sz="2000" baseline="0"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22158D-428B-4987-8B28-745A2AFA1252}" type="datetimeFigureOut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22158D-428B-4987-8B28-745A2AFA1252}" type="datetimeFigureOut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22158D-428B-4987-8B28-745A2AFA1252}" type="datetimeFigureOut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22158D-428B-4987-8B28-745A2AFA1252}" type="datetimeFigureOut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22158D-428B-4987-8B28-745A2AFA1252}" type="datetimeFigureOut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22158D-428B-4987-8B28-745A2AFA1252}" type="datetimeFigureOut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66800" y="6324600"/>
            <a:ext cx="807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76200" y="6400800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 PATHS, NEW APPROACHES</a:t>
            </a:r>
            <a:endParaRPr lang="en-US" sz="1400" i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28" y="136698"/>
            <a:ext cx="3069072" cy="7015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ho.int/s100/x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867400" y="1676400"/>
            <a:ext cx="3276600" cy="16764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S-101 Test Dataset Production Task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872566" y="4038600"/>
            <a:ext cx="3276600" cy="1066800"/>
          </a:xfrm>
        </p:spPr>
        <p:txBody>
          <a:bodyPr>
            <a:normAutofit/>
          </a:bodyPr>
          <a:lstStyle/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Edward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Kuwalek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867400" y="5486400"/>
            <a:ext cx="3276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Sep 22</a:t>
            </a:r>
            <a:r>
              <a:rPr lang="en-US" sz="14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2015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406"/>
    </mc:Choice>
    <mc:Fallback xmlns="">
      <p:transition advTm="1440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09600" y="1295400"/>
            <a:ext cx="7696200" cy="495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CA" sz="2400" dirty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1800"/>
              </a:spcAft>
            </a:pPr>
            <a:endParaRPr lang="en-CA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76200" y="457200"/>
            <a:ext cx="5928102" cy="457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Items for Consideration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EdK\My Projects\NOAA_test_datasets_2015\work\ExchangeCatalog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6983413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39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09600" y="1295400"/>
            <a:ext cx="7696200" cy="495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CA" sz="2400" dirty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1800"/>
              </a:spcAft>
            </a:pPr>
            <a:endParaRPr lang="en-CA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76200" y="457200"/>
            <a:ext cx="5928102" cy="457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Items for Consideration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EdK\My Projects\NOAA_test_datasets_2015\work\datasetDiscoveryMetadata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1838" y="1066800"/>
            <a:ext cx="7621587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4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09600" y="1295400"/>
            <a:ext cx="7696200" cy="495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latin typeface="Arial" pitchFamily="34" charset="0"/>
                <a:cs typeface="Arial" pitchFamily="34" charset="0"/>
              </a:rPr>
              <a:t>S-101 Converter reports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3 </a:t>
            </a:r>
            <a:r>
              <a:rPr lang="en-CA" sz="2400" smtClean="0">
                <a:latin typeface="Arial" pitchFamily="34" charset="0"/>
                <a:cs typeface="Arial" pitchFamily="34" charset="0"/>
              </a:rPr>
              <a:t>types of warnings </a:t>
            </a:r>
            <a:r>
              <a:rPr lang="en-CA" sz="2400" dirty="0">
                <a:latin typeface="Arial" pitchFamily="34" charset="0"/>
                <a:cs typeface="Arial" pitchFamily="34" charset="0"/>
              </a:rPr>
              <a:t>related to either items currently not in FC or not explicitly in product specification (i.e. CATCOV) – this should probably be addressed mostly at FC level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Arial" pitchFamily="34" charset="0"/>
                <a:cs typeface="Arial" pitchFamily="34" charset="0"/>
              </a:rPr>
              <a:t>Can't </a:t>
            </a:r>
            <a:r>
              <a:rPr lang="en-CA" sz="1400" dirty="0">
                <a:latin typeface="Arial" pitchFamily="34" charset="0"/>
                <a:cs typeface="Arial" pitchFamily="34" charset="0"/>
              </a:rPr>
              <a:t>find attribute CATCOV(18) for </a:t>
            </a:r>
            <a:r>
              <a:rPr lang="en-CA" sz="1400" dirty="0" err="1">
                <a:latin typeface="Arial" pitchFamily="34" charset="0"/>
                <a:cs typeface="Arial" pitchFamily="34" charset="0"/>
              </a:rPr>
              <a:t>DataCoverage</a:t>
            </a:r>
            <a:endParaRPr lang="en-CA" sz="140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>
                <a:latin typeface="Arial" pitchFamily="34" charset="0"/>
                <a:cs typeface="Arial" pitchFamily="34" charset="0"/>
              </a:rPr>
              <a:t>Can't find attribute CSCALE(80) for </a:t>
            </a:r>
            <a:r>
              <a:rPr lang="en-CA" sz="1400" dirty="0" err="1" smtClean="0">
                <a:latin typeface="Arial" pitchFamily="34" charset="0"/>
                <a:cs typeface="Arial" pitchFamily="34" charset="0"/>
              </a:rPr>
              <a:t>DataCoverage</a:t>
            </a:r>
            <a:endParaRPr lang="en-CA" sz="14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140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Arial" pitchFamily="34" charset="0"/>
                <a:cs typeface="Arial" pitchFamily="34" charset="0"/>
              </a:rPr>
              <a:t>Can't </a:t>
            </a:r>
            <a:r>
              <a:rPr lang="en-CA" sz="1400" dirty="0">
                <a:latin typeface="Arial" pitchFamily="34" charset="0"/>
                <a:cs typeface="Arial" pitchFamily="34" charset="0"/>
              </a:rPr>
              <a:t>find attribute EXPSOU(93) for Sounding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>
                <a:latin typeface="Arial" pitchFamily="34" charset="0"/>
                <a:cs typeface="Arial" pitchFamily="34" charset="0"/>
              </a:rPr>
              <a:t>Can't find attribute PEREND(118) for </a:t>
            </a:r>
            <a:r>
              <a:rPr lang="en-CA" sz="1400" dirty="0" err="1">
                <a:latin typeface="Arial" pitchFamily="34" charset="0"/>
                <a:cs typeface="Arial" pitchFamily="34" charset="0"/>
              </a:rPr>
              <a:t>BuoyLateral</a:t>
            </a:r>
            <a:endParaRPr lang="en-CA" sz="140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>
                <a:latin typeface="Arial" pitchFamily="34" charset="0"/>
                <a:cs typeface="Arial" pitchFamily="34" charset="0"/>
              </a:rPr>
              <a:t>Can't find attribute PEREND(118) for </a:t>
            </a:r>
            <a:r>
              <a:rPr lang="en-CA" sz="1400" dirty="0" err="1">
                <a:latin typeface="Arial" pitchFamily="34" charset="0"/>
                <a:cs typeface="Arial" pitchFamily="34" charset="0"/>
              </a:rPr>
              <a:t>LightAllAround</a:t>
            </a:r>
            <a:endParaRPr lang="en-CA" sz="140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>
                <a:latin typeface="Arial" pitchFamily="34" charset="0"/>
                <a:cs typeface="Arial" pitchFamily="34" charset="0"/>
              </a:rPr>
              <a:t>Can't find attribute PERSTA(119) for </a:t>
            </a:r>
            <a:r>
              <a:rPr lang="en-CA" sz="1400" dirty="0" err="1">
                <a:latin typeface="Arial" pitchFamily="34" charset="0"/>
                <a:cs typeface="Arial" pitchFamily="34" charset="0"/>
              </a:rPr>
              <a:t>BuoyLateral</a:t>
            </a:r>
            <a:endParaRPr lang="en-CA" sz="140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>
                <a:latin typeface="Arial" pitchFamily="34" charset="0"/>
                <a:cs typeface="Arial" pitchFamily="34" charset="0"/>
              </a:rPr>
              <a:t>Can't find attribute PERSTA(119) for </a:t>
            </a:r>
            <a:r>
              <a:rPr lang="en-CA" sz="1400" dirty="0" err="1">
                <a:latin typeface="Arial" pitchFamily="34" charset="0"/>
                <a:cs typeface="Arial" pitchFamily="34" charset="0"/>
              </a:rPr>
              <a:t>LightAllAround</a:t>
            </a:r>
            <a:endParaRPr lang="en-CA" sz="140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>
                <a:latin typeface="Arial" pitchFamily="34" charset="0"/>
                <a:cs typeface="Arial" pitchFamily="34" charset="0"/>
              </a:rPr>
              <a:t>Can't find attribute SCAMIN(133) for </a:t>
            </a:r>
            <a:r>
              <a:rPr lang="en-CA" sz="1400" dirty="0" smtClean="0">
                <a:latin typeface="Arial" pitchFamily="34" charset="0"/>
                <a:cs typeface="Arial" pitchFamily="34" charset="0"/>
              </a:rPr>
              <a:t>Coastline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1400" dirty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1800"/>
              </a:spcAft>
            </a:pPr>
            <a:endParaRPr lang="en-CA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76200" y="457200"/>
            <a:ext cx="5928102" cy="457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Items for Consideration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93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09600" y="1295400"/>
            <a:ext cx="7696200" cy="495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>
                <a:latin typeface="Arial" pitchFamily="34" charset="0"/>
                <a:cs typeface="Arial" pitchFamily="34" charset="0"/>
              </a:rPr>
              <a:t>Can't bind information type </a:t>
            </a:r>
            <a:r>
              <a:rPr lang="en-CA" sz="1400" dirty="0" err="1">
                <a:latin typeface="Arial" pitchFamily="34" charset="0"/>
                <a:cs typeface="Arial" pitchFamily="34" charset="0"/>
              </a:rPr>
              <a:t>SupplementaryInformation</a:t>
            </a:r>
            <a:r>
              <a:rPr lang="en-CA" sz="1400" dirty="0">
                <a:latin typeface="Arial" pitchFamily="34" charset="0"/>
                <a:cs typeface="Arial" pitchFamily="34" charset="0"/>
              </a:rPr>
              <a:t> to </a:t>
            </a:r>
            <a:r>
              <a:rPr lang="en-CA" sz="1400" dirty="0" err="1">
                <a:latin typeface="Arial" pitchFamily="34" charset="0"/>
                <a:cs typeface="Arial" pitchFamily="34" charset="0"/>
              </a:rPr>
              <a:t>BeaconLateral</a:t>
            </a:r>
            <a:endParaRPr lang="en-CA" sz="140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>
                <a:latin typeface="Arial" pitchFamily="34" charset="0"/>
                <a:cs typeface="Arial" pitchFamily="34" charset="0"/>
              </a:rPr>
              <a:t>Can't bind information type </a:t>
            </a:r>
            <a:r>
              <a:rPr lang="en-CA" sz="1400" dirty="0" err="1">
                <a:latin typeface="Arial" pitchFamily="34" charset="0"/>
                <a:cs typeface="Arial" pitchFamily="34" charset="0"/>
              </a:rPr>
              <a:t>SupplementaryInformation</a:t>
            </a:r>
            <a:r>
              <a:rPr lang="en-CA" sz="1400" dirty="0">
                <a:latin typeface="Arial" pitchFamily="34" charset="0"/>
                <a:cs typeface="Arial" pitchFamily="34" charset="0"/>
              </a:rPr>
              <a:t> to </a:t>
            </a:r>
            <a:r>
              <a:rPr lang="en-CA" sz="1400" dirty="0" err="1">
                <a:latin typeface="Arial" pitchFamily="34" charset="0"/>
                <a:cs typeface="Arial" pitchFamily="34" charset="0"/>
              </a:rPr>
              <a:t>BeaconSpecialPurposeGeneral</a:t>
            </a:r>
            <a:endParaRPr lang="en-CA" sz="140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>
                <a:latin typeface="Arial" pitchFamily="34" charset="0"/>
                <a:cs typeface="Arial" pitchFamily="34" charset="0"/>
              </a:rPr>
              <a:t>Can't bind information type </a:t>
            </a:r>
            <a:r>
              <a:rPr lang="en-CA" sz="1400" dirty="0" err="1">
                <a:latin typeface="Arial" pitchFamily="34" charset="0"/>
                <a:cs typeface="Arial" pitchFamily="34" charset="0"/>
              </a:rPr>
              <a:t>SupplementaryInformation</a:t>
            </a:r>
            <a:r>
              <a:rPr lang="en-CA" sz="1400" dirty="0">
                <a:latin typeface="Arial" pitchFamily="34" charset="0"/>
                <a:cs typeface="Arial" pitchFamily="34" charset="0"/>
              </a:rPr>
              <a:t> to </a:t>
            </a:r>
            <a:r>
              <a:rPr lang="en-CA" sz="1400" dirty="0" err="1">
                <a:latin typeface="Arial" pitchFamily="34" charset="0"/>
                <a:cs typeface="Arial" pitchFamily="34" charset="0"/>
              </a:rPr>
              <a:t>BuoyLateral</a:t>
            </a:r>
            <a:endParaRPr lang="en-CA" sz="140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>
                <a:latin typeface="Arial" pitchFamily="34" charset="0"/>
                <a:cs typeface="Arial" pitchFamily="34" charset="0"/>
              </a:rPr>
              <a:t>Can't bind information type </a:t>
            </a:r>
            <a:r>
              <a:rPr lang="en-CA" sz="1400" dirty="0" err="1">
                <a:latin typeface="Arial" pitchFamily="34" charset="0"/>
                <a:cs typeface="Arial" pitchFamily="34" charset="0"/>
              </a:rPr>
              <a:t>SupplementaryInformation</a:t>
            </a:r>
            <a:r>
              <a:rPr lang="en-CA" sz="1400" dirty="0">
                <a:latin typeface="Arial" pitchFamily="34" charset="0"/>
                <a:cs typeface="Arial" pitchFamily="34" charset="0"/>
              </a:rPr>
              <a:t> to </a:t>
            </a:r>
            <a:r>
              <a:rPr lang="en-CA" sz="1400" dirty="0" err="1">
                <a:latin typeface="Arial" pitchFamily="34" charset="0"/>
                <a:cs typeface="Arial" pitchFamily="34" charset="0"/>
              </a:rPr>
              <a:t>BuoySafeWater</a:t>
            </a:r>
            <a:endParaRPr lang="en-CA" sz="140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>
                <a:latin typeface="Arial" pitchFamily="34" charset="0"/>
                <a:cs typeface="Arial" pitchFamily="34" charset="0"/>
              </a:rPr>
              <a:t>Can't bind information type </a:t>
            </a:r>
            <a:r>
              <a:rPr lang="en-CA" sz="1400" dirty="0" err="1">
                <a:latin typeface="Arial" pitchFamily="34" charset="0"/>
                <a:cs typeface="Arial" pitchFamily="34" charset="0"/>
              </a:rPr>
              <a:t>SupplementaryInformation</a:t>
            </a:r>
            <a:r>
              <a:rPr lang="en-CA" sz="1400" dirty="0">
                <a:latin typeface="Arial" pitchFamily="34" charset="0"/>
                <a:cs typeface="Arial" pitchFamily="34" charset="0"/>
              </a:rPr>
              <a:t> to Coastline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>
                <a:latin typeface="Arial" pitchFamily="34" charset="0"/>
                <a:cs typeface="Arial" pitchFamily="34" charset="0"/>
              </a:rPr>
              <a:t>Can't bind information type </a:t>
            </a:r>
            <a:r>
              <a:rPr lang="en-CA" sz="1400" dirty="0" err="1">
                <a:latin typeface="Arial" pitchFamily="34" charset="0"/>
                <a:cs typeface="Arial" pitchFamily="34" charset="0"/>
              </a:rPr>
              <a:t>SupplementaryInformation</a:t>
            </a:r>
            <a:r>
              <a:rPr lang="en-CA" sz="1400" dirty="0">
                <a:latin typeface="Arial" pitchFamily="34" charset="0"/>
                <a:cs typeface="Arial" pitchFamily="34" charset="0"/>
              </a:rPr>
              <a:t> to </a:t>
            </a:r>
            <a:r>
              <a:rPr lang="en-CA" sz="1400" dirty="0" err="1">
                <a:latin typeface="Arial" pitchFamily="34" charset="0"/>
                <a:cs typeface="Arial" pitchFamily="34" charset="0"/>
              </a:rPr>
              <a:t>Daymark</a:t>
            </a:r>
            <a:endParaRPr lang="en-CA" sz="140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>
                <a:latin typeface="Arial" pitchFamily="34" charset="0"/>
                <a:cs typeface="Arial" pitchFamily="34" charset="0"/>
              </a:rPr>
              <a:t>Can't bind information type </a:t>
            </a:r>
            <a:r>
              <a:rPr lang="en-CA" sz="1400" dirty="0" err="1">
                <a:latin typeface="Arial" pitchFamily="34" charset="0"/>
                <a:cs typeface="Arial" pitchFamily="34" charset="0"/>
              </a:rPr>
              <a:t>SupplementaryInformation</a:t>
            </a:r>
            <a:r>
              <a:rPr lang="en-CA" sz="1400" dirty="0">
                <a:latin typeface="Arial" pitchFamily="34" charset="0"/>
                <a:cs typeface="Arial" pitchFamily="34" charset="0"/>
              </a:rPr>
              <a:t> to Fairway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>
                <a:latin typeface="Arial" pitchFamily="34" charset="0"/>
                <a:cs typeface="Arial" pitchFamily="34" charset="0"/>
              </a:rPr>
              <a:t>Can't bind information type </a:t>
            </a:r>
            <a:r>
              <a:rPr lang="en-CA" sz="1400" dirty="0" err="1">
                <a:latin typeface="Arial" pitchFamily="34" charset="0"/>
                <a:cs typeface="Arial" pitchFamily="34" charset="0"/>
              </a:rPr>
              <a:t>SupplementaryInformation</a:t>
            </a:r>
            <a:r>
              <a:rPr lang="en-CA" sz="1400" dirty="0">
                <a:latin typeface="Arial" pitchFamily="34" charset="0"/>
                <a:cs typeface="Arial" pitchFamily="34" charset="0"/>
              </a:rPr>
              <a:t> to </a:t>
            </a:r>
            <a:r>
              <a:rPr lang="en-CA" sz="1400" dirty="0" err="1">
                <a:latin typeface="Arial" pitchFamily="34" charset="0"/>
                <a:cs typeface="Arial" pitchFamily="34" charset="0"/>
              </a:rPr>
              <a:t>FogSignal</a:t>
            </a:r>
            <a:endParaRPr lang="en-CA" sz="140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400" dirty="0">
                <a:latin typeface="Arial" pitchFamily="34" charset="0"/>
                <a:cs typeface="Arial" pitchFamily="34" charset="0"/>
              </a:rPr>
              <a:t>Can't bind information type </a:t>
            </a:r>
            <a:r>
              <a:rPr lang="en-CA" sz="1400" dirty="0" err="1">
                <a:latin typeface="Arial" pitchFamily="34" charset="0"/>
                <a:cs typeface="Arial" pitchFamily="34" charset="0"/>
              </a:rPr>
              <a:t>SupplementaryInformation</a:t>
            </a:r>
            <a:r>
              <a:rPr lang="en-CA" sz="1400" dirty="0">
                <a:latin typeface="Arial" pitchFamily="34" charset="0"/>
                <a:cs typeface="Arial" pitchFamily="34" charset="0"/>
              </a:rPr>
              <a:t> to </a:t>
            </a:r>
            <a:r>
              <a:rPr lang="en-CA" sz="1400" dirty="0" err="1">
                <a:latin typeface="Arial" pitchFamily="34" charset="0"/>
                <a:cs typeface="Arial" pitchFamily="34" charset="0"/>
              </a:rPr>
              <a:t>ShorelineConstruction</a:t>
            </a:r>
            <a:endParaRPr lang="en-CA" sz="1400" dirty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1800"/>
              </a:spcAft>
            </a:pPr>
            <a:endParaRPr lang="en-CA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76200" y="457200"/>
            <a:ext cx="5928102" cy="457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Items for Consideration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81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3200" b="1" dirty="0" smtClean="0"/>
              <a:t>Questions?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37918773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09600" y="1295400"/>
            <a:ext cx="7696200" cy="495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Arial" pitchFamily="34" charset="0"/>
                <a:cs typeface="Arial" pitchFamily="34" charset="0"/>
              </a:rPr>
              <a:t>Tasked by NOAA to develop S-101 test datasets to support testing of various S-101 data loading scenarios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Arial" pitchFamily="34" charset="0"/>
                <a:cs typeface="Arial" pitchFamily="34" charset="0"/>
              </a:rPr>
              <a:t>Create ISO 19115 Metadata records for each S-101 test dataset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Arial" pitchFamily="34" charset="0"/>
                <a:cs typeface="Arial" pitchFamily="34" charset="0"/>
              </a:rPr>
              <a:t>Create </a:t>
            </a:r>
            <a:r>
              <a:rPr lang="en-CA" sz="2400" dirty="0">
                <a:latin typeface="Arial" pitchFamily="34" charset="0"/>
                <a:cs typeface="Arial" pitchFamily="34" charset="0"/>
              </a:rPr>
              <a:t>S-101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exchange catalogue</a:t>
            </a:r>
          </a:p>
          <a:p>
            <a:pPr marL="800100" lvl="1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Arial" pitchFamily="34" charset="0"/>
                <a:cs typeface="Arial" pitchFamily="34" charset="0"/>
              </a:rPr>
              <a:t>Develop XML schema for S-101 Exchange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Catalogue</a:t>
            </a:r>
            <a:endParaRPr lang="en-CA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76200" y="457200"/>
            <a:ext cx="5928102" cy="457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Key Objectives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09600" y="1295400"/>
            <a:ext cx="7696200" cy="495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Arial" pitchFamily="34" charset="0"/>
                <a:cs typeface="Arial" pitchFamily="34" charset="0"/>
              </a:rPr>
              <a:t>Content of test datasets prescribed in task SOW and based on test case scenarios for S-101 data loading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Arial" pitchFamily="34" charset="0"/>
                <a:cs typeface="Arial" pitchFamily="34" charset="0"/>
              </a:rPr>
              <a:t>Initially created as S-57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ENC datasets</a:t>
            </a:r>
            <a:endParaRPr lang="en-CA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Arial" pitchFamily="34" charset="0"/>
                <a:cs typeface="Arial" pitchFamily="34" charset="0"/>
              </a:rPr>
              <a:t>Converted to S-101 using </a:t>
            </a:r>
            <a:r>
              <a:rPr lang="en-CA" sz="2400" dirty="0">
                <a:latin typeface="Arial" pitchFamily="34" charset="0"/>
                <a:cs typeface="Arial" pitchFamily="34" charset="0"/>
              </a:rPr>
              <a:t>S-101 Converter and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S-101_FC_0.8.9.xml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Arial" pitchFamily="34" charset="0"/>
                <a:cs typeface="Arial" pitchFamily="34" charset="0"/>
              </a:rPr>
              <a:t>Total of 21 datasets produced</a:t>
            </a:r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76200" y="457200"/>
            <a:ext cx="5928102" cy="45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S-101 Test Dataset Production</a:t>
            </a:r>
          </a:p>
        </p:txBody>
      </p:sp>
      <p:pic>
        <p:nvPicPr>
          <p:cNvPr id="2050" name="Picture 1" descr="image00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482" y="3352800"/>
            <a:ext cx="386031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54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09600" y="1295400"/>
            <a:ext cx="7696200" cy="495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Arial" pitchFamily="34" charset="0"/>
                <a:cs typeface="Arial" pitchFamily="34" charset="0"/>
              </a:rPr>
              <a:t>S-101 metadata template was developed based on recent S-100 modeling work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Arial" pitchFamily="34" charset="0"/>
                <a:cs typeface="Arial" pitchFamily="34" charset="0"/>
              </a:rPr>
              <a:t>Metadata elements were extracted from S-57 source datasets and used to manually populate metadata records for individual datasets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Arial" pitchFamily="34" charset="0"/>
                <a:cs typeface="Arial" pitchFamily="34" charset="0"/>
              </a:rPr>
              <a:t>Currently this is a labour intensive work which will be automated as production tools mature</a:t>
            </a:r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76200" y="457200"/>
            <a:ext cx="5928102" cy="457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S-101 – ISO 19115 – Metadata Capture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59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09600" y="1295400"/>
            <a:ext cx="7696200" cy="495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Arial" pitchFamily="34" charset="0"/>
                <a:cs typeface="Arial" pitchFamily="34" charset="0"/>
              </a:rPr>
              <a:t>S-101 preliminary exchange catalogue schema was developed based on recent S-100 modeling work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Arial" pitchFamily="34" charset="0"/>
                <a:cs typeface="Arial" pitchFamily="34" charset="0"/>
              </a:rPr>
              <a:t>Exchange catalogue metadata elements were extracted from S-57 and S-101 datasets and used to manually populate </a:t>
            </a:r>
            <a:r>
              <a:rPr lang="en-CA" sz="2400" dirty="0">
                <a:latin typeface="Arial" pitchFamily="34" charset="0"/>
                <a:cs typeface="Arial" pitchFamily="34" charset="0"/>
              </a:rPr>
              <a:t>exchange catalogue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records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Arial" pitchFamily="34" charset="0"/>
                <a:cs typeface="Arial" pitchFamily="34" charset="0"/>
              </a:rPr>
              <a:t>Currently this is a labour intensive work which will likely be automated as production tools mature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Arial" pitchFamily="34" charset="0"/>
                <a:cs typeface="Arial" pitchFamily="34" charset="0"/>
              </a:rPr>
              <a:t>All elements in place to create S-101 exchange set </a:t>
            </a:r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76200" y="457200"/>
            <a:ext cx="5928102" cy="457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S-101 Exchange Catalogue Capture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09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09600" y="1295400"/>
            <a:ext cx="7696200" cy="495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CA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CA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76200" y="457200"/>
            <a:ext cx="5928102" cy="457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S-101 Exchange Set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2743200" cy="244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81960" y="1371600"/>
            <a:ext cx="1905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960" y="1295400"/>
            <a:ext cx="270803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72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86200" y="1905000"/>
            <a:ext cx="5080000" cy="358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8600" y="1066800"/>
            <a:ext cx="5080000" cy="521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200" y="457200"/>
            <a:ext cx="5928102" cy="457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S-101 Exchange Catalogue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3688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3200" b="1" dirty="0" smtClean="0"/>
              <a:t>Questions?</a:t>
            </a:r>
            <a:endParaRPr lang="en-CA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072" y="1447800"/>
            <a:ext cx="5409528" cy="447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76200" y="457200"/>
            <a:ext cx="5928102" cy="457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S-101 Exchange Catalogue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5921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09600" y="1295400"/>
            <a:ext cx="7696200" cy="495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Arial" pitchFamily="34" charset="0"/>
                <a:cs typeface="Arial" pitchFamily="34" charset="0"/>
              </a:rPr>
              <a:t>There are still some inconsistencies between S-100 </a:t>
            </a:r>
            <a:r>
              <a:rPr lang="en-CA" sz="2400" dirty="0" err="1" smtClean="0">
                <a:latin typeface="Arial" pitchFamily="34" charset="0"/>
                <a:cs typeface="Arial" pitchFamily="34" charset="0"/>
              </a:rPr>
              <a:t>Ver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 2.0 and S-101 Product Spec (2015/07/22) – it is recommended to consolidate/adjust them accordingly to support interoperability and streamline maintenance </a:t>
            </a:r>
            <a:r>
              <a:rPr lang="en-CA" sz="2400" dirty="0">
                <a:latin typeface="Arial" pitchFamily="34" charset="0"/>
                <a:cs typeface="Arial" pitchFamily="34" charset="0"/>
              </a:rPr>
              <a:t>of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product specifications</a:t>
            </a:r>
            <a:endParaRPr lang="en-CA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Arial" pitchFamily="34" charset="0"/>
                <a:cs typeface="Arial" pitchFamily="34" charset="0"/>
              </a:rPr>
              <a:t>Outputting </a:t>
            </a:r>
            <a:r>
              <a:rPr lang="en-CA" sz="2400" dirty="0">
                <a:latin typeface="Arial" pitchFamily="34" charset="0"/>
                <a:cs typeface="Arial" pitchFamily="34" charset="0"/>
              </a:rPr>
              <a:t>19115 metadata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or S-101 </a:t>
            </a:r>
            <a:r>
              <a:rPr lang="en-CA" sz="2400" dirty="0">
                <a:latin typeface="Arial" pitchFamily="34" charset="0"/>
                <a:cs typeface="Arial" pitchFamily="34" charset="0"/>
              </a:rPr>
              <a:t>exchange catalogues 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was outside of S-101 Converter scope - this could be a desirable functionality 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Arial" pitchFamily="34" charset="0"/>
                <a:cs typeface="Arial" pitchFamily="34" charset="0"/>
              </a:rPr>
              <a:t>Schemas to be published by </a:t>
            </a:r>
            <a:r>
              <a:rPr lang="en-CA" sz="2400" dirty="0">
                <a:latin typeface="Arial" pitchFamily="34" charset="0"/>
                <a:cs typeface="Arial" pitchFamily="34" charset="0"/>
              </a:rPr>
              <a:t>IHO at </a:t>
            </a:r>
            <a:r>
              <a:rPr lang="en-CA" sz="2400" dirty="0">
                <a:latin typeface="Arial" pitchFamily="34" charset="0"/>
                <a:cs typeface="Arial" pitchFamily="34" charset="0"/>
                <a:hlinkClick r:id="rId3"/>
              </a:rPr>
              <a:t>http://</a:t>
            </a:r>
            <a:r>
              <a:rPr lang="en-CA" sz="2400" dirty="0" smtClean="0">
                <a:latin typeface="Arial" pitchFamily="34" charset="0"/>
                <a:cs typeface="Arial" pitchFamily="34" charset="0"/>
                <a:hlinkClick r:id="rId3"/>
              </a:rPr>
              <a:t>www.iho.int/s100/xc</a:t>
            </a:r>
            <a:r>
              <a:rPr lang="en-CA" sz="2400" dirty="0" smtClean="0">
                <a:latin typeface="Arial" pitchFamily="34" charset="0"/>
                <a:cs typeface="Arial" pitchFamily="34" charset="0"/>
              </a:rPr>
              <a:t> and S100XC used as XML namespace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CA" sz="2400" dirty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1800"/>
              </a:spcAft>
            </a:pPr>
            <a:endParaRPr lang="en-CA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76200" y="457200"/>
            <a:ext cx="5928102" cy="457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Items for Consideration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5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heme/theme1.xml><?xml version="1.0" encoding="utf-8"?>
<a:theme xmlns:a="http://schemas.openxmlformats.org/drawingml/2006/main" name="IIC Corp template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467</Words>
  <Application>Microsoft Office PowerPoint</Application>
  <PresentationFormat>On-screen Show (4:3)</PresentationFormat>
  <Paragraphs>66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IIC Corp template 2011</vt:lpstr>
      <vt:lpstr>S-101 Test Dataset Production Task</vt:lpstr>
      <vt:lpstr>Key Objectives</vt:lpstr>
      <vt:lpstr>S-101 Test Dataset Production</vt:lpstr>
      <vt:lpstr>S-101 – ISO 19115 – Metadata Capture</vt:lpstr>
      <vt:lpstr>S-101 Exchange Catalogue Capture</vt:lpstr>
      <vt:lpstr>S-101 Exchange Set</vt:lpstr>
      <vt:lpstr>S-101 Exchange Catalogue</vt:lpstr>
      <vt:lpstr>S-101 Exchange Catalogue</vt:lpstr>
      <vt:lpstr>Items for Consideration</vt:lpstr>
      <vt:lpstr>Items for Consideration</vt:lpstr>
      <vt:lpstr>Items for Consideration</vt:lpstr>
      <vt:lpstr>Items for Consideration</vt:lpstr>
      <vt:lpstr>Items for Consideration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HDM Status Report</dc:title>
  <dc:creator/>
  <cp:lastModifiedBy/>
  <cp:revision>1</cp:revision>
  <dcterms:created xsi:type="dcterms:W3CDTF">2011-09-08T08:50:56Z</dcterms:created>
  <dcterms:modified xsi:type="dcterms:W3CDTF">2015-09-23T01:03:17Z</dcterms:modified>
</cp:coreProperties>
</file>