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5" r:id="rId1"/>
  </p:sldMasterIdLst>
  <p:notesMasterIdLst>
    <p:notesMasterId r:id="rId16"/>
  </p:notesMasterIdLst>
  <p:sldIdLst>
    <p:sldId id="256" r:id="rId2"/>
    <p:sldId id="261" r:id="rId3"/>
    <p:sldId id="262" r:id="rId4"/>
    <p:sldId id="271" r:id="rId5"/>
    <p:sldId id="272" r:id="rId6"/>
    <p:sldId id="273" r:id="rId7"/>
    <p:sldId id="275" r:id="rId8"/>
    <p:sldId id="277" r:id="rId9"/>
    <p:sldId id="276" r:id="rId10"/>
    <p:sldId id="278" r:id="rId11"/>
    <p:sldId id="269" r:id="rId12"/>
    <p:sldId id="279" r:id="rId13"/>
    <p:sldId id="270" r:id="rId14"/>
    <p:sldId id="26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BA522AA1-2C25-40EC-B4B3-68724C99F76A}">
          <p14:sldIdLst>
            <p14:sldId id="256"/>
            <p14:sldId id="261"/>
            <p14:sldId id="262"/>
            <p14:sldId id="271"/>
            <p14:sldId id="272"/>
            <p14:sldId id="273"/>
            <p14:sldId id="275"/>
            <p14:sldId id="277"/>
            <p14:sldId id="276"/>
            <p14:sldId id="278"/>
            <p14:sldId id="269"/>
            <p14:sldId id="279"/>
            <p14:sldId id="270"/>
            <p14:sldId id="268"/>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3587" autoAdjust="0"/>
  </p:normalViewPr>
  <p:slideViewPr>
    <p:cSldViewPr snapToGrid="0">
      <p:cViewPr varScale="1">
        <p:scale>
          <a:sx n="97" d="100"/>
          <a:sy n="97" d="100"/>
        </p:scale>
        <p:origin x="198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D6D1E-C74E-4E2B-8812-54227A6734F9}" type="datetimeFigureOut">
              <a:rPr lang="en-US" smtClean="0"/>
              <a:pPr/>
              <a:t>7/3/2018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19AF0-5F64-4A42-9781-4312A7E5CCEA}" type="slidenum">
              <a:rPr lang="en-US" smtClean="0"/>
              <a:pPr/>
              <a:t>‹#›</a:t>
            </a:fld>
            <a:endParaRPr lang="en-US"/>
          </a:p>
        </p:txBody>
      </p:sp>
    </p:spTree>
    <p:extLst>
      <p:ext uri="{BB962C8B-B14F-4D97-AF65-F5344CB8AC3E}">
        <p14:creationId xmlns:p14="http://schemas.microsoft.com/office/powerpoint/2010/main" val="2193583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HDF5 specification also defines the concept of “dataset” as one kind of object. HDF5 datasets should not be confused with S-100 datasets. For the purposes of this specification, the equivalent of an S-100 dataset is the whole HDF5 file.</a:t>
            </a:r>
          </a:p>
          <a:p>
            <a:r>
              <a:rPr lang="en-US" dirty="0"/>
              <a:t>The “root group” is an HDF requirement.</a:t>
            </a:r>
          </a:p>
        </p:txBody>
      </p:sp>
      <p:sp>
        <p:nvSpPr>
          <p:cNvPr id="4" name="Slide Number Placeholder 3"/>
          <p:cNvSpPr>
            <a:spLocks noGrp="1"/>
          </p:cNvSpPr>
          <p:nvPr>
            <p:ph type="sldNum" sz="quarter" idx="10"/>
          </p:nvPr>
        </p:nvSpPr>
        <p:spPr/>
        <p:txBody>
          <a:bodyPr/>
          <a:lstStyle/>
          <a:p>
            <a:fld id="{07719AF0-5F64-4A42-9781-4312A7E5CCEA}" type="slidenum">
              <a:rPr lang="en-US" smtClean="0"/>
              <a:pPr/>
              <a:t>4</a:t>
            </a:fld>
            <a:endParaRPr lang="en-US"/>
          </a:p>
        </p:txBody>
      </p:sp>
    </p:spTree>
    <p:extLst>
      <p:ext uri="{BB962C8B-B14F-4D97-AF65-F5344CB8AC3E}">
        <p14:creationId xmlns:p14="http://schemas.microsoft.com/office/powerpoint/2010/main" val="2820602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spcBef>
                <a:spcPts val="0"/>
              </a:spcBef>
              <a:spcAft>
                <a:spcPts val="0"/>
              </a:spcAft>
            </a:pPr>
            <a:r>
              <a:rPr lang="en-GB" sz="1200" dirty="0">
                <a:effectLst/>
                <a:latin typeface="Arial" panose="020B0604020202020204" pitchFamily="34" charset="0"/>
                <a:ea typeface="MS Mincho" panose="02020609040205080304" pitchFamily="49" charset="-128"/>
                <a:cs typeface="Times New Roman" panose="02020603050405020304" pitchFamily="18" charset="0"/>
              </a:rPr>
              <a:t>The figure below depicts </a:t>
            </a:r>
            <a:r>
              <a:rPr lang="en-GB" sz="1200" dirty="0" err="1">
                <a:effectLst/>
                <a:latin typeface="Arial" panose="020B0604020202020204" pitchFamily="34" charset="0"/>
                <a:ea typeface="MS Mincho" panose="02020609040205080304" pitchFamily="49" charset="-128"/>
                <a:cs typeface="Times New Roman" panose="02020603050405020304" pitchFamily="18" charset="0"/>
              </a:rPr>
              <a:t>Group_F</a:t>
            </a:r>
            <a:r>
              <a:rPr lang="en-GB" sz="1200" dirty="0">
                <a:effectLst/>
                <a:latin typeface="Arial" panose="020B0604020202020204" pitchFamily="34" charset="0"/>
                <a:ea typeface="MS Mincho" panose="02020609040205080304" pitchFamily="49" charset="-128"/>
                <a:cs typeface="Times New Roman" panose="02020603050405020304" pitchFamily="18" charset="0"/>
              </a:rPr>
              <a:t> for a hypothetical product with two feature types, </a:t>
            </a:r>
            <a:r>
              <a:rPr lang="en-GB" sz="1200" i="1" dirty="0" err="1">
                <a:effectLst/>
                <a:latin typeface="Arial" panose="020B0604020202020204" pitchFamily="34" charset="0"/>
                <a:ea typeface="MS Mincho" panose="02020609040205080304" pitchFamily="49" charset="-128"/>
                <a:cs typeface="Times New Roman" panose="02020603050405020304" pitchFamily="18" charset="0"/>
              </a:rPr>
              <a:t>SurfaceCurrent</a:t>
            </a:r>
            <a:r>
              <a:rPr lang="en-GB" sz="1200" dirty="0">
                <a:effectLst/>
                <a:latin typeface="Arial" panose="020B0604020202020204" pitchFamily="34" charset="0"/>
                <a:ea typeface="MS Mincho" panose="02020609040205080304" pitchFamily="49" charset="-128"/>
                <a:cs typeface="Times New Roman" panose="02020603050405020304" pitchFamily="18" charset="0"/>
              </a:rPr>
              <a:t> and </a:t>
            </a:r>
            <a:r>
              <a:rPr lang="en-GB" sz="1200" i="1" dirty="0" err="1">
                <a:effectLst/>
                <a:latin typeface="Arial" panose="020B0604020202020204" pitchFamily="34" charset="0"/>
                <a:ea typeface="MS Mincho" panose="02020609040205080304" pitchFamily="49" charset="-128"/>
                <a:cs typeface="Times New Roman" panose="02020603050405020304" pitchFamily="18" charset="0"/>
              </a:rPr>
              <a:t>WaterLevel</a:t>
            </a:r>
            <a:r>
              <a:rPr lang="en-GB" sz="1200" dirty="0">
                <a:effectLst/>
                <a:latin typeface="Arial" panose="020B0604020202020204" pitchFamily="34" charset="0"/>
                <a:ea typeface="MS Mincho" panose="02020609040205080304" pitchFamily="49" charset="-128"/>
                <a:cs typeface="Times New Roman" panose="02020603050405020304" pitchFamily="18" charset="0"/>
              </a:rPr>
              <a:t>. The two features are named (using the camel case codes from the feature catalogue) in the dataset </a:t>
            </a:r>
            <a:r>
              <a:rPr lang="en-GB" sz="1200" b="1" dirty="0" err="1">
                <a:effectLst/>
                <a:latin typeface="Arial" panose="020B0604020202020204" pitchFamily="34" charset="0"/>
                <a:ea typeface="MS Mincho" panose="02020609040205080304" pitchFamily="49" charset="-128"/>
                <a:cs typeface="Times New Roman" panose="02020603050405020304" pitchFamily="18" charset="0"/>
              </a:rPr>
              <a:t>featureCode</a:t>
            </a:r>
            <a:r>
              <a:rPr lang="en-GB" sz="1200" dirty="0">
                <a:effectLst/>
                <a:latin typeface="Arial" panose="020B0604020202020204" pitchFamily="34" charset="0"/>
                <a:ea typeface="MS Mincho" panose="02020609040205080304" pitchFamily="49" charset="-128"/>
                <a:cs typeface="Times New Roman" panose="02020603050405020304" pitchFamily="18" charset="0"/>
              </a:rPr>
              <a:t>. The feature description datasets </a:t>
            </a:r>
            <a:r>
              <a:rPr lang="en-GB" sz="1200" b="1" dirty="0" err="1">
                <a:effectLst/>
                <a:latin typeface="Arial" panose="020B0604020202020204" pitchFamily="34" charset="0"/>
                <a:ea typeface="MS Mincho" panose="02020609040205080304" pitchFamily="49" charset="-128"/>
                <a:cs typeface="Times New Roman" panose="02020603050405020304" pitchFamily="18" charset="0"/>
              </a:rPr>
              <a:t>SurfaceCurrent</a:t>
            </a:r>
            <a:r>
              <a:rPr lang="en-GB" sz="1200" dirty="0">
                <a:effectLst/>
                <a:latin typeface="Arial" panose="020B0604020202020204" pitchFamily="34" charset="0"/>
                <a:ea typeface="MS Mincho" panose="02020609040205080304" pitchFamily="49" charset="-128"/>
                <a:cs typeface="Times New Roman" panose="02020603050405020304" pitchFamily="18" charset="0"/>
              </a:rPr>
              <a:t> and </a:t>
            </a:r>
            <a:r>
              <a:rPr lang="en-GB" sz="1200" b="1" dirty="0" err="1">
                <a:effectLst/>
                <a:latin typeface="Arial" panose="020B0604020202020204" pitchFamily="34" charset="0"/>
                <a:ea typeface="MS Mincho" panose="02020609040205080304" pitchFamily="49" charset="-128"/>
                <a:cs typeface="Times New Roman" panose="02020603050405020304" pitchFamily="18" charset="0"/>
              </a:rPr>
              <a:t>WaterLevel</a:t>
            </a:r>
            <a:r>
              <a:rPr lang="en-GB" sz="1200" dirty="0">
                <a:effectLst/>
                <a:latin typeface="Arial" panose="020B0604020202020204" pitchFamily="34" charset="0"/>
                <a:ea typeface="MS Mincho" panose="02020609040205080304" pitchFamily="49" charset="-128"/>
                <a:cs typeface="Times New Roman" panose="02020603050405020304" pitchFamily="18" charset="0"/>
              </a:rPr>
              <a:t> describe the attributes of each feature type. The feature description datasets are given the same names as the values in the </a:t>
            </a:r>
            <a:r>
              <a:rPr lang="en-GB" sz="1200" b="1" dirty="0" err="1">
                <a:effectLst/>
                <a:latin typeface="Arial" panose="020B0604020202020204" pitchFamily="34" charset="0"/>
                <a:ea typeface="MS Mincho" panose="02020609040205080304" pitchFamily="49" charset="-128"/>
                <a:cs typeface="Times New Roman" panose="02020603050405020304" pitchFamily="18" charset="0"/>
              </a:rPr>
              <a:t>featureCode</a:t>
            </a:r>
            <a:r>
              <a:rPr lang="en-GB" sz="1200" dirty="0">
                <a:effectLst/>
                <a:latin typeface="Arial" panose="020B0604020202020204" pitchFamily="34" charset="0"/>
                <a:ea typeface="MS Mincho" panose="02020609040205080304" pitchFamily="49" charset="-128"/>
                <a:cs typeface="Times New Roman" panose="02020603050405020304" pitchFamily="18" charset="0"/>
              </a:rPr>
              <a:t> dataset, which are the camel case codes of the features from the XML feature catalogue. Each feature description dataset is an array of compound type elements, whose components are the 8 components specified in Table 10c-8. The chunk dimensions for the data itself are provides in the </a:t>
            </a:r>
            <a:r>
              <a:rPr lang="en-GB" sz="1200" i="1" dirty="0">
                <a:effectLst/>
                <a:latin typeface="Arial" panose="020B0604020202020204" pitchFamily="34" charset="0"/>
                <a:ea typeface="MS Mincho" panose="02020609040205080304" pitchFamily="49" charset="-128"/>
                <a:cs typeface="Times New Roman" panose="02020603050405020304" pitchFamily="18" charset="0"/>
              </a:rPr>
              <a:t>chunking</a:t>
            </a:r>
            <a:r>
              <a:rPr lang="en-GB" sz="1200" dirty="0">
                <a:effectLst/>
                <a:latin typeface="Arial" panose="020B0604020202020204" pitchFamily="34" charset="0"/>
                <a:ea typeface="MS Mincho" panose="02020609040205080304" pitchFamily="49" charset="-128"/>
                <a:cs typeface="Times New Roman" panose="02020603050405020304" pitchFamily="18" charset="0"/>
              </a:rPr>
              <a:t> attribute of each feature description dataset (shown in the two panels at the top right in the figure).</a:t>
            </a:r>
            <a:endParaRPr lang="en-US" sz="1200" dirty="0">
              <a:effectLst/>
              <a:latin typeface="Arial" panose="020B0604020202020204" pitchFamily="34" charset="0"/>
              <a:ea typeface="MS Mincho" panose="02020609040205080304" pitchFamily="49" charset="-128"/>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07719AF0-5F64-4A42-9781-4312A7E5CCEA}" type="slidenum">
              <a:rPr lang="en-US" smtClean="0"/>
              <a:pPr/>
              <a:t>5</a:t>
            </a:fld>
            <a:endParaRPr lang="en-US"/>
          </a:p>
        </p:txBody>
      </p:sp>
    </p:spTree>
    <p:extLst>
      <p:ext uri="{BB962C8B-B14F-4D97-AF65-F5344CB8AC3E}">
        <p14:creationId xmlns:p14="http://schemas.microsoft.com/office/powerpoint/2010/main" val="3833513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spcBef>
                <a:spcPts val="0"/>
              </a:spcBef>
              <a:spcAft>
                <a:spcPts val="0"/>
              </a:spcAft>
            </a:pPr>
            <a:r>
              <a:rPr lang="en-GB" sz="1200" dirty="0">
                <a:effectLst/>
                <a:latin typeface="Arial" panose="020B0604020202020204" pitchFamily="34" charset="0"/>
                <a:ea typeface="MS Mincho" panose="02020609040205080304" pitchFamily="49" charset="-128"/>
                <a:cs typeface="Times New Roman" panose="02020603050405020304" pitchFamily="18" charset="0"/>
              </a:rPr>
              <a:t>The figure below depicts the structure of a hypothetical data file containing 3 instances of the </a:t>
            </a:r>
            <a:r>
              <a:rPr lang="en-GB" sz="1200" b="1" dirty="0" err="1">
                <a:effectLst/>
                <a:latin typeface="Arial" panose="020B0604020202020204" pitchFamily="34" charset="0"/>
                <a:ea typeface="MS Mincho" panose="02020609040205080304" pitchFamily="49" charset="-128"/>
                <a:cs typeface="Times New Roman" panose="02020603050405020304" pitchFamily="18" charset="0"/>
              </a:rPr>
              <a:t>SurfaceCurrent</a:t>
            </a:r>
            <a:r>
              <a:rPr lang="en-GB" sz="1200" dirty="0">
                <a:effectLst/>
                <a:latin typeface="Arial" panose="020B0604020202020204" pitchFamily="34" charset="0"/>
                <a:ea typeface="MS Mincho" panose="02020609040205080304" pitchFamily="49" charset="-128"/>
                <a:cs typeface="Times New Roman" panose="02020603050405020304" pitchFamily="18" charset="0"/>
              </a:rPr>
              <a:t> feature type.</a:t>
            </a:r>
            <a:endParaRPr lang="en-US" sz="1200" dirty="0">
              <a:effectLst/>
              <a:latin typeface="Arial" panose="020B0604020202020204" pitchFamily="34" charset="0"/>
              <a:ea typeface="MS Mincho" panose="02020609040205080304" pitchFamily="49" charset="-128"/>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GB" sz="1200" dirty="0">
                <a:effectLst/>
                <a:latin typeface="Arial" panose="020B0604020202020204" pitchFamily="34" charset="0"/>
                <a:ea typeface="MS Mincho" panose="02020609040205080304" pitchFamily="49" charset="-128"/>
                <a:cs typeface="Times New Roman" panose="02020603050405020304" pitchFamily="18" charset="0"/>
              </a:rPr>
              <a:t>The vertical panel on the left shows the overall structure. The data product consists of 2 features (</a:t>
            </a:r>
            <a:r>
              <a:rPr lang="en-GB" sz="1200" b="1" dirty="0" err="1">
                <a:effectLst/>
                <a:latin typeface="Arial" panose="020B0604020202020204" pitchFamily="34" charset="0"/>
                <a:ea typeface="MS Mincho" panose="02020609040205080304" pitchFamily="49" charset="-128"/>
                <a:cs typeface="Times New Roman" panose="02020603050405020304" pitchFamily="18" charset="0"/>
              </a:rPr>
              <a:t>SurfaceCurrent</a:t>
            </a:r>
            <a:r>
              <a:rPr lang="en-GB" sz="1200" dirty="0">
                <a:effectLst/>
                <a:latin typeface="Arial" panose="020B0604020202020204" pitchFamily="34" charset="0"/>
                <a:ea typeface="MS Mincho" panose="02020609040205080304" pitchFamily="49" charset="-128"/>
                <a:cs typeface="Times New Roman" panose="02020603050405020304" pitchFamily="18" charset="0"/>
              </a:rPr>
              <a:t> and </a:t>
            </a:r>
            <a:r>
              <a:rPr lang="en-GB" sz="1200" b="1" dirty="0" err="1">
                <a:effectLst/>
                <a:latin typeface="Arial" panose="020B0604020202020204" pitchFamily="34" charset="0"/>
                <a:ea typeface="MS Mincho" panose="02020609040205080304" pitchFamily="49" charset="-128"/>
                <a:cs typeface="Times New Roman" panose="02020603050405020304" pitchFamily="18" charset="0"/>
              </a:rPr>
              <a:t>WaterLevel</a:t>
            </a:r>
            <a:r>
              <a:rPr lang="en-GB" sz="1200" dirty="0">
                <a:effectLst/>
                <a:latin typeface="Arial" panose="020B0604020202020204" pitchFamily="34" charset="0"/>
                <a:ea typeface="MS Mincho" panose="02020609040205080304" pitchFamily="49" charset="-128"/>
                <a:cs typeface="Times New Roman" panose="02020603050405020304" pitchFamily="18" charset="0"/>
              </a:rPr>
              <a:t>). Each is represented by a group just under the root group. The Feature Information group described earlier (section 10c-9.5) is also shown. </a:t>
            </a:r>
            <a:endParaRPr lang="en-US" sz="1200" dirty="0">
              <a:effectLst/>
              <a:latin typeface="Arial" panose="020B0604020202020204" pitchFamily="34" charset="0"/>
              <a:ea typeface="MS Mincho" panose="02020609040205080304" pitchFamily="49" charset="-128"/>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GB" sz="1200" dirty="0">
                <a:effectLst/>
                <a:latin typeface="Arial" panose="020B0604020202020204" pitchFamily="34" charset="0"/>
                <a:ea typeface="MS Mincho" panose="02020609040205080304" pitchFamily="49" charset="-128"/>
                <a:cs typeface="Times New Roman" panose="02020603050405020304" pitchFamily="18" charset="0"/>
              </a:rPr>
              <a:t>The Feature Container group named </a:t>
            </a:r>
            <a:r>
              <a:rPr lang="en-GB" sz="1200" b="1" dirty="0" err="1">
                <a:effectLst/>
                <a:latin typeface="Arial" panose="020B0604020202020204" pitchFamily="34" charset="0"/>
                <a:ea typeface="MS Mincho" panose="02020609040205080304" pitchFamily="49" charset="-128"/>
                <a:cs typeface="Times New Roman" panose="02020603050405020304" pitchFamily="18" charset="0"/>
              </a:rPr>
              <a:t>SurfaceCurrent</a:t>
            </a:r>
            <a:r>
              <a:rPr lang="en-GB" sz="1200" dirty="0">
                <a:effectLst/>
                <a:latin typeface="Arial" panose="020B0604020202020204" pitchFamily="34" charset="0"/>
                <a:ea typeface="MS Mincho" panose="02020609040205080304" pitchFamily="49" charset="-128"/>
                <a:cs typeface="Times New Roman" panose="02020603050405020304" pitchFamily="18" charset="0"/>
              </a:rPr>
              <a:t> contains 3 instances of the </a:t>
            </a:r>
            <a:r>
              <a:rPr lang="en-GB" sz="1200" b="1" dirty="0" err="1">
                <a:effectLst/>
                <a:latin typeface="Arial" panose="020B0604020202020204" pitchFamily="34" charset="0"/>
                <a:ea typeface="MS Mincho" panose="02020609040205080304" pitchFamily="49" charset="-128"/>
                <a:cs typeface="Times New Roman" panose="02020603050405020304" pitchFamily="18" charset="0"/>
              </a:rPr>
              <a:t>SurfaceCurrent</a:t>
            </a:r>
            <a:r>
              <a:rPr lang="en-GB" sz="1200" dirty="0">
                <a:effectLst/>
                <a:latin typeface="Arial" panose="020B0604020202020204" pitchFamily="34" charset="0"/>
                <a:ea typeface="MS Mincho" panose="02020609040205080304" pitchFamily="49" charset="-128"/>
                <a:cs typeface="Times New Roman" panose="02020603050405020304" pitchFamily="18" charset="0"/>
              </a:rPr>
              <a:t> feature type (hypothetically, data for 3 separate places, each with a local coverage grid). Each instance contains subgroups (Group_001, etc.) for time series data.</a:t>
            </a:r>
            <a:endParaRPr lang="en-US" sz="1200" dirty="0">
              <a:effectLst/>
              <a:latin typeface="Arial" panose="020B0604020202020204" pitchFamily="34" charset="0"/>
              <a:ea typeface="MS Mincho" panose="02020609040205080304" pitchFamily="49" charset="-128"/>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GB" sz="1200" dirty="0">
                <a:effectLst/>
                <a:latin typeface="Arial" panose="020B0604020202020204" pitchFamily="34" charset="0"/>
                <a:ea typeface="MS Mincho" panose="02020609040205080304" pitchFamily="49" charset="-128"/>
                <a:cs typeface="Times New Roman" panose="02020603050405020304" pitchFamily="18" charset="0"/>
              </a:rPr>
              <a:t>Locations are encoded in the </a:t>
            </a:r>
            <a:r>
              <a:rPr lang="en-GB" sz="1200" dirty="0" err="1">
                <a:effectLst/>
                <a:latin typeface="Arial" panose="020B0604020202020204" pitchFamily="34" charset="0"/>
                <a:ea typeface="MS Mincho" panose="02020609040205080304" pitchFamily="49" charset="-128"/>
                <a:cs typeface="Times New Roman" panose="02020603050405020304" pitchFamily="18" charset="0"/>
              </a:rPr>
              <a:t>geometryValues</a:t>
            </a:r>
            <a:r>
              <a:rPr lang="en-GB" sz="1200" dirty="0">
                <a:effectLst/>
                <a:latin typeface="Arial" panose="020B0604020202020204" pitchFamily="34" charset="0"/>
                <a:ea typeface="MS Mincho" panose="02020609040205080304" pitchFamily="49" charset="-128"/>
                <a:cs typeface="Times New Roman" panose="02020603050405020304" pitchFamily="18" charset="0"/>
              </a:rPr>
              <a:t> dataset in the </a:t>
            </a:r>
            <a:r>
              <a:rPr lang="en-GB" sz="1200" b="1" dirty="0">
                <a:effectLst/>
                <a:latin typeface="Arial" panose="020B0604020202020204" pitchFamily="34" charset="0"/>
                <a:ea typeface="MS Mincho" panose="02020609040205080304" pitchFamily="49" charset="-128"/>
                <a:cs typeface="Times New Roman" panose="02020603050405020304" pitchFamily="18" charset="0"/>
              </a:rPr>
              <a:t>Positioning</a:t>
            </a:r>
            <a:r>
              <a:rPr lang="en-GB" sz="1200" dirty="0">
                <a:effectLst/>
                <a:latin typeface="Arial" panose="020B0604020202020204" pitchFamily="34" charset="0"/>
                <a:ea typeface="MS Mincho" panose="02020609040205080304" pitchFamily="49" charset="-128"/>
                <a:cs typeface="Times New Roman" panose="02020603050405020304" pitchFamily="18" charset="0"/>
              </a:rPr>
              <a:t> group (panel at top right). The </a:t>
            </a:r>
            <a:r>
              <a:rPr lang="en-GB" sz="1200" b="1" dirty="0" err="1">
                <a:effectLst/>
                <a:latin typeface="Arial" panose="020B0604020202020204" pitchFamily="34" charset="0"/>
                <a:ea typeface="MS Mincho" panose="02020609040205080304" pitchFamily="49" charset="-128"/>
                <a:cs typeface="Times New Roman" panose="02020603050405020304" pitchFamily="18" charset="0"/>
              </a:rPr>
              <a:t>axisNames</a:t>
            </a:r>
            <a:r>
              <a:rPr lang="en-GB" sz="1200" dirty="0">
                <a:effectLst/>
                <a:latin typeface="Arial" panose="020B0604020202020204" pitchFamily="34" charset="0"/>
                <a:ea typeface="MS Mincho" panose="02020609040205080304" pitchFamily="49" charset="-128"/>
                <a:cs typeface="Times New Roman" panose="02020603050405020304" pitchFamily="18" charset="0"/>
              </a:rPr>
              <a:t> panel to its left names the components of the </a:t>
            </a:r>
            <a:r>
              <a:rPr lang="en-GB" sz="1200" b="1" dirty="0" err="1">
                <a:effectLst/>
                <a:latin typeface="Arial" panose="020B0604020202020204" pitchFamily="34" charset="0"/>
                <a:ea typeface="MS Mincho" panose="02020609040205080304" pitchFamily="49" charset="-128"/>
                <a:cs typeface="Times New Roman" panose="02020603050405020304" pitchFamily="18" charset="0"/>
              </a:rPr>
              <a:t>geometryValues</a:t>
            </a:r>
            <a:r>
              <a:rPr lang="en-GB" sz="1200" dirty="0">
                <a:effectLst/>
                <a:latin typeface="Arial" panose="020B0604020202020204" pitchFamily="34" charset="0"/>
                <a:ea typeface="MS Mincho" panose="02020609040205080304" pitchFamily="49" charset="-128"/>
                <a:cs typeface="Times New Roman" panose="02020603050405020304" pitchFamily="18" charset="0"/>
              </a:rPr>
              <a:t> (i.e., the coordinate axes).</a:t>
            </a:r>
            <a:endParaRPr lang="en-US" sz="1200" dirty="0">
              <a:effectLst/>
              <a:latin typeface="Arial" panose="020B0604020202020204" pitchFamily="34" charset="0"/>
              <a:ea typeface="MS Mincho" panose="02020609040205080304" pitchFamily="49" charset="-128"/>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GB" sz="1200" dirty="0">
                <a:effectLst/>
                <a:latin typeface="Arial" panose="020B0604020202020204" pitchFamily="34" charset="0"/>
                <a:ea typeface="MS Mincho" panose="02020609040205080304" pitchFamily="49" charset="-128"/>
                <a:cs typeface="Times New Roman" panose="02020603050405020304" pitchFamily="18" charset="0"/>
              </a:rPr>
              <a:t>The </a:t>
            </a:r>
            <a:r>
              <a:rPr lang="en-GB" sz="1200" b="1" dirty="0" err="1">
                <a:effectLst/>
                <a:latin typeface="Arial" panose="020B0604020202020204" pitchFamily="34" charset="0"/>
                <a:ea typeface="MS Mincho" panose="02020609040205080304" pitchFamily="49" charset="-128"/>
                <a:cs typeface="Times New Roman" panose="02020603050405020304" pitchFamily="18" charset="0"/>
              </a:rPr>
              <a:t>SurfaceCurrent</a:t>
            </a:r>
            <a:r>
              <a:rPr lang="en-GB" sz="1200" dirty="0">
                <a:effectLst/>
                <a:latin typeface="Arial" panose="020B0604020202020204" pitchFamily="34" charset="0"/>
                <a:ea typeface="MS Mincho" panose="02020609040205080304" pitchFamily="49" charset="-128"/>
                <a:cs typeface="Times New Roman" panose="02020603050405020304" pitchFamily="18" charset="0"/>
              </a:rPr>
              <a:t> panel in the </a:t>
            </a:r>
            <a:r>
              <a:rPr lang="en-GB" sz="1200" dirty="0" err="1">
                <a:effectLst/>
                <a:latin typeface="Arial" panose="020B0604020202020204" pitchFamily="34" charset="0"/>
                <a:ea typeface="MS Mincho" panose="02020609040205080304" pitchFamily="49" charset="-128"/>
                <a:cs typeface="Times New Roman" panose="02020603050405020304" pitchFamily="18" charset="0"/>
              </a:rPr>
              <a:t>the</a:t>
            </a:r>
            <a:r>
              <a:rPr lang="en-GB" sz="1200" dirty="0">
                <a:effectLst/>
                <a:latin typeface="Arial" panose="020B0604020202020204" pitchFamily="34" charset="0"/>
                <a:ea typeface="MS Mincho" panose="02020609040205080304" pitchFamily="49" charset="-128"/>
                <a:cs typeface="Times New Roman" panose="02020603050405020304" pitchFamily="18" charset="0"/>
              </a:rPr>
              <a:t> middle shows the metadata attributes common to all instances, which are attached to the </a:t>
            </a:r>
            <a:r>
              <a:rPr lang="en-GB" sz="1200" b="1" dirty="0" err="1">
                <a:effectLst/>
                <a:latin typeface="Arial" panose="020B0604020202020204" pitchFamily="34" charset="0"/>
                <a:ea typeface="MS Mincho" panose="02020609040205080304" pitchFamily="49" charset="-128"/>
                <a:cs typeface="Times New Roman" panose="02020603050405020304" pitchFamily="18" charset="0"/>
              </a:rPr>
              <a:t>SurfaceCurrent</a:t>
            </a:r>
            <a:r>
              <a:rPr lang="en-GB" sz="1200" dirty="0">
                <a:effectLst/>
                <a:latin typeface="Arial" panose="020B0604020202020204" pitchFamily="34" charset="0"/>
                <a:ea typeface="MS Mincho" panose="02020609040205080304" pitchFamily="49" charset="-128"/>
                <a:cs typeface="Times New Roman" panose="02020603050405020304" pitchFamily="18" charset="0"/>
              </a:rPr>
              <a:t> feature container group.</a:t>
            </a:r>
            <a:endParaRPr lang="en-US" sz="1200" dirty="0">
              <a:effectLst/>
              <a:latin typeface="Arial" panose="020B0604020202020204" pitchFamily="34" charset="0"/>
              <a:ea typeface="MS Mincho" panose="02020609040205080304" pitchFamily="49" charset="-128"/>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GB" sz="1200" dirty="0">
                <a:effectLst/>
                <a:latin typeface="Arial" panose="020B0604020202020204" pitchFamily="34" charset="0"/>
                <a:ea typeface="MS Mincho" panose="02020609040205080304" pitchFamily="49" charset="-128"/>
                <a:cs typeface="Times New Roman" panose="02020603050405020304" pitchFamily="18" charset="0"/>
              </a:rPr>
              <a:t>The two panels at the bottom show the instance-specific metadata for the feature instances </a:t>
            </a:r>
            <a:r>
              <a:rPr lang="en-GB" sz="1200" b="1" dirty="0">
                <a:effectLst/>
                <a:latin typeface="Arial" panose="020B0604020202020204" pitchFamily="34" charset="0"/>
                <a:ea typeface="MS Mincho" panose="02020609040205080304" pitchFamily="49" charset="-128"/>
                <a:cs typeface="Times New Roman" panose="02020603050405020304" pitchFamily="18" charset="0"/>
              </a:rPr>
              <a:t>SurfaceCurrent.01</a:t>
            </a:r>
            <a:r>
              <a:rPr lang="en-GB" sz="1200" dirty="0">
                <a:effectLst/>
                <a:latin typeface="Arial" panose="020B0604020202020204" pitchFamily="34" charset="0"/>
                <a:ea typeface="MS Mincho" panose="02020609040205080304" pitchFamily="49" charset="-128"/>
                <a:cs typeface="Times New Roman" panose="02020603050405020304" pitchFamily="18" charset="0"/>
              </a:rPr>
              <a:t> and </a:t>
            </a:r>
            <a:r>
              <a:rPr lang="en-GB" sz="1200" b="1" dirty="0">
                <a:effectLst/>
                <a:latin typeface="Arial" panose="020B0604020202020204" pitchFamily="34" charset="0"/>
                <a:ea typeface="MS Mincho" panose="02020609040205080304" pitchFamily="49" charset="-128"/>
                <a:cs typeface="Times New Roman" panose="02020603050405020304" pitchFamily="18" charset="0"/>
              </a:rPr>
              <a:t>SurfaceCurrent.02</a:t>
            </a:r>
            <a:r>
              <a:rPr lang="en-GB" sz="1200" dirty="0">
                <a:effectLst/>
                <a:latin typeface="Arial" panose="020B0604020202020204" pitchFamily="34" charset="0"/>
                <a:ea typeface="MS Mincho" panose="02020609040205080304" pitchFamily="49" charset="-128"/>
                <a:cs typeface="Times New Roman" panose="02020603050405020304" pitchFamily="18" charset="0"/>
              </a:rPr>
              <a:t>.</a:t>
            </a:r>
            <a:endParaRPr lang="en-US" sz="1200" dirty="0">
              <a:effectLst/>
              <a:latin typeface="Arial" panose="020B0604020202020204" pitchFamily="34" charset="0"/>
              <a:ea typeface="MS Mincho" panose="02020609040205080304" pitchFamily="49" charset="-128"/>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07719AF0-5F64-4A42-9781-4312A7E5CCEA}" type="slidenum">
              <a:rPr lang="en-US" smtClean="0"/>
              <a:pPr/>
              <a:t>6</a:t>
            </a:fld>
            <a:endParaRPr lang="en-US"/>
          </a:p>
        </p:txBody>
      </p:sp>
    </p:spTree>
    <p:extLst>
      <p:ext uri="{BB962C8B-B14F-4D97-AF65-F5344CB8AC3E}">
        <p14:creationId xmlns:p14="http://schemas.microsoft.com/office/powerpoint/2010/main" val="108140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 is the number of dimensions of the coverage.</a:t>
            </a:r>
          </a:p>
          <a:p>
            <a:r>
              <a:rPr lang="en-GB" sz="1200" dirty="0"/>
              <a:t>The uniformity and volume reduction criteria resulted in storing the additional information needed by some coverage types separately (e.g., cell location and size information for irregular and variable cell size grids).</a:t>
            </a:r>
            <a:endParaRPr lang="en-US" dirty="0"/>
          </a:p>
        </p:txBody>
      </p:sp>
      <p:sp>
        <p:nvSpPr>
          <p:cNvPr id="4" name="Slide Number Placeholder 3"/>
          <p:cNvSpPr>
            <a:spLocks noGrp="1"/>
          </p:cNvSpPr>
          <p:nvPr>
            <p:ph type="sldNum" sz="quarter" idx="10"/>
          </p:nvPr>
        </p:nvSpPr>
        <p:spPr/>
        <p:txBody>
          <a:bodyPr/>
          <a:lstStyle/>
          <a:p>
            <a:fld id="{07719AF0-5F64-4A42-9781-4312A7E5CCEA}" type="slidenum">
              <a:rPr lang="en-US" smtClean="0"/>
              <a:pPr/>
              <a:t>7</a:t>
            </a:fld>
            <a:endParaRPr lang="en-US"/>
          </a:p>
        </p:txBody>
      </p:sp>
    </p:spTree>
    <p:extLst>
      <p:ext uri="{BB962C8B-B14F-4D97-AF65-F5344CB8AC3E}">
        <p14:creationId xmlns:p14="http://schemas.microsoft.com/office/powerpoint/2010/main" val="2701390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719AF0-5F64-4A42-9781-4312A7E5CCEA}" type="slidenum">
              <a:rPr lang="en-US" smtClean="0"/>
              <a:pPr/>
              <a:t>9</a:t>
            </a:fld>
            <a:endParaRPr lang="en-US"/>
          </a:p>
        </p:txBody>
      </p:sp>
    </p:spTree>
    <p:extLst>
      <p:ext uri="{BB962C8B-B14F-4D97-AF65-F5344CB8AC3E}">
        <p14:creationId xmlns:p14="http://schemas.microsoft.com/office/powerpoint/2010/main" val="2819676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 offset encoding – encode a base value as an attribute, then encode each entry in the array as an increment to the base.</a:t>
            </a:r>
          </a:p>
        </p:txBody>
      </p:sp>
      <p:sp>
        <p:nvSpPr>
          <p:cNvPr id="4" name="Slide Number Placeholder 3"/>
          <p:cNvSpPr>
            <a:spLocks noGrp="1"/>
          </p:cNvSpPr>
          <p:nvPr>
            <p:ph type="sldNum" sz="quarter" idx="10"/>
          </p:nvPr>
        </p:nvSpPr>
        <p:spPr/>
        <p:txBody>
          <a:bodyPr/>
          <a:lstStyle/>
          <a:p>
            <a:fld id="{07719AF0-5F64-4A42-9781-4312A7E5CCEA}" type="slidenum">
              <a:rPr lang="en-US" smtClean="0"/>
              <a:pPr/>
              <a:t>12</a:t>
            </a:fld>
            <a:endParaRPr lang="en-US"/>
          </a:p>
        </p:txBody>
      </p:sp>
    </p:spTree>
    <p:extLst>
      <p:ext uri="{BB962C8B-B14F-4D97-AF65-F5344CB8AC3E}">
        <p14:creationId xmlns:p14="http://schemas.microsoft.com/office/powerpoint/2010/main" val="4086788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A80D30DC-DD5D-4D95-AF62-883814934058}" type="datetimeFigureOut">
              <a:rPr lang="en-US" smtClean="0"/>
              <a:pPr/>
              <a:t>7/3/2018</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BF2A1E10-874C-4040-AF2D-9DDE3FBB2F11}"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1581145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DB09E45-D5EE-4EB4-A555-B33CF8511A43}" type="slidenum">
              <a:rPr lang="en-US" smtClean="0"/>
              <a:pPr>
                <a:defRPr/>
              </a:pPr>
              <a:t>‹#›</a:t>
            </a:fld>
            <a:endParaRPr lang="en-US"/>
          </a:p>
        </p:txBody>
      </p:sp>
    </p:spTree>
    <p:extLst>
      <p:ext uri="{BB962C8B-B14F-4D97-AF65-F5344CB8AC3E}">
        <p14:creationId xmlns:p14="http://schemas.microsoft.com/office/powerpoint/2010/main" val="31189730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DB09E45-D5EE-4EB4-A555-B33CF8511A43}" type="slidenum">
              <a:rPr lang="en-US" smtClean="0"/>
              <a:pPr>
                <a:defRPr/>
              </a:pPr>
              <a:t>‹#›</a:t>
            </a:fld>
            <a:endParaRPr lang="en-US"/>
          </a:p>
        </p:txBody>
      </p:sp>
    </p:spTree>
    <p:extLst>
      <p:ext uri="{BB962C8B-B14F-4D97-AF65-F5344CB8AC3E}">
        <p14:creationId xmlns:p14="http://schemas.microsoft.com/office/powerpoint/2010/main" val="286581096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DB09E45-D5EE-4EB4-A555-B33CF8511A43}" type="slidenum">
              <a:rPr lang="en-US" smtClean="0"/>
              <a:pPr>
                <a:defRPr/>
              </a:pPr>
              <a:t>‹#›</a:t>
            </a:fld>
            <a:endParaRPr lang="en-US"/>
          </a:p>
        </p:txBody>
      </p:sp>
    </p:spTree>
    <p:extLst>
      <p:ext uri="{BB962C8B-B14F-4D97-AF65-F5344CB8AC3E}">
        <p14:creationId xmlns:p14="http://schemas.microsoft.com/office/powerpoint/2010/main" val="57510033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DB09E45-D5EE-4EB4-A555-B33CF8511A43}" type="slidenum">
              <a:rPr lang="en-US" smtClean="0"/>
              <a:pPr>
                <a:defRPr/>
              </a:pPr>
              <a:t>‹#›</a:t>
            </a:fld>
            <a:endParaRPr lang="en-US"/>
          </a:p>
        </p:txBody>
      </p:sp>
    </p:spTree>
    <p:extLst>
      <p:ext uri="{BB962C8B-B14F-4D97-AF65-F5344CB8AC3E}">
        <p14:creationId xmlns:p14="http://schemas.microsoft.com/office/powerpoint/2010/main" val="132797958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DB09E45-D5EE-4EB4-A555-B33CF8511A43}" type="slidenum">
              <a:rPr lang="en-US" smtClean="0"/>
              <a:pPr>
                <a:defRPr/>
              </a:pPr>
              <a:t>‹#›</a:t>
            </a:fld>
            <a:endParaRPr lang="en-US"/>
          </a:p>
        </p:txBody>
      </p:sp>
    </p:spTree>
    <p:extLst>
      <p:ext uri="{BB962C8B-B14F-4D97-AF65-F5344CB8AC3E}">
        <p14:creationId xmlns:p14="http://schemas.microsoft.com/office/powerpoint/2010/main" val="47831668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DB09E45-D5EE-4EB4-A555-B33CF8511A43}" type="slidenum">
              <a:rPr lang="en-US" smtClean="0"/>
              <a:pPr>
                <a:defRPr/>
              </a:pPr>
              <a:t>‹#›</a:t>
            </a:fld>
            <a:endParaRPr lang="en-US"/>
          </a:p>
        </p:txBody>
      </p:sp>
    </p:spTree>
    <p:extLst>
      <p:ext uri="{BB962C8B-B14F-4D97-AF65-F5344CB8AC3E}">
        <p14:creationId xmlns:p14="http://schemas.microsoft.com/office/powerpoint/2010/main" val="423085023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DB09E45-D5EE-4EB4-A555-B33CF8511A43}" type="slidenum">
              <a:rPr lang="en-US" smtClean="0"/>
              <a:pPr>
                <a:defRPr/>
              </a:pPr>
              <a:t>‹#›</a:t>
            </a:fld>
            <a:endParaRPr lang="en-US"/>
          </a:p>
        </p:txBody>
      </p:sp>
    </p:spTree>
    <p:extLst>
      <p:ext uri="{BB962C8B-B14F-4D97-AF65-F5344CB8AC3E}">
        <p14:creationId xmlns:p14="http://schemas.microsoft.com/office/powerpoint/2010/main" val="321408423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DB09E45-D5EE-4EB4-A555-B33CF8511A43}" type="slidenum">
              <a:rPr lang="en-US" smtClean="0"/>
              <a:pPr>
                <a:defRPr/>
              </a:pPr>
              <a:t>‹#›</a:t>
            </a:fld>
            <a:endParaRPr lang="en-US"/>
          </a:p>
        </p:txBody>
      </p:sp>
    </p:spTree>
    <p:extLst>
      <p:ext uri="{BB962C8B-B14F-4D97-AF65-F5344CB8AC3E}">
        <p14:creationId xmlns:p14="http://schemas.microsoft.com/office/powerpoint/2010/main" val="237186049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pPr defTabSz="914400" fontAlgn="base">
              <a:spcBef>
                <a:spcPct val="0"/>
              </a:spcBef>
              <a:spcAft>
                <a:spcPct val="0"/>
              </a:spcAft>
              <a:defRPr/>
            </a:pPr>
            <a:endParaRPr lang="en-US">
              <a:solidFill>
                <a:srgbClr val="000000"/>
              </a:solidFill>
            </a:endParaRPr>
          </a:p>
        </p:txBody>
      </p:sp>
      <p:sp>
        <p:nvSpPr>
          <p:cNvPr id="5" name="Footer Placeholder 4"/>
          <p:cNvSpPr>
            <a:spLocks noGrp="1"/>
          </p:cNvSpPr>
          <p:nvPr>
            <p:ph type="ftr" sz="quarter" idx="11"/>
          </p:nvPr>
        </p:nvSpPr>
        <p:spPr>
          <a:xfrm>
            <a:off x="1972647" y="6108173"/>
            <a:ext cx="5314517" cy="365125"/>
          </a:xfrm>
        </p:spPr>
        <p:txBody>
          <a:bodyPr/>
          <a:lstStyle/>
          <a:p>
            <a:pPr defTabSz="914400" fontAlgn="base">
              <a:spcBef>
                <a:spcPct val="0"/>
              </a:spcBef>
              <a:spcAft>
                <a:spcPct val="0"/>
              </a:spcAft>
              <a:defRPr/>
            </a:pPr>
            <a:endParaRPr lang="en-US">
              <a:solidFill>
                <a:srgbClr val="000000"/>
              </a:solidFill>
            </a:endParaRPr>
          </a:p>
        </p:txBody>
      </p:sp>
      <p:sp>
        <p:nvSpPr>
          <p:cNvPr id="6" name="Slide Number Placeholder 5"/>
          <p:cNvSpPr>
            <a:spLocks noGrp="1"/>
          </p:cNvSpPr>
          <p:nvPr>
            <p:ph type="sldNum" sz="quarter" idx="12"/>
          </p:nvPr>
        </p:nvSpPr>
        <p:spPr>
          <a:xfrm>
            <a:off x="8258967" y="6108173"/>
            <a:ext cx="427833" cy="365125"/>
          </a:xfrm>
        </p:spPr>
        <p:txBody>
          <a:bodyPr/>
          <a:lstStyle/>
          <a:p>
            <a:pPr defTabSz="914400" fontAlgn="base">
              <a:spcBef>
                <a:spcPct val="0"/>
              </a:spcBef>
              <a:spcAft>
                <a:spcPct val="0"/>
              </a:spcAft>
              <a:defRPr/>
            </a:pPr>
            <a:fld id="{EB75CAD1-DA40-40B3-AF2F-A07D29D3AF04}" type="slidenum">
              <a:rPr lang="en-US" smtClean="0">
                <a:solidFill>
                  <a:srgbClr val="000000"/>
                </a:solidFill>
              </a:rPr>
              <a:pPr defTabSz="914400"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529912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8273317" y="6116070"/>
            <a:ext cx="413483" cy="365125"/>
          </a:xfrm>
        </p:spPr>
        <p:txBody>
          <a:bodyPr/>
          <a:lstStyle/>
          <a:p>
            <a:pPr>
              <a:defRPr/>
            </a:pPr>
            <a:fld id="{EDB09E45-D5EE-4EB4-A555-B33CF8511A43}" type="slidenum">
              <a:rPr lang="en-US" smtClean="0"/>
              <a:pPr>
                <a:defRPr/>
              </a:pPr>
              <a:t>‹#›</a:t>
            </a:fld>
            <a:endParaRPr lang="en-US"/>
          </a:p>
        </p:txBody>
      </p:sp>
    </p:spTree>
    <p:extLst>
      <p:ext uri="{BB962C8B-B14F-4D97-AF65-F5344CB8AC3E}">
        <p14:creationId xmlns:p14="http://schemas.microsoft.com/office/powerpoint/2010/main" val="137092284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DB09E45-D5EE-4EB4-A555-B33CF8511A43}" type="slidenum">
              <a:rPr lang="en-US" smtClean="0"/>
              <a:pPr>
                <a:defRPr/>
              </a:pPr>
              <a:t>‹#›</a:t>
            </a:fld>
            <a:endParaRPr lang="en-US"/>
          </a:p>
        </p:txBody>
      </p:sp>
    </p:spTree>
    <p:extLst>
      <p:ext uri="{BB962C8B-B14F-4D97-AF65-F5344CB8AC3E}">
        <p14:creationId xmlns:p14="http://schemas.microsoft.com/office/powerpoint/2010/main" val="322172665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DB09E45-D5EE-4EB4-A555-B33CF8511A43}" type="slidenum">
              <a:rPr lang="en-US" smtClean="0"/>
              <a:pPr>
                <a:defRPr/>
              </a:pPr>
              <a:t>‹#›</a:t>
            </a:fld>
            <a:endParaRPr lang="en-US"/>
          </a:p>
        </p:txBody>
      </p:sp>
    </p:spTree>
    <p:extLst>
      <p:ext uri="{BB962C8B-B14F-4D97-AF65-F5344CB8AC3E}">
        <p14:creationId xmlns:p14="http://schemas.microsoft.com/office/powerpoint/2010/main" val="206363954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96CDB8-9468-40BB-8FDD-E907FD148769}" type="datetimeFigureOut">
              <a:rPr lang="en-US" smtClean="0"/>
              <a:pPr/>
              <a:t>7/3/2018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DD516C-F747-4BFD-BB12-C6A090BBE98F}" type="slidenum">
              <a:rPr lang="en-US" smtClean="0"/>
              <a:pPr/>
              <a:t>‹#›</a:t>
            </a:fld>
            <a:endParaRPr lang="en-US"/>
          </a:p>
        </p:txBody>
      </p:sp>
    </p:spTree>
    <p:extLst>
      <p:ext uri="{BB962C8B-B14F-4D97-AF65-F5344CB8AC3E}">
        <p14:creationId xmlns:p14="http://schemas.microsoft.com/office/powerpoint/2010/main" val="4197320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96CDB8-9468-40BB-8FDD-E907FD148769}" type="datetimeFigureOut">
              <a:rPr lang="en-US" smtClean="0"/>
              <a:pPr/>
              <a:t>7/3/2018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DD516C-F747-4BFD-BB12-C6A090BBE98F}" type="slidenum">
              <a:rPr lang="en-US" smtClean="0"/>
              <a:pPr/>
              <a:t>‹#›</a:t>
            </a:fld>
            <a:endParaRPr lang="en-US"/>
          </a:p>
        </p:txBody>
      </p:sp>
    </p:spTree>
    <p:extLst>
      <p:ext uri="{BB962C8B-B14F-4D97-AF65-F5344CB8AC3E}">
        <p14:creationId xmlns:p14="http://schemas.microsoft.com/office/powerpoint/2010/main" val="521435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DB09E45-D5EE-4EB4-A555-B33CF8511A43}" type="slidenum">
              <a:rPr lang="en-US" smtClean="0"/>
              <a:pPr>
                <a:defRPr/>
              </a:pPr>
              <a:t>‹#›</a:t>
            </a:fld>
            <a:endParaRPr lang="en-US"/>
          </a:p>
        </p:txBody>
      </p:sp>
    </p:spTree>
    <p:extLst>
      <p:ext uri="{BB962C8B-B14F-4D97-AF65-F5344CB8AC3E}">
        <p14:creationId xmlns:p14="http://schemas.microsoft.com/office/powerpoint/2010/main" val="119339124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DB09E45-D5EE-4EB4-A555-B33CF8511A43}" type="slidenum">
              <a:rPr lang="en-US" smtClean="0"/>
              <a:pPr>
                <a:defRPr/>
              </a:pPr>
              <a:t>‹#›</a:t>
            </a:fld>
            <a:endParaRPr lang="en-US"/>
          </a:p>
        </p:txBody>
      </p:sp>
    </p:spTree>
    <p:extLst>
      <p:ext uri="{BB962C8B-B14F-4D97-AF65-F5344CB8AC3E}">
        <p14:creationId xmlns:p14="http://schemas.microsoft.com/office/powerpoint/2010/main" val="279279926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EDB09E45-D5EE-4EB4-A555-B33CF8511A43}" type="slidenum">
              <a:rPr lang="en-US" smtClean="0"/>
              <a:pPr>
                <a:defRPr/>
              </a:pPr>
              <a:t>‹#›</a:t>
            </a:fld>
            <a:endParaRPr lang="en-US"/>
          </a:p>
        </p:txBody>
      </p:sp>
    </p:spTree>
    <p:extLst>
      <p:ext uri="{BB962C8B-B14F-4D97-AF65-F5344CB8AC3E}">
        <p14:creationId xmlns:p14="http://schemas.microsoft.com/office/powerpoint/2010/main" val="2407385048"/>
      </p:ext>
    </p:extLst>
  </p:cSld>
  <p:clrMap bg1="lt1" tx1="dk1" bg2="lt2" tx2="dk2" accent1="accent1" accent2="accent2" accent3="accent3" accent4="accent4" accent5="accent5" accent6="accent6" hlink="hlink" folHlink="folHlink"/>
  <p:sldLayoutIdLst>
    <p:sldLayoutId id="2147484096" r:id="rId1"/>
    <p:sldLayoutId id="2147484097" r:id="rId2"/>
    <p:sldLayoutId id="2147484098" r:id="rId3"/>
    <p:sldLayoutId id="2147484099" r:id="rId4"/>
    <p:sldLayoutId id="2147484100" r:id="rId5"/>
    <p:sldLayoutId id="2147484101" r:id="rId6"/>
    <p:sldLayoutId id="2147484102" r:id="rId7"/>
    <p:sldLayoutId id="2147484103" r:id="rId8"/>
    <p:sldLayoutId id="2147484104" r:id="rId9"/>
    <p:sldLayoutId id="2147484105" r:id="rId10"/>
    <p:sldLayoutId id="2147484106" r:id="rId11"/>
    <p:sldLayoutId id="2147484107" r:id="rId12"/>
    <p:sldLayoutId id="2147484108" r:id="rId13"/>
    <p:sldLayoutId id="2147484109" r:id="rId14"/>
    <p:sldLayoutId id="2147484110" r:id="rId15"/>
    <p:sldLayoutId id="2147484111" r:id="rId16"/>
    <p:sldLayoutId id="2147484112"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49C8DE-D27E-43C0-84E6-B4CD32833BD2}"/>
              </a:ext>
            </a:extLst>
          </p:cNvPr>
          <p:cNvSpPr>
            <a:spLocks noGrp="1"/>
          </p:cNvSpPr>
          <p:nvPr>
            <p:ph type="ctrTitle"/>
          </p:nvPr>
        </p:nvSpPr>
        <p:spPr>
          <a:xfrm>
            <a:off x="1539376" y="496390"/>
            <a:ext cx="6947127" cy="3488266"/>
          </a:xfrm>
        </p:spPr>
        <p:txBody>
          <a:bodyPr>
            <a:normAutofit/>
          </a:bodyPr>
          <a:lstStyle/>
          <a:p>
            <a:r>
              <a:rPr lang="en-US" sz="3000" b="1" dirty="0">
                <a:latin typeface="Arial" panose="020B0604020202020204" pitchFamily="34" charset="0"/>
                <a:cs typeface="Arial" panose="020B0604020202020204" pitchFamily="34" charset="0"/>
              </a:rPr>
              <a:t>Updated S-100 Part 10c</a:t>
            </a:r>
            <a:br>
              <a:rPr lang="en-US" sz="3000" b="1" dirty="0">
                <a:latin typeface="Arial" panose="020B0604020202020204" pitchFamily="34" charset="0"/>
                <a:cs typeface="Arial" panose="020B0604020202020204" pitchFamily="34" charset="0"/>
              </a:rPr>
            </a:br>
            <a:r>
              <a:rPr lang="en-US" sz="3000" b="1" dirty="0">
                <a:latin typeface="Arial" panose="020B0604020202020204" pitchFamily="34" charset="0"/>
                <a:cs typeface="Arial" panose="020B0604020202020204" pitchFamily="34" charset="0"/>
              </a:rPr>
              <a:t>HDF5 Data Model and File Format </a:t>
            </a:r>
            <a:br>
              <a:rPr lang="en-US" sz="3000" b="1" dirty="0">
                <a:latin typeface="Arial" panose="020B0604020202020204" pitchFamily="34" charset="0"/>
                <a:cs typeface="Arial" panose="020B0604020202020204" pitchFamily="34" charset="0"/>
              </a:rPr>
            </a:br>
            <a:r>
              <a:rPr lang="en-US" sz="3000" b="1" dirty="0">
                <a:latin typeface="Arial" panose="020B0604020202020204" pitchFamily="34" charset="0"/>
                <a:cs typeface="Arial" panose="020B0604020202020204" pitchFamily="34" charset="0"/>
              </a:rPr>
              <a:t/>
            </a:r>
            <a:br>
              <a:rPr lang="en-US" sz="3000" b="1" dirty="0">
                <a:latin typeface="Arial" panose="020B0604020202020204" pitchFamily="34" charset="0"/>
                <a:cs typeface="Arial" panose="020B0604020202020204" pitchFamily="34" charset="0"/>
              </a:rPr>
            </a:br>
            <a:r>
              <a:rPr lang="en-US" sz="3000" b="1" dirty="0">
                <a:latin typeface="Arial" panose="020B0604020202020204" pitchFamily="34" charset="0"/>
                <a:cs typeface="Arial" panose="020B0604020202020204" pitchFamily="34" charset="0"/>
              </a:rPr>
              <a:t/>
            </a:r>
            <a:br>
              <a:rPr lang="en-US" sz="3000" b="1" dirty="0">
                <a:latin typeface="Arial" panose="020B0604020202020204" pitchFamily="34" charset="0"/>
                <a:cs typeface="Arial" panose="020B0604020202020204" pitchFamily="34" charset="0"/>
              </a:rPr>
            </a:br>
            <a:r>
              <a:rPr lang="en-US" sz="1800" b="1" dirty="0">
                <a:latin typeface="Arial" panose="020B0604020202020204" pitchFamily="34" charset="0"/>
                <a:cs typeface="Arial" panose="020B0604020202020204" pitchFamily="34" charset="0"/>
              </a:rPr>
              <a:t>S-100 WG3</a:t>
            </a:r>
            <a:br>
              <a:rPr lang="en-US" sz="1800" b="1" dirty="0">
                <a:latin typeface="Arial" panose="020B0604020202020204" pitchFamily="34" charset="0"/>
                <a:cs typeface="Arial" panose="020B0604020202020204" pitchFamily="34" charset="0"/>
              </a:rPr>
            </a:br>
            <a:r>
              <a:rPr lang="en-US" sz="1800" b="1" dirty="0">
                <a:latin typeface="Arial" panose="020B0604020202020204" pitchFamily="34" charset="0"/>
                <a:cs typeface="Arial" panose="020B0604020202020204" pitchFamily="34" charset="0"/>
              </a:rPr>
              <a:t>10-13 April 2018</a:t>
            </a:r>
            <a:br>
              <a:rPr lang="en-US" sz="1800" b="1" dirty="0">
                <a:latin typeface="Arial" panose="020B0604020202020204" pitchFamily="34" charset="0"/>
                <a:cs typeface="Arial" panose="020B0604020202020204" pitchFamily="34" charset="0"/>
              </a:rPr>
            </a:br>
            <a:endParaRPr lang="en-US" sz="18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xmlns="" id="{9A553921-71E2-4E0E-881C-68CBFEDF6789}"/>
              </a:ext>
            </a:extLst>
          </p:cNvPr>
          <p:cNvSpPr>
            <a:spLocks noGrp="1"/>
          </p:cNvSpPr>
          <p:nvPr>
            <p:ph type="subTitle" idx="1"/>
          </p:nvPr>
        </p:nvSpPr>
        <p:spPr>
          <a:xfrm>
            <a:off x="1325879" y="3984656"/>
            <a:ext cx="3472544" cy="1655762"/>
          </a:xfrm>
          <a:ln w="15875">
            <a:solidFill>
              <a:schemeClr val="tx2"/>
            </a:solidFill>
          </a:ln>
        </p:spPr>
        <p:txBody>
          <a:bodyPr>
            <a:normAutofit/>
          </a:bodyPr>
          <a:lstStyle/>
          <a:p>
            <a:pPr algn="l">
              <a:lnSpc>
                <a:spcPct val="100000"/>
              </a:lnSpc>
              <a:spcBef>
                <a:spcPts val="600"/>
              </a:spcBef>
            </a:pPr>
            <a:r>
              <a:rPr lang="en-US" sz="1200" dirty="0">
                <a:latin typeface="Times New Roman" panose="02020603050405020304" pitchFamily="18" charset="0"/>
                <a:cs typeface="Times New Roman" panose="02020603050405020304" pitchFamily="18" charset="0"/>
              </a:rPr>
              <a:t>Julia Powell</a:t>
            </a:r>
          </a:p>
          <a:p>
            <a:pPr algn="l">
              <a:lnSpc>
                <a:spcPct val="100000"/>
              </a:lnSpc>
              <a:spcBef>
                <a:spcPts val="600"/>
              </a:spcBef>
            </a:pPr>
            <a:r>
              <a:rPr lang="en-US" sz="1200" dirty="0">
                <a:latin typeface="Times New Roman" panose="02020603050405020304" pitchFamily="18" charset="0"/>
                <a:cs typeface="Times New Roman" panose="02020603050405020304" pitchFamily="18" charset="0"/>
              </a:rPr>
              <a:t>Coast Survey Development Laboratory</a:t>
            </a:r>
          </a:p>
          <a:p>
            <a:pPr algn="l">
              <a:lnSpc>
                <a:spcPct val="100000"/>
              </a:lnSpc>
              <a:spcBef>
                <a:spcPts val="600"/>
              </a:spcBef>
            </a:pPr>
            <a:r>
              <a:rPr lang="en-US" sz="1200" dirty="0">
                <a:latin typeface="Times New Roman" panose="02020603050405020304" pitchFamily="18" charset="0"/>
                <a:cs typeface="Times New Roman" panose="02020603050405020304" pitchFamily="18" charset="0"/>
              </a:rPr>
              <a:t>Office of Coast Survey</a:t>
            </a:r>
          </a:p>
          <a:p>
            <a:pPr algn="l">
              <a:lnSpc>
                <a:spcPct val="100000"/>
              </a:lnSpc>
              <a:spcBef>
                <a:spcPts val="600"/>
              </a:spcBef>
            </a:pPr>
            <a:r>
              <a:rPr lang="en-US" sz="1200" dirty="0">
                <a:latin typeface="Times New Roman" panose="02020603050405020304" pitchFamily="18" charset="0"/>
                <a:cs typeface="Times New Roman" panose="02020603050405020304" pitchFamily="18" charset="0"/>
              </a:rPr>
              <a:t>NOAA</a:t>
            </a:r>
          </a:p>
          <a:p>
            <a:pPr algn="l"/>
            <a:endParaRPr lang="en-US" sz="1600" dirty="0">
              <a:latin typeface="Arial" panose="020B0604020202020204" pitchFamily="34" charset="0"/>
              <a:cs typeface="Arial" panose="020B0604020202020204" pitchFamily="34" charset="0"/>
            </a:endParaRPr>
          </a:p>
        </p:txBody>
      </p:sp>
      <p:sp>
        <p:nvSpPr>
          <p:cNvPr id="4" name="Subtitle 2">
            <a:extLst>
              <a:ext uri="{FF2B5EF4-FFF2-40B4-BE49-F238E27FC236}">
                <a16:creationId xmlns:a16="http://schemas.microsoft.com/office/drawing/2014/main" xmlns="" id="{E71ED690-4478-4417-BD8F-7777C346E028}"/>
              </a:ext>
            </a:extLst>
          </p:cNvPr>
          <p:cNvSpPr txBox="1">
            <a:spLocks/>
          </p:cNvSpPr>
          <p:nvPr/>
        </p:nvSpPr>
        <p:spPr>
          <a:xfrm>
            <a:off x="4798423" y="3984656"/>
            <a:ext cx="3472544" cy="1655762"/>
          </a:xfrm>
          <a:prstGeom prst="rect">
            <a:avLst/>
          </a:prstGeom>
          <a:ln w="15875">
            <a:solidFill>
              <a:schemeClr val="tx2"/>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600"/>
              </a:spcBef>
            </a:pPr>
            <a:r>
              <a:rPr lang="en-US" sz="1200" dirty="0">
                <a:latin typeface="Times New Roman" panose="02020603050405020304" pitchFamily="18" charset="0"/>
                <a:cs typeface="Times New Roman" panose="02020603050405020304" pitchFamily="18" charset="0"/>
              </a:rPr>
              <a:t>Raphael Malyankar</a:t>
            </a:r>
          </a:p>
          <a:p>
            <a:pPr algn="l">
              <a:lnSpc>
                <a:spcPct val="100000"/>
              </a:lnSpc>
              <a:spcBef>
                <a:spcPts val="600"/>
              </a:spcBef>
            </a:pPr>
            <a:r>
              <a:rPr lang="en-US" sz="1200" dirty="0" err="1">
                <a:latin typeface="Times New Roman" panose="02020603050405020304" pitchFamily="18" charset="0"/>
                <a:cs typeface="Times New Roman" panose="02020603050405020304" pitchFamily="18" charset="0"/>
              </a:rPr>
              <a:t>Eivind</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Mong</a:t>
            </a:r>
            <a:endParaRPr lang="en-US" sz="1200" dirty="0">
              <a:latin typeface="Times New Roman" panose="02020603050405020304" pitchFamily="18" charset="0"/>
              <a:cs typeface="Times New Roman" panose="02020603050405020304" pitchFamily="18" charset="0"/>
            </a:endParaRPr>
          </a:p>
          <a:p>
            <a:pPr algn="l"/>
            <a:endParaRPr lang="en-US" sz="1200" dirty="0">
              <a:latin typeface="Times New Roman" panose="02020603050405020304" pitchFamily="18" charset="0"/>
              <a:cs typeface="Times New Roman" panose="02020603050405020304" pitchFamily="18" charset="0"/>
            </a:endParaRPr>
          </a:p>
          <a:p>
            <a:pPr algn="l"/>
            <a:endParaRPr lang="en-US" sz="1200" dirty="0">
              <a:latin typeface="Times New Roman" panose="02020603050405020304" pitchFamily="18" charset="0"/>
              <a:cs typeface="Times New Roman" panose="02020603050405020304" pitchFamily="18" charset="0"/>
            </a:endParaRPr>
          </a:p>
          <a:p>
            <a:pPr algn="r"/>
            <a:r>
              <a:rPr lang="en-US" sz="1200" dirty="0">
                <a:latin typeface="Times New Roman" panose="02020603050405020304" pitchFamily="18" charset="0"/>
                <a:cs typeface="Times New Roman" panose="02020603050405020304" pitchFamily="18" charset="0"/>
              </a:rPr>
              <a:t>Work performed under NOAA sponsorship</a:t>
            </a:r>
          </a:p>
          <a:p>
            <a:pPr algn="l"/>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7816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DDFD095-5B3E-420B-919C-76ED33F04E6D}"/>
              </a:ext>
            </a:extLst>
          </p:cNvPr>
          <p:cNvSpPr>
            <a:spLocks noGrp="1"/>
          </p:cNvSpPr>
          <p:nvPr>
            <p:ph type="title"/>
          </p:nvPr>
        </p:nvSpPr>
        <p:spPr>
          <a:xfrm>
            <a:off x="982133" y="457201"/>
            <a:ext cx="7704667" cy="509751"/>
          </a:xfrm>
        </p:spPr>
        <p:txBody>
          <a:bodyPr>
            <a:normAutofit fontScale="90000"/>
          </a:bodyPr>
          <a:lstStyle/>
          <a:p>
            <a:r>
              <a:rPr lang="en-US" dirty="0"/>
              <a:t>Other additions</a:t>
            </a:r>
          </a:p>
        </p:txBody>
      </p:sp>
      <p:sp>
        <p:nvSpPr>
          <p:cNvPr id="5" name="Content Placeholder 4">
            <a:extLst>
              <a:ext uri="{FF2B5EF4-FFF2-40B4-BE49-F238E27FC236}">
                <a16:creationId xmlns:a16="http://schemas.microsoft.com/office/drawing/2014/main" xmlns="" id="{1503B234-1B01-4B98-B9FB-FF97CF84C630}"/>
              </a:ext>
            </a:extLst>
          </p:cNvPr>
          <p:cNvSpPr>
            <a:spLocks noGrp="1"/>
          </p:cNvSpPr>
          <p:nvPr>
            <p:ph idx="1"/>
          </p:nvPr>
        </p:nvSpPr>
        <p:spPr>
          <a:xfrm>
            <a:off x="982133" y="1366345"/>
            <a:ext cx="7704667" cy="4633471"/>
          </a:xfrm>
        </p:spPr>
        <p:txBody>
          <a:bodyPr>
            <a:normAutofit fontScale="92500"/>
          </a:bodyPr>
          <a:lstStyle/>
          <a:p>
            <a:r>
              <a:rPr lang="en-US" dirty="0"/>
              <a:t>Some guidance for product specification developers on how to define the HDF5 data format for a product using this profile.</a:t>
            </a:r>
          </a:p>
          <a:p>
            <a:r>
              <a:rPr lang="en-US" dirty="0"/>
              <a:t>Guidance on extensions:</a:t>
            </a:r>
          </a:p>
          <a:p>
            <a:pPr lvl="1"/>
            <a:r>
              <a:rPr lang="en-US" dirty="0"/>
              <a:t>Product specifications may extend the format by defining new data structures, but all extensions must be such that  implementations can ingest and portray data without processing the additional data structures.</a:t>
            </a:r>
          </a:p>
          <a:p>
            <a:pPr lvl="1"/>
            <a:r>
              <a:rPr lang="en-GB" dirty="0"/>
              <a:t>Product-specific metadata can be added, but should not have any effects on processing or portrayal (i.e., display-only). Things that affect portrayal or processing should be submitted as an S-100 update proposal.</a:t>
            </a:r>
          </a:p>
          <a:p>
            <a:r>
              <a:rPr lang="en-US" dirty="0"/>
              <a:t>Draft contains some development guidance for implementers.</a:t>
            </a:r>
          </a:p>
        </p:txBody>
      </p:sp>
      <p:sp>
        <p:nvSpPr>
          <p:cNvPr id="3" name="Slide Number Placeholder 2">
            <a:extLst>
              <a:ext uri="{FF2B5EF4-FFF2-40B4-BE49-F238E27FC236}">
                <a16:creationId xmlns:a16="http://schemas.microsoft.com/office/drawing/2014/main" xmlns="" id="{900C0C07-D99B-41AF-9A3F-0D5EFC2E7B91}"/>
              </a:ext>
            </a:extLst>
          </p:cNvPr>
          <p:cNvSpPr>
            <a:spLocks noGrp="1"/>
          </p:cNvSpPr>
          <p:nvPr>
            <p:ph type="sldNum" sz="quarter" idx="12"/>
          </p:nvPr>
        </p:nvSpPr>
        <p:spPr/>
        <p:txBody>
          <a:bodyPr/>
          <a:lstStyle/>
          <a:p>
            <a:fld id="{55DD516C-F747-4BFD-BB12-C6A090BBE98F}" type="slidenum">
              <a:rPr lang="en-US" smtClean="0"/>
              <a:pPr/>
              <a:t>10</a:t>
            </a:fld>
            <a:endParaRPr lang="en-US"/>
          </a:p>
        </p:txBody>
      </p:sp>
    </p:spTree>
    <p:extLst>
      <p:ext uri="{BB962C8B-B14F-4D97-AF65-F5344CB8AC3E}">
        <p14:creationId xmlns:p14="http://schemas.microsoft.com/office/powerpoint/2010/main" val="3538431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648FCD3-0DFA-419E-BAD9-93536D56F84D}"/>
              </a:ext>
            </a:extLst>
          </p:cNvPr>
          <p:cNvSpPr>
            <a:spLocks noGrp="1"/>
          </p:cNvSpPr>
          <p:nvPr>
            <p:ph type="title"/>
          </p:nvPr>
        </p:nvSpPr>
        <p:spPr>
          <a:xfrm>
            <a:off x="628650" y="270535"/>
            <a:ext cx="7886700" cy="862783"/>
          </a:xfrm>
        </p:spPr>
        <p:txBody>
          <a:bodyPr>
            <a:normAutofit/>
          </a:bodyPr>
          <a:lstStyle/>
          <a:p>
            <a:r>
              <a:rPr lang="en-US" sz="3200" b="1" dirty="0">
                <a:latin typeface="Arial" panose="020B0604020202020204" pitchFamily="34" charset="0"/>
                <a:cs typeface="Arial" panose="020B0604020202020204" pitchFamily="34" charset="0"/>
              </a:rPr>
              <a:t>Open questions and judgement calls</a:t>
            </a:r>
          </a:p>
        </p:txBody>
      </p:sp>
      <p:sp>
        <p:nvSpPr>
          <p:cNvPr id="4" name="Content Placeholder 3">
            <a:extLst>
              <a:ext uri="{FF2B5EF4-FFF2-40B4-BE49-F238E27FC236}">
                <a16:creationId xmlns:a16="http://schemas.microsoft.com/office/drawing/2014/main" xmlns="" id="{62F14A49-AB4B-4B16-8791-19C4BCA747D5}"/>
              </a:ext>
            </a:extLst>
          </p:cNvPr>
          <p:cNvSpPr>
            <a:spLocks noGrp="1"/>
          </p:cNvSpPr>
          <p:nvPr>
            <p:ph idx="1"/>
          </p:nvPr>
        </p:nvSpPr>
        <p:spPr>
          <a:xfrm>
            <a:off x="765284" y="1133318"/>
            <a:ext cx="7886700" cy="5264961"/>
          </a:xfrm>
        </p:spPr>
        <p:txBody>
          <a:bodyPr>
            <a:normAutofit fontScale="85000" lnSpcReduction="20000"/>
          </a:bodyPr>
          <a:lstStyle/>
          <a:p>
            <a:r>
              <a:rPr lang="en-US" dirty="0"/>
              <a:t>Harmonization with Climate Forecast (CF) conventions is TBD.</a:t>
            </a:r>
          </a:p>
          <a:p>
            <a:r>
              <a:rPr lang="en-US" dirty="0"/>
              <a:t>Lower-level group structure:</a:t>
            </a:r>
          </a:p>
          <a:p>
            <a:pPr lvl="1"/>
            <a:r>
              <a:rPr lang="en-US" dirty="0"/>
              <a:t>Retain separation into tiling, index, geometry, and value groups?</a:t>
            </a:r>
          </a:p>
          <a:p>
            <a:pPr lvl="1"/>
            <a:r>
              <a:rPr lang="en-US" dirty="0"/>
              <a:t>Place the tiles, index, geometry, and value as different HDF5 datasets in the same group?</a:t>
            </a:r>
          </a:p>
          <a:p>
            <a:pPr lvl="1"/>
            <a:r>
              <a:rPr lang="en-US" dirty="0"/>
              <a:t>Place all time series data in the same group instead of </a:t>
            </a:r>
            <a:r>
              <a:rPr lang="en-US" dirty="0" err="1"/>
              <a:t>Group_NNNs</a:t>
            </a:r>
            <a:r>
              <a:rPr lang="en-US" dirty="0"/>
              <a:t>?</a:t>
            </a:r>
          </a:p>
          <a:p>
            <a:r>
              <a:rPr lang="en-US" dirty="0"/>
              <a:t>Combine coordinate and data values into one dataset?</a:t>
            </a:r>
          </a:p>
          <a:p>
            <a:pPr lvl="1"/>
            <a:r>
              <a:rPr lang="en-US" dirty="0"/>
              <a:t>Combining means some uniformity will be lost, since the record type will depend on the type of coverage. </a:t>
            </a:r>
          </a:p>
          <a:p>
            <a:r>
              <a:rPr lang="en-US" dirty="0"/>
              <a:t>Encoding of polygons referenced by features (e.g., influence polygons, meta-features such as </a:t>
            </a:r>
            <a:r>
              <a:rPr lang="en-US" dirty="0" err="1"/>
              <a:t>DataCoverage</a:t>
            </a:r>
            <a:r>
              <a:rPr lang="en-US" dirty="0"/>
              <a:t>):</a:t>
            </a:r>
          </a:p>
          <a:p>
            <a:pPr lvl="1"/>
            <a:r>
              <a:rPr lang="en-US" dirty="0"/>
              <a:t>Retain current approach – reference a GML or ISO 8211 dataset</a:t>
            </a:r>
          </a:p>
          <a:p>
            <a:pPr lvl="1"/>
            <a:r>
              <a:rPr lang="en-US" dirty="0"/>
              <a:t>Develop a data structure to encode polygons as vector objects inside the HDF5 file (including exterior and interior rings).</a:t>
            </a:r>
          </a:p>
          <a:p>
            <a:pPr lvl="1"/>
            <a:r>
              <a:rPr lang="en-US" dirty="0"/>
              <a:t>Encode polygons as blobs based on another format  – e.g., encode the GML </a:t>
            </a:r>
            <a:r>
              <a:rPr lang="en-US" dirty="0" err="1"/>
              <a:t>GM_Surface</a:t>
            </a:r>
            <a:r>
              <a:rPr lang="en-US" dirty="0"/>
              <a:t> object verbatim (using only inline coordinates).</a:t>
            </a:r>
          </a:p>
        </p:txBody>
      </p:sp>
    </p:spTree>
    <p:extLst>
      <p:ext uri="{BB962C8B-B14F-4D97-AF65-F5344CB8AC3E}">
        <p14:creationId xmlns:p14="http://schemas.microsoft.com/office/powerpoint/2010/main" val="1157216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648FCD3-0DFA-419E-BAD9-93536D56F84D}"/>
              </a:ext>
            </a:extLst>
          </p:cNvPr>
          <p:cNvSpPr>
            <a:spLocks noGrp="1"/>
          </p:cNvSpPr>
          <p:nvPr>
            <p:ph type="title"/>
          </p:nvPr>
        </p:nvSpPr>
        <p:spPr>
          <a:xfrm>
            <a:off x="628650" y="270535"/>
            <a:ext cx="7886700" cy="862783"/>
          </a:xfrm>
        </p:spPr>
        <p:txBody>
          <a:bodyPr>
            <a:normAutofit/>
          </a:bodyPr>
          <a:lstStyle/>
          <a:p>
            <a:r>
              <a:rPr lang="en-US" sz="3200" b="1" dirty="0">
                <a:latin typeface="Arial" panose="020B0604020202020204" pitchFamily="34" charset="0"/>
                <a:cs typeface="Arial" panose="020B0604020202020204" pitchFamily="34" charset="0"/>
              </a:rPr>
              <a:t>Open questions - 2</a:t>
            </a:r>
          </a:p>
        </p:txBody>
      </p:sp>
      <p:sp>
        <p:nvSpPr>
          <p:cNvPr id="4" name="Content Placeholder 3">
            <a:extLst>
              <a:ext uri="{FF2B5EF4-FFF2-40B4-BE49-F238E27FC236}">
                <a16:creationId xmlns:a16="http://schemas.microsoft.com/office/drawing/2014/main" xmlns="" id="{62F14A49-AB4B-4B16-8791-19C4BCA747D5}"/>
              </a:ext>
            </a:extLst>
          </p:cNvPr>
          <p:cNvSpPr>
            <a:spLocks noGrp="1"/>
          </p:cNvSpPr>
          <p:nvPr>
            <p:ph idx="1"/>
          </p:nvPr>
        </p:nvSpPr>
        <p:spPr>
          <a:xfrm>
            <a:off x="765284" y="1133318"/>
            <a:ext cx="7886700" cy="5264961"/>
          </a:xfrm>
        </p:spPr>
        <p:txBody>
          <a:bodyPr>
            <a:normAutofit/>
          </a:bodyPr>
          <a:lstStyle/>
          <a:p>
            <a:r>
              <a:rPr lang="en-US" dirty="0"/>
              <a:t>Add scale offset encoding for both data values and coordinates, for more compact storage?</a:t>
            </a:r>
          </a:p>
          <a:p>
            <a:r>
              <a:rPr lang="en-US" dirty="0"/>
              <a:t>Allow storage of coordinates as integers instead of floating point values using the coordinate multiplication factor technique?</a:t>
            </a:r>
          </a:p>
          <a:p>
            <a:r>
              <a:rPr lang="en-US" dirty="0"/>
              <a:t>For uniformity, store data values for regular grids as 1-D compound array, like the other formats? </a:t>
            </a:r>
          </a:p>
        </p:txBody>
      </p:sp>
    </p:spTree>
    <p:extLst>
      <p:ext uri="{BB962C8B-B14F-4D97-AF65-F5344CB8AC3E}">
        <p14:creationId xmlns:p14="http://schemas.microsoft.com/office/powerpoint/2010/main" val="3816396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648FCD3-0DFA-419E-BAD9-93536D56F84D}"/>
              </a:ext>
            </a:extLst>
          </p:cNvPr>
          <p:cNvSpPr>
            <a:spLocks noGrp="1"/>
          </p:cNvSpPr>
          <p:nvPr>
            <p:ph type="title"/>
          </p:nvPr>
        </p:nvSpPr>
        <p:spPr>
          <a:xfrm>
            <a:off x="628650" y="365128"/>
            <a:ext cx="7886700" cy="862783"/>
          </a:xfrm>
        </p:spPr>
        <p:txBody>
          <a:bodyPr>
            <a:normAutofit/>
          </a:bodyPr>
          <a:lstStyle/>
          <a:p>
            <a:r>
              <a:rPr lang="en-US" sz="3200" b="1" dirty="0">
                <a:latin typeface="Arial" panose="020B0604020202020204" pitchFamily="34" charset="0"/>
                <a:cs typeface="Arial" panose="020B0604020202020204" pitchFamily="34" charset="0"/>
              </a:rPr>
              <a:t>Recommendations</a:t>
            </a:r>
          </a:p>
        </p:txBody>
      </p:sp>
      <p:sp>
        <p:nvSpPr>
          <p:cNvPr id="4" name="Content Placeholder 3">
            <a:extLst>
              <a:ext uri="{FF2B5EF4-FFF2-40B4-BE49-F238E27FC236}">
                <a16:creationId xmlns:a16="http://schemas.microsoft.com/office/drawing/2014/main" xmlns="" id="{62F14A49-AB4B-4B16-8791-19C4BCA747D5}"/>
              </a:ext>
            </a:extLst>
          </p:cNvPr>
          <p:cNvSpPr>
            <a:spLocks noGrp="1"/>
          </p:cNvSpPr>
          <p:nvPr>
            <p:ph idx="1"/>
          </p:nvPr>
        </p:nvSpPr>
        <p:spPr>
          <a:xfrm>
            <a:off x="628650" y="1451157"/>
            <a:ext cx="7886700" cy="4627427"/>
          </a:xfrm>
        </p:spPr>
        <p:txBody>
          <a:bodyPr>
            <a:normAutofit/>
          </a:bodyPr>
          <a:lstStyle/>
          <a:p>
            <a:r>
              <a:rPr lang="en-US" dirty="0"/>
              <a:t>Consider encoding time series using the T dimension instead of separate datasets or groups (e.g., 3-D time series data values are stored as XYZT arrays).</a:t>
            </a:r>
          </a:p>
        </p:txBody>
      </p:sp>
    </p:spTree>
    <p:extLst>
      <p:ext uri="{BB962C8B-B14F-4D97-AF65-F5344CB8AC3E}">
        <p14:creationId xmlns:p14="http://schemas.microsoft.com/office/powerpoint/2010/main" val="3465375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648FCD3-0DFA-419E-BAD9-93536D56F84D}"/>
              </a:ext>
            </a:extLst>
          </p:cNvPr>
          <p:cNvSpPr>
            <a:spLocks noGrp="1"/>
          </p:cNvSpPr>
          <p:nvPr>
            <p:ph type="title"/>
          </p:nvPr>
        </p:nvSpPr>
        <p:spPr>
          <a:xfrm>
            <a:off x="628650" y="365128"/>
            <a:ext cx="7886700" cy="862783"/>
          </a:xfrm>
        </p:spPr>
        <p:txBody>
          <a:bodyPr>
            <a:normAutofit/>
          </a:bodyPr>
          <a:lstStyle/>
          <a:p>
            <a:r>
              <a:rPr lang="en-US" sz="3200" b="1" dirty="0">
                <a:latin typeface="Arial" panose="020B0604020202020204" pitchFamily="34" charset="0"/>
                <a:cs typeface="Arial" panose="020B0604020202020204" pitchFamily="34" charset="0"/>
              </a:rPr>
              <a:t>Next steps</a:t>
            </a:r>
          </a:p>
        </p:txBody>
      </p:sp>
      <p:sp>
        <p:nvSpPr>
          <p:cNvPr id="4" name="Content Placeholder 3">
            <a:extLst>
              <a:ext uri="{FF2B5EF4-FFF2-40B4-BE49-F238E27FC236}">
                <a16:creationId xmlns:a16="http://schemas.microsoft.com/office/drawing/2014/main" xmlns="" id="{62F14A49-AB4B-4B16-8791-19C4BCA747D5}"/>
              </a:ext>
            </a:extLst>
          </p:cNvPr>
          <p:cNvSpPr>
            <a:spLocks noGrp="1"/>
          </p:cNvSpPr>
          <p:nvPr>
            <p:ph idx="1"/>
          </p:nvPr>
        </p:nvSpPr>
        <p:spPr>
          <a:xfrm>
            <a:off x="628650" y="1451157"/>
            <a:ext cx="7886700" cy="4627427"/>
          </a:xfrm>
        </p:spPr>
        <p:txBody>
          <a:bodyPr>
            <a:normAutofit/>
          </a:bodyPr>
          <a:lstStyle/>
          <a:p>
            <a:endParaRPr lang="en-US" dirty="0"/>
          </a:p>
          <a:p>
            <a:r>
              <a:rPr lang="en-US" dirty="0"/>
              <a:t>Some changes may still happen based on feedback</a:t>
            </a:r>
          </a:p>
          <a:p>
            <a:r>
              <a:rPr lang="en-US" dirty="0"/>
              <a:t>Testing is required</a:t>
            </a:r>
          </a:p>
          <a:p>
            <a:r>
              <a:rPr lang="en-US" dirty="0"/>
              <a:t>The teams that are currently looking to use HDF5 are involved in the feedback and review</a:t>
            </a:r>
          </a:p>
          <a:p>
            <a:r>
              <a:rPr lang="en-US" dirty="0"/>
              <a:t>Agree in principle to the concepts that are being added and then work everything out via correspondence in the next couple of months.</a:t>
            </a:r>
          </a:p>
        </p:txBody>
      </p:sp>
    </p:spTree>
    <p:extLst>
      <p:ext uri="{BB962C8B-B14F-4D97-AF65-F5344CB8AC3E}">
        <p14:creationId xmlns:p14="http://schemas.microsoft.com/office/powerpoint/2010/main" val="3119012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648FCD3-0DFA-419E-BAD9-93536D56F84D}"/>
              </a:ext>
            </a:extLst>
          </p:cNvPr>
          <p:cNvSpPr>
            <a:spLocks noGrp="1"/>
          </p:cNvSpPr>
          <p:nvPr>
            <p:ph type="title"/>
          </p:nvPr>
        </p:nvSpPr>
        <p:spPr>
          <a:xfrm>
            <a:off x="628650" y="365128"/>
            <a:ext cx="7886700" cy="862783"/>
          </a:xfrm>
        </p:spPr>
        <p:txBody>
          <a:bodyPr>
            <a:normAutofit/>
          </a:bodyPr>
          <a:lstStyle/>
          <a:p>
            <a:r>
              <a:rPr lang="en-US" sz="3200" b="1" dirty="0">
                <a:latin typeface="Arial" panose="020B0604020202020204" pitchFamily="34" charset="0"/>
                <a:cs typeface="Arial" panose="020B0604020202020204" pitchFamily="34" charset="0"/>
              </a:rPr>
              <a:t>Requirements</a:t>
            </a:r>
          </a:p>
        </p:txBody>
      </p:sp>
      <p:sp>
        <p:nvSpPr>
          <p:cNvPr id="4" name="Content Placeholder 3">
            <a:extLst>
              <a:ext uri="{FF2B5EF4-FFF2-40B4-BE49-F238E27FC236}">
                <a16:creationId xmlns:a16="http://schemas.microsoft.com/office/drawing/2014/main" xmlns="" id="{62F14A49-AB4B-4B16-8791-19C4BCA747D5}"/>
              </a:ext>
            </a:extLst>
          </p:cNvPr>
          <p:cNvSpPr>
            <a:spLocks noGrp="1"/>
          </p:cNvSpPr>
          <p:nvPr>
            <p:ph idx="1"/>
          </p:nvPr>
        </p:nvSpPr>
        <p:spPr>
          <a:xfrm>
            <a:off x="628650" y="1390197"/>
            <a:ext cx="7886700" cy="5010603"/>
          </a:xfrm>
        </p:spPr>
        <p:txBody>
          <a:bodyPr>
            <a:normAutofit fontScale="85000" lnSpcReduction="10000"/>
          </a:bodyPr>
          <a:lstStyle/>
          <a:p>
            <a:r>
              <a:rPr lang="en-US" dirty="0"/>
              <a:t>Harmonize formats for coverage spatial types</a:t>
            </a:r>
          </a:p>
          <a:p>
            <a:pPr lvl="1"/>
            <a:r>
              <a:rPr lang="en-US" dirty="0"/>
              <a:t>Several are currently under development – S-111, S-102, S-104</a:t>
            </a:r>
          </a:p>
          <a:p>
            <a:pPr lvl="1"/>
            <a:r>
              <a:rPr lang="en-US" dirty="0"/>
              <a:t>S-100 3.0.0 has general notions for imagery and gridded data but leaves details to product specification authors.</a:t>
            </a:r>
          </a:p>
          <a:p>
            <a:pPr lvl="1"/>
            <a:r>
              <a:rPr lang="en-US" dirty="0"/>
              <a:t>An ECDIS application should be able to read any data product that claims conformance to Part 10c, without requiring the implementation of product-specific software modules.</a:t>
            </a:r>
          </a:p>
          <a:p>
            <a:r>
              <a:rPr lang="en-US" dirty="0"/>
              <a:t>Handle the different types of coverages listed in S-100 § 8-6.2.2:</a:t>
            </a:r>
          </a:p>
          <a:p>
            <a:pPr lvl="1"/>
            <a:r>
              <a:rPr lang="en-US" dirty="0" err="1"/>
              <a:t>Multipoints</a:t>
            </a:r>
            <a:r>
              <a:rPr lang="en-US" dirty="0"/>
              <a:t>, rectangular and irregularly shaped grids, variable cell sizes, TIN</a:t>
            </a:r>
          </a:p>
          <a:p>
            <a:pPr lvl="1"/>
            <a:r>
              <a:rPr lang="en-US" dirty="0"/>
              <a:t>Grids in 2 or 3 dimensions</a:t>
            </a:r>
          </a:p>
          <a:p>
            <a:pPr lvl="1"/>
            <a:r>
              <a:rPr lang="en-US" dirty="0"/>
              <a:t>Simple and tiled grids</a:t>
            </a:r>
          </a:p>
          <a:p>
            <a:r>
              <a:rPr lang="en-US" dirty="0"/>
              <a:t>Handle time series and moving platform information</a:t>
            </a:r>
          </a:p>
          <a:p>
            <a:r>
              <a:rPr lang="en-US" dirty="0"/>
              <a:t>Clear mapping between data format and S-100 feature catalogues</a:t>
            </a:r>
          </a:p>
          <a:p>
            <a:r>
              <a:rPr lang="en-US" dirty="0"/>
              <a:t>Links between HDF5 information and S-100 vector information</a:t>
            </a:r>
          </a:p>
          <a:p>
            <a:endParaRPr lang="en-US" dirty="0"/>
          </a:p>
        </p:txBody>
      </p:sp>
    </p:spTree>
    <p:extLst>
      <p:ext uri="{BB962C8B-B14F-4D97-AF65-F5344CB8AC3E}">
        <p14:creationId xmlns:p14="http://schemas.microsoft.com/office/powerpoint/2010/main" val="2642014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648FCD3-0DFA-419E-BAD9-93536D56F84D}"/>
              </a:ext>
            </a:extLst>
          </p:cNvPr>
          <p:cNvSpPr>
            <a:spLocks noGrp="1"/>
          </p:cNvSpPr>
          <p:nvPr>
            <p:ph type="title"/>
          </p:nvPr>
        </p:nvSpPr>
        <p:spPr>
          <a:xfrm>
            <a:off x="628650" y="365128"/>
            <a:ext cx="7886700" cy="749569"/>
          </a:xfrm>
        </p:spPr>
        <p:txBody>
          <a:bodyPr>
            <a:normAutofit/>
          </a:bodyPr>
          <a:lstStyle/>
          <a:p>
            <a:r>
              <a:rPr lang="en-US" sz="3200" b="1" dirty="0">
                <a:latin typeface="Arial" panose="020B0604020202020204" pitchFamily="34" charset="0"/>
                <a:cs typeface="Arial" panose="020B0604020202020204" pitchFamily="34" charset="0"/>
              </a:rPr>
              <a:t>Overview of extensions to Part 10c</a:t>
            </a:r>
          </a:p>
        </p:txBody>
      </p:sp>
      <p:sp>
        <p:nvSpPr>
          <p:cNvPr id="4" name="Content Placeholder 3">
            <a:extLst>
              <a:ext uri="{FF2B5EF4-FFF2-40B4-BE49-F238E27FC236}">
                <a16:creationId xmlns:a16="http://schemas.microsoft.com/office/drawing/2014/main" xmlns="" id="{62F14A49-AB4B-4B16-8791-19C4BCA747D5}"/>
              </a:ext>
            </a:extLst>
          </p:cNvPr>
          <p:cNvSpPr>
            <a:spLocks noGrp="1"/>
          </p:cNvSpPr>
          <p:nvPr>
            <p:ph idx="1"/>
          </p:nvPr>
        </p:nvSpPr>
        <p:spPr>
          <a:xfrm>
            <a:off x="628650" y="1451157"/>
            <a:ext cx="7886700" cy="4784181"/>
          </a:xfrm>
        </p:spPr>
        <p:txBody>
          <a:bodyPr>
            <a:normAutofit fontScale="77500" lnSpcReduction="20000"/>
          </a:bodyPr>
          <a:lstStyle/>
          <a:p>
            <a:r>
              <a:rPr lang="en-US" dirty="0"/>
              <a:t>Specification of mapping between HDF5 and S-100 constructs</a:t>
            </a:r>
          </a:p>
          <a:p>
            <a:pPr lvl="1"/>
            <a:r>
              <a:rPr lang="en-US" dirty="0"/>
              <a:t>Extracts from XML feature catalogues are encoded in a specific HDF5 object (Feature Information Group – “</a:t>
            </a:r>
            <a:r>
              <a:rPr lang="en-US" dirty="0" err="1"/>
              <a:t>Group_F</a:t>
            </a:r>
            <a:r>
              <a:rPr lang="en-US" dirty="0"/>
              <a:t>”). The extracts provide enough information to process the HDF5 file standalone.</a:t>
            </a:r>
          </a:p>
          <a:p>
            <a:pPr lvl="1"/>
            <a:r>
              <a:rPr lang="en-US" dirty="0"/>
              <a:t>Features and attributes in S-100 feature catalogues are linked to objects in the HDF5 file via use of the “code” (camel-case name) defined in the feature catalogue.</a:t>
            </a:r>
          </a:p>
          <a:p>
            <a:pPr lvl="1"/>
            <a:r>
              <a:rPr lang="en-US" dirty="0"/>
              <a:t>Selected metadata elements defined in S-100 are encoded in the HDF5 file.</a:t>
            </a:r>
          </a:p>
          <a:p>
            <a:r>
              <a:rPr lang="en-US" dirty="0"/>
              <a:t>Specification of logical layouts for spatial information (coverage geometry) and data values</a:t>
            </a:r>
          </a:p>
          <a:p>
            <a:pPr lvl="1"/>
            <a:r>
              <a:rPr lang="en-US" dirty="0"/>
              <a:t>Rules for naming data objects for features, attributes, and spatial coordinates</a:t>
            </a:r>
          </a:p>
          <a:p>
            <a:pPr lvl="1"/>
            <a:r>
              <a:rPr lang="en-US" dirty="0"/>
              <a:t>Rules defining the data structures for spatial information and data values information</a:t>
            </a:r>
          </a:p>
          <a:p>
            <a:pPr lvl="1"/>
            <a:r>
              <a:rPr lang="en-US" dirty="0"/>
              <a:t>Rules for structuring the HDF file and the objects it contains</a:t>
            </a:r>
          </a:p>
          <a:p>
            <a:pPr lvl="1"/>
            <a:r>
              <a:rPr lang="en-US" dirty="0"/>
              <a:t>Provision for referencing feature and information types defined in GML and ISO 8211 files</a:t>
            </a:r>
          </a:p>
          <a:p>
            <a:r>
              <a:rPr lang="en-US" dirty="0"/>
              <a:t>Requirements, guidelines &amp; hints for product specification authors and implementers</a:t>
            </a:r>
          </a:p>
        </p:txBody>
      </p:sp>
    </p:spTree>
    <p:extLst>
      <p:ext uri="{BB962C8B-B14F-4D97-AF65-F5344CB8AC3E}">
        <p14:creationId xmlns:p14="http://schemas.microsoft.com/office/powerpoint/2010/main" val="738253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648FCD3-0DFA-419E-BAD9-93536D56F84D}"/>
              </a:ext>
            </a:extLst>
          </p:cNvPr>
          <p:cNvSpPr>
            <a:spLocks noGrp="1"/>
          </p:cNvSpPr>
          <p:nvPr>
            <p:ph type="title"/>
          </p:nvPr>
        </p:nvSpPr>
        <p:spPr>
          <a:xfrm>
            <a:off x="982133" y="347559"/>
            <a:ext cx="7704667" cy="683622"/>
          </a:xfrm>
        </p:spPr>
        <p:txBody>
          <a:bodyPr>
            <a:normAutofit/>
          </a:bodyPr>
          <a:lstStyle/>
          <a:p>
            <a:r>
              <a:rPr lang="en-US" sz="3200" b="1" dirty="0">
                <a:latin typeface="Arial" panose="020B0604020202020204" pitchFamily="34" charset="0"/>
                <a:cs typeface="Arial" panose="020B0604020202020204" pitchFamily="34" charset="0"/>
              </a:rPr>
              <a:t>Basic logical structure</a:t>
            </a:r>
          </a:p>
        </p:txBody>
      </p:sp>
      <p:pic>
        <p:nvPicPr>
          <p:cNvPr id="12" name="Picture 11">
            <a:extLst>
              <a:ext uri="{FF2B5EF4-FFF2-40B4-BE49-F238E27FC236}">
                <a16:creationId xmlns:a16="http://schemas.microsoft.com/office/drawing/2014/main" xmlns="" id="{56F901F2-2AAB-4867-89F1-99E8AEC44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8746" y="1230901"/>
            <a:ext cx="6381750" cy="4486275"/>
          </a:xfrm>
          <a:prstGeom prst="rect">
            <a:avLst/>
          </a:prstGeom>
        </p:spPr>
      </p:pic>
      <p:sp>
        <p:nvSpPr>
          <p:cNvPr id="13" name="TextBox 12">
            <a:extLst>
              <a:ext uri="{FF2B5EF4-FFF2-40B4-BE49-F238E27FC236}">
                <a16:creationId xmlns:a16="http://schemas.microsoft.com/office/drawing/2014/main" xmlns="" id="{04EEDA2B-F33A-421C-A9A9-5CF9D23F91C6}"/>
              </a:ext>
            </a:extLst>
          </p:cNvPr>
          <p:cNvSpPr txBox="1"/>
          <p:nvPr/>
        </p:nvSpPr>
        <p:spPr>
          <a:xfrm>
            <a:off x="2929197" y="6116569"/>
            <a:ext cx="3560847" cy="369332"/>
          </a:xfrm>
          <a:prstGeom prst="rect">
            <a:avLst/>
          </a:prstGeom>
          <a:noFill/>
        </p:spPr>
        <p:txBody>
          <a:bodyPr wrap="none" rtlCol="0">
            <a:spAutoFit/>
          </a:bodyPr>
          <a:lstStyle/>
          <a:p>
            <a:r>
              <a:rPr lang="en-US" dirty="0"/>
              <a:t>Physical HDF5 file </a:t>
            </a:r>
            <a:r>
              <a:rPr lang="en-US" dirty="0">
                <a:latin typeface="Calibri" panose="020F0502020204030204" pitchFamily="34" charset="0"/>
              </a:rPr>
              <a:t>↔ S-100 dataset</a:t>
            </a:r>
          </a:p>
        </p:txBody>
      </p:sp>
      <p:sp>
        <p:nvSpPr>
          <p:cNvPr id="15" name="Speech Bubble: Rectangle 14">
            <a:extLst>
              <a:ext uri="{FF2B5EF4-FFF2-40B4-BE49-F238E27FC236}">
                <a16:creationId xmlns:a16="http://schemas.microsoft.com/office/drawing/2014/main" xmlns="" id="{D0B92E4E-10A3-47FF-8765-D0983851FE4B}"/>
              </a:ext>
            </a:extLst>
          </p:cNvPr>
          <p:cNvSpPr/>
          <p:nvPr/>
        </p:nvSpPr>
        <p:spPr>
          <a:xfrm>
            <a:off x="528215" y="3386640"/>
            <a:ext cx="2107908" cy="864866"/>
          </a:xfrm>
          <a:prstGeom prst="wedgeRectCallout">
            <a:avLst>
              <a:gd name="adj1" fmla="val 36610"/>
              <a:gd name="adj2" fmla="val -83319"/>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Type spec. for features and attributes (= S-100 FC + HDF5 extras)</a:t>
            </a:r>
          </a:p>
        </p:txBody>
      </p:sp>
      <p:sp>
        <p:nvSpPr>
          <p:cNvPr id="16" name="Speech Bubble: Rectangle 15">
            <a:extLst>
              <a:ext uri="{FF2B5EF4-FFF2-40B4-BE49-F238E27FC236}">
                <a16:creationId xmlns:a16="http://schemas.microsoft.com/office/drawing/2014/main" xmlns="" id="{7E6C8A92-C321-4D1E-B1D5-BD462511FF34}"/>
              </a:ext>
            </a:extLst>
          </p:cNvPr>
          <p:cNvSpPr/>
          <p:nvPr/>
        </p:nvSpPr>
        <p:spPr>
          <a:xfrm>
            <a:off x="5623034" y="1166856"/>
            <a:ext cx="3063766" cy="935357"/>
          </a:xfrm>
          <a:prstGeom prst="wedgeRectCallout">
            <a:avLst>
              <a:gd name="adj1" fmla="val -17388"/>
              <a:gd name="adj2" fmla="val 92382"/>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Container for all instances of a feature type + metadata common to all the feature instances</a:t>
            </a:r>
          </a:p>
        </p:txBody>
      </p:sp>
      <p:sp>
        <p:nvSpPr>
          <p:cNvPr id="17" name="Speech Bubble: Rectangle 16">
            <a:extLst>
              <a:ext uri="{FF2B5EF4-FFF2-40B4-BE49-F238E27FC236}">
                <a16:creationId xmlns:a16="http://schemas.microsoft.com/office/drawing/2014/main" xmlns="" id="{8E0609CF-C6B7-4725-98D6-5FBAE4E755EF}"/>
              </a:ext>
            </a:extLst>
          </p:cNvPr>
          <p:cNvSpPr/>
          <p:nvPr/>
        </p:nvSpPr>
        <p:spPr>
          <a:xfrm>
            <a:off x="3339661" y="2790415"/>
            <a:ext cx="1928648" cy="683623"/>
          </a:xfrm>
          <a:prstGeom prst="wedgeRectCallout">
            <a:avLst>
              <a:gd name="adj1" fmla="val 62268"/>
              <a:gd name="adj2" fmla="val 110008"/>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Single feature instance + instance-specific metadata</a:t>
            </a:r>
          </a:p>
        </p:txBody>
      </p:sp>
      <p:sp>
        <p:nvSpPr>
          <p:cNvPr id="18" name="Speech Bubble: Rectangle 17">
            <a:extLst>
              <a:ext uri="{FF2B5EF4-FFF2-40B4-BE49-F238E27FC236}">
                <a16:creationId xmlns:a16="http://schemas.microsoft.com/office/drawing/2014/main" xmlns="" id="{F91ECC1B-B95B-4088-A86D-6B3FA8075EE6}"/>
              </a:ext>
            </a:extLst>
          </p:cNvPr>
          <p:cNvSpPr/>
          <p:nvPr/>
        </p:nvSpPr>
        <p:spPr>
          <a:xfrm>
            <a:off x="6907874" y="2824711"/>
            <a:ext cx="2107908" cy="1123858"/>
          </a:xfrm>
          <a:prstGeom prst="wedgeRectCallout">
            <a:avLst>
              <a:gd name="adj1" fmla="val -18919"/>
              <a:gd name="adj2" fmla="val 138554"/>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Data values (thematic attribute values)</a:t>
            </a:r>
          </a:p>
          <a:p>
            <a:pPr algn="ctr"/>
            <a:r>
              <a:rPr lang="en-US" sz="1600" dirty="0">
                <a:solidFill>
                  <a:schemeClr val="tx2"/>
                </a:solidFill>
              </a:rPr>
              <a:t>(&gt; 1 group for time series data)</a:t>
            </a:r>
          </a:p>
        </p:txBody>
      </p:sp>
      <p:sp>
        <p:nvSpPr>
          <p:cNvPr id="19" name="Speech Bubble: Rectangle 18">
            <a:extLst>
              <a:ext uri="{FF2B5EF4-FFF2-40B4-BE49-F238E27FC236}">
                <a16:creationId xmlns:a16="http://schemas.microsoft.com/office/drawing/2014/main" xmlns="" id="{9BC35B60-7691-4704-AF1B-C5C58901FEBE}"/>
              </a:ext>
            </a:extLst>
          </p:cNvPr>
          <p:cNvSpPr/>
          <p:nvPr/>
        </p:nvSpPr>
        <p:spPr>
          <a:xfrm>
            <a:off x="7240316" y="5721755"/>
            <a:ext cx="1566042" cy="683623"/>
          </a:xfrm>
          <a:prstGeom prst="wedgeRectCallout">
            <a:avLst>
              <a:gd name="adj1" fmla="val -144608"/>
              <a:gd name="adj2" fmla="val -74486"/>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Feature geometry coordinates</a:t>
            </a:r>
          </a:p>
        </p:txBody>
      </p:sp>
      <p:sp>
        <p:nvSpPr>
          <p:cNvPr id="20" name="Speech Bubble: Rectangle 19">
            <a:extLst>
              <a:ext uri="{FF2B5EF4-FFF2-40B4-BE49-F238E27FC236}">
                <a16:creationId xmlns:a16="http://schemas.microsoft.com/office/drawing/2014/main" xmlns="" id="{65E89726-3C61-406A-983A-F079A1D1DD30}"/>
              </a:ext>
            </a:extLst>
          </p:cNvPr>
          <p:cNvSpPr/>
          <p:nvPr/>
        </p:nvSpPr>
        <p:spPr>
          <a:xfrm>
            <a:off x="1150928" y="5817519"/>
            <a:ext cx="935422" cy="604668"/>
          </a:xfrm>
          <a:prstGeom prst="wedgeRectCallout">
            <a:avLst>
              <a:gd name="adj1" fmla="val 186285"/>
              <a:gd name="adj2" fmla="val -88152"/>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Spatial indexes</a:t>
            </a:r>
          </a:p>
        </p:txBody>
      </p:sp>
      <p:sp>
        <p:nvSpPr>
          <p:cNvPr id="21" name="Speech Bubble: Rectangle 20">
            <a:extLst>
              <a:ext uri="{FF2B5EF4-FFF2-40B4-BE49-F238E27FC236}">
                <a16:creationId xmlns:a16="http://schemas.microsoft.com/office/drawing/2014/main" xmlns="" id="{96FB5CD6-BBCC-4298-A402-13C6931D9ACC}"/>
              </a:ext>
            </a:extLst>
          </p:cNvPr>
          <p:cNvSpPr/>
          <p:nvPr/>
        </p:nvSpPr>
        <p:spPr>
          <a:xfrm>
            <a:off x="460483" y="5114405"/>
            <a:ext cx="935422" cy="444882"/>
          </a:xfrm>
          <a:prstGeom prst="wedgeRectCallout">
            <a:avLst>
              <a:gd name="adj1" fmla="val 106511"/>
              <a:gd name="adj2" fmla="val 473"/>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Tiles</a:t>
            </a:r>
          </a:p>
        </p:txBody>
      </p:sp>
      <p:sp>
        <p:nvSpPr>
          <p:cNvPr id="22" name="Speech Bubble: Rectangle 21">
            <a:extLst>
              <a:ext uri="{FF2B5EF4-FFF2-40B4-BE49-F238E27FC236}">
                <a16:creationId xmlns:a16="http://schemas.microsoft.com/office/drawing/2014/main" xmlns="" id="{2E4AC860-97C9-4371-869D-7169D0539966}"/>
              </a:ext>
            </a:extLst>
          </p:cNvPr>
          <p:cNvSpPr/>
          <p:nvPr/>
        </p:nvSpPr>
        <p:spPr>
          <a:xfrm>
            <a:off x="982132" y="1011472"/>
            <a:ext cx="1529147" cy="683622"/>
          </a:xfrm>
          <a:prstGeom prst="wedgeRectCallout">
            <a:avLst>
              <a:gd name="adj1" fmla="val 111822"/>
              <a:gd name="adj2" fmla="val 45221"/>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Dataset Metadata</a:t>
            </a:r>
          </a:p>
        </p:txBody>
      </p:sp>
    </p:spTree>
    <p:extLst>
      <p:ext uri="{BB962C8B-B14F-4D97-AF65-F5344CB8AC3E}">
        <p14:creationId xmlns:p14="http://schemas.microsoft.com/office/powerpoint/2010/main" val="2198661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B9F0E5-9E79-41D6-A0B6-66FBCF5D0289}"/>
              </a:ext>
            </a:extLst>
          </p:cNvPr>
          <p:cNvSpPr>
            <a:spLocks noGrp="1"/>
          </p:cNvSpPr>
          <p:nvPr>
            <p:ph type="title"/>
          </p:nvPr>
        </p:nvSpPr>
        <p:spPr>
          <a:xfrm>
            <a:off x="982133" y="457202"/>
            <a:ext cx="7704667" cy="755817"/>
          </a:xfrm>
        </p:spPr>
        <p:txBody>
          <a:bodyPr>
            <a:noAutofit/>
          </a:bodyPr>
          <a:lstStyle/>
          <a:p>
            <a:r>
              <a:rPr lang="en-US" sz="3200" dirty="0"/>
              <a:t>Example of Feature Information group</a:t>
            </a:r>
          </a:p>
        </p:txBody>
      </p:sp>
      <p:sp>
        <p:nvSpPr>
          <p:cNvPr id="3" name="Slide Number Placeholder 2">
            <a:extLst>
              <a:ext uri="{FF2B5EF4-FFF2-40B4-BE49-F238E27FC236}">
                <a16:creationId xmlns:a16="http://schemas.microsoft.com/office/drawing/2014/main" xmlns="" id="{4BAB8E15-8C2F-4BCF-9B25-4DFF6E482BB5}"/>
              </a:ext>
            </a:extLst>
          </p:cNvPr>
          <p:cNvSpPr>
            <a:spLocks noGrp="1"/>
          </p:cNvSpPr>
          <p:nvPr>
            <p:ph type="sldNum" sz="quarter" idx="12"/>
          </p:nvPr>
        </p:nvSpPr>
        <p:spPr/>
        <p:txBody>
          <a:bodyPr/>
          <a:lstStyle/>
          <a:p>
            <a:fld id="{55DD516C-F747-4BFD-BB12-C6A090BBE98F}" type="slidenum">
              <a:rPr lang="en-US" smtClean="0"/>
              <a:pPr/>
              <a:t>5</a:t>
            </a:fld>
            <a:endParaRPr lang="en-US"/>
          </a:p>
        </p:txBody>
      </p:sp>
      <p:pic>
        <p:nvPicPr>
          <p:cNvPr id="5" name="Picture 4">
            <a:extLst>
              <a:ext uri="{FF2B5EF4-FFF2-40B4-BE49-F238E27FC236}">
                <a16:creationId xmlns:a16="http://schemas.microsoft.com/office/drawing/2014/main" xmlns="" id="{0020B094-4B2D-4C0A-AC9E-F29399F122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133" y="1642993"/>
            <a:ext cx="7889301" cy="4043103"/>
          </a:xfrm>
          <a:prstGeom prst="rect">
            <a:avLst/>
          </a:prstGeom>
        </p:spPr>
      </p:pic>
    </p:spTree>
    <p:extLst>
      <p:ext uri="{BB962C8B-B14F-4D97-AF65-F5344CB8AC3E}">
        <p14:creationId xmlns:p14="http://schemas.microsoft.com/office/powerpoint/2010/main" val="3318579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B9F0E5-9E79-41D6-A0B6-66FBCF5D0289}"/>
              </a:ext>
            </a:extLst>
          </p:cNvPr>
          <p:cNvSpPr>
            <a:spLocks noGrp="1"/>
          </p:cNvSpPr>
          <p:nvPr>
            <p:ph type="title"/>
          </p:nvPr>
        </p:nvSpPr>
        <p:spPr>
          <a:xfrm>
            <a:off x="982133" y="333153"/>
            <a:ext cx="7704667" cy="1014245"/>
          </a:xfrm>
        </p:spPr>
        <p:txBody>
          <a:bodyPr>
            <a:noAutofit/>
          </a:bodyPr>
          <a:lstStyle/>
          <a:p>
            <a:r>
              <a:rPr lang="en-US" sz="3200" dirty="0"/>
              <a:t>Example of Feature Container and Feature Instance groups</a:t>
            </a:r>
          </a:p>
        </p:txBody>
      </p:sp>
      <p:sp>
        <p:nvSpPr>
          <p:cNvPr id="3" name="Slide Number Placeholder 2">
            <a:extLst>
              <a:ext uri="{FF2B5EF4-FFF2-40B4-BE49-F238E27FC236}">
                <a16:creationId xmlns:a16="http://schemas.microsoft.com/office/drawing/2014/main" xmlns="" id="{4BAB8E15-8C2F-4BCF-9B25-4DFF6E482BB5}"/>
              </a:ext>
            </a:extLst>
          </p:cNvPr>
          <p:cNvSpPr>
            <a:spLocks noGrp="1"/>
          </p:cNvSpPr>
          <p:nvPr>
            <p:ph type="sldNum" sz="quarter" idx="12"/>
          </p:nvPr>
        </p:nvSpPr>
        <p:spPr/>
        <p:txBody>
          <a:bodyPr/>
          <a:lstStyle/>
          <a:p>
            <a:fld id="{55DD516C-F747-4BFD-BB12-C6A090BBE98F}" type="slidenum">
              <a:rPr lang="en-US" smtClean="0"/>
              <a:pPr/>
              <a:t>6</a:t>
            </a:fld>
            <a:endParaRPr lang="en-US"/>
          </a:p>
        </p:txBody>
      </p:sp>
      <p:pic>
        <p:nvPicPr>
          <p:cNvPr id="6" name="Picture 5">
            <a:extLst>
              <a:ext uri="{FF2B5EF4-FFF2-40B4-BE49-F238E27FC236}">
                <a16:creationId xmlns:a16="http://schemas.microsoft.com/office/drawing/2014/main" xmlns="" id="{FF884D5C-B635-4323-91FD-29AF8A3AE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326" y="1347399"/>
            <a:ext cx="6244603" cy="5053401"/>
          </a:xfrm>
          <a:prstGeom prst="rect">
            <a:avLst/>
          </a:prstGeom>
        </p:spPr>
      </p:pic>
    </p:spTree>
    <p:extLst>
      <p:ext uri="{BB962C8B-B14F-4D97-AF65-F5344CB8AC3E}">
        <p14:creationId xmlns:p14="http://schemas.microsoft.com/office/powerpoint/2010/main" val="1123093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2D8093-B4CD-42A1-8B56-F3F4BEDE4FD7}"/>
              </a:ext>
            </a:extLst>
          </p:cNvPr>
          <p:cNvSpPr>
            <a:spLocks noGrp="1"/>
          </p:cNvSpPr>
          <p:nvPr>
            <p:ph type="title"/>
          </p:nvPr>
        </p:nvSpPr>
        <p:spPr>
          <a:xfrm>
            <a:off x="857109" y="239102"/>
            <a:ext cx="7704667" cy="572813"/>
          </a:xfrm>
        </p:spPr>
        <p:txBody>
          <a:bodyPr>
            <a:normAutofit fontScale="90000"/>
          </a:bodyPr>
          <a:lstStyle/>
          <a:p>
            <a:r>
              <a:rPr lang="en-US" dirty="0"/>
              <a:t>Storage of coordinates and data values</a:t>
            </a:r>
          </a:p>
        </p:txBody>
      </p:sp>
      <p:sp>
        <p:nvSpPr>
          <p:cNvPr id="3" name="Slide Number Placeholder 2">
            <a:extLst>
              <a:ext uri="{FF2B5EF4-FFF2-40B4-BE49-F238E27FC236}">
                <a16:creationId xmlns:a16="http://schemas.microsoft.com/office/drawing/2014/main" xmlns="" id="{9FD821FD-4CE5-4439-9754-601096A8741F}"/>
              </a:ext>
            </a:extLst>
          </p:cNvPr>
          <p:cNvSpPr>
            <a:spLocks noGrp="1"/>
          </p:cNvSpPr>
          <p:nvPr>
            <p:ph type="sldNum" sz="quarter" idx="12"/>
          </p:nvPr>
        </p:nvSpPr>
        <p:spPr/>
        <p:txBody>
          <a:bodyPr/>
          <a:lstStyle/>
          <a:p>
            <a:fld id="{55DD516C-F747-4BFD-BB12-C6A090BBE98F}" type="slidenum">
              <a:rPr lang="en-US" smtClean="0"/>
              <a:pPr/>
              <a:t>7</a:t>
            </a:fld>
            <a:endParaRPr lang="en-US"/>
          </a:p>
        </p:txBody>
      </p:sp>
      <p:graphicFrame>
        <p:nvGraphicFramePr>
          <p:cNvPr id="6" name="Table 5">
            <a:extLst>
              <a:ext uri="{FF2B5EF4-FFF2-40B4-BE49-F238E27FC236}">
                <a16:creationId xmlns:a16="http://schemas.microsoft.com/office/drawing/2014/main" xmlns="" id="{4E1CEC73-3218-4E24-A2C8-DD180C5F31B4}"/>
              </a:ext>
            </a:extLst>
          </p:cNvPr>
          <p:cNvGraphicFramePr>
            <a:graphicFrameLocks noGrp="1"/>
          </p:cNvGraphicFramePr>
          <p:nvPr>
            <p:extLst>
              <p:ext uri="{D42A27DB-BD31-4B8C-83A1-F6EECF244321}">
                <p14:modId xmlns:p14="http://schemas.microsoft.com/office/powerpoint/2010/main" val="2935328136"/>
              </p:ext>
            </p:extLst>
          </p:nvPr>
        </p:nvGraphicFramePr>
        <p:xfrm>
          <a:off x="857110" y="998265"/>
          <a:ext cx="7829689" cy="4358640"/>
        </p:xfrm>
        <a:graphic>
          <a:graphicData uri="http://schemas.openxmlformats.org/drawingml/2006/table">
            <a:tbl>
              <a:tblPr firstRow="1" firstCol="1" bandRow="1">
                <a:tableStyleId>{5C22544A-7EE6-4342-B048-85BDC9FD1C3A}</a:tableStyleId>
              </a:tblPr>
              <a:tblGrid>
                <a:gridCol w="1644352">
                  <a:extLst>
                    <a:ext uri="{9D8B030D-6E8A-4147-A177-3AD203B41FA5}">
                      <a16:colId xmlns:a16="http://schemas.microsoft.com/office/drawing/2014/main" xmlns="" val="2428330280"/>
                    </a:ext>
                  </a:extLst>
                </a:gridCol>
                <a:gridCol w="2617076">
                  <a:extLst>
                    <a:ext uri="{9D8B030D-6E8A-4147-A177-3AD203B41FA5}">
                      <a16:colId xmlns:a16="http://schemas.microsoft.com/office/drawing/2014/main" xmlns="" val="751578674"/>
                    </a:ext>
                  </a:extLst>
                </a:gridCol>
                <a:gridCol w="3568261">
                  <a:extLst>
                    <a:ext uri="{9D8B030D-6E8A-4147-A177-3AD203B41FA5}">
                      <a16:colId xmlns:a16="http://schemas.microsoft.com/office/drawing/2014/main" xmlns="" val="2595391260"/>
                    </a:ext>
                  </a:extLst>
                </a:gridCol>
              </a:tblGrid>
              <a:tr h="213323">
                <a:tc>
                  <a:txBody>
                    <a:bodyPr/>
                    <a:lstStyle/>
                    <a:p>
                      <a:pPr marL="0" marR="0" algn="just">
                        <a:spcBef>
                          <a:spcPts val="200"/>
                        </a:spcBef>
                        <a:spcAft>
                          <a:spcPts val="200"/>
                        </a:spcAft>
                      </a:pPr>
                      <a:r>
                        <a:rPr lang="en-GB" sz="1600">
                          <a:effectLst/>
                        </a:rPr>
                        <a:t>Coverage type</a:t>
                      </a:r>
                      <a:endParaRPr lang="en-US" sz="16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just">
                        <a:spcBef>
                          <a:spcPts val="200"/>
                        </a:spcBef>
                        <a:spcAft>
                          <a:spcPts val="200"/>
                        </a:spcAft>
                      </a:pPr>
                      <a:r>
                        <a:rPr lang="en-GB" sz="1600" dirty="0">
                          <a:effectLst/>
                        </a:rPr>
                        <a:t>Coordinate values</a:t>
                      </a:r>
                      <a:endParaRPr lang="en-US" sz="1600" dirty="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just">
                        <a:spcBef>
                          <a:spcPts val="200"/>
                        </a:spcBef>
                        <a:spcAft>
                          <a:spcPts val="200"/>
                        </a:spcAft>
                      </a:pPr>
                      <a:r>
                        <a:rPr lang="en-GB" sz="1600">
                          <a:effectLst/>
                        </a:rPr>
                        <a:t>Data values</a:t>
                      </a:r>
                      <a:endParaRPr lang="en-US" sz="16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xmlns="" val="2359909623"/>
                  </a:ext>
                </a:extLst>
              </a:tr>
              <a:tr h="505654">
                <a:tc>
                  <a:txBody>
                    <a:bodyPr/>
                    <a:lstStyle/>
                    <a:p>
                      <a:pPr marL="0" marR="0" algn="just">
                        <a:spcBef>
                          <a:spcPts val="200"/>
                        </a:spcBef>
                        <a:spcAft>
                          <a:spcPts val="200"/>
                        </a:spcAft>
                      </a:pPr>
                      <a:r>
                        <a:rPr lang="en-GB" sz="1600" dirty="0">
                          <a:effectLst/>
                        </a:rPr>
                        <a:t>Regular grid</a:t>
                      </a:r>
                      <a:endParaRPr lang="en-US" sz="1600" dirty="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just">
                        <a:spcBef>
                          <a:spcPts val="200"/>
                        </a:spcBef>
                        <a:spcAft>
                          <a:spcPts val="200"/>
                        </a:spcAft>
                      </a:pPr>
                      <a:r>
                        <a:rPr lang="en-GB" sz="1600" dirty="0">
                          <a:effectLst/>
                        </a:rPr>
                        <a:t>Not explicitly stored</a:t>
                      </a:r>
                      <a:endParaRPr lang="en-US" sz="1600" dirty="0">
                        <a:effectLst/>
                      </a:endParaRPr>
                    </a:p>
                    <a:p>
                      <a:pPr marL="0" marR="0" algn="just">
                        <a:spcBef>
                          <a:spcPts val="200"/>
                        </a:spcBef>
                        <a:spcAft>
                          <a:spcPts val="200"/>
                        </a:spcAft>
                      </a:pPr>
                      <a:r>
                        <a:rPr lang="en-GB" sz="1600" dirty="0">
                          <a:effectLst/>
                        </a:rPr>
                        <a:t>Computable from metadata</a:t>
                      </a:r>
                      <a:endParaRPr lang="en-US" sz="1600" dirty="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just">
                        <a:spcBef>
                          <a:spcPts val="200"/>
                        </a:spcBef>
                        <a:spcAft>
                          <a:spcPts val="200"/>
                        </a:spcAft>
                      </a:pPr>
                      <a:r>
                        <a:rPr lang="en-GB" sz="1600">
                          <a:effectLst/>
                        </a:rPr>
                        <a:t>D-dimensional array of value tuples</a:t>
                      </a:r>
                      <a:endParaRPr lang="en-US" sz="16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xmlns="" val="684395641"/>
                  </a:ext>
                </a:extLst>
              </a:tr>
              <a:tr h="797985">
                <a:tc>
                  <a:txBody>
                    <a:bodyPr/>
                    <a:lstStyle/>
                    <a:p>
                      <a:pPr marL="0" marR="0" algn="just">
                        <a:spcBef>
                          <a:spcPts val="200"/>
                        </a:spcBef>
                        <a:spcAft>
                          <a:spcPts val="200"/>
                        </a:spcAft>
                      </a:pPr>
                      <a:r>
                        <a:rPr lang="en-GB" sz="1600">
                          <a:effectLst/>
                        </a:rPr>
                        <a:t>Irregular grid</a:t>
                      </a:r>
                      <a:endParaRPr lang="en-US" sz="16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just">
                        <a:spcBef>
                          <a:spcPts val="200"/>
                        </a:spcBef>
                        <a:spcAft>
                          <a:spcPts val="200"/>
                        </a:spcAft>
                      </a:pPr>
                      <a:r>
                        <a:rPr lang="en-GB" sz="1600">
                          <a:effectLst/>
                        </a:rPr>
                        <a:t>Not explicitly stored</a:t>
                      </a:r>
                      <a:endParaRPr lang="en-US" sz="1600">
                        <a:effectLst/>
                      </a:endParaRPr>
                    </a:p>
                    <a:p>
                      <a:pPr marL="0" marR="0" algn="just">
                        <a:spcBef>
                          <a:spcPts val="200"/>
                        </a:spcBef>
                        <a:spcAft>
                          <a:spcPts val="200"/>
                        </a:spcAft>
                      </a:pPr>
                      <a:r>
                        <a:rPr lang="en-GB" sz="1600">
                          <a:effectLst/>
                        </a:rPr>
                        <a:t>Computable from metadata</a:t>
                      </a:r>
                      <a:endParaRPr lang="en-US" sz="16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just">
                        <a:spcBef>
                          <a:spcPts val="200"/>
                        </a:spcBef>
                        <a:spcAft>
                          <a:spcPts val="200"/>
                        </a:spcAft>
                      </a:pPr>
                      <a:r>
                        <a:rPr lang="en-GB" sz="1600">
                          <a:effectLst/>
                        </a:rPr>
                        <a:t>1-d array of value tuples</a:t>
                      </a:r>
                      <a:endParaRPr lang="en-US" sz="1600">
                        <a:effectLst/>
                      </a:endParaRPr>
                    </a:p>
                    <a:p>
                      <a:pPr marL="0" marR="0" algn="just">
                        <a:spcBef>
                          <a:spcPts val="200"/>
                        </a:spcBef>
                        <a:spcAft>
                          <a:spcPts val="200"/>
                        </a:spcAft>
                      </a:pPr>
                      <a:r>
                        <a:rPr lang="en-GB" sz="1600">
                          <a:effectLst/>
                        </a:rPr>
                        <a:t>+</a:t>
                      </a:r>
                      <a:endParaRPr lang="en-US" sz="1600">
                        <a:effectLst/>
                      </a:endParaRPr>
                    </a:p>
                    <a:p>
                      <a:pPr marL="0" marR="0" algn="just">
                        <a:spcBef>
                          <a:spcPts val="200"/>
                        </a:spcBef>
                        <a:spcAft>
                          <a:spcPts val="200"/>
                        </a:spcAft>
                      </a:pPr>
                      <a:r>
                        <a:rPr lang="en-GB" sz="1600">
                          <a:effectLst/>
                        </a:rPr>
                        <a:t>information about location of cells</a:t>
                      </a:r>
                      <a:endParaRPr lang="en-US" sz="16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xmlns="" val="3694181183"/>
                  </a:ext>
                </a:extLst>
              </a:tr>
              <a:tr h="797985">
                <a:tc>
                  <a:txBody>
                    <a:bodyPr/>
                    <a:lstStyle/>
                    <a:p>
                      <a:pPr marL="0" marR="0" algn="just">
                        <a:spcBef>
                          <a:spcPts val="200"/>
                        </a:spcBef>
                        <a:spcAft>
                          <a:spcPts val="200"/>
                        </a:spcAft>
                      </a:pPr>
                      <a:r>
                        <a:rPr lang="en-GB" sz="1600">
                          <a:effectLst/>
                        </a:rPr>
                        <a:t>Variable cell size grid</a:t>
                      </a:r>
                      <a:endParaRPr lang="en-US" sz="16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just">
                        <a:spcBef>
                          <a:spcPts val="200"/>
                        </a:spcBef>
                        <a:spcAft>
                          <a:spcPts val="200"/>
                        </a:spcAft>
                      </a:pPr>
                      <a:r>
                        <a:rPr lang="en-GB" sz="1600">
                          <a:effectLst/>
                        </a:rPr>
                        <a:t>Not explicitly stored</a:t>
                      </a:r>
                      <a:endParaRPr lang="en-US" sz="1600">
                        <a:effectLst/>
                      </a:endParaRPr>
                    </a:p>
                    <a:p>
                      <a:pPr marL="0" marR="0" algn="just">
                        <a:spcBef>
                          <a:spcPts val="200"/>
                        </a:spcBef>
                        <a:spcAft>
                          <a:spcPts val="200"/>
                        </a:spcAft>
                      </a:pPr>
                      <a:r>
                        <a:rPr lang="en-GB" sz="1600">
                          <a:effectLst/>
                        </a:rPr>
                        <a:t>Computable from metadata</a:t>
                      </a:r>
                      <a:endParaRPr lang="en-US" sz="16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just">
                        <a:spcBef>
                          <a:spcPts val="200"/>
                        </a:spcBef>
                        <a:spcAft>
                          <a:spcPts val="200"/>
                        </a:spcAft>
                      </a:pPr>
                      <a:r>
                        <a:rPr lang="en-GB" sz="1600">
                          <a:effectLst/>
                        </a:rPr>
                        <a:t>1-d array of value tuples</a:t>
                      </a:r>
                      <a:endParaRPr lang="en-US" sz="1600">
                        <a:effectLst/>
                      </a:endParaRPr>
                    </a:p>
                    <a:p>
                      <a:pPr marL="0" marR="0" algn="just">
                        <a:spcBef>
                          <a:spcPts val="200"/>
                        </a:spcBef>
                        <a:spcAft>
                          <a:spcPts val="200"/>
                        </a:spcAft>
                      </a:pPr>
                      <a:r>
                        <a:rPr lang="en-GB" sz="1600">
                          <a:effectLst/>
                        </a:rPr>
                        <a:t>+</a:t>
                      </a:r>
                      <a:endParaRPr lang="en-US" sz="1600">
                        <a:effectLst/>
                      </a:endParaRPr>
                    </a:p>
                    <a:p>
                      <a:pPr marL="0" marR="0" algn="just">
                        <a:spcBef>
                          <a:spcPts val="200"/>
                        </a:spcBef>
                        <a:spcAft>
                          <a:spcPts val="200"/>
                        </a:spcAft>
                      </a:pPr>
                      <a:r>
                        <a:rPr lang="en-GB" sz="1600">
                          <a:effectLst/>
                        </a:rPr>
                        <a:t>information about cell size and location</a:t>
                      </a:r>
                      <a:endParaRPr lang="en-US" sz="16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xmlns="" val="3524999615"/>
                  </a:ext>
                </a:extLst>
              </a:tr>
              <a:tr h="797985">
                <a:tc>
                  <a:txBody>
                    <a:bodyPr/>
                    <a:lstStyle/>
                    <a:p>
                      <a:pPr marL="0" marR="0" algn="just">
                        <a:spcBef>
                          <a:spcPts val="200"/>
                        </a:spcBef>
                        <a:spcAft>
                          <a:spcPts val="200"/>
                        </a:spcAft>
                      </a:pPr>
                      <a:r>
                        <a:rPr lang="en-GB" sz="1600" dirty="0">
                          <a:effectLst/>
                        </a:rPr>
                        <a:t>Fixed stations,</a:t>
                      </a:r>
                      <a:endParaRPr lang="en-US" sz="1600" dirty="0">
                        <a:effectLst/>
                      </a:endParaRPr>
                    </a:p>
                    <a:p>
                      <a:pPr marL="0" marR="0" algn="just">
                        <a:spcBef>
                          <a:spcPts val="200"/>
                        </a:spcBef>
                        <a:spcAft>
                          <a:spcPts val="200"/>
                        </a:spcAft>
                      </a:pPr>
                      <a:r>
                        <a:rPr lang="en-GB" sz="1600" dirty="0" err="1">
                          <a:effectLst/>
                        </a:rPr>
                        <a:t>ungeorectified</a:t>
                      </a:r>
                      <a:r>
                        <a:rPr lang="en-GB" sz="1600" dirty="0">
                          <a:effectLst/>
                        </a:rPr>
                        <a:t> grid,</a:t>
                      </a:r>
                      <a:endParaRPr lang="en-US" sz="1600" dirty="0">
                        <a:effectLst/>
                      </a:endParaRPr>
                    </a:p>
                    <a:p>
                      <a:pPr marL="0" marR="0" algn="just">
                        <a:spcBef>
                          <a:spcPts val="200"/>
                        </a:spcBef>
                        <a:spcAft>
                          <a:spcPts val="200"/>
                        </a:spcAft>
                      </a:pPr>
                      <a:r>
                        <a:rPr lang="en-GB" sz="1600" dirty="0">
                          <a:effectLst/>
                        </a:rPr>
                        <a:t>moving platform</a:t>
                      </a:r>
                      <a:endParaRPr lang="en-US" sz="1600" dirty="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just">
                        <a:spcBef>
                          <a:spcPts val="200"/>
                        </a:spcBef>
                        <a:spcAft>
                          <a:spcPts val="200"/>
                        </a:spcAft>
                      </a:pPr>
                      <a:r>
                        <a:rPr lang="en-GB" sz="1600">
                          <a:effectLst/>
                        </a:rPr>
                        <a:t>1-d array of coordinate tuples</a:t>
                      </a:r>
                      <a:endParaRPr lang="en-US" sz="16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just">
                        <a:spcBef>
                          <a:spcPts val="200"/>
                        </a:spcBef>
                        <a:spcAft>
                          <a:spcPts val="200"/>
                        </a:spcAft>
                      </a:pPr>
                      <a:r>
                        <a:rPr lang="en-GB" sz="1600" dirty="0">
                          <a:effectLst/>
                        </a:rPr>
                        <a:t>1-d array of value tuples</a:t>
                      </a:r>
                      <a:endParaRPr lang="en-US" sz="1600" dirty="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xmlns="" val="2191950412"/>
                  </a:ext>
                </a:extLst>
              </a:tr>
              <a:tr h="797985">
                <a:tc>
                  <a:txBody>
                    <a:bodyPr/>
                    <a:lstStyle/>
                    <a:p>
                      <a:pPr marL="0" marR="0" algn="just">
                        <a:spcBef>
                          <a:spcPts val="200"/>
                        </a:spcBef>
                        <a:spcAft>
                          <a:spcPts val="200"/>
                        </a:spcAft>
                      </a:pPr>
                      <a:r>
                        <a:rPr lang="en-GB" sz="1600">
                          <a:effectLst/>
                        </a:rPr>
                        <a:t>TIN</a:t>
                      </a:r>
                      <a:endParaRPr lang="en-US" sz="16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just">
                        <a:spcBef>
                          <a:spcPts val="200"/>
                        </a:spcBef>
                        <a:spcAft>
                          <a:spcPts val="200"/>
                        </a:spcAft>
                      </a:pPr>
                      <a:r>
                        <a:rPr lang="en-GB" sz="1600" dirty="0">
                          <a:effectLst/>
                        </a:rPr>
                        <a:t>1-d array of coordinate tuples</a:t>
                      </a:r>
                      <a:endParaRPr lang="en-US" sz="1600" dirty="0">
                        <a:effectLst/>
                      </a:endParaRPr>
                    </a:p>
                    <a:p>
                      <a:pPr marL="0" marR="0" algn="just">
                        <a:spcBef>
                          <a:spcPts val="200"/>
                        </a:spcBef>
                        <a:spcAft>
                          <a:spcPts val="200"/>
                        </a:spcAft>
                      </a:pPr>
                      <a:r>
                        <a:rPr lang="en-GB" sz="1600" dirty="0">
                          <a:effectLst/>
                        </a:rPr>
                        <a:t>+</a:t>
                      </a:r>
                      <a:endParaRPr lang="en-US" sz="1600" dirty="0">
                        <a:effectLst/>
                      </a:endParaRPr>
                    </a:p>
                    <a:p>
                      <a:pPr marL="0" marR="0" algn="just">
                        <a:spcBef>
                          <a:spcPts val="200"/>
                        </a:spcBef>
                        <a:spcAft>
                          <a:spcPts val="200"/>
                        </a:spcAft>
                      </a:pPr>
                      <a:r>
                        <a:rPr lang="en-GB" sz="1600" dirty="0">
                          <a:effectLst/>
                        </a:rPr>
                        <a:t>triangle information</a:t>
                      </a:r>
                      <a:endParaRPr lang="en-US" sz="1600" dirty="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just">
                        <a:spcBef>
                          <a:spcPts val="200"/>
                        </a:spcBef>
                        <a:spcAft>
                          <a:spcPts val="200"/>
                        </a:spcAft>
                      </a:pPr>
                      <a:r>
                        <a:rPr lang="en-GB" sz="1600" dirty="0">
                          <a:effectLst/>
                        </a:rPr>
                        <a:t>1-d array of value tuples</a:t>
                      </a:r>
                      <a:endParaRPr lang="en-US" sz="1600" dirty="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xmlns="" val="2405961969"/>
                  </a:ext>
                </a:extLst>
              </a:tr>
            </a:tbl>
          </a:graphicData>
        </a:graphic>
      </p:graphicFrame>
      <p:sp>
        <p:nvSpPr>
          <p:cNvPr id="7" name="TextBox 6">
            <a:extLst>
              <a:ext uri="{FF2B5EF4-FFF2-40B4-BE49-F238E27FC236}">
                <a16:creationId xmlns:a16="http://schemas.microsoft.com/office/drawing/2014/main" xmlns="" id="{583B82DD-C478-423B-B77B-EC19821203FF}"/>
              </a:ext>
            </a:extLst>
          </p:cNvPr>
          <p:cNvSpPr txBox="1"/>
          <p:nvPr/>
        </p:nvSpPr>
        <p:spPr>
          <a:xfrm>
            <a:off x="857109" y="5398070"/>
            <a:ext cx="7593793" cy="923330"/>
          </a:xfrm>
          <a:prstGeom prst="rect">
            <a:avLst/>
          </a:prstGeom>
          <a:noFill/>
        </p:spPr>
        <p:txBody>
          <a:bodyPr wrap="square" rtlCol="0">
            <a:spAutoFit/>
          </a:bodyPr>
          <a:lstStyle/>
          <a:p>
            <a:r>
              <a:rPr lang="en-GB" dirty="0"/>
              <a:t>The datasets storing coordinates and values are designed so as to use uniform data storage structures across different coverage types as well as reduce the total data volume. </a:t>
            </a:r>
            <a:endParaRPr lang="en-US" dirty="0"/>
          </a:p>
        </p:txBody>
      </p:sp>
    </p:spTree>
    <p:extLst>
      <p:ext uri="{BB962C8B-B14F-4D97-AF65-F5344CB8AC3E}">
        <p14:creationId xmlns:p14="http://schemas.microsoft.com/office/powerpoint/2010/main" val="675335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5B7FC8-E3BC-48CB-B029-651401C003E8}"/>
              </a:ext>
            </a:extLst>
          </p:cNvPr>
          <p:cNvSpPr>
            <a:spLocks noGrp="1"/>
          </p:cNvSpPr>
          <p:nvPr>
            <p:ph type="title"/>
          </p:nvPr>
        </p:nvSpPr>
        <p:spPr>
          <a:xfrm>
            <a:off x="982133" y="457201"/>
            <a:ext cx="7704667" cy="488730"/>
          </a:xfrm>
        </p:spPr>
        <p:txBody>
          <a:bodyPr>
            <a:noAutofit/>
          </a:bodyPr>
          <a:lstStyle/>
          <a:p>
            <a:r>
              <a:rPr lang="en-US" sz="3200" b="1" dirty="0">
                <a:latin typeface="Arial" panose="020B0604020202020204" pitchFamily="34" charset="0"/>
                <a:cs typeface="Arial" panose="020B0604020202020204" pitchFamily="34" charset="0"/>
              </a:rPr>
              <a:t>Metadata principles</a:t>
            </a:r>
          </a:p>
        </p:txBody>
      </p:sp>
      <p:sp>
        <p:nvSpPr>
          <p:cNvPr id="5" name="Content Placeholder 4">
            <a:extLst>
              <a:ext uri="{FF2B5EF4-FFF2-40B4-BE49-F238E27FC236}">
                <a16:creationId xmlns:a16="http://schemas.microsoft.com/office/drawing/2014/main" xmlns="" id="{4AFCB96A-FD3B-48BC-A359-F286307E4C22}"/>
              </a:ext>
            </a:extLst>
          </p:cNvPr>
          <p:cNvSpPr>
            <a:spLocks noGrp="1"/>
          </p:cNvSpPr>
          <p:nvPr>
            <p:ph idx="1"/>
          </p:nvPr>
        </p:nvSpPr>
        <p:spPr>
          <a:xfrm>
            <a:off x="845498" y="1121979"/>
            <a:ext cx="7704667" cy="4986194"/>
          </a:xfrm>
        </p:spPr>
        <p:txBody>
          <a:bodyPr>
            <a:normAutofit lnSpcReduction="10000"/>
          </a:bodyPr>
          <a:lstStyle/>
          <a:p>
            <a:r>
              <a:rPr lang="en-US" dirty="0"/>
              <a:t>The Exchange Catalogue and ISO metadata files are the same as for other formats</a:t>
            </a:r>
          </a:p>
          <a:p>
            <a:r>
              <a:rPr lang="en-US" dirty="0"/>
              <a:t>Metadata is of two types: (</a:t>
            </a:r>
            <a:r>
              <a:rPr lang="en-US" dirty="0" err="1"/>
              <a:t>i</a:t>
            </a:r>
            <a:r>
              <a:rPr lang="en-US" dirty="0"/>
              <a:t>) `ordinary’ metadata e.g., S-100 discovery metadata, and (ii) grid parameters</a:t>
            </a:r>
          </a:p>
          <a:p>
            <a:r>
              <a:rPr lang="en-US" dirty="0"/>
              <a:t>Metadata is attached to levels appropriate to the subset of objects it covers.</a:t>
            </a:r>
          </a:p>
          <a:p>
            <a:pPr lvl="1"/>
            <a:r>
              <a:rPr lang="en-US" dirty="0"/>
              <a:t>Metadata attached to the root group applies to the whole file (e.g., issue date)</a:t>
            </a:r>
          </a:p>
          <a:p>
            <a:pPr lvl="1"/>
            <a:r>
              <a:rPr lang="en-US" dirty="0"/>
              <a:t>Metadata attached to feature containers applies to all features inside that container (nominally, all features of the same feature type). E.g., dimension.</a:t>
            </a:r>
          </a:p>
          <a:p>
            <a:pPr lvl="1"/>
            <a:r>
              <a:rPr lang="en-US" dirty="0"/>
              <a:t>Metadata attached to a feature instance group applies only to that feature instance. E.g., the bounding box of the grid.</a:t>
            </a:r>
          </a:p>
        </p:txBody>
      </p:sp>
      <p:sp>
        <p:nvSpPr>
          <p:cNvPr id="3" name="Slide Number Placeholder 2">
            <a:extLst>
              <a:ext uri="{FF2B5EF4-FFF2-40B4-BE49-F238E27FC236}">
                <a16:creationId xmlns:a16="http://schemas.microsoft.com/office/drawing/2014/main" xmlns="" id="{78980591-41F9-4283-BC32-4313A6CF84B7}"/>
              </a:ext>
            </a:extLst>
          </p:cNvPr>
          <p:cNvSpPr>
            <a:spLocks noGrp="1"/>
          </p:cNvSpPr>
          <p:nvPr>
            <p:ph type="sldNum" sz="quarter" idx="12"/>
          </p:nvPr>
        </p:nvSpPr>
        <p:spPr/>
        <p:txBody>
          <a:bodyPr/>
          <a:lstStyle/>
          <a:p>
            <a:fld id="{55DD516C-F747-4BFD-BB12-C6A090BBE98F}" type="slidenum">
              <a:rPr lang="en-US" smtClean="0"/>
              <a:pPr/>
              <a:t>8</a:t>
            </a:fld>
            <a:endParaRPr lang="en-US"/>
          </a:p>
        </p:txBody>
      </p:sp>
    </p:spTree>
    <p:extLst>
      <p:ext uri="{BB962C8B-B14F-4D97-AF65-F5344CB8AC3E}">
        <p14:creationId xmlns:p14="http://schemas.microsoft.com/office/powerpoint/2010/main" val="1110141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48AF2D0-7150-4204-B4E8-F732E3470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777" y="223477"/>
            <a:ext cx="7104948" cy="6411046"/>
          </a:xfrm>
          <a:prstGeom prst="rect">
            <a:avLst/>
          </a:prstGeom>
        </p:spPr>
      </p:pic>
      <p:sp>
        <p:nvSpPr>
          <p:cNvPr id="3" name="Title 2">
            <a:extLst>
              <a:ext uri="{FF2B5EF4-FFF2-40B4-BE49-F238E27FC236}">
                <a16:creationId xmlns:a16="http://schemas.microsoft.com/office/drawing/2014/main" xmlns="" id="{B648FCD3-0DFA-419E-BAD9-93536D56F84D}"/>
              </a:ext>
            </a:extLst>
          </p:cNvPr>
          <p:cNvSpPr>
            <a:spLocks noGrp="1"/>
          </p:cNvSpPr>
          <p:nvPr>
            <p:ph type="title"/>
          </p:nvPr>
        </p:nvSpPr>
        <p:spPr>
          <a:xfrm>
            <a:off x="5454869" y="469439"/>
            <a:ext cx="3289737" cy="1075582"/>
          </a:xfrm>
        </p:spPr>
        <p:txBody>
          <a:bodyPr>
            <a:normAutofit/>
          </a:bodyPr>
          <a:lstStyle/>
          <a:p>
            <a:pPr algn="r"/>
            <a:r>
              <a:rPr lang="en-US" sz="3200" b="1" dirty="0">
                <a:latin typeface="Arial" panose="020B0604020202020204" pitchFamily="34" charset="0"/>
                <a:cs typeface="Arial" panose="020B0604020202020204" pitchFamily="34" charset="0"/>
              </a:rPr>
              <a:t>Detailed logical structure</a:t>
            </a:r>
          </a:p>
        </p:txBody>
      </p:sp>
    </p:spTree>
    <p:extLst>
      <p:ext uri="{BB962C8B-B14F-4D97-AF65-F5344CB8AC3E}">
        <p14:creationId xmlns:p14="http://schemas.microsoft.com/office/powerpoint/2010/main" val="3345956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377</TotalTime>
  <Words>1526</Words>
  <Application>Microsoft Office PowerPoint</Application>
  <PresentationFormat>On-screen Show (4:3)</PresentationFormat>
  <Paragraphs>138</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MS Mincho</vt:lpstr>
      <vt:lpstr>Arial</vt:lpstr>
      <vt:lpstr>Calibri</vt:lpstr>
      <vt:lpstr>Corbel</vt:lpstr>
      <vt:lpstr>Symbol</vt:lpstr>
      <vt:lpstr>Times New Roman</vt:lpstr>
      <vt:lpstr>Parallax</vt:lpstr>
      <vt:lpstr>Updated S-100 Part 10c HDF5 Data Model and File Format    S-100 WG3 10-13 April 2018 </vt:lpstr>
      <vt:lpstr>Requirements</vt:lpstr>
      <vt:lpstr>Overview of extensions to Part 10c</vt:lpstr>
      <vt:lpstr>Basic logical structure</vt:lpstr>
      <vt:lpstr>Example of Feature Information group</vt:lpstr>
      <vt:lpstr>Example of Feature Container and Feature Instance groups</vt:lpstr>
      <vt:lpstr>Storage of coordinates and data values</vt:lpstr>
      <vt:lpstr>Metadata principles</vt:lpstr>
      <vt:lpstr>Detailed logical structure</vt:lpstr>
      <vt:lpstr>Other additions</vt:lpstr>
      <vt:lpstr>Open questions and judgement calls</vt:lpstr>
      <vt:lpstr>Open questions - 2</vt:lpstr>
      <vt:lpstr>Recommendations</vt:lpstr>
      <vt:lpstr>Next 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Extensions to S-100 3.0.0 Spatial Types</dc:title>
  <dc:creator>Raphael Malyankar</dc:creator>
  <cp:lastModifiedBy>pap</cp:lastModifiedBy>
  <cp:revision>62</cp:revision>
  <dcterms:created xsi:type="dcterms:W3CDTF">2017-09-19T13:11:42Z</dcterms:created>
  <dcterms:modified xsi:type="dcterms:W3CDTF">2018-07-03T09:12:05Z</dcterms:modified>
</cp:coreProperties>
</file>