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75" r:id="rId2"/>
    <p:sldId id="276" r:id="rId3"/>
    <p:sldId id="279" r:id="rId4"/>
    <p:sldId id="277" r:id="rId5"/>
    <p:sldId id="293" r:id="rId6"/>
    <p:sldId id="280" r:id="rId7"/>
    <p:sldId id="302" r:id="rId8"/>
    <p:sldId id="295" r:id="rId9"/>
    <p:sldId id="281" r:id="rId10"/>
    <p:sldId id="298" r:id="rId11"/>
    <p:sldId id="300" r:id="rId12"/>
    <p:sldId id="301" r:id="rId13"/>
    <p:sldId id="299"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8" r:id="rId29"/>
    <p:sldId id="319" r:id="rId30"/>
    <p:sldId id="320" r:id="rId31"/>
    <p:sldId id="321" r:id="rId32"/>
    <p:sldId id="322" r:id="rId33"/>
    <p:sldId id="323" r:id="rId34"/>
    <p:sldId id="324" r:id="rId35"/>
    <p:sldId id="325" r:id="rId36"/>
    <p:sldId id="326" r:id="rId37"/>
    <p:sldId id="327" r:id="rId38"/>
    <p:sldId id="328"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296" r:id="rId62"/>
    <p:sldId id="292" r:id="rId6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ech" initials="Abri" lastIdx="1" clrIdx="0">
    <p:extLst>
      <p:ext uri="{19B8F6BF-5375-455C-9EA6-DF929625EA0E}">
        <p15:presenceInfo xmlns:p15="http://schemas.microsoft.com/office/powerpoint/2012/main" userId="DTe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E8EFF8"/>
    <a:srgbClr val="DED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444"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D3A9B22A-55EC-4A68-A1AE-1A1AE03C8C30}" type="datetimeFigureOut">
              <a:rPr lang="en-US" smtClean="0"/>
              <a:t>8/9/2019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C14B252-8EFF-4387-B930-F07556521AEC}" type="slidenum">
              <a:rPr lang="en-US" smtClean="0"/>
              <a:t>‹#›</a:t>
            </a:fld>
            <a:endParaRPr lang="en-US"/>
          </a:p>
        </p:txBody>
      </p:sp>
    </p:spTree>
    <p:extLst>
      <p:ext uri="{BB962C8B-B14F-4D97-AF65-F5344CB8AC3E}">
        <p14:creationId xmlns:p14="http://schemas.microsoft.com/office/powerpoint/2010/main" val="81680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75000">
              <a:schemeClr val="accent2">
                <a:lumMod val="5000"/>
                <a:lumOff val="9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7" name="Rectangle 6"/>
          <p:cNvSpPr/>
          <p:nvPr userDrawn="1"/>
        </p:nvSpPr>
        <p:spPr>
          <a:xfrm>
            <a:off x="0" y="6040079"/>
            <a:ext cx="12192000" cy="837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4038600" y="6276122"/>
            <a:ext cx="4114800" cy="365125"/>
          </a:xfrm>
        </p:spPr>
        <p:txBody>
          <a:bodyPr/>
          <a:lstStyle/>
          <a:p>
            <a:r>
              <a:rPr lang="en-US"/>
              <a:t>IHO COUNCIL</a:t>
            </a:r>
            <a:endParaRPr lang="en-US" dirty="0"/>
          </a:p>
        </p:txBody>
      </p:sp>
      <p:sp>
        <p:nvSpPr>
          <p:cNvPr id="9" name="Footer Placeholder 8"/>
          <p:cNvSpPr txBox="1">
            <a:spLocks/>
          </p:cNvSpPr>
          <p:nvPr userDrawn="1"/>
        </p:nvSpPr>
        <p:spPr>
          <a:xfrm>
            <a:off x="250262" y="62803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tx1"/>
                </a:solidFill>
              </a:rPr>
              <a:t>International Hydrographic Organization</a:t>
            </a:r>
            <a:br>
              <a:rPr lang="de-DE" dirty="0">
                <a:solidFill>
                  <a:schemeClr val="tx1"/>
                </a:solidFill>
              </a:rPr>
            </a:br>
            <a:r>
              <a:rPr lang="de-DE" i="1" dirty="0">
                <a:solidFill>
                  <a:schemeClr val="tx1"/>
                </a:solidFill>
              </a:rPr>
              <a:t>Organisation Hydrographique Internationale</a:t>
            </a:r>
            <a:endParaRPr lang="en-US" i="1" dirty="0">
              <a:solidFill>
                <a:schemeClr val="tx1"/>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72" y="6040079"/>
            <a:ext cx="637586" cy="837210"/>
          </a:xfrm>
          <a:prstGeom prst="rect">
            <a:avLst/>
          </a:prstGeom>
        </p:spPr>
      </p:pic>
    </p:spTree>
    <p:extLst>
      <p:ext uri="{BB962C8B-B14F-4D97-AF65-F5344CB8AC3E}">
        <p14:creationId xmlns:p14="http://schemas.microsoft.com/office/powerpoint/2010/main" val="39923826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IHO COUNCIL</a:t>
            </a:r>
          </a:p>
        </p:txBody>
      </p:sp>
      <p:sp>
        <p:nvSpPr>
          <p:cNvPr id="6" name="Slide Number Placeholder 5"/>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42760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IHO COUNCIL</a:t>
            </a:r>
          </a:p>
        </p:txBody>
      </p:sp>
      <p:sp>
        <p:nvSpPr>
          <p:cNvPr id="6" name="Slide Number Placeholder 5"/>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397412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75000">
              <a:schemeClr val="accent2">
                <a:lumMod val="5000"/>
                <a:lumOff val="9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9414"/>
            <a:ext cx="10515600" cy="540511"/>
          </a:xfrm>
        </p:spPr>
        <p:txBody>
          <a:bodyPr/>
          <a:lstStyle>
            <a:lvl1pPr>
              <a:defRPr>
                <a:solidFill>
                  <a:schemeClr val="bg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flipV="1">
            <a:off x="811992" y="893798"/>
            <a:ext cx="10568015" cy="528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040079"/>
            <a:ext cx="12192000" cy="837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4038600" y="6276122"/>
            <a:ext cx="4114800" cy="365125"/>
          </a:xfrm>
        </p:spPr>
        <p:txBody>
          <a:bodyPr/>
          <a:lstStyle/>
          <a:p>
            <a:r>
              <a:rPr lang="en-US"/>
              <a:t>IHO COUNCIL</a:t>
            </a:r>
            <a:endParaRPr lang="en-US" dirty="0"/>
          </a:p>
        </p:txBody>
      </p:sp>
      <p:sp>
        <p:nvSpPr>
          <p:cNvPr id="11" name="Slide Number Placeholder 5"/>
          <p:cNvSpPr>
            <a:spLocks noGrp="1"/>
          </p:cNvSpPr>
          <p:nvPr>
            <p:ph type="sldNum" sz="quarter" idx="12"/>
          </p:nvPr>
        </p:nvSpPr>
        <p:spPr>
          <a:xfrm>
            <a:off x="8986777" y="6276121"/>
            <a:ext cx="2743200" cy="365125"/>
          </a:xfrm>
        </p:spPr>
        <p:txBody>
          <a:bodyPr/>
          <a:lstStyle/>
          <a:p>
            <a:fld id="{EC878826-814C-4FD2-96B3-D147818A5C89}" type="slidenum">
              <a:rPr lang="en-US" smtClean="0"/>
              <a:t>‹#›</a:t>
            </a:fld>
            <a:endParaRPr lang="en-US" dirty="0"/>
          </a:p>
        </p:txBody>
      </p:sp>
      <p:sp>
        <p:nvSpPr>
          <p:cNvPr id="13" name="Footer Placeholder 8"/>
          <p:cNvSpPr txBox="1">
            <a:spLocks/>
          </p:cNvSpPr>
          <p:nvPr userDrawn="1"/>
        </p:nvSpPr>
        <p:spPr>
          <a:xfrm>
            <a:off x="250262" y="62803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tx1"/>
                </a:solidFill>
              </a:rPr>
              <a:t>International Hydrographic Organization</a:t>
            </a:r>
            <a:br>
              <a:rPr lang="de-DE" dirty="0">
                <a:solidFill>
                  <a:schemeClr val="tx1"/>
                </a:solidFill>
              </a:rPr>
            </a:br>
            <a:r>
              <a:rPr lang="de-DE" i="1" dirty="0">
                <a:solidFill>
                  <a:schemeClr val="tx1"/>
                </a:solidFill>
              </a:rPr>
              <a:t>Organisation Hydrographique Internationale</a:t>
            </a:r>
            <a:endParaRPr lang="en-US" i="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72" y="6040079"/>
            <a:ext cx="637586" cy="837210"/>
          </a:xfrm>
          <a:prstGeom prst="rect">
            <a:avLst/>
          </a:prstGeom>
        </p:spPr>
      </p:pic>
    </p:spTree>
    <p:extLst>
      <p:ext uri="{BB962C8B-B14F-4D97-AF65-F5344CB8AC3E}">
        <p14:creationId xmlns:p14="http://schemas.microsoft.com/office/powerpoint/2010/main" val="1363044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IHO COUNCIL</a:t>
            </a:r>
          </a:p>
        </p:txBody>
      </p:sp>
      <p:sp>
        <p:nvSpPr>
          <p:cNvPr id="6" name="Slide Number Placeholder 5"/>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294272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IHO COUNCIL</a:t>
            </a:r>
          </a:p>
        </p:txBody>
      </p:sp>
      <p:sp>
        <p:nvSpPr>
          <p:cNvPr id="7" name="Slide Number Placeholder 6"/>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79750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IHO COUNCIL</a:t>
            </a:r>
          </a:p>
        </p:txBody>
      </p:sp>
      <p:sp>
        <p:nvSpPr>
          <p:cNvPr id="9" name="Slide Number Placeholder 8"/>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86334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IHO COUNCIL</a:t>
            </a:r>
          </a:p>
        </p:txBody>
      </p:sp>
      <p:sp>
        <p:nvSpPr>
          <p:cNvPr id="5" name="Slide Number Placeholder 4"/>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197402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IHO COUNCIL</a:t>
            </a:r>
          </a:p>
        </p:txBody>
      </p:sp>
      <p:sp>
        <p:nvSpPr>
          <p:cNvPr id="4" name="Slide Number Placeholder 3"/>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1630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IHO COUNCIL</a:t>
            </a:r>
          </a:p>
        </p:txBody>
      </p:sp>
      <p:sp>
        <p:nvSpPr>
          <p:cNvPr id="7" name="Slide Number Placeholder 6"/>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422343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IHO COUNCIL</a:t>
            </a:r>
          </a:p>
        </p:txBody>
      </p:sp>
      <p:sp>
        <p:nvSpPr>
          <p:cNvPr id="7" name="Slide Number Placeholder 6"/>
          <p:cNvSpPr>
            <a:spLocks noGrp="1"/>
          </p:cNvSpPr>
          <p:nvPr>
            <p:ph type="sldNum" sz="quarter" idx="12"/>
          </p:nvPr>
        </p:nvSpPr>
        <p:spPr/>
        <p:txBody>
          <a:bodyPr/>
          <a:lstStyle/>
          <a:p>
            <a:fld id="{EC878826-814C-4FD2-96B3-D147818A5C89}" type="slidenum">
              <a:rPr lang="en-US" smtClean="0"/>
              <a:t>‹#›</a:t>
            </a:fld>
            <a:endParaRPr lang="en-US"/>
          </a:p>
        </p:txBody>
      </p:sp>
    </p:spTree>
    <p:extLst>
      <p:ext uri="{BB962C8B-B14F-4D97-AF65-F5344CB8AC3E}">
        <p14:creationId xmlns:p14="http://schemas.microsoft.com/office/powerpoint/2010/main" val="92443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IHO COUNCIL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78826-814C-4FD2-96B3-D147818A5C89}" type="slidenum">
              <a:rPr lang="en-US" smtClean="0"/>
              <a:t>‹#›</a:t>
            </a:fld>
            <a:endParaRPr lang="en-US"/>
          </a:p>
        </p:txBody>
      </p:sp>
    </p:spTree>
    <p:extLst>
      <p:ext uri="{BB962C8B-B14F-4D97-AF65-F5344CB8AC3E}">
        <p14:creationId xmlns:p14="http://schemas.microsoft.com/office/powerpoint/2010/main" val="25655961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4682" y="505706"/>
            <a:ext cx="9144000" cy="784432"/>
          </a:xfrm>
        </p:spPr>
        <p:txBody>
          <a:bodyPr>
            <a:normAutofit/>
          </a:bodyPr>
          <a:lstStyle/>
          <a:p>
            <a:r>
              <a:rPr lang="en-AU" dirty="0"/>
              <a:t>International Hydrographic Organization</a:t>
            </a:r>
            <a:endParaRPr lang="en-US"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Subtitle 2"/>
          <p:cNvSpPr>
            <a:spLocks noGrp="1"/>
          </p:cNvSpPr>
          <p:nvPr>
            <p:ph type="ctrTitle"/>
          </p:nvPr>
        </p:nvSpPr>
        <p:spPr>
          <a:xfrm>
            <a:off x="1524000" y="2045729"/>
            <a:ext cx="9144000" cy="2999063"/>
          </a:xfrm>
        </p:spPr>
        <p:txBody>
          <a:bodyPr>
            <a:normAutofit/>
          </a:bodyPr>
          <a:lstStyle/>
          <a:p>
            <a:pPr lvl="0" fontAlgn="base">
              <a:lnSpc>
                <a:spcPct val="100000"/>
              </a:lnSpc>
              <a:spcBef>
                <a:spcPts val="0"/>
              </a:spcBef>
              <a:buClr>
                <a:srgbClr val="FFFF00"/>
              </a:buClr>
              <a:buSzPct val="60000"/>
              <a:defRPr/>
            </a:pPr>
            <a:r>
              <a:rPr lang="en-US" sz="2800" kern="0" dirty="0">
                <a:solidFill>
                  <a:schemeClr val="accent3">
                    <a:lumMod val="60000"/>
                    <a:lumOff val="40000"/>
                  </a:schemeClr>
                </a:solidFill>
                <a:effectLst>
                  <a:outerShdw blurRad="38100" dist="38100" dir="2700000" algn="tl">
                    <a:srgbClr val="000000"/>
                  </a:outerShdw>
                </a:effectLst>
                <a:latin typeface="Arial Narrow"/>
              </a:rPr>
              <a:t>S-100 Geospatial Information Registry</a:t>
            </a:r>
            <a:br>
              <a:rPr lang="en-US" sz="2800" kern="0" dirty="0">
                <a:solidFill>
                  <a:schemeClr val="accent3">
                    <a:lumMod val="60000"/>
                    <a:lumOff val="40000"/>
                  </a:schemeClr>
                </a:solidFill>
                <a:effectLst>
                  <a:outerShdw blurRad="38100" dist="38100" dir="2700000" algn="tl">
                    <a:srgbClr val="000000"/>
                  </a:outerShdw>
                </a:effectLst>
                <a:latin typeface="Arial Narrow"/>
              </a:rPr>
            </a:br>
            <a:r>
              <a:rPr lang="en-US" sz="2800" kern="0" dirty="0">
                <a:solidFill>
                  <a:schemeClr val="accent3">
                    <a:lumMod val="60000"/>
                    <a:lumOff val="40000"/>
                  </a:schemeClr>
                </a:solidFill>
                <a:effectLst>
                  <a:outerShdw blurRad="38100" dist="38100" dir="2700000" algn="tl">
                    <a:srgbClr val="000000"/>
                  </a:outerShdw>
                </a:effectLst>
                <a:latin typeface="Arial Narrow"/>
              </a:rPr>
              <a:t>Workshop</a:t>
            </a:r>
            <a:br>
              <a:rPr lang="en-US" sz="2800" kern="0" dirty="0">
                <a:solidFill>
                  <a:schemeClr val="accent3">
                    <a:lumMod val="60000"/>
                    <a:lumOff val="40000"/>
                  </a:schemeClr>
                </a:solidFill>
                <a:effectLst>
                  <a:outerShdw blurRad="38100" dist="38100" dir="2700000" algn="tl">
                    <a:srgbClr val="000000"/>
                  </a:outerShdw>
                </a:effectLst>
                <a:latin typeface="Arial Narrow"/>
              </a:rPr>
            </a:br>
            <a:r>
              <a:rPr lang="en-US" sz="2800" kern="0" dirty="0">
                <a:solidFill>
                  <a:schemeClr val="accent3">
                    <a:lumMod val="60000"/>
                    <a:lumOff val="40000"/>
                  </a:schemeClr>
                </a:solidFill>
                <a:effectLst>
                  <a:outerShdw blurRad="38100" dist="38100" dir="2700000" algn="tl">
                    <a:srgbClr val="000000"/>
                  </a:outerShdw>
                </a:effectLst>
                <a:latin typeface="Arial Narrow"/>
              </a:rPr>
              <a:t/>
            </a:r>
            <a:br>
              <a:rPr lang="en-US" sz="2800" kern="0" dirty="0">
                <a:solidFill>
                  <a:schemeClr val="accent3">
                    <a:lumMod val="60000"/>
                    <a:lumOff val="40000"/>
                  </a:schemeClr>
                </a:solidFill>
                <a:effectLst>
                  <a:outerShdw blurRad="38100" dist="38100" dir="2700000" algn="tl">
                    <a:srgbClr val="000000"/>
                  </a:outerShdw>
                </a:effectLst>
                <a:latin typeface="Arial Narrow"/>
              </a:rPr>
            </a:br>
            <a:r>
              <a:rPr lang="en-US" sz="2400" kern="0" dirty="0">
                <a:solidFill>
                  <a:schemeClr val="accent3">
                    <a:lumMod val="60000"/>
                    <a:lumOff val="40000"/>
                  </a:schemeClr>
                </a:solidFill>
                <a:effectLst>
                  <a:outerShdw blurRad="38100" dist="38100" dir="2700000" algn="tl">
                    <a:srgbClr val="000000"/>
                  </a:outerShdw>
                </a:effectLst>
                <a:latin typeface="Arial Narrow"/>
              </a:rPr>
              <a:t>Aalborg, Denmark – 25-26 February 2019</a:t>
            </a:r>
            <a:r>
              <a:rPr lang="en-US" sz="2800" kern="0" dirty="0">
                <a:solidFill>
                  <a:schemeClr val="accent3">
                    <a:lumMod val="60000"/>
                    <a:lumOff val="40000"/>
                  </a:schemeClr>
                </a:solidFill>
                <a:effectLst>
                  <a:outerShdw blurRad="38100" dist="38100" dir="2700000" algn="tl">
                    <a:srgbClr val="000000"/>
                  </a:outerShdw>
                </a:effectLst>
                <a:latin typeface="Arial Narrow"/>
              </a:rPr>
              <a:t/>
            </a:r>
            <a:br>
              <a:rPr lang="en-US" sz="2800" kern="0" dirty="0">
                <a:solidFill>
                  <a:schemeClr val="accent3">
                    <a:lumMod val="60000"/>
                    <a:lumOff val="40000"/>
                  </a:schemeClr>
                </a:solidFill>
                <a:effectLst>
                  <a:outerShdw blurRad="38100" dist="38100" dir="2700000" algn="tl">
                    <a:srgbClr val="000000"/>
                  </a:outerShdw>
                </a:effectLst>
                <a:latin typeface="Arial Narrow"/>
              </a:rPr>
            </a:br>
            <a:endParaRPr lang="en-AU" sz="3600" dirty="0"/>
          </a:p>
        </p:txBody>
      </p:sp>
      <p:pic>
        <p:nvPicPr>
          <p:cNvPr id="6" name="Imag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0374" y="1290138"/>
            <a:ext cx="931251" cy="1221959"/>
          </a:xfrm>
          <a:prstGeom prst="rect">
            <a:avLst/>
          </a:prstGeom>
        </p:spPr>
      </p:pic>
    </p:spTree>
    <p:extLst>
      <p:ext uri="{BB962C8B-B14F-4D97-AF65-F5344CB8AC3E}">
        <p14:creationId xmlns:p14="http://schemas.microsoft.com/office/powerpoint/2010/main" val="4929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8929977" cy="4458891"/>
          </a:xfrm>
        </p:spPr>
        <p:txBody>
          <a:bodyPr>
            <a:normAutofit lnSpcReduction="10000"/>
          </a:bodyPr>
          <a:lstStyle/>
          <a:p>
            <a:pPr marL="0" indent="0">
              <a:buNone/>
            </a:pPr>
            <a:r>
              <a:rPr lang="en-AU" dirty="0"/>
              <a:t>1)  The </a:t>
            </a:r>
            <a:r>
              <a:rPr lang="en-AU" b="1" dirty="0"/>
              <a:t>Concept Register</a:t>
            </a:r>
            <a:r>
              <a:rPr lang="en-AU" dirty="0"/>
              <a:t> is effectively the “source” Register from which all hydrographically-relevant concepts are drawn for modelling in S-100 based Product Specifications.</a:t>
            </a:r>
          </a:p>
          <a:p>
            <a:r>
              <a:rPr lang="en-AU" dirty="0"/>
              <a:t>A </a:t>
            </a:r>
            <a:r>
              <a:rPr lang="en-AU" u="sng" dirty="0"/>
              <a:t>single instance</a:t>
            </a:r>
            <a:r>
              <a:rPr lang="en-AU" dirty="0"/>
              <a:t> only of each concept exists in the Register.  Each concept must be unique (that is, no two concepts can be interpreted to describe the same “real world” entity), and is described by Item Name; Definition (with supporting metadata); Unique ID; Alias(s) (if any); Status (Valid, Invalid (or Not Valid), Superseded, Retired); Lineage and Maintenance Metadata; and a flag to identify whether the concept is included in the IHO Hydrographic Dictionary.</a:t>
            </a:r>
            <a:endParaRPr lang="en-US" dirty="0"/>
          </a:p>
        </p:txBody>
      </p:sp>
      <p:sp>
        <p:nvSpPr>
          <p:cNvPr id="3" name="TextBox 2">
            <a:extLst>
              <a:ext uri="{FF2B5EF4-FFF2-40B4-BE49-F238E27FC236}">
                <a16:creationId xmlns="" xmlns:a16="http://schemas.microsoft.com/office/drawing/2014/main" id="{A9316E61-366F-45B2-9CE8-83431FC433A4}"/>
              </a:ext>
            </a:extLst>
          </p:cNvPr>
          <p:cNvSpPr txBox="1"/>
          <p:nvPr/>
        </p:nvSpPr>
        <p:spPr>
          <a:xfrm>
            <a:off x="9662160" y="2363991"/>
            <a:ext cx="2392680" cy="2031325"/>
          </a:xfrm>
          <a:prstGeom prst="rect">
            <a:avLst/>
          </a:prstGeom>
          <a:noFill/>
        </p:spPr>
        <p:txBody>
          <a:bodyPr wrap="square" rtlCol="0">
            <a:spAutoFit/>
          </a:bodyPr>
          <a:lstStyle/>
          <a:p>
            <a:r>
              <a:rPr lang="en-US" dirty="0"/>
              <a:t>MRNs?</a:t>
            </a:r>
          </a:p>
          <a:p>
            <a:endParaRPr lang="en-US" dirty="0"/>
          </a:p>
          <a:p>
            <a:r>
              <a:rPr lang="en-US" dirty="0"/>
              <a:t>“Senses or “scopes” – Specializations of concepts implemented at the Data Dictionary level?</a:t>
            </a:r>
          </a:p>
        </p:txBody>
      </p:sp>
      <p:pic>
        <p:nvPicPr>
          <p:cNvPr id="6" name="Picture 5">
            <a:extLst>
              <a:ext uri="{FF2B5EF4-FFF2-40B4-BE49-F238E27FC236}">
                <a16:creationId xmlns="" xmlns:a16="http://schemas.microsoft.com/office/drawing/2014/main" id="{436D6E72-BE96-49E5-A271-833FAF1772BC}"/>
              </a:ext>
            </a:extLst>
          </p:cNvPr>
          <p:cNvPicPr/>
          <p:nvPr/>
        </p:nvPicPr>
        <p:blipFill rotWithShape="1">
          <a:blip r:embed="rId2"/>
          <a:srcRect l="17300" t="31682" r="76931" b="12699"/>
          <a:stretch/>
        </p:blipFill>
        <p:spPr bwMode="auto">
          <a:xfrm>
            <a:off x="74958" y="1160031"/>
            <a:ext cx="657225" cy="356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845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4676889"/>
          </a:xfrm>
        </p:spPr>
        <p:txBody>
          <a:bodyPr>
            <a:normAutofit fontScale="85000" lnSpcReduction="10000"/>
          </a:bodyPr>
          <a:lstStyle/>
          <a:p>
            <a:pPr marL="0" indent="0">
              <a:buNone/>
            </a:pPr>
            <a:r>
              <a:rPr lang="en-US" sz="3800" u="sng" dirty="0"/>
              <a:t>Process:</a:t>
            </a:r>
          </a:p>
          <a:p>
            <a:r>
              <a:rPr lang="en-AU" dirty="0"/>
              <a:t>Submitting Organization submits a proposal to the Register via the IHO GI Registry interface;</a:t>
            </a:r>
          </a:p>
          <a:p>
            <a:r>
              <a:rPr lang="en-AU" dirty="0"/>
              <a:t>Proposal is assessed by the Register Manager for completeness and possible duplication with items already registered.  If suitable, the proposal is forwarded to the Concept Register Domain Control Body.  [If considered to be not suitable, the proposal is “rejected” and returned to the Submitting Organization for further rework/resubmission or withdrawal based on Register Manager comments.]</a:t>
            </a:r>
            <a:endParaRPr lang="en-US" u="sng" dirty="0"/>
          </a:p>
          <a:p>
            <a:r>
              <a:rPr lang="en-AU" dirty="0"/>
              <a:t>Proposal is assessed by the Concept Register Domain Control Body for suitability and possible impact on Product Specification(s) under the individual members’ area of expertise .  If approved, the proposal is forwarded to the Register Manager for incorporation in the Register.  [If rejected, the proposal is forwarded by the Register Manager back to the Submitting Organization for rework; or appeal by the Submitting Organization to the Executive Control Body.]</a:t>
            </a:r>
            <a:r>
              <a:rPr lang="en-US" dirty="0"/>
              <a:t> </a:t>
            </a:r>
            <a:r>
              <a:rPr lang="fr-FR" dirty="0"/>
              <a:t> </a:t>
            </a:r>
            <a:endParaRPr lang="en-US" dirty="0"/>
          </a:p>
        </p:txBody>
      </p:sp>
    </p:spTree>
    <p:extLst>
      <p:ext uri="{BB962C8B-B14F-4D97-AF65-F5344CB8AC3E}">
        <p14:creationId xmlns:p14="http://schemas.microsoft.com/office/powerpoint/2010/main" val="6878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090555"/>
            <a:ext cx="10682577" cy="4676889"/>
          </a:xfrm>
        </p:spPr>
        <p:txBody>
          <a:bodyPr>
            <a:normAutofit/>
          </a:bodyPr>
          <a:lstStyle/>
          <a:p>
            <a:pPr marL="0" indent="0">
              <a:buNone/>
            </a:pPr>
            <a:r>
              <a:rPr lang="en-US" sz="3200" u="sng" dirty="0"/>
              <a:t>Process:</a:t>
            </a:r>
          </a:p>
          <a:p>
            <a:r>
              <a:rPr lang="en-AU" sz="2400" dirty="0"/>
              <a:t>Register Manager commits the approved change to the Concept Register, and the Submitting Organization is notified of the change, from which time the change is available for use in the Feature Data Dictionary Register and/or the </a:t>
            </a:r>
            <a:r>
              <a:rPr lang="en-AU" sz="2400" dirty="0" err="1" smtClean="0">
                <a:solidFill>
                  <a:srgbClr val="FF0000"/>
                </a:solidFill>
              </a:rPr>
              <a:t>Codelist</a:t>
            </a:r>
            <a:r>
              <a:rPr lang="en-AU" sz="2400" dirty="0" smtClean="0">
                <a:solidFill>
                  <a:srgbClr val="FF0000"/>
                </a:solidFill>
              </a:rPr>
              <a:t> Register*</a:t>
            </a:r>
            <a:r>
              <a:rPr lang="en-AU" sz="2400" dirty="0" smtClean="0"/>
              <a:t>.</a:t>
            </a:r>
          </a:p>
          <a:p>
            <a:endParaRPr lang="en-AU" sz="2400" dirty="0"/>
          </a:p>
          <a:p>
            <a:pPr marL="0" indent="0">
              <a:buNone/>
            </a:pPr>
            <a:r>
              <a:rPr lang="en-AU" sz="1800" dirty="0" smtClean="0">
                <a:solidFill>
                  <a:srgbClr val="FF0000"/>
                </a:solidFill>
              </a:rPr>
              <a:t>*  Note that the </a:t>
            </a:r>
            <a:r>
              <a:rPr lang="en-AU" sz="1800" dirty="0" err="1" smtClean="0">
                <a:solidFill>
                  <a:srgbClr val="FF0000"/>
                </a:solidFill>
              </a:rPr>
              <a:t>Codelist</a:t>
            </a:r>
            <a:r>
              <a:rPr lang="en-AU" sz="1800" dirty="0" smtClean="0">
                <a:solidFill>
                  <a:srgbClr val="FF0000"/>
                </a:solidFill>
              </a:rPr>
              <a:t> Register is not included in the current implementation of the “Beta” Registry.  Decision from the Workshop is that the requirement for this Register needs to be reworked and a justification Paper submitted to the S-100TSM7 meeting (September 2019).</a:t>
            </a:r>
          </a:p>
          <a:p>
            <a:pPr marL="0" indent="0">
              <a:buNone/>
            </a:pPr>
            <a:r>
              <a:rPr lang="en-AU" sz="1800" dirty="0" smtClean="0">
                <a:solidFill>
                  <a:srgbClr val="FF0000"/>
                </a:solidFill>
              </a:rPr>
              <a:t>As such, all slides related to the </a:t>
            </a:r>
            <a:r>
              <a:rPr lang="en-AU" sz="1800" dirty="0" err="1" smtClean="0">
                <a:solidFill>
                  <a:srgbClr val="FF0000"/>
                </a:solidFill>
              </a:rPr>
              <a:t>Codelist</a:t>
            </a:r>
            <a:r>
              <a:rPr lang="en-AU" sz="1800" dirty="0" smtClean="0">
                <a:solidFill>
                  <a:srgbClr val="FF0000"/>
                </a:solidFill>
              </a:rPr>
              <a:t> Register, and any further reference to the </a:t>
            </a:r>
            <a:r>
              <a:rPr lang="en-AU" sz="1800" dirty="0" err="1" smtClean="0">
                <a:solidFill>
                  <a:srgbClr val="FF0000"/>
                </a:solidFill>
              </a:rPr>
              <a:t>Codelist</a:t>
            </a:r>
            <a:r>
              <a:rPr lang="en-AU" sz="1800" dirty="0" smtClean="0">
                <a:solidFill>
                  <a:srgbClr val="FF0000"/>
                </a:solidFill>
              </a:rPr>
              <a:t> Register within this presentation, are to be interpreted as binding of enumeration or </a:t>
            </a:r>
            <a:r>
              <a:rPr lang="en-AU" sz="1800" dirty="0" err="1" smtClean="0">
                <a:solidFill>
                  <a:srgbClr val="FF0000"/>
                </a:solidFill>
              </a:rPr>
              <a:t>codelist</a:t>
            </a:r>
            <a:r>
              <a:rPr lang="en-AU" sz="1800" dirty="0" smtClean="0">
                <a:solidFill>
                  <a:srgbClr val="FF0000"/>
                </a:solidFill>
              </a:rPr>
              <a:t> type attributes and their values required within the Data Dictionary Register.</a:t>
            </a:r>
            <a:endParaRPr lang="en-AU" sz="1800" dirty="0">
              <a:solidFill>
                <a:srgbClr val="FF0000"/>
              </a:solidFill>
            </a:endParaRPr>
          </a:p>
        </p:txBody>
      </p:sp>
    </p:spTree>
    <p:extLst>
      <p:ext uri="{BB962C8B-B14F-4D97-AF65-F5344CB8AC3E}">
        <p14:creationId xmlns:p14="http://schemas.microsoft.com/office/powerpoint/2010/main" val="83947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8929977" cy="4737849"/>
          </a:xfrm>
        </p:spPr>
        <p:txBody>
          <a:bodyPr>
            <a:normAutofit fontScale="92500" lnSpcReduction="20000"/>
          </a:bodyPr>
          <a:lstStyle/>
          <a:p>
            <a:pPr marL="514350" indent="-514350">
              <a:buAutoNum type="arabicParenR" startAt="2"/>
            </a:pPr>
            <a:r>
              <a:rPr lang="en-AU" sz="3000" dirty="0"/>
              <a:t>The </a:t>
            </a:r>
            <a:r>
              <a:rPr lang="en-AU" sz="3000" b="1" dirty="0"/>
              <a:t>Data Dictionary Register</a:t>
            </a:r>
            <a:r>
              <a:rPr lang="en-AU" sz="3000" dirty="0"/>
              <a:t> is partitioned into Domains.</a:t>
            </a:r>
          </a:p>
          <a:p>
            <a:r>
              <a:rPr lang="en-AU" sz="3000" dirty="0"/>
              <a:t>Each Domain </a:t>
            </a:r>
            <a:r>
              <a:rPr lang="en-AU" sz="3000" u="sng" dirty="0"/>
              <a:t>may</a:t>
            </a:r>
            <a:r>
              <a:rPr lang="en-AU" sz="3000" dirty="0"/>
              <a:t> correspond to a single S-100 based Product Specification.   It has been proven that having multiple Product Specifications being derived from a single Domain causes problems within the Domain as the possibility exists that multiple instances of a single concept modelled in different ways may be required in the Domain dependant on the requirement of each Product Specification.   Multiple Product Specifications within a single Domain should be considered only where these Product Specifications share all (or most) of a single Application Schema; or the Application Schema for a Product Specification is essentially a “subset” of the Application Schema for another Product Specification.</a:t>
            </a:r>
            <a:r>
              <a:rPr lang="en-US" sz="3000" dirty="0"/>
              <a:t> </a:t>
            </a:r>
            <a:r>
              <a:rPr lang="fr-FR" sz="3000" dirty="0"/>
              <a:t> </a:t>
            </a:r>
            <a:endParaRPr lang="en-US" sz="3000" dirty="0"/>
          </a:p>
        </p:txBody>
      </p:sp>
      <p:sp>
        <p:nvSpPr>
          <p:cNvPr id="3" name="TextBox 2">
            <a:extLst>
              <a:ext uri="{FF2B5EF4-FFF2-40B4-BE49-F238E27FC236}">
                <a16:creationId xmlns="" xmlns:a16="http://schemas.microsoft.com/office/drawing/2014/main" id="{A9316E61-366F-45B2-9CE8-83431FC433A4}"/>
              </a:ext>
            </a:extLst>
          </p:cNvPr>
          <p:cNvSpPr txBox="1"/>
          <p:nvPr/>
        </p:nvSpPr>
        <p:spPr>
          <a:xfrm>
            <a:off x="9662160" y="1525791"/>
            <a:ext cx="2392680" cy="2308324"/>
          </a:xfrm>
          <a:prstGeom prst="rect">
            <a:avLst/>
          </a:prstGeom>
          <a:noFill/>
        </p:spPr>
        <p:txBody>
          <a:bodyPr wrap="square" rtlCol="0">
            <a:spAutoFit/>
          </a:bodyPr>
          <a:lstStyle/>
          <a:p>
            <a:r>
              <a:rPr lang="en-US" dirty="0"/>
              <a:t>Introduce </a:t>
            </a:r>
            <a:r>
              <a:rPr lang="en-US" b="1" dirty="0"/>
              <a:t>scopes or namespaces</a:t>
            </a:r>
            <a:r>
              <a:rPr lang="en-US" dirty="0"/>
              <a:t>? Need to develop a middle ground between total independence and total integration of different product specifications.</a:t>
            </a:r>
          </a:p>
        </p:txBody>
      </p:sp>
      <p:pic>
        <p:nvPicPr>
          <p:cNvPr id="6" name="Picture 5">
            <a:extLst>
              <a:ext uri="{FF2B5EF4-FFF2-40B4-BE49-F238E27FC236}">
                <a16:creationId xmlns="" xmlns:a16="http://schemas.microsoft.com/office/drawing/2014/main" id="{436D6E72-BE96-49E5-A271-833FAF1772BC}"/>
              </a:ext>
            </a:extLst>
          </p:cNvPr>
          <p:cNvPicPr/>
          <p:nvPr/>
        </p:nvPicPr>
        <p:blipFill rotWithShape="1">
          <a:blip r:embed="rId2"/>
          <a:srcRect l="30511" t="32128" r="54690" b="27124"/>
          <a:stretch/>
        </p:blipFill>
        <p:spPr bwMode="auto">
          <a:xfrm>
            <a:off x="9932380" y="3834115"/>
            <a:ext cx="1527437" cy="2185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184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926417" cy="4458891"/>
          </a:xfrm>
        </p:spPr>
        <p:txBody>
          <a:bodyPr>
            <a:normAutofit/>
          </a:bodyPr>
          <a:lstStyle/>
          <a:p>
            <a:pPr lvl="0"/>
            <a:r>
              <a:rPr lang="en-AU" dirty="0"/>
              <a:t>Concepts are drawn from the Concept Register by nominated representative(s) from the relevant IHO Working Group or User Community, </a:t>
            </a:r>
            <a:r>
              <a:rPr lang="en-AU" dirty="0" smtClean="0"/>
              <a:t>into </a:t>
            </a:r>
            <a:r>
              <a:rPr lang="en-AU" dirty="0"/>
              <a:t>a Domain within the Register.  Within the Domain, Feature Catalogue development (assign geometry; type; binding; multiplicity) based on the Application Schema for the Product Specification is done. </a:t>
            </a:r>
            <a:endParaRPr lang="en-US" dirty="0"/>
          </a:p>
        </p:txBody>
      </p:sp>
      <p:sp>
        <p:nvSpPr>
          <p:cNvPr id="3" name="TextBox 2">
            <a:extLst>
              <a:ext uri="{FF2B5EF4-FFF2-40B4-BE49-F238E27FC236}">
                <a16:creationId xmlns="" xmlns:a16="http://schemas.microsoft.com/office/drawing/2014/main" id="{A9316E61-366F-45B2-9CE8-83431FC433A4}"/>
              </a:ext>
            </a:extLst>
          </p:cNvPr>
          <p:cNvSpPr txBox="1"/>
          <p:nvPr/>
        </p:nvSpPr>
        <p:spPr>
          <a:xfrm>
            <a:off x="899160" y="3864596"/>
            <a:ext cx="11155680" cy="1754326"/>
          </a:xfrm>
          <a:prstGeom prst="rect">
            <a:avLst/>
          </a:prstGeom>
          <a:noFill/>
        </p:spPr>
        <p:txBody>
          <a:bodyPr wrap="square" rtlCol="0">
            <a:spAutoFit/>
          </a:bodyPr>
          <a:lstStyle/>
          <a:p>
            <a:r>
              <a:rPr lang="en-US" dirty="0"/>
              <a:t>The </a:t>
            </a:r>
            <a:r>
              <a:rPr lang="en-US" dirty="0" smtClean="0"/>
              <a:t>Application Schema </a:t>
            </a:r>
            <a:r>
              <a:rPr lang="en-US" dirty="0"/>
              <a:t>(UML model) is developed first, then the </a:t>
            </a:r>
            <a:r>
              <a:rPr lang="en-US" dirty="0" smtClean="0"/>
              <a:t>Feature Catalogue</a:t>
            </a:r>
            <a:r>
              <a:rPr lang="en-US" dirty="0"/>
              <a:t>. The </a:t>
            </a:r>
            <a:r>
              <a:rPr lang="en-US" dirty="0" smtClean="0"/>
              <a:t>product </a:t>
            </a:r>
            <a:r>
              <a:rPr lang="en-US" dirty="0"/>
              <a:t>specification team cannot know which concepts are needed until the </a:t>
            </a:r>
            <a:r>
              <a:rPr lang="en-US" dirty="0" smtClean="0"/>
              <a:t>Application Schema </a:t>
            </a:r>
            <a:r>
              <a:rPr lang="en-US" dirty="0"/>
              <a:t>is completed. It develops the </a:t>
            </a:r>
            <a:r>
              <a:rPr lang="en-US" dirty="0" smtClean="0"/>
              <a:t>Application Schema </a:t>
            </a:r>
            <a:r>
              <a:rPr lang="en-US" dirty="0"/>
              <a:t>by a process of iterative refinement, referring to the </a:t>
            </a:r>
            <a:r>
              <a:rPr lang="en-US" dirty="0" smtClean="0"/>
              <a:t>Concept Register </a:t>
            </a:r>
            <a:r>
              <a:rPr lang="en-US" dirty="0"/>
              <a:t>as a source (though not the sole source) of concepts within the scope of the data product. The </a:t>
            </a:r>
            <a:r>
              <a:rPr lang="en-US" dirty="0" smtClean="0"/>
              <a:t>Feature Catalogue </a:t>
            </a:r>
            <a:r>
              <a:rPr lang="en-US" dirty="0"/>
              <a:t>is developed later. When the FDD is introduced, populating it will be an intermediate step between developing the </a:t>
            </a:r>
            <a:r>
              <a:rPr lang="en-US" dirty="0" smtClean="0"/>
              <a:t>Application Schema </a:t>
            </a:r>
            <a:r>
              <a:rPr lang="en-US" dirty="0"/>
              <a:t>and </a:t>
            </a:r>
            <a:r>
              <a:rPr lang="en-US" dirty="0" smtClean="0"/>
              <a:t>Feature Catalogue</a:t>
            </a:r>
            <a:r>
              <a:rPr lang="en-US" dirty="0"/>
              <a:t>.</a:t>
            </a:r>
          </a:p>
        </p:txBody>
      </p:sp>
    </p:spTree>
    <p:extLst>
      <p:ext uri="{BB962C8B-B14F-4D97-AF65-F5344CB8AC3E}">
        <p14:creationId xmlns:p14="http://schemas.microsoft.com/office/powerpoint/2010/main" val="2095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274320" y="1068591"/>
            <a:ext cx="11643359" cy="4458891"/>
          </a:xfrm>
        </p:spPr>
        <p:txBody>
          <a:bodyPr>
            <a:noAutofit/>
          </a:bodyPr>
          <a:lstStyle/>
          <a:p>
            <a:pPr lvl="0"/>
            <a:r>
              <a:rPr lang="en-AU" dirty="0"/>
              <a:t>There is no overarching IHO GI Registry structure or process governing how the development work within a Domain is managed.  This is the responsibility of the Working Group or User Community that is developing the Product Specification.  There is no requirement for the Register Manager, Registry Manager, DCB, or ECB to be involved in the actual development of the Product Specification, except for the initial establishment of the Domain; processing new proposals from the Domain Submitting Organization representative to the Concept Register; and providing advice and guidance as required.  All responsibility for ensuring a complete and robust process in order to produce a fit-for-purpose Product Specification are the responsibility of the governing IHO Working Group or User Community (noting however the existing approval process for IHO S-100 based Product Specifications). </a:t>
            </a:r>
            <a:endParaRPr lang="en-US" dirty="0"/>
          </a:p>
        </p:txBody>
      </p:sp>
    </p:spTree>
    <p:extLst>
      <p:ext uri="{BB962C8B-B14F-4D97-AF65-F5344CB8AC3E}">
        <p14:creationId xmlns:p14="http://schemas.microsoft.com/office/powerpoint/2010/main" val="160578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328323" y="1022871"/>
            <a:ext cx="11535354" cy="4458891"/>
          </a:xfrm>
        </p:spPr>
        <p:txBody>
          <a:bodyPr>
            <a:noAutofit/>
          </a:bodyPr>
          <a:lstStyle/>
          <a:p>
            <a:pPr lvl="0"/>
            <a:r>
              <a:rPr lang="en-AU" dirty="0"/>
              <a:t>The process and participants for development and maintenance of the Product Specification can be organized by the Working Group or User Community responsible as required so as to best achieve the required end result.  For example, the IHO S-101 Project Specification is being developed by a dedicated Project Team operating under the </a:t>
            </a:r>
            <a:r>
              <a:rPr lang="en-AU" dirty="0" smtClean="0"/>
              <a:t>S-100WG</a:t>
            </a:r>
            <a:r>
              <a:rPr lang="en-AU" dirty="0"/>
              <a:t>, while S-102 was developed by a very small group of subject matter experts (essentially a “one man band”), and simply reported its progress to the </a:t>
            </a:r>
            <a:r>
              <a:rPr lang="en-AU" dirty="0" smtClean="0"/>
              <a:t>S-100WG </a:t>
            </a:r>
            <a:r>
              <a:rPr lang="en-AU" dirty="0"/>
              <a:t>as required.  Similarly, cooperation between Domains may be “sub-managed” by smaller cross-Domain groups in order to harmonize and optimize Product Specification development – for example the IHO Hydro “Cross-Domain Group” between the S-101 Project Team and the NIPWG.  Again, it is important to note that this is not a part of the overarching administration or management of the IHO GI Registry. </a:t>
            </a:r>
            <a:endParaRPr lang="en-US" dirty="0"/>
          </a:p>
        </p:txBody>
      </p:sp>
    </p:spTree>
    <p:extLst>
      <p:ext uri="{BB962C8B-B14F-4D97-AF65-F5344CB8AC3E}">
        <p14:creationId xmlns:p14="http://schemas.microsoft.com/office/powerpoint/2010/main" val="150483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320040" y="1022871"/>
            <a:ext cx="11658599" cy="4920729"/>
          </a:xfrm>
        </p:spPr>
        <p:txBody>
          <a:bodyPr>
            <a:noAutofit/>
          </a:bodyPr>
          <a:lstStyle/>
          <a:p>
            <a:pPr lvl="0"/>
            <a:r>
              <a:rPr lang="en-AU" dirty="0"/>
              <a:t>At any stage during Product Specification development, a draft product Feature and Portrayal Catalogue may be created (utilizing the </a:t>
            </a:r>
            <a:r>
              <a:rPr lang="en-AU" u="sng" dirty="0"/>
              <a:t>Feature Catalogue Builder</a:t>
            </a:r>
            <a:r>
              <a:rPr lang="en-AU" dirty="0"/>
              <a:t> and </a:t>
            </a:r>
            <a:r>
              <a:rPr lang="en-AU" u="sng" dirty="0"/>
              <a:t>Portrayal Catalogue Builder</a:t>
            </a:r>
            <a:r>
              <a:rPr lang="en-AU" dirty="0"/>
              <a:t>) from the Domain within the FDD Register for testing in the </a:t>
            </a:r>
            <a:r>
              <a:rPr lang="en-AU" u="sng" dirty="0"/>
              <a:t>S-100 Test Bed</a:t>
            </a:r>
            <a:r>
              <a:rPr lang="en-AU" dirty="0"/>
              <a:t>.  This effectively means that the Domain space within the Feature Data Dictionary Register acts as the “sandbox” for the iterative </a:t>
            </a:r>
            <a:r>
              <a:rPr lang="en-AU" dirty="0" smtClean="0"/>
              <a:t>testing </a:t>
            </a:r>
            <a:r>
              <a:rPr lang="en-AU" dirty="0"/>
              <a:t>and refinement of the Application Schema and Feature/Portrayal Catalogues for the Product Specification. </a:t>
            </a:r>
          </a:p>
          <a:p>
            <a:pPr lvl="0"/>
            <a:r>
              <a:rPr lang="en-AU" dirty="0"/>
              <a:t>When all requirements for the development, testing and approval of the Product Specification have been satisfied, the final Feature and Portrayal Catalogues are produced, utilizing the </a:t>
            </a:r>
            <a:r>
              <a:rPr lang="en-AU" u="sng" dirty="0"/>
              <a:t>Feature Catalogue Builder</a:t>
            </a:r>
            <a:r>
              <a:rPr lang="en-AU" dirty="0"/>
              <a:t> and </a:t>
            </a:r>
            <a:r>
              <a:rPr lang="en-AU" u="sng" dirty="0"/>
              <a:t>Portrayal Catalogue Builder</a:t>
            </a:r>
            <a:r>
              <a:rPr lang="en-AU" dirty="0"/>
              <a:t>, and included in the published Edition of the Product Specification.</a:t>
            </a:r>
            <a:endParaRPr lang="en-US" dirty="0"/>
          </a:p>
        </p:txBody>
      </p:sp>
    </p:spTree>
    <p:extLst>
      <p:ext uri="{BB962C8B-B14F-4D97-AF65-F5344CB8AC3E}">
        <p14:creationId xmlns:p14="http://schemas.microsoft.com/office/powerpoint/2010/main" val="46264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022871"/>
            <a:ext cx="10713057" cy="4920729"/>
          </a:xfrm>
        </p:spPr>
        <p:txBody>
          <a:bodyPr>
            <a:noAutofit/>
          </a:bodyPr>
          <a:lstStyle/>
          <a:p>
            <a:pPr lvl="0"/>
            <a:r>
              <a:rPr lang="en-AU" dirty="0"/>
              <a:t>The published Product Specification is included in the </a:t>
            </a:r>
            <a:r>
              <a:rPr lang="en-AU" u="sng" dirty="0"/>
              <a:t>Product Specification Register</a:t>
            </a:r>
            <a:r>
              <a:rPr lang="en-AU" dirty="0"/>
              <a:t>, which holds all published versions of the Specification.  From this point, further development can be done in the FDD Register for </a:t>
            </a:r>
            <a:r>
              <a:rPr lang="en-AU" dirty="0" smtClean="0"/>
              <a:t>refinement of the Application Schema in preparation for the </a:t>
            </a:r>
            <a:r>
              <a:rPr lang="en-AU" dirty="0"/>
              <a:t>next draft of the Product Specification, as required. </a:t>
            </a:r>
          </a:p>
        </p:txBody>
      </p:sp>
    </p:spTree>
    <p:extLst>
      <p:ext uri="{BB962C8B-B14F-4D97-AF65-F5344CB8AC3E}">
        <p14:creationId xmlns:p14="http://schemas.microsoft.com/office/powerpoint/2010/main" val="3712554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4676889"/>
          </a:xfrm>
        </p:spPr>
        <p:txBody>
          <a:bodyPr>
            <a:normAutofit/>
          </a:bodyPr>
          <a:lstStyle/>
          <a:p>
            <a:pPr marL="0" indent="0">
              <a:buNone/>
            </a:pPr>
            <a:r>
              <a:rPr lang="en-US" sz="3800" u="sng" dirty="0"/>
              <a:t>Process:</a:t>
            </a:r>
          </a:p>
          <a:p>
            <a:r>
              <a:rPr lang="en-AU" sz="2400" dirty="0"/>
              <a:t>The Working Group/User Community, if required, applies to the Registry Manager to have a Domain assigned to them for an S-100 based Product </a:t>
            </a:r>
            <a:r>
              <a:rPr lang="en-AU" sz="2400" dirty="0" smtClean="0"/>
              <a:t>Specification, if a Domain does not already exist</a:t>
            </a:r>
            <a:endParaRPr lang="en-AU" sz="2400" dirty="0"/>
          </a:p>
          <a:p>
            <a:r>
              <a:rPr lang="en-AU" sz="2400" dirty="0"/>
              <a:t>When approved by the Registry Manager, the Domain is established.  The Working Group/User Community then assigns representative(s) of their group to act as Submitting Organization, Domain Control Body and Domain “Worker”.  The Domain “Worker” essentially has write access to the Domain for the application of the data modelling </a:t>
            </a:r>
            <a:r>
              <a:rPr lang="en-AU" sz="2400" dirty="0" smtClean="0"/>
              <a:t>as defined in the Application Schema for </a:t>
            </a:r>
            <a:r>
              <a:rPr lang="en-AU" sz="2400" dirty="0"/>
              <a:t>the Product Specification, and is given access to the </a:t>
            </a:r>
            <a:r>
              <a:rPr lang="en-AU" sz="2400" dirty="0" smtClean="0"/>
              <a:t>Register so as to draw concepts from the </a:t>
            </a:r>
            <a:r>
              <a:rPr lang="en-AU" sz="2400" u="sng" dirty="0" smtClean="0"/>
              <a:t>Concept </a:t>
            </a:r>
            <a:r>
              <a:rPr lang="en-AU" sz="2400" u="sng" dirty="0"/>
              <a:t>Register</a:t>
            </a:r>
            <a:r>
              <a:rPr lang="en-AU" sz="2400" dirty="0"/>
              <a:t> so as to </a:t>
            </a:r>
            <a:r>
              <a:rPr lang="en-AU" sz="2400" dirty="0" smtClean="0"/>
              <a:t>reflect the Application Schema and create </a:t>
            </a:r>
            <a:r>
              <a:rPr lang="en-AU" sz="2400" dirty="0"/>
              <a:t>draft Feature Catalogues for testing and final publication</a:t>
            </a:r>
            <a:endParaRPr lang="en-US" sz="2400" u="sng" dirty="0"/>
          </a:p>
        </p:txBody>
      </p:sp>
    </p:spTree>
    <p:extLst>
      <p:ext uri="{BB962C8B-B14F-4D97-AF65-F5344CB8AC3E}">
        <p14:creationId xmlns:p14="http://schemas.microsoft.com/office/powerpoint/2010/main" val="367596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277815"/>
            <a:ext cx="8981868" cy="636586"/>
          </a:xfrm>
        </p:spPr>
        <p:txBody>
          <a:bodyPr>
            <a:normAutofit fontScale="90000"/>
          </a:bodyPr>
          <a:lstStyle/>
          <a:p>
            <a:pPr>
              <a:defRPr/>
            </a:pPr>
            <a:r>
              <a:rPr lang="en-AU" dirty="0"/>
              <a:t>GI Registry Workshop - Aims</a:t>
            </a:r>
          </a:p>
        </p:txBody>
      </p:sp>
      <p:sp>
        <p:nvSpPr>
          <p:cNvPr id="3" name="Content Placeholder 2"/>
          <p:cNvSpPr>
            <a:spLocks noGrp="1"/>
          </p:cNvSpPr>
          <p:nvPr>
            <p:ph idx="1"/>
          </p:nvPr>
        </p:nvSpPr>
        <p:spPr>
          <a:xfrm>
            <a:off x="728870" y="1340770"/>
            <a:ext cx="10469217" cy="506832"/>
          </a:xfrm>
        </p:spPr>
        <p:txBody>
          <a:bodyPr>
            <a:normAutofit/>
          </a:bodyPr>
          <a:lstStyle/>
          <a:p>
            <a:pPr algn="just">
              <a:defRPr/>
            </a:pPr>
            <a:r>
              <a:rPr lang="en-AU" sz="2400" dirty="0"/>
              <a:t>Understanding current structure of the IHO GI Registry  </a:t>
            </a:r>
          </a:p>
          <a:p>
            <a:pPr marL="0" indent="0" algn="just">
              <a:buNone/>
              <a:defRPr/>
            </a:pPr>
            <a:endParaRPr lang="en-AU" sz="2400" b="1" dirty="0"/>
          </a:p>
          <a:p>
            <a:pPr marL="0" indent="0" algn="just">
              <a:buNone/>
              <a:defRPr/>
            </a:pPr>
            <a:endParaRPr lang="en-GB" sz="2400" b="1" dirty="0"/>
          </a:p>
        </p:txBody>
      </p:sp>
      <p:sp>
        <p:nvSpPr>
          <p:cNvPr id="5" name="Footer Placeholder 3"/>
          <p:cNvSpPr>
            <a:spLocks noGrp="1"/>
          </p:cNvSpPr>
          <p:nvPr>
            <p:ph type="ftr" sz="quarter" idx="11"/>
          </p:nvPr>
        </p:nvSpPr>
        <p:spPr>
          <a:xfrm>
            <a:off x="4038600" y="6276122"/>
            <a:ext cx="4114800" cy="365125"/>
          </a:xfrm>
        </p:spPr>
        <p:txBody>
          <a:bodyPr/>
          <a:lstStyle/>
          <a:p>
            <a:r>
              <a:rPr lang="de-DE" dirty="0"/>
              <a:t>GI Registry Workshop – Aarlborg, Denmark, 25-26 March 2019</a:t>
            </a:r>
          </a:p>
        </p:txBody>
      </p:sp>
      <p:sp>
        <p:nvSpPr>
          <p:cNvPr id="6" name="Content Placeholder 2"/>
          <p:cNvSpPr txBox="1">
            <a:spLocks/>
          </p:cNvSpPr>
          <p:nvPr/>
        </p:nvSpPr>
        <p:spPr>
          <a:xfrm>
            <a:off x="728867" y="1846692"/>
            <a:ext cx="8981867" cy="417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Understanding current structure of the “new” IHO GI Registry</a:t>
            </a:r>
          </a:p>
        </p:txBody>
      </p:sp>
      <p:sp>
        <p:nvSpPr>
          <p:cNvPr id="51" name="TextBox 50"/>
          <p:cNvSpPr txBox="1"/>
          <p:nvPr/>
        </p:nvSpPr>
        <p:spPr>
          <a:xfrm>
            <a:off x="728868" y="2659954"/>
            <a:ext cx="8916077" cy="461665"/>
          </a:xfrm>
          <a:prstGeom prst="rect">
            <a:avLst/>
          </a:prstGeom>
          <a:noFill/>
        </p:spPr>
        <p:txBody>
          <a:bodyPr wrap="square" rtlCol="0">
            <a:spAutoFit/>
          </a:bodyPr>
          <a:lstStyle/>
          <a:p>
            <a:pPr marL="228600" indent="-228600">
              <a:buFont typeface="Arial" panose="020B0604020202020204" pitchFamily="34" charset="0"/>
              <a:buChar char="•"/>
            </a:pPr>
            <a:r>
              <a:rPr lang="en-AU" sz="2400" dirty="0"/>
              <a:t>Understanding the GI Registry Interface</a:t>
            </a:r>
          </a:p>
        </p:txBody>
      </p:sp>
      <p:sp>
        <p:nvSpPr>
          <p:cNvPr id="10" name="Content Placeholder 2"/>
          <p:cNvSpPr txBox="1">
            <a:spLocks/>
          </p:cNvSpPr>
          <p:nvPr/>
        </p:nvSpPr>
        <p:spPr>
          <a:xfrm>
            <a:off x="728869" y="3147412"/>
            <a:ext cx="8981866" cy="179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Advance development of “conventions and guidelines” for the IHO GI Registry</a:t>
            </a:r>
          </a:p>
          <a:p>
            <a:pPr lvl="1"/>
            <a:r>
              <a:rPr lang="en-AU" sz="2000" dirty="0"/>
              <a:t>Rationalization of Registry content</a:t>
            </a:r>
          </a:p>
          <a:p>
            <a:pPr lvl="1"/>
            <a:r>
              <a:rPr lang="en-AU" sz="2000" dirty="0"/>
              <a:t>Discuss (and agree?) on possible new data modelling concepts for the Registry (for example utilization of concept specializations (URNs, Namespaces))</a:t>
            </a:r>
          </a:p>
        </p:txBody>
      </p:sp>
      <p:sp>
        <p:nvSpPr>
          <p:cNvPr id="11" name="TextBox 10">
            <a:extLst>
              <a:ext uri="{FF2B5EF4-FFF2-40B4-BE49-F238E27FC236}">
                <a16:creationId xmlns="" xmlns:a16="http://schemas.microsoft.com/office/drawing/2014/main" id="{6E9CDC2B-D9FE-4346-99A9-6BA43D0FB774}"/>
              </a:ext>
            </a:extLst>
          </p:cNvPr>
          <p:cNvSpPr txBox="1"/>
          <p:nvPr/>
        </p:nvSpPr>
        <p:spPr>
          <a:xfrm>
            <a:off x="728868" y="4829350"/>
            <a:ext cx="8916077" cy="1077218"/>
          </a:xfrm>
          <a:prstGeom prst="rect">
            <a:avLst/>
          </a:prstGeom>
          <a:noFill/>
        </p:spPr>
        <p:txBody>
          <a:bodyPr wrap="square" rtlCol="0">
            <a:spAutoFit/>
          </a:bodyPr>
          <a:lstStyle/>
          <a:p>
            <a:pPr marL="228600" indent="-228600">
              <a:buFont typeface="Arial" panose="020B0604020202020204" pitchFamily="34" charset="0"/>
              <a:buChar char="•"/>
            </a:pPr>
            <a:r>
              <a:rPr lang="en-AU" sz="2400" dirty="0"/>
              <a:t>Introduction to Registry associated tools</a:t>
            </a:r>
          </a:p>
          <a:p>
            <a:pPr marL="685800" lvl="1" indent="-228600">
              <a:buFont typeface="Arial" panose="020B0604020202020204" pitchFamily="34" charset="0"/>
              <a:buChar char="•"/>
            </a:pPr>
            <a:r>
              <a:rPr lang="en-AU" sz="2000" dirty="0"/>
              <a:t>Feature Catalogue Builder</a:t>
            </a:r>
          </a:p>
          <a:p>
            <a:pPr marL="685800" lvl="1" indent="-228600">
              <a:buFont typeface="Arial" panose="020B0604020202020204" pitchFamily="34" charset="0"/>
              <a:buChar char="•"/>
            </a:pPr>
            <a:r>
              <a:rPr lang="en-AU" sz="2000" dirty="0"/>
              <a:t>Portrayal Catalogue Builder</a:t>
            </a:r>
          </a:p>
        </p:txBody>
      </p:sp>
      <p:sp>
        <p:nvSpPr>
          <p:cNvPr id="9" name="Content Placeholder 2">
            <a:extLst>
              <a:ext uri="{FF2B5EF4-FFF2-40B4-BE49-F238E27FC236}">
                <a16:creationId xmlns="" xmlns:a16="http://schemas.microsoft.com/office/drawing/2014/main" id="{1A6372DA-C34D-41EB-8F4E-426CB7E3B5FC}"/>
              </a:ext>
            </a:extLst>
          </p:cNvPr>
          <p:cNvSpPr txBox="1">
            <a:spLocks/>
          </p:cNvSpPr>
          <p:nvPr/>
        </p:nvSpPr>
        <p:spPr>
          <a:xfrm>
            <a:off x="728868" y="2265278"/>
            <a:ext cx="8981867" cy="417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Discuss possible improvements to the “new” Registry structure</a:t>
            </a:r>
          </a:p>
        </p:txBody>
      </p:sp>
    </p:spTree>
    <p:extLst>
      <p:ext uri="{BB962C8B-B14F-4D97-AF65-F5344CB8AC3E}">
        <p14:creationId xmlns:p14="http://schemas.microsoft.com/office/powerpoint/2010/main" val="33860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1" grpId="0"/>
      <p:bldP spid="10" grpId="0"/>
      <p:bldP spid="11"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4676889"/>
          </a:xfrm>
        </p:spPr>
        <p:txBody>
          <a:bodyPr>
            <a:normAutofit/>
          </a:bodyPr>
          <a:lstStyle/>
          <a:p>
            <a:pPr marL="0" indent="0">
              <a:buNone/>
            </a:pPr>
            <a:r>
              <a:rPr lang="en-US" sz="3800" u="sng" dirty="0"/>
              <a:t>Process:</a:t>
            </a:r>
          </a:p>
          <a:p>
            <a:r>
              <a:rPr lang="en-AU" sz="2400" dirty="0"/>
              <a:t>Based on draft modelling included in their Application Schema, the Working Group/User Community for which the Domain has been created extracts concepts from the Concept Register, and models the concept according to their requirements (assigns geometry, type, binding, cardinality, encoding guidance).  This is done by the Domain “Worker</a:t>
            </a:r>
            <a:r>
              <a:rPr lang="en-AU" sz="2400" dirty="0" smtClean="0"/>
              <a:t>”.  </a:t>
            </a:r>
            <a:r>
              <a:rPr lang="en-AU" sz="2400" dirty="0"/>
              <a:t>The Registry interface provides a query mechanism whereby users of the Registry can enquire as to how a concept from the Concept Register has been modelled in all instances of its use in the FDD Register and within the </a:t>
            </a:r>
            <a:r>
              <a:rPr lang="en-AU" sz="2400" dirty="0" err="1" smtClean="0"/>
              <a:t>Codelist</a:t>
            </a:r>
            <a:r>
              <a:rPr lang="en-AU" sz="2400" dirty="0" smtClean="0"/>
              <a:t> </a:t>
            </a:r>
            <a:r>
              <a:rPr lang="en-AU" sz="2400" dirty="0"/>
              <a:t>Register – this will assist in Product Specification development and contribute to interoperability</a:t>
            </a:r>
          </a:p>
        </p:txBody>
      </p:sp>
    </p:spTree>
    <p:extLst>
      <p:ext uri="{BB962C8B-B14F-4D97-AF65-F5344CB8AC3E}">
        <p14:creationId xmlns:p14="http://schemas.microsoft.com/office/powerpoint/2010/main" val="425704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4676889"/>
          </a:xfrm>
        </p:spPr>
        <p:txBody>
          <a:bodyPr>
            <a:normAutofit/>
          </a:bodyPr>
          <a:lstStyle/>
          <a:p>
            <a:pPr marL="0" indent="0">
              <a:buNone/>
            </a:pPr>
            <a:r>
              <a:rPr lang="en-US" sz="3800" u="sng" dirty="0"/>
              <a:t>Process:</a:t>
            </a:r>
          </a:p>
          <a:p>
            <a:r>
              <a:rPr lang="en-AU" sz="2400" dirty="0"/>
              <a:t>Proposals for new or revised concepts required to the Concept Register are proposed by the Submitting Organization representative for the Domain as required</a:t>
            </a:r>
          </a:p>
          <a:p>
            <a:r>
              <a:rPr lang="en-AU" sz="2400" dirty="0"/>
              <a:t>As required, a draft Feature Catalogue can be extracted from the Domain, utilizing the </a:t>
            </a:r>
            <a:r>
              <a:rPr lang="en-AU" sz="2400" u="sng" dirty="0"/>
              <a:t>Feature Catalogue Builder</a:t>
            </a:r>
            <a:r>
              <a:rPr lang="en-AU" sz="2400" dirty="0"/>
              <a:t>, for testing in the </a:t>
            </a:r>
            <a:r>
              <a:rPr lang="en-AU" sz="2400" u="sng" dirty="0"/>
              <a:t>S-100 Test Bed</a:t>
            </a:r>
            <a:endParaRPr lang="en-AU" sz="2400" dirty="0"/>
          </a:p>
        </p:txBody>
      </p:sp>
    </p:spTree>
    <p:extLst>
      <p:ext uri="{BB962C8B-B14F-4D97-AF65-F5344CB8AC3E}">
        <p14:creationId xmlns:p14="http://schemas.microsoft.com/office/powerpoint/2010/main" val="5998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8929977" cy="4737849"/>
          </a:xfrm>
        </p:spPr>
        <p:txBody>
          <a:bodyPr>
            <a:normAutofit/>
          </a:bodyPr>
          <a:lstStyle/>
          <a:p>
            <a:pPr marL="0" indent="0">
              <a:buNone/>
            </a:pPr>
            <a:r>
              <a:rPr lang="en-AU" dirty="0"/>
              <a:t>3)  It is anticipated that the </a:t>
            </a:r>
            <a:r>
              <a:rPr lang="en-AU" b="1" dirty="0"/>
              <a:t>Portrayal Register</a:t>
            </a:r>
            <a:r>
              <a:rPr lang="en-AU" dirty="0"/>
              <a:t> will be structured and function essentially as it exists in the current version of the Registry.</a:t>
            </a:r>
            <a:endParaRPr lang="en-AU" sz="3000" dirty="0"/>
          </a:p>
        </p:txBody>
      </p:sp>
      <p:pic>
        <p:nvPicPr>
          <p:cNvPr id="6" name="Picture 5">
            <a:extLst>
              <a:ext uri="{FF2B5EF4-FFF2-40B4-BE49-F238E27FC236}">
                <a16:creationId xmlns="" xmlns:a16="http://schemas.microsoft.com/office/drawing/2014/main" id="{436D6E72-BE96-49E5-A271-833FAF1772BC}"/>
              </a:ext>
            </a:extLst>
          </p:cNvPr>
          <p:cNvPicPr/>
          <p:nvPr/>
        </p:nvPicPr>
        <p:blipFill rotWithShape="1">
          <a:blip r:embed="rId2"/>
          <a:srcRect l="30511" t="32128" r="54690" b="27124"/>
          <a:stretch/>
        </p:blipFill>
        <p:spPr bwMode="auto">
          <a:xfrm>
            <a:off x="9932380" y="1160031"/>
            <a:ext cx="1527437" cy="2185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861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9610725" cy="4737849"/>
          </a:xfrm>
        </p:spPr>
        <p:txBody>
          <a:bodyPr>
            <a:normAutofit fontScale="92500" lnSpcReduction="20000"/>
          </a:bodyPr>
          <a:lstStyle/>
          <a:p>
            <a:pPr marL="514350" indent="-514350">
              <a:buAutoNum type="arabicParenR" startAt="4"/>
            </a:pPr>
            <a:r>
              <a:rPr lang="en-AU" sz="3000" b="1" dirty="0" err="1" smtClean="0"/>
              <a:t>Codelist</a:t>
            </a:r>
            <a:r>
              <a:rPr lang="en-AU" sz="3000" dirty="0" smtClean="0"/>
              <a:t> </a:t>
            </a:r>
            <a:r>
              <a:rPr lang="en-AU" sz="3000" dirty="0"/>
              <a:t>Register:</a:t>
            </a:r>
          </a:p>
          <a:p>
            <a:r>
              <a:rPr lang="en-AU" sz="3000" dirty="0"/>
              <a:t>The intention of the </a:t>
            </a:r>
            <a:r>
              <a:rPr lang="en-AU" sz="3000" dirty="0" err="1" smtClean="0"/>
              <a:t>Codelist</a:t>
            </a:r>
            <a:r>
              <a:rPr lang="en-AU" sz="3000" dirty="0" smtClean="0"/>
              <a:t> </a:t>
            </a:r>
            <a:r>
              <a:rPr lang="en-AU" sz="3000" dirty="0"/>
              <a:t>Register is to provide the mechanism for ensuring consistency and interoperability between data created conformant to S-100 based Product Specifications.  The Register is a “Hierarchical Register”, and contains all instances where a property or characteristic of a concept has been modelled in an S-100 based Product Specification as an </a:t>
            </a:r>
            <a:r>
              <a:rPr lang="en-AU" sz="3000" dirty="0" smtClean="0"/>
              <a:t>“closed enumeration” (enumerated attribute) </a:t>
            </a:r>
            <a:r>
              <a:rPr lang="en-AU" sz="3000" dirty="0"/>
              <a:t>or an “open enumeration” </a:t>
            </a:r>
            <a:r>
              <a:rPr lang="en-AU" sz="3000" dirty="0" err="1"/>
              <a:t>Codelist</a:t>
            </a:r>
            <a:r>
              <a:rPr lang="en-AU" sz="3000" dirty="0"/>
              <a:t> type; and the full list of allowable enumerate codes and their values (which may also be taken from the Concept Register) for the attribute.  This Register may also contain those attributes defined as Dictionary type </a:t>
            </a:r>
            <a:r>
              <a:rPr lang="en-AU" sz="3000" dirty="0" err="1"/>
              <a:t>Codelists</a:t>
            </a:r>
            <a:r>
              <a:rPr lang="en-AU" sz="3000" dirty="0"/>
              <a:t> through assigning the administrative URL to the attribute (see INSPIRE Registry).  </a:t>
            </a:r>
          </a:p>
        </p:txBody>
      </p:sp>
      <p:pic>
        <p:nvPicPr>
          <p:cNvPr id="7" name="Picture 6">
            <a:extLst>
              <a:ext uri="{FF2B5EF4-FFF2-40B4-BE49-F238E27FC236}">
                <a16:creationId xmlns="" xmlns:a16="http://schemas.microsoft.com/office/drawing/2014/main" id="{436D6E72-BE96-49E5-A271-833FAF1772BC}"/>
              </a:ext>
            </a:extLst>
          </p:cNvPr>
          <p:cNvPicPr/>
          <p:nvPr/>
        </p:nvPicPr>
        <p:blipFill rotWithShape="1">
          <a:blip r:embed="rId2"/>
          <a:srcRect l="37701" t="75256" r="54356" b="13591"/>
          <a:stretch/>
        </p:blipFill>
        <p:spPr bwMode="auto">
          <a:xfrm>
            <a:off x="10342908" y="1160031"/>
            <a:ext cx="1491283" cy="1251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843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9610725" cy="4737849"/>
          </a:xfrm>
        </p:spPr>
        <p:txBody>
          <a:bodyPr>
            <a:normAutofit lnSpcReduction="10000"/>
          </a:bodyPr>
          <a:lstStyle/>
          <a:p>
            <a:pPr marL="0" indent="0">
              <a:buNone/>
            </a:pPr>
            <a:r>
              <a:rPr lang="en-AU" sz="2400" dirty="0"/>
              <a:t>The rationale behind the establishment of an Enumerate/</a:t>
            </a:r>
            <a:r>
              <a:rPr lang="en-AU" sz="2400" dirty="0" err="1"/>
              <a:t>Codelist</a:t>
            </a:r>
            <a:r>
              <a:rPr lang="en-AU" sz="2400" dirty="0"/>
              <a:t> Register is that, if such a Register does not exist, Product Specification developers could create their own enumerate lists for the same enumerate type attribute, having different values assigned to enumerate codes.  This would cause considerable problems with interoperability.  </a:t>
            </a:r>
          </a:p>
          <a:p>
            <a:pPr marL="0" indent="0">
              <a:buNone/>
            </a:pPr>
            <a:r>
              <a:rPr lang="en-AU" sz="2400" dirty="0"/>
              <a:t>NOTE:  Discussion as to whether there should be separate “Hierarchical Registers” for enumerates and </a:t>
            </a:r>
            <a:r>
              <a:rPr lang="en-AU" sz="2400" dirty="0" err="1"/>
              <a:t>codelists</a:t>
            </a:r>
            <a:r>
              <a:rPr lang="en-AU" sz="2400" dirty="0"/>
              <a:t> (refer to INSPIRE Registry model), rather than a single Register, is required.  An alternative is to have 2 Registers – the first being a “fixed list” Enumerate Register for enumerated lists that are stable (that is, are not intended/forecast to change); the second being an extensible “</a:t>
            </a:r>
            <a:r>
              <a:rPr lang="en-AU" sz="2400" dirty="0" err="1"/>
              <a:t>Codelist</a:t>
            </a:r>
            <a:r>
              <a:rPr lang="en-AU" sz="2400" dirty="0"/>
              <a:t> Register” containing lists that equate to an “open enumeration” </a:t>
            </a:r>
            <a:r>
              <a:rPr lang="en-AU" sz="2400" dirty="0" err="1"/>
              <a:t>Codelist</a:t>
            </a:r>
            <a:r>
              <a:rPr lang="en-AU" sz="2400" dirty="0"/>
              <a:t> that can be implemented in a Feature Catalogue as </a:t>
            </a:r>
            <a:r>
              <a:rPr lang="en-AU" sz="2400" dirty="0" err="1"/>
              <a:t>Enumeratred</a:t>
            </a:r>
            <a:r>
              <a:rPr lang="en-AU" sz="2400" dirty="0"/>
              <a:t> or </a:t>
            </a:r>
            <a:r>
              <a:rPr lang="en-AU" sz="2400" dirty="0" err="1"/>
              <a:t>Codelist</a:t>
            </a:r>
            <a:r>
              <a:rPr lang="en-AU" sz="2400" dirty="0"/>
              <a:t> type.  [TSSO:  Note the reference to the “Classification Item Type” in the INSPIRE Registry below.]</a:t>
            </a:r>
          </a:p>
        </p:txBody>
      </p:sp>
    </p:spTree>
    <p:extLst>
      <p:ext uri="{BB962C8B-B14F-4D97-AF65-F5344CB8AC3E}">
        <p14:creationId xmlns:p14="http://schemas.microsoft.com/office/powerpoint/2010/main" val="36046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022871"/>
            <a:ext cx="10713057" cy="2802369"/>
          </a:xfrm>
        </p:spPr>
        <p:txBody>
          <a:bodyPr>
            <a:noAutofit/>
          </a:bodyPr>
          <a:lstStyle/>
          <a:p>
            <a:r>
              <a:rPr lang="en-AU" dirty="0"/>
              <a:t>As for the Concept Register, the </a:t>
            </a:r>
            <a:r>
              <a:rPr lang="en-AU" dirty="0" err="1" smtClean="0"/>
              <a:t>Codelist</a:t>
            </a:r>
            <a:r>
              <a:rPr lang="en-AU" dirty="0" smtClean="0"/>
              <a:t> </a:t>
            </a:r>
            <a:r>
              <a:rPr lang="en-AU" dirty="0"/>
              <a:t>Register is “</a:t>
            </a:r>
            <a:r>
              <a:rPr lang="en-AU" dirty="0" err="1"/>
              <a:t>domainless</a:t>
            </a:r>
            <a:r>
              <a:rPr lang="en-AU" dirty="0"/>
              <a:t>”.  There must only be a single instance of any concept from the Concept Register defined as a “parent” attribute in the </a:t>
            </a:r>
            <a:r>
              <a:rPr lang="en-AU" dirty="0" err="1" smtClean="0"/>
              <a:t>Codelist</a:t>
            </a:r>
            <a:r>
              <a:rPr lang="en-AU" dirty="0" smtClean="0"/>
              <a:t> </a:t>
            </a:r>
            <a:r>
              <a:rPr lang="en-AU" dirty="0"/>
              <a:t>Register, with all possible values (codes) as used in any S-100 based Product Specification listed against that attribute.   User communities may then define a “subset” of the listed values dependant on the requirement of their Product Specification.</a:t>
            </a:r>
          </a:p>
        </p:txBody>
      </p:sp>
      <p:sp>
        <p:nvSpPr>
          <p:cNvPr id="3" name="TextBox 2">
            <a:extLst>
              <a:ext uri="{FF2B5EF4-FFF2-40B4-BE49-F238E27FC236}">
                <a16:creationId xmlns="" xmlns:a16="http://schemas.microsoft.com/office/drawing/2014/main" id="{99A8B849-1787-4CB0-BF99-8D22BC4A27AE}"/>
              </a:ext>
            </a:extLst>
          </p:cNvPr>
          <p:cNvSpPr txBox="1"/>
          <p:nvPr/>
        </p:nvSpPr>
        <p:spPr>
          <a:xfrm>
            <a:off x="732182" y="3977004"/>
            <a:ext cx="10713057" cy="1200329"/>
          </a:xfrm>
          <a:prstGeom prst="rect">
            <a:avLst/>
          </a:prstGeom>
          <a:noFill/>
        </p:spPr>
        <p:txBody>
          <a:bodyPr wrap="square" rtlCol="0">
            <a:spAutoFit/>
          </a:bodyPr>
          <a:lstStyle/>
          <a:p>
            <a:r>
              <a:rPr lang="en-US" dirty="0"/>
              <a:t>Need use cases and examples to demonstrate why the Register would need to be partitioned.</a:t>
            </a:r>
          </a:p>
          <a:p>
            <a:r>
              <a:rPr lang="en-US" dirty="0"/>
              <a:t>I’d like a clarification of the paragraph in question later, but pending that:</a:t>
            </a:r>
          </a:p>
          <a:p>
            <a:r>
              <a:rPr lang="en-US" dirty="0"/>
              <a:t>Some concepts are very general and very broad, e.g., « status » in ENC vs. AIS vs. Lighthouse authority databases.</a:t>
            </a:r>
          </a:p>
          <a:p>
            <a:r>
              <a:rPr lang="en-US" dirty="0"/>
              <a:t>The « berthing » term in the comment above.</a:t>
            </a:r>
          </a:p>
        </p:txBody>
      </p:sp>
    </p:spTree>
    <p:extLst>
      <p:ext uri="{BB962C8B-B14F-4D97-AF65-F5344CB8AC3E}">
        <p14:creationId xmlns:p14="http://schemas.microsoft.com/office/powerpoint/2010/main" val="11681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172278" y="1022871"/>
            <a:ext cx="11820939" cy="4935969"/>
          </a:xfrm>
        </p:spPr>
        <p:txBody>
          <a:bodyPr>
            <a:noAutofit/>
          </a:bodyPr>
          <a:lstStyle/>
          <a:p>
            <a:r>
              <a:rPr lang="en-AU" dirty="0"/>
              <a:t>Enumerated attributes may be taken directly from the Concept Register; or derived from the Concept Register (an example may be the “category of …” enumerated attributes).  [These may not be the only options – see below for discussion required as to unique “coded” lists.]</a:t>
            </a:r>
          </a:p>
          <a:p>
            <a:r>
              <a:rPr lang="en-AU" dirty="0"/>
              <a:t>Data modellers working within their Domain within the </a:t>
            </a:r>
            <a:r>
              <a:rPr lang="en-AU" dirty="0" smtClean="0"/>
              <a:t>Data Dictionary (DD) </a:t>
            </a:r>
            <a:r>
              <a:rPr lang="en-AU" dirty="0"/>
              <a:t>Register access the </a:t>
            </a:r>
            <a:r>
              <a:rPr lang="en-AU" dirty="0" err="1" smtClean="0"/>
              <a:t>Codelist</a:t>
            </a:r>
            <a:r>
              <a:rPr lang="en-AU" dirty="0" smtClean="0"/>
              <a:t> Register </a:t>
            </a:r>
            <a:r>
              <a:rPr lang="en-AU" dirty="0"/>
              <a:t>using the Registry interface.  They can select attributes from the Register based on their Application Schema, and bind them to the appropriate features/information/complex attributes within their </a:t>
            </a:r>
            <a:r>
              <a:rPr lang="en-AU" dirty="0" smtClean="0"/>
              <a:t>Domain in the DD Register, </a:t>
            </a:r>
            <a:r>
              <a:rPr lang="en-AU" dirty="0"/>
              <a:t>selecting only those required values (codes) from the allowable full list to satisfy the requirements for their Product Specification .</a:t>
            </a:r>
            <a:r>
              <a:rPr lang="en-US" dirty="0"/>
              <a:t> </a:t>
            </a:r>
          </a:p>
          <a:p>
            <a:pPr marL="0" indent="0">
              <a:buNone/>
            </a:pPr>
            <a:r>
              <a:rPr lang="en-US" sz="1800" dirty="0"/>
              <a:t>Amounts to defining a derived datatype.</a:t>
            </a:r>
          </a:p>
          <a:p>
            <a:endParaRPr lang="en-AU" dirty="0"/>
          </a:p>
        </p:txBody>
      </p:sp>
    </p:spTree>
    <p:extLst>
      <p:ext uri="{BB962C8B-B14F-4D97-AF65-F5344CB8AC3E}">
        <p14:creationId xmlns:p14="http://schemas.microsoft.com/office/powerpoint/2010/main" val="302026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022871"/>
            <a:ext cx="10713057" cy="3170936"/>
          </a:xfrm>
        </p:spPr>
        <p:txBody>
          <a:bodyPr>
            <a:noAutofit/>
          </a:bodyPr>
          <a:lstStyle/>
          <a:p>
            <a:r>
              <a:rPr lang="en-AU" dirty="0"/>
              <a:t>As required, Submitting Organization representatives for a Domain can submit a proposal to the Register (and the Concept Register as required) to add new </a:t>
            </a:r>
            <a:r>
              <a:rPr lang="en-AU" dirty="0" smtClean="0"/>
              <a:t>Enumerate </a:t>
            </a:r>
            <a:r>
              <a:rPr lang="en-AU" dirty="0"/>
              <a:t>or </a:t>
            </a:r>
            <a:r>
              <a:rPr lang="en-AU" dirty="0" err="1"/>
              <a:t>Codelist</a:t>
            </a:r>
            <a:r>
              <a:rPr lang="en-AU" dirty="0"/>
              <a:t> type attributes (and / or new enumerated values to existing attributes within the Register).  The management of content and administration of the Register is as for the Concept Register.</a:t>
            </a:r>
          </a:p>
        </p:txBody>
      </p:sp>
    </p:spTree>
    <p:extLst>
      <p:ext uri="{BB962C8B-B14F-4D97-AF65-F5344CB8AC3E}">
        <p14:creationId xmlns:p14="http://schemas.microsoft.com/office/powerpoint/2010/main" val="3606785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175260" y="942309"/>
            <a:ext cx="11841480" cy="5253252"/>
          </a:xfrm>
        </p:spPr>
        <p:txBody>
          <a:bodyPr>
            <a:noAutofit/>
          </a:bodyPr>
          <a:lstStyle/>
          <a:p>
            <a:pPr lvl="0"/>
            <a:r>
              <a:rPr lang="en-AU" dirty="0"/>
              <a:t>NOTE possible partitioning of this Register into 2 “Domains” – a “conventional” Domain in which the attribute and its values are derived from the Concept Register ; and a “classification code” Domain where the attribute is drawn from the Concept Register but the values are from a set (and mostly administered by external organizations however fixed) list of “codes” (refer to draft Register Guidelines and Conventions document, and also the first bullet above).  NOTE:  In the INSPIRE Registry there is actually a “Classification Item Type” (Parent?) that equates to the “classification code” Domain mentioned above.  This also includes links to external </a:t>
            </a:r>
            <a:r>
              <a:rPr lang="en-AU" dirty="0" err="1"/>
              <a:t>Codelists</a:t>
            </a:r>
            <a:r>
              <a:rPr lang="en-AU" dirty="0"/>
              <a:t>.</a:t>
            </a:r>
            <a:endParaRPr lang="en-US" dirty="0"/>
          </a:p>
          <a:p>
            <a:pPr lvl="1"/>
            <a:r>
              <a:rPr lang="en-AU" dirty="0"/>
              <a:t>To take this a step further, perhaps the Enumerate Register can be structured so that enumerate values can be taken from the Concept Register if they are actually concepts; or registered directly in the Enumerate Register as (for want of better words) “characterizations” or “states” of a concept, in addition to classification codes.  Will need to investigate this further with structures of other Registries.</a:t>
            </a:r>
            <a:endParaRPr lang="en-US" dirty="0"/>
          </a:p>
        </p:txBody>
      </p:sp>
    </p:spTree>
    <p:extLst>
      <p:ext uri="{BB962C8B-B14F-4D97-AF65-F5344CB8AC3E}">
        <p14:creationId xmlns:p14="http://schemas.microsoft.com/office/powerpoint/2010/main" val="3512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4676889"/>
          </a:xfrm>
        </p:spPr>
        <p:txBody>
          <a:bodyPr>
            <a:normAutofit lnSpcReduction="10000"/>
          </a:bodyPr>
          <a:lstStyle/>
          <a:p>
            <a:pPr marL="0" indent="0">
              <a:buNone/>
            </a:pPr>
            <a:r>
              <a:rPr lang="en-US" sz="3800" u="sng" dirty="0"/>
              <a:t>Process:</a:t>
            </a:r>
          </a:p>
          <a:p>
            <a:r>
              <a:rPr lang="en-AU" sz="2600" dirty="0"/>
              <a:t>Data modellers working within their Domain, when requiring a registered item in the Concept Register, or a specific property or characteristic describing a concept in the Concept Register, to be an enumerate type attribute within their data model, query the Enumerate Register(s) for the existence of the attribute.  If the attribute does not exist, they submit a proposal to the Register in the same manner as would be done for the Concept Register, noting however the additional hierarchical requirement to propose both the attribute and its values (or its referencing URL if the </a:t>
            </a:r>
            <a:r>
              <a:rPr lang="en-AU" sz="2600" dirty="0" err="1"/>
              <a:t>Codelist</a:t>
            </a:r>
            <a:r>
              <a:rPr lang="en-AU" sz="2600" dirty="0"/>
              <a:t> is a Dictionary type).  Proposals are assessed by the Register Manager and Domain Control Body and actioned accordingly.  The same process is followed if there is a requirement to add a new value (code) to the enumerate list for an already existing attribute.</a:t>
            </a:r>
          </a:p>
        </p:txBody>
      </p:sp>
    </p:spTree>
    <p:extLst>
      <p:ext uri="{BB962C8B-B14F-4D97-AF65-F5344CB8AC3E}">
        <p14:creationId xmlns:p14="http://schemas.microsoft.com/office/powerpoint/2010/main" val="30536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277815"/>
            <a:ext cx="8981868" cy="636586"/>
          </a:xfrm>
        </p:spPr>
        <p:txBody>
          <a:bodyPr>
            <a:normAutofit fontScale="90000"/>
          </a:bodyPr>
          <a:lstStyle/>
          <a:p>
            <a:pPr>
              <a:defRPr/>
            </a:pPr>
            <a:r>
              <a:rPr lang="en-AU" dirty="0"/>
              <a:t>3.1  Registry structure and roles (current)</a:t>
            </a:r>
          </a:p>
        </p:txBody>
      </p:sp>
      <p:sp>
        <p:nvSpPr>
          <p:cNvPr id="5" name="Footer Placeholder 3"/>
          <p:cNvSpPr>
            <a:spLocks noGrp="1"/>
          </p:cNvSpPr>
          <p:nvPr>
            <p:ph type="ftr" sz="quarter" idx="11"/>
          </p:nvPr>
        </p:nvSpPr>
        <p:spPr>
          <a:xfrm>
            <a:off x="4038600" y="6276122"/>
            <a:ext cx="4114800" cy="365125"/>
          </a:xfrm>
        </p:spPr>
        <p:txBody>
          <a:bodyPr/>
          <a:lstStyle/>
          <a:p>
            <a:r>
              <a:rPr lang="de-DE" dirty="0"/>
              <a:t>GI Registry Workshop – Aarlborg, Denmark, 25-26 March 2019</a:t>
            </a:r>
          </a:p>
        </p:txBody>
      </p:sp>
      <p:sp>
        <p:nvSpPr>
          <p:cNvPr id="6" name="Rectangle 3"/>
          <p:cNvSpPr txBox="1">
            <a:spLocks noChangeArrowheads="1"/>
          </p:cNvSpPr>
          <p:nvPr/>
        </p:nvSpPr>
        <p:spPr bwMode="auto">
          <a:xfrm>
            <a:off x="821635" y="1152894"/>
            <a:ext cx="7968017" cy="13038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60000"/>
              <a:buFont typeface="Wingdings" pitchFamily="2" charset="2"/>
              <a:buChar char="n"/>
              <a:defRPr sz="40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3600">
                <a:solidFill>
                  <a:schemeClr val="tx1"/>
                </a:solidFill>
                <a:effectLst>
                  <a:outerShdw blurRad="38100" dist="38100" dir="2700000" algn="tl">
                    <a:srgbClr val="000000"/>
                  </a:outerShdw>
                </a:effectLst>
                <a:latin typeface="+mn-lt"/>
              </a:defRPr>
            </a:lvl2pPr>
            <a:lvl3pPr marL="1371600" indent="-457200" algn="l" rtl="0" eaLnBrk="1" fontAlgn="base" hangingPunct="1">
              <a:spcBef>
                <a:spcPct val="20000"/>
              </a:spcBef>
              <a:spcAft>
                <a:spcPct val="0"/>
              </a:spcAft>
              <a:buClr>
                <a:schemeClr val="tx1"/>
              </a:buClr>
              <a:buSzPct val="60000"/>
              <a:buFont typeface="Arial Narrow" pitchFamily="34" charset="0"/>
              <a:buChar char="-"/>
              <a:defRPr sz="32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tx1"/>
              </a:buClr>
              <a:buSzPct val="60000"/>
              <a:buFont typeface="Wingdings" pitchFamily="2" charset="2"/>
              <a:buChar char="n"/>
              <a:defRPr sz="28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9pPr>
          </a:lstStyle>
          <a:p>
            <a:pPr marR="0" lvl="0" algn="l" defTabSz="914400" rtl="0" eaLnBrk="1" fontAlgn="base" latinLnBrk="0" hangingPunct="1">
              <a:lnSpc>
                <a:spcPct val="80000"/>
              </a:lnSpc>
              <a:spcBef>
                <a:spcPts val="600"/>
              </a:spcBef>
              <a:spcAft>
                <a:spcPts val="600"/>
              </a:spcAft>
              <a:buClr>
                <a:schemeClr val="tx1">
                  <a:lumMod val="95000"/>
                  <a:lumOff val="5000"/>
                </a:schemeClr>
              </a:buClr>
              <a:buSzPct val="100000"/>
              <a:buFont typeface="Arial" panose="020B0604020202020204" pitchFamily="34" charset="0"/>
              <a:buChar char="•"/>
              <a:tabLst/>
              <a:defRPr/>
            </a:pPr>
            <a:r>
              <a:rPr kumimoji="0" lang="en-US" sz="2800" b="1" i="0" u="none" strike="noStrike" kern="0" cap="none" spc="0" normalizeH="0" baseline="0" noProof="0" dirty="0">
                <a:ln>
                  <a:noFill/>
                </a:ln>
                <a:effectLst/>
                <a:uLnTx/>
                <a:uFillTx/>
                <a:latin typeface="Arial Narrow"/>
                <a:sym typeface="Wingdings" pitchFamily="2" charset="2"/>
              </a:rPr>
              <a:t>Presentation “IHO GI Registry – Mar 19”</a:t>
            </a:r>
          </a:p>
        </p:txBody>
      </p:sp>
    </p:spTree>
    <p:extLst>
      <p:ext uri="{BB962C8B-B14F-4D97-AF65-F5344CB8AC3E}">
        <p14:creationId xmlns:p14="http://schemas.microsoft.com/office/powerpoint/2010/main" val="2929408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10682577" cy="3686289"/>
          </a:xfrm>
        </p:spPr>
        <p:txBody>
          <a:bodyPr>
            <a:normAutofit/>
          </a:bodyPr>
          <a:lstStyle/>
          <a:p>
            <a:r>
              <a:rPr lang="en-AU" dirty="0"/>
              <a:t>The attribute is imported from the </a:t>
            </a:r>
            <a:r>
              <a:rPr lang="en-AU" dirty="0" err="1" smtClean="0"/>
              <a:t>Codelist</a:t>
            </a:r>
            <a:r>
              <a:rPr lang="en-AU" dirty="0" smtClean="0"/>
              <a:t> </a:t>
            </a:r>
            <a:r>
              <a:rPr lang="en-AU" dirty="0"/>
              <a:t>Register into the </a:t>
            </a:r>
            <a:r>
              <a:rPr lang="en-AU" u="sng" dirty="0" smtClean="0"/>
              <a:t>DD Register</a:t>
            </a:r>
            <a:r>
              <a:rPr lang="en-AU" dirty="0" smtClean="0"/>
              <a:t>, based on the model defined in the Application Schema; </a:t>
            </a:r>
            <a:r>
              <a:rPr lang="en-AU" dirty="0"/>
              <a:t>only those values (codes) for the attribute required for the Product Specification (which may or may not be the entire list of allowable values) are retained; and bound to features or complex attributes as required (with perhaps further restriction of the allowable enumerate list) in accordance with the Application Schema.</a:t>
            </a:r>
          </a:p>
        </p:txBody>
      </p:sp>
    </p:spTree>
    <p:extLst>
      <p:ext uri="{BB962C8B-B14F-4D97-AF65-F5344CB8AC3E}">
        <p14:creationId xmlns:p14="http://schemas.microsoft.com/office/powerpoint/2010/main" val="288353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9610725" cy="1476489"/>
          </a:xfrm>
        </p:spPr>
        <p:txBody>
          <a:bodyPr>
            <a:normAutofit/>
          </a:bodyPr>
          <a:lstStyle/>
          <a:p>
            <a:pPr marL="514350" indent="-514350">
              <a:buAutoNum type="arabicParenR" startAt="4"/>
            </a:pPr>
            <a:r>
              <a:rPr lang="en-AU" sz="3000" b="1" dirty="0"/>
              <a:t>Product Specification</a:t>
            </a:r>
            <a:r>
              <a:rPr lang="en-AU" sz="3000" dirty="0"/>
              <a:t> Register:</a:t>
            </a:r>
          </a:p>
          <a:p>
            <a:r>
              <a:rPr lang="en-AU" dirty="0"/>
              <a:t>The Product Specification Register holds the </a:t>
            </a:r>
            <a:r>
              <a:rPr lang="en-AU" u="sng" dirty="0"/>
              <a:t>published versions</a:t>
            </a:r>
            <a:r>
              <a:rPr lang="en-AU" dirty="0"/>
              <a:t> of all S-100 based Product Specifications.  </a:t>
            </a:r>
          </a:p>
        </p:txBody>
      </p:sp>
      <p:pic>
        <p:nvPicPr>
          <p:cNvPr id="6" name="Picture 5">
            <a:extLst>
              <a:ext uri="{FF2B5EF4-FFF2-40B4-BE49-F238E27FC236}">
                <a16:creationId xmlns="" xmlns:a16="http://schemas.microsoft.com/office/drawing/2014/main" id="{436D6E72-BE96-49E5-A271-833FAF1772BC}"/>
              </a:ext>
            </a:extLst>
          </p:cNvPr>
          <p:cNvPicPr/>
          <p:nvPr/>
        </p:nvPicPr>
        <p:blipFill rotWithShape="1">
          <a:blip r:embed="rId2"/>
          <a:srcRect l="51079" t="32129" r="39891" b="27867"/>
          <a:stretch/>
        </p:blipFill>
        <p:spPr bwMode="auto">
          <a:xfrm>
            <a:off x="10342908" y="966730"/>
            <a:ext cx="1498572" cy="3300470"/>
          </a:xfrm>
          <a:prstGeom prst="rect">
            <a:avLst/>
          </a:prstGeom>
          <a:ln>
            <a:noFill/>
          </a:ln>
          <a:extLst>
            <a:ext uri="{53640926-AAD7-44D8-BBD7-CCE9431645EC}">
              <a14:shadowObscured xmlns:a14="http://schemas.microsoft.com/office/drawing/2010/main"/>
            </a:ext>
          </a:extLst>
        </p:spPr>
      </p:pic>
      <p:sp>
        <p:nvSpPr>
          <p:cNvPr id="8" name="Content Placeholder 2">
            <a:extLst>
              <a:ext uri="{FF2B5EF4-FFF2-40B4-BE49-F238E27FC236}">
                <a16:creationId xmlns="" xmlns:a16="http://schemas.microsoft.com/office/drawing/2014/main" id="{A1055ED9-11F2-4118-AF17-72D8EE8C6D9B}"/>
              </a:ext>
            </a:extLst>
          </p:cNvPr>
          <p:cNvSpPr txBox="1">
            <a:spLocks/>
          </p:cNvSpPr>
          <p:nvPr/>
        </p:nvSpPr>
        <p:spPr>
          <a:xfrm>
            <a:off x="754711" y="2816372"/>
            <a:ext cx="9837089" cy="24823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800" u="sng" dirty="0"/>
              <a:t>Process:</a:t>
            </a:r>
          </a:p>
          <a:p>
            <a:r>
              <a:rPr lang="en-AU" sz="2400" dirty="0"/>
              <a:t>When all requirements (testing, approvals, …) for the development of the Product Specification have been met, and the final components of the specification have been produced (Product Specification document (including Data Classification and Encoding Guide); Feature Catalogue; Portrayal Catalogue), the new published version of the Product Specification is added to the Product Specification Register.</a:t>
            </a:r>
          </a:p>
        </p:txBody>
      </p:sp>
    </p:spTree>
    <p:extLst>
      <p:ext uri="{BB962C8B-B14F-4D97-AF65-F5344CB8AC3E}">
        <p14:creationId xmlns:p14="http://schemas.microsoft.com/office/powerpoint/2010/main" val="135163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8" name="Content Placeholder 2">
            <a:extLst>
              <a:ext uri="{FF2B5EF4-FFF2-40B4-BE49-F238E27FC236}">
                <a16:creationId xmlns="" xmlns:a16="http://schemas.microsoft.com/office/drawing/2014/main" id="{A1055ED9-11F2-4118-AF17-72D8EE8C6D9B}"/>
              </a:ext>
            </a:extLst>
          </p:cNvPr>
          <p:cNvSpPr txBox="1">
            <a:spLocks/>
          </p:cNvSpPr>
          <p:nvPr/>
        </p:nvSpPr>
        <p:spPr>
          <a:xfrm>
            <a:off x="732183" y="1086605"/>
            <a:ext cx="9837089" cy="1245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The previous version of the Product Specification should normally be given the status of “Superseded” (note however the occasional </a:t>
            </a:r>
            <a:r>
              <a:rPr lang="en-AU" sz="2400" dirty="0" smtClean="0"/>
              <a:t>possible exception </a:t>
            </a:r>
            <a:r>
              <a:rPr lang="en-AU" sz="2400" dirty="0"/>
              <a:t>as with S-52 PL, S-64 and S-58).</a:t>
            </a:r>
          </a:p>
        </p:txBody>
      </p:sp>
    </p:spTree>
    <p:extLst>
      <p:ext uri="{BB962C8B-B14F-4D97-AF65-F5344CB8AC3E}">
        <p14:creationId xmlns:p14="http://schemas.microsoft.com/office/powerpoint/2010/main" val="1319884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4" name="Footer Placeholder 3"/>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
        <p:nvSpPr>
          <p:cNvPr id="5" name="Content Placeholder 2"/>
          <p:cNvSpPr>
            <a:spLocks noGrp="1"/>
          </p:cNvSpPr>
          <p:nvPr>
            <p:ph idx="1"/>
          </p:nvPr>
        </p:nvSpPr>
        <p:spPr>
          <a:xfrm>
            <a:off x="732183" y="1160031"/>
            <a:ext cx="9610725" cy="4722609"/>
          </a:xfrm>
        </p:spPr>
        <p:txBody>
          <a:bodyPr>
            <a:normAutofit/>
          </a:bodyPr>
          <a:lstStyle/>
          <a:p>
            <a:pPr marL="514350" indent="-514350">
              <a:buAutoNum type="arabicParenR" startAt="5"/>
            </a:pPr>
            <a:r>
              <a:rPr lang="en-AU" b="1" dirty="0"/>
              <a:t>Submitting Organizations</a:t>
            </a:r>
            <a:r>
              <a:rPr lang="en-AU" dirty="0"/>
              <a:t>:  </a:t>
            </a:r>
          </a:p>
          <a:p>
            <a:r>
              <a:rPr lang="en-AU" dirty="0"/>
              <a:t>In general, there should be at least one member of each of the Domains in the Data Dictionary Register nominated to be a Submitting Organization representative for the relevant Working Group or User Community.  However, where two or more Domains are under the management of a single User Community, a single Submitting Organization representative may be identified to cover all relevant Domains; this is at the discretion of the Working Group/User Community. </a:t>
            </a:r>
          </a:p>
          <a:p>
            <a:pPr marL="0" indent="0">
              <a:buNone/>
            </a:pPr>
            <a:r>
              <a:rPr lang="en-AU" sz="1800" dirty="0"/>
              <a:t>How are applications for Submitting Organizations (and other Roles) to be assessed by the Register Manager?  Suggest that the Register Manager retains a list of contacts that equate to “Domain Administrators” that may be contacted to confirm the legitimacy of an application?</a:t>
            </a:r>
          </a:p>
          <a:p>
            <a:endParaRPr lang="en-AU" dirty="0"/>
          </a:p>
        </p:txBody>
      </p:sp>
    </p:spTree>
    <p:extLst>
      <p:ext uri="{BB962C8B-B14F-4D97-AF65-F5344CB8AC3E}">
        <p14:creationId xmlns:p14="http://schemas.microsoft.com/office/powerpoint/2010/main" val="27319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5" name="Content Placeholder 2"/>
          <p:cNvSpPr>
            <a:spLocks noGrp="1"/>
          </p:cNvSpPr>
          <p:nvPr>
            <p:ph idx="1"/>
          </p:nvPr>
        </p:nvSpPr>
        <p:spPr>
          <a:xfrm>
            <a:off x="732183" y="1160031"/>
            <a:ext cx="9610725" cy="4722609"/>
          </a:xfrm>
        </p:spPr>
        <p:txBody>
          <a:bodyPr>
            <a:normAutofit/>
          </a:bodyPr>
          <a:lstStyle/>
          <a:p>
            <a:pPr marL="0" indent="0">
              <a:buNone/>
            </a:pPr>
            <a:r>
              <a:rPr lang="en-AU" b="1" dirty="0"/>
              <a:t>6)  Concept Register Domain Control Body (DCB) </a:t>
            </a:r>
            <a:r>
              <a:rPr lang="en-AU" dirty="0"/>
              <a:t>:  </a:t>
            </a:r>
          </a:p>
          <a:p>
            <a:pPr lvl="0"/>
            <a:r>
              <a:rPr lang="en-AU" dirty="0"/>
              <a:t>The Concept Register Domain Control Body is comprised of a member of each of the Domains in the </a:t>
            </a:r>
            <a:r>
              <a:rPr lang="en-AU" u="sng" dirty="0" smtClean="0"/>
              <a:t>Data </a:t>
            </a:r>
            <a:r>
              <a:rPr lang="en-AU" u="sng" dirty="0"/>
              <a:t>Dictionary Register</a:t>
            </a:r>
            <a:r>
              <a:rPr lang="en-AU" dirty="0"/>
              <a:t>; and a member of each of the HDWG and DQWG.  </a:t>
            </a:r>
            <a:endParaRPr lang="en-US" dirty="0"/>
          </a:p>
        </p:txBody>
      </p:sp>
      <p:sp>
        <p:nvSpPr>
          <p:cNvPr id="6" name="Footer Placeholder 3">
            <a:extLst>
              <a:ext uri="{FF2B5EF4-FFF2-40B4-BE49-F238E27FC236}">
                <a16:creationId xmlns="" xmlns:a16="http://schemas.microsoft.com/office/drawing/2014/main" id="{A3B57063-2491-4A4C-BECB-E99932F6F412}"/>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4149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5" name="Content Placeholder 2"/>
          <p:cNvSpPr>
            <a:spLocks noGrp="1"/>
          </p:cNvSpPr>
          <p:nvPr>
            <p:ph idx="1"/>
          </p:nvPr>
        </p:nvSpPr>
        <p:spPr>
          <a:xfrm>
            <a:off x="732183" y="1160031"/>
            <a:ext cx="9610725" cy="4722609"/>
          </a:xfrm>
        </p:spPr>
        <p:txBody>
          <a:bodyPr>
            <a:normAutofit/>
          </a:bodyPr>
          <a:lstStyle/>
          <a:p>
            <a:pPr lvl="0"/>
            <a:r>
              <a:rPr lang="en-AU" dirty="0"/>
              <a:t>A member of the Domain Control Body is effectively the representative of the IHO Working Group or User Community utilizing the IHO GI Registry to develop and maintain S-100 based Product Specifications.  The method by which each Domain Control Body member disseminates/discusses proposals within their expert group(s) (if at all) is at the discretion of the individual IHO Working Group or User Community for which the Domain has been created, and is therefore independent of the overall IHO GI Registry management process.  </a:t>
            </a:r>
            <a:endParaRPr lang="en-US" dirty="0"/>
          </a:p>
        </p:txBody>
      </p:sp>
      <p:sp>
        <p:nvSpPr>
          <p:cNvPr id="6" name="Footer Placeholder 3">
            <a:extLst>
              <a:ext uri="{FF2B5EF4-FFF2-40B4-BE49-F238E27FC236}">
                <a16:creationId xmlns="" xmlns:a16="http://schemas.microsoft.com/office/drawing/2014/main" id="{8B16FF7E-5875-4972-B10F-DCC03A97CC2B}"/>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33977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discussion</a:t>
            </a:r>
            <a:endParaRPr lang="fr-FR" dirty="0"/>
          </a:p>
        </p:txBody>
      </p:sp>
      <p:sp>
        <p:nvSpPr>
          <p:cNvPr id="5" name="Content Placeholder 2"/>
          <p:cNvSpPr>
            <a:spLocks noGrp="1"/>
          </p:cNvSpPr>
          <p:nvPr>
            <p:ph idx="1"/>
          </p:nvPr>
        </p:nvSpPr>
        <p:spPr>
          <a:xfrm>
            <a:off x="732183" y="1160031"/>
            <a:ext cx="9610725" cy="4722609"/>
          </a:xfrm>
        </p:spPr>
        <p:txBody>
          <a:bodyPr>
            <a:normAutofit/>
          </a:bodyPr>
          <a:lstStyle/>
          <a:p>
            <a:pPr lvl="0"/>
            <a:r>
              <a:rPr lang="en-AU" dirty="0"/>
              <a:t>Example:  For the S-101 ENC Domain of the </a:t>
            </a:r>
            <a:r>
              <a:rPr lang="en-AU" dirty="0" smtClean="0"/>
              <a:t>DD </a:t>
            </a:r>
            <a:r>
              <a:rPr lang="en-AU" dirty="0"/>
              <a:t>Register, a single person from the S-101PT (or ENCWG once S-101 is operational) is appointed as the Concept Register DCB representative.  When proposals are submitted to the Concept Register, the S-101 DCB representative assesses each proposal on its merits as to the action to take – this may range from accepting the proposal without consultation (if for instance there is no impact on S-101); to initiating a full consultative process within the S-101PT/ENCWG (if for instance there may potentially be significant impact on S-101).</a:t>
            </a:r>
            <a:endParaRPr lang="en-US" dirty="0"/>
          </a:p>
        </p:txBody>
      </p:sp>
      <p:sp>
        <p:nvSpPr>
          <p:cNvPr id="6" name="Footer Placeholder 3">
            <a:extLst>
              <a:ext uri="{FF2B5EF4-FFF2-40B4-BE49-F238E27FC236}">
                <a16:creationId xmlns="" xmlns:a16="http://schemas.microsoft.com/office/drawing/2014/main" id="{39470CF4-055B-440E-A19C-1E79241E128B}"/>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327187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 – Further questions</a:t>
            </a:r>
            <a:endParaRPr lang="fr-FR" dirty="0"/>
          </a:p>
        </p:txBody>
      </p:sp>
      <p:sp>
        <p:nvSpPr>
          <p:cNvPr id="5" name="Content Placeholder 2"/>
          <p:cNvSpPr>
            <a:spLocks noGrp="1"/>
          </p:cNvSpPr>
          <p:nvPr>
            <p:ph idx="1"/>
          </p:nvPr>
        </p:nvSpPr>
        <p:spPr>
          <a:xfrm>
            <a:off x="732183" y="1160031"/>
            <a:ext cx="9610725" cy="4722609"/>
          </a:xfrm>
        </p:spPr>
        <p:txBody>
          <a:bodyPr>
            <a:normAutofit/>
          </a:bodyPr>
          <a:lstStyle/>
          <a:p>
            <a:pPr marL="0" lvl="0" indent="0">
              <a:buNone/>
            </a:pPr>
            <a:r>
              <a:rPr lang="en-US" dirty="0"/>
              <a:t>Refer paper RegWS1-3.2B.</a:t>
            </a:r>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166961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9610725" cy="4722609"/>
          </a:xfrm>
        </p:spPr>
        <p:txBody>
          <a:bodyPr>
            <a:normAutofit fontScale="77500" lnSpcReduction="20000"/>
          </a:bodyPr>
          <a:lstStyle/>
          <a:p>
            <a:pPr marL="0" lvl="0" indent="0">
              <a:buNone/>
            </a:pPr>
            <a:r>
              <a:rPr lang="en-US" sz="3600" dirty="0"/>
              <a:t>Some statistics (at March 2018):</a:t>
            </a:r>
          </a:p>
          <a:p>
            <a:pPr marL="0" indent="0">
              <a:buNone/>
            </a:pPr>
            <a:r>
              <a:rPr lang="en-AU" dirty="0"/>
              <a:t>Total number of registered (Valid) items:  </a:t>
            </a:r>
            <a:r>
              <a:rPr lang="en-AU" b="1" dirty="0"/>
              <a:t>4610</a:t>
            </a:r>
            <a:endParaRPr lang="en-US" dirty="0"/>
          </a:p>
          <a:p>
            <a:pPr marL="0" indent="0">
              <a:buNone/>
            </a:pPr>
            <a:r>
              <a:rPr lang="en-AU" dirty="0"/>
              <a:t>			[321 Features]</a:t>
            </a:r>
            <a:endParaRPr lang="en-US" dirty="0"/>
          </a:p>
          <a:p>
            <a:pPr marL="0" indent="0">
              <a:buNone/>
            </a:pPr>
            <a:r>
              <a:rPr lang="en-AU" dirty="0"/>
              <a:t>			[17 Information]</a:t>
            </a:r>
            <a:endParaRPr lang="en-US" dirty="0"/>
          </a:p>
          <a:p>
            <a:pPr marL="0" indent="0">
              <a:buNone/>
            </a:pPr>
            <a:r>
              <a:rPr lang="en-AU" dirty="0"/>
              <a:t>			[577 Simple Attributes]</a:t>
            </a:r>
            <a:endParaRPr lang="en-US" dirty="0"/>
          </a:p>
          <a:p>
            <a:pPr marL="0" indent="0">
              <a:buNone/>
            </a:pPr>
            <a:r>
              <a:rPr lang="en-AU" dirty="0"/>
              <a:t>			[104 Complex Attributes]</a:t>
            </a:r>
            <a:endParaRPr lang="en-US" dirty="0"/>
          </a:p>
          <a:p>
            <a:pPr marL="0" indent="0">
              <a:buNone/>
            </a:pPr>
            <a:r>
              <a:rPr lang="en-AU" dirty="0"/>
              <a:t>			[3400 Enumerates]</a:t>
            </a:r>
            <a:endParaRPr lang="en-US" dirty="0"/>
          </a:p>
          <a:p>
            <a:pPr marL="0" indent="0">
              <a:buNone/>
            </a:pPr>
            <a:r>
              <a:rPr lang="en-AU" dirty="0"/>
              <a:t>			[19 </a:t>
            </a:r>
            <a:r>
              <a:rPr lang="en-AU" dirty="0" err="1"/>
              <a:t>Codelists</a:t>
            </a:r>
            <a:r>
              <a:rPr lang="en-AU" dirty="0"/>
              <a:t>]</a:t>
            </a:r>
            <a:endParaRPr lang="en-US" dirty="0"/>
          </a:p>
          <a:p>
            <a:pPr marL="0" indent="0">
              <a:buNone/>
            </a:pPr>
            <a:r>
              <a:rPr lang="en-AU" dirty="0"/>
              <a:t>			[172 </a:t>
            </a:r>
            <a:r>
              <a:rPr lang="en-AU" dirty="0" err="1"/>
              <a:t>Codelist</a:t>
            </a:r>
            <a:r>
              <a:rPr lang="en-AU" dirty="0"/>
              <a:t> Values]</a:t>
            </a:r>
            <a:endParaRPr lang="en-US" dirty="0"/>
          </a:p>
          <a:p>
            <a:pPr marL="0" indent="0">
              <a:buNone/>
            </a:pPr>
            <a:r>
              <a:rPr lang="en-AU" dirty="0"/>
              <a:t>Number of registered (Valid) items considered to have “no issues*”:  </a:t>
            </a:r>
            <a:r>
              <a:rPr lang="en-AU" b="1" dirty="0"/>
              <a:t>57</a:t>
            </a:r>
            <a:endParaRPr lang="en-US" dirty="0"/>
          </a:p>
          <a:p>
            <a:pPr marL="0" indent="0">
              <a:buNone/>
            </a:pPr>
            <a:r>
              <a:rPr lang="en-AU" dirty="0"/>
              <a:t>* No identified Issues, Comments or red entries in columns H-T.  Note however that this includes the Definition Source column being considered to be mandatory, which is not currently the case.  It is also important to note that “no issues” is in relation to the draft guidelines and conventions which are yet to be approved.</a:t>
            </a:r>
            <a:endParaRPr lang="en-US" dirty="0"/>
          </a:p>
          <a:p>
            <a:pPr marL="0" lvl="0" indent="0">
              <a:buNone/>
            </a:pP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690531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9610725" cy="4722609"/>
          </a:xfrm>
        </p:spPr>
        <p:txBody>
          <a:bodyPr>
            <a:normAutofit fontScale="77500" lnSpcReduction="20000"/>
          </a:bodyPr>
          <a:lstStyle/>
          <a:p>
            <a:pPr marL="0" indent="0">
              <a:buNone/>
            </a:pPr>
            <a:r>
              <a:rPr lang="en-AU" dirty="0"/>
              <a:t>Item Name considered suitable:  </a:t>
            </a:r>
            <a:r>
              <a:rPr lang="en-AU" b="1" dirty="0"/>
              <a:t>1065	</a:t>
            </a:r>
            <a:r>
              <a:rPr lang="en-AU" dirty="0"/>
              <a:t>[Based on draft conventions].</a:t>
            </a:r>
            <a:endParaRPr lang="en-US" dirty="0"/>
          </a:p>
          <a:p>
            <a:pPr marL="0" indent="0">
              <a:buNone/>
            </a:pPr>
            <a:r>
              <a:rPr lang="en-AU" dirty="0"/>
              <a:t>camelCase OK:  </a:t>
            </a:r>
            <a:r>
              <a:rPr lang="en-AU" b="1" dirty="0"/>
              <a:t>2508			</a:t>
            </a:r>
            <a:r>
              <a:rPr lang="en-AU" dirty="0"/>
              <a:t>[Majority of issues are missing camelCase].</a:t>
            </a:r>
            <a:endParaRPr lang="en-US" dirty="0"/>
          </a:p>
          <a:p>
            <a:pPr marL="0" indent="0">
              <a:buNone/>
            </a:pPr>
            <a:r>
              <a:rPr lang="en-AU" dirty="0"/>
              <a:t>Use Type:  				[A few issues only, noting that this is only allowable for Feature Types.  Those issues identified are generally related to questions regarding modelling].</a:t>
            </a:r>
            <a:endParaRPr lang="en-US" dirty="0"/>
          </a:p>
          <a:p>
            <a:pPr marL="0" indent="0">
              <a:buNone/>
            </a:pPr>
            <a:r>
              <a:rPr lang="en-AU" dirty="0"/>
              <a:t>Definition considered OK:  </a:t>
            </a:r>
            <a:r>
              <a:rPr lang="en-AU" b="1" dirty="0"/>
              <a:t>1836	</a:t>
            </a:r>
            <a:r>
              <a:rPr lang="en-AU" b="1" dirty="0" smtClean="0"/>
              <a:t>	</a:t>
            </a:r>
            <a:r>
              <a:rPr lang="en-AU" dirty="0" smtClean="0"/>
              <a:t>[</a:t>
            </a:r>
            <a:r>
              <a:rPr lang="en-AU" dirty="0"/>
              <a:t>Major issues are missing definitions; and repeat of (or almost repeat of) the name].</a:t>
            </a:r>
            <a:endParaRPr lang="en-US" dirty="0"/>
          </a:p>
          <a:p>
            <a:pPr marL="0" indent="0">
              <a:buNone/>
            </a:pPr>
            <a:r>
              <a:rPr lang="en-AU" dirty="0"/>
              <a:t>Definition Source provided:  </a:t>
            </a:r>
            <a:r>
              <a:rPr lang="en-AU" b="1" dirty="0"/>
              <a:t>115	</a:t>
            </a:r>
            <a:r>
              <a:rPr lang="en-AU" b="1" dirty="0" smtClean="0"/>
              <a:t>	</a:t>
            </a:r>
            <a:r>
              <a:rPr lang="en-AU" dirty="0" smtClean="0"/>
              <a:t>[</a:t>
            </a:r>
            <a:r>
              <a:rPr lang="en-AU" dirty="0"/>
              <a:t>This Metadata field is a drop-down list of sources.  In some cases, the Definition Source is entered as the Reference (assume this is because the option is not available in the drop-down list)].</a:t>
            </a:r>
            <a:endParaRPr lang="en-US" dirty="0"/>
          </a:p>
          <a:p>
            <a:pPr marL="0" indent="0">
              <a:buNone/>
            </a:pPr>
            <a:r>
              <a:rPr lang="en-AU" dirty="0"/>
              <a:t>Definition Reference provided:  </a:t>
            </a:r>
            <a:r>
              <a:rPr lang="en-AU" b="1" dirty="0"/>
              <a:t>252	</a:t>
            </a:r>
            <a:r>
              <a:rPr lang="en-AU" dirty="0"/>
              <a:t>[This does not include entries that are considered to be the Definition Source, which have been classified as Issues].</a:t>
            </a:r>
            <a:endParaRPr lang="en-US" dirty="0"/>
          </a:p>
          <a:p>
            <a:pPr marL="0" indent="0">
              <a:buNone/>
            </a:pPr>
            <a:r>
              <a:rPr lang="en-AU" dirty="0"/>
              <a:t>Similarity to Source provided:  </a:t>
            </a:r>
            <a:r>
              <a:rPr lang="en-AU" b="1" dirty="0"/>
              <a:t>141	</a:t>
            </a:r>
            <a:r>
              <a:rPr lang="en-AU" dirty="0"/>
              <a:t>[In many cases the definition is an adaptation (“Restyle” in drop-down list?) as indicated in S-57 or S-101, however this has not been populated].</a:t>
            </a:r>
            <a:endParaRPr lang="en-US" dirty="0"/>
          </a:p>
          <a:p>
            <a:pPr marL="0" lvl="0" indent="0">
              <a:buNone/>
            </a:pP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52111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277815"/>
            <a:ext cx="8981868" cy="636586"/>
          </a:xfrm>
        </p:spPr>
        <p:txBody>
          <a:bodyPr>
            <a:normAutofit fontScale="90000"/>
          </a:bodyPr>
          <a:lstStyle/>
          <a:p>
            <a:pPr>
              <a:defRPr/>
            </a:pPr>
            <a:r>
              <a:rPr lang="en-AU" dirty="0"/>
              <a:t>3.2  Registry structure and roles (“new”)</a:t>
            </a:r>
          </a:p>
        </p:txBody>
      </p:sp>
      <p:sp>
        <p:nvSpPr>
          <p:cNvPr id="5" name="Footer Placeholder 3"/>
          <p:cNvSpPr>
            <a:spLocks noGrp="1"/>
          </p:cNvSpPr>
          <p:nvPr>
            <p:ph type="ftr" sz="quarter" idx="11"/>
          </p:nvPr>
        </p:nvSpPr>
        <p:spPr>
          <a:xfrm>
            <a:off x="4038600" y="6276122"/>
            <a:ext cx="4114800" cy="365125"/>
          </a:xfrm>
        </p:spPr>
        <p:txBody>
          <a:bodyPr/>
          <a:lstStyle/>
          <a:p>
            <a:r>
              <a:rPr lang="de-DE" dirty="0"/>
              <a:t>GI Registry Workshop – Aarlborg, Denmark, 25-26 March 2019</a:t>
            </a:r>
          </a:p>
        </p:txBody>
      </p:sp>
      <p:pic>
        <p:nvPicPr>
          <p:cNvPr id="11" name="Picture 10">
            <a:extLst>
              <a:ext uri="{FF2B5EF4-FFF2-40B4-BE49-F238E27FC236}">
                <a16:creationId xmlns="" xmlns:a16="http://schemas.microsoft.com/office/drawing/2014/main" id="{436D6E72-BE96-49E5-A271-833FAF1772BC}"/>
              </a:ext>
            </a:extLst>
          </p:cNvPr>
          <p:cNvPicPr>
            <a:picLocks noChangeAspect="1"/>
          </p:cNvPicPr>
          <p:nvPr/>
        </p:nvPicPr>
        <p:blipFill rotWithShape="1">
          <a:blip r:embed="rId2"/>
          <a:srcRect l="16631" t="22016" r="31196" b="11092"/>
          <a:stretch/>
        </p:blipFill>
        <p:spPr>
          <a:xfrm>
            <a:off x="2597425" y="914401"/>
            <a:ext cx="7438225" cy="5361721"/>
          </a:xfrm>
          <a:prstGeom prst="rect">
            <a:avLst/>
          </a:prstGeom>
        </p:spPr>
      </p:pic>
    </p:spTree>
    <p:extLst>
      <p:ext uri="{BB962C8B-B14F-4D97-AF65-F5344CB8AC3E}">
        <p14:creationId xmlns:p14="http://schemas.microsoft.com/office/powerpoint/2010/main" val="3106784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77500" lnSpcReduction="20000"/>
          </a:bodyPr>
          <a:lstStyle/>
          <a:p>
            <a:pPr marL="0" indent="0">
              <a:buNone/>
            </a:pPr>
            <a:r>
              <a:rPr lang="en-AU" dirty="0"/>
              <a:t>Alpha Code provided:  </a:t>
            </a:r>
            <a:r>
              <a:rPr lang="en-AU" b="1" dirty="0"/>
              <a:t>638</a:t>
            </a:r>
            <a:r>
              <a:rPr lang="en-AU" dirty="0"/>
              <a:t>		[As has been stated above, this Metadata field is not available to all Types, and in many cases has not been populated if it is available.  Note that for IEHG items, where provided the Alpha Code is lower case].</a:t>
            </a:r>
            <a:endParaRPr lang="en-US" dirty="0"/>
          </a:p>
          <a:p>
            <a:pPr marL="0" indent="0">
              <a:buNone/>
            </a:pPr>
            <a:r>
              <a:rPr lang="en-AU" dirty="0"/>
              <a:t>Alias:					[Only a few Alias’s provided.  Needs discussion as to purpose – refer to Guidelines and Conventions draft.].</a:t>
            </a:r>
            <a:endParaRPr lang="en-US" dirty="0"/>
          </a:p>
          <a:p>
            <a:pPr marL="0" indent="0">
              <a:buNone/>
            </a:pPr>
            <a:r>
              <a:rPr lang="en-AU" dirty="0"/>
              <a:t>INT1:  Populated:  </a:t>
            </a:r>
            <a:r>
              <a:rPr lang="en-AU" b="1" dirty="0"/>
              <a:t>74</a:t>
            </a:r>
            <a:r>
              <a:rPr lang="en-AU" dirty="0"/>
              <a:t>  N/A:  </a:t>
            </a:r>
            <a:r>
              <a:rPr lang="en-AU" b="1" dirty="0"/>
              <a:t>3647</a:t>
            </a:r>
            <a:r>
              <a:rPr lang="en-AU" dirty="0"/>
              <a:t>	[The majority of INT1 references, where they are relevant, have not been populated.  It is important to note the number of items that do not require INT1 references].</a:t>
            </a:r>
            <a:endParaRPr lang="en-US" dirty="0"/>
          </a:p>
          <a:p>
            <a:pPr marL="0" indent="0">
              <a:buNone/>
            </a:pPr>
            <a:r>
              <a:rPr lang="en-AU" dirty="0"/>
              <a:t>S-4:  Populated:  </a:t>
            </a:r>
            <a:r>
              <a:rPr lang="en-AU" b="1" dirty="0"/>
              <a:t>81</a:t>
            </a:r>
            <a:r>
              <a:rPr lang="en-AU" dirty="0"/>
              <a:t>  N/A:  </a:t>
            </a:r>
            <a:r>
              <a:rPr lang="en-AU" b="1" dirty="0"/>
              <a:t>3610</a:t>
            </a:r>
            <a:r>
              <a:rPr lang="en-AU" dirty="0"/>
              <a:t>		[The majority of S-4 references, where they are relevant, have not been populated.  It is important to note the number of items that do not require S-4 references].</a:t>
            </a:r>
            <a:endParaRPr lang="en-US" dirty="0"/>
          </a:p>
          <a:p>
            <a:pPr marL="0" indent="0">
              <a:buNone/>
            </a:pPr>
            <a:r>
              <a:rPr lang="en-AU" dirty="0"/>
              <a:t>Distinctions provided:  </a:t>
            </a:r>
            <a:r>
              <a:rPr lang="en-AU" b="1" dirty="0"/>
              <a:t>34		</a:t>
            </a:r>
            <a:r>
              <a:rPr lang="en-AU" dirty="0"/>
              <a:t>[Note that this field is currently labelled “Distinguishing Features” in the FCD Register.  The majority of “distinctions” identified in S-57 and S-101 have not been populated].</a:t>
            </a:r>
            <a:endParaRPr lang="en-US" dirty="0"/>
          </a:p>
          <a:p>
            <a:pPr marL="0" indent="0">
              <a:buNone/>
            </a:pPr>
            <a:r>
              <a:rPr lang="en-AU" dirty="0"/>
              <a:t>Remarks:				[Relatively few items have remarks, and these tend to be specific to modelling or feature binding rather than remarks regarding the concept itself].</a:t>
            </a:r>
            <a:endParaRPr lang="en-US" dirty="0"/>
          </a:p>
          <a:p>
            <a:pPr marL="0" lvl="0" indent="0">
              <a:buNone/>
            </a:pP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419874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92500" lnSpcReduction="10000"/>
          </a:bodyPr>
          <a:lstStyle/>
          <a:p>
            <a:pPr marL="0" lvl="0" indent="0">
              <a:buNone/>
            </a:pPr>
            <a:r>
              <a:rPr lang="en-AU" u="sng" dirty="0"/>
              <a:t>Repeated Concepts:</a:t>
            </a:r>
            <a:r>
              <a:rPr lang="en-AU" dirty="0"/>
              <a:t>  In general, this is a consequence of the current structure and interface of the FCD Register.  A single concept cannot be registered once and then used as different Types (Feature, Attribute Enumerate, …) in different Feature Catalogues across different Domains; or bound to different Features/Attributes within a Feature Catalogue, unless it is registered multiple times in accordance with its usage.  In addition to non-conformance with a fundamental principle of a concept register (register once, use many times), this has also resulted in the following issues:</a:t>
            </a:r>
            <a:endParaRPr lang="en-US" sz="3200" dirty="0"/>
          </a:p>
          <a:p>
            <a:pPr lvl="1"/>
            <a:r>
              <a:rPr lang="en-AU" dirty="0"/>
              <a:t>Same concept registered more than once with more than one meaning and definition (example:  Reed (Category of Vegetation); Reed (Category of Fog Signal), although please note in this case that the concepts and definitions are contextual);</a:t>
            </a:r>
            <a:endParaRPr lang="en-US" sz="2800" dirty="0"/>
          </a:p>
          <a:p>
            <a:pPr lvl="1"/>
            <a:r>
              <a:rPr lang="en-AU" dirty="0"/>
              <a:t>Concept that is essentially the same registered multiple times with different Item Names (example:  Undefined; Undetermined or Unknown; Undetermined, Unknown, or No Form (used in …..); Undetermined/Unknown; Undetermined/Unknown – Ice Stage of Development (SS); Unknown; Unknown Coverage; Unknown Status; etc …);</a:t>
            </a:r>
            <a:endParaRPr lang="en-US" sz="2800"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454877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r>
              <a:rPr lang="en-AU" b="1" u="sng" dirty="0"/>
              <a:t>Recommendation:</a:t>
            </a:r>
            <a:r>
              <a:rPr lang="en-AU" b="1" dirty="0"/>
              <a:t> The Concept Register and the rules/guidance for its use should be flexible enough to accommodate Product Specification development in different domains, while encouraging harmonization and a common conceptual framework for different Product Specifications. This suggests possible use or adaptation of an architecture based on lexical databases (for example introduction of “scopes” for items, utilizing namespaces) or ontologies.</a:t>
            </a:r>
            <a:endParaRPr lang="en-US" dirty="0"/>
          </a:p>
          <a:p>
            <a:pPr marL="0" lvl="0" indent="0">
              <a:buNone/>
            </a:pP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2203685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lvl="1" indent="0">
              <a:buNone/>
            </a:pPr>
            <a:r>
              <a:rPr lang="en-AU" sz="2800" u="sng" dirty="0"/>
              <a:t>Repeated concepts:</a:t>
            </a:r>
            <a:r>
              <a:rPr lang="en-AU" sz="2800" dirty="0"/>
              <a:t>  Items registered multiple times, and intended for the same purpose, during different iterations of the FCD Register.  As a consequence, many of these instances have not been assigned to a Domain (example:   First Stage Thin First Year Ice 30-50 cm (Enumerate)).</a:t>
            </a:r>
            <a:endParaRPr lang="en-US" sz="2800" dirty="0"/>
          </a:p>
          <a:p>
            <a:pPr marL="0" indent="0">
              <a:buNone/>
            </a:pPr>
            <a:r>
              <a:rPr lang="en-AU" b="1" u="sng" dirty="0"/>
              <a:t>Recommendation:</a:t>
            </a:r>
            <a:r>
              <a:rPr lang="en-AU" b="1" dirty="0"/>
              <a:t>  Retire instances of repeated item names that have not been assigned to a Domain; and retire duplicates of items that have identical Metadata that have been assigned to a single Domain.</a:t>
            </a:r>
            <a:endParaRPr lang="en-US" sz="3200" dirty="0"/>
          </a:p>
          <a:p>
            <a:pPr marL="0" lvl="0" indent="0">
              <a:buNone/>
            </a:pP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68591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92500" lnSpcReduction="20000"/>
          </a:bodyPr>
          <a:lstStyle/>
          <a:p>
            <a:pPr marL="0" lvl="0" indent="0">
              <a:buNone/>
            </a:pPr>
            <a:r>
              <a:rPr lang="en-AU" u="sng" dirty="0"/>
              <a:t>General Syntax/Format:</a:t>
            </a:r>
            <a:r>
              <a:rPr lang="en-AU" dirty="0"/>
              <a:t>  This is a common issue across all fields populated for items in the FCD Register, and impacts on almost all items in the Register.  This is principally due to the lack of conventions and guidelines.  Some of the most common issues identified include:  Use of capitals; use of acronyms/abbreviations; length (item name); inconsistency between syntax in related concepts (for example “2 cones, base to base” v “2 cones (points downward)”); combination of full name and acronym/abbreviation as Item Name; multiple terms (principle term and alias’s?) included as Item Name (examples:  “barrel (tun)”; “stake, pole, perch, post”).</a:t>
            </a:r>
            <a:endParaRPr lang="en-US" sz="3200" dirty="0"/>
          </a:p>
          <a:p>
            <a:pPr marL="0" indent="0">
              <a:buNone/>
            </a:pPr>
            <a:r>
              <a:rPr lang="en-AU" dirty="0"/>
              <a:t>On the other hand, it will be extremely difficult to define universal conventions and guidelines, which further are unlikely to be accepted by all Domains and Product Specifications.  Any set of conventions or guidelines should therefore focus on local consistency – roughly speaking, ensuring that items that appear in juxtaposition (for example, different members of the same enumeration) are mutually consistent, instead of global consistency (universal rules applying to every item of the same kind).</a:t>
            </a:r>
            <a:endParaRPr lang="en-US" sz="3200"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288004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indent="0">
              <a:buNone/>
            </a:pPr>
            <a:r>
              <a:rPr lang="en-AU" b="1" u="sng" dirty="0"/>
              <a:t>Recommendation:</a:t>
            </a:r>
            <a:r>
              <a:rPr lang="en-AU" b="1" dirty="0"/>
              <a:t>  A consolidated “Conventions and Guidelines” document is approved and published; and all concepts in the FCD Register assessed against this document and amended as appropriate before inclusion in the “Concept Register”.  This assessment should focus on local consistency rather than universal consistency.</a:t>
            </a:r>
            <a:endParaRPr lang="en-US" sz="3200"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4070197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lvl="0" indent="0">
              <a:buNone/>
            </a:pPr>
            <a:r>
              <a:rPr lang="en-AU" u="sng" dirty="0"/>
              <a:t>Items not assigned to a Domain; and enumerates not assigned to an attribute:</a:t>
            </a:r>
            <a:r>
              <a:rPr lang="en-AU" dirty="0"/>
              <a:t>  Assume this is a result of bulk population of the Register in previous versions of the Registry.  NOTE:  Search conducted by Denise </a:t>
            </a:r>
            <a:r>
              <a:rPr lang="en-AU" dirty="0" err="1"/>
              <a:t>LaDue</a:t>
            </a:r>
            <a:r>
              <a:rPr lang="en-AU" dirty="0"/>
              <a:t> (utilizing Alpha Code) to identify likely bindings of enumerates to an enumerated type attribute where this binding is not identified in the Registry interface – this will need to be applied before the application of the recommendation below.</a:t>
            </a:r>
            <a:endParaRPr lang="en-US" dirty="0"/>
          </a:p>
          <a:p>
            <a:pPr marL="0" indent="0">
              <a:buNone/>
            </a:pPr>
            <a:r>
              <a:rPr lang="en-AU" b="1" u="sng" dirty="0"/>
              <a:t>Recommendation:</a:t>
            </a:r>
            <a:r>
              <a:rPr lang="en-AU" b="1" dirty="0"/>
              <a:t>  Retire all items in the Register that have not been assigned to a Domain; and similarly retire all Enumerated items in the Register that have not been assigned to an Attribute.</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79268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lnSpcReduction="10000"/>
          </a:bodyPr>
          <a:lstStyle/>
          <a:p>
            <a:pPr marL="0" lvl="0" indent="0">
              <a:buNone/>
            </a:pPr>
            <a:r>
              <a:rPr lang="en-AU" u="sng" dirty="0"/>
              <a:t>Disparity between Item Name and Definition:</a:t>
            </a:r>
            <a:r>
              <a:rPr lang="en-AU" dirty="0"/>
              <a:t>  There are many such instances in the FCD Register, and in most cases these are instances of very specific terms having very generic definitions (although the opposite also occurs).  Often, disparity arises from the definition depending on a particular context, which is set by the definition of the containing item (for instance, the definition of an enumeration sets the context for definitions of enumerates which are members of the enumeration).  This has the potential to cause problems where concepts are used across multiple Product Specifications.  The dilemma in resolving this issue is the level of specificity that is used.  Is there a “one size fits all” that can be clearly defined in the Conventions and Guidelines; or should the guidance be more general in advising on the considerations for the use of a proposed item (and its definition) in other S-100 based Product Specifications?</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316009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indent="0">
              <a:buNone/>
            </a:pPr>
            <a:r>
              <a:rPr lang="en-AU" b="1" u="sng" dirty="0"/>
              <a:t>Recommendation:</a:t>
            </a:r>
            <a:r>
              <a:rPr lang="en-AU" b="1" dirty="0"/>
              <a:t>  All identified instances of disparity between an Item Name and its definition must be resolved.  In order to achieve this, there must be agreement on how a consistent approach is going to be reflected in the “Conventions and Guidelines” document.  The principle of scopes utilizing namespaces is especially needed for enumerates (that is, literals, or listed values).</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054273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lnSpcReduction="10000"/>
          </a:bodyPr>
          <a:lstStyle/>
          <a:p>
            <a:pPr marL="0" lvl="0" indent="0">
              <a:buNone/>
            </a:pPr>
            <a:r>
              <a:rPr lang="en-AU" u="sng" dirty="0"/>
              <a:t>Non-Authoritative Definitions:</a:t>
            </a:r>
            <a:r>
              <a:rPr lang="en-AU" dirty="0"/>
              <a:t>  In association with resolving the above issue, there are many instances where the definition appears to be non-authoritative.  In a large number of these instances, the definition is merely a repeat (or almost a repeat) of the Item Name.  In some cases, the concept has been defined by a Working Group or Project Team to address specific modelling requirements in their domain.</a:t>
            </a:r>
            <a:endParaRPr lang="en-US" dirty="0"/>
          </a:p>
          <a:p>
            <a:pPr marL="0" indent="0">
              <a:buNone/>
            </a:pPr>
            <a:r>
              <a:rPr lang="en-AU" b="1" u="sng" dirty="0"/>
              <a:t>Recommendation:</a:t>
            </a:r>
            <a:r>
              <a:rPr lang="en-AU" b="1" dirty="0"/>
              <a:t>  Review all definitions in the Register and amend as required to provide an “authoritative” definition.  For the Concept Register, assign mandatory status to the “Definition Source” metadata field.  Product specification developers should make every effort to research and use existing authoritative definitions and sources, but the working group may be cited as the source when it develops a new concept.</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4739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referRelativeResize="0">
            <a:picLocks noChangeAspect="1"/>
          </p:cNvPicPr>
          <p:nvPr/>
        </p:nvPicPr>
        <p:blipFill rotWithShape="1">
          <a:blip r:embed="rId2"/>
          <a:srcRect l="14245" t="18281" r="29736" b="10690"/>
          <a:stretch>
            <a:fillRect/>
          </a:stretch>
        </p:blipFill>
        <p:spPr bwMode="auto">
          <a:xfrm>
            <a:off x="2363096" y="951841"/>
            <a:ext cx="7465807" cy="5324281"/>
          </a:xfrm>
          <a:prstGeom prst="rect">
            <a:avLst/>
          </a:prstGeom>
          <a:ln>
            <a:noFill/>
          </a:ln>
        </p:spPr>
      </p:pic>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11" name="Title 1"/>
          <p:cNvSpPr>
            <a:spLocks noGrp="1"/>
          </p:cNvSpPr>
          <p:nvPr>
            <p:ph type="title"/>
          </p:nvPr>
        </p:nvSpPr>
        <p:spPr>
          <a:xfrm>
            <a:off x="719091" y="292964"/>
            <a:ext cx="10554810" cy="595738"/>
          </a:xfrm>
        </p:spPr>
        <p:txBody>
          <a:bodyPr>
            <a:normAutofit fontScale="90000"/>
          </a:bodyPr>
          <a:lstStyle/>
          <a:p>
            <a:r>
              <a:rPr lang="en-AU" dirty="0"/>
              <a:t>3.2  Registry structure and roles (“new”)</a:t>
            </a:r>
            <a:endParaRPr lang="fr-FR" dirty="0"/>
          </a:p>
        </p:txBody>
      </p:sp>
      <p:sp>
        <p:nvSpPr>
          <p:cNvPr id="6" name="Freeform 5"/>
          <p:cNvSpPr/>
          <p:nvPr/>
        </p:nvSpPr>
        <p:spPr>
          <a:xfrm>
            <a:off x="2246050" y="914868"/>
            <a:ext cx="7920518" cy="5335089"/>
          </a:xfrm>
          <a:custGeom>
            <a:avLst/>
            <a:gdLst>
              <a:gd name="connsiteX0" fmla="*/ 0 w 7528264"/>
              <a:gd name="connsiteY0" fmla="*/ 17755 h 5291091"/>
              <a:gd name="connsiteX1" fmla="*/ 7528264 w 7528264"/>
              <a:gd name="connsiteY1" fmla="*/ 0 h 5291091"/>
              <a:gd name="connsiteX2" fmla="*/ 7528264 w 7528264"/>
              <a:gd name="connsiteY2" fmla="*/ 5255581 h 5291091"/>
              <a:gd name="connsiteX3" fmla="*/ 4163627 w 7528264"/>
              <a:gd name="connsiteY3" fmla="*/ 5291091 h 5291091"/>
              <a:gd name="connsiteX4" fmla="*/ 4163627 w 7528264"/>
              <a:gd name="connsiteY4" fmla="*/ 4243526 h 5291091"/>
              <a:gd name="connsiteX5" fmla="*/ 3045041 w 7528264"/>
              <a:gd name="connsiteY5" fmla="*/ 4252404 h 5291091"/>
              <a:gd name="connsiteX6" fmla="*/ 3045041 w 7528264"/>
              <a:gd name="connsiteY6" fmla="*/ 5291091 h 5291091"/>
              <a:gd name="connsiteX7" fmla="*/ 17755 w 7528264"/>
              <a:gd name="connsiteY7" fmla="*/ 5291091 h 529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8264" h="5291091">
                <a:moveTo>
                  <a:pt x="0" y="17755"/>
                </a:moveTo>
                <a:lnTo>
                  <a:pt x="7528264" y="0"/>
                </a:lnTo>
                <a:lnTo>
                  <a:pt x="7528264" y="5255581"/>
                </a:lnTo>
                <a:lnTo>
                  <a:pt x="4163627" y="5291091"/>
                </a:lnTo>
                <a:lnTo>
                  <a:pt x="4163627" y="4243526"/>
                </a:lnTo>
                <a:lnTo>
                  <a:pt x="3045041" y="4252404"/>
                </a:lnTo>
                <a:lnTo>
                  <a:pt x="3045041" y="5291091"/>
                </a:lnTo>
                <a:lnTo>
                  <a:pt x="17755" y="5291091"/>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2"/>
          <p:cNvSpPr/>
          <p:nvPr/>
        </p:nvSpPr>
        <p:spPr>
          <a:xfrm>
            <a:off x="2405849" y="941033"/>
            <a:ext cx="7688062" cy="5308923"/>
          </a:xfrm>
          <a:custGeom>
            <a:avLst/>
            <a:gdLst>
              <a:gd name="connsiteX0" fmla="*/ 0 w 7519386"/>
              <a:gd name="connsiteY0" fmla="*/ 8878 h 5282214"/>
              <a:gd name="connsiteX1" fmla="*/ 7519386 w 7519386"/>
              <a:gd name="connsiteY1" fmla="*/ 0 h 5282214"/>
              <a:gd name="connsiteX2" fmla="*/ 7510508 w 7519386"/>
              <a:gd name="connsiteY2" fmla="*/ 5255581 h 5282214"/>
              <a:gd name="connsiteX3" fmla="*/ 923277 w 7519386"/>
              <a:gd name="connsiteY3" fmla="*/ 5282214 h 5282214"/>
              <a:gd name="connsiteX4" fmla="*/ 932155 w 7519386"/>
              <a:gd name="connsiteY4" fmla="*/ 719091 h 5282214"/>
              <a:gd name="connsiteX5" fmla="*/ 8877 w 7519386"/>
              <a:gd name="connsiteY5" fmla="*/ 719091 h 528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386" h="5282214">
                <a:moveTo>
                  <a:pt x="0" y="8878"/>
                </a:moveTo>
                <a:lnTo>
                  <a:pt x="7519386" y="0"/>
                </a:lnTo>
                <a:cubicBezTo>
                  <a:pt x="7516427" y="1751860"/>
                  <a:pt x="7513467" y="3503721"/>
                  <a:pt x="7510508" y="5255581"/>
                </a:cubicBezTo>
                <a:lnTo>
                  <a:pt x="923277" y="5282214"/>
                </a:lnTo>
                <a:cubicBezTo>
                  <a:pt x="926236" y="3761173"/>
                  <a:pt x="929196" y="2240132"/>
                  <a:pt x="932155" y="719091"/>
                </a:cubicBezTo>
                <a:lnTo>
                  <a:pt x="8877" y="719091"/>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6"/>
          <p:cNvSpPr/>
          <p:nvPr/>
        </p:nvSpPr>
        <p:spPr>
          <a:xfrm>
            <a:off x="2405848" y="941033"/>
            <a:ext cx="7582853" cy="5308924"/>
          </a:xfrm>
          <a:custGeom>
            <a:avLst/>
            <a:gdLst>
              <a:gd name="connsiteX0" fmla="*/ 0 w 7572652"/>
              <a:gd name="connsiteY0" fmla="*/ 8878 h 5317724"/>
              <a:gd name="connsiteX1" fmla="*/ 7572652 w 7572652"/>
              <a:gd name="connsiteY1" fmla="*/ 0 h 5317724"/>
              <a:gd name="connsiteX2" fmla="*/ 7537141 w 7572652"/>
              <a:gd name="connsiteY2" fmla="*/ 5273336 h 5317724"/>
              <a:gd name="connsiteX3" fmla="*/ 7341833 w 7572652"/>
              <a:gd name="connsiteY3" fmla="*/ 5273336 h 5317724"/>
              <a:gd name="connsiteX4" fmla="*/ 7324077 w 7572652"/>
              <a:gd name="connsiteY4" fmla="*/ 4456590 h 5317724"/>
              <a:gd name="connsiteX5" fmla="*/ 5992427 w 7572652"/>
              <a:gd name="connsiteY5" fmla="*/ 4456590 h 5317724"/>
              <a:gd name="connsiteX6" fmla="*/ 5992427 w 7572652"/>
              <a:gd name="connsiteY6" fmla="*/ 3986074 h 5317724"/>
              <a:gd name="connsiteX7" fmla="*/ 4261281 w 7572652"/>
              <a:gd name="connsiteY7" fmla="*/ 3977196 h 5317724"/>
              <a:gd name="connsiteX8" fmla="*/ 4252403 w 7572652"/>
              <a:gd name="connsiteY8" fmla="*/ 5308847 h 5317724"/>
              <a:gd name="connsiteX9" fmla="*/ 0 w 7572652"/>
              <a:gd name="connsiteY9" fmla="*/ 5317724 h 531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72652" h="5317724">
                <a:moveTo>
                  <a:pt x="0" y="8878"/>
                </a:moveTo>
                <a:lnTo>
                  <a:pt x="7572652" y="0"/>
                </a:lnTo>
                <a:lnTo>
                  <a:pt x="7537141" y="5273336"/>
                </a:lnTo>
                <a:lnTo>
                  <a:pt x="7341833" y="5273336"/>
                </a:lnTo>
                <a:lnTo>
                  <a:pt x="7324077" y="4456590"/>
                </a:lnTo>
                <a:lnTo>
                  <a:pt x="5992427" y="4456590"/>
                </a:lnTo>
                <a:lnTo>
                  <a:pt x="5992427" y="3986074"/>
                </a:lnTo>
                <a:lnTo>
                  <a:pt x="4261281" y="3977196"/>
                </a:lnTo>
                <a:cubicBezTo>
                  <a:pt x="4258322" y="4421080"/>
                  <a:pt x="4255362" y="4864963"/>
                  <a:pt x="4252403" y="5308847"/>
                </a:cubicBezTo>
                <a:lnTo>
                  <a:pt x="0" y="5317724"/>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02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lvl="0" indent="0">
              <a:buNone/>
            </a:pPr>
            <a:r>
              <a:rPr lang="en-AU" u="sng" dirty="0"/>
              <a:t>camelCase:</a:t>
            </a:r>
            <a:r>
              <a:rPr lang="en-AU" dirty="0"/>
              <a:t>  Varies from abbreviations of item names to examples so long that they are truncated (assumedly by the interface).  There are items that have punctuation, acronyms, “special characters” or numbers.  There are also items where the camelCase is missing.  Also need to agree on basic syntax to be used in the (Type-neutral) Concept Register.</a:t>
            </a:r>
            <a:endParaRPr lang="en-US" dirty="0"/>
          </a:p>
          <a:p>
            <a:pPr marL="0" indent="0">
              <a:buNone/>
            </a:pPr>
            <a:r>
              <a:rPr lang="en-AU" b="1" u="sng" dirty="0"/>
              <a:t>Recommendation:</a:t>
            </a:r>
            <a:r>
              <a:rPr lang="en-AU" b="1" dirty="0"/>
              <a:t>  Develop standard format for camelCase for incorporation in the “Conventions and Guidelines” document and subsequent review within the Register.  Assign the “default” camelCase (first letter of first word lower case, all following first letters upper case) as the format for the Concept Register.  Develop guidance discouraging the use of long camelCase codes/names.</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86973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lnSpcReduction="10000"/>
          </a:bodyPr>
          <a:lstStyle/>
          <a:p>
            <a:pPr marL="0" lvl="0" indent="0">
              <a:buNone/>
            </a:pPr>
            <a:r>
              <a:rPr lang="en-AU" u="sng" dirty="0"/>
              <a:t>References or inferences to data modelling, or encoding guidance, included in Definitions and/or Remarks:</a:t>
            </a:r>
            <a:r>
              <a:rPr lang="en-AU" dirty="0"/>
              <a:t>  Given that the Concept Register is “generic”, there should be no information that relates to data modelling or encoding that is specific to a Product Specification included in the Metadata.  If it is considered that such information should be included in the Registry, this should be done by additional remarks (additional Metadata field?) in the Feature Concept Dictionary Register Domains.  However, given that this is provided in the Data Classification and Encoding Guide for each Product Specification, should this information also exist in the Registry?</a:t>
            </a:r>
            <a:endParaRPr lang="en-US" dirty="0"/>
          </a:p>
          <a:p>
            <a:pPr marL="0" indent="0">
              <a:buNone/>
            </a:pPr>
            <a:r>
              <a:rPr lang="en-AU" b="1" u="sng" dirty="0"/>
              <a:t>Recommendation:</a:t>
            </a:r>
            <a:r>
              <a:rPr lang="en-AU" b="1" dirty="0"/>
              <a:t>  Remove references to data modelling and encoding from the Metadata.  Investigate options for including such information, if considered it is required, in the Feature Data Dictionary Register.</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2831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92500" lnSpcReduction="10000"/>
          </a:bodyPr>
          <a:lstStyle/>
          <a:p>
            <a:pPr marL="0" lvl="0" indent="0">
              <a:buNone/>
            </a:pPr>
            <a:r>
              <a:rPr lang="en-AU" u="sng" dirty="0"/>
              <a:t>INT1 and S-4 references:</a:t>
            </a:r>
            <a:r>
              <a:rPr lang="en-AU" dirty="0"/>
              <a:t>  As mentioned in the Register summary information above, it is important to note that the vast majority of registered items do not have any reference to INT1 or S-4.  TSSO analysis to date indicates that there are about 900 items that have valid INT1 references and 950 items that have valid S-4 references.  Consideration should also be given to those Organizations such as WMO and IALA for which the majority (or all) of their required items will have no relevance to INT1 or S-4.  The question therefore is whether it is appropriate or necessary to include INT1 and S-4 references as Metadata fields for items registered in the Concept Register?  Perhaps this could be an additional Metadata field that can be included for items in the Feature Data Dictionary Register (such as within the S-101 Domain)?</a:t>
            </a:r>
            <a:endParaRPr lang="en-US" dirty="0"/>
          </a:p>
          <a:p>
            <a:pPr marL="0" indent="0">
              <a:buNone/>
            </a:pPr>
            <a:r>
              <a:rPr lang="en-AU" b="1" u="sng" dirty="0"/>
              <a:t>Recommendation:</a:t>
            </a:r>
            <a:r>
              <a:rPr lang="en-AU" b="1" dirty="0"/>
              <a:t>  Consider the capability of including INT1 and S-4 references only within the required Domains within the Feature Data Dictionary Register.</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251913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lvl="0" indent="0">
              <a:buNone/>
            </a:pPr>
            <a:r>
              <a:rPr lang="en-AU" u="sng" dirty="0"/>
              <a:t>“Distinctions”:</a:t>
            </a:r>
            <a:r>
              <a:rPr lang="en-AU" dirty="0"/>
              <a:t>  Within the current FCD Register interface, this Metadata field is labelled as “Distinguishing Features”.  Consider this is an error in the interface, and this Metadata field should be labelled “Distinctions”.  Consider this is perhaps a reason why this field is not populated for almost all items currently registered.  Note also that this field is only currently available for Feature Types.</a:t>
            </a:r>
            <a:endParaRPr lang="en-US" dirty="0"/>
          </a:p>
          <a:p>
            <a:pPr marL="0" indent="0">
              <a:buNone/>
            </a:pPr>
            <a:r>
              <a:rPr lang="en-AU" b="1" u="sng" dirty="0"/>
              <a:t>Recommendation:</a:t>
            </a:r>
            <a:r>
              <a:rPr lang="en-AU" b="1" dirty="0"/>
              <a:t>  Amend field name from “Distinguishing Features” to Distinctions and include as a Metadata field in the Concept Register.  Request Submitting Organizations to conduct a review of all their registered items and submit proposals to add distinctions as required.</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63105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85000" lnSpcReduction="10000"/>
          </a:bodyPr>
          <a:lstStyle/>
          <a:p>
            <a:pPr marL="0" lvl="0" indent="0">
              <a:buNone/>
            </a:pPr>
            <a:r>
              <a:rPr lang="en-AU" u="sng" dirty="0"/>
              <a:t> “Coded” Enumerate Lists:</a:t>
            </a:r>
            <a:r>
              <a:rPr lang="en-AU" dirty="0"/>
              <a:t>  Within the Enumerate Type, there are many items registered that are “Codes” that sub-divide a unique concept (some are lists maintained by other Organizations, such as IUCN Codes); or define “gradations” of a concept (examples:  0 </a:t>
            </a:r>
            <a:r>
              <a:rPr lang="en-AU" dirty="0" err="1"/>
              <a:t>Oktas</a:t>
            </a:r>
            <a:r>
              <a:rPr lang="en-AU" dirty="0"/>
              <a:t>, 1 </a:t>
            </a:r>
            <a:r>
              <a:rPr lang="en-AU" dirty="0" err="1"/>
              <a:t>Oktas</a:t>
            </a:r>
            <a:r>
              <a:rPr lang="en-AU" dirty="0"/>
              <a:t>, 2 </a:t>
            </a:r>
            <a:r>
              <a:rPr lang="en-AU" dirty="0" err="1"/>
              <a:t>Oktas</a:t>
            </a:r>
            <a:r>
              <a:rPr lang="en-AU" dirty="0"/>
              <a:t>, ….; 1/10, 2/10, 3/10, ….).  Should these “Coded” (for want of a better word) enumerated lists of values be registered as “Concepts”?  How can something like “1/10” be defined if it is considered to be a Concept, and what defines such a concept as “hydrographically relevant”?  This needs careful consideration, as this may be extended to other enumerate lists (example:  </a:t>
            </a:r>
            <a:r>
              <a:rPr lang="en-AU" dirty="0" err="1"/>
              <a:t>Topmark</a:t>
            </a:r>
            <a:r>
              <a:rPr lang="en-AU" dirty="0"/>
              <a:t> Shape).  The European Commission INSPIRE Registry has included an “Enumeration Register” within its Registry structure; and perhaps this needs further investigation as a possible solution.</a:t>
            </a:r>
            <a:endParaRPr lang="en-US" dirty="0"/>
          </a:p>
          <a:p>
            <a:pPr marL="0" indent="0">
              <a:buNone/>
            </a:pPr>
            <a:r>
              <a:rPr lang="en-AU" dirty="0"/>
              <a:t>Different Product Specifications define different enumeration attributes which have different meanings but can still take the same set of values. At present S-100 assumes a 1/1 correlation between an enumeration attribute and its value space. The result is that each enumeration attribute implies a unique enumeration type.</a:t>
            </a: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2436130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indent="0">
              <a:buNone/>
            </a:pPr>
            <a:r>
              <a:rPr lang="en-AU" b="1" u="sng" dirty="0"/>
              <a:t>Recommendation:</a:t>
            </a:r>
            <a:r>
              <a:rPr lang="en-AU" b="1" dirty="0"/>
              <a:t>  Include an </a:t>
            </a:r>
            <a:r>
              <a:rPr lang="en-AU" b="1" dirty="0" smtClean="0"/>
              <a:t>“</a:t>
            </a:r>
            <a:r>
              <a:rPr lang="en-AU" b="1" dirty="0" err="1" smtClean="0"/>
              <a:t>Codelist</a:t>
            </a:r>
            <a:r>
              <a:rPr lang="en-AU" b="1" dirty="0" smtClean="0"/>
              <a:t> </a:t>
            </a:r>
            <a:r>
              <a:rPr lang="en-AU" b="1" dirty="0"/>
              <a:t>Register” </a:t>
            </a:r>
            <a:r>
              <a:rPr lang="en-AU" b="1" dirty="0" smtClean="0"/>
              <a:t>as </a:t>
            </a:r>
            <a:r>
              <a:rPr lang="en-AU" b="1" dirty="0"/>
              <a:t>a hierarchical </a:t>
            </a:r>
            <a:r>
              <a:rPr lang="en-AU" b="1" dirty="0" smtClean="0"/>
              <a:t>register </a:t>
            </a:r>
            <a:r>
              <a:rPr lang="en-AU" b="1" dirty="0"/>
              <a:t>in the IHO GI Registry structure.  Refer to Registry Structure Diagram document and INSPIRE Registry.  Use enumerations defined in this </a:t>
            </a:r>
            <a:r>
              <a:rPr lang="en-AU" b="1" dirty="0" smtClean="0"/>
              <a:t>Register </a:t>
            </a:r>
            <a:r>
              <a:rPr lang="en-AU" b="1" dirty="0"/>
              <a:t>as datatypes for enumeration and </a:t>
            </a:r>
            <a:r>
              <a:rPr lang="en-AU" b="1" dirty="0" err="1"/>
              <a:t>Codelist</a:t>
            </a:r>
            <a:r>
              <a:rPr lang="en-AU" b="1" dirty="0"/>
              <a:t> attributes.</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498268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92500" lnSpcReduction="10000"/>
          </a:bodyPr>
          <a:lstStyle/>
          <a:p>
            <a:pPr marL="0" lvl="0" indent="0">
              <a:buNone/>
            </a:pPr>
            <a:r>
              <a:rPr lang="en-AU" u="sng" dirty="0"/>
              <a:t>Metadata fields not available for different Types:</a:t>
            </a:r>
            <a:r>
              <a:rPr lang="en-AU" dirty="0"/>
              <a:t>  As stated in the review spreadsheet description above, the Use Type and Alpha Code Metadata fields are not valid fields for some Types.  A decision needs to be made if these fields should be retained in the Metadata for items registered in the Concept Register.  TSSO opinion is that the Use Type field is specific to modelling so should not be valid at the concept level, however it will need to be defined at the Feature Data Dictionary level.  For Alpha Code, TSSO questions whether this field is required at all, given the implementation of camelCase.  Is this just a legacy inherited from S-57 to be used for cross-referencing?  Is there a requirement in ISO to include Alpha Codes?</a:t>
            </a:r>
            <a:endParaRPr lang="en-US" dirty="0"/>
          </a:p>
          <a:p>
            <a:pPr marL="0" indent="0">
              <a:buNone/>
            </a:pPr>
            <a:r>
              <a:rPr lang="en-AU" b="1" u="sng" dirty="0"/>
              <a:t>Recommendation:</a:t>
            </a:r>
            <a:r>
              <a:rPr lang="en-AU" b="1" dirty="0"/>
              <a:t>  The Use Type field should not be a valid metadata field in the Concept Register, however it is required in the </a:t>
            </a:r>
            <a:r>
              <a:rPr lang="en-AU" b="1" dirty="0" smtClean="0"/>
              <a:t>Data </a:t>
            </a:r>
            <a:r>
              <a:rPr lang="en-AU" b="1" dirty="0"/>
              <a:t>Dictionary Register.  Discussion is required as to the retention of the Alpha Code Metadata field.</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97816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lnSpcReduction="10000"/>
          </a:bodyPr>
          <a:lstStyle/>
          <a:p>
            <a:pPr marL="0" lvl="0" indent="0">
              <a:buNone/>
            </a:pPr>
            <a:r>
              <a:rPr lang="en-AU" u="sng" dirty="0"/>
              <a:t>General observations regarding S-57-based Register content:</a:t>
            </a:r>
            <a:r>
              <a:rPr lang="en-AU" dirty="0"/>
              <a:t>  There are a number of entries in the Register that have been taken from S-57 but are not being used in S-101 (or any other Product Specification).  These need to be assessed to determine whether they are required in the Concept Register.  </a:t>
            </a:r>
            <a:endParaRPr lang="en-US" dirty="0"/>
          </a:p>
          <a:p>
            <a:pPr marL="0" indent="0">
              <a:buNone/>
            </a:pPr>
            <a:r>
              <a:rPr lang="en-AU" dirty="0"/>
              <a:t>Also, while the benefits of basing the modelling for S-101 on the S-57 modelling are acknowledged, particularly in regard to converting S-57 datasets to S-101, this has to a certain extent restricted any extension or possible improvement to the modelling that experience with S-57 and additional functionality available in S-100 could provide.  (Example:  Category of Recommended Track is an enumerated attribute with 2 values – “based on fixed marks” and “not based on fixed marks”.  This could be remodelled to a Boolean attribute “Based on Fixed Marks”.)</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867837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indent="0">
              <a:buNone/>
            </a:pPr>
            <a:r>
              <a:rPr lang="en-AU" b="1" u="sng" dirty="0"/>
              <a:t>Recommendation:</a:t>
            </a:r>
            <a:r>
              <a:rPr lang="en-AU" b="1" dirty="0"/>
              <a:t>  Review all Register entries that have been derived from S-57 that are not used in S-101 and, unless use cases can be found for retention, retire these items.</a:t>
            </a:r>
            <a:endParaRPr lang="en-US" dirty="0"/>
          </a:p>
          <a:p>
            <a:pPr marL="0" indent="0">
              <a:buNone/>
            </a:pPr>
            <a:r>
              <a:rPr lang="en-AU" b="1" dirty="0"/>
              <a:t>A possible action that can be taken, which is not directly related to the structure and operation of the Registry, is to recommend to the S-101PT that consideration be given to extending/refining the S-101 data model beyond the requirements to convert S-57 data.</a:t>
            </a:r>
            <a:endParaRPr lang="en-US" dirty="0"/>
          </a:p>
          <a:p>
            <a:pPr marL="0" lvl="0" indent="0">
              <a:buNone/>
            </a:pP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488320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fontScale="92500" lnSpcReduction="10000"/>
          </a:bodyPr>
          <a:lstStyle/>
          <a:p>
            <a:pPr marL="0" lvl="0" indent="0">
              <a:buNone/>
            </a:pPr>
            <a:r>
              <a:rPr lang="en-AU" u="sng" dirty="0"/>
              <a:t>Enumeration and </a:t>
            </a:r>
            <a:r>
              <a:rPr lang="en-AU" u="sng" dirty="0" err="1"/>
              <a:t>Codelist</a:t>
            </a:r>
            <a:r>
              <a:rPr lang="en-AU" u="sng" dirty="0"/>
              <a:t> members:</a:t>
            </a:r>
            <a:r>
              <a:rPr lang="en-AU" dirty="0"/>
              <a:t>  There are many collisions between the names and definitions of enumerates (that is, literals, or members of enumerations/</a:t>
            </a:r>
            <a:r>
              <a:rPr lang="en-AU" dirty="0" err="1"/>
              <a:t>codelists</a:t>
            </a:r>
            <a:r>
              <a:rPr lang="en-AU" dirty="0"/>
              <a:t>) which were originally defined in different domains, or draw on different sources for their names/labels and definitions.  </a:t>
            </a:r>
            <a:endParaRPr lang="en-US" dirty="0"/>
          </a:p>
          <a:p>
            <a:pPr marL="0" indent="0">
              <a:buNone/>
            </a:pPr>
            <a:r>
              <a:rPr lang="en-AU" dirty="0"/>
              <a:t>The enumerated value concepts draw on different sources, and their meanings, names/labels, and definitions depend on the context in which they are defined, a unified list will be extremely difficult to develop and require wholesale revision of all S-100-based Product Specifications currently under development.</a:t>
            </a:r>
            <a:endParaRPr lang="en-US" dirty="0"/>
          </a:p>
          <a:p>
            <a:pPr marL="0" indent="0">
              <a:buNone/>
            </a:pPr>
            <a:r>
              <a:rPr lang="en-AU" b="1" u="sng" dirty="0"/>
              <a:t>Recommendation:</a:t>
            </a:r>
            <a:r>
              <a:rPr lang="en-AU" b="1" dirty="0"/>
              <a:t>  Introduce the principle of scopes to the registers, especially the proposed </a:t>
            </a:r>
            <a:r>
              <a:rPr lang="en-AU" b="1" dirty="0" err="1" smtClean="0"/>
              <a:t>Codelist</a:t>
            </a:r>
            <a:r>
              <a:rPr lang="en-AU" b="1" dirty="0" smtClean="0"/>
              <a:t> </a:t>
            </a:r>
            <a:r>
              <a:rPr lang="en-AU" b="1" dirty="0"/>
              <a:t>Register, as containers for enumerates. Define enumerates as being meaningful only in the context of their containing scope.</a:t>
            </a: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33688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30" y="320984"/>
            <a:ext cx="10515600" cy="540511"/>
          </a:xfrm>
        </p:spPr>
        <p:txBody>
          <a:bodyPr>
            <a:normAutofit fontScale="90000"/>
          </a:bodyPr>
          <a:lstStyle/>
          <a:p>
            <a:r>
              <a:rPr lang="en-AU" dirty="0"/>
              <a:t>3.3  Registry content</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pic>
        <p:nvPicPr>
          <p:cNvPr id="10" name="Picture 9">
            <a:extLst>
              <a:ext uri="{FF2B5EF4-FFF2-40B4-BE49-F238E27FC236}">
                <a16:creationId xmlns="" xmlns:a16="http://schemas.microsoft.com/office/drawing/2014/main" id="{2F039367-2776-4442-9DD6-F57AF2C1E3DD}"/>
              </a:ext>
            </a:extLst>
          </p:cNvPr>
          <p:cNvPicPr preferRelativeResize="0">
            <a:picLocks noChangeAspect="1"/>
          </p:cNvPicPr>
          <p:nvPr/>
        </p:nvPicPr>
        <p:blipFill rotWithShape="1">
          <a:blip r:embed="rId2"/>
          <a:srcRect t="882" b="6232"/>
          <a:stretch>
            <a:fillRect/>
          </a:stretch>
        </p:blipFill>
        <p:spPr bwMode="auto">
          <a:xfrm>
            <a:off x="838200" y="1146833"/>
            <a:ext cx="8756374" cy="4843951"/>
          </a:xfrm>
          <a:prstGeom prst="rect">
            <a:avLst/>
          </a:prstGeom>
          <a:ln>
            <a:noFill/>
          </a:ln>
        </p:spPr>
      </p:pic>
    </p:spTree>
    <p:extLst>
      <p:ext uri="{BB962C8B-B14F-4D97-AF65-F5344CB8AC3E}">
        <p14:creationId xmlns:p14="http://schemas.microsoft.com/office/powerpoint/2010/main" val="2446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  Registry content standardization</a:t>
            </a:r>
            <a:endParaRPr lang="fr-FR" dirty="0"/>
          </a:p>
        </p:txBody>
      </p:sp>
      <p:sp>
        <p:nvSpPr>
          <p:cNvPr id="5" name="Content Placeholder 2"/>
          <p:cNvSpPr>
            <a:spLocks noGrp="1"/>
          </p:cNvSpPr>
          <p:nvPr>
            <p:ph idx="1"/>
          </p:nvPr>
        </p:nvSpPr>
        <p:spPr>
          <a:xfrm>
            <a:off x="732183" y="1160031"/>
            <a:ext cx="10667337" cy="4905489"/>
          </a:xfrm>
        </p:spPr>
        <p:txBody>
          <a:bodyPr>
            <a:normAutofit/>
          </a:bodyPr>
          <a:lstStyle/>
          <a:p>
            <a:pPr marL="0" lvl="0" indent="0">
              <a:buNone/>
            </a:pPr>
            <a:r>
              <a:rPr lang="en-AU" u="sng" dirty="0"/>
              <a:t>Units:</a:t>
            </a:r>
            <a:r>
              <a:rPr lang="en-AU" dirty="0"/>
              <a:t>  Several product specifications need units of measure, either for metadata or to encode inside datasets. Some domains have defined units with varying spellings. </a:t>
            </a:r>
            <a:endParaRPr lang="en-US" dirty="0"/>
          </a:p>
          <a:p>
            <a:pPr marL="0" indent="0">
              <a:buNone/>
            </a:pPr>
            <a:r>
              <a:rPr lang="en-AU" b="1" u="sng" dirty="0"/>
              <a:t>Recommendation:</a:t>
            </a:r>
            <a:r>
              <a:rPr lang="en-AU" b="1" dirty="0"/>
              <a:t>  Define a separate register of units.</a:t>
            </a:r>
            <a:endParaRPr lang="en-US" dirty="0"/>
          </a:p>
        </p:txBody>
      </p:sp>
      <p:sp>
        <p:nvSpPr>
          <p:cNvPr id="6" name="Footer Placeholder 3">
            <a:extLst>
              <a:ext uri="{FF2B5EF4-FFF2-40B4-BE49-F238E27FC236}">
                <a16:creationId xmlns="" xmlns:a16="http://schemas.microsoft.com/office/drawing/2014/main" id="{410557F5-F026-44A7-8DCA-7BC7F1467A25}"/>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63357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5.1  Discussion:  Concepts</a:t>
            </a:r>
            <a:endParaRPr lang="fr-FR" dirty="0"/>
          </a:p>
        </p:txBody>
      </p:sp>
      <p:sp>
        <p:nvSpPr>
          <p:cNvPr id="5" name="Rectangle 3">
            <a:extLst>
              <a:ext uri="{FF2B5EF4-FFF2-40B4-BE49-F238E27FC236}">
                <a16:creationId xmlns="" xmlns:a16="http://schemas.microsoft.com/office/drawing/2014/main" id="{4B2FB84D-087D-44B5-8348-0B283DA63FF1}"/>
              </a:ext>
            </a:extLst>
          </p:cNvPr>
          <p:cNvSpPr txBox="1">
            <a:spLocks noChangeArrowheads="1"/>
          </p:cNvSpPr>
          <p:nvPr/>
        </p:nvSpPr>
        <p:spPr bwMode="auto">
          <a:xfrm>
            <a:off x="732183" y="1192651"/>
            <a:ext cx="10515600" cy="13038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60000"/>
              <a:buFont typeface="Wingdings" pitchFamily="2" charset="2"/>
              <a:buChar char="n"/>
              <a:defRPr sz="40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3600">
                <a:solidFill>
                  <a:schemeClr val="tx1"/>
                </a:solidFill>
                <a:effectLst>
                  <a:outerShdw blurRad="38100" dist="38100" dir="2700000" algn="tl">
                    <a:srgbClr val="000000"/>
                  </a:outerShdw>
                </a:effectLst>
                <a:latin typeface="+mn-lt"/>
              </a:defRPr>
            </a:lvl2pPr>
            <a:lvl3pPr marL="1371600" indent="-457200" algn="l" rtl="0" eaLnBrk="1" fontAlgn="base" hangingPunct="1">
              <a:spcBef>
                <a:spcPct val="20000"/>
              </a:spcBef>
              <a:spcAft>
                <a:spcPct val="0"/>
              </a:spcAft>
              <a:buClr>
                <a:schemeClr val="tx1"/>
              </a:buClr>
              <a:buSzPct val="60000"/>
              <a:buFont typeface="Arial Narrow" pitchFamily="34" charset="0"/>
              <a:buChar char="-"/>
              <a:defRPr sz="32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tx1"/>
              </a:buClr>
              <a:buSzPct val="60000"/>
              <a:buFont typeface="Wingdings" pitchFamily="2" charset="2"/>
              <a:buChar char="n"/>
              <a:defRPr sz="28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9pPr>
          </a:lstStyle>
          <a:p>
            <a:pPr marR="0" lvl="0" algn="l" defTabSz="914400" rtl="0" eaLnBrk="1" fontAlgn="base" latinLnBrk="0" hangingPunct="1">
              <a:lnSpc>
                <a:spcPct val="80000"/>
              </a:lnSpc>
              <a:spcBef>
                <a:spcPts val="600"/>
              </a:spcBef>
              <a:spcAft>
                <a:spcPts val="600"/>
              </a:spcAft>
              <a:buClr>
                <a:schemeClr val="tx1">
                  <a:lumMod val="95000"/>
                  <a:lumOff val="5000"/>
                </a:schemeClr>
              </a:buClr>
              <a:buSzPct val="100000"/>
              <a:buFont typeface="Arial" panose="020B0604020202020204" pitchFamily="34" charset="0"/>
              <a:buChar char="•"/>
              <a:tabLst/>
              <a:defRPr/>
            </a:pPr>
            <a:r>
              <a:rPr kumimoji="0" lang="en-US" sz="2800" i="0" u="none" strike="noStrike" kern="0" cap="none" spc="0" normalizeH="0" baseline="0" noProof="0" dirty="0">
                <a:ln>
                  <a:noFill/>
                </a:ln>
                <a:effectLst/>
                <a:uLnTx/>
                <a:uFillTx/>
                <a:sym typeface="Wingdings" pitchFamily="2" charset="2"/>
              </a:rPr>
              <a:t>Demonstration – Beta Registry interface - KHOA</a:t>
            </a:r>
          </a:p>
        </p:txBody>
      </p:sp>
      <p:sp>
        <p:nvSpPr>
          <p:cNvPr id="6" name="Footer Placeholder 3">
            <a:extLst>
              <a:ext uri="{FF2B5EF4-FFF2-40B4-BE49-F238E27FC236}">
                <a16:creationId xmlns="" xmlns:a16="http://schemas.microsoft.com/office/drawing/2014/main" id="{444F3EDD-5621-4190-870F-F151F134D314}"/>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2310892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675"/>
            <a:ext cx="10515600" cy="540511"/>
          </a:xfrm>
        </p:spPr>
        <p:txBody>
          <a:bodyPr>
            <a:normAutofit fontScale="90000"/>
          </a:bodyPr>
          <a:lstStyle/>
          <a:p>
            <a:pPr marL="0" indent="0">
              <a:defRPr/>
            </a:pPr>
            <a:r>
              <a:rPr lang="en-GB" dirty="0"/>
              <a:t>THANK YOU</a:t>
            </a:r>
          </a:p>
        </p:txBody>
      </p:sp>
      <p:pic>
        <p:nvPicPr>
          <p:cNvPr id="5" name="Imag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8990" y="1237431"/>
            <a:ext cx="1635426" cy="2145956"/>
          </a:xfrm>
          <a:prstGeom prst="rect">
            <a:avLst/>
          </a:prstGeom>
        </p:spPr>
      </p:pic>
      <p:sp>
        <p:nvSpPr>
          <p:cNvPr id="6" name="Espace réservé du contenu 2"/>
          <p:cNvSpPr>
            <a:spLocks noGrp="1"/>
          </p:cNvSpPr>
          <p:nvPr>
            <p:ph idx="1"/>
          </p:nvPr>
        </p:nvSpPr>
        <p:spPr>
          <a:xfrm>
            <a:off x="1959760" y="3020210"/>
            <a:ext cx="8280400" cy="1745428"/>
          </a:xfrm>
        </p:spPr>
        <p:txBody>
          <a:bodyPr/>
          <a:lstStyle/>
          <a:p>
            <a:pPr>
              <a:defRPr/>
            </a:pPr>
            <a:endParaRPr lang="fr-FR" dirty="0"/>
          </a:p>
          <a:p>
            <a:pPr marL="0" indent="0" algn="ctr">
              <a:buFont typeface="Wingdings" pitchFamily="2" charset="2"/>
              <a:buNone/>
              <a:defRPr/>
            </a:pPr>
            <a:r>
              <a:rPr lang="en-GB" dirty="0"/>
              <a:t>For more information: </a:t>
            </a:r>
            <a:r>
              <a:rPr lang="en-GB" dirty="0">
                <a:solidFill>
                  <a:srgbClr val="FF0000"/>
                </a:solidFill>
              </a:rPr>
              <a:t>https://www.iho.int</a:t>
            </a:r>
          </a:p>
          <a:p>
            <a:pPr marL="0" indent="0" algn="ctr">
              <a:buFont typeface="Wingdings" pitchFamily="2" charset="2"/>
              <a:buNone/>
              <a:defRPr/>
            </a:pPr>
            <a:r>
              <a:rPr lang="en-GB" dirty="0"/>
              <a:t>IHO Secretariat Contact: </a:t>
            </a:r>
            <a:r>
              <a:rPr lang="en-GB" dirty="0">
                <a:solidFill>
                  <a:srgbClr val="FF0000"/>
                </a:solidFill>
              </a:rPr>
              <a:t>jeff.wootton@iho.int</a:t>
            </a:r>
          </a:p>
          <a:p>
            <a:pPr marL="0" indent="0" algn="just">
              <a:buFont typeface="Wingdings" pitchFamily="2" charset="2"/>
              <a:buNone/>
              <a:defRPr/>
            </a:pPr>
            <a:endParaRPr lang="fr-FR" dirty="0"/>
          </a:p>
        </p:txBody>
      </p:sp>
      <p:sp>
        <p:nvSpPr>
          <p:cNvPr id="7" name="Footer Placeholder 3">
            <a:extLst>
              <a:ext uri="{FF2B5EF4-FFF2-40B4-BE49-F238E27FC236}">
                <a16:creationId xmlns="" xmlns:a16="http://schemas.microsoft.com/office/drawing/2014/main" id="{01BF20AA-89D4-474E-80A8-DB5893D0A0BF}"/>
              </a:ext>
            </a:extLst>
          </p:cNvPr>
          <p:cNvSpPr>
            <a:spLocks noGrp="1"/>
          </p:cNvSpPr>
          <p:nvPr>
            <p:ph type="ftr" sz="quarter" idx="11"/>
          </p:nvPr>
        </p:nvSpPr>
        <p:spPr>
          <a:xfrm>
            <a:off x="3947160" y="6344884"/>
            <a:ext cx="4297680" cy="383758"/>
          </a:xfrm>
        </p:spPr>
        <p:txBody>
          <a:bodyPr/>
          <a:lstStyle/>
          <a:p>
            <a:r>
              <a:rPr lang="de-DE" dirty="0"/>
              <a:t>GI Registry Workshop – Aarlborg, Denmark, 25-26 February 2019</a:t>
            </a:r>
          </a:p>
        </p:txBody>
      </p:sp>
    </p:spTree>
    <p:extLst>
      <p:ext uri="{BB962C8B-B14F-4D97-AF65-F5344CB8AC3E}">
        <p14:creationId xmlns:p14="http://schemas.microsoft.com/office/powerpoint/2010/main" val="159882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4.1  Registry interface – current Registry</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pic>
        <p:nvPicPr>
          <p:cNvPr id="8" name="Picture 7">
            <a:extLst>
              <a:ext uri="{FF2B5EF4-FFF2-40B4-BE49-F238E27FC236}">
                <a16:creationId xmlns="" xmlns:a16="http://schemas.microsoft.com/office/drawing/2014/main" id="{2EA432AC-687E-49B8-96DA-44E6CD8FFD1A}"/>
              </a:ext>
            </a:extLst>
          </p:cNvPr>
          <p:cNvPicPr>
            <a:picLocks noChangeAspect="1"/>
          </p:cNvPicPr>
          <p:nvPr/>
        </p:nvPicPr>
        <p:blipFill rotWithShape="1">
          <a:blip r:embed="rId2"/>
          <a:srcRect l="9000" t="12548" r="11624" b="8464"/>
          <a:stretch/>
        </p:blipFill>
        <p:spPr>
          <a:xfrm>
            <a:off x="1326543" y="1057859"/>
            <a:ext cx="9326880" cy="5218263"/>
          </a:xfrm>
          <a:prstGeom prst="rect">
            <a:avLst/>
          </a:prstGeom>
        </p:spPr>
      </p:pic>
    </p:spTree>
    <p:extLst>
      <p:ext uri="{BB962C8B-B14F-4D97-AF65-F5344CB8AC3E}">
        <p14:creationId xmlns:p14="http://schemas.microsoft.com/office/powerpoint/2010/main" val="124507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4.2  Registry interface – “new” Registry</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Rectangle 3">
            <a:extLst>
              <a:ext uri="{FF2B5EF4-FFF2-40B4-BE49-F238E27FC236}">
                <a16:creationId xmlns="" xmlns:a16="http://schemas.microsoft.com/office/drawing/2014/main" id="{4B2FB84D-087D-44B5-8348-0B283DA63FF1}"/>
              </a:ext>
            </a:extLst>
          </p:cNvPr>
          <p:cNvSpPr txBox="1">
            <a:spLocks noChangeArrowheads="1"/>
          </p:cNvSpPr>
          <p:nvPr/>
        </p:nvSpPr>
        <p:spPr bwMode="auto">
          <a:xfrm>
            <a:off x="732183" y="1192651"/>
            <a:ext cx="7968017" cy="13038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60000"/>
              <a:buFont typeface="Wingdings" pitchFamily="2" charset="2"/>
              <a:buChar char="n"/>
              <a:defRPr sz="40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3600">
                <a:solidFill>
                  <a:schemeClr val="tx1"/>
                </a:solidFill>
                <a:effectLst>
                  <a:outerShdw blurRad="38100" dist="38100" dir="2700000" algn="tl">
                    <a:srgbClr val="000000"/>
                  </a:outerShdw>
                </a:effectLst>
                <a:latin typeface="+mn-lt"/>
              </a:defRPr>
            </a:lvl2pPr>
            <a:lvl3pPr marL="1371600" indent="-457200" algn="l" rtl="0" eaLnBrk="1" fontAlgn="base" hangingPunct="1">
              <a:spcBef>
                <a:spcPct val="20000"/>
              </a:spcBef>
              <a:spcAft>
                <a:spcPct val="0"/>
              </a:spcAft>
              <a:buClr>
                <a:schemeClr val="tx1"/>
              </a:buClr>
              <a:buSzPct val="60000"/>
              <a:buFont typeface="Arial Narrow" pitchFamily="34" charset="0"/>
              <a:buChar char="-"/>
              <a:defRPr sz="32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tx1"/>
              </a:buClr>
              <a:buSzPct val="60000"/>
              <a:buFont typeface="Wingdings" pitchFamily="2" charset="2"/>
              <a:buChar char="n"/>
              <a:defRPr sz="28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FFFF00"/>
              </a:buClr>
              <a:buSzPct val="60000"/>
              <a:buFont typeface="Wingdings" pitchFamily="2" charset="2"/>
              <a:buChar char="n"/>
              <a:defRPr sz="2000">
                <a:solidFill>
                  <a:srgbClr val="FFFF00"/>
                </a:solidFill>
                <a:effectLst>
                  <a:outerShdw blurRad="38100" dist="38100" dir="2700000" algn="tl">
                    <a:srgbClr val="000000"/>
                  </a:outerShdw>
                </a:effectLst>
                <a:latin typeface="+mn-lt"/>
              </a:defRPr>
            </a:lvl9pPr>
          </a:lstStyle>
          <a:p>
            <a:pPr marR="0" lvl="0" algn="l" defTabSz="914400" rtl="0" eaLnBrk="1" fontAlgn="base" latinLnBrk="0" hangingPunct="1">
              <a:lnSpc>
                <a:spcPct val="80000"/>
              </a:lnSpc>
              <a:spcBef>
                <a:spcPts val="600"/>
              </a:spcBef>
              <a:spcAft>
                <a:spcPts val="600"/>
              </a:spcAft>
              <a:buClr>
                <a:schemeClr val="tx1">
                  <a:lumMod val="95000"/>
                  <a:lumOff val="5000"/>
                </a:schemeClr>
              </a:buClr>
              <a:buSzPct val="100000"/>
              <a:buFont typeface="Arial" panose="020B0604020202020204" pitchFamily="34" charset="0"/>
              <a:buChar char="•"/>
              <a:tabLst/>
              <a:defRPr/>
            </a:pPr>
            <a:r>
              <a:rPr kumimoji="0" lang="en-US" sz="2800" b="1" i="0" u="none" strike="noStrike" kern="0" cap="none" spc="0" normalizeH="0" baseline="0" noProof="0" dirty="0">
                <a:ln>
                  <a:noFill/>
                </a:ln>
                <a:effectLst/>
                <a:uLnTx/>
                <a:uFillTx/>
                <a:latin typeface="Arial Narrow"/>
                <a:sym typeface="Wingdings" pitchFamily="2" charset="2"/>
              </a:rPr>
              <a:t>Demonstration – Beta Registry interface - KHOA</a:t>
            </a:r>
          </a:p>
        </p:txBody>
      </p:sp>
    </p:spTree>
    <p:extLst>
      <p:ext uri="{BB962C8B-B14F-4D97-AF65-F5344CB8AC3E}">
        <p14:creationId xmlns:p14="http://schemas.microsoft.com/office/powerpoint/2010/main" val="37068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321237"/>
            <a:ext cx="10515600" cy="540511"/>
          </a:xfrm>
        </p:spPr>
        <p:txBody>
          <a:bodyPr>
            <a:normAutofit fontScale="90000"/>
          </a:bodyPr>
          <a:lstStyle/>
          <a:p>
            <a:r>
              <a:rPr lang="en-AU" dirty="0"/>
              <a:t>3.4  Challenges</a:t>
            </a:r>
            <a:endParaRPr lang="fr-FR" dirty="0"/>
          </a:p>
        </p:txBody>
      </p:sp>
      <p:sp>
        <p:nvSpPr>
          <p:cNvPr id="4" name="Footer Placeholder 3"/>
          <p:cNvSpPr>
            <a:spLocks noGrp="1"/>
          </p:cNvSpPr>
          <p:nvPr>
            <p:ph type="ftr" sz="quarter" idx="11"/>
          </p:nvPr>
        </p:nvSpPr>
        <p:spPr/>
        <p:txBody>
          <a:bodyPr/>
          <a:lstStyle/>
          <a:p>
            <a:r>
              <a:rPr lang="de-DE" dirty="0"/>
              <a:t>GI Registry Workshop – Aarlborg, Denmark, 25-26 March 2019</a:t>
            </a:r>
          </a:p>
        </p:txBody>
      </p:sp>
      <p:sp>
        <p:nvSpPr>
          <p:cNvPr id="5" name="Content Placeholder 2"/>
          <p:cNvSpPr>
            <a:spLocks noGrp="1"/>
          </p:cNvSpPr>
          <p:nvPr>
            <p:ph idx="1"/>
          </p:nvPr>
        </p:nvSpPr>
        <p:spPr>
          <a:xfrm>
            <a:off x="732183" y="1160031"/>
            <a:ext cx="8994913" cy="929873"/>
          </a:xfrm>
        </p:spPr>
        <p:txBody>
          <a:bodyPr>
            <a:normAutofit/>
          </a:bodyPr>
          <a:lstStyle/>
          <a:p>
            <a:r>
              <a:rPr lang="en-AU" dirty="0"/>
              <a:t>Structure: Robust Registry structure however allowing flexibility within a multi-domain environment</a:t>
            </a:r>
          </a:p>
        </p:txBody>
      </p:sp>
      <p:sp>
        <p:nvSpPr>
          <p:cNvPr id="7" name="Content Placeholder 2">
            <a:extLst>
              <a:ext uri="{FF2B5EF4-FFF2-40B4-BE49-F238E27FC236}">
                <a16:creationId xmlns="" xmlns:a16="http://schemas.microsoft.com/office/drawing/2014/main" id="{7F8720FF-6560-4AC4-8058-E2FDCBC705B7}"/>
              </a:ext>
            </a:extLst>
          </p:cNvPr>
          <p:cNvSpPr txBox="1">
            <a:spLocks/>
          </p:cNvSpPr>
          <p:nvPr/>
        </p:nvSpPr>
        <p:spPr>
          <a:xfrm>
            <a:off x="732182" y="2024983"/>
            <a:ext cx="8994913" cy="1659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Content:  Consistent content of the Concept and Data Dictionary Registers based on approved conventions and guidelines</a:t>
            </a:r>
          </a:p>
          <a:p>
            <a:pPr lvl="1"/>
            <a:r>
              <a:rPr lang="en-AU" dirty="0"/>
              <a:t>S-99 Annex A</a:t>
            </a:r>
          </a:p>
        </p:txBody>
      </p:sp>
    </p:spTree>
    <p:extLst>
      <p:ext uri="{BB962C8B-B14F-4D97-AF65-F5344CB8AC3E}">
        <p14:creationId xmlns:p14="http://schemas.microsoft.com/office/powerpoint/2010/main" val="332176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HO presentations template" id="{C657DD33-74A5-46FF-87DC-702489CC64DD}" vid="{C4CF7E2C-A930-4DFE-9432-DAC967E2A5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IHO presentations template</Template>
  <TotalTime>2754</TotalTime>
  <Words>6321</Words>
  <Application>Microsoft Office PowerPoint</Application>
  <PresentationFormat>Widescreen</PresentationFormat>
  <Paragraphs>269</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Narrow</vt:lpstr>
      <vt:lpstr>Calibri</vt:lpstr>
      <vt:lpstr>Calibri Light</vt:lpstr>
      <vt:lpstr>Wingdings</vt:lpstr>
      <vt:lpstr>Office Theme</vt:lpstr>
      <vt:lpstr>S-100 Geospatial Information Registry Workshop  Aalborg, Denmark – 25-26 February 2019 </vt:lpstr>
      <vt:lpstr>GI Registry Workshop - Aims</vt:lpstr>
      <vt:lpstr>3.1  Registry structure and roles (current)</vt:lpstr>
      <vt:lpstr>3.2  Registry structure and roles (“new”)</vt:lpstr>
      <vt:lpstr>3.2  Registry structure and roles (“new”)</vt:lpstr>
      <vt:lpstr>3.3  Registry content</vt:lpstr>
      <vt:lpstr>4.1  Registry interface – current Registry</vt:lpstr>
      <vt:lpstr>4.2  Registry interface – “new” Registry</vt:lpstr>
      <vt:lpstr>3.4  Challenges</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discussion</vt:lpstr>
      <vt:lpstr>3.4  Challenges – Further questions</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  Registry content standardization</vt:lpstr>
      <vt:lpstr>5.1  Discussion:  Concepts</vt:lpstr>
      <vt:lpstr>THANK YOU</vt:lpstr>
    </vt:vector>
  </TitlesOfParts>
  <Company>IHO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DTech</dc:creator>
  <cp:lastModifiedBy>Project Officer Peru</cp:lastModifiedBy>
  <cp:revision>187</cp:revision>
  <cp:lastPrinted>2017-10-13T08:19:11Z</cp:lastPrinted>
  <dcterms:created xsi:type="dcterms:W3CDTF">2017-10-09T13:46:17Z</dcterms:created>
  <dcterms:modified xsi:type="dcterms:W3CDTF">2019-08-09T05:55:56Z</dcterms:modified>
</cp:coreProperties>
</file>