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9" r:id="rId3"/>
    <p:sldId id="260" r:id="rId4"/>
    <p:sldId id="257" r:id="rId5"/>
    <p:sldId id="261" r:id="rId6"/>
    <p:sldId id="258" r:id="rId7"/>
    <p:sldId id="263" r:id="rId8"/>
    <p:sldId id="262" r:id="rId9"/>
    <p:sldId id="264"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61" d="100"/>
          <a:sy n="61" d="100"/>
        </p:scale>
        <p:origin x="11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n-lt"/>
                <a:ea typeface="+mn-ea"/>
                <a:cs typeface="+mn-cs"/>
                <a:sym typeface="Helvetica"/>
              </a:defRPr>
            </a:lvl1pPr>
            <a:lvl2pPr marL="0" indent="457200">
              <a:buSzTx/>
              <a:buFontTx/>
              <a:buNone/>
              <a:defRPr sz="2400" b="1">
                <a:latin typeface="+mn-lt"/>
                <a:ea typeface="+mn-ea"/>
                <a:cs typeface="+mn-cs"/>
                <a:sym typeface="Helvetica"/>
              </a:defRPr>
            </a:lvl2pPr>
            <a:lvl3pPr marL="0" indent="914400">
              <a:buSzTx/>
              <a:buFontTx/>
              <a:buNone/>
              <a:defRPr sz="2400" b="1">
                <a:latin typeface="+mn-lt"/>
                <a:ea typeface="+mn-ea"/>
                <a:cs typeface="+mn-cs"/>
                <a:sym typeface="Helvetica"/>
              </a:defRPr>
            </a:lvl3pPr>
            <a:lvl4pPr marL="0" indent="1371600">
              <a:buSzTx/>
              <a:buFontTx/>
              <a:buNone/>
              <a:defRPr sz="2400" b="1">
                <a:latin typeface="+mn-lt"/>
                <a:ea typeface="+mn-ea"/>
                <a:cs typeface="+mn-cs"/>
                <a:sym typeface="Helvetica"/>
              </a:defRPr>
            </a:lvl4pPr>
            <a:lvl5pPr marL="0" indent="1828800">
              <a:buSzTx/>
              <a:buFontTx/>
              <a:buNone/>
              <a:defRPr sz="2400" b="1">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n-lt"/>
                <a:ea typeface="+mn-ea"/>
                <a:cs typeface="+mn-cs"/>
                <a:sym typeface="Helvetica"/>
              </a:defRPr>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2.jpg@01D56F8A.8AF96DB0" TargetMode="External"/><Relationship Id="rId5" Type="http://schemas.openxmlformats.org/officeDocument/2006/relationships/image" Target="../media/image7.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r>
              <a:rPr lang="en-AU" dirty="0" smtClean="0"/>
              <a:t>S100WG5</a:t>
            </a:r>
            <a:r>
              <a:rPr lang="en-AU" dirty="0"/>
              <a:t>, Taunton 3-6 March 2020</a:t>
            </a:r>
          </a:p>
        </p:txBody>
      </p:sp>
      <p:sp>
        <p:nvSpPr>
          <p:cNvPr id="95" name="Title 1"/>
          <p:cNvSpPr txBox="1">
            <a:spLocks noGrp="1"/>
          </p:cNvSpPr>
          <p:nvPr>
            <p:ph type="ctrTitle"/>
          </p:nvPr>
        </p:nvSpPr>
        <p:spPr>
          <a:xfrm>
            <a:off x="1538288" y="1878126"/>
            <a:ext cx="9144000" cy="1162594"/>
          </a:xfrm>
          <a:prstGeom prst="rect">
            <a:avLst/>
          </a:prstGeom>
        </p:spPr>
        <p:txBody>
          <a:bodyPr>
            <a:normAutofit/>
          </a:bodyPr>
          <a:lstStyle>
            <a:lvl1pPr>
              <a:defRPr sz="4800">
                <a:latin typeface="Arial Black"/>
                <a:ea typeface="Arial Black"/>
                <a:cs typeface="Arial Black"/>
                <a:sym typeface="Arial Black"/>
              </a:defRPr>
            </a:lvl1pPr>
          </a:lstStyle>
          <a:p>
            <a:pPr>
              <a:defRPr/>
            </a:pPr>
            <a:r>
              <a:rPr lang="en-AU" sz="3200" dirty="0"/>
              <a:t>Quality of Bathymetric Data (</a:t>
            </a:r>
            <a:r>
              <a:rPr lang="en-AU" sz="3200" dirty="0" err="1"/>
              <a:t>QoBD</a:t>
            </a:r>
            <a:r>
              <a:rPr lang="en-AU" sz="3200" dirty="0"/>
              <a:t>) and ECDIS </a:t>
            </a:r>
            <a:r>
              <a:rPr lang="en-AU" sz="3200" dirty="0" smtClean="0"/>
              <a:t>performance</a:t>
            </a:r>
            <a:endParaRPr sz="2000" dirty="0"/>
          </a:p>
        </p:txBody>
      </p:sp>
      <p:sp>
        <p:nvSpPr>
          <p:cNvPr id="96" name="Subtitle 2"/>
          <p:cNvSpPr txBox="1">
            <a:spLocks noGrp="1"/>
          </p:cNvSpPr>
          <p:nvPr>
            <p:ph type="subTitle" sz="quarter" idx="1"/>
          </p:nvPr>
        </p:nvSpPr>
        <p:spPr>
          <a:xfrm>
            <a:off x="1524000" y="3602037"/>
            <a:ext cx="9144000" cy="1655762"/>
          </a:xfrm>
          <a:prstGeom prst="rect">
            <a:avLst/>
          </a:prstGeom>
        </p:spPr>
        <p:txBody>
          <a:bodyPr/>
          <a:lstStyle/>
          <a:p>
            <a:r>
              <a:rPr lang="en-AU" b="1" dirty="0"/>
              <a:t>Paper by the AHO</a:t>
            </a:r>
            <a:r>
              <a:rPr lang="en-AU" dirty="0"/>
              <a:t> </a:t>
            </a:r>
            <a:endParaRPr dirty="0"/>
          </a:p>
        </p:txBody>
      </p:sp>
      <p:pic>
        <p:nvPicPr>
          <p:cNvPr id="97" name="image1.png" descr="image1.png"/>
          <p:cNvPicPr>
            <a:picLocks noChangeAspect="1"/>
          </p:cNvPicPr>
          <p:nvPr/>
        </p:nvPicPr>
        <p:blipFill>
          <a:blip r:embed="rId2"/>
          <a:stretch>
            <a:fillRect/>
          </a:stretch>
        </p:blipFill>
        <p:spPr>
          <a:xfrm>
            <a:off x="4391319" y="0"/>
            <a:ext cx="3437938" cy="11459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AU" sz="1200" b="0" i="0" u="none" strike="noStrike" kern="0" cap="none" spc="0" normalizeH="0" baseline="0" noProof="0" dirty="0" smtClean="0">
                <a:ln>
                  <a:noFill/>
                </a:ln>
                <a:solidFill>
                  <a:srgbClr val="888888"/>
                </a:solidFill>
                <a:effectLst/>
                <a:uLnTx/>
                <a:uFillTx/>
                <a:latin typeface="Arial"/>
                <a:cs typeface="Arial"/>
                <a:sym typeface="Arial"/>
              </a:rPr>
              <a:t>S1000WG5</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Taunton</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3</a:t>
            </a:r>
            <a:r>
              <a:rPr kumimoji="0" sz="1200" b="0" i="0" u="none" strike="noStrike" kern="0" cap="none" spc="0" normalizeH="0" baseline="0" noProof="0" dirty="0" smtClean="0">
                <a:ln>
                  <a:noFill/>
                </a:ln>
                <a:solidFill>
                  <a:srgbClr val="888888"/>
                </a:solidFill>
                <a:effectLst/>
                <a:uLnTx/>
                <a:uFillTx/>
                <a:latin typeface="Arial"/>
                <a:cs typeface="Arial"/>
                <a:sym typeface="Arial"/>
              </a:rPr>
              <a:t>-</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6</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March</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sz="1200" b="0" i="0" u="none" strike="noStrike" kern="0" cap="none" spc="0" normalizeH="0" baseline="0" noProof="0" dirty="0">
                <a:ln>
                  <a:noFill/>
                </a:ln>
                <a:solidFill>
                  <a:srgbClr val="888888"/>
                </a:solidFill>
                <a:effectLst/>
                <a:uLnTx/>
                <a:uFillTx/>
                <a:latin typeface="Arial"/>
                <a:cs typeface="Arial"/>
                <a:sym typeface="Arial"/>
              </a:rPr>
              <a:t>2020</a:t>
            </a:r>
          </a:p>
        </p:txBody>
      </p:sp>
      <p:sp>
        <p:nvSpPr>
          <p:cNvPr id="100" name="Title 1"/>
          <p:cNvSpPr txBox="1">
            <a:spLocks noGrp="1"/>
          </p:cNvSpPr>
          <p:nvPr>
            <p:ph type="title"/>
          </p:nvPr>
        </p:nvSpPr>
        <p:spPr>
          <a:xfrm>
            <a:off x="2042159" y="260201"/>
            <a:ext cx="8551818" cy="422054"/>
          </a:xfrm>
          <a:prstGeom prst="rect">
            <a:avLst/>
          </a:prstGeom>
        </p:spPr>
        <p:txBody>
          <a:bodyPr>
            <a:normAutofit fontScale="90000"/>
          </a:bodyPr>
          <a:lstStyle>
            <a:lvl1pPr>
              <a:defRPr sz="2400">
                <a:latin typeface="Arial Black"/>
                <a:ea typeface="Arial Black"/>
                <a:cs typeface="Arial Black"/>
                <a:sym typeface="Arial Black"/>
              </a:defRPr>
            </a:lvl1pPr>
          </a:lstStyle>
          <a:p>
            <a:pPr algn="ctr"/>
            <a:r>
              <a:rPr lang="en-AU" sz="4000" u="sng" dirty="0" smtClean="0"/>
              <a:t>CONCLUSIONS</a:t>
            </a:r>
            <a:endParaRPr sz="3100" i="1" u="sng" dirty="0"/>
          </a:p>
        </p:txBody>
      </p:sp>
      <p:sp>
        <p:nvSpPr>
          <p:cNvPr id="2" name="Text Placeholder 1"/>
          <p:cNvSpPr>
            <a:spLocks noGrp="1"/>
          </p:cNvSpPr>
          <p:nvPr>
            <p:ph type="body" idx="1"/>
          </p:nvPr>
        </p:nvSpPr>
        <p:spPr>
          <a:xfrm>
            <a:off x="1045028" y="1106559"/>
            <a:ext cx="10476411" cy="5124424"/>
          </a:xfrm>
        </p:spPr>
        <p:txBody>
          <a:bodyPr>
            <a:normAutofit fontScale="92500" lnSpcReduction="10000"/>
          </a:bodyPr>
          <a:lstStyle/>
          <a:p>
            <a:pPr lvl="1">
              <a:buSzPct val="50000"/>
              <a:buFont typeface="Courier New" panose="02070309020205020404" pitchFamily="49" charset="0"/>
              <a:buChar char="o"/>
            </a:pPr>
            <a:r>
              <a:rPr lang="en-AU" dirty="0" smtClean="0"/>
              <a:t>S100 </a:t>
            </a:r>
            <a:r>
              <a:rPr lang="en-AU" dirty="0"/>
              <a:t>ECDIS should be </a:t>
            </a:r>
            <a:r>
              <a:rPr lang="en-AU" dirty="0" smtClean="0"/>
              <a:t>able </a:t>
            </a:r>
            <a:r>
              <a:rPr lang="en-AU" dirty="0"/>
              <a:t>to automatically downgrade </a:t>
            </a:r>
            <a:r>
              <a:rPr lang="en-AU" b="1" dirty="0" err="1"/>
              <a:t>QoBD</a:t>
            </a:r>
            <a:r>
              <a:rPr lang="en-AU" dirty="0"/>
              <a:t> and therefore have a direct impact on display, route planning and route </a:t>
            </a:r>
            <a:r>
              <a:rPr lang="en-AU" dirty="0" smtClean="0"/>
              <a:t>monitoring (particularly in </a:t>
            </a:r>
            <a:r>
              <a:rPr lang="en-AU" dirty="0"/>
              <a:t>areas where bathymetry is affected by a high rate of temporal </a:t>
            </a:r>
            <a:r>
              <a:rPr lang="en-AU" dirty="0" smtClean="0"/>
              <a:t>variation).</a:t>
            </a:r>
          </a:p>
          <a:p>
            <a:pPr lvl="1">
              <a:buSzPct val="50000"/>
              <a:buFont typeface="Courier New" panose="02070309020205020404" pitchFamily="49" charset="0"/>
              <a:buChar char="o"/>
            </a:pPr>
            <a:r>
              <a:rPr lang="en-AU" dirty="0"/>
              <a:t>Automated functions related to the management and display of </a:t>
            </a:r>
            <a:r>
              <a:rPr lang="en-AU" b="1" dirty="0" err="1"/>
              <a:t>QoBD</a:t>
            </a:r>
            <a:r>
              <a:rPr lang="en-AU" dirty="0"/>
              <a:t> in S100 ECDIS will reduce mariners’ workload during route planning and monitoring facilitating their awareness and decision-making processes. All this should mitigate risk and have a positive impact on safety of navigation. </a:t>
            </a:r>
          </a:p>
          <a:p>
            <a:pPr lvl="1">
              <a:buSzPct val="50000"/>
              <a:buFont typeface="Courier New" panose="02070309020205020404" pitchFamily="49" charset="0"/>
              <a:buChar char="o"/>
            </a:pPr>
            <a:r>
              <a:rPr lang="en-AU" dirty="0" smtClean="0"/>
              <a:t>Although in theory the </a:t>
            </a:r>
            <a:r>
              <a:rPr lang="en-AU" dirty="0"/>
              <a:t>‘manual’ downgrading of </a:t>
            </a:r>
            <a:r>
              <a:rPr lang="en-AU" dirty="0" err="1"/>
              <a:t>QoBD</a:t>
            </a:r>
            <a:r>
              <a:rPr lang="en-AU" dirty="0"/>
              <a:t> attributes based on time, </a:t>
            </a:r>
            <a:r>
              <a:rPr lang="en-AU" dirty="0" err="1"/>
              <a:t>etc</a:t>
            </a:r>
            <a:r>
              <a:rPr lang="en-AU" dirty="0"/>
              <a:t> could be performed onshore by HO’s and released as ENC </a:t>
            </a:r>
            <a:r>
              <a:rPr lang="en-AU" dirty="0" smtClean="0"/>
              <a:t>updates, in practice it becomes </a:t>
            </a:r>
            <a:r>
              <a:rPr lang="en-AU" dirty="0"/>
              <a:t>a logistic </a:t>
            </a:r>
            <a:r>
              <a:rPr lang="en-AU" dirty="0" smtClean="0"/>
              <a:t>nightmare.</a:t>
            </a:r>
            <a:br>
              <a:rPr lang="en-AU" dirty="0" smtClean="0"/>
            </a:br>
            <a:r>
              <a:rPr lang="en-AU" dirty="0" smtClean="0"/>
              <a:t>This </a:t>
            </a:r>
            <a:r>
              <a:rPr lang="en-AU" dirty="0"/>
              <a:t>approach would certainly delay the availability of changes and won’t be able to assist mariners during route planning.</a:t>
            </a:r>
            <a:endParaRPr lang="en-AU" sz="2000" dirty="0"/>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9" name="Title 1"/>
          <p:cNvSpPr txBox="1">
            <a:spLocks/>
          </p:cNvSpPr>
          <p:nvPr/>
        </p:nvSpPr>
        <p:spPr>
          <a:xfrm>
            <a:off x="2042159" y="1106558"/>
            <a:ext cx="9311642" cy="5023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AU" dirty="0"/>
          </a:p>
        </p:txBody>
      </p:sp>
    </p:spTree>
    <p:extLst>
      <p:ext uri="{BB962C8B-B14F-4D97-AF65-F5344CB8AC3E}">
        <p14:creationId xmlns:p14="http://schemas.microsoft.com/office/powerpoint/2010/main" val="19007224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r>
              <a:rPr lang="en-AU" dirty="0" smtClean="0"/>
              <a:t>S1000WG5</a:t>
            </a:r>
            <a:r>
              <a:rPr dirty="0" smtClean="0"/>
              <a:t>, </a:t>
            </a:r>
            <a:r>
              <a:rPr lang="en-AU" dirty="0" smtClean="0"/>
              <a:t>Taunton</a:t>
            </a:r>
            <a:r>
              <a:rPr dirty="0" smtClean="0"/>
              <a:t> </a:t>
            </a:r>
            <a:r>
              <a:rPr lang="en-AU" dirty="0" smtClean="0"/>
              <a:t>3</a:t>
            </a:r>
            <a:r>
              <a:rPr dirty="0" smtClean="0"/>
              <a:t>-</a:t>
            </a:r>
            <a:r>
              <a:rPr lang="en-AU" dirty="0" smtClean="0"/>
              <a:t>6</a:t>
            </a:r>
            <a:r>
              <a:rPr dirty="0" smtClean="0"/>
              <a:t> </a:t>
            </a:r>
            <a:r>
              <a:rPr lang="en-AU" dirty="0" smtClean="0"/>
              <a:t>March</a:t>
            </a:r>
            <a:r>
              <a:rPr dirty="0" smtClean="0"/>
              <a:t> </a:t>
            </a:r>
            <a:r>
              <a:rPr dirty="0"/>
              <a:t>2020</a:t>
            </a:r>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2" name="Title 1"/>
          <p:cNvSpPr>
            <a:spLocks noGrp="1"/>
          </p:cNvSpPr>
          <p:nvPr>
            <p:ph type="title"/>
          </p:nvPr>
        </p:nvSpPr>
        <p:spPr>
          <a:xfrm>
            <a:off x="1309693" y="1294942"/>
            <a:ext cx="10336034" cy="4676116"/>
          </a:xfrm>
        </p:spPr>
        <p:txBody>
          <a:bodyPr>
            <a:noAutofit/>
          </a:bodyPr>
          <a:lstStyle/>
          <a:p>
            <a:r>
              <a:rPr lang="en-AU" sz="2000" dirty="0" smtClean="0">
                <a:latin typeface="Arial" panose="020B0604020202020204" pitchFamily="34" charset="0"/>
                <a:cs typeface="Arial" panose="020B0604020202020204" pitchFamily="34" charset="0"/>
              </a:rPr>
              <a:t>When </a:t>
            </a:r>
            <a:r>
              <a:rPr lang="en-AU" sz="2000" dirty="0">
                <a:latin typeface="Arial" panose="020B0604020202020204" pitchFamily="34" charset="0"/>
                <a:cs typeface="Arial" panose="020B0604020202020204" pitchFamily="34" charset="0"/>
              </a:rPr>
              <a:t>compared to its S-57 </a:t>
            </a:r>
            <a:r>
              <a:rPr lang="en-AU" sz="2000" dirty="0" smtClean="0">
                <a:latin typeface="Arial" panose="020B0604020202020204" pitchFamily="34" charset="0"/>
                <a:cs typeface="Arial" panose="020B0604020202020204" pitchFamily="34" charset="0"/>
              </a:rPr>
              <a:t>equivalent </a:t>
            </a:r>
            <a:r>
              <a:rPr lang="en-AU" sz="2000" dirty="0">
                <a:latin typeface="Arial" panose="020B0604020202020204" pitchFamily="34" charset="0"/>
                <a:cs typeface="Arial" panose="020B0604020202020204" pitchFamily="34" charset="0"/>
              </a:rPr>
              <a:t>object (</a:t>
            </a:r>
            <a:r>
              <a:rPr lang="en-AU" sz="2000" b="1" dirty="0">
                <a:latin typeface="Arial" panose="020B0604020202020204" pitchFamily="34" charset="0"/>
                <a:cs typeface="Arial" panose="020B0604020202020204" pitchFamily="34" charset="0"/>
              </a:rPr>
              <a:t>M_QUAL)</a:t>
            </a:r>
            <a:r>
              <a:rPr lang="en-AU" sz="2000" dirty="0">
                <a:latin typeface="Arial" panose="020B0604020202020204" pitchFamily="34" charset="0"/>
                <a:cs typeface="Arial" panose="020B0604020202020204" pitchFamily="34" charset="0"/>
              </a:rPr>
              <a:t>, the S101 feature </a:t>
            </a:r>
            <a:r>
              <a:rPr lang="en-AU" sz="2000" b="1" dirty="0">
                <a:latin typeface="Arial" panose="020B0604020202020204" pitchFamily="34" charset="0"/>
                <a:cs typeface="Arial" panose="020B0604020202020204" pitchFamily="34" charset="0"/>
              </a:rPr>
              <a:t>Quality of Bathymetric Data (</a:t>
            </a:r>
            <a:r>
              <a:rPr lang="en-AU" sz="2000" b="1" dirty="0" err="1">
                <a:latin typeface="Arial" panose="020B0604020202020204" pitchFamily="34" charset="0"/>
                <a:cs typeface="Arial" panose="020B0604020202020204" pitchFamily="34" charset="0"/>
              </a:rPr>
              <a:t>QoBD</a:t>
            </a:r>
            <a:r>
              <a:rPr lang="en-AU" sz="2000" b="1" dirty="0">
                <a:latin typeface="Arial" panose="020B0604020202020204" pitchFamily="34" charset="0"/>
                <a:cs typeface="Arial" panose="020B0604020202020204" pitchFamily="34" charset="0"/>
              </a:rPr>
              <a:t>)</a:t>
            </a:r>
            <a:r>
              <a:rPr lang="en-AU" sz="2000" dirty="0">
                <a:latin typeface="Arial" panose="020B0604020202020204" pitchFamily="34" charset="0"/>
                <a:cs typeface="Arial" panose="020B0604020202020204" pitchFamily="34" charset="0"/>
              </a:rPr>
              <a:t> includes a new attribute called </a:t>
            </a:r>
            <a:r>
              <a:rPr lang="en-AU" sz="2000" b="1" i="1" dirty="0">
                <a:solidFill>
                  <a:schemeClr val="accent5">
                    <a:lumMod val="60000"/>
                    <a:lumOff val="40000"/>
                  </a:schemeClr>
                </a:solidFill>
                <a:latin typeface="Arial" panose="020B0604020202020204" pitchFamily="34" charset="0"/>
                <a:cs typeface="Arial" panose="020B0604020202020204" pitchFamily="34" charset="0"/>
              </a:rPr>
              <a:t>category of temporal variation</a:t>
            </a:r>
            <a:r>
              <a:rPr lang="en-AU" sz="2000" b="1" dirty="0">
                <a:latin typeface="Arial" panose="020B0604020202020204" pitchFamily="34" charset="0"/>
                <a:cs typeface="Arial" panose="020B0604020202020204" pitchFamily="34" charset="0"/>
              </a:rPr>
              <a:t> </a:t>
            </a:r>
            <a:r>
              <a:rPr lang="en-AU" sz="2000" dirty="0">
                <a:latin typeface="Arial" panose="020B0604020202020204" pitchFamily="34" charset="0"/>
                <a:cs typeface="Arial" panose="020B0604020202020204" pitchFamily="34" charset="0"/>
              </a:rPr>
              <a:t>which main purpose is to inform mariners about the changeability of the bathymetry in an area. </a:t>
            </a:r>
            <a:r>
              <a:rPr lang="en-AU" sz="2000" dirty="0" smtClean="0">
                <a:latin typeface="Arial" panose="020B0604020202020204" pitchFamily="34" charset="0"/>
                <a:cs typeface="Arial" panose="020B0604020202020204" pitchFamily="34" charset="0"/>
              </a:rPr>
              <a:t/>
            </a:r>
            <a:br>
              <a:rPr lang="en-AU" sz="2000" dirty="0" smtClean="0">
                <a:latin typeface="Arial" panose="020B0604020202020204" pitchFamily="34" charset="0"/>
                <a:cs typeface="Arial" panose="020B0604020202020204" pitchFamily="34" charset="0"/>
              </a:rPr>
            </a:br>
            <a:r>
              <a:rPr lang="en-AU" sz="2000" dirty="0">
                <a:latin typeface="Arial" panose="020B0604020202020204" pitchFamily="34" charset="0"/>
                <a:cs typeface="Arial" panose="020B0604020202020204" pitchFamily="34" charset="0"/>
              </a:rPr>
              <a:t/>
            </a:r>
            <a:br>
              <a:rPr lang="en-AU" sz="2000" dirty="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Although not fully decided yet, it looks like certain combinations of the </a:t>
            </a:r>
            <a:r>
              <a:rPr lang="en-AU" sz="2000" b="1" dirty="0" err="1" smtClean="0">
                <a:latin typeface="Arial" panose="020B0604020202020204" pitchFamily="34" charset="0"/>
                <a:cs typeface="Arial" panose="020B0604020202020204" pitchFamily="34" charset="0"/>
              </a:rPr>
              <a:t>QoBD</a:t>
            </a:r>
            <a:r>
              <a:rPr lang="en-AU" sz="2000" dirty="0" smtClean="0">
                <a:latin typeface="Arial" panose="020B0604020202020204" pitchFamily="34" charset="0"/>
                <a:cs typeface="Arial" panose="020B0604020202020204" pitchFamily="34" charset="0"/>
              </a:rPr>
              <a:t> attribute values </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features detected</a:t>
            </a:r>
            <a:r>
              <a:rPr lang="en-AU" sz="2000" dirty="0" smtClean="0">
                <a:latin typeface="Arial" panose="020B0604020202020204" pitchFamily="34" charset="0"/>
                <a:cs typeface="Arial" panose="020B0604020202020204" pitchFamily="34" charset="0"/>
              </a:rPr>
              <a:t>, </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vertical uncertainty</a:t>
            </a:r>
            <a:r>
              <a:rPr lang="en-AU" sz="2000" dirty="0" smtClean="0">
                <a:latin typeface="Arial" panose="020B0604020202020204" pitchFamily="34" charset="0"/>
                <a:cs typeface="Arial" panose="020B0604020202020204" pitchFamily="34" charset="0"/>
              </a:rPr>
              <a:t> and </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horizontal position uncertainty</a:t>
            </a:r>
            <a:r>
              <a:rPr lang="en-AU" sz="2000" dirty="0" smtClean="0">
                <a:latin typeface="Arial" panose="020B0604020202020204" pitchFamily="34" charset="0"/>
                <a:cs typeface="Arial" panose="020B0604020202020204" pitchFamily="34" charset="0"/>
              </a:rPr>
              <a:t> would be grouped into </a:t>
            </a:r>
            <a:r>
              <a:rPr lang="en-AU" sz="2000" b="1" dirty="0" err="1" smtClean="0">
                <a:latin typeface="Arial" panose="020B0604020202020204" pitchFamily="34" charset="0"/>
                <a:cs typeface="Arial" panose="020B0604020202020204" pitchFamily="34" charset="0"/>
              </a:rPr>
              <a:t>QoBD</a:t>
            </a:r>
            <a:r>
              <a:rPr lang="en-AU" sz="2000" dirty="0" smtClean="0">
                <a:latin typeface="Arial" panose="020B0604020202020204" pitchFamily="34" charset="0"/>
                <a:cs typeface="Arial" panose="020B0604020202020204" pitchFamily="34" charset="0"/>
              </a:rPr>
              <a:t> ‘categories’ (1 to 5) and these would end up driving portrayal. This would work as the S-57’s concept of Zone Of Confidence.</a:t>
            </a:r>
            <a:br>
              <a:rPr lang="en-AU" sz="2000" dirty="0" smtClean="0">
                <a:latin typeface="Arial" panose="020B0604020202020204" pitchFamily="34" charset="0"/>
                <a:cs typeface="Arial" panose="020B0604020202020204" pitchFamily="34" charset="0"/>
              </a:rPr>
            </a:br>
            <a:r>
              <a:rPr lang="en-AU" sz="2000" dirty="0">
                <a:latin typeface="Arial" panose="020B0604020202020204" pitchFamily="34" charset="0"/>
                <a:cs typeface="Arial" panose="020B0604020202020204" pitchFamily="34" charset="0"/>
              </a:rPr>
              <a:t/>
            </a:r>
            <a:br>
              <a:rPr lang="en-AU" sz="2000" dirty="0">
                <a:latin typeface="Arial" panose="020B0604020202020204" pitchFamily="34" charset="0"/>
                <a:cs typeface="Arial" panose="020B0604020202020204" pitchFamily="34" charset="0"/>
              </a:rPr>
            </a:br>
            <a:r>
              <a:rPr lang="en-AU" sz="2000" dirty="0" smtClean="0">
                <a:latin typeface="Arial" panose="020B0604020202020204" pitchFamily="34" charset="0"/>
                <a:cs typeface="Arial" panose="020B0604020202020204" pitchFamily="34" charset="0"/>
              </a:rPr>
              <a:t>The </a:t>
            </a:r>
            <a:r>
              <a:rPr lang="en-AU" sz="2000" b="1" dirty="0" err="1" smtClean="0">
                <a:latin typeface="Arial" panose="020B0604020202020204" pitchFamily="34" charset="0"/>
                <a:cs typeface="Arial" panose="020B0604020202020204" pitchFamily="34" charset="0"/>
              </a:rPr>
              <a:t>QoBD</a:t>
            </a:r>
            <a:r>
              <a:rPr lang="en-AU" sz="2000" dirty="0" smtClean="0">
                <a:latin typeface="Arial" panose="020B0604020202020204" pitchFamily="34" charset="0"/>
                <a:cs typeface="Arial" panose="020B0604020202020204" pitchFamily="34" charset="0"/>
              </a:rPr>
              <a:t> ‘decision tree’ developed by the DQWG was introduced to help with the conversion from S-57’s </a:t>
            </a:r>
            <a:r>
              <a:rPr lang="en-AU" sz="2000" b="1" dirty="0" smtClean="0">
                <a:latin typeface="Arial" panose="020B0604020202020204" pitchFamily="34" charset="0"/>
                <a:cs typeface="Arial" panose="020B0604020202020204" pitchFamily="34" charset="0"/>
              </a:rPr>
              <a:t>M_QUAL</a:t>
            </a:r>
            <a:r>
              <a:rPr lang="en-AU" sz="2000" dirty="0" smtClean="0">
                <a:latin typeface="Arial" panose="020B0604020202020204" pitchFamily="34" charset="0"/>
                <a:cs typeface="Arial" panose="020B0604020202020204" pitchFamily="34" charset="0"/>
              </a:rPr>
              <a:t> objects to S-101”s </a:t>
            </a:r>
            <a:r>
              <a:rPr lang="en-AU" sz="2000" b="1" dirty="0" err="1" smtClean="0">
                <a:latin typeface="Arial" panose="020B0604020202020204" pitchFamily="34" charset="0"/>
                <a:cs typeface="Arial" panose="020B0604020202020204" pitchFamily="34" charset="0"/>
              </a:rPr>
              <a:t>QoBD</a:t>
            </a:r>
            <a:r>
              <a:rPr lang="en-AU" sz="2000" dirty="0" smtClean="0">
                <a:latin typeface="Arial" panose="020B0604020202020204" pitchFamily="34" charset="0"/>
                <a:cs typeface="Arial" panose="020B0604020202020204" pitchFamily="34" charset="0"/>
              </a:rPr>
              <a:t> features. The proposal includes the use of the new attribute </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category </a:t>
            </a:r>
            <a:r>
              <a:rPr lang="en-AU" sz="2000" b="1" i="1" dirty="0">
                <a:solidFill>
                  <a:schemeClr val="accent5">
                    <a:lumMod val="60000"/>
                    <a:lumOff val="40000"/>
                  </a:schemeClr>
                </a:solidFill>
                <a:latin typeface="Arial" panose="020B0604020202020204" pitchFamily="34" charset="0"/>
                <a:cs typeface="Arial" panose="020B0604020202020204" pitchFamily="34" charset="0"/>
              </a:rPr>
              <a:t>of temporal </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variation </a:t>
            </a:r>
            <a:r>
              <a:rPr lang="en-AU" sz="2000" dirty="0">
                <a:latin typeface="Arial" panose="020B0604020202020204" pitchFamily="34" charset="0"/>
                <a:cs typeface="Arial" panose="020B0604020202020204" pitchFamily="34" charset="0"/>
              </a:rPr>
              <a:t>at the beginning of the </a:t>
            </a:r>
            <a:r>
              <a:rPr lang="en-AU" sz="2000" dirty="0" smtClean="0">
                <a:latin typeface="Arial" panose="020B0604020202020204" pitchFamily="34" charset="0"/>
                <a:cs typeface="Arial" panose="020B0604020202020204" pitchFamily="34" charset="0"/>
              </a:rPr>
              <a:t>process.</a:t>
            </a:r>
            <a:r>
              <a:rPr lang="en-AU" sz="2000" b="1" i="1" dirty="0" smtClean="0">
                <a:solidFill>
                  <a:schemeClr val="accent5">
                    <a:lumMod val="60000"/>
                    <a:lumOff val="40000"/>
                  </a:schemeClr>
                </a:solidFill>
                <a:latin typeface="Arial" panose="020B0604020202020204" pitchFamily="34" charset="0"/>
                <a:cs typeface="Arial" panose="020B0604020202020204" pitchFamily="34" charset="0"/>
              </a:rPr>
              <a:t> </a:t>
            </a:r>
            <a:endParaRPr lang="en-AU" sz="2000" dirty="0">
              <a:latin typeface="Arial" panose="020B0604020202020204" pitchFamily="34" charset="0"/>
              <a:cs typeface="Arial" panose="020B0604020202020204" pitchFamily="34" charset="0"/>
            </a:endParaRPr>
          </a:p>
        </p:txBody>
      </p:sp>
      <p:sp>
        <p:nvSpPr>
          <p:cNvPr id="10" name="Title 1"/>
          <p:cNvSpPr txBox="1">
            <a:spLocks/>
          </p:cNvSpPr>
          <p:nvPr/>
        </p:nvSpPr>
        <p:spPr>
          <a:xfrm>
            <a:off x="2010353" y="443534"/>
            <a:ext cx="6500854" cy="422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5000" lnSpcReduction="20000"/>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algn="ctr" hangingPunct="1"/>
            <a:r>
              <a:rPr lang="en-AU" sz="4000" u="sng" dirty="0" smtClean="0"/>
              <a:t>The situation</a:t>
            </a:r>
            <a:endParaRPr lang="en-AU" sz="4000" i="1" u="sng" dirty="0"/>
          </a:p>
        </p:txBody>
      </p:sp>
    </p:spTree>
    <p:extLst>
      <p:ext uri="{BB962C8B-B14F-4D97-AF65-F5344CB8AC3E}">
        <p14:creationId xmlns:p14="http://schemas.microsoft.com/office/powerpoint/2010/main" val="179861311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r>
              <a:rPr lang="en-AU" dirty="0" smtClean="0"/>
              <a:t>S1000WG5</a:t>
            </a:r>
            <a:r>
              <a:rPr dirty="0" smtClean="0"/>
              <a:t>, </a:t>
            </a:r>
            <a:r>
              <a:rPr lang="en-AU" dirty="0" smtClean="0"/>
              <a:t>Taunton</a:t>
            </a:r>
            <a:r>
              <a:rPr dirty="0" smtClean="0"/>
              <a:t> </a:t>
            </a:r>
            <a:r>
              <a:rPr lang="en-AU" dirty="0" smtClean="0"/>
              <a:t>3</a:t>
            </a:r>
            <a:r>
              <a:rPr dirty="0" smtClean="0"/>
              <a:t>-</a:t>
            </a:r>
            <a:r>
              <a:rPr lang="en-AU" dirty="0" smtClean="0"/>
              <a:t>6</a:t>
            </a:r>
            <a:r>
              <a:rPr dirty="0" smtClean="0"/>
              <a:t> </a:t>
            </a:r>
            <a:r>
              <a:rPr lang="en-AU" dirty="0" smtClean="0"/>
              <a:t>March</a:t>
            </a:r>
            <a:r>
              <a:rPr dirty="0" smtClean="0"/>
              <a:t> </a:t>
            </a:r>
            <a:r>
              <a:rPr dirty="0"/>
              <a:t>2020</a:t>
            </a:r>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10" name="Title 1"/>
          <p:cNvSpPr txBox="1">
            <a:spLocks/>
          </p:cNvSpPr>
          <p:nvPr/>
        </p:nvSpPr>
        <p:spPr>
          <a:xfrm>
            <a:off x="2010353" y="443534"/>
            <a:ext cx="6500854" cy="422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75000" lnSpcReduction="20000"/>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algn="ctr" hangingPunct="1"/>
            <a:r>
              <a:rPr lang="en-AU" sz="4000" u="sng" dirty="0" smtClean="0"/>
              <a:t>The situation</a:t>
            </a:r>
            <a:endParaRPr lang="en-AU" sz="4000" i="1" u="sng" dirty="0"/>
          </a:p>
        </p:txBody>
      </p:sp>
      <p:pic>
        <p:nvPicPr>
          <p:cNvPr id="11" name="Picture 10"/>
          <p:cNvPicPr>
            <a:picLocks noChangeAspect="1"/>
          </p:cNvPicPr>
          <p:nvPr/>
        </p:nvPicPr>
        <p:blipFill>
          <a:blip r:embed="rId5"/>
          <a:stretch>
            <a:fillRect/>
          </a:stretch>
        </p:blipFill>
        <p:spPr>
          <a:xfrm>
            <a:off x="1150570" y="1092965"/>
            <a:ext cx="10206445" cy="5080071"/>
          </a:xfrm>
          <a:prstGeom prst="rect">
            <a:avLst/>
          </a:prstGeom>
        </p:spPr>
      </p:pic>
      <p:sp>
        <p:nvSpPr>
          <p:cNvPr id="4" name="Rectangle 3"/>
          <p:cNvSpPr/>
          <p:nvPr/>
        </p:nvSpPr>
        <p:spPr>
          <a:xfrm>
            <a:off x="2899955" y="1737360"/>
            <a:ext cx="1867989" cy="4435676"/>
          </a:xfrm>
          <a:prstGeom prst="rect">
            <a:avLst/>
          </a:prstGeom>
          <a:solidFill>
            <a:schemeClr val="accent4">
              <a:lumMod val="40000"/>
              <a:lumOff val="60000"/>
              <a:alpha val="37000"/>
            </a:schemeClr>
          </a:solidFill>
          <a:ln w="47625"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21814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r>
              <a:rPr lang="en-AU" dirty="0" smtClean="0"/>
              <a:t>S1000WG5</a:t>
            </a:r>
            <a:r>
              <a:rPr dirty="0" smtClean="0"/>
              <a:t>, </a:t>
            </a:r>
            <a:r>
              <a:rPr lang="en-AU" dirty="0" smtClean="0"/>
              <a:t>Taunton</a:t>
            </a:r>
            <a:r>
              <a:rPr dirty="0" smtClean="0"/>
              <a:t> </a:t>
            </a:r>
            <a:r>
              <a:rPr lang="en-AU" dirty="0" smtClean="0"/>
              <a:t>3</a:t>
            </a:r>
            <a:r>
              <a:rPr dirty="0" smtClean="0"/>
              <a:t>-</a:t>
            </a:r>
            <a:r>
              <a:rPr lang="en-AU" dirty="0" smtClean="0"/>
              <a:t>6</a:t>
            </a:r>
            <a:r>
              <a:rPr dirty="0" smtClean="0"/>
              <a:t> </a:t>
            </a:r>
            <a:r>
              <a:rPr lang="en-AU" dirty="0" smtClean="0"/>
              <a:t>March</a:t>
            </a:r>
            <a:r>
              <a:rPr dirty="0" smtClean="0"/>
              <a:t> </a:t>
            </a:r>
            <a:r>
              <a:rPr dirty="0"/>
              <a:t>2020</a:t>
            </a:r>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2" name="Rectangle 1"/>
          <p:cNvSpPr/>
          <p:nvPr/>
        </p:nvSpPr>
        <p:spPr>
          <a:xfrm>
            <a:off x="1149531" y="1163271"/>
            <a:ext cx="10672355" cy="5262979"/>
          </a:xfrm>
          <a:prstGeom prst="rect">
            <a:avLst/>
          </a:prstGeom>
        </p:spPr>
        <p:txBody>
          <a:bodyPr wrap="square">
            <a:spAutoFit/>
          </a:bodyPr>
          <a:lstStyle/>
          <a:p>
            <a:pPr lvl="0"/>
            <a:r>
              <a:rPr lang="en-AU" sz="2400" dirty="0" smtClean="0">
                <a:latin typeface="Arial" panose="020B0604020202020204" pitchFamily="34" charset="0"/>
                <a:cs typeface="Arial" panose="020B0604020202020204" pitchFamily="34" charset="0"/>
              </a:rPr>
              <a:t>Currently charted CATZOC </a:t>
            </a:r>
            <a:r>
              <a:rPr lang="en-AU" sz="2400" dirty="0">
                <a:latin typeface="Arial" panose="020B0604020202020204" pitchFamily="34" charset="0"/>
                <a:cs typeface="Arial" panose="020B0604020202020204" pitchFamily="34" charset="0"/>
              </a:rPr>
              <a:t>A1 areas that may now be attributed as ‘likely to change and significant shoaling expected’ </a:t>
            </a:r>
            <a:r>
              <a:rPr lang="en-AU" sz="2400" dirty="0" smtClean="0">
                <a:latin typeface="Arial" panose="020B0604020202020204" pitchFamily="34" charset="0"/>
                <a:cs typeface="Arial" panose="020B0604020202020204" pitchFamily="34" charset="0"/>
              </a:rPr>
              <a:t>could only be mapped to </a:t>
            </a:r>
            <a:r>
              <a:rPr lang="en-AU" sz="2400" dirty="0" err="1" smtClean="0">
                <a:latin typeface="Arial" panose="020B0604020202020204" pitchFamily="34" charset="0"/>
                <a:cs typeface="Arial" panose="020B0604020202020204" pitchFamily="34" charset="0"/>
              </a:rPr>
              <a:t>QoBD</a:t>
            </a:r>
            <a:r>
              <a:rPr lang="en-AU" sz="2400" dirty="0" smtClean="0">
                <a:latin typeface="Arial" panose="020B0604020202020204" pitchFamily="34" charset="0"/>
                <a:cs typeface="Arial" panose="020B0604020202020204" pitchFamily="34" charset="0"/>
              </a:rPr>
              <a:t>=4 (CATZOC=C). This also applies to new surveys conducted to very high standards in areas of continuous change. Although the data can be very accurate for many months, it wouldn’t be possible to allocate it to the </a:t>
            </a:r>
            <a:r>
              <a:rPr lang="en-AU" sz="2400" dirty="0" err="1" smtClean="0">
                <a:latin typeface="Arial" panose="020B0604020202020204" pitchFamily="34" charset="0"/>
                <a:cs typeface="Arial" panose="020B0604020202020204" pitchFamily="34" charset="0"/>
              </a:rPr>
              <a:t>QoBD</a:t>
            </a:r>
            <a:r>
              <a:rPr lang="en-AU" sz="2400" dirty="0" smtClean="0">
                <a:latin typeface="Arial" panose="020B0604020202020204" pitchFamily="34" charset="0"/>
                <a:cs typeface="Arial" panose="020B0604020202020204" pitchFamily="34" charset="0"/>
              </a:rPr>
              <a:t>=1 category. This would affect portrayal and the confidence mariners allocate to the data in the area.</a:t>
            </a:r>
          </a:p>
          <a:p>
            <a:pPr lvl="0"/>
            <a:endParaRPr lang="en-AU" sz="2400" dirty="0">
              <a:latin typeface="Arial" panose="020B0604020202020204" pitchFamily="34" charset="0"/>
              <a:cs typeface="Arial" panose="020B0604020202020204" pitchFamily="34" charset="0"/>
            </a:endParaRPr>
          </a:p>
          <a:p>
            <a:pPr lvl="0"/>
            <a:r>
              <a:rPr lang="en-AU" sz="2000" b="1" i="1" dirty="0">
                <a:solidFill>
                  <a:schemeClr val="accent5">
                    <a:lumMod val="60000"/>
                    <a:lumOff val="40000"/>
                  </a:schemeClr>
                </a:solidFill>
                <a:latin typeface="Arial" panose="020B0604020202020204" pitchFamily="34" charset="0"/>
                <a:ea typeface="Calibri Light"/>
                <a:cs typeface="Arial" panose="020B0604020202020204" pitchFamily="34" charset="0"/>
                <a:sym typeface="Calibri Light"/>
              </a:rPr>
              <a:t>Category of temporal variation </a:t>
            </a:r>
            <a:r>
              <a:rPr lang="en-AU" sz="2400" dirty="0" smtClean="0">
                <a:latin typeface="Arial" panose="020B0604020202020204" pitchFamily="34" charset="0"/>
                <a:cs typeface="Arial" panose="020B0604020202020204" pitchFamily="34" charset="0"/>
              </a:rPr>
              <a:t>is only used at the moment of categorising the data for the first time but it is not used to update the quality of the data as time goes by. Mariners are expected to use this</a:t>
            </a:r>
            <a:r>
              <a:rPr lang="en-AU" dirty="0" smtClean="0"/>
              <a:t> </a:t>
            </a:r>
            <a:r>
              <a:rPr lang="en-AU" sz="2400" dirty="0" smtClean="0">
                <a:latin typeface="Arial" panose="020B0604020202020204" pitchFamily="34" charset="0"/>
                <a:cs typeface="Arial" panose="020B0604020202020204" pitchFamily="34" charset="0"/>
              </a:rPr>
              <a:t>attribute, </a:t>
            </a:r>
            <a:r>
              <a:rPr lang="en-AU" sz="2400" dirty="0">
                <a:latin typeface="Arial" panose="020B0604020202020204" pitchFamily="34" charset="0"/>
                <a:cs typeface="Arial" panose="020B0604020202020204" pitchFamily="34" charset="0"/>
              </a:rPr>
              <a:t>the date the bathymetry was collected and the current date, to ‘mentally downgrade’ the level of reliability they allocate to the charted depths and contours.</a:t>
            </a:r>
          </a:p>
          <a:p>
            <a:pPr lvl="0"/>
            <a:endParaRPr lang="en-AU" sz="2400" dirty="0">
              <a:latin typeface="Arial" panose="020B0604020202020204" pitchFamily="34" charset="0"/>
              <a:cs typeface="Arial" panose="020B0604020202020204" pitchFamily="34" charset="0"/>
            </a:endParaRPr>
          </a:p>
        </p:txBody>
      </p:sp>
      <p:sp>
        <p:nvSpPr>
          <p:cNvPr id="11" name="Title 1"/>
          <p:cNvSpPr txBox="1">
            <a:spLocks/>
          </p:cNvSpPr>
          <p:nvPr/>
        </p:nvSpPr>
        <p:spPr>
          <a:xfrm>
            <a:off x="2423982" y="365125"/>
            <a:ext cx="6500854" cy="422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67500" lnSpcReduction="20000"/>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algn="ctr" hangingPunct="1"/>
            <a:r>
              <a:rPr lang="en-AU" sz="4000" u="sng" dirty="0" smtClean="0"/>
              <a:t>Limitations</a:t>
            </a:r>
            <a:endParaRPr lang="en-AU" sz="4000" i="1" u="sng"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r>
              <a:rPr lang="en-AU" dirty="0" smtClean="0"/>
              <a:t>S1000WG5</a:t>
            </a:r>
            <a:r>
              <a:rPr dirty="0" smtClean="0"/>
              <a:t>, </a:t>
            </a:r>
            <a:r>
              <a:rPr lang="en-AU" dirty="0" smtClean="0"/>
              <a:t>Taunton</a:t>
            </a:r>
            <a:r>
              <a:rPr dirty="0" smtClean="0"/>
              <a:t> </a:t>
            </a:r>
            <a:r>
              <a:rPr lang="en-AU" dirty="0" smtClean="0"/>
              <a:t>3</a:t>
            </a:r>
            <a:r>
              <a:rPr dirty="0" smtClean="0"/>
              <a:t>-</a:t>
            </a:r>
            <a:r>
              <a:rPr lang="en-AU" dirty="0" smtClean="0"/>
              <a:t>6</a:t>
            </a:r>
            <a:r>
              <a:rPr dirty="0" smtClean="0"/>
              <a:t> </a:t>
            </a:r>
            <a:r>
              <a:rPr lang="en-AU" dirty="0" smtClean="0"/>
              <a:t>March</a:t>
            </a:r>
            <a:r>
              <a:rPr dirty="0" smtClean="0"/>
              <a:t> </a:t>
            </a:r>
            <a:r>
              <a:rPr dirty="0"/>
              <a:t>2020</a:t>
            </a:r>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11" name="Title 1"/>
          <p:cNvSpPr txBox="1">
            <a:spLocks/>
          </p:cNvSpPr>
          <p:nvPr/>
        </p:nvSpPr>
        <p:spPr>
          <a:xfrm>
            <a:off x="2423982" y="365125"/>
            <a:ext cx="6500854" cy="422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fontScale="67500" lnSpcReduction="20000"/>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algn="ctr" hangingPunct="1"/>
            <a:r>
              <a:rPr lang="en-AU" sz="4000" u="sng" dirty="0" smtClean="0"/>
              <a:t>Proposal</a:t>
            </a:r>
            <a:endParaRPr lang="en-AU" sz="4000" i="1" u="sng" dirty="0"/>
          </a:p>
        </p:txBody>
      </p:sp>
      <p:sp>
        <p:nvSpPr>
          <p:cNvPr id="10" name="Text Placeholder 1"/>
          <p:cNvSpPr>
            <a:spLocks noGrp="1"/>
          </p:cNvSpPr>
          <p:nvPr>
            <p:ph type="body" idx="1"/>
          </p:nvPr>
        </p:nvSpPr>
        <p:spPr>
          <a:xfrm>
            <a:off x="1306285" y="1149739"/>
            <a:ext cx="10424160" cy="4351338"/>
          </a:xfrm>
        </p:spPr>
        <p:txBody>
          <a:bodyPr/>
          <a:lstStyle/>
          <a:p>
            <a:r>
              <a:rPr lang="en-AU" dirty="0" smtClean="0"/>
              <a:t>Modify the ‘decision tree’ by removing </a:t>
            </a:r>
            <a:r>
              <a:rPr lang="en-AU" sz="2000" b="1" i="1" dirty="0">
                <a:solidFill>
                  <a:schemeClr val="accent5">
                    <a:lumMod val="60000"/>
                    <a:lumOff val="40000"/>
                  </a:schemeClr>
                </a:solidFill>
                <a:latin typeface="Arial" panose="020B0604020202020204" pitchFamily="34" charset="0"/>
                <a:ea typeface="Calibri Light"/>
                <a:cs typeface="Arial" panose="020B0604020202020204" pitchFamily="34" charset="0"/>
              </a:rPr>
              <a:t>category of temporal variation </a:t>
            </a:r>
            <a:r>
              <a:rPr lang="en-AU" dirty="0" smtClean="0"/>
              <a:t>as follows:</a:t>
            </a:r>
            <a:br>
              <a:rPr lang="en-AU" dirty="0" smtClean="0"/>
            </a:br>
            <a:endParaRPr lang="en-AU" dirty="0" smtClean="0"/>
          </a:p>
        </p:txBody>
      </p:sp>
      <p:pic>
        <p:nvPicPr>
          <p:cNvPr id="12" name="Picture 11"/>
          <p:cNvPicPr/>
          <p:nvPr/>
        </p:nvPicPr>
        <p:blipFill>
          <a:blip r:embed="rId5"/>
          <a:stretch>
            <a:fillRect/>
          </a:stretch>
        </p:blipFill>
        <p:spPr>
          <a:xfrm>
            <a:off x="3134042" y="1686515"/>
            <a:ext cx="7263992" cy="4570594"/>
          </a:xfrm>
          <a:prstGeom prst="rect">
            <a:avLst/>
          </a:prstGeom>
        </p:spPr>
      </p:pic>
    </p:spTree>
    <p:extLst>
      <p:ext uri="{BB962C8B-B14F-4D97-AF65-F5344CB8AC3E}">
        <p14:creationId xmlns:p14="http://schemas.microsoft.com/office/powerpoint/2010/main" val="79662106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AU" sz="1200" b="0" i="0" u="none" strike="noStrike" kern="0" cap="none" spc="0" normalizeH="0" baseline="0" noProof="0" dirty="0" smtClean="0">
                <a:ln>
                  <a:noFill/>
                </a:ln>
                <a:solidFill>
                  <a:srgbClr val="888888"/>
                </a:solidFill>
                <a:effectLst/>
                <a:uLnTx/>
                <a:uFillTx/>
                <a:latin typeface="Arial"/>
                <a:cs typeface="Arial"/>
                <a:sym typeface="Arial"/>
              </a:rPr>
              <a:t>S1000WG5</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Taunton</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3</a:t>
            </a:r>
            <a:r>
              <a:rPr kumimoji="0" sz="1200" b="0" i="0" u="none" strike="noStrike" kern="0" cap="none" spc="0" normalizeH="0" baseline="0" noProof="0" dirty="0" smtClean="0">
                <a:ln>
                  <a:noFill/>
                </a:ln>
                <a:solidFill>
                  <a:srgbClr val="888888"/>
                </a:solidFill>
                <a:effectLst/>
                <a:uLnTx/>
                <a:uFillTx/>
                <a:latin typeface="Arial"/>
                <a:cs typeface="Arial"/>
                <a:sym typeface="Arial"/>
              </a:rPr>
              <a:t>-</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6</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March</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sz="1200" b="0" i="0" u="none" strike="noStrike" kern="0" cap="none" spc="0" normalizeH="0" baseline="0" noProof="0" dirty="0">
                <a:ln>
                  <a:noFill/>
                </a:ln>
                <a:solidFill>
                  <a:srgbClr val="888888"/>
                </a:solidFill>
                <a:effectLst/>
                <a:uLnTx/>
                <a:uFillTx/>
                <a:latin typeface="Arial"/>
                <a:cs typeface="Arial"/>
                <a:sym typeface="Arial"/>
              </a:rPr>
              <a:t>2020</a:t>
            </a:r>
          </a:p>
        </p:txBody>
      </p:sp>
      <p:sp>
        <p:nvSpPr>
          <p:cNvPr id="100" name="Title 1"/>
          <p:cNvSpPr txBox="1">
            <a:spLocks noGrp="1"/>
          </p:cNvSpPr>
          <p:nvPr>
            <p:ph type="title"/>
          </p:nvPr>
        </p:nvSpPr>
        <p:spPr>
          <a:xfrm>
            <a:off x="2042159" y="260201"/>
            <a:ext cx="6500854" cy="422054"/>
          </a:xfrm>
          <a:prstGeom prst="rect">
            <a:avLst/>
          </a:prstGeom>
        </p:spPr>
        <p:txBody>
          <a:bodyPr>
            <a:normAutofit fontScale="90000"/>
          </a:bodyPr>
          <a:lstStyle>
            <a:lvl1pPr>
              <a:defRPr sz="2400">
                <a:latin typeface="Arial Black"/>
                <a:ea typeface="Arial Black"/>
                <a:cs typeface="Arial Black"/>
                <a:sym typeface="Arial Black"/>
              </a:defRPr>
            </a:lvl1pPr>
          </a:lstStyle>
          <a:p>
            <a:pPr algn="ctr"/>
            <a:r>
              <a:rPr lang="en-AU" sz="4000" u="sng" dirty="0" smtClean="0"/>
              <a:t>Proposal</a:t>
            </a:r>
            <a:endParaRPr sz="4000" i="1" u="sng" dirty="0"/>
          </a:p>
        </p:txBody>
      </p:sp>
      <p:sp>
        <p:nvSpPr>
          <p:cNvPr id="2" name="Text Placeholder 1"/>
          <p:cNvSpPr>
            <a:spLocks noGrp="1"/>
          </p:cNvSpPr>
          <p:nvPr>
            <p:ph type="body" idx="1"/>
          </p:nvPr>
        </p:nvSpPr>
        <p:spPr>
          <a:xfrm>
            <a:off x="2042159" y="1290048"/>
            <a:ext cx="8645434" cy="4351338"/>
          </a:xfrm>
        </p:spPr>
        <p:txBody>
          <a:bodyPr/>
          <a:lstStyle/>
          <a:p>
            <a:r>
              <a:rPr lang="en-AU" dirty="0" smtClean="0"/>
              <a:t>Enable S100 ECDIS to automatically </a:t>
            </a:r>
            <a:r>
              <a:rPr lang="en-AU" dirty="0"/>
              <a:t>downgrade </a:t>
            </a:r>
            <a:r>
              <a:rPr lang="en-AU" b="1" dirty="0" err="1" smtClean="0"/>
              <a:t>QoBD</a:t>
            </a:r>
            <a:r>
              <a:rPr lang="en-AU" b="1" dirty="0" smtClean="0"/>
              <a:t> </a:t>
            </a:r>
            <a:r>
              <a:rPr lang="en-AU" dirty="0" smtClean="0"/>
              <a:t>in areas ‘likely to change’ based on:</a:t>
            </a:r>
            <a:br>
              <a:rPr lang="en-AU" dirty="0" smtClean="0"/>
            </a:br>
            <a:endParaRPr lang="en-AU" dirty="0" smtClean="0"/>
          </a:p>
          <a:p>
            <a:pPr lvl="1">
              <a:buSzPct val="50000"/>
              <a:buFont typeface="Courier New" panose="02070309020205020404" pitchFamily="49" charset="0"/>
              <a:buChar char="o"/>
            </a:pPr>
            <a:r>
              <a:rPr lang="en-AU" sz="2400" dirty="0" smtClean="0"/>
              <a:t>the end date of a survey</a:t>
            </a:r>
            <a:endParaRPr lang="en-AU" sz="2400" i="1" dirty="0" smtClean="0">
              <a:solidFill>
                <a:schemeClr val="accent5">
                  <a:lumMod val="60000"/>
                  <a:lumOff val="40000"/>
                </a:schemeClr>
              </a:solidFill>
            </a:endParaRPr>
          </a:p>
          <a:p>
            <a:pPr lvl="1">
              <a:buSzPct val="50000"/>
              <a:buFont typeface="Courier New" panose="02070309020205020404" pitchFamily="49" charset="0"/>
              <a:buChar char="o"/>
            </a:pPr>
            <a:r>
              <a:rPr lang="en-AU" sz="2400" dirty="0"/>
              <a:t>the attribute </a:t>
            </a:r>
            <a:r>
              <a:rPr lang="en-AU" sz="2400" i="1" dirty="0">
                <a:solidFill>
                  <a:schemeClr val="accent5">
                    <a:lumMod val="60000"/>
                    <a:lumOff val="40000"/>
                  </a:schemeClr>
                </a:solidFill>
              </a:rPr>
              <a:t>category of temporal </a:t>
            </a:r>
            <a:r>
              <a:rPr lang="en-AU" sz="2400" i="1" dirty="0" smtClean="0">
                <a:solidFill>
                  <a:schemeClr val="accent5">
                    <a:lumMod val="60000"/>
                    <a:lumOff val="40000"/>
                  </a:schemeClr>
                </a:solidFill>
              </a:rPr>
              <a:t>variation</a:t>
            </a:r>
          </a:p>
          <a:p>
            <a:pPr lvl="1">
              <a:buSzPct val="50000"/>
              <a:buFont typeface="Courier New" panose="02070309020205020404" pitchFamily="49" charset="0"/>
              <a:buChar char="o"/>
            </a:pPr>
            <a:r>
              <a:rPr lang="en-AU" sz="2400" dirty="0" smtClean="0"/>
              <a:t>the </a:t>
            </a:r>
            <a:r>
              <a:rPr lang="en-AU" sz="2400" i="1" dirty="0">
                <a:solidFill>
                  <a:srgbClr val="00B050"/>
                </a:solidFill>
              </a:rPr>
              <a:t>temporal validity </a:t>
            </a:r>
            <a:r>
              <a:rPr lang="en-AU" sz="2400" dirty="0"/>
              <a:t>of the </a:t>
            </a:r>
            <a:r>
              <a:rPr lang="en-AU" sz="2400" dirty="0" smtClean="0"/>
              <a:t>survey </a:t>
            </a:r>
            <a:r>
              <a:rPr lang="en-AU" sz="1600" dirty="0" smtClean="0">
                <a:solidFill>
                  <a:srgbClr val="FF0000"/>
                </a:solidFill>
              </a:rPr>
              <a:t>(Proposed new attribute)</a:t>
            </a:r>
          </a:p>
          <a:p>
            <a:pPr lvl="1">
              <a:buSzPct val="50000"/>
              <a:buFont typeface="Courier New" panose="02070309020205020404" pitchFamily="49" charset="0"/>
              <a:buChar char="o"/>
            </a:pPr>
            <a:r>
              <a:rPr lang="en-AU" sz="2400" dirty="0"/>
              <a:t>t</a:t>
            </a:r>
            <a:r>
              <a:rPr lang="en-AU" sz="2400" dirty="0" smtClean="0"/>
              <a:t>he maximum degree of change expected </a:t>
            </a:r>
            <a:r>
              <a:rPr lang="en-AU" sz="1600" dirty="0" smtClean="0">
                <a:solidFill>
                  <a:srgbClr val="FF0000"/>
                </a:solidFill>
              </a:rPr>
              <a:t>(Proposed new attribute ‘lowest </a:t>
            </a:r>
            <a:r>
              <a:rPr lang="en-AU" sz="1600" dirty="0" err="1" smtClean="0">
                <a:solidFill>
                  <a:srgbClr val="FF0000"/>
                </a:solidFill>
              </a:rPr>
              <a:t>QoBD</a:t>
            </a:r>
            <a:r>
              <a:rPr lang="en-AU" sz="1600" dirty="0" smtClean="0">
                <a:solidFill>
                  <a:srgbClr val="FF0000"/>
                </a:solidFill>
              </a:rPr>
              <a:t> category’)</a:t>
            </a:r>
            <a:endParaRPr lang="en-AU" sz="1600" dirty="0">
              <a:solidFill>
                <a:srgbClr val="FF0000"/>
              </a:solidFill>
            </a:endParaRPr>
          </a:p>
          <a:p>
            <a:pPr lvl="1">
              <a:buSzPct val="50000"/>
              <a:buFont typeface="Courier New" panose="02070309020205020404" pitchFamily="49" charset="0"/>
              <a:buChar char="o"/>
            </a:pPr>
            <a:endParaRPr lang="en-AU" sz="2400" dirty="0"/>
          </a:p>
          <a:p>
            <a:pPr lvl="1">
              <a:buSzPct val="50000"/>
              <a:buFont typeface="Courier New" panose="02070309020205020404" pitchFamily="49" charset="0"/>
              <a:buChar char="o"/>
            </a:pPr>
            <a:endParaRPr lang="en-AU" sz="2000" dirty="0"/>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9" name="Title 1"/>
          <p:cNvSpPr txBox="1">
            <a:spLocks/>
          </p:cNvSpPr>
          <p:nvPr/>
        </p:nvSpPr>
        <p:spPr>
          <a:xfrm>
            <a:off x="2042159" y="1106558"/>
            <a:ext cx="9311642" cy="5023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AU" dirty="0"/>
          </a:p>
        </p:txBody>
      </p:sp>
    </p:spTree>
    <p:extLst>
      <p:ext uri="{BB962C8B-B14F-4D97-AF65-F5344CB8AC3E}">
        <p14:creationId xmlns:p14="http://schemas.microsoft.com/office/powerpoint/2010/main" val="332221703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AU" sz="1200" b="0" i="0" u="none" strike="noStrike" kern="0" cap="none" spc="0" normalizeH="0" baseline="0" noProof="0" dirty="0" smtClean="0">
                <a:ln>
                  <a:noFill/>
                </a:ln>
                <a:solidFill>
                  <a:srgbClr val="888888"/>
                </a:solidFill>
                <a:effectLst/>
                <a:uLnTx/>
                <a:uFillTx/>
                <a:latin typeface="Arial"/>
                <a:cs typeface="Arial"/>
                <a:sym typeface="Arial"/>
              </a:rPr>
              <a:t>S1000WG5</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Taunton</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3</a:t>
            </a:r>
            <a:r>
              <a:rPr kumimoji="0" sz="1200" b="0" i="0" u="none" strike="noStrike" kern="0" cap="none" spc="0" normalizeH="0" baseline="0" noProof="0" dirty="0" smtClean="0">
                <a:ln>
                  <a:noFill/>
                </a:ln>
                <a:solidFill>
                  <a:srgbClr val="888888"/>
                </a:solidFill>
                <a:effectLst/>
                <a:uLnTx/>
                <a:uFillTx/>
                <a:latin typeface="Arial"/>
                <a:cs typeface="Arial"/>
                <a:sym typeface="Arial"/>
              </a:rPr>
              <a:t>-</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6</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March</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sz="1200" b="0" i="0" u="none" strike="noStrike" kern="0" cap="none" spc="0" normalizeH="0" baseline="0" noProof="0" dirty="0">
                <a:ln>
                  <a:noFill/>
                </a:ln>
                <a:solidFill>
                  <a:srgbClr val="888888"/>
                </a:solidFill>
                <a:effectLst/>
                <a:uLnTx/>
                <a:uFillTx/>
                <a:latin typeface="Arial"/>
                <a:cs typeface="Arial"/>
                <a:sym typeface="Arial"/>
              </a:rPr>
              <a:t>2020</a:t>
            </a:r>
          </a:p>
        </p:txBody>
      </p:sp>
      <p:sp>
        <p:nvSpPr>
          <p:cNvPr id="2" name="Text Placeholder 1"/>
          <p:cNvSpPr>
            <a:spLocks noGrp="1"/>
          </p:cNvSpPr>
          <p:nvPr>
            <p:ph type="body" idx="1"/>
          </p:nvPr>
        </p:nvSpPr>
        <p:spPr>
          <a:xfrm>
            <a:off x="2375263" y="471228"/>
            <a:ext cx="8645434" cy="4351338"/>
          </a:xfrm>
        </p:spPr>
        <p:txBody>
          <a:bodyPr/>
          <a:lstStyle/>
          <a:p>
            <a:pPr marL="0" indent="0">
              <a:buNone/>
            </a:pPr>
            <a:r>
              <a:rPr lang="en-AU" dirty="0"/>
              <a:t>Proposed logic for </a:t>
            </a:r>
            <a:r>
              <a:rPr lang="en-AU" dirty="0" smtClean="0"/>
              <a:t>the </a:t>
            </a:r>
            <a:r>
              <a:rPr lang="en-AU" dirty="0"/>
              <a:t>downgrading of </a:t>
            </a:r>
            <a:r>
              <a:rPr lang="en-AU" dirty="0" err="1" smtClean="0"/>
              <a:t>QoBD</a:t>
            </a:r>
            <a:r>
              <a:rPr lang="en-AU" dirty="0" smtClean="0"/>
              <a:t>:</a:t>
            </a:r>
            <a:endParaRPr lang="en-AU" dirty="0"/>
          </a:p>
          <a:p>
            <a:pPr marL="457200" lvl="1" indent="0">
              <a:buSzPct val="50000"/>
              <a:buNone/>
            </a:pPr>
            <a:endParaRPr lang="en-AU" sz="2400" dirty="0"/>
          </a:p>
          <a:p>
            <a:pPr marL="457200" lvl="1" indent="0">
              <a:buSzPct val="50000"/>
              <a:buNone/>
            </a:pPr>
            <a:endParaRPr lang="en-AU" sz="2000" dirty="0"/>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9" name="Title 1"/>
          <p:cNvSpPr txBox="1">
            <a:spLocks/>
          </p:cNvSpPr>
          <p:nvPr/>
        </p:nvSpPr>
        <p:spPr>
          <a:xfrm>
            <a:off x="2042159" y="1106558"/>
            <a:ext cx="9311642" cy="5023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AU" dirty="0"/>
          </a:p>
        </p:txBody>
      </p:sp>
      <p:pic>
        <p:nvPicPr>
          <p:cNvPr id="11" name="Picture 10" descr="cid:image002.jpg@01D56F8A.8AF96DB0"/>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53143" y="1212416"/>
            <a:ext cx="10006148" cy="4918040"/>
          </a:xfrm>
          <a:prstGeom prst="rect">
            <a:avLst/>
          </a:prstGeom>
          <a:noFill/>
          <a:ln>
            <a:noFill/>
          </a:ln>
        </p:spPr>
      </p:pic>
    </p:spTree>
    <p:extLst>
      <p:ext uri="{BB962C8B-B14F-4D97-AF65-F5344CB8AC3E}">
        <p14:creationId xmlns:p14="http://schemas.microsoft.com/office/powerpoint/2010/main" val="16201986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AU" sz="1200" b="0" i="0" u="none" strike="noStrike" kern="0" cap="none" spc="0" normalizeH="0" baseline="0" noProof="0" dirty="0" smtClean="0">
                <a:ln>
                  <a:noFill/>
                </a:ln>
                <a:solidFill>
                  <a:srgbClr val="888888"/>
                </a:solidFill>
                <a:effectLst/>
                <a:uLnTx/>
                <a:uFillTx/>
                <a:latin typeface="Arial"/>
                <a:cs typeface="Arial"/>
                <a:sym typeface="Arial"/>
              </a:rPr>
              <a:t>S1000WG5</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Taunton</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3</a:t>
            </a:r>
            <a:r>
              <a:rPr kumimoji="0" sz="1200" b="0" i="0" u="none" strike="noStrike" kern="0" cap="none" spc="0" normalizeH="0" baseline="0" noProof="0" dirty="0" smtClean="0">
                <a:ln>
                  <a:noFill/>
                </a:ln>
                <a:solidFill>
                  <a:srgbClr val="888888"/>
                </a:solidFill>
                <a:effectLst/>
                <a:uLnTx/>
                <a:uFillTx/>
                <a:latin typeface="Arial"/>
                <a:cs typeface="Arial"/>
                <a:sym typeface="Arial"/>
              </a:rPr>
              <a:t>-</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6</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March</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sz="1200" b="0" i="0" u="none" strike="noStrike" kern="0" cap="none" spc="0" normalizeH="0" baseline="0" noProof="0" dirty="0">
                <a:ln>
                  <a:noFill/>
                </a:ln>
                <a:solidFill>
                  <a:srgbClr val="888888"/>
                </a:solidFill>
                <a:effectLst/>
                <a:uLnTx/>
                <a:uFillTx/>
                <a:latin typeface="Arial"/>
                <a:cs typeface="Arial"/>
                <a:sym typeface="Arial"/>
              </a:rPr>
              <a:t>2020</a:t>
            </a:r>
          </a:p>
        </p:txBody>
      </p:sp>
      <p:sp>
        <p:nvSpPr>
          <p:cNvPr id="100" name="Title 1"/>
          <p:cNvSpPr txBox="1">
            <a:spLocks noGrp="1"/>
          </p:cNvSpPr>
          <p:nvPr>
            <p:ph type="title"/>
          </p:nvPr>
        </p:nvSpPr>
        <p:spPr>
          <a:xfrm>
            <a:off x="2042159" y="260201"/>
            <a:ext cx="6500854" cy="422054"/>
          </a:xfrm>
          <a:prstGeom prst="rect">
            <a:avLst/>
          </a:prstGeom>
        </p:spPr>
        <p:txBody>
          <a:bodyPr>
            <a:normAutofit fontScale="90000"/>
          </a:bodyPr>
          <a:lstStyle>
            <a:lvl1pPr>
              <a:defRPr sz="2400">
                <a:latin typeface="Arial Black"/>
                <a:ea typeface="Arial Black"/>
                <a:cs typeface="Arial Black"/>
                <a:sym typeface="Arial Black"/>
              </a:defRPr>
            </a:lvl1pPr>
          </a:lstStyle>
          <a:p>
            <a:pPr algn="ctr"/>
            <a:r>
              <a:rPr lang="en-AU" sz="4000" u="sng" dirty="0" smtClean="0"/>
              <a:t>Practical example</a:t>
            </a:r>
            <a:endParaRPr sz="4000" i="1" u="sng" dirty="0"/>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9" name="Title 1"/>
          <p:cNvSpPr txBox="1">
            <a:spLocks/>
          </p:cNvSpPr>
          <p:nvPr/>
        </p:nvSpPr>
        <p:spPr>
          <a:xfrm>
            <a:off x="2042159" y="1106558"/>
            <a:ext cx="9311642" cy="5023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AU" dirty="0"/>
          </a:p>
        </p:txBody>
      </p:sp>
      <p:sp>
        <p:nvSpPr>
          <p:cNvPr id="3" name="Text Placeholder 2"/>
          <p:cNvSpPr>
            <a:spLocks noGrp="1"/>
          </p:cNvSpPr>
          <p:nvPr>
            <p:ph type="body" idx="1"/>
          </p:nvPr>
        </p:nvSpPr>
        <p:spPr>
          <a:xfrm>
            <a:off x="939556" y="1126253"/>
            <a:ext cx="10921518" cy="5540028"/>
          </a:xfrm>
        </p:spPr>
        <p:txBody>
          <a:bodyPr>
            <a:normAutofit fontScale="70000" lnSpcReduction="20000"/>
          </a:bodyPr>
          <a:lstStyle/>
          <a:p>
            <a:r>
              <a:rPr lang="en-AU" dirty="0"/>
              <a:t>Based on the use of the new proposed attributes and performance expectations, ECDIS should be able to </a:t>
            </a:r>
            <a:r>
              <a:rPr lang="en-AU" dirty="0" smtClean="0"/>
              <a:t>downgrade </a:t>
            </a:r>
            <a:r>
              <a:rPr lang="en-AU" u="sng" dirty="0"/>
              <a:t>category</a:t>
            </a:r>
            <a:r>
              <a:rPr lang="en-AU" dirty="0"/>
              <a:t> of </a:t>
            </a:r>
            <a:r>
              <a:rPr lang="en-AU" b="1" dirty="0" err="1"/>
              <a:t>QoBD</a:t>
            </a:r>
            <a:r>
              <a:rPr lang="en-AU" dirty="0"/>
              <a:t> as per the logical sequence described in the following example:</a:t>
            </a:r>
          </a:p>
          <a:p>
            <a:r>
              <a:rPr lang="en-US" b="1" u="sng" dirty="0">
                <a:solidFill>
                  <a:schemeClr val="accent2">
                    <a:lumMod val="75000"/>
                  </a:schemeClr>
                </a:solidFill>
              </a:rPr>
              <a:t>ENC setting</a:t>
            </a:r>
            <a:r>
              <a:rPr lang="en-US" dirty="0"/>
              <a:t>: S101 </a:t>
            </a:r>
            <a:r>
              <a:rPr lang="en-US" b="1" dirty="0" err="1"/>
              <a:t>QoBD</a:t>
            </a:r>
            <a:r>
              <a:rPr lang="en-US" dirty="0"/>
              <a:t> is encoded with: </a:t>
            </a:r>
            <a:r>
              <a:rPr lang="en-US" b="1" dirty="0"/>
              <a:t>category of temporal variation</a:t>
            </a:r>
            <a:r>
              <a:rPr lang="en-US" dirty="0"/>
              <a:t>= 2; </a:t>
            </a:r>
            <a:r>
              <a:rPr lang="en-US" b="1" dirty="0"/>
              <a:t>temporal validity</a:t>
            </a:r>
            <a:r>
              <a:rPr lang="en-US" dirty="0"/>
              <a:t>=7</a:t>
            </a:r>
            <a:r>
              <a:rPr lang="en-US" b="1" dirty="0"/>
              <a:t>; data assessmen</a:t>
            </a:r>
            <a:r>
              <a:rPr lang="en-US" dirty="0"/>
              <a:t>t=1; </a:t>
            </a:r>
            <a:r>
              <a:rPr lang="en-US" b="1" dirty="0"/>
              <a:t>least depth of detected features</a:t>
            </a:r>
            <a:r>
              <a:rPr lang="en-US" dirty="0"/>
              <a:t>=True; </a:t>
            </a:r>
            <a:r>
              <a:rPr lang="en-US" b="1" dirty="0"/>
              <a:t>significant features detected</a:t>
            </a:r>
            <a:r>
              <a:rPr lang="en-US" dirty="0"/>
              <a:t>= True; </a:t>
            </a:r>
            <a:r>
              <a:rPr lang="en-US" b="1" dirty="0"/>
              <a:t>full seafloor coverage achieved</a:t>
            </a:r>
            <a:r>
              <a:rPr lang="en-US" dirty="0"/>
              <a:t>= True; </a:t>
            </a:r>
            <a:r>
              <a:rPr lang="en-US" b="1" dirty="0"/>
              <a:t>horizontal position uncertainty</a:t>
            </a:r>
            <a:r>
              <a:rPr lang="en-US" dirty="0"/>
              <a:t> – </a:t>
            </a:r>
            <a:r>
              <a:rPr lang="en-US" b="1" dirty="0"/>
              <a:t>uncertainty fixed</a:t>
            </a:r>
            <a:r>
              <a:rPr lang="en-US" dirty="0"/>
              <a:t>= 2; </a:t>
            </a:r>
            <a:r>
              <a:rPr lang="en-US" b="1" dirty="0"/>
              <a:t>survey</a:t>
            </a:r>
            <a:r>
              <a:rPr lang="en-US" dirty="0"/>
              <a:t> </a:t>
            </a:r>
            <a:r>
              <a:rPr lang="en-US" b="1" dirty="0"/>
              <a:t>date end</a:t>
            </a:r>
            <a:r>
              <a:rPr lang="en-US" dirty="0"/>
              <a:t>= 20190101; </a:t>
            </a:r>
            <a:r>
              <a:rPr lang="en-US" b="1" dirty="0"/>
              <a:t>vertical uncertainty</a:t>
            </a:r>
            <a:r>
              <a:rPr lang="en-US" dirty="0"/>
              <a:t> – </a:t>
            </a:r>
            <a:r>
              <a:rPr lang="en-US" b="1" dirty="0"/>
              <a:t>uncertainty fixed</a:t>
            </a:r>
            <a:r>
              <a:rPr lang="en-US" dirty="0"/>
              <a:t>=0.3; </a:t>
            </a:r>
            <a:r>
              <a:rPr lang="en-US" b="1" dirty="0"/>
              <a:t>lowest </a:t>
            </a:r>
            <a:r>
              <a:rPr lang="en-US" b="1" dirty="0" err="1"/>
              <a:t>QoBD</a:t>
            </a:r>
            <a:r>
              <a:rPr lang="en-US" b="1" dirty="0"/>
              <a:t> category</a:t>
            </a:r>
            <a:r>
              <a:rPr lang="en-US" dirty="0"/>
              <a:t>= 4</a:t>
            </a:r>
            <a:endParaRPr lang="en-AU" dirty="0"/>
          </a:p>
          <a:p>
            <a:r>
              <a:rPr lang="en-US" b="1" u="sng" dirty="0">
                <a:solidFill>
                  <a:schemeClr val="accent2">
                    <a:lumMod val="75000"/>
                  </a:schemeClr>
                </a:solidFill>
              </a:rPr>
              <a:t>ECDIS expected performance:</a:t>
            </a:r>
            <a:endParaRPr lang="en-AU" dirty="0">
              <a:solidFill>
                <a:schemeClr val="accent2">
                  <a:lumMod val="75000"/>
                </a:schemeClr>
              </a:solidFill>
            </a:endParaRPr>
          </a:p>
          <a:p>
            <a:pPr marL="274638" lvl="0" indent="0">
              <a:buNone/>
            </a:pPr>
            <a:r>
              <a:rPr lang="en-AU" dirty="0"/>
              <a:t>When ECDIS date is set to a value earlier than </a:t>
            </a:r>
            <a:r>
              <a:rPr lang="en-AU" b="1" dirty="0"/>
              <a:t>survey end</a:t>
            </a:r>
            <a:r>
              <a:rPr lang="en-AU" dirty="0"/>
              <a:t>, </a:t>
            </a:r>
            <a:r>
              <a:rPr lang="en-AU" b="1" dirty="0" err="1"/>
              <a:t>QoBD</a:t>
            </a:r>
            <a:r>
              <a:rPr lang="en-AU" dirty="0"/>
              <a:t> should display using the </a:t>
            </a:r>
            <a:r>
              <a:rPr lang="en-AU" dirty="0" smtClean="0"/>
              <a:t>symbology </a:t>
            </a:r>
            <a:r>
              <a:rPr lang="en-AU" dirty="0"/>
              <a:t>corresponding to </a:t>
            </a:r>
            <a:r>
              <a:rPr lang="en-AU" u="sng" dirty="0"/>
              <a:t>category</a:t>
            </a:r>
            <a:r>
              <a:rPr lang="en-AU" dirty="0"/>
              <a:t> of </a:t>
            </a:r>
            <a:r>
              <a:rPr lang="en-AU" b="1" dirty="0" err="1"/>
              <a:t>QoBD</a:t>
            </a:r>
            <a:r>
              <a:rPr lang="en-AU" dirty="0"/>
              <a:t>= 1</a:t>
            </a:r>
          </a:p>
          <a:p>
            <a:pPr marL="274638" lvl="0" indent="0">
              <a:buNone/>
            </a:pPr>
            <a:r>
              <a:rPr lang="en-AU" dirty="0"/>
              <a:t>When ECDIS date is set to a date more than 7 months later than </a:t>
            </a:r>
            <a:r>
              <a:rPr lang="en-AU" b="1" dirty="0"/>
              <a:t>survey date end</a:t>
            </a:r>
            <a:r>
              <a:rPr lang="en-AU" dirty="0"/>
              <a:t> (&gt; 20190801), </a:t>
            </a:r>
            <a:r>
              <a:rPr lang="en-AU" dirty="0" smtClean="0"/>
              <a:t>the </a:t>
            </a:r>
            <a:r>
              <a:rPr lang="en-AU" dirty="0"/>
              <a:t>attributes</a:t>
            </a:r>
            <a:r>
              <a:rPr lang="en-AU" b="1" dirty="0"/>
              <a:t> features detected, vertical uncertainty </a:t>
            </a:r>
            <a:r>
              <a:rPr lang="en-AU" dirty="0"/>
              <a:t>and</a:t>
            </a:r>
            <a:r>
              <a:rPr lang="en-AU" b="1" dirty="0"/>
              <a:t> horizontal </a:t>
            </a:r>
            <a:r>
              <a:rPr lang="en-AU" b="1" dirty="0" smtClean="0"/>
              <a:t>position uncertainty </a:t>
            </a:r>
            <a:r>
              <a:rPr lang="en-AU" dirty="0" smtClean="0"/>
              <a:t>would be downgraded by ECDIS to a value worse (just over or ‘worst case scenario ??) than the minimum required. Based on this,</a:t>
            </a:r>
            <a:r>
              <a:rPr lang="en-AU" b="1" dirty="0" smtClean="0"/>
              <a:t> </a:t>
            </a:r>
            <a:r>
              <a:rPr lang="en-AU" b="1" dirty="0" err="1"/>
              <a:t>QoBD</a:t>
            </a:r>
            <a:r>
              <a:rPr lang="en-AU" dirty="0"/>
              <a:t> display should change to the symbology </a:t>
            </a:r>
            <a:r>
              <a:rPr lang="en-AU" dirty="0" smtClean="0"/>
              <a:t>corresponding </a:t>
            </a:r>
            <a:r>
              <a:rPr lang="en-AU" dirty="0"/>
              <a:t>to </a:t>
            </a:r>
            <a:r>
              <a:rPr lang="en-AU" u="sng" dirty="0"/>
              <a:t>category</a:t>
            </a:r>
            <a:r>
              <a:rPr lang="en-AU" dirty="0"/>
              <a:t> of </a:t>
            </a:r>
            <a:r>
              <a:rPr lang="en-AU" b="1" dirty="0" err="1"/>
              <a:t>QoBD</a:t>
            </a:r>
            <a:r>
              <a:rPr lang="en-AU" dirty="0"/>
              <a:t>= 3. </a:t>
            </a:r>
            <a:endParaRPr lang="en-AU" dirty="0" smtClean="0"/>
          </a:p>
          <a:p>
            <a:pPr marL="274638" indent="0">
              <a:buNone/>
            </a:pPr>
            <a:r>
              <a:rPr lang="en-AU" dirty="0"/>
              <a:t>When ECDIS date is set to a date more than 14 months (2 x </a:t>
            </a:r>
            <a:r>
              <a:rPr lang="en-AU" b="1" dirty="0"/>
              <a:t>temporal validity</a:t>
            </a:r>
            <a:r>
              <a:rPr lang="en-AU" dirty="0"/>
              <a:t>) later than </a:t>
            </a:r>
            <a:r>
              <a:rPr lang="en-AU" b="1" dirty="0"/>
              <a:t>survey date end </a:t>
            </a:r>
            <a:r>
              <a:rPr lang="en-AU" dirty="0"/>
              <a:t>(&gt;20200301), </a:t>
            </a:r>
            <a:r>
              <a:rPr lang="en-AU" b="1" dirty="0" err="1"/>
              <a:t>QoBD</a:t>
            </a:r>
            <a:r>
              <a:rPr lang="en-AU" dirty="0"/>
              <a:t> data symbology should change to the one corresponding to </a:t>
            </a:r>
            <a:r>
              <a:rPr lang="en-AU" u="sng" dirty="0"/>
              <a:t>category</a:t>
            </a:r>
            <a:r>
              <a:rPr lang="en-AU" dirty="0"/>
              <a:t> of </a:t>
            </a:r>
            <a:r>
              <a:rPr lang="en-AU" b="1" dirty="0" err="1"/>
              <a:t>QoBD</a:t>
            </a:r>
            <a:r>
              <a:rPr lang="en-AU" dirty="0"/>
              <a:t>= 4. </a:t>
            </a:r>
            <a:r>
              <a:rPr lang="en-AU" dirty="0" smtClean="0"/>
              <a:t>This would be the consequence of downgrading the values corresponding to the attributes</a:t>
            </a:r>
            <a:r>
              <a:rPr lang="en-AU" b="1" dirty="0" smtClean="0"/>
              <a:t> </a:t>
            </a:r>
            <a:r>
              <a:rPr lang="en-AU" b="1" dirty="0"/>
              <a:t>features detected, vertical uncertainty </a:t>
            </a:r>
            <a:r>
              <a:rPr lang="en-AU" dirty="0"/>
              <a:t>and</a:t>
            </a:r>
            <a:r>
              <a:rPr lang="en-AU" b="1" dirty="0"/>
              <a:t> horizontal </a:t>
            </a:r>
            <a:r>
              <a:rPr lang="en-AU" b="1" dirty="0" smtClean="0"/>
              <a:t>position uncertainty. </a:t>
            </a:r>
            <a:r>
              <a:rPr lang="en-AU" dirty="0"/>
              <a:t>Note that </a:t>
            </a:r>
            <a:r>
              <a:rPr lang="en-AU" u="sng" dirty="0"/>
              <a:t>category</a:t>
            </a:r>
            <a:r>
              <a:rPr lang="en-AU" dirty="0"/>
              <a:t> of </a:t>
            </a:r>
            <a:r>
              <a:rPr lang="en-AU" b="1" dirty="0" err="1"/>
              <a:t>QoBD</a:t>
            </a:r>
            <a:r>
              <a:rPr lang="en-AU" dirty="0"/>
              <a:t> must not be </a:t>
            </a:r>
            <a:r>
              <a:rPr lang="en-AU" dirty="0" smtClean="0"/>
              <a:t>downgraded </a:t>
            </a:r>
            <a:r>
              <a:rPr lang="en-AU" dirty="0"/>
              <a:t>to 5 due to the restriction imposed by the attribute</a:t>
            </a:r>
            <a:r>
              <a:rPr lang="en-AU" dirty="0" smtClean="0"/>
              <a:t> </a:t>
            </a:r>
            <a:r>
              <a:rPr lang="en-AU" b="1" dirty="0"/>
              <a:t>lowest </a:t>
            </a:r>
            <a:r>
              <a:rPr lang="en-AU" b="1" dirty="0" err="1"/>
              <a:t>QoBD</a:t>
            </a:r>
            <a:r>
              <a:rPr lang="en-AU" b="1" dirty="0"/>
              <a:t> category</a:t>
            </a:r>
            <a:r>
              <a:rPr lang="en-AU" dirty="0"/>
              <a:t>. </a:t>
            </a:r>
          </a:p>
          <a:p>
            <a:pPr marL="274638" lvl="0" indent="0">
              <a:buNone/>
            </a:pPr>
            <a:endParaRPr lang="en-AU" dirty="0"/>
          </a:p>
          <a:p>
            <a:endParaRPr lang="en-AU" dirty="0"/>
          </a:p>
        </p:txBody>
      </p:sp>
    </p:spTree>
    <p:extLst>
      <p:ext uri="{BB962C8B-B14F-4D97-AF65-F5344CB8AC3E}">
        <p14:creationId xmlns:p14="http://schemas.microsoft.com/office/powerpoint/2010/main" val="199949659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8"/>
          <p:cNvSpPr txBox="1"/>
          <p:nvPr/>
        </p:nvSpPr>
        <p:spPr>
          <a:xfrm>
            <a:off x="4084319" y="6400413"/>
            <a:ext cx="4023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latin typeface="Arial"/>
                <a:ea typeface="Arial"/>
                <a:cs typeface="Arial"/>
                <a:sym typeface="Aria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AU" sz="1200" b="0" i="0" u="none" strike="noStrike" kern="0" cap="none" spc="0" normalizeH="0" baseline="0" noProof="0" dirty="0" smtClean="0">
                <a:ln>
                  <a:noFill/>
                </a:ln>
                <a:solidFill>
                  <a:srgbClr val="888888"/>
                </a:solidFill>
                <a:effectLst/>
                <a:uLnTx/>
                <a:uFillTx/>
                <a:latin typeface="Arial"/>
                <a:cs typeface="Arial"/>
                <a:sym typeface="Arial"/>
              </a:rPr>
              <a:t>S1000WG5</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Taunton</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3</a:t>
            </a:r>
            <a:r>
              <a:rPr kumimoji="0" sz="1200" b="0" i="0" u="none" strike="noStrike" kern="0" cap="none" spc="0" normalizeH="0" baseline="0" noProof="0" dirty="0" smtClean="0">
                <a:ln>
                  <a:noFill/>
                </a:ln>
                <a:solidFill>
                  <a:srgbClr val="888888"/>
                </a:solidFill>
                <a:effectLst/>
                <a:uLnTx/>
                <a:uFillTx/>
                <a:latin typeface="Arial"/>
                <a:cs typeface="Arial"/>
                <a:sym typeface="Arial"/>
              </a:rPr>
              <a:t>-</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6</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lang="en-AU" sz="1200" b="0" i="0" u="none" strike="noStrike" kern="0" cap="none" spc="0" normalizeH="0" baseline="0" noProof="0" dirty="0" smtClean="0">
                <a:ln>
                  <a:noFill/>
                </a:ln>
                <a:solidFill>
                  <a:srgbClr val="888888"/>
                </a:solidFill>
                <a:effectLst/>
                <a:uLnTx/>
                <a:uFillTx/>
                <a:latin typeface="Arial"/>
                <a:cs typeface="Arial"/>
                <a:sym typeface="Arial"/>
              </a:rPr>
              <a:t>March</a:t>
            </a:r>
            <a:r>
              <a:rPr kumimoji="0" sz="1200" b="0" i="0" u="none" strike="noStrike" kern="0" cap="none" spc="0" normalizeH="0" baseline="0" noProof="0" dirty="0" smtClean="0">
                <a:ln>
                  <a:noFill/>
                </a:ln>
                <a:solidFill>
                  <a:srgbClr val="888888"/>
                </a:solidFill>
                <a:effectLst/>
                <a:uLnTx/>
                <a:uFillTx/>
                <a:latin typeface="Arial"/>
                <a:cs typeface="Arial"/>
                <a:sym typeface="Arial"/>
              </a:rPr>
              <a:t> </a:t>
            </a:r>
            <a:r>
              <a:rPr kumimoji="0" sz="1200" b="0" i="0" u="none" strike="noStrike" kern="0" cap="none" spc="0" normalizeH="0" baseline="0" noProof="0" dirty="0">
                <a:ln>
                  <a:noFill/>
                </a:ln>
                <a:solidFill>
                  <a:srgbClr val="888888"/>
                </a:solidFill>
                <a:effectLst/>
                <a:uLnTx/>
                <a:uFillTx/>
                <a:latin typeface="Arial"/>
                <a:cs typeface="Arial"/>
                <a:sym typeface="Arial"/>
              </a:rPr>
              <a:t>2020</a:t>
            </a:r>
          </a:p>
        </p:txBody>
      </p:sp>
      <p:sp>
        <p:nvSpPr>
          <p:cNvPr id="100" name="Title 1"/>
          <p:cNvSpPr txBox="1">
            <a:spLocks noGrp="1"/>
          </p:cNvSpPr>
          <p:nvPr>
            <p:ph type="title"/>
          </p:nvPr>
        </p:nvSpPr>
        <p:spPr>
          <a:xfrm>
            <a:off x="2042159" y="260201"/>
            <a:ext cx="8551818" cy="422054"/>
          </a:xfrm>
          <a:prstGeom prst="rect">
            <a:avLst/>
          </a:prstGeom>
        </p:spPr>
        <p:txBody>
          <a:bodyPr>
            <a:normAutofit fontScale="90000"/>
          </a:bodyPr>
          <a:lstStyle>
            <a:lvl1pPr>
              <a:defRPr sz="2400">
                <a:latin typeface="Arial Black"/>
                <a:ea typeface="Arial Black"/>
                <a:cs typeface="Arial Black"/>
                <a:sym typeface="Arial Black"/>
              </a:defRPr>
            </a:lvl1pPr>
          </a:lstStyle>
          <a:p>
            <a:pPr algn="ctr"/>
            <a:r>
              <a:rPr lang="en-AU" sz="4000" u="sng" dirty="0" smtClean="0"/>
              <a:t>Proposal - </a:t>
            </a:r>
            <a:r>
              <a:rPr lang="en-AU" sz="3100" i="1" u="sng" dirty="0" smtClean="0"/>
              <a:t>ECDIS warnings</a:t>
            </a:r>
            <a:endParaRPr sz="3100" i="1" u="sng" dirty="0"/>
          </a:p>
        </p:txBody>
      </p:sp>
      <p:sp>
        <p:nvSpPr>
          <p:cNvPr id="2" name="Text Placeholder 1"/>
          <p:cNvSpPr>
            <a:spLocks noGrp="1"/>
          </p:cNvSpPr>
          <p:nvPr>
            <p:ph type="body" idx="1"/>
          </p:nvPr>
        </p:nvSpPr>
        <p:spPr>
          <a:xfrm>
            <a:off x="1045029" y="1290048"/>
            <a:ext cx="9642564" cy="4351338"/>
          </a:xfrm>
        </p:spPr>
        <p:txBody>
          <a:bodyPr/>
          <a:lstStyle/>
          <a:p>
            <a:pPr marL="457200" lvl="1" indent="0">
              <a:buSzPct val="50000"/>
              <a:buNone/>
            </a:pPr>
            <a:r>
              <a:rPr lang="en-US" dirty="0"/>
              <a:t>ECDIS should be able to forecast, display and trigger warnings at the route planning stage using the date and time of the waypoints along the </a:t>
            </a:r>
            <a:r>
              <a:rPr lang="en-US" dirty="0" smtClean="0"/>
              <a:t>route.</a:t>
            </a:r>
          </a:p>
          <a:p>
            <a:pPr marL="457200" lvl="1" indent="0">
              <a:buSzPct val="50000"/>
              <a:buNone/>
            </a:pPr>
            <a:endParaRPr lang="en-US" dirty="0"/>
          </a:p>
          <a:p>
            <a:pPr marL="457200" lvl="1" indent="0">
              <a:buSzPct val="50000"/>
              <a:buNone/>
            </a:pPr>
            <a:r>
              <a:rPr lang="en-US" dirty="0" smtClean="0"/>
              <a:t>S100 </a:t>
            </a:r>
            <a:r>
              <a:rPr lang="en-US" dirty="0"/>
              <a:t>ECDIS in-built safety functions </a:t>
            </a:r>
            <a:r>
              <a:rPr lang="en-US" dirty="0" smtClean="0"/>
              <a:t>should interact </a:t>
            </a:r>
            <a:r>
              <a:rPr lang="en-US" dirty="0"/>
              <a:t>with </a:t>
            </a:r>
            <a:r>
              <a:rPr lang="en-US" u="sng" dirty="0"/>
              <a:t>category</a:t>
            </a:r>
            <a:r>
              <a:rPr lang="en-US" dirty="0"/>
              <a:t> of </a:t>
            </a:r>
            <a:r>
              <a:rPr lang="en-US" b="1" dirty="0" err="1"/>
              <a:t>QoBD</a:t>
            </a:r>
            <a:r>
              <a:rPr lang="en-US" dirty="0"/>
              <a:t> </a:t>
            </a:r>
            <a:r>
              <a:rPr lang="en-US" dirty="0" smtClean="0"/>
              <a:t>and trigger warnings </a:t>
            </a:r>
            <a:r>
              <a:rPr lang="en-US" dirty="0"/>
              <a:t>when, either at planning or monitoring stages, a ship’s route is to enter an area where the </a:t>
            </a:r>
            <a:r>
              <a:rPr lang="en-US" u="sng" dirty="0"/>
              <a:t>category</a:t>
            </a:r>
            <a:r>
              <a:rPr lang="en-US" dirty="0"/>
              <a:t> of </a:t>
            </a:r>
            <a:r>
              <a:rPr lang="en-US" b="1" dirty="0" err="1"/>
              <a:t>QoBD</a:t>
            </a:r>
            <a:r>
              <a:rPr lang="en-US" dirty="0"/>
              <a:t> is worse than a pre-set value.</a:t>
            </a:r>
            <a:endParaRPr lang="en-AU" sz="2400" dirty="0"/>
          </a:p>
          <a:p>
            <a:pPr lvl="1">
              <a:buSzPct val="50000"/>
              <a:buFont typeface="Courier New" panose="02070309020205020404" pitchFamily="49" charset="0"/>
              <a:buChar char="o"/>
            </a:pPr>
            <a:endParaRPr lang="en-AU" sz="2000" dirty="0"/>
          </a:p>
        </p:txBody>
      </p:sp>
      <p:grpSp>
        <p:nvGrpSpPr>
          <p:cNvPr id="105" name="Group 7"/>
          <p:cNvGrpSpPr/>
          <p:nvPr/>
        </p:nvGrpSpPr>
        <p:grpSpPr>
          <a:xfrm>
            <a:off x="-12" y="-1"/>
            <a:ext cx="1884110" cy="1887829"/>
            <a:chOff x="-6" y="0"/>
            <a:chExt cx="1884109" cy="1887827"/>
          </a:xfrm>
        </p:grpSpPr>
        <p:grpSp>
          <p:nvGrpSpPr>
            <p:cNvPr id="103" name="Group 5"/>
            <p:cNvGrpSpPr/>
            <p:nvPr/>
          </p:nvGrpSpPr>
          <p:grpSpPr>
            <a:xfrm>
              <a:off x="-7" y="816"/>
              <a:ext cx="1884110" cy="1887012"/>
              <a:chOff x="0" y="0"/>
              <a:chExt cx="1884109" cy="1887010"/>
            </a:xfrm>
          </p:grpSpPr>
          <p:pic>
            <p:nvPicPr>
              <p:cNvPr id="101" name="image2.png" descr="image2.png"/>
              <p:cNvPicPr>
                <a:picLocks noChangeAspect="1"/>
              </p:cNvPicPr>
              <p:nvPr/>
            </p:nvPicPr>
            <p:blipFill>
              <a:blip r:embed="rId2"/>
              <a:stretch>
                <a:fillRect/>
              </a:stretch>
            </p:blipFill>
            <p:spPr>
              <a:xfrm>
                <a:off x="939568" y="-1"/>
                <a:ext cx="944541" cy="941643"/>
              </a:xfrm>
              <a:prstGeom prst="rect">
                <a:avLst/>
              </a:prstGeom>
              <a:ln w="12700" cap="flat">
                <a:noFill/>
                <a:miter lim="400000"/>
              </a:ln>
              <a:effectLst/>
            </p:spPr>
          </p:pic>
          <p:pic>
            <p:nvPicPr>
              <p:cNvPr id="102" name="image3.png" descr="image3.png"/>
              <p:cNvPicPr>
                <a:picLocks noChangeAspect="1"/>
              </p:cNvPicPr>
              <p:nvPr/>
            </p:nvPicPr>
            <p:blipFill>
              <a:blip r:embed="rId3"/>
              <a:stretch>
                <a:fillRect/>
              </a:stretch>
            </p:blipFill>
            <p:spPr>
              <a:xfrm>
                <a:off x="-1" y="941641"/>
                <a:ext cx="939570" cy="945369"/>
              </a:xfrm>
              <a:prstGeom prst="rect">
                <a:avLst/>
              </a:prstGeom>
              <a:ln w="12700" cap="flat">
                <a:noFill/>
                <a:miter lim="400000"/>
              </a:ln>
              <a:effectLst/>
            </p:spPr>
          </p:pic>
        </p:grpSp>
        <p:pic>
          <p:nvPicPr>
            <p:cNvPr id="104" name="image4.jpg" descr="image4.jpg"/>
            <p:cNvPicPr>
              <a:picLocks noChangeAspect="1"/>
            </p:cNvPicPr>
            <p:nvPr/>
          </p:nvPicPr>
          <p:blipFill>
            <a:blip r:embed="rId4"/>
            <a:stretch>
              <a:fillRect/>
            </a:stretch>
          </p:blipFill>
          <p:spPr>
            <a:xfrm>
              <a:off x="-6" y="-1"/>
              <a:ext cx="939570" cy="942460"/>
            </a:xfrm>
            <a:prstGeom prst="rect">
              <a:avLst/>
            </a:prstGeom>
            <a:ln w="12700" cap="flat">
              <a:noFill/>
              <a:miter lim="400000"/>
            </a:ln>
            <a:effectLst/>
          </p:spPr>
        </p:pic>
      </p:grpSp>
      <p:sp>
        <p:nvSpPr>
          <p:cNvPr id="9" name="Title 1"/>
          <p:cNvSpPr txBox="1">
            <a:spLocks/>
          </p:cNvSpPr>
          <p:nvPr/>
        </p:nvSpPr>
        <p:spPr>
          <a:xfrm>
            <a:off x="2042159" y="1106558"/>
            <a:ext cx="9311642" cy="5023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2400" b="0" i="0" u="none" strike="noStrike" cap="none" spc="0" baseline="0">
                <a:solidFill>
                  <a:srgbClr val="00000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AU" dirty="0"/>
          </a:p>
        </p:txBody>
      </p:sp>
    </p:spTree>
    <p:extLst>
      <p:ext uri="{BB962C8B-B14F-4D97-AF65-F5344CB8AC3E}">
        <p14:creationId xmlns:p14="http://schemas.microsoft.com/office/powerpoint/2010/main" val="27498397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362</TotalTime>
  <Words>1000</Words>
  <Application>Microsoft Office PowerPoint</Application>
  <PresentationFormat>Panorámica</PresentationFormat>
  <Paragraphs>43</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Arial Black</vt:lpstr>
      <vt:lpstr>Calibri</vt:lpstr>
      <vt:lpstr>Calibri Light</vt:lpstr>
      <vt:lpstr>Courier New</vt:lpstr>
      <vt:lpstr>Helvetica</vt:lpstr>
      <vt:lpstr>Office Theme</vt:lpstr>
      <vt:lpstr>Quality of Bathymetric Data (QoBD) and ECDIS performance</vt:lpstr>
      <vt:lpstr>When compared to its S-57 equivalent object (M_QUAL), the S101 feature Quality of Bathymetric Data (QoBD) includes a new attribute called category of temporal variation which main purpose is to inform mariners about the changeability of the bathymetry in an area.   Although not fully decided yet, it looks like certain combinations of the QoBD attribute values features detected, vertical uncertainty and horizontal position uncertainty would be grouped into QoBD ‘categories’ (1 to 5) and these would end up driving portrayal. This would work as the S-57’s concept of Zone Of Confidence.  The QoBD ‘decision tree’ developed by the DQWG was introduced to help with the conversion from S-57’s M_QUAL objects to S-101”s QoBD features. The proposal includes the use of the new attribute category of temporal variation at the beginning of the process. </vt:lpstr>
      <vt:lpstr>Presentación de PowerPoint</vt:lpstr>
      <vt:lpstr>Presentación de PowerPoint</vt:lpstr>
      <vt:lpstr>Presentación de PowerPoint</vt:lpstr>
      <vt:lpstr>Proposal</vt:lpstr>
      <vt:lpstr>Presentación de PowerPoint</vt:lpstr>
      <vt:lpstr>Practical example</vt:lpstr>
      <vt:lpstr>Proposal - ECDIS warnings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of M_QUAL/CATZOC to S-101 Recommendations to HSSC-12</dc:title>
  <dc:creator>Sanchez, Alvaro MR</dc:creator>
  <cp:lastModifiedBy>Microsoft</cp:lastModifiedBy>
  <cp:revision>33</cp:revision>
  <dcterms:modified xsi:type="dcterms:W3CDTF">2020-04-08T07:12:30Z</dcterms:modified>
</cp:coreProperties>
</file>