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8" r:id="rId3"/>
    <p:sldId id="257" r:id="rId4"/>
    <p:sldId id="285" r:id="rId5"/>
    <p:sldId id="286" r:id="rId6"/>
    <p:sldId id="289" r:id="rId7"/>
    <p:sldId id="291" r:id="rId8"/>
    <p:sldId id="290" r:id="rId9"/>
    <p:sldId id="288" r:id="rId10"/>
    <p:sldId id="274" r:id="rId11"/>
    <p:sldId id="284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87984" autoAdjust="0"/>
  </p:normalViewPr>
  <p:slideViewPr>
    <p:cSldViewPr snapToGrid="0">
      <p:cViewPr varScale="1">
        <p:scale>
          <a:sx n="60" d="100"/>
          <a:sy n="60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57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578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DC57BF96-D776-4A66-889F-6E3D9DF990D3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4033"/>
            <a:ext cx="5608320" cy="3660718"/>
          </a:xfrm>
          <a:prstGeom prst="rect">
            <a:avLst/>
          </a:prstGeom>
        </p:spPr>
        <p:txBody>
          <a:bodyPr vert="horz" lIns="92647" tIns="46324" rIns="92647" bIns="463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2"/>
            <a:ext cx="3037840" cy="46657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2"/>
            <a:ext cx="3037840" cy="466578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1B57CEAF-D27A-4DDB-84AB-023D49C679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4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7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-pick report: display of a graphic showing station name, valid date and time (local or UTC), </a:t>
            </a:r>
            <a:r>
              <a:rPr lang="en-US" b="1" dirty="0"/>
              <a:t>water level height and trend</a:t>
            </a:r>
            <a:r>
              <a:rPr lang="en-US" dirty="0"/>
              <a:t>, and type of water level data</a:t>
            </a:r>
          </a:p>
          <a:p>
            <a:r>
              <a:rPr lang="en-US" dirty="0"/>
              <a:t>-graphic plot: plots of multiple types of time series data over a specific time period. Type of data (observation, prediction, </a:t>
            </a:r>
            <a:r>
              <a:rPr lang="en-US" dirty="0" err="1"/>
              <a:t>etc</a:t>
            </a:r>
            <a:r>
              <a:rPr lang="en-US" dirty="0"/>
              <a:t>) represented by line </a:t>
            </a:r>
            <a:r>
              <a:rPr lang="en-US" dirty="0" err="1"/>
              <a:t>colour</a:t>
            </a:r>
            <a:endParaRPr lang="en-US" dirty="0"/>
          </a:p>
          <a:p>
            <a:pPr defTabSz="926470">
              <a:defRPr/>
            </a:pPr>
            <a:r>
              <a:rPr lang="en-US" dirty="0"/>
              <a:t>	-In graphic plot, time series of different types of water level shown from one station (e.g. </a:t>
            </a:r>
            <a:r>
              <a:rPr lang="en-US" dirty="0" err="1"/>
              <a:t>obs</a:t>
            </a:r>
            <a:r>
              <a:rPr lang="en-US" dirty="0"/>
              <a:t>, pre, </a:t>
            </a:r>
            <a:r>
              <a:rPr lang="en-US" dirty="0" err="1"/>
              <a:t>fcst</a:t>
            </a:r>
            <a:r>
              <a:rPr lang="en-US" dirty="0"/>
              <a:t>)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1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6470">
              <a:defRPr/>
            </a:pPr>
            <a:r>
              <a:rPr lang="en-US" dirty="0"/>
              <a:t>We introduced the use cases in previous slide. Here is a sample S-104 HDF5 file for fixed station (</a:t>
            </a:r>
            <a:r>
              <a:rPr lang="en-US" dirty="0" err="1"/>
              <a:t>stationwise</a:t>
            </a:r>
            <a:r>
              <a:rPr lang="en-US" dirty="0"/>
              <a:t>) time series that accommodates the use cases.</a:t>
            </a:r>
          </a:p>
          <a:p>
            <a:pPr defTabSz="926470">
              <a:defRPr/>
            </a:pPr>
            <a:endParaRPr lang="en-US" dirty="0"/>
          </a:p>
          <a:p>
            <a:pPr defTabSz="926470">
              <a:defRPr/>
            </a:pPr>
            <a:r>
              <a:rPr lang="en-US" dirty="0"/>
              <a:t>For pick report for Station 1, height and trend will come from only available series, the predictions.</a:t>
            </a:r>
          </a:p>
          <a:p>
            <a:pPr defTabSz="926470">
              <a:defRPr/>
            </a:pPr>
            <a:r>
              <a:rPr lang="en-US" dirty="0"/>
              <a:t>For pick report for Station 2, height and trend will be available from one of three possible series.</a:t>
            </a:r>
          </a:p>
          <a:p>
            <a:pPr defTabSz="926470">
              <a:defRPr/>
            </a:pPr>
            <a:endParaRPr lang="en-US" dirty="0"/>
          </a:p>
          <a:p>
            <a:pPr defTabSz="926470">
              <a:defRPr/>
            </a:pPr>
            <a:r>
              <a:rPr lang="en-US" dirty="0"/>
              <a:t>For graphic plot for Station 1, the time series of predicted height values will be plotted; trend is not plotted.</a:t>
            </a:r>
          </a:p>
          <a:p>
            <a:pPr defTabSz="926470">
              <a:defRPr/>
            </a:pPr>
            <a:r>
              <a:rPr lang="en-US" dirty="0"/>
              <a:t>For graphic plot for Station 2, all available (three) time series heights (but not trends) will be plotted, unless an option exists for deselection of some series. The </a:t>
            </a:r>
            <a:r>
              <a:rPr lang="en-US" dirty="0" err="1"/>
              <a:t>colour</a:t>
            </a:r>
            <a:r>
              <a:rPr lang="en-US" dirty="0"/>
              <a:t> and line type (solid, dashed, dotted, etc.) for each series is to be defined in the S-104 Product Specification.</a:t>
            </a:r>
          </a:p>
          <a:p>
            <a:pPr defTabSz="926470">
              <a:defRPr/>
            </a:pPr>
            <a:endParaRPr lang="en-US" dirty="0"/>
          </a:p>
          <a:p>
            <a:pPr defTabSz="92647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7CEAF-D27A-4DDB-84AB-023D49C679D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8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4689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1692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64856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881E83F-27AE-43C4-8A81-22183211A757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162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01EC02F-C5C1-4F13-82C5-199CA7683954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5552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B1C8E-895F-4172-AE2B-50AC0F6C95F4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579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14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36123A8-C85E-43EA-B31A-81F6E461C689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8118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28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7F7C801-D26B-4060-8614-44C4EE1F593C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0747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62E39F4-092B-4B49-AD51-27E07B1FD8BB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7247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November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7EACAE6-A935-4CD5-8CDA-6A0F9C16DA80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4194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438144" cy="1139952"/>
          </a:xfrm>
        </p:spPr>
        <p:txBody>
          <a:bodyPr lIns="73152" bIns="0">
            <a:sp3d prstMaterial="matte"/>
          </a:bodyPr>
          <a:lstStyle>
            <a:lvl1pPr algn="r">
              <a:lnSpc>
                <a:spcPts val="2600"/>
              </a:lnSpc>
              <a:defRPr sz="2400" b="1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white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A Changing Arctic: An Urgent Call For Collaborative And Cooperative Action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F189E6A-7899-4F2F-AFD3-8AF47D6EBBBF}" type="slidenum">
              <a:rPr lang="en-US" altLang="en-US"/>
              <a:pPr/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402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2C8-D59C-440C-B8C3-AD85F073E948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9922-5F56-48A3-899C-25FDCEAC04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88C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400800"/>
            <a:ext cx="9448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pc="600" dirty="0">
                <a:solidFill>
                  <a:prstClr val="white"/>
                </a:solidFill>
                <a:latin typeface="Calibri"/>
                <a:cs typeface="Arial" charset="0"/>
              </a:rPr>
              <a:t>Office of Coast Survey</a:t>
            </a:r>
          </a:p>
        </p:txBody>
      </p:sp>
      <p:pic>
        <p:nvPicPr>
          <p:cNvPr id="1032" name="Picture 9" descr="Logo with transparent background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867400"/>
            <a:ext cx="111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6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"/>
            <a:ext cx="12192000" cy="4465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4922" y="5528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Coast Survey Development Laboratory</a:t>
            </a:r>
          </a:p>
          <a:p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</a:rPr>
              <a:t>Office of Coast Survey</a:t>
            </a:r>
          </a:p>
          <a:p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</a:rPr>
              <a:t>National Ocean Service</a:t>
            </a:r>
          </a:p>
          <a:p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</a:rPr>
              <a:t>National Oceanic and Atmospheric Administration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1CBCD-950E-4D4D-BA9B-C8406C00B48D}"/>
              </a:ext>
            </a:extLst>
          </p:cNvPr>
          <p:cNvSpPr/>
          <p:nvPr/>
        </p:nvSpPr>
        <p:spPr>
          <a:xfrm>
            <a:off x="0" y="4728618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</a:rPr>
              <a:t>Greg Seroka and Kurt Hess (TWCWG)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S-100WG5 4.18: S-100 Change Proposal</a:t>
            </a:r>
            <a: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4367C-9FE8-9443-AAEC-247615D05CF8}"/>
              </a:ext>
            </a:extLst>
          </p:cNvPr>
          <p:cNvSpPr/>
          <p:nvPr/>
        </p:nvSpPr>
        <p:spPr>
          <a:xfrm>
            <a:off x="0" y="2240646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New </a:t>
            </a:r>
            <a:r>
              <a:rPr lang="en-US" sz="5400" b="1" i="1" dirty="0" err="1">
                <a:solidFill>
                  <a:srgbClr val="FFFFFF"/>
                </a:solidFill>
                <a:latin typeface="Calibri" panose="020F0502020204030204" pitchFamily="34" charset="0"/>
              </a:rPr>
              <a:t>dataCodingFormat</a:t>
            </a:r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b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for time series in S-100 Part 10c</a:t>
            </a:r>
          </a:p>
        </p:txBody>
      </p:sp>
    </p:spTree>
    <p:extLst>
      <p:ext uri="{BB962C8B-B14F-4D97-AF65-F5344CB8AC3E}">
        <p14:creationId xmlns:p14="http://schemas.microsoft.com/office/powerpoint/2010/main" val="23997115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283"/>
            <a:ext cx="12192000" cy="10446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Sample S-104 File: </a:t>
            </a:r>
            <a:r>
              <a:rPr lang="en-US" sz="4000" b="1" i="1" dirty="0" err="1">
                <a:solidFill>
                  <a:srgbClr val="0070C0"/>
                </a:solidFill>
                <a:latin typeface="+mn-lt"/>
              </a:rPr>
              <a:t>dataCodingFormat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=8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06B8D-BCC2-2D4E-9499-F28FD76F99D1}"/>
              </a:ext>
            </a:extLst>
          </p:cNvPr>
          <p:cNvSpPr txBox="1"/>
          <p:nvPr/>
        </p:nvSpPr>
        <p:spPr>
          <a:xfrm>
            <a:off x="473588" y="3707173"/>
            <a:ext cx="757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B2760F-5691-DA47-83A8-39423942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1450BD-344A-0F4F-9864-8A5A793A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3083"/>
              </p:ext>
            </p:extLst>
          </p:nvPr>
        </p:nvGraphicFramePr>
        <p:xfrm>
          <a:off x="1835457" y="1198726"/>
          <a:ext cx="8521086" cy="531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086">
                  <a:extLst>
                    <a:ext uri="{9D8B030D-6E8A-4147-A177-3AD203B41FA5}">
                      <a16:colId xmlns:a16="http://schemas.microsoft.com/office/drawing/2014/main" val="3068561170"/>
                    </a:ext>
                  </a:extLst>
                </a:gridCol>
              </a:tblGrid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S-104 HDF5 File</a:t>
                      </a:r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3441002590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b="1" dirty="0"/>
                        <a:t>Feature Container: </a:t>
                      </a:r>
                      <a:r>
                        <a:rPr lang="en-US" sz="2900" dirty="0" err="1"/>
                        <a:t>WaterLevel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999008437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     </a:t>
                      </a:r>
                      <a:r>
                        <a:rPr lang="en-US" sz="2900" b="1" dirty="0"/>
                        <a:t>Feature Instance: </a:t>
                      </a:r>
                      <a:r>
                        <a:rPr lang="en-US" sz="2900" b="0" dirty="0"/>
                        <a:t>WaterLevel.01 (predictions only)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152715292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          </a:t>
                      </a:r>
                      <a:r>
                        <a:rPr lang="en-US" sz="2900" b="1" dirty="0"/>
                        <a:t>Values:</a:t>
                      </a:r>
                      <a:r>
                        <a:rPr lang="en-US" sz="2900" b="0" dirty="0"/>
                        <a:t> Group_001=Data for Station No. 1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432495411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b="1" dirty="0"/>
                        <a:t>          Values:</a:t>
                      </a:r>
                      <a:r>
                        <a:rPr lang="en-US" sz="2900" b="0" dirty="0"/>
                        <a:t> Group_002=Data for Station No. 2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2313752112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     </a:t>
                      </a:r>
                      <a:r>
                        <a:rPr lang="en-US" sz="2900" b="1" dirty="0"/>
                        <a:t>Feature Instance: </a:t>
                      </a:r>
                      <a:r>
                        <a:rPr lang="en-US" sz="2900" b="0" dirty="0"/>
                        <a:t>WaterLevel.02 (observations only)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3047658445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          </a:t>
                      </a:r>
                      <a:r>
                        <a:rPr lang="en-US" sz="2900" b="1" dirty="0"/>
                        <a:t>Values:</a:t>
                      </a:r>
                      <a:r>
                        <a:rPr lang="en-US" sz="2900" b="0" dirty="0"/>
                        <a:t> Group_001=Data for Station No. 2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2537745618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dirty="0"/>
                        <a:t>     </a:t>
                      </a:r>
                      <a:r>
                        <a:rPr lang="en-US" sz="2900" b="1" dirty="0"/>
                        <a:t>Feature Instance: </a:t>
                      </a:r>
                      <a:r>
                        <a:rPr lang="en-US" sz="2900" b="0" dirty="0"/>
                        <a:t>WaterLevel.03 (forecasts only)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2952142293"/>
                  </a:ext>
                </a:extLst>
              </a:tr>
              <a:tr h="590955">
                <a:tc>
                  <a:txBody>
                    <a:bodyPr/>
                    <a:lstStyle/>
                    <a:p>
                      <a:r>
                        <a:rPr lang="en-US" sz="2900" b="1" dirty="0"/>
                        <a:t>          Values:</a:t>
                      </a:r>
                      <a:r>
                        <a:rPr lang="en-US" sz="2900" b="0" dirty="0"/>
                        <a:t> Group_001=Data for Station No. 2</a:t>
                      </a:r>
                      <a:endParaRPr lang="en-US" sz="2900" dirty="0"/>
                    </a:p>
                  </a:txBody>
                  <a:tcPr marL="145715" marR="145715" marT="72858" marB="72858"/>
                </a:tc>
                <a:extLst>
                  <a:ext uri="{0D108BD9-81ED-4DB2-BD59-A6C34878D82A}">
                    <a16:rowId xmlns:a16="http://schemas.microsoft.com/office/drawing/2014/main" val="254923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70350" y="387605"/>
            <a:ext cx="10882489" cy="60231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934720" y="1124714"/>
            <a:ext cx="10137971" cy="3550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4.18A: S-100 Proposal - Extension to Part 10c</a:t>
            </a:r>
          </a:p>
          <a:p>
            <a:pPr marL="914400" lvl="1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support time series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4.18B: S-100 Proposal - Clarifications to Part 10c</a:t>
            </a:r>
          </a:p>
          <a:p>
            <a:pPr marL="914400" lvl="1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editorial corrections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4.18C: Part 10c redline for both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Remaining slides cover 4.18A…</a:t>
            </a:r>
          </a:p>
        </p:txBody>
      </p:sp>
    </p:spTree>
    <p:extLst>
      <p:ext uri="{BB962C8B-B14F-4D97-AF65-F5344CB8AC3E}">
        <p14:creationId xmlns:p14="http://schemas.microsoft.com/office/powerpoint/2010/main" val="89209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70350" y="387605"/>
            <a:ext cx="10882489" cy="60231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New </a:t>
            </a:r>
            <a:r>
              <a:rPr lang="en-US" sz="4000" b="1" i="1" dirty="0" err="1">
                <a:solidFill>
                  <a:srgbClr val="0070C0"/>
                </a:solidFill>
                <a:latin typeface="+mn-lt"/>
              </a:rPr>
              <a:t>dataCodingFormat</a:t>
            </a:r>
            <a:endParaRPr lang="en-US" sz="4000" b="1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" y="1124714"/>
            <a:ext cx="10137971" cy="592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US" sz="2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fixed station time series is proposed, organized by station rather than time: 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Motivated by S-104 use case of 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 plot of multiple time series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all times at one station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defTabSz="457200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57200" defTabSz="457200">
              <a:lnSpc>
                <a:spcPct val="107000"/>
              </a:lnSpc>
              <a:spcAft>
                <a:spcPts val="600"/>
              </a:spcAft>
              <a:defRPr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3FBF0-69E3-7947-8674-65A1624C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7030"/>
              </p:ext>
            </p:extLst>
          </p:nvPr>
        </p:nvGraphicFramePr>
        <p:xfrm>
          <a:off x="797020" y="2112950"/>
          <a:ext cx="6413506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20">
                  <a:extLst>
                    <a:ext uri="{9D8B030D-6E8A-4147-A177-3AD203B41FA5}">
                      <a16:colId xmlns:a16="http://schemas.microsoft.com/office/drawing/2014/main" val="1717192035"/>
                    </a:ext>
                  </a:extLst>
                </a:gridCol>
                <a:gridCol w="3285386">
                  <a:extLst>
                    <a:ext uri="{9D8B030D-6E8A-4147-A177-3AD203B41FA5}">
                      <a16:colId xmlns:a16="http://schemas.microsoft.com/office/drawing/2014/main" val="3120757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dataCodingFormat</a:t>
                      </a:r>
                      <a:r>
                        <a:rPr lang="en-US" dirty="0"/>
                        <a:t>=1</a:t>
                      </a:r>
                      <a:br>
                        <a:rPr lang="en-US" dirty="0"/>
                      </a:br>
                      <a:r>
                        <a:rPr lang="en-US" sz="1600" b="0" dirty="0"/>
                        <a:t>Fixed station time series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i="1" dirty="0" err="1"/>
                        <a:t>dataCodingFormat</a:t>
                      </a:r>
                      <a:r>
                        <a:rPr lang="en-US" dirty="0"/>
                        <a:t>=8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Fixed station (</a:t>
                      </a:r>
                      <a:r>
                        <a:rPr lang="en-US" sz="1600" b="0" dirty="0" err="1"/>
                        <a:t>stationwise</a:t>
                      </a:r>
                      <a:r>
                        <a:rPr lang="en-US" sz="1600" b="0" dirty="0"/>
                        <a:t>) time series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Group_001</a:t>
                      </a:r>
                      <a:r>
                        <a:rPr lang="en-US" b="0" dirty="0"/>
                        <a:t>=Data at </a:t>
                      </a:r>
                      <a:r>
                        <a:rPr lang="en-US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Time No. 1</a:t>
                      </a:r>
                    </a:p>
                    <a:p>
                      <a:r>
                        <a:rPr lang="en-US" b="1" dirty="0"/>
                        <a:t>     </a:t>
                      </a:r>
                      <a:r>
                        <a:rPr lang="en-US" b="0" dirty="0"/>
                        <a:t>     values across all stations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Group_001</a:t>
                      </a:r>
                      <a:r>
                        <a:rPr lang="en-US" b="0" dirty="0"/>
                        <a:t>=Data at </a:t>
                      </a:r>
                      <a:r>
                        <a:rPr lang="en-US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Station No. 1</a:t>
                      </a:r>
                    </a:p>
                    <a:p>
                      <a:r>
                        <a:rPr lang="en-US" b="0" dirty="0"/>
                        <a:t>          values across all times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Group_002</a:t>
                      </a:r>
                      <a:r>
                        <a:rPr lang="en-US" b="0" dirty="0"/>
                        <a:t>=Data at </a:t>
                      </a:r>
                      <a:r>
                        <a:rPr lang="en-US" b="0" u="non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Time No. 2</a:t>
                      </a:r>
                    </a:p>
                    <a:p>
                      <a:r>
                        <a:rPr lang="en-US" b="1" dirty="0"/>
                        <a:t>     </a:t>
                      </a:r>
                      <a:r>
                        <a:rPr lang="en-US" b="0" dirty="0"/>
                        <a:t>     values across all stations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Group_002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=Data at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Station No.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values across all times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152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2FBFA6-37C5-DF4C-857A-51EE03B1515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669" r="5963"/>
          <a:stretch/>
        </p:blipFill>
        <p:spPr bwMode="auto">
          <a:xfrm>
            <a:off x="7205662" y="3373120"/>
            <a:ext cx="4986339" cy="348488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126480" y="5232400"/>
            <a:ext cx="107918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8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3586" y="1135643"/>
            <a:ext cx="9840399" cy="562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1: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animation of real-time data (display all station values at one time,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animate through time)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but…can’t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easily handle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start/end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times, different time intervals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 easily handle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non-uniform time intervals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(and S-100 doesn’t say how to handle these)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inefficient in storing one values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per time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longer time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</a:p>
          <a:p>
            <a:pPr marL="1828800" lvl="2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1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6-min predicted water level data = 87,600 values groups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well different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start/end times, intervals, non-uniform intervals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supports longer time series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supports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products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graphic plot)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70350" y="387605"/>
            <a:ext cx="10882489" cy="6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 err="1">
                <a:solidFill>
                  <a:srgbClr val="0070C0"/>
                </a:solidFill>
                <a:latin typeface="+mn-lt"/>
              </a:rPr>
              <a:t>dataCodingFormat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comparison</a:t>
            </a:r>
          </a:p>
        </p:txBody>
      </p:sp>
    </p:spTree>
    <p:extLst>
      <p:ext uri="{BB962C8B-B14F-4D97-AF65-F5344CB8AC3E}">
        <p14:creationId xmlns:p14="http://schemas.microsoft.com/office/powerpoint/2010/main" val="21108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0560" y="837721"/>
            <a:ext cx="9670930" cy="1862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proposal form mainly includes adding wording for new </a:t>
            </a:r>
            <a:r>
              <a:rPr lang="en-US" sz="2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</a:t>
            </a:r>
          </a:p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few changes involve introducing a new table for values group attributes, including support for non-uniform time intervals: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618"/>
              </p:ext>
            </p:extLst>
          </p:nvPr>
        </p:nvGraphicFramePr>
        <p:xfrm>
          <a:off x="2292324" y="3098987"/>
          <a:ext cx="7194576" cy="366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593">
                  <a:extLst>
                    <a:ext uri="{9D8B030D-6E8A-4147-A177-3AD203B41FA5}">
                      <a16:colId xmlns:a16="http://schemas.microsoft.com/office/drawing/2014/main" val="538952234"/>
                    </a:ext>
                  </a:extLst>
                </a:gridCol>
                <a:gridCol w="2837255">
                  <a:extLst>
                    <a:ext uri="{9D8B030D-6E8A-4147-A177-3AD203B41FA5}">
                      <a16:colId xmlns:a16="http://schemas.microsoft.com/office/drawing/2014/main" val="1673263709"/>
                    </a:ext>
                  </a:extLst>
                </a:gridCol>
                <a:gridCol w="3617728">
                  <a:extLst>
                    <a:ext uri="{9D8B030D-6E8A-4147-A177-3AD203B41FA5}">
                      <a16:colId xmlns:a16="http://schemas.microsoft.com/office/drawing/2014/main" val="985451349"/>
                    </a:ext>
                  </a:extLst>
                </a:gridCol>
              </a:tblGrid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err="1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800" dirty="0" err="1">
                          <a:effectLst/>
                        </a:rPr>
                        <a:t>Camel</a:t>
                      </a:r>
                      <a:r>
                        <a:rPr lang="de-DE" sz="1800" dirty="0">
                          <a:effectLst/>
                        </a:rPr>
                        <a:t> Case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4290380311"/>
                  </a:ext>
                </a:extLst>
              </a:tr>
              <a:tr h="274504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800" i="1" dirty="0" err="1">
                          <a:effectLst/>
                        </a:rPr>
                        <a:t>dataCodingFormat</a:t>
                      </a:r>
                      <a:r>
                        <a:rPr lang="de-DE" sz="1800" dirty="0">
                          <a:effectLst/>
                        </a:rPr>
                        <a:t> = 1, 2, 3, 5, 6 </a:t>
                      </a:r>
                      <a:r>
                        <a:rPr lang="de-DE" sz="1800" dirty="0" err="1">
                          <a:effectLst/>
                        </a:rPr>
                        <a:t>or</a:t>
                      </a:r>
                      <a:r>
                        <a:rPr lang="de-DE" sz="1800" dirty="0">
                          <a:effectLst/>
                        </a:rPr>
                        <a:t> 7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64703" marR="164703" marT="82351" marB="8235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63238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Time </a:t>
                      </a:r>
                      <a:r>
                        <a:rPr lang="de-DE" sz="1700" dirty="0" err="1">
                          <a:effectLst/>
                        </a:rPr>
                        <a:t>stamp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timePoint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2774809251"/>
                  </a:ext>
                </a:extLst>
              </a:tr>
              <a:tr h="274504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err="1">
                          <a:effectLst/>
                        </a:rPr>
                        <a:t>dataCodingFormat</a:t>
                      </a:r>
                      <a:r>
                        <a:rPr lang="de-DE" sz="1800" dirty="0">
                          <a:effectLst/>
                        </a:rPr>
                        <a:t> = 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64703" marR="164703" marT="82351" marB="8235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36021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Name </a:t>
                      </a:r>
                      <a:r>
                        <a:rPr lang="de-DE" sz="1700" dirty="0" err="1">
                          <a:effectLst/>
                        </a:rPr>
                        <a:t>of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the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station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stationName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3626129534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Station </a:t>
                      </a:r>
                      <a:r>
                        <a:rPr lang="de-DE" sz="1700" dirty="0" err="1">
                          <a:effectLst/>
                        </a:rPr>
                        <a:t>identification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number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stationNumber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3676120676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3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 err="1">
                          <a:effectLst/>
                        </a:rPr>
                        <a:t>Number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of</a:t>
                      </a:r>
                      <a:r>
                        <a:rPr lang="de-DE" sz="1700" dirty="0">
                          <a:effectLst/>
                        </a:rPr>
                        <a:t> time </a:t>
                      </a:r>
                      <a:r>
                        <a:rPr lang="de-DE" sz="1700" dirty="0" err="1">
                          <a:effectLst/>
                        </a:rPr>
                        <a:t>records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numberOfTimes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441652466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Index for time interval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timeIntervalIndex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1245908858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Time interval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timeRecordInterval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4100789448"/>
                  </a:ext>
                </a:extLst>
              </a:tr>
              <a:tr h="274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6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Valid time </a:t>
                      </a:r>
                      <a:r>
                        <a:rPr lang="de-DE" sz="1700" dirty="0" err="1">
                          <a:effectLst/>
                        </a:rPr>
                        <a:t>of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earliest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value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startDateTime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210826414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Valid time </a:t>
                      </a:r>
                      <a:r>
                        <a:rPr lang="de-DE" sz="1700" dirty="0" err="1">
                          <a:effectLst/>
                        </a:rPr>
                        <a:t>of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latest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value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i="1" dirty="0" err="1">
                          <a:effectLst/>
                        </a:rPr>
                        <a:t>endDateTime</a:t>
                      </a:r>
                      <a:endParaRPr lang="en-US" sz="1700" i="1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385867823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(additional </a:t>
                      </a:r>
                      <a:r>
                        <a:rPr lang="de-DE" sz="1700" dirty="0" err="1">
                          <a:effectLst/>
                        </a:rPr>
                        <a:t>attributes</a:t>
                      </a:r>
                      <a:r>
                        <a:rPr lang="de-DE" sz="17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de-DE" sz="1700" dirty="0">
                          <a:effectLst/>
                        </a:rPr>
                        <a:t> (</a:t>
                      </a:r>
                      <a:r>
                        <a:rPr lang="de-DE" sz="1700" dirty="0" err="1">
                          <a:effectLst/>
                        </a:rPr>
                        <a:t>as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specified</a:t>
                      </a:r>
                      <a:r>
                        <a:rPr lang="de-DE" sz="1700" dirty="0">
                          <a:effectLst/>
                        </a:rPr>
                        <a:t> in </a:t>
                      </a:r>
                      <a:r>
                        <a:rPr lang="de-DE" sz="1700" dirty="0" err="1">
                          <a:effectLst/>
                        </a:rPr>
                        <a:t>Product</a:t>
                      </a:r>
                      <a:r>
                        <a:rPr lang="de-DE" sz="1700" dirty="0">
                          <a:effectLst/>
                        </a:rPr>
                        <a:t> </a:t>
                      </a:r>
                      <a:r>
                        <a:rPr lang="de-DE" sz="1700" dirty="0" err="1">
                          <a:effectLst/>
                        </a:rPr>
                        <a:t>Specification</a:t>
                      </a:r>
                      <a:r>
                        <a:rPr lang="de-DE" sz="1700" dirty="0">
                          <a:effectLst/>
                        </a:rPr>
                        <a:t>)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123527" marR="123527" marT="0" marB="0" anchor="ctr"/>
                </a:tc>
                <a:extLst>
                  <a:ext uri="{0D108BD9-81ED-4DB2-BD59-A6C34878D82A}">
                    <a16:rowId xmlns:a16="http://schemas.microsoft.com/office/drawing/2014/main" val="4402750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94707" y="2729655"/>
            <a:ext cx="4189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S Mincho"/>
                <a:cs typeface="Arial" panose="020B0604020202020204" pitchFamily="34" charset="0"/>
              </a:rPr>
              <a:t>Table 10c-19 – Attributes of </a:t>
            </a:r>
            <a:r>
              <a:rPr kumimoji="0" lang="de-DE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MS Mincho"/>
                <a:cs typeface="Arial" panose="020B0604020202020204" pitchFamily="34" charset="0"/>
              </a:rPr>
              <a:t>values</a:t>
            </a:r>
            <a:r>
              <a:rPr kumimoji="0" lang="de-DE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S Mincho"/>
                <a:cs typeface="Arial" panose="020B0604020202020204" pitchFamily="34" charset="0"/>
              </a:rPr>
              <a:t> </a:t>
            </a:r>
            <a:r>
              <a:rPr kumimoji="0" lang="de-DE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MS Mincho"/>
                <a:cs typeface="Arial" panose="020B0604020202020204" pitchFamily="34" charset="0"/>
              </a:rPr>
              <a:t>groups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70349" y="260009"/>
            <a:ext cx="10882489" cy="6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S-100 Change Proposal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94078-E8F8-E04D-AAAB-EA3D8C1F1E24}"/>
              </a:ext>
            </a:extLst>
          </p:cNvPr>
          <p:cNvSpPr/>
          <p:nvPr/>
        </p:nvSpPr>
        <p:spPr>
          <a:xfrm>
            <a:off x="9486900" y="5320942"/>
            <a:ext cx="24611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ea typeface="Times New Roman" panose="02020603050405020304" pitchFamily="18" charset="0"/>
              </a:rPr>
              <a:t>for non-uniform intervals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7957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0560" y="1317655"/>
            <a:ext cx="11012050" cy="21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S-100 WG is invited to:</a:t>
            </a:r>
          </a:p>
          <a:p>
            <a:pPr marL="1371600" lvl="1" indent="-457200" defTabSz="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the changes</a:t>
            </a:r>
          </a:p>
          <a:p>
            <a:pPr marL="1371600" lvl="1" indent="-457200" defTabSz="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agreed upon, endorse the extension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(4.18A) and clarifications (4.18B)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10c</a:t>
            </a:r>
          </a:p>
          <a:p>
            <a:pPr marL="1371600" lvl="1" indent="-457200" defTabSz="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other actions as appropriate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570349" y="387605"/>
            <a:ext cx="10882489" cy="6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70C0"/>
                </a:solidFill>
                <a:latin typeface="+mn-lt"/>
              </a:rPr>
              <a:t>S-100 Change Proposal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7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56" y="2110098"/>
            <a:ext cx="602826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n-lt"/>
              </a:rPr>
              <a:t>Supplementary Slides</a:t>
            </a:r>
          </a:p>
        </p:txBody>
      </p:sp>
    </p:spTree>
    <p:extLst>
      <p:ext uri="{BB962C8B-B14F-4D97-AF65-F5344CB8AC3E}">
        <p14:creationId xmlns:p14="http://schemas.microsoft.com/office/powerpoint/2010/main" val="396663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37"/>
          <a:stretch/>
        </p:blipFill>
        <p:spPr>
          <a:xfrm>
            <a:off x="5730240" y="2144713"/>
            <a:ext cx="4876800" cy="47132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20" y="1134221"/>
            <a:ext cx="10820400" cy="138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dataCodingFormat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structured to support animation of real-time data 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(display all point values at one time and then animate through time)</a:t>
            </a:r>
          </a:p>
          <a:p>
            <a:pPr marL="1371600" lvl="1" indent="-457200" defTabSz="45720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stations at one or a few times: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3FBF0-69E3-7947-8674-65A1624C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44451"/>
              </p:ext>
            </p:extLst>
          </p:nvPr>
        </p:nvGraphicFramePr>
        <p:xfrm>
          <a:off x="1416780" y="2672080"/>
          <a:ext cx="312812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20">
                  <a:extLst>
                    <a:ext uri="{9D8B030D-6E8A-4147-A177-3AD203B41FA5}">
                      <a16:colId xmlns:a16="http://schemas.microsoft.com/office/drawing/2014/main" val="1717192035"/>
                    </a:ext>
                  </a:extLst>
                </a:gridCol>
              </a:tblGrid>
              <a:tr h="436550">
                <a:tc>
                  <a:txBody>
                    <a:bodyPr/>
                    <a:lstStyle/>
                    <a:p>
                      <a:r>
                        <a:rPr lang="en-US" i="1" dirty="0" err="1"/>
                        <a:t>dataCodingFormat</a:t>
                      </a:r>
                      <a:r>
                        <a:rPr lang="en-US" dirty="0"/>
                        <a:t>=1</a:t>
                      </a:r>
                      <a:br>
                        <a:rPr lang="en-US" dirty="0"/>
                      </a:br>
                      <a:r>
                        <a:rPr lang="en-US" sz="1600" b="0" dirty="0"/>
                        <a:t>Fixed station time series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Group_001</a:t>
                      </a:r>
                      <a:r>
                        <a:rPr lang="en-US" b="0" dirty="0"/>
                        <a:t>=Data at </a:t>
                      </a:r>
                      <a:r>
                        <a:rPr lang="en-US" b="0" u="sng" dirty="0"/>
                        <a:t>Time No. 1</a:t>
                      </a:r>
                    </a:p>
                    <a:p>
                      <a:r>
                        <a:rPr lang="en-US" b="1" dirty="0"/>
                        <a:t>     </a:t>
                      </a:r>
                      <a:r>
                        <a:rPr lang="en-US" b="0" dirty="0"/>
                        <a:t>     values across all stations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Group_002</a:t>
                      </a:r>
                      <a:r>
                        <a:rPr lang="en-US" b="0" dirty="0"/>
                        <a:t>=Data at </a:t>
                      </a:r>
                      <a:r>
                        <a:rPr lang="en-US" b="0" u="sng" dirty="0"/>
                        <a:t>Time No. 2</a:t>
                      </a:r>
                    </a:p>
                    <a:p>
                      <a:r>
                        <a:rPr lang="en-US" b="1" dirty="0"/>
                        <a:t>     </a:t>
                      </a:r>
                      <a:r>
                        <a:rPr lang="en-US" b="0" dirty="0"/>
                        <a:t>     values across all stations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152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502570" y="3566160"/>
            <a:ext cx="12276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797020" y="381860"/>
            <a:ext cx="10882489" cy="602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 err="1">
                <a:solidFill>
                  <a:srgbClr val="0070C0"/>
                </a:solidFill>
                <a:latin typeface="+mn-lt"/>
              </a:rPr>
              <a:t>dataCodingFormat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=1 use case</a:t>
            </a:r>
          </a:p>
        </p:txBody>
      </p:sp>
    </p:spTree>
    <p:extLst>
      <p:ext uri="{BB962C8B-B14F-4D97-AF65-F5344CB8AC3E}">
        <p14:creationId xmlns:p14="http://schemas.microsoft.com/office/powerpoint/2010/main" val="38535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506B8D-BCC2-2D4E-9499-F28FD76F99D1}"/>
              </a:ext>
            </a:extLst>
          </p:cNvPr>
          <p:cNvSpPr txBox="1"/>
          <p:nvPr/>
        </p:nvSpPr>
        <p:spPr>
          <a:xfrm>
            <a:off x="462955" y="963973"/>
            <a:ext cx="821321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After selection of station: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Case 1: Pick report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Case 2: Graphic plot of multiple time series</a:t>
            </a:r>
          </a:p>
          <a:p>
            <a:pPr lvl="1">
              <a:spcAft>
                <a:spcPts val="600"/>
              </a:spcAft>
            </a:pPr>
            <a:r>
              <a:rPr lang="en-US" sz="900" dirty="0">
                <a:solidFill>
                  <a:schemeClr val="accent2"/>
                </a:solidFill>
              </a:rPr>
              <a:t> </a:t>
            </a:r>
            <a:endParaRPr lang="en-US" sz="9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Time series may have different start/end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times, # records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Series have different types: prediction, etc.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Series may have variable time intervals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S-100 Ed. 4.0.0 Part 10c-6 mentions as a goal </a:t>
            </a:r>
            <a:br>
              <a:rPr lang="en-US" dirty="0"/>
            </a:br>
            <a:r>
              <a:rPr lang="en-US" dirty="0"/>
              <a:t>that the S-100 HDF5 profile must apply to “either </a:t>
            </a:r>
            <a:br>
              <a:rPr lang="en-US" dirty="0"/>
            </a:br>
            <a:r>
              <a:rPr lang="en-US" dirty="0"/>
              <a:t>static data or time series data (for any of the other </a:t>
            </a:r>
            <a:br>
              <a:rPr lang="en-US" dirty="0"/>
            </a:br>
            <a:r>
              <a:rPr lang="en-US" dirty="0"/>
              <a:t>kinds), with fixed or </a:t>
            </a:r>
            <a:r>
              <a:rPr lang="en-US" b="1" dirty="0"/>
              <a:t>variable intervals</a:t>
            </a:r>
            <a:r>
              <a:rPr lang="en-US" dirty="0"/>
              <a:t>.”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S-100 does not say how to support this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type of data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2FBFA6-37C5-DF4C-857A-51EE03B1515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669" r="5963"/>
          <a:stretch/>
        </p:blipFill>
        <p:spPr bwMode="auto">
          <a:xfrm>
            <a:off x="6385446" y="2498651"/>
            <a:ext cx="5806554" cy="40581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0" y="68222"/>
            <a:ext cx="8487252" cy="10446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S-104 Use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Cases for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3E3F6-9CB9-9345-A56F-D2749A221F78}"/>
              </a:ext>
            </a:extLst>
          </p:cNvPr>
          <p:cNvSpPr txBox="1"/>
          <p:nvPr/>
        </p:nvSpPr>
        <p:spPr>
          <a:xfrm>
            <a:off x="8941672" y="1866438"/>
            <a:ext cx="162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Pick report</a:t>
            </a:r>
          </a:p>
        </p:txBody>
      </p:sp>
      <p:pic>
        <p:nvPicPr>
          <p:cNvPr id="7" name="Picture 6" descr="\\d85userdata.dpe.protected.mil.au\za\zarina.jayaswal\My Documents\S-104_Example 1.png">
            <a:extLst>
              <a:ext uri="{FF2B5EF4-FFF2-40B4-BE49-F238E27FC236}">
                <a16:creationId xmlns:a16="http://schemas.microsoft.com/office/drawing/2014/main" id="{9A5FC1DC-7FBE-664C-8048-C23DF9B4A01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2"/>
          <a:stretch/>
        </p:blipFill>
        <p:spPr bwMode="auto">
          <a:xfrm>
            <a:off x="8941672" y="231161"/>
            <a:ext cx="1624570" cy="1763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F5FBB-BE5F-9645-BBD0-A376C327343E}"/>
              </a:ext>
            </a:extLst>
          </p:cNvPr>
          <p:cNvSpPr txBox="1"/>
          <p:nvPr/>
        </p:nvSpPr>
        <p:spPr>
          <a:xfrm>
            <a:off x="7729382" y="6413868"/>
            <a:ext cx="263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Graphic plot</a:t>
            </a:r>
          </a:p>
        </p:txBody>
      </p:sp>
    </p:spTree>
    <p:extLst>
      <p:ext uri="{BB962C8B-B14F-4D97-AF65-F5344CB8AC3E}">
        <p14:creationId xmlns:p14="http://schemas.microsoft.com/office/powerpoint/2010/main" val="265701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CS">
      <a:dk1>
        <a:sysClr val="windowText" lastClr="000000"/>
      </a:dk1>
      <a:lt1>
        <a:sysClr val="window" lastClr="FFFFFF"/>
      </a:lt1>
      <a:dk2>
        <a:srgbClr val="4F81BD"/>
      </a:dk2>
      <a:lt2>
        <a:srgbClr val="D3DFEE"/>
      </a:lt2>
      <a:accent1>
        <a:srgbClr val="A7BFDE"/>
      </a:accent1>
      <a:accent2>
        <a:srgbClr val="0F6FC6"/>
      </a:accent2>
      <a:accent3>
        <a:srgbClr val="59A9F2"/>
      </a:accent3>
      <a:accent4>
        <a:srgbClr val="54A838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965</Words>
  <Application>Microsoft Office PowerPoint</Application>
  <PresentationFormat>Panorámica</PresentationFormat>
  <Paragraphs>144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MS Mincho</vt:lpstr>
      <vt:lpstr>Times New Roman</vt:lpstr>
      <vt:lpstr>Wingdings</vt:lpstr>
      <vt:lpstr>Office Theme</vt:lpstr>
      <vt:lpstr>1_Office Theme</vt:lpstr>
      <vt:lpstr>Presentación de PowerPoint</vt:lpstr>
      <vt:lpstr>Summary</vt:lpstr>
      <vt:lpstr>New dataCodingFormat</vt:lpstr>
      <vt:lpstr>Presentación de PowerPoint</vt:lpstr>
      <vt:lpstr>Presentación de PowerPoint</vt:lpstr>
      <vt:lpstr>Presentación de PowerPoint</vt:lpstr>
      <vt:lpstr>Supplementary Slides</vt:lpstr>
      <vt:lpstr>Presentación de PowerPoint</vt:lpstr>
      <vt:lpstr>S-104 Use Cases for Time Series</vt:lpstr>
      <vt:lpstr>Sample S-104 File: dataCodingFormat=8</vt:lpstr>
    </vt:vector>
  </TitlesOfParts>
  <Company>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Status of the S-111 Product Spec.</dc:title>
  <dc:creator>Kurt Hess</dc:creator>
  <cp:lastModifiedBy>Microsoft</cp:lastModifiedBy>
  <cp:revision>675</cp:revision>
  <cp:lastPrinted>2018-09-13T17:45:07Z</cp:lastPrinted>
  <dcterms:created xsi:type="dcterms:W3CDTF">2018-08-30T16:57:29Z</dcterms:created>
  <dcterms:modified xsi:type="dcterms:W3CDTF">2020-04-08T07:26:35Z</dcterms:modified>
</cp:coreProperties>
</file>